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8" r:id="rId2"/>
    <p:sldMasterId id="2147483940" r:id="rId3"/>
    <p:sldMasterId id="2147483943" r:id="rId4"/>
    <p:sldMasterId id="2147483946" r:id="rId5"/>
    <p:sldMasterId id="2147483960" r:id="rId6"/>
    <p:sldMasterId id="2147483964" r:id="rId7"/>
    <p:sldMasterId id="2147483976" r:id="rId8"/>
    <p:sldMasterId id="2147483988" r:id="rId9"/>
    <p:sldMasterId id="2147483996" r:id="rId10"/>
    <p:sldMasterId id="2147484009" r:id="rId11"/>
    <p:sldMasterId id="2147484021" r:id="rId12"/>
    <p:sldMasterId id="2147484034" r:id="rId13"/>
  </p:sldMasterIdLst>
  <p:notesMasterIdLst>
    <p:notesMasterId r:id="rId85"/>
  </p:notesMasterIdLst>
  <p:sldIdLst>
    <p:sldId id="256" r:id="rId14"/>
    <p:sldId id="3799" r:id="rId15"/>
    <p:sldId id="507" r:id="rId16"/>
    <p:sldId id="5151" r:id="rId17"/>
    <p:sldId id="5152" r:id="rId18"/>
    <p:sldId id="5422" r:id="rId19"/>
    <p:sldId id="261" r:id="rId20"/>
    <p:sldId id="262" r:id="rId21"/>
    <p:sldId id="395" r:id="rId22"/>
    <p:sldId id="284" r:id="rId23"/>
    <p:sldId id="5417" r:id="rId24"/>
    <p:sldId id="5418" r:id="rId25"/>
    <p:sldId id="408" r:id="rId26"/>
    <p:sldId id="265" r:id="rId27"/>
    <p:sldId id="285" r:id="rId28"/>
    <p:sldId id="5419" r:id="rId29"/>
    <p:sldId id="268" r:id="rId30"/>
    <p:sldId id="275" r:id="rId31"/>
    <p:sldId id="289" r:id="rId32"/>
    <p:sldId id="272" r:id="rId33"/>
    <p:sldId id="274" r:id="rId34"/>
    <p:sldId id="267" r:id="rId35"/>
    <p:sldId id="269" r:id="rId36"/>
    <p:sldId id="5420" r:id="rId37"/>
    <p:sldId id="271" r:id="rId38"/>
    <p:sldId id="338" r:id="rId39"/>
    <p:sldId id="291" r:id="rId40"/>
    <p:sldId id="292" r:id="rId41"/>
    <p:sldId id="293" r:id="rId42"/>
    <p:sldId id="294" r:id="rId43"/>
    <p:sldId id="295" r:id="rId44"/>
    <p:sldId id="296" r:id="rId45"/>
    <p:sldId id="297" r:id="rId46"/>
    <p:sldId id="298" r:id="rId47"/>
    <p:sldId id="299" r:id="rId48"/>
    <p:sldId id="300" r:id="rId49"/>
    <p:sldId id="3800" r:id="rId50"/>
    <p:sldId id="3801" r:id="rId51"/>
    <p:sldId id="3802" r:id="rId52"/>
    <p:sldId id="4958" r:id="rId53"/>
    <p:sldId id="3804" r:id="rId54"/>
    <p:sldId id="3803" r:id="rId55"/>
    <p:sldId id="305" r:id="rId56"/>
    <p:sldId id="5423" r:id="rId57"/>
    <p:sldId id="309" r:id="rId58"/>
    <p:sldId id="310" r:id="rId59"/>
    <p:sldId id="5424"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4" r:id="rId82"/>
    <p:sldId id="344" r:id="rId83"/>
    <p:sldId id="523" r:id="rId84"/>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2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FBF"/>
    <a:srgbClr val="CCFF66"/>
    <a:srgbClr val="FF99CC"/>
    <a:srgbClr val="CC99FF"/>
    <a:srgbClr val="9966FF"/>
    <a:srgbClr val="FF0066"/>
    <a:srgbClr val="66CCFF"/>
    <a:srgbClr val="FF99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740"/>
    <p:restoredTop sz="94639"/>
  </p:normalViewPr>
  <p:slideViewPr>
    <p:cSldViewPr>
      <p:cViewPr>
        <p:scale>
          <a:sx n="86" d="100"/>
          <a:sy n="86" d="100"/>
        </p:scale>
        <p:origin x="2872" y="1104"/>
      </p:cViewPr>
      <p:guideLst>
        <p:guide orient="horz" pos="2160"/>
        <p:guide pos="2880"/>
      </p:guideLst>
    </p:cSldViewPr>
  </p:slideViewPr>
  <p:outlineViewPr>
    <p:cViewPr>
      <p:scale>
        <a:sx n="33" d="100"/>
        <a:sy n="33" d="100"/>
      </p:scale>
      <p:origin x="0" y="-1665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cs typeface="Arial" pitchFamily="34" charset="0"/>
              </a:defRPr>
            </a:lvl1pPr>
          </a:lstStyle>
          <a:p>
            <a:endParaRPr lang="en-US" altLang="en-US" dirty="0"/>
          </a:p>
        </p:txBody>
      </p:sp>
      <p:sp>
        <p:nvSpPr>
          <p:cNvPr id="1177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cs typeface="Arial" pitchFamily="34" charset="0"/>
              </a:defRPr>
            </a:lvl1pPr>
          </a:lstStyle>
          <a:p>
            <a:endParaRPr lang="en-US" altLang="en-US" dirty="0"/>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77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cs typeface="Arial" pitchFamily="34" charset="0"/>
              </a:defRPr>
            </a:lvl1pPr>
          </a:lstStyle>
          <a:p>
            <a:endParaRPr lang="en-US" altLang="en-US" dirty="0"/>
          </a:p>
        </p:txBody>
      </p:sp>
      <p:sp>
        <p:nvSpPr>
          <p:cNvPr id="1177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cs typeface="Arial" pitchFamily="34" charset="0"/>
              </a:defRPr>
            </a:lvl1pPr>
          </a:lstStyle>
          <a:p>
            <a:fld id="{72AA088D-FD58-4FEA-928D-33DDC4607D91}" type="slidenum">
              <a:rPr lang="en-US" altLang="en-US" smtClean="0"/>
              <a:pPr/>
              <a:t>‹#›</a:t>
            </a:fld>
            <a:endParaRPr lang="en-US" altLang="en-US" dirty="0"/>
          </a:p>
        </p:txBody>
      </p:sp>
    </p:spTree>
    <p:extLst>
      <p:ext uri="{BB962C8B-B14F-4D97-AF65-F5344CB8AC3E}">
        <p14:creationId xmlns:p14="http://schemas.microsoft.com/office/powerpoint/2010/main" val="521706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0"/>
        <a:cs typeface="Arial" panose="020B0604020202020204" pitchFamily="34" charset="0"/>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C801495-6CA7-40F4-8DB0-F1F40537AD92}" type="slidenum">
              <a:rPr lang="en-US" altLang="en-US" sz="1200"/>
              <a:pPr eaLnBrk="1" hangingPunct="1"/>
              <a:t>1</a:t>
            </a:fld>
            <a:endParaRPr lang="en-US" altLang="en-US" sz="1200"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35E7838-DED3-49A2-887C-2DE4558E1CA7}" type="slidenum">
              <a:rPr lang="en-US" altLang="en-US" sz="1200"/>
              <a:pPr eaLnBrk="1" hangingPunct="1"/>
              <a:t>10</a:t>
            </a:fld>
            <a:endParaRPr lang="en-US" altLang="en-US" sz="1200" dirty="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D5248-4151-4C1C-9047-755317CB8647}"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6E58F-014F-4358-88EA-F966C47F9C47}"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rPr>
              <a:t>Petra was the capital within the rocks.</a:t>
            </a:r>
          </a:p>
          <a:p>
            <a:pPr eaLnBrk="1" hangingPunct="1"/>
            <a:endParaRPr lang="en-US" altLang="en-US" dirty="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E045F9A-A610-42C0-993F-E142D9A5CC25}" type="slidenum">
              <a:rPr lang="en-US" altLang="en-US" sz="1200"/>
              <a:pPr eaLnBrk="1" hangingPunct="1"/>
              <a:t>14</a:t>
            </a:fld>
            <a:endParaRPr lang="en-US" altLang="en-US" sz="1200" dirty="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DC8C4D6-60EB-4EE4-92EA-A56C01023E03}" type="slidenum">
              <a:rPr lang="en-US" altLang="en-US" sz="1200"/>
              <a:pPr eaLnBrk="1" hangingPunct="1"/>
              <a:t>15</a:t>
            </a:fld>
            <a:endParaRPr lang="en-US" altLang="en-US" sz="1200" dirty="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E874A-668D-4694-BEBC-B3354372EDDE}"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rPr>
              <a:t>Petra controlled both the north-south trade and the east-west Spice trade from India to Europe. </a:t>
            </a:r>
          </a:p>
          <a:p>
            <a:pPr eaLnBrk="1" hangingPunct="1"/>
            <a:endParaRPr lang="en-US" altLang="en-US" dirty="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9D3CC95-5C90-43EC-A2D6-1080178CC832}" type="slidenum">
              <a:rPr lang="en-US" altLang="en-US" sz="1200"/>
              <a:pPr eaLnBrk="1" hangingPunct="1"/>
              <a:t>17</a:t>
            </a:fld>
            <a:endParaRPr lang="en-US" altLang="en-US" sz="1200"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147FC97-E3CD-417B-A2D4-ECFEFF46E1EE}" type="slidenum">
              <a:rPr lang="en-US" altLang="en-US" sz="1200"/>
              <a:pPr eaLnBrk="1" hangingPunct="1"/>
              <a:t>18</a:t>
            </a:fld>
            <a:endParaRPr lang="en-US" altLang="en-US" sz="1200"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5997248-2707-42B6-B157-3380DEC88E43}" type="slidenum">
              <a:rPr lang="en-US" altLang="en-US" sz="1200"/>
              <a:pPr eaLnBrk="1" hangingPunct="1"/>
              <a:t>19</a:t>
            </a:fld>
            <a:endParaRPr lang="en-US" altLang="en-US" sz="1200" dirty="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6DED35-8EC9-4DDA-AC8B-EF8901EAD0F9}"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35997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806F673-DB98-429F-8D72-77A9ACAF6AA9}" type="slidenum">
              <a:rPr lang="en-US" altLang="en-US" sz="1200"/>
              <a:pPr eaLnBrk="1" hangingPunct="1"/>
              <a:t>20</a:t>
            </a:fld>
            <a:endParaRPr lang="en-US" altLang="en-US" sz="1200" dirty="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5F427B0-DB1C-43CA-8A7B-13D1131557F0}" type="slidenum">
              <a:rPr lang="en-US" altLang="en-US" sz="1200"/>
              <a:pPr eaLnBrk="1" hangingPunct="1"/>
              <a:t>21</a:t>
            </a:fld>
            <a:endParaRPr lang="en-US" altLang="en-US" sz="1200" dirty="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357CB82-D7A3-4B47-938D-1910DF9C2DB3}" type="slidenum">
              <a:rPr lang="en-US" altLang="en-US" sz="1200"/>
              <a:pPr eaLnBrk="1" hangingPunct="1"/>
              <a:t>22</a:t>
            </a:fld>
            <a:endParaRPr lang="en-US" altLang="en-US" sz="1200"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7757208-A147-4CF3-8091-10DC413E29A9}" type="slidenum">
              <a:rPr lang="en-US" altLang="en-US" sz="1200"/>
              <a:pPr eaLnBrk="1" hangingPunct="1"/>
              <a:t>23</a:t>
            </a:fld>
            <a:endParaRPr lang="en-US" altLang="en-US" sz="1200"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AE222-857E-4A58-8C18-8D2BD5897580}"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rPr>
              <a:t>Their false deity had three horns.</a:t>
            </a:r>
          </a:p>
          <a:p>
            <a:pPr eaLnBrk="1" hangingPunct="1"/>
            <a:endParaRPr lang="en-US" altLang="en-US" dirty="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B727EAD-D441-4868-9E90-E020244D1ABD}" type="slidenum">
              <a:rPr lang="en-US" altLang="en-US" sz="1200"/>
              <a:pPr eaLnBrk="1" hangingPunct="1"/>
              <a:t>25</a:t>
            </a:fld>
            <a:endParaRPr lang="en-US" altLang="en-US" sz="1200" dirty="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0845C4F-94F2-4F12-88AA-845BC8248135}" type="slidenum">
              <a:rPr lang="en-US" altLang="en-US" sz="1200"/>
              <a:pPr eaLnBrk="1" hangingPunct="1"/>
              <a:t>26</a:t>
            </a:fld>
            <a:endParaRPr lang="en-US" altLang="en-US" sz="1200" dirty="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BC1F692-D764-4108-A1BC-A63E1642F01F}" type="slidenum">
              <a:rPr lang="en-US" altLang="en-US" sz="1200"/>
              <a:pPr eaLnBrk="1" hangingPunct="1"/>
              <a:t>27</a:t>
            </a:fld>
            <a:endParaRPr lang="en-US" altLang="en-US" sz="1200"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CC62768-3248-4D8F-B601-D3B2EA13F04D}" type="slidenum">
              <a:rPr lang="en-US" altLang="en-US" sz="1200"/>
              <a:pPr eaLnBrk="1" hangingPunct="1"/>
              <a:t>28</a:t>
            </a:fld>
            <a:endParaRPr lang="en-US" altLang="en-US" sz="1200"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508C5F1-8352-46EE-9E83-F91484D81C4E}" type="slidenum">
              <a:rPr lang="en-US" altLang="en-US" sz="1200"/>
              <a:pPr eaLnBrk="1" hangingPunct="1"/>
              <a:t>29</a:t>
            </a:fld>
            <a:endParaRPr lang="en-US" altLang="en-US" sz="1200" dirty="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ea typeface="ＭＳ Ｐゴシック" charset="0"/>
                <a:cs typeface="ＭＳ Ｐゴシック" charset="0"/>
              </a:rPr>
              <a:t>_________</a:t>
            </a:r>
          </a:p>
          <a:p>
            <a:r>
              <a:rPr lang="en-US" dirty="0">
                <a:ea typeface="ＭＳ Ｐゴシック" charset="0"/>
                <a:cs typeface="ＭＳ Ｐゴシック" charset="0"/>
              </a:rPr>
              <a:t>Common English-131</a:t>
            </a:r>
          </a:p>
          <a:p>
            <a:r>
              <a:rPr lang="en-US" dirty="0">
                <a:ea typeface="ＭＳ Ｐゴシック" charset="0"/>
                <a:cs typeface="ＭＳ Ｐゴシック" charset="0"/>
              </a:rPr>
              <a:t>OS-01-Gen21-36-slide 47</a:t>
            </a:r>
          </a:p>
          <a:p>
            <a:r>
              <a:rPr lang="en-US" dirty="0">
                <a:ea typeface="ＭＳ Ｐゴシック" charset="0"/>
                <a:cs typeface="ＭＳ Ｐゴシック" charset="0"/>
              </a:rPr>
              <a:t>OS-39-Malachi-41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B341638-115E-4F33-82F5-69F2B117C432}" type="slidenum">
              <a:rPr lang="en-US" altLang="en-US" sz="1200"/>
              <a:pPr eaLnBrk="1" hangingPunct="1"/>
              <a:t>30</a:t>
            </a:fld>
            <a:endParaRPr lang="en-US" altLang="en-US" sz="1200" dirty="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E5084DF-5AE8-4D15-BAC5-412C74268ED1}" type="slidenum">
              <a:rPr lang="en-US" altLang="en-US" sz="1200"/>
              <a:pPr eaLnBrk="1" hangingPunct="1"/>
              <a:t>31</a:t>
            </a:fld>
            <a:endParaRPr lang="en-US" altLang="en-US" sz="1200"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813A985-9606-4841-A269-D4BA6B914534}" type="slidenum">
              <a:rPr lang="en-US" altLang="en-US" sz="1200"/>
              <a:pPr eaLnBrk="1" hangingPunct="1"/>
              <a:t>32</a:t>
            </a:fld>
            <a:endParaRPr lang="en-US" altLang="en-US" sz="1200" dirty="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6693FBA-E667-4C9C-8F4B-AC29FF4BF3FD}" type="slidenum">
              <a:rPr lang="en-US" altLang="en-US" sz="1200"/>
              <a:pPr eaLnBrk="1" hangingPunct="1"/>
              <a:t>33</a:t>
            </a:fld>
            <a:endParaRPr lang="en-US" altLang="en-US" sz="1200" dirty="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102AC3B-5F25-4055-B05E-2282D96ECB83}" type="slidenum">
              <a:rPr lang="en-US" altLang="en-US" sz="1200"/>
              <a:pPr eaLnBrk="1" hangingPunct="1"/>
              <a:t>34</a:t>
            </a:fld>
            <a:endParaRPr lang="en-US" altLang="en-US" sz="1200" dirty="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1DB2FDB-A347-4C8D-A840-E1EA26FC554F}" type="slidenum">
              <a:rPr lang="en-US" altLang="en-US" sz="1200"/>
              <a:pPr eaLnBrk="1" hangingPunct="1"/>
              <a:t>35</a:t>
            </a:fld>
            <a:endParaRPr lang="en-US" altLang="en-US" sz="1200" dirty="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F530BF9-CF96-4750-B20D-E63575702713}" type="slidenum">
              <a:rPr lang="en-US" altLang="en-US" sz="1200"/>
              <a:pPr eaLnBrk="1" hangingPunct="1"/>
              <a:t>36</a:t>
            </a:fld>
            <a:endParaRPr lang="en-US" altLang="en-US" sz="1200" dirty="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25FB9-EC3C-48DA-8C16-2A1D2BC4281C}"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595024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1C1C6-CED6-4409-BC9A-A23B979F8592}"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342205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6B92C4-9BD6-414A-95B5-3B0CBEF576EE}"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95731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4704-672A-2D43-99AE-4521FEAD316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40</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dirty="0">
                <a:ea typeface="ＭＳ Ｐゴシック"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dirty="0">
                <a:ea typeface="ＭＳ Ｐゴシック" charset="0"/>
              </a:rPr>
              <a:t>In such a time of calamity, whom would Judah trust? </a:t>
            </a:r>
          </a:p>
          <a:p>
            <a:endParaRPr lang="en-US" dirty="0">
              <a:ea typeface="ＭＳ Ｐゴシック" charset="0"/>
            </a:endParaRPr>
          </a:p>
          <a:p>
            <a:r>
              <a:rPr lang="en-US" dirty="0">
                <a:ea typeface="ＭＳ Ｐゴシック" charset="0"/>
              </a:rPr>
              <a:t>So, for 11 chapters, God tells Judah not to trust in…</a:t>
            </a:r>
          </a:p>
          <a:p>
            <a:r>
              <a:rPr lang="en-US" altLang="zh-CN" dirty="0">
                <a:ea typeface="ＭＳ Ｐゴシック" charset="0"/>
              </a:rPr>
              <a:t>13:1–14:27	Babylon</a:t>
            </a:r>
          </a:p>
          <a:p>
            <a:r>
              <a:rPr lang="en-US" altLang="zh-CN" dirty="0">
                <a:ea typeface="ＭＳ Ｐゴシック" charset="0"/>
              </a:rPr>
              <a:t>14:28-32	Philistia</a:t>
            </a:r>
          </a:p>
          <a:p>
            <a:r>
              <a:rPr lang="en-US" altLang="zh-CN" dirty="0">
                <a:ea typeface="ＭＳ Ｐゴシック" charset="0"/>
              </a:rPr>
              <a:t>15–16	Moab</a:t>
            </a:r>
          </a:p>
          <a:p>
            <a:r>
              <a:rPr lang="en-US" altLang="zh-CN" dirty="0">
                <a:ea typeface="ＭＳ Ｐゴシック" charset="0"/>
              </a:rPr>
              <a:t>17		Damascus/Israel</a:t>
            </a:r>
          </a:p>
          <a:p>
            <a:r>
              <a:rPr lang="en-US" altLang="zh-CN" dirty="0">
                <a:ea typeface="ＭＳ Ｐゴシック" charset="0"/>
              </a:rPr>
              <a:t>18		Ethiopia</a:t>
            </a:r>
          </a:p>
          <a:p>
            <a:r>
              <a:rPr lang="en-US" altLang="zh-CN" dirty="0">
                <a:ea typeface="ＭＳ Ｐゴシック" charset="0"/>
              </a:rPr>
              <a:t>19–20	Egypt</a:t>
            </a:r>
          </a:p>
          <a:p>
            <a:r>
              <a:rPr lang="en-US" altLang="zh-CN" dirty="0">
                <a:ea typeface="ＭＳ Ｐゴシック" charset="0"/>
              </a:rPr>
              <a:t>21:1-10	Babylon by the Sea</a:t>
            </a:r>
          </a:p>
          <a:p>
            <a:r>
              <a:rPr lang="en-US" altLang="zh-CN" dirty="0">
                <a:ea typeface="ＭＳ Ｐゴシック" charset="0"/>
              </a:rPr>
              <a:t>21:11-12	Edom</a:t>
            </a:r>
          </a:p>
          <a:p>
            <a:r>
              <a:rPr lang="en-US" altLang="zh-CN" dirty="0">
                <a:ea typeface="ＭＳ Ｐゴシック" charset="0"/>
              </a:rPr>
              <a:t>21:13-17	Arabia</a:t>
            </a:r>
          </a:p>
          <a:p>
            <a:r>
              <a:rPr lang="en-US" altLang="zh-CN" dirty="0">
                <a:ea typeface="ＭＳ Ｐゴシック" charset="0"/>
              </a:rPr>
              <a:t>22		Jerusalem</a:t>
            </a:r>
          </a:p>
          <a:p>
            <a:r>
              <a:rPr lang="en-US" altLang="zh-CN" dirty="0">
                <a:ea typeface="ＭＳ Ｐゴシック" charset="0"/>
              </a:rPr>
              <a:t>23		Tyre</a:t>
            </a:r>
          </a:p>
          <a:p>
            <a:endParaRPr lang="zh-CN" altLang="en-US" dirty="0">
              <a:ea typeface="ＭＳ Ｐゴシック" charset="0"/>
            </a:endParaRPr>
          </a:p>
        </p:txBody>
      </p:sp>
    </p:spTree>
    <p:extLst>
      <p:ext uri="{BB962C8B-B14F-4D97-AF65-F5344CB8AC3E}">
        <p14:creationId xmlns:p14="http://schemas.microsoft.com/office/powerpoint/2010/main" val="1775963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53170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ACC77-AF2E-4EC4-BAFB-21D70206D2B8}"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52146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CAA913D-6D45-45A2-B73D-DCEE75D82274}" type="slidenum">
              <a:rPr lang="en-US" altLang="en-US" sz="1200"/>
              <a:pPr eaLnBrk="1" hangingPunct="1"/>
              <a:t>43</a:t>
            </a:fld>
            <a:endParaRPr lang="en-US" altLang="en-US" sz="1200" dirty="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3E6A2-C1AF-408D-9983-66A72F7E1C20}"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709142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AA471BE-BC3A-4C0D-89B4-4D58778746C0}" type="slidenum">
              <a:rPr lang="en-US" altLang="en-US" sz="1200"/>
              <a:pPr eaLnBrk="1" hangingPunct="1"/>
              <a:t>45</a:t>
            </a:fld>
            <a:endParaRPr lang="en-US" altLang="en-US" sz="1200" dirty="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89DA851-0122-4BB6-AEDC-431E0B81F115}" type="slidenum">
              <a:rPr lang="en-US" altLang="en-US" sz="1200"/>
              <a:pPr eaLnBrk="1" hangingPunct="1"/>
              <a:t>46</a:t>
            </a:fld>
            <a:endParaRPr lang="en-US" altLang="en-US" sz="1200"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E874A-668D-4694-BEBC-B3354372EDDE}" type="slidenum">
              <a:rPr kumimoji="0" lang="en-US" altLang="en-US" sz="1200" u="none" strike="noStrike" kern="1200" cap="none" spc="0" normalizeH="0" baseline="0" noProof="0">
                <a:ln>
                  <a:noFill/>
                </a:ln>
                <a:solidFill>
                  <a:srgbClr val="000000"/>
                </a:solidFill>
                <a:effectLst/>
                <a:uLnTx/>
                <a:uFillTx/>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1" charset="-128"/>
              </a:rPr>
              <a:t>Petra controlled both the north-south trade and the east-west Spice trade from India to Europe. </a:t>
            </a:r>
          </a:p>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720355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93AB5BA-FD8E-4372-87B8-C686965333DC}" type="slidenum">
              <a:rPr lang="en-US" altLang="en-US" sz="1200"/>
              <a:pPr eaLnBrk="1" hangingPunct="1"/>
              <a:t>48</a:t>
            </a:fld>
            <a:endParaRPr lang="en-US" altLang="en-US" sz="1200" dirty="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A9C3243-1853-4FD4-BDC1-BEE5AE318A51}" type="slidenum">
              <a:rPr lang="en-US" altLang="en-US" sz="1200"/>
              <a:pPr eaLnBrk="1" hangingPunct="1"/>
              <a:t>49</a:t>
            </a:fld>
            <a:endParaRPr lang="en-US" altLang="en-US" sz="1200"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99BB27-60AE-554D-BCB0-E291311DBC8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5BCC4B9-8B06-4D10-BF02-FAA024C9DBC0}" type="slidenum">
              <a:rPr lang="en-US" altLang="en-US" sz="1200"/>
              <a:pPr eaLnBrk="1" hangingPunct="1"/>
              <a:t>50</a:t>
            </a:fld>
            <a:endParaRPr lang="en-US" altLang="en-US" sz="1200" dirty="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158B635-33AE-4AB1-92D4-3051789FC23D}" type="slidenum">
              <a:rPr lang="en-US" altLang="en-US" sz="1200"/>
              <a:pPr eaLnBrk="1" hangingPunct="1"/>
              <a:t>51</a:t>
            </a:fld>
            <a:endParaRPr lang="en-US" altLang="en-US" sz="1200" dirty="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37EBD5B-212F-4193-9552-22A667CBD50C}" type="slidenum">
              <a:rPr lang="en-US" altLang="en-US" sz="1200"/>
              <a:pPr eaLnBrk="1" hangingPunct="1"/>
              <a:t>52</a:t>
            </a:fld>
            <a:endParaRPr lang="en-US" altLang="en-US" sz="1200" dirty="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361474D-1757-43A1-997F-D228C871A246}" type="slidenum">
              <a:rPr lang="en-US" altLang="en-US" sz="1200"/>
              <a:pPr eaLnBrk="1" hangingPunct="1"/>
              <a:t>53</a:t>
            </a:fld>
            <a:endParaRPr lang="en-US" altLang="en-US" sz="1200" dirty="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2892898-5260-4FF7-9F79-B373713FDB2E}" type="slidenum">
              <a:rPr lang="en-US" altLang="en-US" sz="1200"/>
              <a:pPr eaLnBrk="1" hangingPunct="1"/>
              <a:t>54</a:t>
            </a:fld>
            <a:endParaRPr lang="en-US" altLang="en-US" sz="1200" dirty="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1FA77A4-47AD-4CCC-8468-D18624C76634}" type="slidenum">
              <a:rPr lang="en-US" altLang="en-US" sz="1200"/>
              <a:pPr eaLnBrk="1" hangingPunct="1"/>
              <a:t>55</a:t>
            </a:fld>
            <a:endParaRPr lang="en-US" altLang="en-US" sz="1200"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C927946-17B9-49C0-A49B-675C011D6243}" type="slidenum">
              <a:rPr lang="en-US" altLang="en-US" sz="1200"/>
              <a:pPr eaLnBrk="1" hangingPunct="1"/>
              <a:t>56</a:t>
            </a:fld>
            <a:endParaRPr lang="en-US" altLang="en-US" sz="1200" dirty="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79501D0-8FFB-4FD9-B904-9C96A5217D79}" type="slidenum">
              <a:rPr lang="en-US" altLang="en-US" sz="1200"/>
              <a:pPr eaLnBrk="1" hangingPunct="1"/>
              <a:t>57</a:t>
            </a:fld>
            <a:endParaRPr lang="en-US" altLang="en-US" sz="1200"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C7E6AAE-4500-4D02-B048-219CD345BF1B}" type="slidenum">
              <a:rPr lang="en-US" altLang="en-US" sz="1200"/>
              <a:pPr eaLnBrk="1" hangingPunct="1"/>
              <a:t>58</a:t>
            </a:fld>
            <a:endParaRPr lang="en-US" altLang="en-US" sz="1200"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04FE0CB-0FE8-4F93-9C30-E3A1F9E1E043}" type="slidenum">
              <a:rPr lang="en-US" altLang="en-US" sz="1200"/>
              <a:pPr eaLnBrk="1" hangingPunct="1"/>
              <a:t>59</a:t>
            </a:fld>
            <a:endParaRPr lang="en-US" altLang="en-US" sz="1200"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22"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2E76E7C-872B-784B-B5BE-D9A1D3AE244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63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B7B7C723-9512-A843-87FD-888FAC26D3C0}"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6</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96324"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6325"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956165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32125A6-7728-4267-9D09-0063A839C3A5}" type="slidenum">
              <a:rPr lang="en-US" altLang="en-US" sz="1200"/>
              <a:pPr eaLnBrk="1" hangingPunct="1"/>
              <a:t>60</a:t>
            </a:fld>
            <a:endParaRPr lang="en-US" altLang="en-US" sz="1200"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CEE96BE-92D5-4BE9-AEB1-D4E9000D9D28}" type="slidenum">
              <a:rPr lang="en-US" altLang="en-US" sz="1200"/>
              <a:pPr eaLnBrk="1" hangingPunct="1"/>
              <a:t>61</a:t>
            </a:fld>
            <a:endParaRPr lang="en-US" altLang="en-US" sz="1200"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F49B049-A658-41D2-AE45-DAE229C6195D}" type="slidenum">
              <a:rPr lang="en-US" altLang="en-US" sz="1200"/>
              <a:pPr eaLnBrk="1" hangingPunct="1"/>
              <a:t>62</a:t>
            </a:fld>
            <a:endParaRPr lang="en-US" altLang="en-US" sz="1200" dirty="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D6DEA0F-B13A-426A-9582-5E4CD883E311}" type="slidenum">
              <a:rPr lang="en-US" altLang="en-US" sz="1200"/>
              <a:pPr eaLnBrk="1" hangingPunct="1"/>
              <a:t>63</a:t>
            </a:fld>
            <a:endParaRPr lang="en-US" altLang="en-US" sz="1200"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38137B8-6961-4C96-A2FD-9F6877FBA2A4}" type="slidenum">
              <a:rPr lang="en-US" altLang="en-US" sz="1200"/>
              <a:pPr eaLnBrk="1" hangingPunct="1"/>
              <a:t>64</a:t>
            </a:fld>
            <a:endParaRPr lang="en-US" alt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9ADCFA9-01F9-406A-9F4C-157FED7D393A}" type="slidenum">
              <a:rPr lang="en-US" altLang="en-US" sz="1200"/>
              <a:pPr eaLnBrk="1" hangingPunct="1"/>
              <a:t>65</a:t>
            </a:fld>
            <a:endParaRPr lang="en-US" alt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F73A9C0-29C3-44CD-97A6-A7E31057E494}" type="slidenum">
              <a:rPr lang="en-US" altLang="en-US" sz="1200"/>
              <a:pPr eaLnBrk="1" hangingPunct="1"/>
              <a:t>66</a:t>
            </a:fld>
            <a:endParaRPr lang="en-US" altLang="en-US" sz="1200"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17EBD0C-86D9-4B84-831C-52D2F1DD4CF0}" type="slidenum">
              <a:rPr lang="en-US" altLang="en-US" sz="1200"/>
              <a:pPr eaLnBrk="1" hangingPunct="1"/>
              <a:t>67</a:t>
            </a:fld>
            <a:endParaRPr lang="en-US" altLang="en-US" sz="1200"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AD48206-7FB3-44FF-9436-32BB9FF5C2B4}" type="slidenum">
              <a:rPr lang="en-US" altLang="en-US" sz="1200"/>
              <a:pPr eaLnBrk="1" hangingPunct="1"/>
              <a:t>68</a:t>
            </a:fld>
            <a:endParaRPr lang="en-US" altLang="en-US" sz="1200" dirty="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B3671DC-207D-4E27-8009-830C694F0176}" type="slidenum">
              <a:rPr lang="en-US" altLang="en-US" sz="1200"/>
              <a:pPr eaLnBrk="1" hangingPunct="1"/>
              <a:t>69</a:t>
            </a:fld>
            <a:endParaRPr lang="en-US" altLang="en-US" sz="1200"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4BC75EB-F5A3-4759-9CD8-15480602002D}" type="slidenum">
              <a:rPr lang="en-US" altLang="en-US" sz="1200"/>
              <a:pPr eaLnBrk="1" hangingPunct="1"/>
              <a:t>7</a:t>
            </a:fld>
            <a:endParaRPr lang="en-US" altLang="en-US" sz="1200"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dirty="0">
                <a:solidFill>
                  <a:srgbClr val="FFFFFF"/>
                </a:solidFill>
                <a:ea typeface="ＭＳ Ｐゴシック" charset="0"/>
              </a:rPr>
              <a:t>خلفيَّات (حرفيًّا: ورق الجدران) العهد القديم.</a:t>
            </a:r>
          </a:p>
          <a:p>
            <a:pPr eaLnBrk="1" hangingPunct="1"/>
            <a:r>
              <a:rPr lang="en-US" sz="1200" dirty="0">
                <a:solidFill>
                  <a:srgbClr val="FFFFFF"/>
                </a:solidFill>
                <a:ea typeface="ＭＳ Ｐゴシック" charset="0"/>
              </a:rPr>
              <a:t>OB is OT Backgrounds (</a:t>
            </a:r>
            <a:r>
              <a:rPr lang="en-US" sz="1200" dirty="0" err="1">
                <a:solidFill>
                  <a:srgbClr val="FFFFFF"/>
                </a:solidFill>
                <a:ea typeface="ＭＳ Ｐゴシック" charset="0"/>
              </a:rPr>
              <a:t>ob</a:t>
            </a:r>
            <a:r>
              <a:rPr lang="en-US" sz="1200" dirty="0">
                <a:solidFill>
                  <a:srgbClr val="FFFFFF"/>
                </a:solidFill>
                <a:ea typeface="ＭＳ Ｐゴシック" charset="0"/>
              </a:rPr>
              <a:t>) Arabic (Literally OT Wallpapers!)</a:t>
            </a:r>
          </a:p>
          <a:p>
            <a:r>
              <a:rPr lang="en-US" dirty="0"/>
              <a:t>_____________</a:t>
            </a:r>
          </a:p>
          <a:p>
            <a:r>
              <a:rPr lang="en-US" dirty="0"/>
              <a:t>Common-</a:t>
            </a:r>
            <a:r>
              <a:rPr lang="en-US" dirty="0">
                <a:ea typeface="ＭＳ Ｐゴシック" charset="0"/>
              </a:rPr>
              <a:t>26</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543D18B-C02A-4AA4-9519-2443EF169994}" type="slidenum">
              <a:rPr lang="en-US" altLang="en-US" sz="1200"/>
              <a:pPr eaLnBrk="1" hangingPunct="1"/>
              <a:t>8</a:t>
            </a:fld>
            <a:endParaRPr lang="en-US" altLang="en-US" sz="1200"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5DD411-E4B3-694E-AC3B-EA826FD46656}"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CD61F8E-8571-4F23-AB58-831F20B61C76}" type="slidenum">
              <a:rPr lang="en-US" altLang="en-US" smtClean="0"/>
              <a:pPr/>
              <a:t>‹#›</a:t>
            </a:fld>
            <a:endParaRPr lang="en-US" altLang="en-US" dirty="0"/>
          </a:p>
        </p:txBody>
      </p:sp>
    </p:spTree>
    <p:extLst>
      <p:ext uri="{BB962C8B-B14F-4D97-AF65-F5344CB8AC3E}">
        <p14:creationId xmlns:p14="http://schemas.microsoft.com/office/powerpoint/2010/main" val="339090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3FC7256D-5D38-4CA7-B1CA-571597C7DBF0}" type="slidenum">
              <a:rPr lang="en-US" altLang="en-US" smtClean="0"/>
              <a:pPr/>
              <a:t>‹#›</a:t>
            </a:fld>
            <a:endParaRPr lang="en-US" altLang="en-US" dirty="0"/>
          </a:p>
        </p:txBody>
      </p:sp>
    </p:spTree>
    <p:extLst>
      <p:ext uri="{BB962C8B-B14F-4D97-AF65-F5344CB8AC3E}">
        <p14:creationId xmlns:p14="http://schemas.microsoft.com/office/powerpoint/2010/main" val="31755680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134595531"/>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2491737594"/>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310626604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249514174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297627463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85325491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415725001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61477463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589124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007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8F1E513-D89F-4D94-AFAB-0E62AFACA9F1}" type="slidenum">
              <a:rPr lang="en-US" altLang="en-US" smtClean="0"/>
              <a:pPr/>
              <a:t>‹#›</a:t>
            </a:fld>
            <a:endParaRPr lang="en-US" altLang="en-US" dirty="0"/>
          </a:p>
        </p:txBody>
      </p:sp>
    </p:spTree>
    <p:extLst>
      <p:ext uri="{BB962C8B-B14F-4D97-AF65-F5344CB8AC3E}">
        <p14:creationId xmlns:p14="http://schemas.microsoft.com/office/powerpoint/2010/main" val="200836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20581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95364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528309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49821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659668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68100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9859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31498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3952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88108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7337DF58-8C67-4F09-BE3A-AAE0B34945CC}" type="slidenum">
              <a:rPr lang="en-US" altLang="en-US" smtClean="0"/>
              <a:pPr/>
              <a:t>‹#›</a:t>
            </a:fld>
            <a:endParaRPr lang="en-US" altLang="en-US" dirty="0"/>
          </a:p>
        </p:txBody>
      </p:sp>
    </p:spTree>
    <p:extLst>
      <p:ext uri="{BB962C8B-B14F-4D97-AF65-F5344CB8AC3E}">
        <p14:creationId xmlns:p14="http://schemas.microsoft.com/office/powerpoint/2010/main" val="29514081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8678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8391199-F094-4138-83BC-C11149CF399C}" type="slidenum">
              <a:rPr lang="en-US" altLang="en-US" smtClean="0"/>
              <a:pPr/>
              <a:t>‹#›</a:t>
            </a:fld>
            <a:endParaRPr lang="en-US" altLang="en-US" dirty="0"/>
          </a:p>
        </p:txBody>
      </p:sp>
    </p:spTree>
    <p:extLst>
      <p:ext uri="{BB962C8B-B14F-4D97-AF65-F5344CB8AC3E}">
        <p14:creationId xmlns:p14="http://schemas.microsoft.com/office/powerpoint/2010/main" val="3573403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41E3102E-2767-4FCA-9A7F-75BE30371129}" type="slidenum">
              <a:rPr lang="en-US" altLang="en-US" smtClean="0"/>
              <a:pPr/>
              <a:t>‹#›</a:t>
            </a:fld>
            <a:endParaRPr lang="en-US" altLang="en-US" dirty="0"/>
          </a:p>
        </p:txBody>
      </p:sp>
    </p:spTree>
    <p:extLst>
      <p:ext uri="{BB962C8B-B14F-4D97-AF65-F5344CB8AC3E}">
        <p14:creationId xmlns:p14="http://schemas.microsoft.com/office/powerpoint/2010/main" val="13331618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09CB8F06-3414-4503-98BE-FDDC75351480}" type="slidenum">
              <a:rPr lang="en-US" altLang="en-US" smtClean="0"/>
              <a:pPr/>
              <a:t>‹#›</a:t>
            </a:fld>
            <a:endParaRPr lang="en-US" altLang="en-US" dirty="0"/>
          </a:p>
        </p:txBody>
      </p:sp>
    </p:spTree>
    <p:extLst>
      <p:ext uri="{BB962C8B-B14F-4D97-AF65-F5344CB8AC3E}">
        <p14:creationId xmlns:p14="http://schemas.microsoft.com/office/powerpoint/2010/main" val="8154689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D1C62A5-726E-4813-B5E3-532717E97F2C}" type="slidenum">
              <a:rPr lang="en-US" altLang="en-US" smtClean="0"/>
              <a:pPr/>
              <a:t>‹#›</a:t>
            </a:fld>
            <a:endParaRPr lang="en-US" altLang="en-US" dirty="0"/>
          </a:p>
        </p:txBody>
      </p:sp>
    </p:spTree>
    <p:extLst>
      <p:ext uri="{BB962C8B-B14F-4D97-AF65-F5344CB8AC3E}">
        <p14:creationId xmlns:p14="http://schemas.microsoft.com/office/powerpoint/2010/main" val="19356105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A3CE2C70-56A6-45A7-BC92-C23032D9213A}" type="slidenum">
              <a:rPr lang="en-US" altLang="en-US" smtClean="0"/>
              <a:pPr/>
              <a:t>‹#›</a:t>
            </a:fld>
            <a:endParaRPr lang="en-US" altLang="en-US" dirty="0"/>
          </a:p>
        </p:txBody>
      </p:sp>
    </p:spTree>
    <p:extLst>
      <p:ext uri="{BB962C8B-B14F-4D97-AF65-F5344CB8AC3E}">
        <p14:creationId xmlns:p14="http://schemas.microsoft.com/office/powerpoint/2010/main" val="38978832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EC296DDA-EAFF-4781-9705-52F4A8D14AF4}" type="slidenum">
              <a:rPr lang="en-US" altLang="en-US" smtClean="0"/>
              <a:pPr/>
              <a:t>‹#›</a:t>
            </a:fld>
            <a:endParaRPr lang="en-US" altLang="en-US" dirty="0"/>
          </a:p>
        </p:txBody>
      </p:sp>
    </p:spTree>
    <p:extLst>
      <p:ext uri="{BB962C8B-B14F-4D97-AF65-F5344CB8AC3E}">
        <p14:creationId xmlns:p14="http://schemas.microsoft.com/office/powerpoint/2010/main" val="6063626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D6892E8F-17F7-4D75-812B-9A62A3D1992E}" type="slidenum">
              <a:rPr lang="en-US" altLang="en-US" smtClean="0"/>
              <a:pPr/>
              <a:t>‹#›</a:t>
            </a:fld>
            <a:endParaRPr lang="en-US" altLang="en-US" dirty="0"/>
          </a:p>
        </p:txBody>
      </p:sp>
    </p:spTree>
    <p:extLst>
      <p:ext uri="{BB962C8B-B14F-4D97-AF65-F5344CB8AC3E}">
        <p14:creationId xmlns:p14="http://schemas.microsoft.com/office/powerpoint/2010/main" val="3725893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7385321-AD47-46EB-B8D6-6184231BABE3}" type="slidenum">
              <a:rPr lang="en-US" altLang="en-US" smtClean="0"/>
              <a:pPr/>
              <a:t>‹#›</a:t>
            </a:fld>
            <a:endParaRPr lang="en-US" altLang="en-US" dirty="0"/>
          </a:p>
        </p:txBody>
      </p:sp>
    </p:spTree>
    <p:extLst>
      <p:ext uri="{BB962C8B-B14F-4D97-AF65-F5344CB8AC3E}">
        <p14:creationId xmlns:p14="http://schemas.microsoft.com/office/powerpoint/2010/main" val="415882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0A1786CB-C522-4A00-934C-031C0026F483}" type="slidenum">
              <a:rPr lang="en-US" altLang="en-US" smtClean="0"/>
              <a:pPr/>
              <a:t>‹#›</a:t>
            </a:fld>
            <a:endParaRPr lang="en-US" altLang="en-US" dirty="0"/>
          </a:p>
        </p:txBody>
      </p:sp>
    </p:spTree>
    <p:extLst>
      <p:ext uri="{BB962C8B-B14F-4D97-AF65-F5344CB8AC3E}">
        <p14:creationId xmlns:p14="http://schemas.microsoft.com/office/powerpoint/2010/main" val="22118372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1E2823E6-5462-4E68-B327-0D7108EADAE7}" type="slidenum">
              <a:rPr lang="en-US" altLang="en-US" smtClean="0"/>
              <a:pPr/>
              <a:t>‹#›</a:t>
            </a:fld>
            <a:endParaRPr lang="en-US" altLang="en-US" dirty="0"/>
          </a:p>
        </p:txBody>
      </p:sp>
    </p:spTree>
    <p:extLst>
      <p:ext uri="{BB962C8B-B14F-4D97-AF65-F5344CB8AC3E}">
        <p14:creationId xmlns:p14="http://schemas.microsoft.com/office/powerpoint/2010/main" val="11265362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34B689DD-745B-441B-BC5D-7DF6E5A8F571}" type="slidenum">
              <a:rPr lang="en-US" altLang="en-US" smtClean="0"/>
              <a:pPr/>
              <a:t>‹#›</a:t>
            </a:fld>
            <a:endParaRPr lang="en-US" altLang="en-US" dirty="0"/>
          </a:p>
        </p:txBody>
      </p:sp>
    </p:spTree>
    <p:extLst>
      <p:ext uri="{BB962C8B-B14F-4D97-AF65-F5344CB8AC3E}">
        <p14:creationId xmlns:p14="http://schemas.microsoft.com/office/powerpoint/2010/main" val="18550670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30B94988-8B83-42AB-9F68-90D271BD03D8}" type="slidenum">
              <a:rPr lang="en-US" altLang="en-US" smtClean="0"/>
              <a:pPr/>
              <a:t>‹#›</a:t>
            </a:fld>
            <a:endParaRPr lang="en-US" altLang="en-US" dirty="0"/>
          </a:p>
        </p:txBody>
      </p:sp>
    </p:spTree>
    <p:extLst>
      <p:ext uri="{BB962C8B-B14F-4D97-AF65-F5344CB8AC3E}">
        <p14:creationId xmlns:p14="http://schemas.microsoft.com/office/powerpoint/2010/main" val="20375646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fld id="{AA971BDF-B4EC-4C25-8B15-A5F4744B525B}" type="slidenum">
              <a:rPr lang="en-US" altLang="en-US" smtClean="0"/>
              <a:pPr/>
              <a:t>‹#›</a:t>
            </a:fld>
            <a:endParaRPr lang="en-US" altLang="en-US" dirty="0"/>
          </a:p>
        </p:txBody>
      </p:sp>
    </p:spTree>
    <p:extLst>
      <p:ext uri="{BB962C8B-B14F-4D97-AF65-F5344CB8AC3E}">
        <p14:creationId xmlns:p14="http://schemas.microsoft.com/office/powerpoint/2010/main" val="2690949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fld id="{D982481E-C33C-4DAB-8D4F-286622AA007E}" type="slidenum">
              <a:rPr lang="en-US" altLang="en-US" smtClean="0"/>
              <a:pPr/>
              <a:t>‹#›</a:t>
            </a:fld>
            <a:endParaRPr lang="en-US" altLang="en-US" dirty="0"/>
          </a:p>
        </p:txBody>
      </p:sp>
    </p:spTree>
    <p:extLst>
      <p:ext uri="{BB962C8B-B14F-4D97-AF65-F5344CB8AC3E}">
        <p14:creationId xmlns:p14="http://schemas.microsoft.com/office/powerpoint/2010/main" val="590949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defRPr>
            </a:lvl1pPr>
          </a:lstStyle>
          <a:p>
            <a:pPr>
              <a:defRPr/>
            </a:pPr>
            <a:fld id="{7D548AAD-2C32-3A4A-92C1-320D513A3C6C}" type="slidenum">
              <a:rPr lang="en-US" smtClean="0"/>
              <a:pPr>
                <a:defRPr/>
              </a:pPr>
              <a:t>‹#›</a:t>
            </a:fld>
            <a:endParaRPr lang="en-US" dirty="0"/>
          </a:p>
        </p:txBody>
      </p:sp>
    </p:spTree>
    <p:extLst>
      <p:ext uri="{BB962C8B-B14F-4D97-AF65-F5344CB8AC3E}">
        <p14:creationId xmlns:p14="http://schemas.microsoft.com/office/powerpoint/2010/main" val="4251280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i="0">
                <a:latin typeface="Arial" panose="020B0604020202020204" pitchFamily="34" charset="0"/>
              </a:defRPr>
            </a:lvl1pPr>
          </a:lstStyle>
          <a:p>
            <a:pPr>
              <a:defRPr/>
            </a:pPr>
            <a:fld id="{97FF38A8-D308-2844-BB46-F83A52D4AAC4}" type="slidenum">
              <a:rPr lang="en-US" smtClean="0"/>
              <a:pPr>
                <a:defRPr/>
              </a:pPr>
              <a:t>‹#›</a:t>
            </a:fld>
            <a:endParaRPr lang="en-US" dirty="0"/>
          </a:p>
        </p:txBody>
      </p:sp>
    </p:spTree>
    <p:extLst>
      <p:ext uri="{BB962C8B-B14F-4D97-AF65-F5344CB8AC3E}">
        <p14:creationId xmlns:p14="http://schemas.microsoft.com/office/powerpoint/2010/main" val="918329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CD61F8E-8571-4F23-AB58-831F20B61C76}" type="slidenum">
              <a:rPr lang="en-US" altLang="en-US" smtClean="0"/>
              <a:pPr/>
              <a:t>‹#›</a:t>
            </a:fld>
            <a:endParaRPr lang="en-US" altLang="en-US" dirty="0"/>
          </a:p>
        </p:txBody>
      </p:sp>
    </p:spTree>
    <p:extLst>
      <p:ext uri="{BB962C8B-B14F-4D97-AF65-F5344CB8AC3E}">
        <p14:creationId xmlns:p14="http://schemas.microsoft.com/office/powerpoint/2010/main" val="389146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7385321-AD47-46EB-B8D6-6184231BABE3}" type="slidenum">
              <a:rPr lang="en-US" altLang="en-US" smtClean="0"/>
              <a:pPr/>
              <a:t>‹#›</a:t>
            </a:fld>
            <a:endParaRPr lang="en-US" altLang="en-US" dirty="0"/>
          </a:p>
        </p:txBody>
      </p:sp>
    </p:spTree>
    <p:extLst>
      <p:ext uri="{BB962C8B-B14F-4D97-AF65-F5344CB8AC3E}">
        <p14:creationId xmlns:p14="http://schemas.microsoft.com/office/powerpoint/2010/main" val="55441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F1452835-FDBD-4B33-8777-A39D87B43690}" type="slidenum">
              <a:rPr lang="en-US" altLang="en-US" smtClean="0"/>
              <a:pPr/>
              <a:t>‹#›</a:t>
            </a:fld>
            <a:endParaRPr lang="en-US" altLang="en-US" dirty="0"/>
          </a:p>
        </p:txBody>
      </p:sp>
    </p:spTree>
    <p:extLst>
      <p:ext uri="{BB962C8B-B14F-4D97-AF65-F5344CB8AC3E}">
        <p14:creationId xmlns:p14="http://schemas.microsoft.com/office/powerpoint/2010/main" val="2418332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F1452835-FDBD-4B33-8777-A39D87B43690}" type="slidenum">
              <a:rPr lang="en-US" altLang="en-US" smtClean="0"/>
              <a:pPr/>
              <a:t>‹#›</a:t>
            </a:fld>
            <a:endParaRPr lang="en-US" altLang="en-US" dirty="0"/>
          </a:p>
        </p:txBody>
      </p:sp>
    </p:spTree>
    <p:extLst>
      <p:ext uri="{BB962C8B-B14F-4D97-AF65-F5344CB8AC3E}">
        <p14:creationId xmlns:p14="http://schemas.microsoft.com/office/powerpoint/2010/main" val="202424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CEC5A4B3-7130-40E7-9C15-DCB4F3DD4372}" type="slidenum">
              <a:rPr lang="en-US" altLang="en-US" smtClean="0"/>
              <a:pPr/>
              <a:t>‹#›</a:t>
            </a:fld>
            <a:endParaRPr lang="en-US" altLang="en-US" dirty="0"/>
          </a:p>
        </p:txBody>
      </p:sp>
    </p:spTree>
    <p:extLst>
      <p:ext uri="{BB962C8B-B14F-4D97-AF65-F5344CB8AC3E}">
        <p14:creationId xmlns:p14="http://schemas.microsoft.com/office/powerpoint/2010/main" val="1060814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7DBCD8E-8896-415E-96D7-817B34EEE840}" type="slidenum">
              <a:rPr lang="en-US" altLang="en-US" smtClean="0"/>
              <a:pPr/>
              <a:t>‹#›</a:t>
            </a:fld>
            <a:endParaRPr lang="en-US" altLang="en-US" dirty="0"/>
          </a:p>
        </p:txBody>
      </p:sp>
    </p:spTree>
    <p:extLst>
      <p:ext uri="{BB962C8B-B14F-4D97-AF65-F5344CB8AC3E}">
        <p14:creationId xmlns:p14="http://schemas.microsoft.com/office/powerpoint/2010/main" val="1127958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A9980A7-CADB-4C72-94EF-503D5A7F04FB}" type="slidenum">
              <a:rPr lang="en-US" altLang="en-US" smtClean="0"/>
              <a:pPr/>
              <a:t>‹#›</a:t>
            </a:fld>
            <a:endParaRPr lang="en-US" altLang="en-US" dirty="0"/>
          </a:p>
        </p:txBody>
      </p:sp>
    </p:spTree>
    <p:extLst>
      <p:ext uri="{BB962C8B-B14F-4D97-AF65-F5344CB8AC3E}">
        <p14:creationId xmlns:p14="http://schemas.microsoft.com/office/powerpoint/2010/main" val="2454303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18EBFEF9-DB98-44B7-99F9-703C418D6D0A}" type="slidenum">
              <a:rPr lang="en-US" altLang="en-US" smtClean="0"/>
              <a:pPr/>
              <a:t>‹#›</a:t>
            </a:fld>
            <a:endParaRPr lang="en-US" altLang="en-US" dirty="0"/>
          </a:p>
        </p:txBody>
      </p:sp>
    </p:spTree>
    <p:extLst>
      <p:ext uri="{BB962C8B-B14F-4D97-AF65-F5344CB8AC3E}">
        <p14:creationId xmlns:p14="http://schemas.microsoft.com/office/powerpoint/2010/main" val="4222418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64BE1664-A657-4454-91E3-3D8FFC8720A3}" type="slidenum">
              <a:rPr lang="en-US" altLang="en-US" smtClean="0"/>
              <a:pPr/>
              <a:t>‹#›</a:t>
            </a:fld>
            <a:endParaRPr lang="en-US" altLang="en-US" dirty="0"/>
          </a:p>
        </p:txBody>
      </p:sp>
    </p:spTree>
    <p:extLst>
      <p:ext uri="{BB962C8B-B14F-4D97-AF65-F5344CB8AC3E}">
        <p14:creationId xmlns:p14="http://schemas.microsoft.com/office/powerpoint/2010/main" val="4154731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F0E05081-F075-4C84-8B12-21C0EB565F5F}" type="slidenum">
              <a:rPr lang="en-US" altLang="en-US" smtClean="0"/>
              <a:pPr/>
              <a:t>‹#›</a:t>
            </a:fld>
            <a:endParaRPr lang="en-US" altLang="en-US" dirty="0"/>
          </a:p>
        </p:txBody>
      </p:sp>
    </p:spTree>
    <p:extLst>
      <p:ext uri="{BB962C8B-B14F-4D97-AF65-F5344CB8AC3E}">
        <p14:creationId xmlns:p14="http://schemas.microsoft.com/office/powerpoint/2010/main" val="2973653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3FC7256D-5D38-4CA7-B1CA-571597C7DBF0}" type="slidenum">
              <a:rPr lang="en-US" altLang="en-US" smtClean="0"/>
              <a:pPr/>
              <a:t>‹#›</a:t>
            </a:fld>
            <a:endParaRPr lang="en-US" altLang="en-US" dirty="0"/>
          </a:p>
        </p:txBody>
      </p:sp>
    </p:spTree>
    <p:extLst>
      <p:ext uri="{BB962C8B-B14F-4D97-AF65-F5344CB8AC3E}">
        <p14:creationId xmlns:p14="http://schemas.microsoft.com/office/powerpoint/2010/main" val="3936578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8F1E513-D89F-4D94-AFAB-0E62AFACA9F1}" type="slidenum">
              <a:rPr lang="en-US" altLang="en-US" smtClean="0"/>
              <a:pPr/>
              <a:t>‹#›</a:t>
            </a:fld>
            <a:endParaRPr lang="en-US" altLang="en-US" dirty="0"/>
          </a:p>
        </p:txBody>
      </p:sp>
    </p:spTree>
    <p:extLst>
      <p:ext uri="{BB962C8B-B14F-4D97-AF65-F5344CB8AC3E}">
        <p14:creationId xmlns:p14="http://schemas.microsoft.com/office/powerpoint/2010/main" val="943941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7337DF58-8C67-4F09-BE3A-AAE0B34945CC}" type="slidenum">
              <a:rPr lang="en-US" altLang="en-US" smtClean="0"/>
              <a:pPr/>
              <a:t>‹#›</a:t>
            </a:fld>
            <a:endParaRPr lang="en-US" altLang="en-US" dirty="0"/>
          </a:p>
        </p:txBody>
      </p:sp>
    </p:spTree>
    <p:extLst>
      <p:ext uri="{BB962C8B-B14F-4D97-AF65-F5344CB8AC3E}">
        <p14:creationId xmlns:p14="http://schemas.microsoft.com/office/powerpoint/2010/main" val="97275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CEC5A4B3-7130-40E7-9C15-DCB4F3DD4372}" type="slidenum">
              <a:rPr lang="en-US" altLang="en-US" smtClean="0"/>
              <a:pPr/>
              <a:t>‹#›</a:t>
            </a:fld>
            <a:endParaRPr lang="en-US" altLang="en-US" dirty="0"/>
          </a:p>
        </p:txBody>
      </p:sp>
    </p:spTree>
    <p:extLst>
      <p:ext uri="{BB962C8B-B14F-4D97-AF65-F5344CB8AC3E}">
        <p14:creationId xmlns:p14="http://schemas.microsoft.com/office/powerpoint/2010/main" val="1849573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8391199-F094-4138-83BC-C11149CF399C}" type="slidenum">
              <a:rPr lang="en-US" altLang="en-US" smtClean="0"/>
              <a:pPr/>
              <a:t>‹#›</a:t>
            </a:fld>
            <a:endParaRPr lang="en-US" altLang="en-US" dirty="0"/>
          </a:p>
        </p:txBody>
      </p:sp>
    </p:spTree>
    <p:extLst>
      <p:ext uri="{BB962C8B-B14F-4D97-AF65-F5344CB8AC3E}">
        <p14:creationId xmlns:p14="http://schemas.microsoft.com/office/powerpoint/2010/main" val="3238964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fld id="{97937D3D-B617-4C42-8CB9-F6CEF1E6ABEB}" type="slidenum">
              <a:rPr lang="en-US" altLang="en-US" smtClean="0"/>
              <a:pPr/>
              <a:t>‹#›</a:t>
            </a:fld>
            <a:endParaRPr lang="en-US" altLang="en-US" dirty="0"/>
          </a:p>
        </p:txBody>
      </p:sp>
    </p:spTree>
    <p:extLst>
      <p:ext uri="{BB962C8B-B14F-4D97-AF65-F5344CB8AC3E}">
        <p14:creationId xmlns:p14="http://schemas.microsoft.com/office/powerpoint/2010/main" val="929129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fld id="{AA971BDF-B4EC-4C25-8B15-A5F4744B525B}" type="slidenum">
              <a:rPr lang="en-US" altLang="en-US" smtClean="0"/>
              <a:pPr/>
              <a:t>‹#›</a:t>
            </a:fld>
            <a:endParaRPr lang="en-US" altLang="en-US" dirty="0"/>
          </a:p>
        </p:txBody>
      </p:sp>
    </p:spTree>
    <p:extLst>
      <p:ext uri="{BB962C8B-B14F-4D97-AF65-F5344CB8AC3E}">
        <p14:creationId xmlns:p14="http://schemas.microsoft.com/office/powerpoint/2010/main" val="279652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fld id="{D982481E-C33C-4DAB-8D4F-286622AA007E}" type="slidenum">
              <a:rPr lang="en-US" altLang="en-US" smtClean="0"/>
              <a:pPr/>
              <a:t>‹#›</a:t>
            </a:fld>
            <a:endParaRPr lang="en-US" altLang="en-US" dirty="0"/>
          </a:p>
        </p:txBody>
      </p:sp>
    </p:spTree>
    <p:extLst>
      <p:ext uri="{BB962C8B-B14F-4D97-AF65-F5344CB8AC3E}">
        <p14:creationId xmlns:p14="http://schemas.microsoft.com/office/powerpoint/2010/main" val="108659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3104493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1834216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308412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3354596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272216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346552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7DBCD8E-8896-415E-96D7-817B34EEE840}" type="slidenum">
              <a:rPr lang="en-US" altLang="en-US" smtClean="0"/>
              <a:pPr/>
              <a:t>‹#›</a:t>
            </a:fld>
            <a:endParaRPr lang="en-US" altLang="en-US" dirty="0"/>
          </a:p>
        </p:txBody>
      </p:sp>
    </p:spTree>
    <p:extLst>
      <p:ext uri="{BB962C8B-B14F-4D97-AF65-F5344CB8AC3E}">
        <p14:creationId xmlns:p14="http://schemas.microsoft.com/office/powerpoint/2010/main" val="117155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1955456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2273290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3252941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3289279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815382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55943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644278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909948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061900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51316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A9980A7-CADB-4C72-94EF-503D5A7F04FB}" type="slidenum">
              <a:rPr lang="en-US" altLang="en-US" smtClean="0"/>
              <a:pPr/>
              <a:t>‹#›</a:t>
            </a:fld>
            <a:endParaRPr lang="en-US" altLang="en-US" dirty="0"/>
          </a:p>
        </p:txBody>
      </p:sp>
    </p:spTree>
    <p:extLst>
      <p:ext uri="{BB962C8B-B14F-4D97-AF65-F5344CB8AC3E}">
        <p14:creationId xmlns:p14="http://schemas.microsoft.com/office/powerpoint/2010/main" val="3464459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634273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564899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125184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027132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550077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163429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809819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1849495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3522459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42776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18EBFEF9-DB98-44B7-99F9-703C418D6D0A}" type="slidenum">
              <a:rPr lang="en-US" altLang="en-US" smtClean="0"/>
              <a:pPr/>
              <a:t>‹#›</a:t>
            </a:fld>
            <a:endParaRPr lang="en-US" altLang="en-US" dirty="0"/>
          </a:p>
        </p:txBody>
      </p:sp>
    </p:spTree>
    <p:extLst>
      <p:ext uri="{BB962C8B-B14F-4D97-AF65-F5344CB8AC3E}">
        <p14:creationId xmlns:p14="http://schemas.microsoft.com/office/powerpoint/2010/main" val="4288448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3768025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2686474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3379620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10009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895810"/>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757806"/>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70381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31708"/>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61911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14848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64BE1664-A657-4454-91E3-3D8FFC8720A3}" type="slidenum">
              <a:rPr lang="en-US" altLang="en-US" smtClean="0"/>
              <a:pPr/>
              <a:t>‹#›</a:t>
            </a:fld>
            <a:endParaRPr lang="en-US" altLang="en-US" dirty="0"/>
          </a:p>
        </p:txBody>
      </p:sp>
    </p:spTree>
    <p:extLst>
      <p:ext uri="{BB962C8B-B14F-4D97-AF65-F5344CB8AC3E}">
        <p14:creationId xmlns:p14="http://schemas.microsoft.com/office/powerpoint/2010/main" val="8274819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17793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241981"/>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518903"/>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566655"/>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9633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22501975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31149284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41902191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6301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216589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F0E05081-F075-4C84-8B12-21C0EB565F5F}" type="slidenum">
              <a:rPr lang="en-US" altLang="en-US" smtClean="0"/>
              <a:pPr/>
              <a:t>‹#›</a:t>
            </a:fld>
            <a:endParaRPr lang="en-US" altLang="en-US" dirty="0"/>
          </a:p>
        </p:txBody>
      </p:sp>
    </p:spTree>
    <p:extLst>
      <p:ext uri="{BB962C8B-B14F-4D97-AF65-F5344CB8AC3E}">
        <p14:creationId xmlns:p14="http://schemas.microsoft.com/office/powerpoint/2010/main" val="22528814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7743958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3671321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3414798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218675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2386591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18353227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233403639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58652607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4228332404"/>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267635618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2.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fld id="{A814777F-5F69-4035-AA97-523DCF68DB97}"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684B5086-168A-4943-B3BA-3334541E5370}"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294933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82662493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MS PGothic" charset="0"/>
              </a:defRPr>
            </a:lvl1pPr>
          </a:lstStyle>
          <a:p>
            <a:pPr>
              <a:defRPr/>
            </a:pPr>
            <a:fld id="{EB06BE58-CCAC-8A48-A3AE-60B22C5533E4}" type="slidenum">
              <a:rPr lang="zh-CN" altLang="en-US" smtClean="0"/>
              <a:pPr>
                <a:defRPr/>
              </a:pPr>
              <a:t>‹#›</a:t>
            </a:fld>
            <a:endParaRPr lang="en-US" altLang="zh-CN" dirty="0"/>
          </a:p>
        </p:txBody>
      </p:sp>
    </p:spTree>
    <p:extLst>
      <p:ext uri="{BB962C8B-B14F-4D97-AF65-F5344CB8AC3E}">
        <p14:creationId xmlns:p14="http://schemas.microsoft.com/office/powerpoint/2010/main" val="189601600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ea typeface="ＭＳ Ｐゴシック" charset="0"/>
                <a:cs typeface="ＭＳ Ｐゴシック" charset="0"/>
              </a:rPr>
              <a:pPr eaLnBrk="0" hangingPunct="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0837180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38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sz="2400" b="1" i="0" dirty="0">
                <a:solidFill>
                  <a:srgbClr val="FFFFFF"/>
                </a:solidFill>
                <a:latin typeface="Arial" panose="020B0604020202020204" pitchFamily="34" charset="0"/>
              </a:endParaRPr>
            </a:p>
          </p:txBody>
        </p:sp>
        <p:sp>
          <p:nvSpPr>
            <p:cNvPr id="338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sz="2400" b="1" i="0" dirty="0">
                <a:solidFill>
                  <a:srgbClr val="FFFFFF"/>
                </a:solidFill>
                <a:latin typeface="Arial" panose="020B0604020202020204" pitchFamily="34" charset="0"/>
              </a:endParaRPr>
            </a:p>
          </p:txBody>
        </p:sp>
        <p:sp>
          <p:nvSpPr>
            <p:cNvPr id="338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sz="2400"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fld id="{925E86E2-0AF6-415B-82FC-26CE8A94753E}"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cs typeface="Arial" panose="020B0604020202020204" pitchFamily="34" charset="0"/>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cs typeface="Arial" panose="020B0604020202020204" pitchFamily="34"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fld id="{EB6BCFBC-CB30-4A4D-B9D0-69AC19C3FA1D}" type="slidenum">
              <a:rPr lang="en-US" altLang="en-US" smtClean="0"/>
              <a:pPr/>
              <a:t>‹#›</a:t>
            </a:fld>
            <a:endParaRPr lang="en-US" altLang="en-US" dirty="0"/>
          </a:p>
        </p:txBody>
      </p:sp>
    </p:spTree>
    <p:extLst>
      <p:ext uri="{BB962C8B-B14F-4D97-AF65-F5344CB8AC3E}">
        <p14:creationId xmlns:p14="http://schemas.microsoft.com/office/powerpoint/2010/main" val="1129210787"/>
      </p:ext>
    </p:extLst>
  </p:cSld>
  <p:clrMap bg1="lt1" tx1="dk1" bg2="lt2" tx2="dk2" accent1="accent1" accent2="accent2" accent3="accent3" accent4="accent4" accent5="accent5" accent6="accent6" hlink="hlink" folHlink="folHlink"/>
  <p:sldLayoutIdLst>
    <p:sldLayoutId id="2147483941" r:id="rId1"/>
    <p:sldLayoutId id="2147483942"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463634"/>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463634"/>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463634"/>
                </a:solidFill>
                <a:latin typeface="Arial" panose="020B0604020202020204" pitchFamily="34" charset="0"/>
              </a:defRPr>
            </a:lvl1pPr>
          </a:lstStyle>
          <a:p>
            <a:pPr>
              <a:defRPr/>
            </a:pPr>
            <a:fld id="{B9F49030-D36B-D540-B31B-93359CDA6999}" type="slidenum">
              <a:rPr lang="en-US" smtClean="0"/>
              <a:pPr>
                <a:defRPr/>
              </a:pPr>
              <a:t>‹#›</a:t>
            </a:fld>
            <a:endParaRPr lang="en-US" dirty="0"/>
          </a:p>
        </p:txBody>
      </p:sp>
    </p:spTree>
    <p:extLst>
      <p:ext uri="{BB962C8B-B14F-4D97-AF65-F5344CB8AC3E}">
        <p14:creationId xmlns:p14="http://schemas.microsoft.com/office/powerpoint/2010/main" val="4158065002"/>
      </p:ext>
    </p:extLst>
  </p:cSld>
  <p:clrMap bg1="lt1" tx1="dk1" bg2="lt2" tx2="dk2" accent1="accent1" accent2="accent2" accent3="accent3" accent4="accent4" accent5="accent5" accent6="accent6" hlink="hlink" folHlink="folHlink"/>
  <p:sldLayoutIdLst>
    <p:sldLayoutId id="2147483944" r:id="rId1"/>
    <p:sldLayoutId id="214748394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b="1" i="0">
          <a:solidFill>
            <a:schemeClr val="tx1"/>
          </a:solidFill>
          <a:latin typeface="Arial" panose="020B0604020202020204" pitchFamily="34" charset="0"/>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b="1" i="0">
          <a:solidFill>
            <a:schemeClr val="tx1"/>
          </a:solidFill>
          <a:latin typeface="Arial" panose="020B0604020202020204" pitchFamily="34" charset="0"/>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fld id="{A814777F-5F69-4035-AA97-523DCF68DB97}" type="slidenum">
              <a:rPr lang="en-US" altLang="en-US" smtClean="0"/>
              <a:pPr/>
              <a:t>‹#›</a:t>
            </a:fld>
            <a:endParaRPr lang="en-US" altLang="en-US" dirty="0"/>
          </a:p>
        </p:txBody>
      </p:sp>
    </p:spTree>
    <p:extLst>
      <p:ext uri="{BB962C8B-B14F-4D97-AF65-F5344CB8AC3E}">
        <p14:creationId xmlns:p14="http://schemas.microsoft.com/office/powerpoint/2010/main" val="278533469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cs typeface="Arial" panose="020B0604020202020204" pitchFamily="34" charset="0"/>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cs typeface="Arial" panose="020B0604020202020204" pitchFamily="34"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fld id="{EB6BCFBC-CB30-4A4D-B9D0-69AC19C3FA1D}" type="slidenum">
              <a:rPr lang="en-US" altLang="en-US" smtClean="0"/>
              <a:pPr/>
              <a:t>‹#›</a:t>
            </a:fld>
            <a:endParaRPr lang="en-US" altLang="en-US" dirty="0"/>
          </a:p>
        </p:txBody>
      </p:sp>
    </p:spTree>
    <p:extLst>
      <p:ext uri="{BB962C8B-B14F-4D97-AF65-F5344CB8AC3E}">
        <p14:creationId xmlns:p14="http://schemas.microsoft.com/office/powerpoint/2010/main" val="219563044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b="1" i="0">
                <a:solidFill>
                  <a:srgbClr val="FFFFFF"/>
                </a:solidFill>
                <a:latin typeface="Arial" panose="020B0604020202020204" pitchFamily="34" charset="0"/>
              </a:defRPr>
            </a:lvl1pPr>
          </a:lstStyle>
          <a:p>
            <a:pPr>
              <a:defRPr/>
            </a:pPr>
            <a:fld id="{2CFD36DF-002A-9947-8334-FEC462116EF3}" type="slidenum">
              <a:rPr lang="en-GB" smtClean="0"/>
              <a:pPr>
                <a:defRPr/>
              </a:pPr>
              <a:t>‹#›</a:t>
            </a:fld>
            <a:endParaRPr lang="en-GB" dirty="0"/>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127775043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42288177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extLst>
      <p:ext uri="{BB962C8B-B14F-4D97-AF65-F5344CB8AC3E}">
        <p14:creationId xmlns:p14="http://schemas.microsoft.com/office/powerpoint/2010/main" val="92041183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66.emf"/><Relationship Id="rId4" Type="http://schemas.openxmlformats.org/officeDocument/2006/relationships/image" Target="../media/image65.emf"/></Relationships>
</file>

<file path=ppt/slides/_rels/slide6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emf"/></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85.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479550"/>
            <a:ext cx="7772400" cy="1470025"/>
          </a:xfrm>
        </p:spPr>
        <p:txBody>
          <a:bodyPr/>
          <a:lstStyle/>
          <a:p>
            <a:pPr eaLnBrk="1" hangingPunct="1"/>
            <a:r>
              <a:rPr lang="ar-JO" altLang="en-US" sz="6600" dirty="0">
                <a:solidFill>
                  <a:srgbClr val="CC6600"/>
                </a:solidFill>
                <a:ea typeface="ＭＳ Ｐゴシック" pitchFamily="34" charset="-128"/>
              </a:rPr>
              <a:t>الأدوميون</a:t>
            </a:r>
            <a:endParaRPr lang="en-US" altLang="en-US" dirty="0">
              <a:solidFill>
                <a:srgbClr val="CC6600"/>
              </a:solidFill>
              <a:ea typeface="ＭＳ Ｐゴシック" pitchFamily="34" charset="-128"/>
            </a:endParaRPr>
          </a:p>
        </p:txBody>
      </p:sp>
      <p:pic>
        <p:nvPicPr>
          <p:cNvPr id="47107" name="Picture 6"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8"/>
          <p:cNvSpPr>
            <a:spLocks noGrp="1" noChangeArrowheads="1"/>
          </p:cNvSpPr>
          <p:nvPr>
            <p:ph type="subTitle" idx="1"/>
          </p:nvPr>
        </p:nvSpPr>
        <p:spPr>
          <a:xfrm>
            <a:off x="1219200" y="2927350"/>
            <a:ext cx="6705600" cy="2895600"/>
          </a:xfrm>
          <a:noFill/>
        </p:spPr>
        <p:txBody>
          <a:bodyPr/>
          <a:lstStyle/>
          <a:p>
            <a:pPr eaLnBrk="1" hangingPunct="1"/>
            <a:r>
              <a:rPr lang="ar-JO" altLang="en-US" dirty="0">
                <a:ea typeface="ＭＳ Ｐゴシック" pitchFamily="34" charset="-128"/>
              </a:rPr>
              <a:t>الهوية</a:t>
            </a:r>
            <a:endParaRPr lang="en-US" altLang="en-US" dirty="0">
              <a:ea typeface="ＭＳ Ｐゴシック" pitchFamily="34" charset="-128"/>
            </a:endParaRPr>
          </a:p>
          <a:p>
            <a:pPr eaLnBrk="1" hangingPunct="1"/>
            <a:r>
              <a:rPr lang="ar-JO" altLang="en-US" dirty="0">
                <a:ea typeface="ＭＳ Ｐゴシック" pitchFamily="34" charset="-128"/>
              </a:rPr>
              <a:t>الجغرافيا</a:t>
            </a:r>
            <a:endParaRPr lang="en-US" altLang="en-US" dirty="0">
              <a:ea typeface="ＭＳ Ｐゴシック" pitchFamily="34" charset="-128"/>
            </a:endParaRPr>
          </a:p>
          <a:p>
            <a:pPr eaLnBrk="1" hangingPunct="1"/>
            <a:r>
              <a:rPr lang="ar-JO" altLang="en-US" dirty="0">
                <a:ea typeface="ＭＳ Ｐゴシック" pitchFamily="34" charset="-128"/>
              </a:rPr>
              <a:t>الألوهية والأدب</a:t>
            </a:r>
            <a:endParaRPr lang="en-US" altLang="en-US" dirty="0">
              <a:ea typeface="ＭＳ Ｐゴシック" pitchFamily="34" charset="-128"/>
            </a:endParaRPr>
          </a:p>
          <a:p>
            <a:pPr eaLnBrk="1" hangingPunct="1"/>
            <a:r>
              <a:rPr lang="ar-JO" altLang="en-US" dirty="0">
                <a:ea typeface="ＭＳ Ｐゴシック" pitchFamily="34" charset="-128"/>
              </a:rPr>
              <a:t>أهمية التاريخ وإسرائيل</a:t>
            </a:r>
            <a:endParaRPr lang="en-US" altLang="en-US" dirty="0">
              <a:ea typeface="ＭＳ Ｐゴシック" pitchFamily="34" charset="-128"/>
            </a:endParaRPr>
          </a:p>
          <a:p>
            <a:pPr eaLnBrk="1" hangingPunct="1"/>
            <a:r>
              <a:rPr lang="ar-JO" altLang="en-US" dirty="0">
                <a:ea typeface="ＭＳ Ｐゴシック" pitchFamily="34" charset="-128"/>
              </a:rPr>
              <a:t>الدروس</a:t>
            </a:r>
            <a:endParaRPr lang="en-US" altLang="en-US" dirty="0">
              <a:ea typeface="ＭＳ Ｐゴシック" pitchFamily="34" charset="-128"/>
            </a:endParaRPr>
          </a:p>
        </p:txBody>
      </p:sp>
      <p:sp>
        <p:nvSpPr>
          <p:cNvPr id="47110" name="TextBox 1"/>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p:txBody>
      </p:sp>
      <p:sp>
        <p:nvSpPr>
          <p:cNvPr id="2" name="Rectangle 1">
            <a:extLst>
              <a:ext uri="{FF2B5EF4-FFF2-40B4-BE49-F238E27FC236}">
                <a16:creationId xmlns:a16="http://schemas.microsoft.com/office/drawing/2014/main" id="{D587FF96-D984-8E9A-8826-52686CE18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ar-JO" altLang="en-US" dirty="0">
                <a:ea typeface="ＭＳ Ｐゴシック" pitchFamily="34" charset="-128"/>
              </a:rPr>
              <a:t>الجغرافيا</a:t>
            </a:r>
            <a:endParaRPr lang="en-GB" altLang="en-US" dirty="0">
              <a:ea typeface="ＭＳ Ｐゴシック" pitchFamily="34" charset="-128"/>
            </a:endParaRPr>
          </a:p>
        </p:txBody>
      </p:sp>
      <p:pic>
        <p:nvPicPr>
          <p:cNvPr id="65539" name="Picture 8" descr="map"/>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49213" y="1295400"/>
            <a:ext cx="3783013" cy="5562600"/>
          </a:xfrm>
          <a:noFill/>
        </p:spPr>
      </p:pic>
      <p:pic>
        <p:nvPicPr>
          <p:cNvPr id="65540" name="Picture 9" descr="palestiine"/>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3581400" y="1371600"/>
            <a:ext cx="5562600" cy="5486400"/>
          </a:xfrm>
          <a:noFill/>
        </p:spPr>
      </p:pic>
      <p:sp>
        <p:nvSpPr>
          <p:cNvPr id="65541" name="Text Box 6"/>
          <p:cNvSpPr txBox="1">
            <a:spLocks noChangeArrowheads="1"/>
          </p:cNvSpPr>
          <p:nvPr/>
        </p:nvSpPr>
        <p:spPr bwMode="auto">
          <a:xfrm>
            <a:off x="17526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spcBef>
                <a:spcPct val="50000"/>
              </a:spcBef>
            </a:pPr>
            <a:r>
              <a:rPr lang="ar-JO" altLang="en-US" sz="2800" b="1" dirty="0">
                <a:cs typeface="Arial" panose="020B0604020202020204" pitchFamily="34" charset="0"/>
              </a:rPr>
              <a:t>لاحظ التضاريس</a:t>
            </a:r>
            <a:endParaRPr lang="en-GB" altLang="en-US" sz="2800" b="1" dirty="0">
              <a:cs typeface="Arial" panose="020B0604020202020204" pitchFamily="34" charset="0"/>
            </a:endParaRPr>
          </a:p>
        </p:txBody>
      </p:sp>
      <p:sp>
        <p:nvSpPr>
          <p:cNvPr id="65542" name="TextBox 5"/>
          <p:cNvSpPr txBox="1">
            <a:spLocks noChangeArrowheads="1"/>
          </p:cNvSpPr>
          <p:nvPr/>
        </p:nvSpPr>
        <p:spPr bwMode="auto">
          <a:xfrm>
            <a:off x="8442730" y="0"/>
            <a:ext cx="70404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2ت</a:t>
            </a:r>
            <a:endParaRPr lang="en-US" altLang="en-US" sz="2400" b="1" dirty="0">
              <a:solidFill>
                <a:srgbClr val="FFFFFF"/>
              </a:solidFill>
              <a:cs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the mountains of seir-petra are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7587" name="Rectangle 5"/>
          <p:cNvSpPr>
            <a:spLocks noGrp="1" noChangeArrowheads="1"/>
          </p:cNvSpPr>
          <p:nvPr>
            <p:ph type="title"/>
          </p:nvPr>
        </p:nvSpPr>
        <p:spPr/>
        <p:txBody>
          <a:bodyPr/>
          <a:lstStyle/>
          <a:p>
            <a:pPr eaLnBrk="1" hangingPunct="1"/>
            <a:r>
              <a:rPr lang="ar-JO" altLang="en-US" sz="6000" dirty="0">
                <a:ea typeface="ＭＳ Ｐゴシック" pitchFamily="34" charset="-128"/>
              </a:rPr>
              <a:t>أرض مهجورة</a:t>
            </a:r>
            <a:endParaRPr lang="en-GB" altLang="en-US" sz="6000" dirty="0">
              <a:ea typeface="ＭＳ Ｐゴシック" pitchFamily="34" charset="-128"/>
            </a:endParaRPr>
          </a:p>
        </p:txBody>
      </p:sp>
    </p:spTree>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p:spPr>
      </p:pic>
      <p:sp>
        <p:nvSpPr>
          <p:cNvPr id="2" name="Rectangle 5"/>
          <p:cNvSpPr>
            <a:spLocks noGrp="1" noChangeArrowheads="1"/>
          </p:cNvSpPr>
          <p:nvPr>
            <p:ph type="title"/>
          </p:nvPr>
        </p:nvSpPr>
        <p:spPr>
          <a:xfrm>
            <a:off x="0" y="139824"/>
            <a:ext cx="9144000" cy="840904"/>
          </a:xfrm>
          <a:extLs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1">
                      <a:alpha val="75000"/>
                    </a:schemeClr>
                  </a:glow>
                </a:effectLst>
              </a:rPr>
              <a:t>سكان الصخور في البتراء</a:t>
            </a:r>
            <a:endParaRPr lang="en-GB" dirty="0">
              <a:solidFill>
                <a:srgbClr val="FFFFFF"/>
              </a:solidFill>
              <a:effectLst>
                <a:glow rad="101600">
                  <a:schemeClr val="tx1">
                    <a:alpha val="75000"/>
                  </a:schemeClr>
                </a:glow>
              </a:effectLst>
            </a:endParaRPr>
          </a:p>
        </p:txBody>
      </p:sp>
    </p:spTree>
  </p:cSld>
  <p:clrMapOvr>
    <a:masterClrMapping/>
  </p:clrMapOvr>
  <p:transition spd="med">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dirty="0">
                <a:solidFill>
                  <a:srgbClr val="FFFFFF"/>
                </a:solidFill>
                <a:ea typeface="Geneva" charset="0"/>
              </a:rPr>
              <a:t>الخزنة</a:t>
            </a:r>
            <a:endParaRPr lang="en-US" sz="6600" dirty="0">
              <a:solidFill>
                <a:srgbClr val="FFFFFF"/>
              </a:solidFill>
              <a:ea typeface="Geneva"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Grp="1" noChangeArrowheads="1"/>
          </p:cNvSpPr>
          <p:nvPr>
            <p:ph type="title"/>
          </p:nvPr>
        </p:nvSpPr>
        <p:spPr>
          <a:xfrm>
            <a:off x="4724400" y="274638"/>
            <a:ext cx="3962400" cy="3687762"/>
          </a:xfrm>
        </p:spPr>
        <p:txBody>
          <a:bodyPr/>
          <a:lstStyle/>
          <a:p>
            <a:pPr eaLnBrk="1" hangingPunct="1"/>
            <a:r>
              <a:rPr lang="ar-JO" altLang="en-US" dirty="0">
                <a:ea typeface="ＭＳ Ｐゴシック" pitchFamily="34" charset="-128"/>
              </a:rPr>
              <a:t>طريق</a:t>
            </a:r>
            <a:br>
              <a:rPr lang="ar-JO" altLang="en-US" dirty="0">
                <a:ea typeface="ＭＳ Ｐゴシック" pitchFamily="34" charset="-128"/>
              </a:rPr>
            </a:br>
            <a:r>
              <a:rPr lang="ar-JO" altLang="en-US" dirty="0">
                <a:ea typeface="ＭＳ Ｐゴシック" pitchFamily="34" charset="-128"/>
              </a:rPr>
              <a:t>الملك</a:t>
            </a:r>
            <a:endParaRPr lang="en-GB" altLang="en-US" dirty="0">
              <a:ea typeface="ＭＳ Ｐゴシック" pitchFamily="34" charset="-128"/>
            </a:endParaRPr>
          </a:p>
        </p:txBody>
      </p:sp>
      <p:pic>
        <p:nvPicPr>
          <p:cNvPr id="73730" name="Picture 8" descr="petra-kings highwa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04800" y="0"/>
            <a:ext cx="4419600" cy="6967538"/>
          </a:xfrm>
          <a:noFill/>
        </p:spPr>
      </p:pic>
    </p:spTree>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5778" name="Picture 6" descr="edom treasury far.jpg"/>
          <p:cNvPicPr>
            <a:picLocks noChangeAspect="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0" y="0"/>
            <a:ext cx="9159875"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76200" y="-76200"/>
            <a:ext cx="9372600" cy="1143000"/>
          </a:xfrm>
          <a:solidFill>
            <a:srgbClr val="000000"/>
          </a:solidFill>
        </p:spPr>
        <p:txBody>
          <a:bodyPr/>
          <a:lstStyle/>
          <a:p>
            <a:pPr eaLnBrk="1" hangingPunct="1"/>
            <a:r>
              <a:rPr lang="ar-JO" altLang="en-US" sz="4800" dirty="0">
                <a:solidFill>
                  <a:schemeClr val="bg1"/>
                </a:solidFill>
                <a:ea typeface="ＭＳ Ｐゴシック" pitchFamily="34" charset="-128"/>
              </a:rPr>
              <a:t>الإقتصاد</a:t>
            </a:r>
            <a:endParaRPr lang="en-GB" altLang="en-US" sz="4800" dirty="0">
              <a:solidFill>
                <a:schemeClr val="bg1"/>
              </a:solidFill>
              <a:ea typeface="ＭＳ Ｐゴシック" pitchFamily="34" charset="-128"/>
            </a:endParaRPr>
          </a:p>
        </p:txBody>
      </p:sp>
      <p:sp>
        <p:nvSpPr>
          <p:cNvPr id="45059" name="Rectangle 3"/>
          <p:cNvSpPr>
            <a:spLocks noGrp="1" noChangeArrowheads="1"/>
          </p:cNvSpPr>
          <p:nvPr>
            <p:ph type="body" sz="half" idx="1"/>
          </p:nvPr>
        </p:nvSpPr>
        <p:spPr>
          <a:xfrm>
            <a:off x="187324" y="1828800"/>
            <a:ext cx="8874125" cy="4297363"/>
          </a:xfrm>
        </p:spPr>
        <p:txBody>
          <a:bodyPr/>
          <a:lstStyle/>
          <a:p>
            <a:pPr algn="r" rtl="1" eaLnBrk="1" hangingPunct="1"/>
            <a:r>
              <a:rPr lang="ar-JO" altLang="zh-CN" dirty="0">
                <a:solidFill>
                  <a:schemeClr val="bg1"/>
                </a:solidFill>
                <a:effectLst>
                  <a:glow rad="139700">
                    <a:schemeClr val="accent4">
                      <a:satMod val="175000"/>
                    </a:schemeClr>
                  </a:glow>
                </a:effectLst>
                <a:ea typeface="SimSun" pitchFamily="2" charset="-122"/>
              </a:rPr>
              <a:t>مصادر الدخل الرئيسية</a:t>
            </a:r>
            <a:r>
              <a:rPr lang="en-US" altLang="zh-CN" dirty="0">
                <a:solidFill>
                  <a:schemeClr val="bg1"/>
                </a:solidFill>
                <a:effectLst>
                  <a:glow rad="139700">
                    <a:schemeClr val="accent4">
                      <a:satMod val="175000"/>
                    </a:schemeClr>
                  </a:glow>
                </a:effectLst>
                <a:ea typeface="SimSun" pitchFamily="2" charset="-122"/>
              </a:rPr>
              <a:t> </a:t>
            </a:r>
          </a:p>
          <a:p>
            <a:pPr lvl="1" algn="r" rtl="1" eaLnBrk="1" hangingPunct="1"/>
            <a:r>
              <a:rPr lang="ar-JO" altLang="zh-CN" dirty="0">
                <a:solidFill>
                  <a:srgbClr val="FFFF00"/>
                </a:solidFill>
                <a:effectLst>
                  <a:glow rad="139700">
                    <a:schemeClr val="accent4">
                      <a:satMod val="175000"/>
                    </a:schemeClr>
                  </a:glow>
                </a:effectLst>
                <a:ea typeface="SimSun" pitchFamily="2" charset="-122"/>
              </a:rPr>
              <a:t>التجارة والرسوم </a:t>
            </a:r>
            <a:r>
              <a:rPr lang="ar-JO" altLang="zh-CN" dirty="0">
                <a:solidFill>
                  <a:schemeClr val="bg1"/>
                </a:solidFill>
                <a:effectLst>
                  <a:glow rad="139700">
                    <a:schemeClr val="accent4">
                      <a:satMod val="175000"/>
                    </a:schemeClr>
                  </a:glow>
                </a:effectLst>
                <a:ea typeface="SimSun" pitchFamily="2" charset="-122"/>
              </a:rPr>
              <a:t>التي يتم جمعها لحماية القوافل التي تحمل البخور من جنوب الجزيرة العربية إلى ساحل البحر الأبيض المتوسط.</a:t>
            </a:r>
            <a:r>
              <a:rPr lang="en-US" altLang="zh-CN" dirty="0">
                <a:solidFill>
                  <a:schemeClr val="bg1"/>
                </a:solidFill>
                <a:effectLst>
                  <a:glow rad="139700">
                    <a:schemeClr val="accent4">
                      <a:satMod val="175000"/>
                    </a:schemeClr>
                  </a:glow>
                </a:effectLst>
                <a:ea typeface="SimSun" pitchFamily="2" charset="-122"/>
              </a:rPr>
              <a:t> </a:t>
            </a:r>
          </a:p>
          <a:p>
            <a:pPr lvl="1" algn="r" rtl="1" eaLnBrk="1" hangingPunct="1"/>
            <a:r>
              <a:rPr lang="ar-JO" altLang="zh-CN" dirty="0">
                <a:solidFill>
                  <a:srgbClr val="FFFF00"/>
                </a:solidFill>
                <a:effectLst>
                  <a:glow rad="139700">
                    <a:schemeClr val="accent4">
                      <a:satMod val="175000"/>
                    </a:schemeClr>
                  </a:glow>
                </a:effectLst>
                <a:ea typeface="SimSun" pitchFamily="2" charset="-122"/>
              </a:rPr>
              <a:t>الزراعة</a:t>
            </a:r>
            <a:r>
              <a:rPr lang="ar-JO" altLang="zh-CN" dirty="0">
                <a:solidFill>
                  <a:schemeClr val="bg1"/>
                </a:solidFill>
                <a:effectLst>
                  <a:glow rad="139700">
                    <a:schemeClr val="accent4">
                      <a:satMod val="175000"/>
                    </a:schemeClr>
                  </a:glow>
                </a:effectLst>
                <a:ea typeface="SimSun" pitchFamily="2" charset="-122"/>
              </a:rPr>
              <a:t> مع القمح المزروع بدرجة قليلة حيث أنَّ الأمطار قليلة جداً في تلك المنطقة. </a:t>
            </a:r>
            <a:endParaRPr lang="en-US" altLang="zh-CN" dirty="0">
              <a:solidFill>
                <a:schemeClr val="bg1"/>
              </a:solidFill>
              <a:effectLst>
                <a:glow rad="139700">
                  <a:schemeClr val="accent4">
                    <a:satMod val="175000"/>
                  </a:schemeClr>
                </a:glow>
              </a:effectLst>
              <a:ea typeface="SimSun" pitchFamily="2" charset="-122"/>
            </a:endParaRPr>
          </a:p>
          <a:p>
            <a:pPr lvl="1" algn="r" rtl="1" eaLnBrk="1" hangingPunct="1"/>
            <a:r>
              <a:rPr lang="ar-JO" altLang="zh-CN" dirty="0">
                <a:solidFill>
                  <a:srgbClr val="FFFF00"/>
                </a:solidFill>
                <a:effectLst>
                  <a:glow rad="139700">
                    <a:schemeClr val="accent4">
                      <a:satMod val="175000"/>
                    </a:schemeClr>
                  </a:glow>
                </a:effectLst>
                <a:ea typeface="SimSun" pitchFamily="2" charset="-122"/>
              </a:rPr>
              <a:t>الكروم والزيتون </a:t>
            </a:r>
            <a:r>
              <a:rPr lang="ar-JO" altLang="zh-CN" dirty="0">
                <a:solidFill>
                  <a:schemeClr val="bg1"/>
                </a:solidFill>
                <a:effectLst>
                  <a:glow rad="139700">
                    <a:schemeClr val="accent4">
                      <a:satMod val="175000"/>
                    </a:schemeClr>
                  </a:glow>
                </a:effectLst>
                <a:ea typeface="SimSun" pitchFamily="2" charset="-122"/>
              </a:rPr>
              <a:t>قرب تلك المناطق التي يتم سقيها بالينابيع الطبيعية.</a:t>
            </a:r>
            <a:endParaRPr lang="en-US" altLang="zh-CN" dirty="0">
              <a:solidFill>
                <a:schemeClr val="bg1"/>
              </a:solidFill>
              <a:effectLst>
                <a:glow rad="139700">
                  <a:schemeClr val="accent4">
                    <a:satMod val="175000"/>
                  </a:schemeClr>
                </a:glow>
              </a:effectLst>
              <a:ea typeface="SimSun" pitchFamily="2" charset="-122"/>
            </a:endParaRPr>
          </a:p>
          <a:p>
            <a:pPr lvl="1" algn="r" rtl="1" eaLnBrk="1" hangingPunct="1"/>
            <a:r>
              <a:rPr lang="ar-JO" altLang="zh-CN" dirty="0">
                <a:solidFill>
                  <a:srgbClr val="FFFF00"/>
                </a:solidFill>
                <a:effectLst>
                  <a:glow rad="139700">
                    <a:schemeClr val="accent4">
                      <a:satMod val="175000"/>
                    </a:schemeClr>
                  </a:glow>
                </a:effectLst>
                <a:ea typeface="SimSun" pitchFamily="2" charset="-122"/>
              </a:rPr>
              <a:t>مناجم النحاس </a:t>
            </a:r>
            <a:r>
              <a:rPr lang="ar-JO" altLang="zh-CN" dirty="0">
                <a:solidFill>
                  <a:schemeClr val="bg1"/>
                </a:solidFill>
                <a:effectLst>
                  <a:glow rad="139700">
                    <a:schemeClr val="accent4">
                      <a:satMod val="175000"/>
                    </a:schemeClr>
                  </a:glow>
                </a:effectLst>
                <a:ea typeface="SimSun" pitchFamily="2" charset="-122"/>
              </a:rPr>
              <a:t>في العربة</a:t>
            </a:r>
            <a:r>
              <a:rPr lang="en-US" altLang="zh-CN" dirty="0">
                <a:solidFill>
                  <a:schemeClr val="bg1"/>
                </a:solidFill>
                <a:effectLst>
                  <a:glow rad="139700">
                    <a:schemeClr val="accent4">
                      <a:satMod val="175000"/>
                    </a:schemeClr>
                  </a:glow>
                </a:effectLst>
                <a:ea typeface="SimSun" pitchFamily="2" charset="-122"/>
              </a:rPr>
              <a:t> </a:t>
            </a:r>
          </a:p>
          <a:p>
            <a:pPr eaLnBrk="1" hangingPunct="1"/>
            <a:endParaRPr lang="en-GB" altLang="en-US" dirty="0">
              <a:solidFill>
                <a:schemeClr val="bg1"/>
              </a:solidFill>
              <a:effectLst>
                <a:glow rad="139700">
                  <a:schemeClr val="accent4">
                    <a:satMod val="175000"/>
                  </a:schemeClr>
                </a:glow>
              </a:effectLst>
              <a:ea typeface="ＭＳ Ｐゴシック" pitchFamily="34" charset="-128"/>
            </a:endParaRPr>
          </a:p>
        </p:txBody>
      </p:sp>
      <p:pic>
        <p:nvPicPr>
          <p:cNvPr id="75781" name="Picture 4" descr="AG00358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153150" y="-46038"/>
            <a:ext cx="100965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j0286766"/>
          <p:cNvPicPr>
            <a:picLocks noGrp="1" noChangeAspect="1" noChangeArrowheads="1" noCrop="1"/>
          </p:cNvPicPr>
          <p:nvPr>
            <p:ph sz="half" idx="2"/>
          </p:nvPr>
        </p:nvPicPr>
        <p:blipFill>
          <a:blip r:embed="rId6">
            <a:extLst>
              <a:ext uri="{28A0092B-C50C-407E-A947-70E740481C1C}">
                <a14:useLocalDpi xmlns:a14="http://schemas.microsoft.com/office/drawing/2010/main"/>
              </a:ext>
            </a:extLst>
          </a:blip>
          <a:srcRect/>
          <a:stretch>
            <a:fillRect/>
          </a:stretch>
        </p:blipFill>
        <p:spPr>
          <a:xfrm>
            <a:off x="5791200" y="5867400"/>
            <a:ext cx="647700" cy="619125"/>
          </a:xfrm>
          <a:noFill/>
        </p:spPr>
      </p:pic>
      <p:pic>
        <p:nvPicPr>
          <p:cNvPr id="45064" name="Picture 8" descr="j0283806"/>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8388424" y="3284984"/>
            <a:ext cx="67302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0"/>
                                  </p:stCondLst>
                                  <p:childTnLst>
                                    <p:animScale>
                                      <p:cBhvr>
                                        <p:cTn id="6" dur="2000" fill="hold"/>
                                        <p:tgtEl>
                                          <p:spTgt spid="4505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1" end="1"/>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506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059">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5059">
                                            <p:txEl>
                                              <p:pRg st="4" end="4"/>
                                            </p:txEl>
                                          </p:spTgt>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0"/>
                                  </p:stCondLst>
                                  <p:childTnLst>
                                    <p:set>
                                      <p:cBhvr>
                                        <p:cTn id="28" dur="1" fill="hold">
                                          <p:stCondLst>
                                            <p:cond delay="0"/>
                                          </p:stCondLst>
                                        </p:cTn>
                                        <p:tgtEl>
                                          <p:spTgt spid="45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ap with popular rout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9267" name="Title 3"/>
          <p:cNvSpPr>
            <a:spLocks noGrp="1"/>
          </p:cNvSpPr>
          <p:nvPr>
            <p:ph type="title" idx="4294967295"/>
          </p:nvPr>
        </p:nvSpPr>
        <p:spPr>
          <a:xfrm>
            <a:off x="0" y="5943600"/>
            <a:ext cx="9144000" cy="914400"/>
          </a:xfrm>
          <a:solidFill>
            <a:srgbClr val="000000"/>
          </a:solidFill>
        </p:spPr>
        <p:txBody>
          <a:bodyPr/>
          <a:lstStyle/>
          <a:p>
            <a:r>
              <a:rPr lang="ar-JO" altLang="en-US" dirty="0">
                <a:solidFill>
                  <a:srgbClr val="FFFFFF"/>
                </a:solidFill>
                <a:ea typeface="ＭＳ Ｐゴシック" pitchFamily="34" charset="-128"/>
              </a:rPr>
              <a:t>تقاطعات الطرق التجارية</a:t>
            </a:r>
            <a:endParaRPr lang="en-US" altLang="en-US" dirty="0">
              <a:solidFill>
                <a:srgbClr val="FFFFFF"/>
              </a:solidFill>
              <a:ea typeface="ＭＳ Ｐゴシック" pitchFamily="34" charset="-128"/>
            </a:endParaRPr>
          </a:p>
        </p:txBody>
      </p:sp>
      <p:sp>
        <p:nvSpPr>
          <p:cNvPr id="5" name="Rectangle 4"/>
          <p:cNvSpPr/>
          <p:nvPr/>
        </p:nvSpPr>
        <p:spPr>
          <a:xfrm>
            <a:off x="5867400" y="3200400"/>
            <a:ext cx="3276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B588530B-F77B-7C3C-F47A-F3857048BD22}"/>
              </a:ext>
            </a:extLst>
          </p:cNvPr>
          <p:cNvSpPr/>
          <p:nvPr/>
        </p:nvSpPr>
        <p:spPr>
          <a:xfrm>
            <a:off x="-78377" y="-60960"/>
            <a:ext cx="5077097" cy="4153989"/>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2FF2E57A-6A5C-7CB6-7FE7-AFA89C8A0965}"/>
              </a:ext>
            </a:extLst>
          </p:cNvPr>
          <p:cNvSpPr/>
          <p:nvPr/>
        </p:nvSpPr>
        <p:spPr>
          <a:xfrm>
            <a:off x="3003673" y="1358537"/>
            <a:ext cx="3152503" cy="4615543"/>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8" descr="Purple mesh">
            <a:extLst>
              <a:ext uri="{FF2B5EF4-FFF2-40B4-BE49-F238E27FC236}">
                <a16:creationId xmlns:a16="http://schemas.microsoft.com/office/drawing/2014/main" id="{3F9A4DB6-FDA2-C433-42EF-816B41FA5CC8}"/>
              </a:ext>
            </a:extLst>
          </p:cNvPr>
          <p:cNvSpPr txBox="1">
            <a:spLocks noChangeArrowheads="1"/>
          </p:cNvSpPr>
          <p:nvPr/>
        </p:nvSpPr>
        <p:spPr bwMode="auto">
          <a:xfrm>
            <a:off x="3429000" y="2564904"/>
            <a:ext cx="1676400" cy="70788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cs typeface="Arial" panose="020B0604020202020204" pitchFamily="34" charset="0"/>
              </a:rPr>
              <a:t>البتراء</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 name="Text Box 4">
            <a:extLst>
              <a:ext uri="{FF2B5EF4-FFF2-40B4-BE49-F238E27FC236}">
                <a16:creationId xmlns:a16="http://schemas.microsoft.com/office/drawing/2014/main" id="{B7ED6BE7-F9FB-3694-60EF-02319814823F}"/>
              </a:ext>
            </a:extLst>
          </p:cNvPr>
          <p:cNvSpPr txBox="1">
            <a:spLocks noChangeArrowheads="1"/>
          </p:cNvSpPr>
          <p:nvPr/>
        </p:nvSpPr>
        <p:spPr bwMode="auto">
          <a:xfrm>
            <a:off x="5327495" y="2316480"/>
            <a:ext cx="3394721" cy="1200329"/>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C00000"/>
                </a:solidFill>
                <a:effectLst/>
                <a:uLnTx/>
                <a:uFillTx/>
                <a:cs typeface="Arial" panose="020B0604020202020204" pitchFamily="34" charset="0"/>
              </a:rPr>
              <a:t>طرق             الشرق الأدنى</a:t>
            </a:r>
            <a:endParaRPr kumimoji="0" lang="en-US" altLang="en-US" sz="2800" b="1" u="none" strike="noStrike" kern="1200" cap="none" spc="0" normalizeH="0" baseline="0" noProof="0" dirty="0">
              <a:ln>
                <a:noFill/>
              </a:ln>
              <a:solidFill>
                <a:srgbClr val="C00000"/>
              </a:solidFill>
              <a:effectLst/>
              <a:uLnTx/>
              <a:uFillTx/>
              <a:cs typeface="Arial" panose="020B0604020202020204" pitchFamily="34" charset="0"/>
            </a:endParaRPr>
          </a:p>
        </p:txBody>
      </p:sp>
      <p:sp>
        <p:nvSpPr>
          <p:cNvPr id="10" name="Text Box 4">
            <a:extLst>
              <a:ext uri="{FF2B5EF4-FFF2-40B4-BE49-F238E27FC236}">
                <a16:creationId xmlns:a16="http://schemas.microsoft.com/office/drawing/2014/main" id="{E00CF1A6-22E5-DADD-92AF-BC3EE5E70C2B}"/>
              </a:ext>
            </a:extLst>
          </p:cNvPr>
          <p:cNvSpPr txBox="1">
            <a:spLocks noChangeArrowheads="1"/>
          </p:cNvSpPr>
          <p:nvPr/>
        </p:nvSpPr>
        <p:spPr bwMode="auto">
          <a:xfrm>
            <a:off x="5033554" y="3979249"/>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التوابل</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1" name="Text Box 4">
            <a:extLst>
              <a:ext uri="{FF2B5EF4-FFF2-40B4-BE49-F238E27FC236}">
                <a16:creationId xmlns:a16="http://schemas.microsoft.com/office/drawing/2014/main" id="{C3416F32-B33B-04D4-77B9-E39B60FBC18A}"/>
              </a:ext>
            </a:extLst>
          </p:cNvPr>
          <p:cNvSpPr txBox="1">
            <a:spLocks noChangeArrowheads="1"/>
          </p:cNvSpPr>
          <p:nvPr/>
        </p:nvSpPr>
        <p:spPr bwMode="auto">
          <a:xfrm>
            <a:off x="5318205" y="4432095"/>
            <a:ext cx="2602241"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الطريق الساحلي</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Text Box 4">
            <a:extLst>
              <a:ext uri="{FF2B5EF4-FFF2-40B4-BE49-F238E27FC236}">
                <a16:creationId xmlns:a16="http://schemas.microsoft.com/office/drawing/2014/main" id="{08E5547E-77FB-6F0C-74EF-EA45C8821F6A}"/>
              </a:ext>
            </a:extLst>
          </p:cNvPr>
          <p:cNvSpPr txBox="1">
            <a:spLocks noChangeArrowheads="1"/>
          </p:cNvSpPr>
          <p:nvPr/>
        </p:nvSpPr>
        <p:spPr bwMode="auto">
          <a:xfrm>
            <a:off x="5033554" y="3526403"/>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الملوك</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 name="Freeform 12">
            <a:extLst>
              <a:ext uri="{FF2B5EF4-FFF2-40B4-BE49-F238E27FC236}">
                <a16:creationId xmlns:a16="http://schemas.microsoft.com/office/drawing/2014/main" id="{614DC284-19F6-6BF1-CB14-533DC7764AD2}"/>
              </a:ext>
            </a:extLst>
          </p:cNvPr>
          <p:cNvSpPr/>
          <p:nvPr/>
        </p:nvSpPr>
        <p:spPr>
          <a:xfrm>
            <a:off x="7920446" y="3796707"/>
            <a:ext cx="2078495" cy="52253"/>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68E61640-0E76-0E61-95DE-3EB9484A6175}"/>
              </a:ext>
            </a:extLst>
          </p:cNvPr>
          <p:cNvSpPr/>
          <p:nvPr/>
        </p:nvSpPr>
        <p:spPr>
          <a:xfrm>
            <a:off x="7920446" y="4265012"/>
            <a:ext cx="2602241" cy="45719"/>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ar-JO" altLang="en-US" dirty="0">
                <a:ea typeface="ＭＳ Ｐゴシック" pitchFamily="34" charset="-128"/>
              </a:rPr>
              <a:t>اللغة</a:t>
            </a:r>
            <a:endParaRPr lang="en-US" altLang="en-US" dirty="0">
              <a:ea typeface="ＭＳ Ｐゴシック" pitchFamily="34" charset="-128"/>
            </a:endParaRPr>
          </a:p>
        </p:txBody>
      </p:sp>
      <p:pic>
        <p:nvPicPr>
          <p:cNvPr id="79875" name="Picture 6" descr="j0186318"/>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1219200" y="1212850"/>
            <a:ext cx="7924800" cy="5360988"/>
          </a:xfrm>
          <a:noFill/>
        </p:spPr>
      </p:pic>
      <p:sp>
        <p:nvSpPr>
          <p:cNvPr id="79876" name="Rectangle 8"/>
          <p:cNvSpPr>
            <a:spLocks noChangeArrowheads="1"/>
          </p:cNvSpPr>
          <p:nvPr/>
        </p:nvSpPr>
        <p:spPr bwMode="auto">
          <a:xfrm>
            <a:off x="1295400" y="1524000"/>
            <a:ext cx="7848600" cy="4648200"/>
          </a:xfrm>
          <a:prstGeom prst="rect">
            <a:avLst/>
          </a:prstGeom>
          <a:solidFill>
            <a:srgbClr val="FFCC9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b="1" dirty="0">
              <a:cs typeface="Arial" panose="020B0604020202020204" pitchFamily="34" charset="0"/>
            </a:endParaRPr>
          </a:p>
        </p:txBody>
      </p:sp>
      <p:sp>
        <p:nvSpPr>
          <p:cNvPr id="17411" name="Rectangle 3"/>
          <p:cNvSpPr>
            <a:spLocks noGrp="1" noChangeArrowheads="1"/>
          </p:cNvSpPr>
          <p:nvPr>
            <p:ph type="body" sz="half" idx="1"/>
          </p:nvPr>
        </p:nvSpPr>
        <p:spPr>
          <a:xfrm>
            <a:off x="457200" y="1600200"/>
            <a:ext cx="8229600" cy="4525963"/>
          </a:xfrm>
        </p:spPr>
        <p:txBody>
          <a:bodyPr/>
          <a:lstStyle/>
          <a:p>
            <a:pPr algn="r" rtl="1" eaLnBrk="1" hangingPunct="1"/>
            <a:r>
              <a:rPr lang="ar-JO" altLang="en-US" sz="2800" dirty="0">
                <a:ea typeface="ＭＳ Ｐゴシック" pitchFamily="34" charset="-128"/>
              </a:rPr>
              <a:t>تنتمي إلى مجموعات اللغات المعروفة باللغات السامية الشمالية الغربية.</a:t>
            </a:r>
            <a:endParaRPr lang="en-US" altLang="en-US" sz="2800" dirty="0">
              <a:ea typeface="ＭＳ Ｐゴシック" pitchFamily="34" charset="-128"/>
            </a:endParaRPr>
          </a:p>
          <a:p>
            <a:pPr algn="r" rtl="1" eaLnBrk="1" hangingPunct="1"/>
            <a:r>
              <a:rPr lang="ar-JO" altLang="en-US" sz="2800" dirty="0">
                <a:ea typeface="ＭＳ Ｐゴシック" pitchFamily="34" charset="-128"/>
              </a:rPr>
              <a:t>هناك أدلة قليلة لإعادة بناء اللغة الأدومية.</a:t>
            </a:r>
            <a:endParaRPr lang="en-US" altLang="en-US" sz="2800" dirty="0">
              <a:ea typeface="ＭＳ Ｐゴシック" pitchFamily="34" charset="-128"/>
            </a:endParaRPr>
          </a:p>
          <a:p>
            <a:pPr algn="r" rtl="1" eaLnBrk="1" hangingPunct="1"/>
            <a:r>
              <a:rPr lang="ar-JO" altLang="en-US" sz="2800" dirty="0">
                <a:ea typeface="ＭＳ Ｐゴシック" pitchFamily="34" charset="-128"/>
              </a:rPr>
              <a:t>عناصر مشابهة للجيران القريبين: المؤابيين، العمونيين، العبرية أو اليهودية الجنوبية. </a:t>
            </a:r>
            <a:endParaRPr lang="en-US" altLang="en-US" sz="2800" dirty="0">
              <a:ea typeface="ＭＳ Ｐゴシック" pitchFamily="34" charset="-128"/>
            </a:endParaRPr>
          </a:p>
        </p:txBody>
      </p:sp>
      <p:sp>
        <p:nvSpPr>
          <p:cNvPr id="79878" name="Rectangle 1"/>
          <p:cNvSpPr>
            <a:spLocks noChangeArrowheads="1"/>
          </p:cNvSpPr>
          <p:nvPr/>
        </p:nvSpPr>
        <p:spPr bwMode="auto">
          <a:xfrm>
            <a:off x="8027988" y="-9525"/>
            <a:ext cx="1116012" cy="83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4أ</a:t>
            </a:r>
            <a:endParaRPr lang="en-US" altLang="en-US" sz="24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7"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0"/>
            <a:ext cx="8229600" cy="1143000"/>
          </a:xfrm>
        </p:spPr>
        <p:txBody>
          <a:bodyPr/>
          <a:lstStyle/>
          <a:p>
            <a:pPr eaLnBrk="1" hangingPunct="1"/>
            <a:r>
              <a:rPr lang="ar-JO" altLang="en-US" dirty="0">
                <a:ea typeface="ＭＳ Ｐゴシック" pitchFamily="34" charset="-128"/>
              </a:rPr>
              <a:t>الأمثلة والدين</a:t>
            </a:r>
            <a:endParaRPr lang="en-US" altLang="en-US" dirty="0">
              <a:ea typeface="ＭＳ Ｐゴシック" pitchFamily="34" charset="-128"/>
            </a:endParaRPr>
          </a:p>
        </p:txBody>
      </p:sp>
      <p:sp>
        <p:nvSpPr>
          <p:cNvPr id="81923" name="Rectangle 3"/>
          <p:cNvSpPr>
            <a:spLocks noGrp="1" noChangeArrowheads="1"/>
          </p:cNvSpPr>
          <p:nvPr>
            <p:ph type="body" sz="half" idx="1"/>
          </p:nvPr>
        </p:nvSpPr>
        <p:spPr>
          <a:xfrm>
            <a:off x="457200" y="1905000"/>
            <a:ext cx="8229600" cy="4837113"/>
          </a:xfrm>
        </p:spPr>
        <p:txBody>
          <a:bodyPr/>
          <a:lstStyle/>
          <a:p>
            <a:pPr algn="r" rtl="1" eaLnBrk="1" hangingPunct="1"/>
            <a:r>
              <a:rPr lang="ar-JO" altLang="en-US" sz="2800" dirty="0">
                <a:ea typeface="ＭＳ Ｐゴシック" pitchFamily="34" charset="-128"/>
              </a:rPr>
              <a:t>إدغام </a:t>
            </a:r>
            <a:r>
              <a:rPr lang="en-US" altLang="en-US" sz="2800" dirty="0">
                <a:ea typeface="ＭＳ Ｐゴシック" pitchFamily="34" charset="-128"/>
              </a:rPr>
              <a:t>aw</a:t>
            </a:r>
            <a:r>
              <a:rPr lang="ar-JO" altLang="en-US" sz="2800" dirty="0">
                <a:ea typeface="ＭＳ Ｐゴシック" pitchFamily="34" charset="-128"/>
              </a:rPr>
              <a:t> (باللغة العربية) إلى </a:t>
            </a:r>
            <a:r>
              <a:rPr lang="en-US" altLang="en-US" sz="2800" dirty="0">
                <a:ea typeface="ＭＳ Ｐゴシック" pitchFamily="34" charset="-128"/>
              </a:rPr>
              <a:t>ô</a:t>
            </a:r>
          </a:p>
          <a:p>
            <a:pPr algn="r" rtl="1" eaLnBrk="1" hangingPunct="1"/>
            <a:r>
              <a:rPr lang="ar-JO" altLang="en-US" sz="2800" dirty="0">
                <a:ea typeface="ＭＳ Ｐゴシック" pitchFamily="34" charset="-128"/>
              </a:rPr>
              <a:t>تم تهجئة الإسم الإلهي </a:t>
            </a:r>
            <a:r>
              <a:rPr lang="en-US" altLang="en-US" sz="2800" dirty="0" err="1">
                <a:ea typeface="ＭＳ Ｐゴシック" pitchFamily="34" charset="-128"/>
              </a:rPr>
              <a:t>Qaws</a:t>
            </a:r>
            <a:r>
              <a:rPr lang="ar-JO" altLang="en-US" sz="2800" dirty="0">
                <a:ea typeface="ＭＳ Ｐゴシック" pitchFamily="34" charset="-128"/>
              </a:rPr>
              <a:t> لكنه دُعِي فيما بعد </a:t>
            </a:r>
            <a:r>
              <a:rPr lang="en-US" altLang="en-US" sz="2800" dirty="0">
                <a:ea typeface="ＭＳ Ｐゴシック" pitchFamily="34" charset="-128"/>
              </a:rPr>
              <a:t>Qôs</a:t>
            </a:r>
          </a:p>
          <a:p>
            <a:pPr algn="r" rtl="1" eaLnBrk="1" hangingPunct="1"/>
            <a:r>
              <a:rPr lang="ar-JO" altLang="en-US" sz="2800" dirty="0">
                <a:ea typeface="ＭＳ Ｐゴシック" pitchFamily="34" charset="-128"/>
              </a:rPr>
              <a:t>يحمل الملوك الإسم الإلهي </a:t>
            </a:r>
            <a:r>
              <a:rPr lang="en-US" altLang="en-US" sz="2800" dirty="0" err="1">
                <a:ea typeface="ＭＳ Ｐゴシック" pitchFamily="34" charset="-128"/>
              </a:rPr>
              <a:t>Qos</a:t>
            </a:r>
            <a:r>
              <a:rPr lang="ar-JO" altLang="en-US" sz="2800" dirty="0">
                <a:ea typeface="ＭＳ Ｐゴシック" pitchFamily="34" charset="-128"/>
              </a:rPr>
              <a:t> أو </a:t>
            </a:r>
            <a:r>
              <a:rPr lang="en-US" altLang="en-US" sz="2800" dirty="0" err="1">
                <a:ea typeface="ＭＳ Ｐゴシック" pitchFamily="34" charset="-128"/>
              </a:rPr>
              <a:t>Qaus</a:t>
            </a:r>
            <a:r>
              <a:rPr lang="ar-JO" altLang="en-US" sz="2800" dirty="0">
                <a:ea typeface="ＭＳ Ｐゴシック" pitchFamily="34" charset="-128"/>
              </a:rPr>
              <a:t>، قوس ملكا (قوس صار ملكاً) خلال عهد تغلث فلاسر الثالث وقوسملك (قوس ملك) في نفي بيرشا</a:t>
            </a:r>
            <a:endParaRPr lang="en-US" altLang="en-US" sz="2800" dirty="0">
              <a:ea typeface="ＭＳ Ｐゴシック" pitchFamily="34" charset="-128"/>
            </a:endParaRPr>
          </a:p>
          <a:p>
            <a:pPr algn="r" rtl="1" eaLnBrk="1" hangingPunct="1"/>
            <a:r>
              <a:rPr lang="ar-JO" altLang="en-US" sz="2800" dirty="0">
                <a:ea typeface="ＭＳ Ｐゴシック" pitchFamily="34" charset="-128"/>
              </a:rPr>
              <a:t>بعكس الأمم الوثنية الأخرى فإن العهد القديم لم يهاجم آلهة أدوم بالإسم، لكنه منحهم احتراماً لم يمنحه لآخرين.</a:t>
            </a:r>
            <a:endParaRPr lang="en-US" altLang="en-US" sz="2800" dirty="0">
              <a:ea typeface="ＭＳ Ｐゴシック" pitchFamily="34" charset="-128"/>
            </a:endParaRPr>
          </a:p>
        </p:txBody>
      </p:sp>
      <p:pic>
        <p:nvPicPr>
          <p:cNvPr id="81924" name="Picture 6" descr="j0104942"/>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1828800" y="990600"/>
            <a:ext cx="5821363" cy="685800"/>
          </a:xfrm>
          <a:noFill/>
        </p:spPr>
      </p:pic>
      <p:sp>
        <p:nvSpPr>
          <p:cNvPr id="81925" name="Rectangle 4"/>
          <p:cNvSpPr>
            <a:spLocks noChangeArrowheads="1"/>
          </p:cNvSpPr>
          <p:nvPr/>
        </p:nvSpPr>
        <p:spPr bwMode="auto">
          <a:xfrm>
            <a:off x="8027988" y="17461"/>
            <a:ext cx="1116012" cy="83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3ب</a:t>
            </a:r>
            <a:endParaRPr lang="en-US" altLang="en-US" sz="2400" b="1" dirty="0">
              <a:solidFill>
                <a:srgbClr val="FFFFFF"/>
              </a:solidFill>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r>
              <a:rPr lang="ar-JO" altLang="en-US" dirty="0">
                <a:ea typeface="ＭＳ Ｐゴシック" pitchFamily="34" charset="-128"/>
              </a:rPr>
              <a:t>قبر الوكيل الملكي</a:t>
            </a:r>
            <a:endParaRPr lang="en-US" altLang="en-US" dirty="0">
              <a:ea typeface="ＭＳ Ｐゴシック" pitchFamily="34" charset="-128"/>
            </a:endParaRPr>
          </a:p>
        </p:txBody>
      </p:sp>
      <p:pic>
        <p:nvPicPr>
          <p:cNvPr id="83971" name="Picture 4" descr="razo 009"/>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1066800" y="1524000"/>
            <a:ext cx="7696200" cy="1752600"/>
          </a:xfrm>
          <a:noFill/>
        </p:spPr>
      </p:pic>
      <p:sp>
        <p:nvSpPr>
          <p:cNvPr id="83972" name="Rectangle 7"/>
          <p:cNvSpPr>
            <a:spLocks noChangeArrowheads="1"/>
          </p:cNvSpPr>
          <p:nvPr/>
        </p:nvSpPr>
        <p:spPr bwMode="auto">
          <a:xfrm>
            <a:off x="1143000" y="3657600"/>
            <a:ext cx="7543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800" b="1" dirty="0">
                <a:cs typeface="Arial" panose="020B0604020202020204" pitchFamily="34" charset="0"/>
              </a:rPr>
              <a:t>شبنا</a:t>
            </a:r>
            <a:r>
              <a:rPr lang="ar-JO" altLang="en-US" sz="2800" b="1" dirty="0">
                <a:solidFill>
                  <a:srgbClr val="FF0000"/>
                </a:solidFill>
                <a:cs typeface="Arial" panose="020B0604020202020204" pitchFamily="34" charset="0"/>
              </a:rPr>
              <a:t>ياهو</a:t>
            </a:r>
            <a:r>
              <a:rPr lang="ar-JO" altLang="en-US" sz="2800" b="1" dirty="0">
                <a:cs typeface="Arial" panose="020B0604020202020204" pitchFamily="34" charset="0"/>
              </a:rPr>
              <a:t> – هو نفس اسم شبنا</a:t>
            </a:r>
            <a:r>
              <a:rPr lang="ar-JO" altLang="en-US" sz="2800" b="1" dirty="0">
                <a:solidFill>
                  <a:srgbClr val="FF0000"/>
                </a:solidFill>
                <a:cs typeface="Arial" panose="020B0604020202020204" pitchFamily="34" charset="0"/>
              </a:rPr>
              <a:t>قوس</a:t>
            </a:r>
            <a:r>
              <a:rPr lang="ar-JO" altLang="en-US" sz="2800" b="1" dirty="0">
                <a:cs typeface="Arial" panose="020B0604020202020204" pitchFamily="34" charset="0"/>
              </a:rPr>
              <a:t> </a:t>
            </a:r>
          </a:p>
          <a:p>
            <a:pPr algn="ctr" eaLnBrk="1" hangingPunct="1"/>
            <a:r>
              <a:rPr lang="ar-JO" altLang="en-US" sz="2800" b="1" dirty="0">
                <a:cs typeface="Arial" panose="020B0604020202020204" pitchFamily="34" charset="0"/>
              </a:rPr>
              <a:t>لكن بالصيغة الثيوفورية ياهو</a:t>
            </a:r>
            <a:r>
              <a:rPr lang="en-US" altLang="en-US" sz="2800" b="1" dirty="0">
                <a:cs typeface="Arial" panose="020B0604020202020204" pitchFamily="34" charset="0"/>
              </a:rPr>
              <a:t> </a:t>
            </a:r>
          </a:p>
          <a:p>
            <a:pPr eaLnBrk="1" hangingPunct="1"/>
            <a:endParaRPr lang="en-US" altLang="en-US" sz="2800" b="1" dirty="0">
              <a:cs typeface="Arial" panose="020B0604020202020204" pitchFamily="34" charset="0"/>
            </a:endParaRPr>
          </a:p>
          <a:p>
            <a:pPr eaLnBrk="1" hangingPunct="1"/>
            <a:r>
              <a:rPr lang="ar-JO" altLang="en-US" sz="2800" b="1" dirty="0">
                <a:cs typeface="Arial" panose="020B0604020202020204" pitchFamily="34" charset="0"/>
              </a:rPr>
              <a:t>(أشعياء 22: 15-18)</a:t>
            </a:r>
            <a:endParaRPr lang="en-US" altLang="en-US" sz="2800" b="1" dirty="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9154" name="Picture 4" descr="edom treasury nabateans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74632" cy="68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411632" y="76200"/>
            <a:ext cx="8058960" cy="762000"/>
          </a:xfrm>
          <a:extLst>
            <a:ext uri="{FAA26D3D-D897-4be2-8F04-BA451C77F1D7}">
              <ma14:placeholderFlag xmlns="" xmlns:ma14="http://schemas.microsoft.com/office/mac/drawingml/2011/main" val="1"/>
            </a:ext>
          </a:extLst>
        </p:spPr>
        <p:txBody>
          <a:bodyPr/>
          <a:lstStyle/>
          <a:p>
            <a:pPr algn="just" rtl="1" eaLnBrk="1" hangingPunct="1">
              <a:defRPr/>
            </a:pPr>
            <a:r>
              <a:rPr lang="ar-JO" altLang="zh-CN" dirty="0">
                <a:solidFill>
                  <a:schemeClr val="bg1"/>
                </a:solidFill>
                <a:effectLst>
                  <a:glow rad="101600">
                    <a:schemeClr val="tx1">
                      <a:alpha val="75000"/>
                    </a:schemeClr>
                  </a:glow>
                </a:effectLst>
                <a:ea typeface="宋体" charset="0"/>
              </a:rPr>
              <a:t>ال</a:t>
            </a:r>
            <a:r>
              <a:rPr lang="ar-EG" altLang="zh-CN" dirty="0">
                <a:solidFill>
                  <a:schemeClr val="bg1"/>
                </a:solidFill>
                <a:effectLst>
                  <a:glow rad="101600">
                    <a:schemeClr val="tx1">
                      <a:alpha val="75000"/>
                    </a:schemeClr>
                  </a:glow>
                </a:effectLst>
                <a:ea typeface="宋体" charset="0"/>
              </a:rPr>
              <a:t>هوية</a:t>
            </a:r>
            <a:endParaRPr lang="en-US" sz="6000" dirty="0">
              <a:solidFill>
                <a:schemeClr val="bg1"/>
              </a:solidFill>
              <a:effectLst>
                <a:glow rad="101600">
                  <a:schemeClr val="tx1">
                    <a:alpha val="75000"/>
                  </a:schemeClr>
                </a:glow>
              </a:effectLst>
            </a:endParaRPr>
          </a:p>
        </p:txBody>
      </p:sp>
      <p:sp>
        <p:nvSpPr>
          <p:cNvPr id="15367" name="Rectangle 7"/>
          <p:cNvSpPr>
            <a:spLocks noGrp="1" noChangeArrowheads="1"/>
          </p:cNvSpPr>
          <p:nvPr>
            <p:ph type="body" idx="1"/>
          </p:nvPr>
        </p:nvSpPr>
        <p:spPr>
          <a:xfrm>
            <a:off x="487832" y="906016"/>
            <a:ext cx="7985531" cy="1658888"/>
          </a:xfrm>
          <a:effectLst>
            <a:outerShdw blurRad="63500" dist="35921" dir="2700000" algn="ctr" rotWithShape="0">
              <a:schemeClr val="bg2">
                <a:alpha val="74998"/>
              </a:schemeClr>
            </a:outerShdw>
          </a:effectLst>
          <a:extLst>
            <a:ext uri="{FAA26D3D-D897-4be2-8F04-BA451C77F1D7}">
              <ma14:placeholderFlag xmlns="" xmlns:ma14="http://schemas.microsoft.com/office/mac/drawingml/2011/main" val="1"/>
            </a:ext>
          </a:extLst>
        </p:spPr>
        <p:txBody>
          <a:bodyPr/>
          <a:lstStyle/>
          <a:p>
            <a:pPr algn="just" rtl="1" eaLnBrk="1" hangingPunct="1">
              <a:defRPr/>
            </a:pPr>
            <a:r>
              <a:rPr lang="ar-EG" altLang="zh-CN" sz="4400" dirty="0">
                <a:solidFill>
                  <a:schemeClr val="bg1"/>
                </a:solidFill>
                <a:effectLst>
                  <a:glow rad="101600">
                    <a:schemeClr val="tx1">
                      <a:alpha val="75000"/>
                    </a:schemeClr>
                  </a:glow>
                </a:effectLst>
                <a:ea typeface="宋体" charset="0"/>
              </a:rPr>
              <a:t>أين كان أدوم؟</a:t>
            </a:r>
            <a:endParaRPr lang="en-US" altLang="zh-CN" sz="4400" dirty="0">
              <a:solidFill>
                <a:schemeClr val="bg1"/>
              </a:solidFill>
              <a:effectLst>
                <a:glow rad="101600">
                  <a:schemeClr val="tx1">
                    <a:alpha val="75000"/>
                  </a:schemeClr>
                </a:glow>
              </a:effectLst>
              <a:ea typeface="宋体" charset="0"/>
            </a:endParaRPr>
          </a:p>
          <a:p>
            <a:pPr algn="just" rtl="1" eaLnBrk="1" hangingPunct="1">
              <a:defRPr/>
            </a:pPr>
            <a:r>
              <a:rPr lang="ar-EG" altLang="zh-CN" sz="4400" dirty="0">
                <a:solidFill>
                  <a:schemeClr val="bg1"/>
                </a:solidFill>
                <a:effectLst>
                  <a:glow rad="101600">
                    <a:schemeClr val="tx1">
                      <a:alpha val="75000"/>
                    </a:schemeClr>
                  </a:glow>
                </a:effectLst>
                <a:ea typeface="宋体" charset="0"/>
              </a:rPr>
              <a:t>من هم </a:t>
            </a:r>
            <a:r>
              <a:rPr lang="ar-EG" altLang="zh-CN" sz="4400" dirty="0" err="1">
                <a:solidFill>
                  <a:schemeClr val="bg1"/>
                </a:solidFill>
                <a:effectLst>
                  <a:glow rad="101600">
                    <a:schemeClr val="tx1">
                      <a:alpha val="75000"/>
                    </a:schemeClr>
                  </a:glow>
                </a:effectLst>
                <a:ea typeface="宋体" charset="0"/>
              </a:rPr>
              <a:t>الأدوميون</a:t>
            </a:r>
            <a:r>
              <a:rPr lang="ar-EG" altLang="zh-CN" sz="4400" dirty="0">
                <a:solidFill>
                  <a:schemeClr val="bg1"/>
                </a:solidFill>
                <a:effectLst>
                  <a:glow rad="101600">
                    <a:schemeClr val="tx1">
                      <a:alpha val="75000"/>
                    </a:schemeClr>
                  </a:glow>
                </a:effectLst>
                <a:ea typeface="宋体" charset="0"/>
              </a:rPr>
              <a:t>؟</a:t>
            </a:r>
            <a:endParaRPr lang="en-US" sz="4400" dirty="0">
              <a:solidFill>
                <a:schemeClr val="bg1"/>
              </a:solidFill>
              <a:effectLst>
                <a:glow rad="101600">
                  <a:schemeClr val="tx1">
                    <a:alpha val="75000"/>
                  </a:schemeClr>
                </a:glow>
              </a:effectLst>
              <a:ea typeface="宋体" charset="0"/>
            </a:endParaRPr>
          </a:p>
        </p:txBody>
      </p:sp>
      <p:sp>
        <p:nvSpPr>
          <p:cNvPr id="49157" name="TextBox 4"/>
          <p:cNvSpPr txBox="1">
            <a:spLocks noChangeArrowheads="1"/>
          </p:cNvSpPr>
          <p:nvPr/>
        </p:nvSpPr>
        <p:spPr bwMode="auto">
          <a:xfrm>
            <a:off x="8473363" y="0"/>
            <a:ext cx="70404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101</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94933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124200" y="990600"/>
            <a:ext cx="5715000" cy="1143000"/>
          </a:xfrm>
        </p:spPr>
        <p:txBody>
          <a:bodyPr/>
          <a:lstStyle/>
          <a:p>
            <a:pPr eaLnBrk="1" hangingPunct="1"/>
            <a:r>
              <a:rPr lang="ar-JO" altLang="en-US" sz="4000" dirty="0">
                <a:ea typeface="ＭＳ Ｐゴシック" pitchFamily="34" charset="-128"/>
              </a:rPr>
              <a:t>تحتوي على شبناقوس</a:t>
            </a:r>
            <a:br>
              <a:rPr lang="en-US" altLang="en-US" sz="4000" dirty="0">
                <a:ea typeface="ＭＳ Ｐゴシック" pitchFamily="34" charset="-128"/>
              </a:rPr>
            </a:br>
            <a:r>
              <a:rPr lang="en-US" altLang="en-US" sz="4000" dirty="0">
                <a:ea typeface="ＭＳ Ｐゴシック" pitchFamily="34" charset="-128"/>
              </a:rPr>
              <a:t> (SWBNQWS) </a:t>
            </a:r>
          </a:p>
        </p:txBody>
      </p:sp>
      <p:sp>
        <p:nvSpPr>
          <p:cNvPr id="86019" name="Rectangle 3"/>
          <p:cNvSpPr>
            <a:spLocks noGrp="1" noChangeArrowheads="1"/>
          </p:cNvSpPr>
          <p:nvPr>
            <p:ph type="body" sz="half" idx="1"/>
          </p:nvPr>
        </p:nvSpPr>
        <p:spPr>
          <a:xfrm>
            <a:off x="685800" y="2590800"/>
            <a:ext cx="7881938" cy="3687763"/>
          </a:xfrm>
        </p:spPr>
        <p:txBody>
          <a:bodyPr/>
          <a:lstStyle/>
          <a:p>
            <a:pPr marL="0" indent="0" algn="r" eaLnBrk="1" hangingPunct="1">
              <a:lnSpc>
                <a:spcPct val="90000"/>
              </a:lnSpc>
              <a:buFont typeface="Symbol" pitchFamily="18" charset="2"/>
              <a:buNone/>
            </a:pPr>
            <a:r>
              <a:rPr lang="ar-JO" altLang="en-US" sz="2800" dirty="0">
                <a:ea typeface="ＭＳ Ｐゴシック" pitchFamily="34" charset="-128"/>
              </a:rPr>
              <a:t>تعني الصلاة، التحول إلى قوس</a:t>
            </a:r>
            <a:endParaRPr lang="en-US" altLang="en-US" sz="2800" dirty="0">
              <a:ea typeface="ＭＳ Ｐゴシック" pitchFamily="34" charset="-128"/>
            </a:endParaRPr>
          </a:p>
          <a:p>
            <a:pPr marL="0" indent="0" eaLnBrk="1" hangingPunct="1">
              <a:lnSpc>
                <a:spcPct val="90000"/>
              </a:lnSpc>
              <a:buFont typeface="Symbol" pitchFamily="18" charset="2"/>
              <a:buNone/>
            </a:pPr>
            <a:endParaRPr lang="en-US" altLang="en-US" sz="2800" dirty="0">
              <a:ea typeface="ＭＳ Ｐゴシック" pitchFamily="34" charset="-128"/>
            </a:endParaRPr>
          </a:p>
          <a:p>
            <a:pPr marL="0" indent="0" algn="r" eaLnBrk="1" hangingPunct="1">
              <a:lnSpc>
                <a:spcPct val="90000"/>
              </a:lnSpc>
              <a:buFont typeface="Symbol" pitchFamily="18" charset="2"/>
              <a:buNone/>
            </a:pPr>
            <a:r>
              <a:rPr lang="ar-JO" altLang="en-US" sz="2800" dirty="0">
                <a:ea typeface="ＭＳ Ｐゴシック" pitchFamily="34" charset="-128"/>
              </a:rPr>
              <a:t>لهذا الإسم اسم آخر موازي تماماً في تصنيف الكلمات العبري: وكيل ملكي للملك حزقيا (727-698 ق.م) والذي كان اسمه شبناياهو        </a:t>
            </a:r>
            <a:r>
              <a:rPr lang="en-US" altLang="en-US" sz="2800" dirty="0">
                <a:ea typeface="ＭＳ Ｐゴシック" pitchFamily="34" charset="-128"/>
              </a:rPr>
              <a:t>(ŠBN'YHW)</a:t>
            </a:r>
            <a:r>
              <a:rPr lang="ar-JO" altLang="en-US" sz="2800" dirty="0">
                <a:ea typeface="ＭＳ Ｐゴシック" pitchFamily="34" charset="-128"/>
              </a:rPr>
              <a:t> – نع استخدام </a:t>
            </a:r>
            <a:r>
              <a:rPr lang="ar-JO" altLang="en-US" sz="2800" dirty="0">
                <a:solidFill>
                  <a:srgbClr val="FF0000"/>
                </a:solidFill>
                <a:ea typeface="ＭＳ Ｐゴシック" pitchFamily="34" charset="-128"/>
              </a:rPr>
              <a:t>ياهو</a:t>
            </a:r>
            <a:r>
              <a:rPr lang="ar-JO" altLang="en-US" sz="2800" dirty="0">
                <a:ea typeface="ＭＳ Ｐゴシック" pitchFamily="34" charset="-128"/>
              </a:rPr>
              <a:t> بدلاً من </a:t>
            </a:r>
            <a:r>
              <a:rPr lang="ar-JO" altLang="en-US" sz="2800" dirty="0">
                <a:solidFill>
                  <a:srgbClr val="FF0000"/>
                </a:solidFill>
                <a:ea typeface="ＭＳ Ｐゴシック" pitchFamily="34" charset="-128"/>
              </a:rPr>
              <a:t>قوس</a:t>
            </a:r>
            <a:endParaRPr lang="en-US" altLang="en-US" sz="2800" dirty="0">
              <a:solidFill>
                <a:srgbClr val="FF0000"/>
              </a:solidFill>
              <a:ea typeface="ＭＳ Ｐゴシック" pitchFamily="34" charset="-128"/>
            </a:endParaRPr>
          </a:p>
        </p:txBody>
      </p:sp>
      <p:pic>
        <p:nvPicPr>
          <p:cNvPr id="26635" name="Picture 11" descr="e-coin"/>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838200" y="533400"/>
            <a:ext cx="2133600" cy="19986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66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792163"/>
          </a:xfrm>
        </p:spPr>
        <p:txBody>
          <a:bodyPr/>
          <a:lstStyle/>
          <a:p>
            <a:pPr eaLnBrk="1" hangingPunct="1"/>
            <a:r>
              <a:rPr lang="ar-JO" altLang="en-US" dirty="0">
                <a:solidFill>
                  <a:srgbClr val="FFFF00"/>
                </a:solidFill>
                <a:ea typeface="ＭＳ Ｐゴシック" pitchFamily="34" charset="-128"/>
              </a:rPr>
              <a:t>الفخار</a:t>
            </a:r>
            <a:endParaRPr lang="en-US" altLang="en-US" dirty="0">
              <a:solidFill>
                <a:srgbClr val="FFFF00"/>
              </a:solidFill>
              <a:ea typeface="ＭＳ Ｐゴシック" pitchFamily="34" charset="-128"/>
            </a:endParaRPr>
          </a:p>
        </p:txBody>
      </p:sp>
      <p:sp>
        <p:nvSpPr>
          <p:cNvPr id="88067" name="Rectangle 3"/>
          <p:cNvSpPr>
            <a:spLocks noGrp="1" noChangeArrowheads="1"/>
          </p:cNvSpPr>
          <p:nvPr>
            <p:ph type="body" sz="half" idx="1"/>
          </p:nvPr>
        </p:nvSpPr>
        <p:spPr/>
        <p:txBody>
          <a:bodyPr/>
          <a:lstStyle/>
          <a:p>
            <a:pPr eaLnBrk="1" hangingPunct="1">
              <a:lnSpc>
                <a:spcPct val="90000"/>
              </a:lnSpc>
            </a:pPr>
            <a:r>
              <a:rPr lang="en-US" altLang="en-US" sz="2400" dirty="0">
                <a:ea typeface="ＭＳ Ｐゴシック" pitchFamily="34" charset="-128"/>
              </a:rPr>
              <a:t>Found in Negev site of Horvat Qitmit, southern Judah</a:t>
            </a:r>
          </a:p>
          <a:p>
            <a:pPr eaLnBrk="1" hangingPunct="1">
              <a:lnSpc>
                <a:spcPct val="90000"/>
              </a:lnSpc>
            </a:pPr>
            <a:r>
              <a:rPr lang="en-US" altLang="en-US" sz="2400" dirty="0">
                <a:ea typeface="ＭＳ Ｐゴシック" pitchFamily="34" charset="-128"/>
              </a:rPr>
              <a:t>Many of the Edomites pieces, including the three-horned goddess and the sphinx are quite small as in comparison with the cult stands which are about 20 inches high.</a:t>
            </a:r>
          </a:p>
        </p:txBody>
      </p:sp>
      <p:pic>
        <p:nvPicPr>
          <p:cNvPr id="88068" name="Picture 12" descr="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38592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3" descr="potte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914400"/>
            <a:ext cx="5410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Oval 14"/>
          <p:cNvSpPr>
            <a:spLocks noChangeArrowheads="1"/>
          </p:cNvSpPr>
          <p:nvPr/>
        </p:nvSpPr>
        <p:spPr bwMode="auto">
          <a:xfrm>
            <a:off x="1676400" y="2438400"/>
            <a:ext cx="8382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b="1" dirty="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ar-JO" altLang="en-US" dirty="0">
                <a:solidFill>
                  <a:srgbClr val="FFFF00"/>
                </a:solidFill>
                <a:ea typeface="ＭＳ Ｐゴシック" pitchFamily="34" charset="-128"/>
              </a:rPr>
              <a:t>قطع أدومية متميزة</a:t>
            </a:r>
            <a:endParaRPr lang="en-US" altLang="en-US" dirty="0">
              <a:solidFill>
                <a:srgbClr val="FFFF00"/>
              </a:solidFill>
              <a:ea typeface="ＭＳ Ｐゴシック" pitchFamily="34" charset="-128"/>
            </a:endParaRPr>
          </a:p>
        </p:txBody>
      </p:sp>
      <p:pic>
        <p:nvPicPr>
          <p:cNvPr id="90115" name="Picture 4" descr="edomite_anthropomeorphic_jars_at_en_hazev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133600" y="1279525"/>
            <a:ext cx="4648200" cy="3354388"/>
          </a:xfrm>
          <a:noFill/>
        </p:spPr>
      </p:pic>
      <p:sp>
        <p:nvSpPr>
          <p:cNvPr id="90116" name="Rectangle 6"/>
          <p:cNvSpPr>
            <a:spLocks noChangeArrowheads="1"/>
          </p:cNvSpPr>
          <p:nvPr/>
        </p:nvSpPr>
        <p:spPr bwMode="auto">
          <a:xfrm>
            <a:off x="838200" y="4800600"/>
            <a:ext cx="777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buFontTx/>
              <a:buChar char="•"/>
            </a:pPr>
            <a:r>
              <a:rPr lang="en-US" altLang="en-US" sz="1800" b="1" dirty="0">
                <a:solidFill>
                  <a:schemeClr val="bg1"/>
                </a:solidFill>
                <a:cs typeface="Arial" panose="020B0604020202020204" pitchFamily="34" charset="0"/>
              </a:rPr>
              <a:t> </a:t>
            </a:r>
            <a:r>
              <a:rPr lang="ar-JO" altLang="en-US" sz="2400" b="1" dirty="0">
                <a:solidFill>
                  <a:schemeClr val="bg1"/>
                </a:solidFill>
                <a:cs typeface="Arial" panose="020B0604020202020204" pitchFamily="34" charset="0"/>
              </a:rPr>
              <a:t>قواعد مجسمات دينية كبيرة.</a:t>
            </a:r>
            <a:endParaRPr lang="en-US" altLang="en-US" sz="2400" b="1" dirty="0">
              <a:solidFill>
                <a:schemeClr val="bg1"/>
              </a:solidFill>
              <a:cs typeface="Arial" panose="020B0604020202020204" pitchFamily="34" charset="0"/>
            </a:endParaRPr>
          </a:p>
          <a:p>
            <a:pPr eaLnBrk="1" hangingPunct="1">
              <a:buFontTx/>
              <a:buChar char="•"/>
            </a:pPr>
            <a:endParaRPr lang="en-US" altLang="en-US" sz="2400" b="1" dirty="0">
              <a:solidFill>
                <a:schemeClr val="bg1"/>
              </a:solidFill>
              <a:cs typeface="Arial" panose="020B0604020202020204" pitchFamily="34" charset="0"/>
            </a:endParaRPr>
          </a:p>
          <a:p>
            <a:pPr algn="r" rtl="1" eaLnBrk="1" hangingPunct="1">
              <a:buFontTx/>
              <a:buChar char="•"/>
            </a:pPr>
            <a:r>
              <a:rPr lang="ar-JO" altLang="en-US" sz="2400" b="1" dirty="0">
                <a:solidFill>
                  <a:schemeClr val="bg1"/>
                </a:solidFill>
                <a:cs typeface="Arial" panose="020B0604020202020204" pitchFamily="34" charset="0"/>
              </a:rPr>
              <a:t> المدرجات مزودة بوعاء في الأعلى </a:t>
            </a:r>
            <a:endParaRPr lang="en-US" altLang="en-US" sz="2400" b="1" dirty="0">
              <a:solidFill>
                <a:schemeClr val="bg1"/>
              </a:solidFill>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ar-JO" altLang="en-US" dirty="0">
                <a:solidFill>
                  <a:srgbClr val="FFFF00"/>
                </a:solidFill>
                <a:ea typeface="ＭＳ Ｐゴシック" pitchFamily="34" charset="-128"/>
              </a:rPr>
              <a:t>دليل تعدد الآلهة</a:t>
            </a:r>
            <a:endParaRPr lang="en-US" altLang="en-US" dirty="0">
              <a:solidFill>
                <a:srgbClr val="FFFF00"/>
              </a:solidFill>
              <a:ea typeface="ＭＳ Ｐゴシック" pitchFamily="34" charset="-128"/>
            </a:endParaRPr>
          </a:p>
        </p:txBody>
      </p:sp>
      <p:sp>
        <p:nvSpPr>
          <p:cNvPr id="18435" name="Rectangle 3"/>
          <p:cNvSpPr>
            <a:spLocks noGrp="1" noChangeArrowheads="1"/>
          </p:cNvSpPr>
          <p:nvPr>
            <p:ph type="body" sz="half" idx="1"/>
          </p:nvPr>
        </p:nvSpPr>
        <p:spPr>
          <a:xfrm>
            <a:off x="457200" y="1600200"/>
            <a:ext cx="5867400" cy="4800600"/>
          </a:xfrm>
        </p:spPr>
        <p:txBody>
          <a:bodyPr/>
          <a:lstStyle/>
          <a:p>
            <a:pPr algn="r" rtl="1" eaLnBrk="1" hangingPunct="1"/>
            <a:r>
              <a:rPr lang="ar-JO" altLang="en-US" sz="2800" dirty="0">
                <a:solidFill>
                  <a:schemeClr val="bg1"/>
                </a:solidFill>
                <a:ea typeface="ＭＳ Ｐゴシック" pitchFamily="34" charset="-128"/>
              </a:rPr>
              <a:t>3 غرف مقابل أدوم</a:t>
            </a:r>
            <a:endParaRPr lang="en-US" altLang="en-US" sz="2800" dirty="0">
              <a:solidFill>
                <a:schemeClr val="bg1"/>
              </a:solidFill>
              <a:ea typeface="ＭＳ Ｐゴシック" pitchFamily="34" charset="-128"/>
            </a:endParaRPr>
          </a:p>
          <a:p>
            <a:pPr eaLnBrk="1" hangingPunct="1">
              <a:buFontTx/>
              <a:buNone/>
            </a:pPr>
            <a:r>
              <a:rPr lang="en-US" altLang="en-US" sz="2800" dirty="0">
                <a:solidFill>
                  <a:schemeClr val="bg1"/>
                </a:solidFill>
                <a:ea typeface="ＭＳ Ｐゴシック" pitchFamily="34" charset="-128"/>
              </a:rPr>
              <a:t> </a:t>
            </a:r>
          </a:p>
          <a:p>
            <a:pPr algn="r" rtl="1" eaLnBrk="1" hangingPunct="1"/>
            <a:r>
              <a:rPr lang="ar-JO" altLang="en-US" sz="2800" dirty="0">
                <a:solidFill>
                  <a:schemeClr val="bg1"/>
                </a:solidFill>
                <a:ea typeface="ＭＳ Ｐゴシック" pitchFamily="34" charset="-128"/>
              </a:rPr>
              <a:t>كل غرفة تحتوي على منصة على ارتفاع ثلاثة أقدام، والتي في نقطة ما تدعم صنماً أو شيئاً مقدساً آخر.</a:t>
            </a:r>
            <a:endParaRPr lang="en-US" altLang="en-US" sz="2800" dirty="0">
              <a:solidFill>
                <a:schemeClr val="bg1"/>
              </a:solidFill>
              <a:ea typeface="ＭＳ Ｐゴシック" pitchFamily="34" charset="-128"/>
            </a:endParaRPr>
          </a:p>
          <a:p>
            <a:pPr marL="0" indent="0" eaLnBrk="1" hangingPunct="1">
              <a:buNone/>
            </a:pPr>
            <a:endParaRPr lang="en-US" altLang="en-US" sz="2800" dirty="0">
              <a:solidFill>
                <a:schemeClr val="bg1"/>
              </a:solidFill>
              <a:ea typeface="ＭＳ Ｐゴシック" pitchFamily="34" charset="-128"/>
            </a:endParaRPr>
          </a:p>
          <a:p>
            <a:pPr algn="r" rtl="1" eaLnBrk="1" hangingPunct="1"/>
            <a:r>
              <a:rPr lang="ar-JO" altLang="en-US" sz="2800" dirty="0">
                <a:solidFill>
                  <a:schemeClr val="bg1"/>
                </a:solidFill>
                <a:ea typeface="ＭＳ Ｐゴシック" pitchFamily="34" charset="-128"/>
              </a:rPr>
              <a:t>دليل على حيوانات الذبائح.</a:t>
            </a:r>
            <a:r>
              <a:rPr lang="en-US" altLang="en-US" sz="2800" dirty="0">
                <a:solidFill>
                  <a:schemeClr val="bg1"/>
                </a:solidFill>
                <a:ea typeface="ＭＳ Ｐゴシック" pitchFamily="34" charset="-128"/>
              </a:rPr>
              <a:t> </a:t>
            </a:r>
          </a:p>
        </p:txBody>
      </p:sp>
      <p:pic>
        <p:nvPicPr>
          <p:cNvPr id="92164" name="Picture 5" descr="e-two"/>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553200" y="1828800"/>
            <a:ext cx="1809750" cy="2857500"/>
          </a:xfrm>
          <a:noFill/>
        </p:spPr>
      </p:pic>
      <p:sp>
        <p:nvSpPr>
          <p:cNvPr id="92165" name="Rectangle 4"/>
          <p:cNvSpPr>
            <a:spLocks noChangeArrowheads="1"/>
          </p:cNvSpPr>
          <p:nvPr/>
        </p:nvSpPr>
        <p:spPr bwMode="auto">
          <a:xfrm>
            <a:off x="8027988" y="-9525"/>
            <a:ext cx="1116012" cy="83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3أ</a:t>
            </a:r>
            <a:endParaRPr lang="en-US" altLang="en-US" sz="24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checkerboard(across)">
                                      <p:cBhvr>
                                        <p:cTn id="12" dur="500"/>
                                        <p:tgtEl>
                                          <p:spTgt spid="18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checkerboard(across)">
                                      <p:cBhvr>
                                        <p:cTn id="17"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63258"/>
            <a:ext cx="8229600" cy="1143000"/>
          </a:xfrm>
        </p:spPr>
        <p:txBody>
          <a:bodyPr/>
          <a:lstStyle/>
          <a:p>
            <a:pPr eaLnBrk="1" hangingPunct="1"/>
            <a:r>
              <a:rPr lang="ar-JO" altLang="en-US" dirty="0">
                <a:solidFill>
                  <a:srgbClr val="FFFF00"/>
                </a:solidFill>
                <a:ea typeface="ＭＳ Ｐゴシック" pitchFamily="34" charset="-128"/>
              </a:rPr>
              <a:t>الألوهية</a:t>
            </a:r>
            <a:endParaRPr lang="en-US" altLang="en-US" dirty="0">
              <a:solidFill>
                <a:srgbClr val="FFFF00"/>
              </a:solidFill>
              <a:ea typeface="ＭＳ Ｐゴシック" pitchFamily="34" charset="-128"/>
            </a:endParaRPr>
          </a:p>
        </p:txBody>
      </p:sp>
      <p:pic>
        <p:nvPicPr>
          <p:cNvPr id="94211" name="Picture 4" descr="e-3horn"/>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99392"/>
            <a:ext cx="2709863" cy="3809621"/>
          </a:xfrm>
          <a:noFill/>
        </p:spPr>
      </p:pic>
      <p:sp>
        <p:nvSpPr>
          <p:cNvPr id="94212" name="Rectangle 6"/>
          <p:cNvSpPr>
            <a:spLocks noChangeArrowheads="1"/>
          </p:cNvSpPr>
          <p:nvPr/>
        </p:nvSpPr>
        <p:spPr bwMode="auto">
          <a:xfrm>
            <a:off x="2667000" y="1378102"/>
            <a:ext cx="594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غطاء الرأس ذو القرون الثلاثة   للتمثال ليس له مثيل معروف</a:t>
            </a:r>
            <a:r>
              <a:rPr kumimoji="0" lang="en-US"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 </a:t>
            </a:r>
          </a:p>
        </p:txBody>
      </p:sp>
      <p:pic>
        <p:nvPicPr>
          <p:cNvPr id="94213" name="Picture 11" descr="e-flute"/>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840214" y="2420888"/>
            <a:ext cx="3303786" cy="6002097"/>
          </a:xfrm>
          <a:noFill/>
        </p:spPr>
      </p:pic>
      <p:sp>
        <p:nvSpPr>
          <p:cNvPr id="94214" name="Rectangle 15"/>
          <p:cNvSpPr>
            <a:spLocks noChangeArrowheads="1"/>
          </p:cNvSpPr>
          <p:nvPr/>
        </p:nvSpPr>
        <p:spPr bwMode="auto">
          <a:xfrm>
            <a:off x="762000" y="3809951"/>
            <a:ext cx="58261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يظن أن عازف الفلوت المزدوج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 صُنِع من قبل نفس الحرفي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 في نفس المشغل</a:t>
            </a:r>
            <a:endParaRPr kumimoji="0" lang="en-US"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9"/>
          <p:cNvSpPr>
            <a:spLocks noGrp="1" noChangeArrowheads="1"/>
          </p:cNvSpPr>
          <p:nvPr>
            <p:ph type="title"/>
          </p:nvPr>
        </p:nvSpPr>
        <p:spPr/>
        <p:txBody>
          <a:bodyPr/>
          <a:lstStyle/>
          <a:p>
            <a:pPr eaLnBrk="1" hangingPunct="1"/>
            <a:r>
              <a:rPr lang="ar-JO" altLang="en-US" dirty="0">
                <a:solidFill>
                  <a:srgbClr val="FFFF00"/>
                </a:solidFill>
                <a:ea typeface="ＭＳ Ｐゴシック" pitchFamily="34" charset="-128"/>
              </a:rPr>
              <a:t>المزيد ...</a:t>
            </a:r>
            <a:endParaRPr lang="en-GB" altLang="en-US" dirty="0">
              <a:solidFill>
                <a:srgbClr val="FFFF00"/>
              </a:solidFill>
              <a:ea typeface="ＭＳ Ｐゴシック" pitchFamily="34" charset="-128"/>
            </a:endParaRPr>
          </a:p>
        </p:txBody>
      </p:sp>
      <p:pic>
        <p:nvPicPr>
          <p:cNvPr id="96259" name="Picture 5" descr="e-sphinx"/>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876800" y="1447800"/>
            <a:ext cx="2887663" cy="2514600"/>
          </a:xfrm>
          <a:noFill/>
        </p:spPr>
      </p:pic>
      <p:sp>
        <p:nvSpPr>
          <p:cNvPr id="96260" name="Rectangle 4"/>
          <p:cNvSpPr>
            <a:spLocks noChangeArrowheads="1"/>
          </p:cNvSpPr>
          <p:nvPr/>
        </p:nvSpPr>
        <p:spPr bwMode="auto">
          <a:xfrm>
            <a:off x="685800" y="3849798"/>
            <a:ext cx="807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buFontTx/>
              <a:buChar char="•"/>
            </a:pPr>
            <a:r>
              <a:rPr lang="ar-JO" altLang="en-US" sz="2800" b="1" dirty="0">
                <a:solidFill>
                  <a:schemeClr val="bg1"/>
                </a:solidFill>
                <a:cs typeface="Arial" panose="020B0604020202020204" pitchFamily="34" charset="0"/>
              </a:rPr>
              <a:t> الأجنحة المقوسة للإقلاع.</a:t>
            </a:r>
            <a:endParaRPr lang="en-US" altLang="en-US" sz="2800" b="1" dirty="0">
              <a:solidFill>
                <a:schemeClr val="bg1"/>
              </a:solidFill>
              <a:cs typeface="Arial" panose="020B0604020202020204" pitchFamily="34" charset="0"/>
            </a:endParaRPr>
          </a:p>
          <a:p>
            <a:pPr algn="r" rtl="1" eaLnBrk="1" hangingPunct="1">
              <a:buFontTx/>
              <a:buChar char="•"/>
            </a:pPr>
            <a:r>
              <a:rPr lang="ar-JO" altLang="en-US" sz="2800" b="1" dirty="0">
                <a:solidFill>
                  <a:schemeClr val="bg1"/>
                </a:solidFill>
                <a:cs typeface="Arial" panose="020B0604020202020204" pitchFamily="34" charset="0"/>
              </a:rPr>
              <a:t> أبو الهول الأدومي بطول 8 بوصات.</a:t>
            </a:r>
            <a:endParaRPr lang="en-US" altLang="en-US" sz="2800" b="1" dirty="0">
              <a:solidFill>
                <a:schemeClr val="bg1"/>
              </a:solidFill>
              <a:cs typeface="Arial" panose="020B0604020202020204" pitchFamily="34" charset="0"/>
            </a:endParaRPr>
          </a:p>
          <a:p>
            <a:pPr marL="180000" indent="-180000" algn="r" rtl="1" eaLnBrk="1" hangingPunct="1">
              <a:buFontTx/>
              <a:buChar char="•"/>
            </a:pPr>
            <a:r>
              <a:rPr lang="en-US" altLang="en-US" sz="2800" b="1" dirty="0">
                <a:solidFill>
                  <a:schemeClr val="bg1"/>
                </a:solidFill>
                <a:cs typeface="Arial" panose="020B0604020202020204" pitchFamily="34" charset="0"/>
              </a:rPr>
              <a:t> </a:t>
            </a:r>
            <a:r>
              <a:rPr lang="ar-JO" altLang="en-US" sz="2800" b="1" dirty="0">
                <a:solidFill>
                  <a:schemeClr val="bg1"/>
                </a:solidFill>
                <a:cs typeface="Arial" panose="020B0604020202020204" pitchFamily="34" charset="0"/>
              </a:rPr>
              <a:t>مع أن النمط الإجمالي يقترح التأثير المصري والفينيقي، إلى أن عيون أبو الهول المحملقة والأنف البارز والعشر من الأدوميين.</a:t>
            </a:r>
            <a:endParaRPr lang="en-US" altLang="en-US" sz="2800" b="1" dirty="0">
              <a:solidFill>
                <a:schemeClr val="bg1"/>
              </a:solidFill>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274638"/>
            <a:ext cx="8229600" cy="1325562"/>
          </a:xfrm>
          <a:solidFill>
            <a:srgbClr val="000000"/>
          </a:solidFill>
        </p:spPr>
        <p:txBody>
          <a:bodyPr/>
          <a:lstStyle/>
          <a:p>
            <a:pPr eaLnBrk="1" hangingPunct="1"/>
            <a:r>
              <a:rPr lang="ar-JO" altLang="en-US" dirty="0">
                <a:solidFill>
                  <a:schemeClr val="bg1"/>
                </a:solidFill>
                <a:ea typeface="ＭＳ Ｐゴシック" pitchFamily="34" charset="-128"/>
              </a:rPr>
              <a:t>أدلة أخرى على احتمالية </a:t>
            </a:r>
            <a:br>
              <a:rPr lang="ar-JO" altLang="en-US" dirty="0">
                <a:solidFill>
                  <a:schemeClr val="bg1"/>
                </a:solidFill>
                <a:ea typeface="ＭＳ Ｐゴシック" pitchFamily="34" charset="-128"/>
              </a:rPr>
            </a:br>
            <a:r>
              <a:rPr lang="ar-JO" altLang="en-US" dirty="0">
                <a:solidFill>
                  <a:schemeClr val="bg1"/>
                </a:solidFill>
                <a:ea typeface="ＭＳ Ｐゴシック" pitchFamily="34" charset="-128"/>
              </a:rPr>
              <a:t>عبادة الرب</a:t>
            </a:r>
            <a:endParaRPr lang="en-US" altLang="en-US" dirty="0">
              <a:solidFill>
                <a:schemeClr val="bg1"/>
              </a:solidFill>
              <a:ea typeface="ＭＳ Ｐゴシック" pitchFamily="34" charset="-128"/>
            </a:endParaRPr>
          </a:p>
        </p:txBody>
      </p:sp>
      <p:sp>
        <p:nvSpPr>
          <p:cNvPr id="98306" name="Rectangle 3"/>
          <p:cNvSpPr txBox="1">
            <a:spLocks noChangeArrowheads="1"/>
          </p:cNvSpPr>
          <p:nvPr/>
        </p:nvSpPr>
        <p:spPr bwMode="auto">
          <a:xfrm>
            <a:off x="533400" y="1676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lnSpc>
                <a:spcPct val="90000"/>
              </a:lnSpc>
              <a:spcBef>
                <a:spcPct val="20000"/>
              </a:spcBef>
              <a:buFontTx/>
              <a:buChar char="•"/>
            </a:pPr>
            <a:r>
              <a:rPr lang="ar-JO" altLang="en-US" sz="2800" b="1" dirty="0">
                <a:cs typeface="Arial" panose="020B0604020202020204" pitchFamily="34" charset="0"/>
              </a:rPr>
              <a:t>قد يكون إله إسرائيل ضمن الآلهة التي تم عبادتها في أدوم.</a:t>
            </a:r>
            <a:r>
              <a:rPr lang="en-US" altLang="en-US" sz="2800" b="1" dirty="0">
                <a:cs typeface="Arial" panose="020B0604020202020204" pitchFamily="34" charset="0"/>
              </a:rPr>
              <a:t> </a:t>
            </a:r>
          </a:p>
          <a:p>
            <a:pPr eaLnBrk="1" hangingPunct="1">
              <a:lnSpc>
                <a:spcPct val="90000"/>
              </a:lnSpc>
              <a:spcBef>
                <a:spcPct val="20000"/>
              </a:spcBef>
              <a:buFontTx/>
              <a:buChar char="•"/>
            </a:pPr>
            <a:endParaRPr lang="en-US" altLang="en-US" sz="2800" b="1" dirty="0">
              <a:cs typeface="Arial" panose="020B0604020202020204" pitchFamily="34" charset="0"/>
            </a:endParaRPr>
          </a:p>
          <a:p>
            <a:pPr algn="r" rtl="1" eaLnBrk="1" hangingPunct="1">
              <a:lnSpc>
                <a:spcPct val="90000"/>
              </a:lnSpc>
              <a:spcBef>
                <a:spcPct val="20000"/>
              </a:spcBef>
              <a:buFontTx/>
              <a:buChar char="•"/>
            </a:pPr>
            <a:r>
              <a:rPr lang="ar-JO" altLang="en-US" sz="2800" b="1" dirty="0">
                <a:cs typeface="Arial" panose="020B0604020202020204" pitchFamily="34" charset="0"/>
              </a:rPr>
              <a:t>مثال: يخبرنا الكتاب المقدس أنه خلال حكم داود كان هناك دواغ الأدومي الذي يعبد إله إسرائيل في الهيكل الإسرائيلي في نوب     (1 صم 21: 7 في النص الماسوري 21: 8)</a:t>
            </a:r>
            <a:endParaRPr lang="en-US" altLang="en-US" sz="2800" b="1" dirty="0">
              <a:cs typeface="Arial" panose="020B0604020202020204" pitchFamily="34" charset="0"/>
            </a:endParaRPr>
          </a:p>
          <a:p>
            <a:pPr eaLnBrk="1" hangingPunct="1">
              <a:lnSpc>
                <a:spcPct val="90000"/>
              </a:lnSpc>
              <a:spcBef>
                <a:spcPct val="20000"/>
              </a:spcBef>
              <a:buFontTx/>
              <a:buChar char="•"/>
            </a:pPr>
            <a:endParaRPr lang="en-US" altLang="en-US" sz="2800" b="1" dirty="0">
              <a:cs typeface="Arial" panose="020B0604020202020204" pitchFamily="34" charset="0"/>
            </a:endParaRPr>
          </a:p>
          <a:p>
            <a:pPr algn="r" rtl="1" eaLnBrk="1" hangingPunct="1">
              <a:lnSpc>
                <a:spcPct val="90000"/>
              </a:lnSpc>
              <a:spcBef>
                <a:spcPct val="20000"/>
              </a:spcBef>
              <a:buFontTx/>
              <a:buChar char="•"/>
            </a:pPr>
            <a:r>
              <a:rPr lang="ar-JO" altLang="en-US" sz="2800" b="1" dirty="0">
                <a:cs typeface="Arial" panose="020B0604020202020204" pitchFamily="34" charset="0"/>
              </a:rPr>
              <a:t>كان للأدوميين بعض الإرتباط مع إسرائيل حيث قال الله بخروجك من سعير (قض 5: 4)</a:t>
            </a:r>
            <a:endParaRPr lang="en-US" altLang="en-US" sz="2800" b="1" dirty="0">
              <a:cs typeface="Arial" panose="020B0604020202020204" pitchFamily="34" charset="0"/>
            </a:endParaRPr>
          </a:p>
        </p:txBody>
      </p:sp>
      <p:sp>
        <p:nvSpPr>
          <p:cNvPr id="98307" name="Rectangle 3"/>
          <p:cNvSpPr>
            <a:spLocks noChangeArrowheads="1"/>
          </p:cNvSpPr>
          <p:nvPr/>
        </p:nvSpPr>
        <p:spPr bwMode="auto">
          <a:xfrm>
            <a:off x="8027988" y="-9525"/>
            <a:ext cx="1116012" cy="83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3ب</a:t>
            </a:r>
            <a:endParaRPr lang="en-US" altLang="en-US" sz="2400" b="1" dirty="0">
              <a:solidFill>
                <a:srgbClr val="FFFFFF"/>
              </a:solidFill>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solidFill>
            <a:srgbClr val="000000"/>
          </a:solidFill>
        </p:spPr>
        <p:txBody>
          <a:bodyPr/>
          <a:lstStyle/>
          <a:p>
            <a:pPr eaLnBrk="1" hangingPunct="1"/>
            <a:r>
              <a:rPr lang="ar-JO" altLang="en-US" dirty="0">
                <a:solidFill>
                  <a:srgbClr val="FFFFFF"/>
                </a:solidFill>
                <a:ea typeface="ＭＳ Ｐゴシック" pitchFamily="34" charset="-128"/>
              </a:rPr>
              <a:t>الملكية المتحدة (1030 ق.م)</a:t>
            </a:r>
            <a:endParaRPr lang="en-US" altLang="en-US" dirty="0">
              <a:solidFill>
                <a:srgbClr val="FFFFFF"/>
              </a:solidFill>
              <a:ea typeface="ＭＳ Ｐゴシック" pitchFamily="34" charset="-128"/>
            </a:endParaRPr>
          </a:p>
        </p:txBody>
      </p:sp>
      <p:sp>
        <p:nvSpPr>
          <p:cNvPr id="100355" name="Text Box 3"/>
          <p:cNvSpPr txBox="1">
            <a:spLocks noChangeArrowheads="1"/>
          </p:cNvSpPr>
          <p:nvPr/>
        </p:nvSpPr>
        <p:spPr bwMode="auto">
          <a:xfrm>
            <a:off x="533400" y="1905000"/>
            <a:ext cx="81534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b="1" dirty="0">
                <a:ea typeface="SimSun" pitchFamily="2" charset="-122"/>
                <a:cs typeface="Arial" panose="020B0604020202020204" pitchFamily="34" charset="0"/>
              </a:rPr>
              <a:t>حكم شاول</a:t>
            </a:r>
            <a:endParaRPr lang="en-US" altLang="zh-CN" b="1" dirty="0">
              <a:ea typeface="SimSun" pitchFamily="2" charset="-122"/>
              <a:cs typeface="Arial" panose="020B0604020202020204" pitchFamily="34" charset="0"/>
            </a:endParaRPr>
          </a:p>
          <a:p>
            <a:pPr algn="r" eaLnBrk="1" hangingPunct="1"/>
            <a:endParaRPr lang="en-US" altLang="zh-CN" b="1" dirty="0">
              <a:ea typeface="SimSun" pitchFamily="2" charset="-122"/>
              <a:cs typeface="Arial" panose="020B0604020202020204" pitchFamily="34" charset="0"/>
            </a:endParaRPr>
          </a:p>
          <a:p>
            <a:pPr algn="r" eaLnBrk="1" hangingPunct="1"/>
            <a:r>
              <a:rPr lang="ar-JO" altLang="zh-CN" sz="2800" b="1" dirty="0">
                <a:ea typeface="SimSun" pitchFamily="2" charset="-122"/>
                <a:cs typeface="Arial" panose="020B0604020202020204" pitchFamily="34" charset="0"/>
              </a:rPr>
              <a:t>أخذ بعض المدن من منطقة أدوم</a:t>
            </a:r>
          </a:p>
          <a:p>
            <a:pPr algn="r" eaLnBrk="1" hangingPunct="1"/>
            <a:r>
              <a:rPr lang="ar-JO" altLang="zh-CN" sz="2800" b="1" dirty="0">
                <a:ea typeface="SimSun" pitchFamily="2" charset="-122"/>
                <a:cs typeface="Arial" panose="020B0604020202020204" pitchFamily="34" charset="0"/>
              </a:rPr>
              <a:t>(1 صم 14: 47)</a:t>
            </a:r>
            <a:endParaRPr lang="en-US" altLang="zh-CN" sz="2800" b="1" dirty="0">
              <a:ea typeface="SimSun" pitchFamily="2" charset="-122"/>
              <a:cs typeface="Arial" panose="020B0604020202020204" pitchFamily="34" charset="0"/>
            </a:endParaRPr>
          </a:p>
          <a:p>
            <a:pPr algn="r" eaLnBrk="1" hangingPunct="1"/>
            <a:endParaRPr lang="en-US" altLang="zh-CN" sz="2800" b="1" dirty="0">
              <a:ea typeface="SimSun" pitchFamily="2" charset="-122"/>
              <a:cs typeface="Arial" panose="020B0604020202020204" pitchFamily="34" charset="0"/>
            </a:endParaRPr>
          </a:p>
          <a:p>
            <a:pPr algn="r" eaLnBrk="1" hangingPunct="1"/>
            <a:r>
              <a:rPr lang="ar-JO" altLang="zh-CN" sz="2800" b="1" dirty="0">
                <a:ea typeface="SimSun" pitchFamily="2" charset="-122"/>
                <a:cs typeface="Arial" panose="020B0604020202020204" pitchFamily="34" charset="0"/>
              </a:rPr>
              <a:t>عصى وصية الله لمحو عماليق بالكامل</a:t>
            </a:r>
          </a:p>
          <a:p>
            <a:pPr algn="r" eaLnBrk="1" hangingPunct="1"/>
            <a:r>
              <a:rPr lang="ar-JO" altLang="zh-CN" sz="2800" b="1" dirty="0">
                <a:ea typeface="SimSun" pitchFamily="2" charset="-122"/>
                <a:cs typeface="Arial" panose="020B0604020202020204" pitchFamily="34" charset="0"/>
              </a:rPr>
              <a:t>(1 صم 15: 1-33) </a:t>
            </a:r>
            <a:endParaRPr lang="en-US" altLang="zh-CN" sz="2800" b="1" dirty="0">
              <a:ea typeface="SimSun" pitchFamily="2" charset="-122"/>
              <a:cs typeface="Arial" panose="020B0604020202020204" pitchFamily="34" charset="0"/>
            </a:endParaRPr>
          </a:p>
          <a:p>
            <a:pPr algn="r" eaLnBrk="1" hangingPunct="1"/>
            <a:endParaRPr lang="en-US" altLang="en-US" sz="2800" b="1" dirty="0">
              <a:ea typeface="SimSun" pitchFamily="2" charset="-122"/>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609600" y="609600"/>
            <a:ext cx="7848600" cy="1066800"/>
          </a:xfrm>
          <a:solidFill>
            <a:srgbClr val="000000"/>
          </a:solidFill>
        </p:spPr>
        <p:txBody>
          <a:bodyPr/>
          <a:lstStyle/>
          <a:p>
            <a:pPr eaLnBrk="1" hangingPunct="1"/>
            <a:r>
              <a:rPr lang="ar-JO" altLang="zh-CN" sz="4800" dirty="0">
                <a:solidFill>
                  <a:srgbClr val="FFFFFF"/>
                </a:solidFill>
                <a:ea typeface="SimSun" pitchFamily="2" charset="-122"/>
              </a:rPr>
              <a:t>حكم شاول</a:t>
            </a:r>
            <a:endParaRPr lang="en-US" altLang="en-US" sz="4800" dirty="0">
              <a:solidFill>
                <a:srgbClr val="FFFFFF"/>
              </a:solidFill>
              <a:ea typeface="ＭＳ Ｐゴシック" pitchFamily="34" charset="-128"/>
            </a:endParaRPr>
          </a:p>
        </p:txBody>
      </p:sp>
      <p:sp>
        <p:nvSpPr>
          <p:cNvPr id="102402" name="Text Box 3"/>
          <p:cNvSpPr txBox="1">
            <a:spLocks noChangeArrowheads="1"/>
          </p:cNvSpPr>
          <p:nvPr/>
        </p:nvSpPr>
        <p:spPr bwMode="auto">
          <a:xfrm>
            <a:off x="533400" y="1889125"/>
            <a:ext cx="50467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b="1" dirty="0">
                <a:ea typeface="SimSun" pitchFamily="2" charset="-122"/>
                <a:cs typeface="Arial" panose="020B0604020202020204" pitchFamily="34" charset="0"/>
              </a:rPr>
              <a:t>نفذ دواغ الأدومي أمر الملك شاول بقتل أخيمالك والنسل الكهنوتي بأكمله في نوب</a:t>
            </a:r>
          </a:p>
          <a:p>
            <a:pPr algn="r" eaLnBrk="1" hangingPunct="1"/>
            <a:r>
              <a:rPr lang="ar-JO" altLang="zh-CN" b="1" dirty="0">
                <a:ea typeface="SimSun" pitchFamily="2" charset="-122"/>
                <a:cs typeface="Arial" panose="020B0604020202020204" pitchFamily="34" charset="0"/>
              </a:rPr>
              <a:t>(1 صم 22: 16-19)</a:t>
            </a:r>
            <a:endParaRPr lang="en-US" altLang="zh-CN" b="1" dirty="0">
              <a:ea typeface="SimSun" pitchFamily="2" charset="-122"/>
              <a:cs typeface="Arial" panose="020B0604020202020204" pitchFamily="34" charset="0"/>
            </a:endParaRPr>
          </a:p>
        </p:txBody>
      </p:sp>
      <p:pic>
        <p:nvPicPr>
          <p:cNvPr id="102403" name="Picture 4" descr="BD08208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1600200"/>
            <a:ext cx="3187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FFBF"/>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solidFill>
            <a:srgbClr val="000000"/>
          </a:solidFill>
        </p:spPr>
        <p:txBody>
          <a:bodyPr/>
          <a:lstStyle/>
          <a:p>
            <a:pPr eaLnBrk="1" hangingPunct="1"/>
            <a:r>
              <a:rPr lang="ar-JO" altLang="en-US" dirty="0">
                <a:solidFill>
                  <a:srgbClr val="FFFFFF"/>
                </a:solidFill>
                <a:ea typeface="ＭＳ Ｐゴシック" pitchFamily="34" charset="-128"/>
              </a:rPr>
              <a:t>الملكية المتحدة (1000 ق.م)</a:t>
            </a:r>
            <a:endParaRPr lang="en-US" altLang="en-US" dirty="0">
              <a:solidFill>
                <a:srgbClr val="FFFFFF"/>
              </a:solidFill>
              <a:ea typeface="ＭＳ Ｐゴシック" pitchFamily="34" charset="-128"/>
            </a:endParaRPr>
          </a:p>
        </p:txBody>
      </p:sp>
      <p:sp>
        <p:nvSpPr>
          <p:cNvPr id="104451" name="Text Box 3"/>
          <p:cNvSpPr txBox="1">
            <a:spLocks noChangeArrowheads="1"/>
          </p:cNvSpPr>
          <p:nvPr/>
        </p:nvSpPr>
        <p:spPr bwMode="auto">
          <a:xfrm>
            <a:off x="381000" y="1676400"/>
            <a:ext cx="83058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sz="3600" b="1" dirty="0">
                <a:ea typeface="SimSun" pitchFamily="2" charset="-122"/>
                <a:cs typeface="Arial" panose="020B0604020202020204" pitchFamily="34" charset="0"/>
              </a:rPr>
              <a:t>حكم داود</a:t>
            </a:r>
            <a:endParaRPr lang="en-US" altLang="zh-CN" sz="3600" b="1" dirty="0">
              <a:ea typeface="SimSun" pitchFamily="2" charset="-122"/>
              <a:cs typeface="Arial" panose="020B0604020202020204" pitchFamily="34" charset="0"/>
            </a:endParaRPr>
          </a:p>
          <a:p>
            <a:pPr algn="r" rtl="1" eaLnBrk="1" hangingPunct="1">
              <a:buFontTx/>
              <a:buChar char="-"/>
            </a:pPr>
            <a:r>
              <a:rPr lang="ar-JO" altLang="zh-CN" sz="2800" b="1" dirty="0">
                <a:ea typeface="SimSun" pitchFamily="2" charset="-122"/>
                <a:cs typeface="Arial" panose="020B0604020202020204" pitchFamily="34" charset="0"/>
              </a:rPr>
              <a:t> غزاها داود وأخضعها</a:t>
            </a:r>
            <a:endParaRPr lang="en-US" altLang="zh-CN" sz="2800" b="1" dirty="0">
              <a:ea typeface="SimSun" pitchFamily="2" charset="-122"/>
              <a:cs typeface="Arial" panose="020B0604020202020204" pitchFamily="34" charset="0"/>
            </a:endParaRPr>
          </a:p>
          <a:p>
            <a:pPr algn="r" rtl="1" eaLnBrk="1" hangingPunct="1">
              <a:buFontTx/>
              <a:buChar char="-"/>
            </a:pPr>
            <a:r>
              <a:rPr lang="ar-JO" altLang="zh-CN" sz="2800" b="1" dirty="0">
                <a:ea typeface="SimSun" pitchFamily="2" charset="-122"/>
                <a:cs typeface="Arial" panose="020B0604020202020204" pitchFamily="34" charset="0"/>
              </a:rPr>
              <a:t> هرب هدد الأمير الملكي إلى مصر</a:t>
            </a:r>
            <a:endParaRPr lang="en-US" altLang="zh-CN" sz="2000" b="1" dirty="0">
              <a:ea typeface="SimSun" pitchFamily="2" charset="-122"/>
              <a:cs typeface="Arial" panose="020B0604020202020204" pitchFamily="34" charset="0"/>
            </a:endParaRPr>
          </a:p>
          <a:p>
            <a:pPr algn="ctr" rtl="1" eaLnBrk="1" hangingPunct="1"/>
            <a:r>
              <a:rPr lang="ar-JO" altLang="zh-CN" sz="2000" b="1" dirty="0">
                <a:ea typeface="SimSun" pitchFamily="2" charset="-122"/>
                <a:cs typeface="Arial" panose="020B0604020202020204" pitchFamily="34" charset="0"/>
              </a:rPr>
              <a:t>(2 صم 8: 13-14، 1 مل 11: 14-22، 1 أخ 18: 12)</a:t>
            </a:r>
            <a:endParaRPr lang="en-US" altLang="zh-CN" sz="2400" b="1" dirty="0">
              <a:ea typeface="SimSun" pitchFamily="2" charset="-122"/>
              <a:cs typeface="Arial" panose="020B0604020202020204" pitchFamily="34" charset="0"/>
            </a:endParaRPr>
          </a:p>
          <a:p>
            <a:pPr eaLnBrk="1" hangingPunct="1"/>
            <a:endParaRPr lang="en-US" altLang="zh-CN" sz="2400" b="1" dirty="0">
              <a:ea typeface="SimSun" pitchFamily="2" charset="-122"/>
              <a:cs typeface="Arial" panose="020B0604020202020204" pitchFamily="34" charset="0"/>
            </a:endParaRPr>
          </a:p>
          <a:p>
            <a:pPr algn="r" eaLnBrk="1" hangingPunct="1"/>
            <a:r>
              <a:rPr lang="ar-JO" altLang="zh-CN" sz="2800" b="1" dirty="0">
                <a:ea typeface="SimSun" pitchFamily="2" charset="-122"/>
                <a:cs typeface="Arial" panose="020B0604020202020204" pitchFamily="34" charset="0"/>
              </a:rPr>
              <a:t>مثل هذه الإبادة الجماعية معروفة من السجلات الأشورية</a:t>
            </a:r>
            <a:endParaRPr lang="en-US" altLang="zh-CN" sz="2800" b="1" dirty="0">
              <a:ea typeface="SimSun" pitchFamily="2" charset="-122"/>
              <a:cs typeface="Arial" panose="020B0604020202020204" pitchFamily="34" charset="0"/>
            </a:endParaRPr>
          </a:p>
          <a:p>
            <a:pPr algn="l" eaLnBrk="1" hangingPunct="1"/>
            <a:r>
              <a:rPr lang="en-US" altLang="zh-CN" sz="2000" b="1" dirty="0">
                <a:ea typeface="SimSun" pitchFamily="2" charset="-122"/>
                <a:cs typeface="Arial" panose="020B0604020202020204" pitchFamily="34" charset="0"/>
              </a:rPr>
              <a:t>		      (</a:t>
            </a:r>
            <a:r>
              <a:rPr lang="ar-JO" altLang="zh-CN" sz="2000" b="1" dirty="0">
                <a:ea typeface="SimSun" pitchFamily="2" charset="-122"/>
                <a:cs typeface="Arial" panose="020B0604020202020204" pitchFamily="34" charset="0"/>
              </a:rPr>
              <a:t>تعليق خلفية الكتاب المقدس</a:t>
            </a:r>
            <a:r>
              <a:rPr lang="en-US" altLang="zh-CN" sz="2000" b="1" dirty="0">
                <a:ea typeface="SimSun" pitchFamily="2" charset="-122"/>
                <a:cs typeface="Arial" panose="020B0604020202020204" pitchFamily="34" charset="0"/>
              </a:rPr>
              <a:t>)</a:t>
            </a:r>
            <a:endParaRPr lang="en-US" altLang="en-US" sz="2000" b="1" dirty="0">
              <a:ea typeface="SimSun" pitchFamily="2"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06498" name="Picture 4" descr="Edom_Pet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p:cNvSpPr>
            <a:spLocks noGrp="1" noChangeArrowheads="1"/>
          </p:cNvSpPr>
          <p:nvPr>
            <p:ph type="title"/>
          </p:nvPr>
        </p:nvSpPr>
        <p:spPr>
          <a:solidFill>
            <a:srgbClr val="000000"/>
          </a:solidFill>
        </p:spPr>
        <p:txBody>
          <a:bodyPr/>
          <a:lstStyle/>
          <a:p>
            <a:pPr eaLnBrk="1" hangingPunct="1"/>
            <a:r>
              <a:rPr lang="ar-JO" altLang="en-US" dirty="0">
                <a:solidFill>
                  <a:srgbClr val="FFFFFF"/>
                </a:solidFill>
                <a:ea typeface="ＭＳ Ｐゴシック" pitchFamily="34" charset="-128"/>
              </a:rPr>
              <a:t>الملكية المنقسمة (925 ق.م)</a:t>
            </a:r>
            <a:endParaRPr lang="en-US" altLang="en-US" dirty="0">
              <a:solidFill>
                <a:srgbClr val="FFFFFF"/>
              </a:solidFill>
              <a:ea typeface="ＭＳ Ｐゴシック" pitchFamily="34" charset="-128"/>
            </a:endParaRPr>
          </a:p>
        </p:txBody>
      </p:sp>
      <p:sp>
        <p:nvSpPr>
          <p:cNvPr id="2" name="Text Box 3"/>
          <p:cNvSpPr txBox="1">
            <a:spLocks noChangeArrowheads="1"/>
          </p:cNvSpPr>
          <p:nvPr/>
        </p:nvSpPr>
        <p:spPr bwMode="auto">
          <a:xfrm>
            <a:off x="914400" y="2286000"/>
            <a:ext cx="2514601" cy="1323439"/>
          </a:xfrm>
          <a:prstGeom prst="rect">
            <a:avLst/>
          </a:prstGeom>
          <a:noFill/>
          <a:ln w="9525">
            <a:noFill/>
            <a:miter lim="800000"/>
            <a:headEnd/>
            <a:tailEnd/>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4000" b="1" dirty="0">
                <a:solidFill>
                  <a:srgbClr val="FFFFFF"/>
                </a:solidFill>
                <a:effectLst>
                  <a:outerShdw blurRad="38100" dist="38100" dir="2700000" algn="tl">
                    <a:srgbClr val="000000"/>
                  </a:outerShdw>
                </a:effectLst>
                <a:ea typeface="SimSun" pitchFamily="2" charset="-122"/>
                <a:cs typeface="Arial" panose="020B0604020202020204" pitchFamily="34" charset="0"/>
              </a:rPr>
              <a:t>بقيت تحت</a:t>
            </a:r>
          </a:p>
          <a:p>
            <a:pPr algn="ctr" eaLnBrk="1" hangingPunct="1"/>
            <a:r>
              <a:rPr lang="ar-JO" altLang="en-US" sz="4000" b="1" dirty="0">
                <a:solidFill>
                  <a:srgbClr val="FFFFFF"/>
                </a:solidFill>
                <a:effectLst>
                  <a:outerShdw blurRad="38100" dist="38100" dir="2700000" algn="tl">
                    <a:srgbClr val="000000"/>
                  </a:outerShdw>
                </a:effectLst>
                <a:ea typeface="SimSun" pitchFamily="2" charset="-122"/>
                <a:cs typeface="Arial" panose="020B0604020202020204" pitchFamily="34" charset="0"/>
              </a:rPr>
              <a:t>سيطرة يهوذا</a:t>
            </a:r>
            <a:endParaRPr lang="en-US" altLang="en-US" sz="4000" b="1" dirty="0">
              <a:solidFill>
                <a:srgbClr val="FFFFFF"/>
              </a:solidFill>
              <a:effectLst>
                <a:outerShdw blurRad="38100" dist="38100" dir="2700000" algn="tl">
                  <a:srgbClr val="000000"/>
                </a:outerShdw>
              </a:effectLst>
              <a:ea typeface="SimSun" pitchFamily="2" charset="-122"/>
              <a:cs typeface="Arial" panose="020B0604020202020204" pitchFamily="34" charset="0"/>
            </a:endParaRPr>
          </a:p>
        </p:txBody>
      </p:sp>
      <p:sp>
        <p:nvSpPr>
          <p:cNvPr id="60420" name="AutoShape 4"/>
          <p:cNvSpPr>
            <a:spLocks noChangeArrowheads="1"/>
          </p:cNvSpPr>
          <p:nvPr/>
        </p:nvSpPr>
        <p:spPr bwMode="auto">
          <a:xfrm flipH="1">
            <a:off x="5715000" y="1676400"/>
            <a:ext cx="2286000" cy="3505200"/>
          </a:xfrm>
          <a:prstGeom prst="lightningBolt">
            <a:avLst/>
          </a:prstGeom>
          <a:solidFill>
            <a:srgbClr val="FFCC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3" presetClass="emph" presetSubtype="0" fill="remove" grpId="0" nodeType="withEffect">
                                  <p:stCondLst>
                                    <p:cond delay="0"/>
                                  </p:stCondLst>
                                  <p:childTnLst>
                                    <p:animClr clrSpc="rgb" dir="cw">
                                      <p:cBhvr override="childStyle">
                                        <p:cTn id="6" dur="1500" accel="50000" autoRev="1" fill="hold" tmFilter="0, 0; .33333, 1; 1, 1">
                                          <p:stCondLst>
                                            <p:cond delay="0"/>
                                          </p:stCondLst>
                                        </p:cTn>
                                        <p:tgtEl>
                                          <p:spTgt spid="60420"/>
                                        </p:tgtEl>
                                        <p:attrNameLst>
                                          <p:attrName>style.color</p:attrName>
                                        </p:attrNameLst>
                                      </p:cBhvr>
                                      <p:to>
                                        <a:schemeClr val="accent2"/>
                                      </p:to>
                                    </p:animClr>
                                    <p:animClr clrSpc="rgb" dir="cw">
                                      <p:cBhvr>
                                        <p:cTn id="7" dur="1500" accel="50000" autoRev="1" fill="hold" tmFilter="0, 0; .33333, 1; 1, 1">
                                          <p:stCondLst>
                                            <p:cond delay="0"/>
                                          </p:stCondLst>
                                        </p:cTn>
                                        <p:tgtEl>
                                          <p:spTgt spid="60420"/>
                                        </p:tgtEl>
                                        <p:attrNameLst>
                                          <p:attrName>fillcolor</p:attrName>
                                        </p:attrNameLst>
                                      </p:cBhvr>
                                      <p:to>
                                        <a:schemeClr val="accent2"/>
                                      </p:to>
                                    </p:animClr>
                                    <p:set>
                                      <p:cBhvr>
                                        <p:cTn id="8" dur="3000" fill="hold"/>
                                        <p:tgtEl>
                                          <p:spTgt spid="60420"/>
                                        </p:tgtEl>
                                        <p:attrNameLst>
                                          <p:attrName>fill.type</p:attrName>
                                        </p:attrNameLst>
                                      </p:cBhvr>
                                      <p:to>
                                        <p:strVal val="solid"/>
                                      </p:to>
                                    </p:set>
                                    <p:set>
                                      <p:cBhvr>
                                        <p:cTn id="9" dur="3000" fill="hold"/>
                                        <p:tgtEl>
                                          <p:spTgt spid="60420"/>
                                        </p:tgtEl>
                                        <p:attrNameLst>
                                          <p:attrName>fill.on</p:attrName>
                                        </p:attrNameLst>
                                      </p:cBhvr>
                                      <p:to>
                                        <p:strVal val="true"/>
                                      </p:to>
                                    </p:set>
                                    <p:animScale>
                                      <p:cBhvr>
                                        <p:cTn id="10" dur="1500" accel="50000" autoRev="1" fill="hold" tmFilter="0, 0; .33333, 1; 1, 1">
                                          <p:stCondLst>
                                            <p:cond delay="0"/>
                                          </p:stCondLst>
                                        </p:cTn>
                                        <p:tgtEl>
                                          <p:spTgt spid="6042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52400" y="274638"/>
            <a:ext cx="8991600" cy="1143000"/>
          </a:xfrm>
          <a:solidFill>
            <a:srgbClr val="000000"/>
          </a:solidFill>
        </p:spPr>
        <p:txBody>
          <a:bodyPr/>
          <a:lstStyle/>
          <a:p>
            <a:pPr eaLnBrk="1" hangingPunct="1"/>
            <a:r>
              <a:rPr lang="ar-JO" altLang="en-US" sz="4000" dirty="0">
                <a:solidFill>
                  <a:srgbClr val="FFFFFF"/>
                </a:solidFill>
                <a:ea typeface="ＭＳ Ｐゴシック" pitchFamily="34" charset="-128"/>
              </a:rPr>
              <a:t>الملكية المنقسمة (870-845 ق.م)</a:t>
            </a:r>
            <a:endParaRPr lang="en-US" altLang="en-US" sz="4000" dirty="0">
              <a:solidFill>
                <a:srgbClr val="FFFFFF"/>
              </a:solidFill>
              <a:ea typeface="ＭＳ Ｐゴシック" pitchFamily="34" charset="-128"/>
            </a:endParaRPr>
          </a:p>
        </p:txBody>
      </p:sp>
      <p:sp>
        <p:nvSpPr>
          <p:cNvPr id="108547" name="Text Box 3"/>
          <p:cNvSpPr txBox="1">
            <a:spLocks noChangeArrowheads="1"/>
          </p:cNvSpPr>
          <p:nvPr/>
        </p:nvSpPr>
        <p:spPr bwMode="auto">
          <a:xfrm>
            <a:off x="228600" y="1676400"/>
            <a:ext cx="866388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sz="3600" b="1" dirty="0">
                <a:ea typeface="SimSun" pitchFamily="2" charset="-122"/>
                <a:cs typeface="Arial" panose="020B0604020202020204" pitchFamily="34" charset="0"/>
              </a:rPr>
              <a:t>حكم يهوشافاط</a:t>
            </a:r>
            <a:endParaRPr lang="en-US" altLang="zh-CN" sz="3600" b="1" dirty="0">
              <a:ea typeface="SimSun" pitchFamily="2" charset="-122"/>
              <a:cs typeface="Arial" panose="020B0604020202020204" pitchFamily="34" charset="0"/>
            </a:endParaRPr>
          </a:p>
          <a:p>
            <a:pPr eaLnBrk="1" hangingPunct="1"/>
            <a:endParaRPr lang="en-US" altLang="zh-CN" sz="2800" b="1" dirty="0">
              <a:ea typeface="SimSun" pitchFamily="2" charset="-122"/>
              <a:cs typeface="Arial" panose="020B0604020202020204" pitchFamily="34" charset="0"/>
            </a:endParaRPr>
          </a:p>
          <a:p>
            <a:pPr algn="r" eaLnBrk="1" hangingPunct="1"/>
            <a:r>
              <a:rPr lang="ar-JO" altLang="zh-CN" b="1" dirty="0">
                <a:ea typeface="SimSun" pitchFamily="2" charset="-122"/>
                <a:cs typeface="Arial" panose="020B0604020202020204" pitchFamily="34" charset="0"/>
              </a:rPr>
              <a:t>انضمت إلى مؤاب وعمون في الهجوم على يهوذا لكنها هزمت في عين جدي </a:t>
            </a:r>
            <a:r>
              <a:rPr lang="ar-JO" altLang="zh-CN" sz="2000" b="1" dirty="0">
                <a:ea typeface="SimSun" pitchFamily="2" charset="-122"/>
                <a:cs typeface="Arial" panose="020B0604020202020204" pitchFamily="34" charset="0"/>
              </a:rPr>
              <a:t>(2 أخ 20: 1-28)</a:t>
            </a:r>
            <a:endParaRPr lang="en-US" altLang="zh-CN" sz="2000" b="1" dirty="0">
              <a:ea typeface="SimSun" pitchFamily="2" charset="-122"/>
              <a:cs typeface="Arial" panose="020B0604020202020204" pitchFamily="34" charset="0"/>
            </a:endParaRPr>
          </a:p>
          <a:p>
            <a:pPr eaLnBrk="1" hangingPunct="1"/>
            <a:r>
              <a:rPr lang="en-US" altLang="zh-CN" sz="2800" b="1" dirty="0">
                <a:ea typeface="SimSun" pitchFamily="2" charset="-122"/>
                <a:cs typeface="Arial" panose="020B0604020202020204" pitchFamily="34" charset="0"/>
              </a:rPr>
              <a:t> </a:t>
            </a:r>
          </a:p>
          <a:p>
            <a:pPr algn="r" eaLnBrk="1" hangingPunct="1"/>
            <a:r>
              <a:rPr lang="ar-JO" altLang="zh-CN" b="1" dirty="0">
                <a:ea typeface="SimSun" pitchFamily="2" charset="-122"/>
                <a:cs typeface="Arial" panose="020B0604020202020204" pitchFamily="34" charset="0"/>
              </a:rPr>
              <a:t>شاركوا يهورام (ملك إسرائيل) ويهوشافاط في محاربة ثورة مؤاب.</a:t>
            </a:r>
            <a:endParaRPr lang="en-US" altLang="zh-CN" b="1" dirty="0">
              <a:ea typeface="SimSun" pitchFamily="2" charset="-122"/>
              <a:cs typeface="Arial" panose="020B0604020202020204" pitchFamily="34" charset="0"/>
            </a:endParaRPr>
          </a:p>
          <a:p>
            <a:pPr algn="r" eaLnBrk="1" hangingPunct="1"/>
            <a:r>
              <a:rPr lang="en-US" altLang="zh-CN" sz="2000" b="1" dirty="0">
                <a:ea typeface="SimSun" pitchFamily="2" charset="-122"/>
                <a:cs typeface="Arial" panose="020B0604020202020204" pitchFamily="34" charset="0"/>
              </a:rPr>
              <a:t>(</a:t>
            </a:r>
            <a:r>
              <a:rPr lang="ar-JO" altLang="zh-CN" sz="2000" b="1" dirty="0">
                <a:ea typeface="SimSun" pitchFamily="2" charset="-122"/>
                <a:cs typeface="Arial" panose="020B0604020202020204" pitchFamily="34" charset="0"/>
              </a:rPr>
              <a:t>2 ملوك 3: 9</a:t>
            </a:r>
            <a:r>
              <a:rPr lang="en-US" altLang="zh-CN" sz="2000" b="1" dirty="0">
                <a:ea typeface="SimSun" pitchFamily="2" charset="-122"/>
                <a:cs typeface="Arial" panose="020B0604020202020204" pitchFamily="34" charset="0"/>
              </a:rPr>
              <a:t>)</a:t>
            </a:r>
            <a:r>
              <a:rPr lang="en-US" altLang="zh-CN" sz="2800" b="1" dirty="0">
                <a:ea typeface="SimSun" pitchFamily="2" charset="-122"/>
                <a:cs typeface="Arial" panose="020B0604020202020204" pitchFamily="34" charset="0"/>
              </a:rPr>
              <a:t> </a:t>
            </a:r>
            <a:r>
              <a:rPr lang="en-US" altLang="zh-CN" b="1" dirty="0">
                <a:solidFill>
                  <a:srgbClr val="6600FF"/>
                </a:solidFill>
                <a:ea typeface="SimSun" pitchFamily="2" charset="-122"/>
                <a:cs typeface="Arial" panose="020B0604020202020204" pitchFamily="34" charset="0"/>
                <a:sym typeface="Wingdings" pitchFamily="2" charset="2"/>
              </a:rPr>
              <a:t></a:t>
            </a:r>
            <a:endParaRPr lang="en-US" altLang="zh-CN" b="1" dirty="0">
              <a:solidFill>
                <a:srgbClr val="6600FF"/>
              </a:solidFill>
              <a:ea typeface="SimSun" pitchFamily="2" charset="-122"/>
              <a:cs typeface="Arial" panose="020B0604020202020204" pitchFamily="34" charset="0"/>
            </a:endParaRPr>
          </a:p>
          <a:p>
            <a:pPr eaLnBrk="1" hangingPunct="1"/>
            <a:endParaRPr lang="en-US" altLang="en-US" sz="2000" b="1" dirty="0">
              <a:ea typeface="SimSun" pitchFamily="2" charset="-122"/>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274638"/>
            <a:ext cx="9144000" cy="1143000"/>
          </a:xfrm>
          <a:solidFill>
            <a:srgbClr val="000000"/>
          </a:solidFill>
        </p:spPr>
        <p:txBody>
          <a:bodyPr/>
          <a:lstStyle/>
          <a:p>
            <a:pPr eaLnBrk="1" hangingPunct="1"/>
            <a:r>
              <a:rPr lang="ar-JO" altLang="en-US" sz="4000" dirty="0">
                <a:solidFill>
                  <a:srgbClr val="FFFFFF"/>
                </a:solidFill>
                <a:ea typeface="ＭＳ Ｐゴシック" pitchFamily="34" charset="-128"/>
              </a:rPr>
              <a:t>الملكية المنقسمة (845-735 ق.م)</a:t>
            </a:r>
            <a:endParaRPr lang="en-US" altLang="en-US" sz="4000" dirty="0">
              <a:solidFill>
                <a:srgbClr val="FFFFFF"/>
              </a:solidFill>
              <a:ea typeface="ＭＳ Ｐゴシック" pitchFamily="34" charset="-128"/>
            </a:endParaRPr>
          </a:p>
        </p:txBody>
      </p:sp>
      <p:sp>
        <p:nvSpPr>
          <p:cNvPr id="110595" name="Text Box 3"/>
          <p:cNvSpPr txBox="1">
            <a:spLocks noChangeArrowheads="1"/>
          </p:cNvSpPr>
          <p:nvPr/>
        </p:nvSpPr>
        <p:spPr bwMode="auto">
          <a:xfrm>
            <a:off x="838200" y="1752600"/>
            <a:ext cx="71628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ar-JO" altLang="zh-CN" b="1" dirty="0">
                <a:cs typeface="Arial" panose="020B0604020202020204" pitchFamily="34" charset="0"/>
              </a:rPr>
              <a:t>845 ق.م</a:t>
            </a:r>
            <a:endParaRPr lang="en-US" altLang="zh-CN" b="1" dirty="0">
              <a:cs typeface="Arial" panose="020B0604020202020204" pitchFamily="34" charset="0"/>
            </a:endParaRPr>
          </a:p>
          <a:p>
            <a:pPr algn="r" rtl="1" eaLnBrk="1" hangingPunct="1"/>
            <a:r>
              <a:rPr lang="ar-JO" altLang="zh-CN" b="1" dirty="0">
                <a:cs typeface="Arial" panose="020B0604020202020204" pitchFamily="34" charset="0"/>
              </a:rPr>
              <a:t>تمردت ضد يهورام ملك يهوذا وحصلت على الحرية </a:t>
            </a:r>
            <a:r>
              <a:rPr lang="ar-JO" altLang="zh-CN" sz="2400" b="1" dirty="0">
                <a:cs typeface="Arial" panose="020B0604020202020204" pitchFamily="34" charset="0"/>
              </a:rPr>
              <a:t>(2 أخ 21: 8-10)</a:t>
            </a:r>
            <a:endParaRPr lang="en-US" altLang="zh-CN" sz="2400" b="1" dirty="0">
              <a:cs typeface="Arial" panose="020B0604020202020204" pitchFamily="34" charset="0"/>
            </a:endParaRPr>
          </a:p>
          <a:p>
            <a:pPr eaLnBrk="1" hangingPunct="1"/>
            <a:r>
              <a:rPr lang="en-US" altLang="zh-CN" b="1" dirty="0">
                <a:cs typeface="Arial" panose="020B0604020202020204" pitchFamily="34" charset="0"/>
              </a:rPr>
              <a:t> </a:t>
            </a:r>
          </a:p>
          <a:p>
            <a:pPr algn="r" eaLnBrk="1" hangingPunct="1"/>
            <a:r>
              <a:rPr lang="ar-JO" altLang="zh-CN" b="1" dirty="0">
                <a:cs typeface="Arial" panose="020B0604020202020204" pitchFamily="34" charset="0"/>
              </a:rPr>
              <a:t>794 ق.م</a:t>
            </a:r>
            <a:endParaRPr lang="en-US" altLang="zh-CN" b="1" dirty="0">
              <a:cs typeface="Arial" panose="020B0604020202020204" pitchFamily="34" charset="0"/>
            </a:endParaRPr>
          </a:p>
          <a:p>
            <a:pPr algn="r" eaLnBrk="1" hangingPunct="1"/>
            <a:r>
              <a:rPr lang="ar-JO" altLang="zh-CN" b="1" dirty="0">
                <a:cs typeface="Arial" panose="020B0604020202020204" pitchFamily="34" charset="0"/>
              </a:rPr>
              <a:t>هزمت من قبل أمصيا </a:t>
            </a:r>
            <a:r>
              <a:rPr lang="ar-JO" altLang="zh-CN" sz="2400" b="1" dirty="0">
                <a:cs typeface="Arial" panose="020B0604020202020204" pitchFamily="34" charset="0"/>
              </a:rPr>
              <a:t>(2 أخ 25: 11-13)</a:t>
            </a:r>
            <a:endParaRPr lang="en-US" altLang="zh-CN" sz="2400" b="1" dirty="0">
              <a:cs typeface="Arial" panose="020B0604020202020204" pitchFamily="34" charset="0"/>
            </a:endParaRPr>
          </a:p>
          <a:p>
            <a:pPr eaLnBrk="1" hangingPunct="1"/>
            <a:r>
              <a:rPr lang="en-US" altLang="zh-CN" b="1" dirty="0">
                <a:cs typeface="Arial" panose="020B0604020202020204" pitchFamily="34" charset="0"/>
              </a:rPr>
              <a:t> </a:t>
            </a:r>
          </a:p>
          <a:p>
            <a:pPr algn="r" eaLnBrk="1" hangingPunct="1"/>
            <a:r>
              <a:rPr lang="ar-JO" altLang="zh-CN" b="1" dirty="0">
                <a:cs typeface="Arial" panose="020B0604020202020204" pitchFamily="34" charset="0"/>
              </a:rPr>
              <a:t>735 ق.م</a:t>
            </a:r>
            <a:endParaRPr lang="en-US" altLang="zh-CN" b="1" dirty="0">
              <a:cs typeface="Arial" panose="020B0604020202020204" pitchFamily="34" charset="0"/>
            </a:endParaRPr>
          </a:p>
          <a:p>
            <a:pPr algn="r" eaLnBrk="1" hangingPunct="1"/>
            <a:r>
              <a:rPr lang="ar-JO" altLang="zh-CN" b="1" dirty="0">
                <a:cs typeface="Arial" panose="020B0604020202020204" pitchFamily="34" charset="0"/>
              </a:rPr>
              <a:t>حصلت على الحرية من آحاز </a:t>
            </a:r>
            <a:r>
              <a:rPr lang="ar-JO" altLang="zh-CN" sz="2400" b="1" dirty="0">
                <a:cs typeface="Arial" panose="020B0604020202020204" pitchFamily="34" charset="0"/>
              </a:rPr>
              <a:t>(2 أخ 28: 17)</a:t>
            </a:r>
            <a:endParaRPr lang="en-US" altLang="zh-CN" sz="2400" b="1" dirty="0">
              <a:cs typeface="Arial" panose="020B0604020202020204" pitchFamily="34" charset="0"/>
            </a:endParaRPr>
          </a:p>
          <a:p>
            <a:pPr eaLnBrk="1" hangingPunct="1"/>
            <a:endParaRPr lang="en-US" altLang="en-US" sz="2400" b="1" dirty="0">
              <a:cs typeface="Arial" panose="020B0604020202020204" pitchFamily="34" charset="0"/>
            </a:endParaRPr>
          </a:p>
        </p:txBody>
      </p:sp>
      <p:pic>
        <p:nvPicPr>
          <p:cNvPr id="110596" name="Picture 4" descr="SY01265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2057400"/>
            <a:ext cx="92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descr="SY01265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4191000"/>
            <a:ext cx="92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solidFill>
            <a:srgbClr val="000000"/>
          </a:solidFill>
        </p:spPr>
        <p:txBody>
          <a:bodyPr/>
          <a:lstStyle/>
          <a:p>
            <a:pPr eaLnBrk="1" hangingPunct="1"/>
            <a:r>
              <a:rPr lang="ar-JO" altLang="en-US" dirty="0">
                <a:solidFill>
                  <a:srgbClr val="FFFFFF"/>
                </a:solidFill>
                <a:ea typeface="ＭＳ Ｐゴシック" pitchFamily="34" charset="-128"/>
              </a:rPr>
              <a:t>الملكية المنقسمة (732 ق.م)</a:t>
            </a:r>
            <a:endParaRPr lang="en-US" altLang="en-US" dirty="0">
              <a:solidFill>
                <a:srgbClr val="FFFFFF"/>
              </a:solidFill>
              <a:ea typeface="ＭＳ Ｐゴシック" pitchFamily="34" charset="-128"/>
            </a:endParaRPr>
          </a:p>
        </p:txBody>
      </p:sp>
      <p:pic>
        <p:nvPicPr>
          <p:cNvPr id="112643" name="Picture 5" descr="sen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781800" y="1524000"/>
            <a:ext cx="2103438" cy="4525963"/>
          </a:xfrm>
          <a:noFill/>
        </p:spPr>
      </p:pic>
      <p:pic>
        <p:nvPicPr>
          <p:cNvPr id="112644" name="Picture 4" descr="BD0489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648200"/>
            <a:ext cx="26670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3"/>
          <p:cNvSpPr txBox="1">
            <a:spLocks noChangeArrowheads="1"/>
          </p:cNvSpPr>
          <p:nvPr/>
        </p:nvSpPr>
        <p:spPr bwMode="auto">
          <a:xfrm>
            <a:off x="381000" y="1644650"/>
            <a:ext cx="614203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sz="3600" b="1" dirty="0">
                <a:ea typeface="SimSun" pitchFamily="2" charset="-122"/>
                <a:cs typeface="Arial" panose="020B0604020202020204" pitchFamily="34" charset="0"/>
              </a:rPr>
              <a:t>صار تدفع الجزية لأشور</a:t>
            </a:r>
            <a:endParaRPr lang="en-US" altLang="zh-CN" sz="3600" b="1" dirty="0">
              <a:ea typeface="SimSun" pitchFamily="2" charset="-122"/>
              <a:cs typeface="Arial" panose="020B0604020202020204" pitchFamily="34" charset="0"/>
            </a:endParaRPr>
          </a:p>
          <a:p>
            <a:pPr eaLnBrk="1" hangingPunct="1"/>
            <a:endParaRPr lang="en-US" altLang="zh-CN" sz="3600" b="1" dirty="0">
              <a:ea typeface="SimSun" pitchFamily="2" charset="-122"/>
              <a:cs typeface="Arial" panose="020B0604020202020204" pitchFamily="34" charset="0"/>
            </a:endParaRPr>
          </a:p>
          <a:p>
            <a:pPr algn="r" eaLnBrk="1" hangingPunct="1"/>
            <a:r>
              <a:rPr lang="ar-JO" altLang="zh-CN" b="1" dirty="0">
                <a:ea typeface="SimSun" pitchFamily="2" charset="-122"/>
                <a:cs typeface="Arial" panose="020B0604020202020204" pitchFamily="34" charset="0"/>
              </a:rPr>
              <a:t>تظهر النقوش الأشورية أنه في عام 732 ق.م أجبر الملك الأشوري ملك أدوم على دفع الجزية.</a:t>
            </a:r>
            <a:endParaRPr lang="en-US" altLang="zh-CN" b="1" dirty="0">
              <a:ea typeface="SimSun" pitchFamily="2" charset="-122"/>
              <a:cs typeface="Arial" panose="020B0604020202020204" pitchFamily="34" charset="0"/>
            </a:endParaRPr>
          </a:p>
          <a:p>
            <a:pPr algn="r" eaLnBrk="1" hangingPunct="1"/>
            <a:r>
              <a:rPr lang="en-US" altLang="zh-CN" sz="2000" b="1" dirty="0">
                <a:ea typeface="SimSun" pitchFamily="2" charset="-122"/>
                <a:cs typeface="Arial" panose="020B0604020202020204" pitchFamily="34" charset="0"/>
              </a:rPr>
              <a:t> 		</a:t>
            </a:r>
            <a:r>
              <a:rPr lang="ar-JO" altLang="zh-CN" sz="2000" b="1" dirty="0">
                <a:ea typeface="SimSun" pitchFamily="2" charset="-122"/>
                <a:cs typeface="Arial" panose="020B0604020202020204" pitchFamily="34" charset="0"/>
              </a:rPr>
              <a:t>(موسوعة زوندرفان المصورة للكتاب المقدس)</a:t>
            </a:r>
            <a:endParaRPr lang="en-US" altLang="zh-CN" sz="2000" b="1" dirty="0">
              <a:ea typeface="SimSun" pitchFamily="2" charset="-122"/>
              <a:cs typeface="Arial" panose="020B0604020202020204" pitchFamily="34" charset="0"/>
            </a:endParaRPr>
          </a:p>
          <a:p>
            <a:pPr eaLnBrk="1" hangingPunct="1"/>
            <a:endParaRPr lang="en-US" altLang="en-US" sz="2000" b="1" dirty="0">
              <a:ea typeface="SimSun" pitchFamily="2" charset="-122"/>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solidFill>
            <a:srgbClr val="000000"/>
          </a:solidFill>
        </p:spPr>
        <p:txBody>
          <a:bodyPr/>
          <a:lstStyle/>
          <a:p>
            <a:pPr eaLnBrk="1" hangingPunct="1"/>
            <a:r>
              <a:rPr lang="ar-JO" altLang="en-US" sz="4000" dirty="0">
                <a:solidFill>
                  <a:srgbClr val="FFFFFF"/>
                </a:solidFill>
                <a:ea typeface="ＭＳ Ｐゴシック" pitchFamily="34" charset="-128"/>
              </a:rPr>
              <a:t>الملكية المنقسمة (701 ق.م)</a:t>
            </a:r>
            <a:endParaRPr lang="en-US" altLang="en-US" sz="4000" dirty="0">
              <a:solidFill>
                <a:srgbClr val="FFFFFF"/>
              </a:solidFill>
              <a:ea typeface="ＭＳ Ｐゴシック" pitchFamily="34" charset="-128"/>
            </a:endParaRPr>
          </a:p>
        </p:txBody>
      </p:sp>
      <p:sp>
        <p:nvSpPr>
          <p:cNvPr id="114691" name="Text Box 3"/>
          <p:cNvSpPr txBox="1">
            <a:spLocks noChangeArrowheads="1"/>
          </p:cNvSpPr>
          <p:nvPr/>
        </p:nvSpPr>
        <p:spPr bwMode="auto">
          <a:xfrm>
            <a:off x="4284663" y="1676400"/>
            <a:ext cx="447833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2800" b="1" dirty="0">
              <a:ea typeface="SimSun" pitchFamily="2" charset="-122"/>
              <a:cs typeface="Arial" panose="020B0604020202020204" pitchFamily="34" charset="0"/>
            </a:endParaRPr>
          </a:p>
          <a:p>
            <a:pPr algn="r" eaLnBrk="1" hangingPunct="1"/>
            <a:r>
              <a:rPr lang="ar-JO" altLang="zh-CN" b="1" dirty="0">
                <a:ea typeface="SimSun" pitchFamily="2" charset="-122"/>
                <a:cs typeface="Arial" panose="020B0604020202020204" pitchFamily="34" charset="0"/>
              </a:rPr>
              <a:t>أعطت ثورة حزقيا الكارثية الفرصة لأدوم للبدء بالتوسع غرباً إلى أجزاء من صحراء النقب الشرقية.</a:t>
            </a:r>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en-US" sz="1600" b="1" dirty="0">
              <a:ea typeface="SimSun" pitchFamily="2" charset="-122"/>
              <a:cs typeface="Arial" panose="020B0604020202020204" pitchFamily="34" charset="0"/>
            </a:endParaRPr>
          </a:p>
        </p:txBody>
      </p:sp>
      <p:pic>
        <p:nvPicPr>
          <p:cNvPr id="114692" name="Picture 8" descr="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3" y="1295400"/>
            <a:ext cx="37830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0" y="2146300"/>
            <a:ext cx="6300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sz="4000" b="1" dirty="0">
                <a:cs typeface="Arial" panose="020B0604020202020204" pitchFamily="34" charset="0"/>
              </a:rPr>
              <a:t>نقش عراد</a:t>
            </a:r>
            <a:endParaRPr lang="en-US" altLang="zh-CN" sz="4000" b="1" dirty="0">
              <a:cs typeface="Arial" panose="020B0604020202020204" pitchFamily="34" charset="0"/>
            </a:endParaRPr>
          </a:p>
          <a:p>
            <a:pPr eaLnBrk="1" hangingPunct="1"/>
            <a:endParaRPr lang="en-US" altLang="zh-CN" sz="4000" b="1" dirty="0">
              <a:cs typeface="Arial" panose="020B0604020202020204" pitchFamily="34" charset="0"/>
            </a:endParaRPr>
          </a:p>
          <a:p>
            <a:pPr algn="r" eaLnBrk="1" hangingPunct="1"/>
            <a:r>
              <a:rPr lang="ar-JO" altLang="zh-CN" sz="4000" b="1" dirty="0">
                <a:cs typeface="Arial" panose="020B0604020202020204" pitchFamily="34" charset="0"/>
              </a:rPr>
              <a:t>القطع الخزفية الأدومية</a:t>
            </a:r>
            <a:endParaRPr lang="en-US" altLang="zh-CN" sz="4000" b="1" dirty="0">
              <a:cs typeface="Arial" panose="020B0604020202020204" pitchFamily="34" charset="0"/>
            </a:endParaRPr>
          </a:p>
          <a:p>
            <a:pPr algn="r" eaLnBrk="1" hangingPunct="1"/>
            <a:r>
              <a:rPr lang="ar-JO" altLang="zh-CN" sz="2400" b="1" dirty="0">
                <a:cs typeface="Arial" panose="020B0604020202020204" pitchFamily="34" charset="0"/>
              </a:rPr>
              <a:t>(هوجلاند ومقتطفات من علم الآثار الكتابي، ديسمبر 1996)</a:t>
            </a:r>
            <a:endParaRPr lang="en-US" altLang="en-US" sz="2400" b="1" dirty="0">
              <a:cs typeface="Arial" panose="020B0604020202020204" pitchFamily="34" charset="0"/>
            </a:endParaRPr>
          </a:p>
        </p:txBody>
      </p:sp>
      <p:pic>
        <p:nvPicPr>
          <p:cNvPr id="116739" name="Picture 3" descr="e-tw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788" y="1470025"/>
            <a:ext cx="2654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itle 3"/>
          <p:cNvSpPr>
            <a:spLocks noGrp="1"/>
          </p:cNvSpPr>
          <p:nvPr>
            <p:ph type="title" idx="4294967295"/>
          </p:nvPr>
        </p:nvSpPr>
        <p:spPr>
          <a:solidFill>
            <a:srgbClr val="000000"/>
          </a:solidFill>
        </p:spPr>
        <p:txBody>
          <a:bodyPr/>
          <a:lstStyle/>
          <a:p>
            <a:r>
              <a:rPr lang="ar-JO" altLang="en-US" dirty="0">
                <a:solidFill>
                  <a:srgbClr val="FFFFFF"/>
                </a:solidFill>
                <a:ea typeface="SimSun" pitchFamily="2" charset="-122"/>
              </a:rPr>
              <a:t>الدليل الأثري</a:t>
            </a:r>
            <a:endParaRPr lang="en-US" altLang="en-US" dirty="0">
              <a:solidFill>
                <a:srgbClr val="FFFFFF"/>
              </a:solidFill>
              <a:ea typeface="ＭＳ Ｐゴシック"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solidFill>
            <a:srgbClr val="000000"/>
          </a:solidFill>
        </p:spPr>
        <p:txBody>
          <a:bodyPr/>
          <a:lstStyle/>
          <a:p>
            <a:pPr eaLnBrk="1" hangingPunct="1"/>
            <a:r>
              <a:rPr lang="ar-JO" altLang="en-US" dirty="0">
                <a:solidFill>
                  <a:srgbClr val="FFFFFF"/>
                </a:solidFill>
                <a:ea typeface="ＭＳ Ｐゴシック" pitchFamily="34" charset="-128"/>
              </a:rPr>
              <a:t>الملكية المنقسمة (612 ق.م)</a:t>
            </a:r>
            <a:endParaRPr lang="en-US" altLang="en-US" dirty="0">
              <a:solidFill>
                <a:srgbClr val="FFFFFF"/>
              </a:solidFill>
              <a:ea typeface="ＭＳ Ｐゴシック" pitchFamily="34" charset="-128"/>
            </a:endParaRPr>
          </a:p>
        </p:txBody>
      </p:sp>
      <p:sp>
        <p:nvSpPr>
          <p:cNvPr id="118787" name="Text Box 3"/>
          <p:cNvSpPr txBox="1">
            <a:spLocks noChangeArrowheads="1"/>
          </p:cNvSpPr>
          <p:nvPr/>
        </p:nvSpPr>
        <p:spPr bwMode="auto">
          <a:xfrm>
            <a:off x="838200" y="1600200"/>
            <a:ext cx="54102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endParaRPr lang="en-US" altLang="zh-CN" sz="3600" b="1" dirty="0">
              <a:ea typeface="SimSun" pitchFamily="2" charset="-122"/>
              <a:cs typeface="Arial" panose="020B0604020202020204" pitchFamily="34" charset="0"/>
            </a:endParaRPr>
          </a:p>
          <a:p>
            <a:pPr algn="ctr" eaLnBrk="1" hangingPunct="1"/>
            <a:r>
              <a:rPr lang="ar-JO" altLang="zh-CN" sz="3600" b="1" dirty="0">
                <a:ea typeface="SimSun" pitchFamily="2" charset="-122"/>
                <a:cs typeface="Arial" panose="020B0604020202020204" pitchFamily="34" charset="0"/>
              </a:rPr>
              <a:t>حصلت على حرية جزئية </a:t>
            </a:r>
          </a:p>
          <a:p>
            <a:pPr algn="ctr" eaLnBrk="1" hangingPunct="1"/>
            <a:r>
              <a:rPr lang="ar-JO" altLang="zh-CN" sz="3600" b="1" dirty="0">
                <a:ea typeface="SimSun" pitchFamily="2" charset="-122"/>
                <a:cs typeface="Arial" panose="020B0604020202020204" pitchFamily="34" charset="0"/>
              </a:rPr>
              <a:t>بعد سقوط نينوى</a:t>
            </a:r>
            <a:endParaRPr lang="en-US" altLang="zh-CN" sz="3600" b="1" dirty="0">
              <a:ea typeface="SimSun" pitchFamily="2" charset="-122"/>
              <a:cs typeface="Arial" panose="020B0604020202020204" pitchFamily="34" charset="0"/>
            </a:endParaRPr>
          </a:p>
          <a:p>
            <a:pPr algn="ctr" eaLnBrk="1" hangingPunct="1"/>
            <a:r>
              <a:rPr lang="en-US" altLang="zh-CN" sz="2000" b="1" dirty="0">
                <a:ea typeface="SimSun" pitchFamily="2" charset="-122"/>
                <a:cs typeface="Arial" panose="020B0604020202020204" pitchFamily="34" charset="0"/>
              </a:rPr>
              <a:t> </a:t>
            </a:r>
          </a:p>
          <a:p>
            <a:pPr algn="ctr" eaLnBrk="1" hangingPunct="1"/>
            <a:endParaRPr lang="en-US" altLang="en-US" sz="2000" b="1" dirty="0">
              <a:ea typeface="SimSun" pitchFamily="2" charset="-122"/>
              <a:cs typeface="Arial" panose="020B0604020202020204" pitchFamily="34" charset="0"/>
            </a:endParaRPr>
          </a:p>
        </p:txBody>
      </p:sp>
      <p:pic>
        <p:nvPicPr>
          <p:cNvPr id="118788" name="Picture 4" descr="BD0521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3813" y="3073400"/>
            <a:ext cx="404018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babyloni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9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533400" y="6248400"/>
            <a:ext cx="96774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ت</a:t>
            </a: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601 قبل الميلاد أصبحت أدوم رافدا لبابل</a:t>
            </a:r>
            <a:endParaRPr kumimoji="0" lang="en-US" altLang="en-US"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sp>
        <p:nvSpPr>
          <p:cNvPr id="120835" name="AutoShape 4"/>
          <p:cNvSpPr>
            <a:spLocks noChangeArrowheads="1"/>
          </p:cNvSpPr>
          <p:nvPr/>
        </p:nvSpPr>
        <p:spPr bwMode="auto">
          <a:xfrm>
            <a:off x="838200" y="5029200"/>
            <a:ext cx="1066800" cy="304800"/>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0836" name="Title 4"/>
          <p:cNvSpPr>
            <a:spLocks noGrp="1"/>
          </p:cNvSpPr>
          <p:nvPr>
            <p:ph type="title" idx="4294967295"/>
          </p:nvPr>
        </p:nvSpPr>
        <p:spPr>
          <a:xfrm>
            <a:off x="457200" y="332656"/>
            <a:ext cx="8229600" cy="764307"/>
          </a:xfrm>
          <a:solidFill>
            <a:srgbClr val="000000"/>
          </a:solidFill>
        </p:spPr>
        <p:txBody>
          <a:bodyPr/>
          <a:lstStyle/>
          <a:p>
            <a:pPr rtl="1"/>
            <a:r>
              <a:rPr lang="ar-EG" altLang="en-US" dirty="0">
                <a:solidFill>
                  <a:srgbClr val="FFFFFF"/>
                </a:solidFill>
                <a:ea typeface="ＭＳ Ｐゴシック" pitchFamily="34" charset="-128"/>
              </a:rPr>
              <a:t>احتلتها بابل</a:t>
            </a:r>
            <a:endParaRPr lang="en-US" altLang="en-US" dirty="0">
              <a:solidFill>
                <a:srgbClr val="FFFFFF"/>
              </a:solidFill>
              <a:ea typeface="ＭＳ Ｐゴシック" pitchFamily="34" charset="-128"/>
            </a:endParaRPr>
          </a:p>
        </p:txBody>
      </p:sp>
    </p:spTree>
    <p:extLst>
      <p:ext uri="{BB962C8B-B14F-4D97-AF65-F5344CB8AC3E}">
        <p14:creationId xmlns:p14="http://schemas.microsoft.com/office/powerpoint/2010/main" val="2158960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788024" y="1997839"/>
            <a:ext cx="38719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ابتهج بسقوط يهوذا</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(عوبديا 11-14؛ مزمور 137: 7؛ </a:t>
            </a:r>
            <a:r>
              <a:rPr kumimoji="0" lang="ar-JO"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مرا</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4: 21-22)</a:t>
            </a:r>
            <a:endParaRPr kumimoji="0" lang="en-US" altLang="en-US"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pic>
        <p:nvPicPr>
          <p:cNvPr id="122882" name="Picture 4" descr="PE0183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862138"/>
            <a:ext cx="5105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992188"/>
            <a:ext cx="9144000" cy="708025"/>
          </a:xfrm>
          <a:solidFill>
            <a:srgbClr val="000000"/>
          </a:solidFill>
          <a:effectLst>
            <a:outerShdw blurRad="63500" dist="38099" dir="2700000" algn="ctr" rotWithShape="0">
              <a:schemeClr val="bg2">
                <a:alpha val="74997"/>
              </a:schemeClr>
            </a:outerShdw>
          </a:effectLst>
        </p:spPr>
        <p:txBody>
          <a:bodyPr>
            <a:spAutoFit/>
          </a:bodyPr>
          <a:lstStyle/>
          <a:p>
            <a:pPr rtl="1">
              <a:defRPr/>
            </a:pPr>
            <a:r>
              <a:rPr lang="ar-EG" sz="4000" kern="1200" dirty="0">
                <a:solidFill>
                  <a:srgbClr val="FFFFFF"/>
                </a:solidFill>
                <a:ea typeface="Times New Roman" charset="0"/>
              </a:rPr>
              <a:t>سعيد بسقوط يهوذا (586 قبل الميلاد)</a:t>
            </a:r>
            <a:endParaRPr lang="en-US" sz="4000" kern="1200" dirty="0">
              <a:solidFill>
                <a:srgbClr val="FFFFFF"/>
              </a:solidFill>
              <a:ea typeface="Times New Roman" charset="0"/>
            </a:endParaRPr>
          </a:p>
        </p:txBody>
      </p:sp>
      <p:sp>
        <p:nvSpPr>
          <p:cNvPr id="122884"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6أ2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04590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2" descr="amos' oracles against the n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688" y="0"/>
            <a:ext cx="542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228600" y="1287463"/>
            <a:ext cx="3352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لقد تنبأ أنبياء العهد القديم بالدينونة على أدوم بسبب بغضها المرير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(عا 1: 11-12؛ إر 49: 7-22؛ </a:t>
            </a:r>
            <a:r>
              <a:rPr kumimoji="0" lang="ar-JO"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مرا</a:t>
            </a: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 4: 21-22؛ عو 10 وما يليها؛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حز 25: 12-14؛ 35: 1-15)</a:t>
            </a:r>
            <a:endParaRPr kumimoji="0" lang="en-US" altLang="en-US" sz="28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endParaRPr>
          </a:p>
        </p:txBody>
      </p:sp>
      <p:sp>
        <p:nvSpPr>
          <p:cNvPr id="69636" name="Text Box 4"/>
          <p:cNvSpPr txBox="1">
            <a:spLocks noChangeArrowheads="1"/>
          </p:cNvSpPr>
          <p:nvPr/>
        </p:nvSpPr>
        <p:spPr bwMode="auto">
          <a:xfrm rot="20425368">
            <a:off x="3886200" y="3106450"/>
            <a:ext cx="5257800"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ea typeface="Times New Roman" charset="0"/>
                <a:cs typeface="Arial" panose="020B0604020202020204" pitchFamily="34" charset="0"/>
              </a:rPr>
              <a:t>سقوط يهوذا (586 ق.م.)</a:t>
            </a:r>
            <a:endParaRPr kumimoji="0" lang="en-US" sz="3200" b="1" u="none" strike="noStrike" kern="1200" cap="none" spc="0" normalizeH="0" baseline="0" noProof="0" dirty="0">
              <a:ln>
                <a:noFill/>
              </a:ln>
              <a:solidFill>
                <a:srgbClr val="000000"/>
              </a:solidFill>
              <a:effectLst/>
              <a:uLnTx/>
              <a:uFillTx/>
              <a:ea typeface="Times New Roman" charset="0"/>
              <a:cs typeface="Arial" panose="020B0604020202020204" pitchFamily="34" charset="0"/>
            </a:endParaRPr>
          </a:p>
        </p:txBody>
      </p:sp>
      <p:sp>
        <p:nvSpPr>
          <p:cNvPr id="124933" name="AutoShape 5"/>
          <p:cNvSpPr>
            <a:spLocks noChangeArrowheads="1"/>
          </p:cNvSpPr>
          <p:nvPr/>
        </p:nvSpPr>
        <p:spPr bwMode="auto">
          <a:xfrm>
            <a:off x="5410200" y="6324600"/>
            <a:ext cx="685800" cy="533400"/>
          </a:xfrm>
          <a:prstGeom prst="rightArrow">
            <a:avLst>
              <a:gd name="adj1" fmla="val 50000"/>
              <a:gd name="adj2" fmla="val 32143"/>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6" name="Title 5"/>
          <p:cNvSpPr>
            <a:spLocks noGrp="1"/>
          </p:cNvSpPr>
          <p:nvPr>
            <p:ph type="title" idx="4294967295"/>
          </p:nvPr>
        </p:nvSpPr>
        <p:spPr>
          <a:xfrm>
            <a:off x="457200" y="0"/>
            <a:ext cx="8229600" cy="990600"/>
          </a:xfrm>
          <a:solidFill>
            <a:srgbClr val="FF0000"/>
          </a:solidFill>
        </p:spPr>
        <p:txBody>
          <a:bodyPr/>
          <a:lstStyle/>
          <a:p>
            <a:pPr rtl="1"/>
            <a:r>
              <a:rPr lang="ar-EG" altLang="en-US" sz="4000" dirty="0">
                <a:solidFill>
                  <a:srgbClr val="FFFFFF"/>
                </a:solidFill>
                <a:effectLst>
                  <a:outerShdw blurRad="38100" dist="38100" dir="2700000" algn="tl">
                    <a:srgbClr val="000000"/>
                  </a:outerShdw>
                </a:effectLst>
                <a:ea typeface="ＭＳ Ｐゴシック" pitchFamily="34" charset="-128"/>
              </a:rPr>
              <a:t>نبوات التعرض لل</a:t>
            </a:r>
            <a:r>
              <a:rPr lang="ar-JO" altLang="en-US" sz="4000" dirty="0">
                <a:solidFill>
                  <a:srgbClr val="FFFFFF"/>
                </a:solidFill>
                <a:effectLst>
                  <a:outerShdw blurRad="38100" dist="38100" dir="2700000" algn="tl">
                    <a:srgbClr val="000000"/>
                  </a:outerShdw>
                </a:effectLst>
                <a:ea typeface="ＭＳ Ｐゴシック" pitchFamily="34" charset="-128"/>
              </a:rPr>
              <a:t>دينونة</a:t>
            </a:r>
            <a:endParaRPr lang="en-US" altLang="en-US" sz="4000" dirty="0">
              <a:solidFill>
                <a:srgbClr val="FFFFFF"/>
              </a:solidFill>
              <a:effectLst>
                <a:outerShdw blurRad="38100" dist="38100" dir="2700000" algn="tl">
                  <a:srgbClr val="000000"/>
                </a:outerShdw>
              </a:effectLst>
              <a:ea typeface="ＭＳ Ｐゴシック" pitchFamily="34" charset="-128"/>
            </a:endParaRPr>
          </a:p>
        </p:txBody>
      </p:sp>
      <p:sp>
        <p:nvSpPr>
          <p:cNvPr id="124935"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6أ2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4496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additive="base">
                                        <p:cTn id="7" dur="300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96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i="0" dirty="0">
                <a:solidFill>
                  <a:schemeClr val="folHlink"/>
                </a:solidFill>
                <a:latin typeface="Arial" panose="020B0604020202020204" pitchFamily="34" charset="0"/>
                <a:ea typeface="ＭＳ Ｐゴシック" charset="0"/>
                <a:cs typeface="Arial" panose="020B0604020202020204" pitchFamily="34" charset="0"/>
              </a:rPr>
              <a:t>الجغرافيا</a:t>
            </a:r>
            <a:endParaRPr lang="en-US" b="1" i="0" dirty="0">
              <a:solidFill>
                <a:srgbClr val="996633"/>
              </a:solidFill>
              <a:latin typeface="Arial" panose="020B0604020202020204" pitchFamily="34" charset="0"/>
              <a:ea typeface="ＭＳ Ｐゴシック" charset="0"/>
              <a:cs typeface="Arial" panose="020B0604020202020204" pitchFamily="34" charset="0"/>
            </a:endParaRPr>
          </a:p>
        </p:txBody>
      </p:sp>
      <p:graphicFrame>
        <p:nvGraphicFramePr>
          <p:cNvPr id="178178"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78178"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rPr>
              <a:t>أدوم</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rPr>
              <a:t>عيسو</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ea typeface="ＭＳ Ｐゴシック" charset="0"/>
              <a:cs typeface="Arial" panose="020B0604020202020204"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ea typeface="ＭＳ Ｐゴシック" charset="0"/>
              <a:cs typeface="Arial" panose="020B0604020202020204" pitchFamily="34"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أشور</a:t>
            </a:r>
            <a:endParaRPr kumimoji="0" lang="en-US" sz="40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بابل على البحر</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228600">
                  <a:srgbClr val="000000"/>
                </a:glow>
              </a:effectLst>
              <a:uLnTx/>
              <a:uFillTx/>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E7A82E1A-66DE-9249-81D9-2DF3B20DD891}"/>
              </a:ext>
            </a:extLst>
          </p:cNvPr>
          <p:cNvSpPr txBox="1">
            <a:spLocks noChangeArrowheads="1"/>
          </p:cNvSpPr>
          <p:nvPr/>
        </p:nvSpPr>
        <p:spPr bwMode="auto">
          <a:xfrm>
            <a:off x="2483768" y="5091013"/>
            <a:ext cx="1991492" cy="670547"/>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1" lang="en-US" altLang="zh-CN" sz="2400" u="none" strike="noStrike" kern="0" cap="none" spc="0" normalizeH="0" baseline="0" noProof="0" dirty="0">
                <a:ln>
                  <a:noFill/>
                </a:ln>
                <a:solidFill>
                  <a:srgbClr val="FFFFFF"/>
                </a:solidFill>
                <a:effectLst/>
                <a:uLnTx/>
                <a:uFillTx/>
                <a:ea typeface="ＭＳ Ｐゴシック" charset="0"/>
              </a:rPr>
            </a:br>
            <a:r>
              <a:rPr kumimoji="1" lang="ar-SA" altLang="zh-CN" sz="2400" u="none" strike="noStrike" kern="0" cap="none" spc="0" normalizeH="0" baseline="0" noProof="0" dirty="0">
                <a:ln>
                  <a:noFill/>
                </a:ln>
                <a:solidFill>
                  <a:srgbClr val="FFFFFF"/>
                </a:solidFill>
                <a:effectLst/>
                <a:uLnTx/>
                <a:uFillTx/>
                <a:ea typeface="ＭＳ Ｐゴシック" charset="0"/>
              </a:rPr>
              <a:t> ٢١ : ١١-١٢</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1" lang="en-US" altLang="zh-CN" sz="2400" u="none" strike="noStrike" kern="0" cap="none" spc="0" normalizeH="0" baseline="0" noProof="0" dirty="0">
              <a:ln>
                <a:noFill/>
              </a:ln>
              <a:solidFill>
                <a:srgbClr val="FFFFFF"/>
              </a:solidFill>
              <a:effectLst/>
              <a:uLnTx/>
              <a:uFillTx/>
              <a:ea typeface="ＭＳ Ｐゴシック" charset="0"/>
            </a:endParaRPr>
          </a:p>
        </p:txBody>
      </p:sp>
    </p:spTree>
    <p:extLst>
      <p:ext uri="{BB962C8B-B14F-4D97-AF65-F5344CB8AC3E}">
        <p14:creationId xmlns:p14="http://schemas.microsoft.com/office/powerpoint/2010/main" val="20166290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ضد دوما (بالعبرية) أو أدوم (السبعينية)</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4248472"/>
          </a:xfrm>
          <a:prstGeom prst="rect">
            <a:avLst/>
          </a:prstGeom>
          <a:solidFill>
            <a:srgbClr val="860503"/>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just" defTabSz="449263" rtl="1" eaLnBrk="0" fontAlgn="base" latinLnBrk="0" hangingPunct="0">
              <a:lnSpc>
                <a:spcPct val="150000"/>
              </a:lnSpc>
              <a:spcBef>
                <a:spcPct val="0"/>
              </a:spcBef>
              <a:spcAft>
                <a:spcPct val="0"/>
              </a:spcAft>
              <a:buClrTx/>
              <a:buSzTx/>
              <a:buFontTx/>
              <a:buNone/>
              <a:tabLst/>
              <a:defRPr/>
            </a:pP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وحي من جهة دومة: صرخ إلي</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صارخ من سعير: يا حارس ما من الليل؟ يا حارس، ما من الليل؟</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a:t>
            </a: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قال الحارس: أتى صباح وأيضا</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ليل</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إن كنتم تطلبون فاطلبوا</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ارجعوا، تعالوا.</a:t>
            </a:r>
            <a:r>
              <a:rPr kumimoji="0" lang="ar-JO"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449263" rtl="1" eaLnBrk="0" fontAlgn="base" latinLnBrk="0" hangingPunct="0">
              <a:lnSpc>
                <a:spcPct val="150000"/>
              </a:lnSpc>
              <a:spcBef>
                <a:spcPct val="0"/>
              </a:spcBef>
              <a:spcAft>
                <a:spcPct val="0"/>
              </a:spcAft>
              <a:buClrTx/>
              <a:buSzTx/>
              <a:buFontTx/>
              <a:buNone/>
              <a:tabLst/>
              <a:defRPr/>
            </a:pPr>
            <a:r>
              <a:rPr kumimoji="0" lang="ar-EG"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21: 11-12)</a:t>
            </a:r>
            <a:endParaRPr kumimoji="0" lang="en-US"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73342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5410200"/>
            <a:ext cx="6660232" cy="769938"/>
          </a:xfrm>
          <a:solidFill>
            <a:schemeClr val="tx1"/>
          </a:solidFill>
          <a:effectLst>
            <a:outerShdw blurRad="63500" dist="38099" dir="2700000" algn="ctr" rotWithShape="0">
              <a:schemeClr val="bg2">
                <a:alpha val="74997"/>
              </a:schemeClr>
            </a:outerShdw>
          </a:effectLst>
        </p:spPr>
        <p:txBody>
          <a:bodyPr wrap="square">
            <a:spAutoFit/>
          </a:bodyPr>
          <a:lstStyle/>
          <a:p>
            <a:pPr rtl="1">
              <a:defRPr/>
            </a:pPr>
            <a:r>
              <a:rPr lang="ar-EG" dirty="0">
                <a:solidFill>
                  <a:srgbClr val="FFFFFF"/>
                </a:solidFill>
              </a:rPr>
              <a:t>سقوط يهوذا (586 ق.م)</a:t>
            </a:r>
            <a:endParaRPr lang="en-US" dirty="0">
              <a:solidFill>
                <a:srgbClr val="FFFFFF"/>
              </a:solidFill>
            </a:endParaRPr>
          </a:p>
        </p:txBody>
      </p:sp>
      <p:pic>
        <p:nvPicPr>
          <p:cNvPr id="126979" name="Picture 2" descr="e-3hor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276600"/>
            <a:ext cx="2549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3" descr="e-flu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28600"/>
            <a:ext cx="1885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2743200" y="990600"/>
            <a:ext cx="601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استغلوا</a:t>
            </a:r>
            <a:r>
              <a:rPr kumimoji="0" lang="ar-JO"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a:t>
            </a: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كارثة يهوذا ليهاجروا إلى قلب جنوب يهوذا،</a:t>
            </a:r>
            <a:r>
              <a:rPr kumimoji="0" lang="ar-JO"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a:t>
            </a: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جنوب مدينة الخليل</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(حزقيال 35: 10-12)</a:t>
            </a:r>
            <a:endParaRPr kumimoji="0" lang="en-US" altLang="en-US"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sp>
        <p:nvSpPr>
          <p:cNvPr id="126982" name="TextBox 5"/>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6أ2</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923935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4"/>
          <p:cNvSpPr>
            <a:spLocks noGrp="1"/>
          </p:cNvSpPr>
          <p:nvPr>
            <p:ph type="title" idx="4294967295"/>
          </p:nvPr>
        </p:nvSpPr>
        <p:spPr>
          <a:xfrm>
            <a:off x="0" y="-27384"/>
            <a:ext cx="5257800" cy="639763"/>
          </a:xfrm>
          <a:solidFill>
            <a:srgbClr val="000000"/>
          </a:solidFill>
        </p:spPr>
        <p:txBody>
          <a:bodyPr/>
          <a:lstStyle/>
          <a:p>
            <a:r>
              <a:rPr lang="ar-JO" altLang="en-US" sz="2800" dirty="0">
                <a:solidFill>
                  <a:srgbClr val="FFFFFF"/>
                </a:solidFill>
                <a:ea typeface="ＭＳ Ｐゴシック" pitchFamily="34" charset="-128"/>
              </a:rPr>
              <a:t>الأدوميون قادمون</a:t>
            </a:r>
            <a:endParaRPr lang="en-US" altLang="en-US" dirty="0">
              <a:solidFill>
                <a:srgbClr val="FFFFFF"/>
              </a:solidFill>
              <a:ea typeface="ＭＳ Ｐゴシック" pitchFamily="34" charset="-128"/>
            </a:endParaRPr>
          </a:p>
        </p:txBody>
      </p:sp>
      <p:pic>
        <p:nvPicPr>
          <p:cNvPr id="129026" name="Picture 2" descr="inscriptions - edomites are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6875" y="0"/>
            <a:ext cx="3667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3"/>
          <p:cNvSpPr txBox="1">
            <a:spLocks noChangeArrowheads="1"/>
          </p:cNvSpPr>
          <p:nvPr/>
        </p:nvSpPr>
        <p:spPr bwMode="auto">
          <a:xfrm>
            <a:off x="0" y="684213"/>
            <a:ext cx="5257800" cy="3724096"/>
          </a:xfrm>
          <a:prstGeom prst="rect">
            <a:avLst/>
          </a:prstGeom>
          <a:solidFill>
            <a:schemeClr val="bg2">
              <a:lumMod val="20000"/>
              <a:lumOff val="80000"/>
            </a:schemeClr>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en-US" sz="2800" b="1" dirty="0">
                <a:cs typeface="Arial" panose="020B0604020202020204" pitchFamily="34" charset="0"/>
              </a:rPr>
              <a:t>تحذر هذه القطعة العبرية الموجهة إلى قائد قلعة عراد، من الغزو الأدومي الوشيك. هي جزء مخبأ من أواخر القرن السابع وبداية القرن السادس ق.م. تم العثور على وثائق عبرية في عراد وتشهد هذه الرسالة على التهديد الطارئ الذي تشكله أدوم على الجناح الجنوبي ليهوذا. </a:t>
            </a:r>
            <a:r>
              <a:rPr lang="en-US" altLang="en-US" sz="2800" b="1" dirty="0">
                <a:cs typeface="Arial" panose="020B0604020202020204" pitchFamily="34" charset="0"/>
              </a:rPr>
              <a:t> </a:t>
            </a:r>
          </a:p>
          <a:p>
            <a:pPr eaLnBrk="1" hangingPunct="1"/>
            <a:endParaRPr lang="en-US" altLang="en-US" sz="2000" b="1" dirty="0">
              <a:cs typeface="Arial" panose="020B0604020202020204" pitchFamily="34" charset="0"/>
            </a:endParaRPr>
          </a:p>
          <a:p>
            <a:pPr algn="r" eaLnBrk="1" hangingPunct="1"/>
            <a:r>
              <a:rPr lang="ar-JO" altLang="en-US" sz="2000" b="1" dirty="0">
                <a:cs typeface="Arial" panose="020B0604020202020204" pitchFamily="34" charset="0"/>
              </a:rPr>
              <a:t>(مقتطفات من مجلة علم آثار الكتاب المقدس، ديسمبر 1996)</a:t>
            </a:r>
            <a:endParaRPr lang="en-US" altLang="en-US" sz="2000" b="1" dirty="0">
              <a:cs typeface="Arial" panose="020B0604020202020204" pitchFamily="34" charset="0"/>
            </a:endParaRPr>
          </a:p>
        </p:txBody>
      </p:sp>
      <p:sp>
        <p:nvSpPr>
          <p:cNvPr id="71684" name="Text Box 4"/>
          <p:cNvSpPr txBox="1">
            <a:spLocks noChangeArrowheads="1"/>
          </p:cNvSpPr>
          <p:nvPr/>
        </p:nvSpPr>
        <p:spPr bwMode="auto">
          <a:xfrm>
            <a:off x="5951207" y="6172200"/>
            <a:ext cx="2672526"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ctr">
              <a:defRPr/>
            </a:pPr>
            <a:r>
              <a:rPr lang="ar-JO" sz="2400" b="1" dirty="0">
                <a:ea typeface="Times New Roman" charset="0"/>
                <a:cs typeface="Arial" panose="020B0604020202020204" pitchFamily="34" charset="0"/>
              </a:rPr>
              <a:t>سقوط يهوذا (586 ق.م)</a:t>
            </a:r>
            <a:endParaRPr lang="en-US" sz="2400" b="1" dirty="0">
              <a:ea typeface="Times New Roman" charset="0"/>
              <a:cs typeface="Arial" panose="020B0604020202020204" pitchFamily="34" charset="0"/>
            </a:endParaRPr>
          </a:p>
        </p:txBody>
      </p:sp>
      <p:sp>
        <p:nvSpPr>
          <p:cNvPr id="129029" name="TextBox 5"/>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102</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6أ2</a:t>
            </a:r>
            <a:endParaRPr lang="en-US" altLang="en-US" sz="2400" b="1" dirty="0">
              <a:solidFill>
                <a:srgbClr val="FFFFFF"/>
              </a:solidFill>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 result for edomite destruction">
            <a:extLst>
              <a:ext uri="{FF2B5EF4-FFF2-40B4-BE49-F238E27FC236}">
                <a16:creationId xmlns:a16="http://schemas.microsoft.com/office/drawing/2014/main" id="{DEFA421D-62C2-3544-8FD7-CA1E83E67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Grp="1" noChangeArrowheads="1"/>
          </p:cNvSpPr>
          <p:nvPr>
            <p:ph type="title"/>
          </p:nvPr>
        </p:nvSpPr>
        <p:spPr>
          <a:solidFill>
            <a:srgbClr val="000000"/>
          </a:solidFill>
          <a:effectLst>
            <a:outerShdw blurRad="63500" dist="35921" dir="2700000" algn="ctr" rotWithShape="0">
              <a:schemeClr val="bg2">
                <a:alpha val="74997"/>
              </a:schemeClr>
            </a:outerShdw>
          </a:effectLst>
        </p:spPr>
        <p:txBody>
          <a:bodyPr/>
          <a:lstStyle/>
          <a:p>
            <a:pPr rtl="1" eaLnBrk="1" hangingPunct="1"/>
            <a:r>
              <a:rPr lang="ar-EG" altLang="zh-CN" sz="4800" dirty="0">
                <a:solidFill>
                  <a:srgbClr val="FFFFFF"/>
                </a:solidFill>
                <a:ea typeface="SimSun" pitchFamily="2" charset="-122"/>
              </a:rPr>
              <a:t>الإبادة</a:t>
            </a:r>
            <a:endParaRPr lang="en-US" altLang="en-US" sz="4800" dirty="0">
              <a:solidFill>
                <a:srgbClr val="FFFFFF"/>
              </a:solidFill>
              <a:ea typeface="ＭＳ Ｐゴシック" pitchFamily="34" charset="-128"/>
            </a:endParaRPr>
          </a:p>
        </p:txBody>
      </p:sp>
      <p:sp>
        <p:nvSpPr>
          <p:cNvPr id="73731" name="Text Box 3"/>
          <p:cNvSpPr txBox="1">
            <a:spLocks noChangeArrowheads="1"/>
          </p:cNvSpPr>
          <p:nvPr/>
        </p:nvSpPr>
        <p:spPr bwMode="auto">
          <a:xfrm>
            <a:off x="762000" y="1905000"/>
            <a:ext cx="7467600" cy="230832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ت</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552 قبل الميلاد (الحكم البابلي)</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سجل الملك الأخير</a:t>
            </a:r>
            <a:r>
              <a:rPr lang="ar-JO" altLang="zh-CN" sz="3600" b="1" dirty="0">
                <a:solidFill>
                  <a:srgbClr val="000000"/>
                </a:solidFill>
                <a:ea typeface="SimSun" pitchFamily="2" charset="-122"/>
                <a:cs typeface="Arial" panose="020B0604020202020204" pitchFamily="34" charset="0"/>
              </a:rPr>
              <a:t> </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نبونيد</a:t>
            </a:r>
            <a:r>
              <a:rPr kumimoji="0" lang="ar-JO"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س</a:t>
            </a:r>
            <a:r>
              <a:rPr lang="ar-JO" altLang="zh-CN" sz="3600" b="1" dirty="0">
                <a:solidFill>
                  <a:srgbClr val="000000"/>
                </a:solidFill>
                <a:ea typeface="SimSun" pitchFamily="2" charset="-122"/>
                <a:cs typeface="Arial" panose="020B0604020202020204" pitchFamily="34" charset="0"/>
              </a:rPr>
              <a:t> </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حصار</a:t>
            </a:r>
            <a:r>
              <a:rPr kumimoji="0" lang="ar-JO"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اً</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على مدينة بصرة الأدومية</a:t>
            </a:r>
            <a:endParaRPr kumimoji="0" lang="en-US"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spTree>
    <p:extLst>
      <p:ext uri="{BB962C8B-B14F-4D97-AF65-F5344CB8AC3E}">
        <p14:creationId xmlns:p14="http://schemas.microsoft.com/office/powerpoint/2010/main" val="3009556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palesti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AutoShape 3"/>
          <p:cNvSpPr>
            <a:spLocks noChangeArrowheads="1"/>
          </p:cNvSpPr>
          <p:nvPr/>
        </p:nvSpPr>
        <p:spPr bwMode="auto">
          <a:xfrm flipV="1">
            <a:off x="0" y="4800600"/>
            <a:ext cx="2438400" cy="457200"/>
          </a:xfrm>
          <a:prstGeom prst="rightArrow">
            <a:avLst>
              <a:gd name="adj1" fmla="val 50000"/>
              <a:gd name="adj2" fmla="val 183333"/>
            </a:avLst>
          </a:prstGeom>
          <a:solidFill>
            <a:schemeClr val="tx2"/>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b="1" dirty="0">
              <a:cs typeface="Arial" panose="020B0604020202020204" pitchFamily="34" charset="0"/>
            </a:endParaRPr>
          </a:p>
        </p:txBody>
      </p:sp>
      <p:sp>
        <p:nvSpPr>
          <p:cNvPr id="75780" name="Text Box 4"/>
          <p:cNvSpPr txBox="1">
            <a:spLocks noChangeArrowheads="1"/>
          </p:cNvSpPr>
          <p:nvPr/>
        </p:nvSpPr>
        <p:spPr bwMode="auto">
          <a:xfrm>
            <a:off x="4191000" y="0"/>
            <a:ext cx="4876800" cy="3970318"/>
          </a:xfrm>
          <a:prstGeom prst="rect">
            <a:avLst/>
          </a:prstGeom>
          <a:noFill/>
          <a:ln w="9525">
            <a:noFill/>
            <a:miter lim="800000"/>
            <a:headEnd/>
            <a:tailEnd/>
          </a:ln>
          <a:effectLst/>
        </p:spPr>
        <p:txBody>
          <a:bodyPr>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0"/>
              </a:spcBef>
              <a:spcAft>
                <a:spcPct val="0"/>
              </a:spcAft>
              <a:defRPr sz="3200">
                <a:solidFill>
                  <a:schemeClr val="tx1"/>
                </a:solidFill>
                <a:latin typeface="Arial" charset="0"/>
                <a:ea typeface="Arial" charset="0"/>
                <a:cs typeface="Arial" charset="0"/>
              </a:defRPr>
            </a:lvl6pPr>
            <a:lvl7pPr marL="914400" eaLnBrk="0" fontAlgn="base" hangingPunct="0">
              <a:spcBef>
                <a:spcPct val="0"/>
              </a:spcBef>
              <a:spcAft>
                <a:spcPct val="0"/>
              </a:spcAft>
              <a:defRPr sz="3200">
                <a:solidFill>
                  <a:schemeClr val="tx1"/>
                </a:solidFill>
                <a:latin typeface="Arial" charset="0"/>
                <a:ea typeface="Arial" charset="0"/>
                <a:cs typeface="Arial" charset="0"/>
              </a:defRPr>
            </a:lvl7pPr>
            <a:lvl8pPr marL="1371600" eaLnBrk="0" fontAlgn="base" hangingPunct="0">
              <a:spcBef>
                <a:spcPct val="0"/>
              </a:spcBef>
              <a:spcAft>
                <a:spcPct val="0"/>
              </a:spcAft>
              <a:defRPr sz="3200">
                <a:solidFill>
                  <a:schemeClr val="tx1"/>
                </a:solidFill>
                <a:latin typeface="Arial" charset="0"/>
                <a:ea typeface="Arial" charset="0"/>
                <a:cs typeface="Arial" charset="0"/>
              </a:defRPr>
            </a:lvl8pPr>
            <a:lvl9pPr marL="1828800" eaLnBrk="0" fontAlgn="base" hangingPunct="0">
              <a:spcBef>
                <a:spcPct val="0"/>
              </a:spcBef>
              <a:spcAft>
                <a:spcPct val="0"/>
              </a:spcAft>
              <a:defRPr sz="3200">
                <a:solidFill>
                  <a:schemeClr val="tx1"/>
                </a:solidFill>
                <a:latin typeface="Arial" charset="0"/>
                <a:ea typeface="Arial" charset="0"/>
                <a:cs typeface="Arial" charset="0"/>
              </a:defRPr>
            </a:lvl9pPr>
          </a:lstStyle>
          <a:p>
            <a:pPr algn="r" eaLnBrk="1" hangingPunct="1">
              <a:defRPr/>
            </a:pPr>
            <a:r>
              <a:rPr lang="ar-JO" altLang="zh-CN" b="1" dirty="0">
                <a:effectLst>
                  <a:glow rad="101600">
                    <a:schemeClr val="bg1">
                      <a:alpha val="75000"/>
                    </a:schemeClr>
                  </a:glow>
                </a:effectLst>
                <a:latin typeface="Arial" panose="020B0604020202020204" pitchFamily="34" charset="0"/>
                <a:ea typeface="宋体" charset="0"/>
                <a:cs typeface="Arial" panose="020B0604020202020204" pitchFamily="34" charset="0"/>
              </a:rPr>
              <a:t>البصيرة (بصرى القديمة)، دمار في أوائل القرن السادس ق.م</a:t>
            </a:r>
          </a:p>
          <a:p>
            <a:pPr algn="r" eaLnBrk="1" hangingPunct="1">
              <a:defRPr/>
            </a:pPr>
            <a:r>
              <a:rPr lang="ar-JO"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rPr>
              <a:t>(هوغلاند)</a:t>
            </a:r>
            <a:endParaRPr lang="en-US"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eaLnBrk="1" hangingPunct="1">
              <a:defRPr/>
            </a:pPr>
            <a:endParaRPr lang="en-US"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algn="r" eaLnBrk="1" hangingPunct="1">
              <a:defRPr/>
            </a:pPr>
            <a:r>
              <a:rPr lang="ar-JO" altLang="zh-CN" b="1" dirty="0">
                <a:effectLst>
                  <a:glow rad="101600">
                    <a:schemeClr val="bg1">
                      <a:alpha val="75000"/>
                    </a:schemeClr>
                  </a:glow>
                </a:effectLst>
                <a:latin typeface="Arial" panose="020B0604020202020204" pitchFamily="34" charset="0"/>
                <a:ea typeface="宋体" charset="0"/>
                <a:cs typeface="Arial" panose="020B0604020202020204" pitchFamily="34" charset="0"/>
              </a:rPr>
              <a:t>في تل الخليفة (الميناء القديم في عصيون جابر)،مستويات الدمار تلاها إعادة بناء سريعة واستئناف النشاط الإقتصادي. </a:t>
            </a:r>
            <a:endParaRPr lang="en-US" altLang="zh-CN" b="1"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algn="r" eaLnBrk="1" hangingPunct="1">
              <a:defRPr/>
            </a:pPr>
            <a:r>
              <a:rPr lang="en-US"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rPr>
              <a:t>(IVP </a:t>
            </a:r>
            <a:r>
              <a:rPr lang="ar-JO"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rPr>
              <a:t>تفسير خلفيات</a:t>
            </a:r>
            <a:r>
              <a:rPr lang="en-US" altLang="zh-CN" sz="2000" b="1" dirty="0">
                <a:effectLst>
                  <a:glow rad="101600">
                    <a:schemeClr val="bg1">
                      <a:alpha val="75000"/>
                    </a:schemeClr>
                  </a:glow>
                </a:effectLst>
                <a:latin typeface="Arial" panose="020B0604020202020204" pitchFamily="34" charset="0"/>
                <a:ea typeface="宋体" charset="0"/>
                <a:cs typeface="Arial" panose="020B0604020202020204" pitchFamily="34" charset="0"/>
              </a:rPr>
              <a:t>)</a:t>
            </a:r>
            <a:endParaRPr lang="en-US" sz="2000" b="1" dirty="0">
              <a:effectLst>
                <a:glow rad="101600">
                  <a:schemeClr val="bg1">
                    <a:alpha val="75000"/>
                  </a:schemeClr>
                </a:glow>
              </a:effectLst>
              <a:latin typeface="Arial" panose="020B0604020202020204" pitchFamily="34" charset="0"/>
              <a:ea typeface="宋体" charset="0"/>
              <a:cs typeface="Arial" panose="020B0604020202020204" pitchFamily="34" charset="0"/>
            </a:endParaRPr>
          </a:p>
        </p:txBody>
      </p:sp>
      <p:sp>
        <p:nvSpPr>
          <p:cNvPr id="135172" name="Title 5"/>
          <p:cNvSpPr>
            <a:spLocks noGrp="1"/>
          </p:cNvSpPr>
          <p:nvPr>
            <p:ph type="title" idx="4294967295"/>
          </p:nvPr>
        </p:nvSpPr>
        <p:spPr>
          <a:xfrm>
            <a:off x="0" y="381000"/>
            <a:ext cx="4114800" cy="1524000"/>
          </a:xfrm>
          <a:solidFill>
            <a:srgbClr val="000000"/>
          </a:solidFill>
        </p:spPr>
        <p:txBody>
          <a:bodyPr/>
          <a:lstStyle/>
          <a:p>
            <a:r>
              <a:rPr lang="ar-JO" altLang="en-US" sz="4000" dirty="0">
                <a:solidFill>
                  <a:srgbClr val="FFFFFF"/>
                </a:solidFill>
                <a:ea typeface="SimSun" pitchFamily="2" charset="-122"/>
              </a:rPr>
              <a:t>الحفريات</a:t>
            </a:r>
            <a:br>
              <a:rPr lang="ar-JO" altLang="en-US" sz="4000" dirty="0">
                <a:solidFill>
                  <a:srgbClr val="FFFFFF"/>
                </a:solidFill>
                <a:ea typeface="SimSun" pitchFamily="2" charset="-122"/>
              </a:rPr>
            </a:br>
            <a:r>
              <a:rPr lang="ar-JO" altLang="en-US" sz="4000" dirty="0">
                <a:solidFill>
                  <a:srgbClr val="FFFFFF"/>
                </a:solidFill>
                <a:ea typeface="SimSun" pitchFamily="2" charset="-122"/>
              </a:rPr>
              <a:t> الأثرية</a:t>
            </a:r>
            <a:endParaRPr lang="en-US" altLang="en-US" dirty="0">
              <a:solidFill>
                <a:srgbClr val="FFFFFF"/>
              </a:solidFill>
              <a:ea typeface="ＭＳ Ｐゴシック" pitchFamily="34" charset="-128"/>
            </a:endParaRPr>
          </a:p>
        </p:txBody>
      </p:sp>
      <p:pic>
        <p:nvPicPr>
          <p:cNvPr id="135173" name="Picture 5" descr="BL0039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0"/>
            <a:ext cx="200342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75000"/>
            <a:lumOff val="25000"/>
          </a:schemeClr>
        </a:solidFill>
        <a:effectLst/>
      </p:bgPr>
    </p:bg>
    <p:spTree>
      <p:nvGrpSpPr>
        <p:cNvPr id="1" name=""/>
        <p:cNvGrpSpPr/>
        <p:nvPr/>
      </p:nvGrpSpPr>
      <p:grpSpPr>
        <a:xfrm>
          <a:off x="0" y="0"/>
          <a:ext cx="0" cy="0"/>
          <a:chOff x="0" y="0"/>
          <a:chExt cx="0" cy="0"/>
        </a:xfrm>
      </p:grpSpPr>
      <p:pic>
        <p:nvPicPr>
          <p:cNvPr id="55298" name="Picture 2" descr="Image result for edomite destruction">
            <a:extLst>
              <a:ext uri="{FF2B5EF4-FFF2-40B4-BE49-F238E27FC236}">
                <a16:creationId xmlns:a16="http://schemas.microsoft.com/office/drawing/2014/main" id="{474C3871-65EA-CB42-9B03-2DAE1C366D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6" y="1556792"/>
            <a:ext cx="9140014" cy="5301208"/>
          </a:xfrm>
          <a:prstGeom prst="rect">
            <a:avLst/>
          </a:prstGeom>
          <a:noFill/>
          <a:extLst>
            <a:ext uri="{909E8E84-426E-40DD-AFC4-6F175D3DCCD1}">
              <a14:hiddenFill xmlns:a14="http://schemas.microsoft.com/office/drawing/2010/main">
                <a:solidFill>
                  <a:srgbClr val="FFFFFF"/>
                </a:solidFill>
              </a14:hiddenFill>
            </a:ext>
          </a:extLst>
        </p:spPr>
      </p:pic>
      <p:sp>
        <p:nvSpPr>
          <p:cNvPr id="76802" name="Rectangle 2"/>
          <p:cNvSpPr>
            <a:spLocks noGrp="1" noChangeArrowheads="1"/>
          </p:cNvSpPr>
          <p:nvPr>
            <p:ph type="title"/>
          </p:nvPr>
        </p:nvSpPr>
        <p:spPr>
          <a:xfrm>
            <a:off x="457200" y="413792"/>
            <a:ext cx="8229600" cy="1143000"/>
          </a:xfrm>
          <a:solidFill>
            <a:srgbClr val="000000"/>
          </a:solidFill>
          <a:effectLst>
            <a:outerShdw blurRad="63500" dist="35921" dir="2700000" algn="ctr" rotWithShape="0">
              <a:schemeClr val="bg2">
                <a:alpha val="74997"/>
              </a:schemeClr>
            </a:outerShdw>
          </a:effectLst>
        </p:spPr>
        <p:txBody>
          <a:bodyPr/>
          <a:lstStyle/>
          <a:p>
            <a:pPr eaLnBrk="1" hangingPunct="1"/>
            <a:r>
              <a:rPr lang="ar-JO" altLang="zh-CN" sz="4800" dirty="0">
                <a:solidFill>
                  <a:srgbClr val="FFFFFF"/>
                </a:solidFill>
                <a:ea typeface="SimSun" pitchFamily="2" charset="-122"/>
              </a:rPr>
              <a:t>الإبادة</a:t>
            </a:r>
            <a:endParaRPr lang="en-US" altLang="en-US" sz="4800" dirty="0">
              <a:solidFill>
                <a:srgbClr val="FFFFFF"/>
              </a:solidFill>
              <a:ea typeface="ＭＳ Ｐゴシック" pitchFamily="34" charset="-128"/>
            </a:endParaRPr>
          </a:p>
        </p:txBody>
      </p:sp>
      <p:sp>
        <p:nvSpPr>
          <p:cNvPr id="76803" name="Text Box 3"/>
          <p:cNvSpPr txBox="1">
            <a:spLocks noChangeArrowheads="1"/>
          </p:cNvSpPr>
          <p:nvPr/>
        </p:nvSpPr>
        <p:spPr bwMode="auto">
          <a:xfrm>
            <a:off x="683568" y="1617474"/>
            <a:ext cx="74676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ar-JO" altLang="zh-CN" b="1" dirty="0">
                <a:solidFill>
                  <a:schemeClr val="bg1"/>
                </a:solidFill>
                <a:effectLst>
                  <a:glow rad="139700">
                    <a:schemeClr val="accent4">
                      <a:satMod val="175000"/>
                    </a:schemeClr>
                  </a:glow>
                </a:effectLst>
                <a:ea typeface="SimSun" pitchFamily="2" charset="-122"/>
                <a:cs typeface="Arial" panose="020B0604020202020204" pitchFamily="34" charset="0"/>
              </a:rPr>
              <a:t>539-331 ق.م (الحكم الفارسي)</a:t>
            </a:r>
            <a:endParaRPr lang="en-US" altLang="zh-CN" b="1" dirty="0">
              <a:solidFill>
                <a:schemeClr val="bg1"/>
              </a:solidFill>
              <a:effectLst>
                <a:glow rad="139700">
                  <a:schemeClr val="accent4">
                    <a:satMod val="175000"/>
                  </a:schemeClr>
                </a:glow>
              </a:effectLst>
              <a:ea typeface="SimSun" pitchFamily="2" charset="-122"/>
              <a:cs typeface="Arial" panose="020B0604020202020204" pitchFamily="34" charset="0"/>
            </a:endParaRPr>
          </a:p>
          <a:p>
            <a:pPr eaLnBrk="1" hangingPunct="1"/>
            <a:endParaRPr lang="en-US" altLang="zh-CN" b="1" dirty="0">
              <a:solidFill>
                <a:schemeClr val="bg1"/>
              </a:solidFill>
              <a:effectLst>
                <a:glow rad="139700">
                  <a:schemeClr val="accent4">
                    <a:satMod val="175000"/>
                  </a:schemeClr>
                </a:glow>
              </a:effectLst>
              <a:ea typeface="SimSun" pitchFamily="2" charset="-122"/>
              <a:cs typeface="Arial" panose="020B0604020202020204" pitchFamily="34" charset="0"/>
            </a:endParaRPr>
          </a:p>
          <a:p>
            <a:pPr algn="r" eaLnBrk="1" hangingPunct="1"/>
            <a:r>
              <a:rPr lang="ar-JO" altLang="zh-CN" b="1" dirty="0">
                <a:solidFill>
                  <a:schemeClr val="bg1"/>
                </a:solidFill>
                <a:effectLst>
                  <a:glow rad="139700">
                    <a:schemeClr val="accent4">
                      <a:satMod val="175000"/>
                    </a:schemeClr>
                  </a:glow>
                </a:effectLst>
                <a:ea typeface="SimSun" pitchFamily="2" charset="-122"/>
                <a:cs typeface="Arial" panose="020B0604020202020204" pitchFamily="34" charset="0"/>
              </a:rPr>
              <a:t>أجبروا على ترك معظم قراهم باعتبارهم مجموعات عربية متنوعة، عرفوا باسم الأنباط وتم حشرهم في وسط أدوم.</a:t>
            </a:r>
            <a:endParaRPr lang="en-US" altLang="zh-CN" b="1" dirty="0">
              <a:solidFill>
                <a:schemeClr val="bg1"/>
              </a:solidFill>
              <a:effectLst>
                <a:glow rad="139700">
                  <a:schemeClr val="accent4">
                    <a:satMod val="175000"/>
                  </a:schemeClr>
                </a:glow>
              </a:effectLst>
              <a:ea typeface="SimSun" pitchFamily="2" charset="-122"/>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ap with popular rout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9267" name="Title 3"/>
          <p:cNvSpPr>
            <a:spLocks noGrp="1"/>
          </p:cNvSpPr>
          <p:nvPr>
            <p:ph type="title" idx="4294967295"/>
          </p:nvPr>
        </p:nvSpPr>
        <p:spPr>
          <a:xfrm>
            <a:off x="0" y="5943600"/>
            <a:ext cx="9144000" cy="914400"/>
          </a:xfrm>
          <a:solidFill>
            <a:srgbClr val="000000"/>
          </a:solidFill>
        </p:spPr>
        <p:txBody>
          <a:bodyPr/>
          <a:lstStyle/>
          <a:p>
            <a:r>
              <a:rPr lang="ar-JO" altLang="en-US" dirty="0">
                <a:solidFill>
                  <a:srgbClr val="FFFFFF"/>
                </a:solidFill>
                <a:ea typeface="ＭＳ Ｐゴシック" pitchFamily="34" charset="-128"/>
              </a:rPr>
              <a:t>تقاطعات الطرق التجارية</a:t>
            </a:r>
            <a:endParaRPr lang="en-US" altLang="en-US" dirty="0">
              <a:solidFill>
                <a:srgbClr val="FFFFFF"/>
              </a:solidFill>
              <a:ea typeface="ＭＳ Ｐゴシック" pitchFamily="34" charset="-128"/>
            </a:endParaRPr>
          </a:p>
        </p:txBody>
      </p:sp>
      <p:sp>
        <p:nvSpPr>
          <p:cNvPr id="5" name="Rectangle 4"/>
          <p:cNvSpPr/>
          <p:nvPr/>
        </p:nvSpPr>
        <p:spPr>
          <a:xfrm>
            <a:off x="5867400" y="3200400"/>
            <a:ext cx="3276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B588530B-F77B-7C3C-F47A-F3857048BD22}"/>
              </a:ext>
            </a:extLst>
          </p:cNvPr>
          <p:cNvSpPr/>
          <p:nvPr/>
        </p:nvSpPr>
        <p:spPr>
          <a:xfrm>
            <a:off x="-78377" y="-60960"/>
            <a:ext cx="5077097" cy="4153989"/>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2FF2E57A-6A5C-7CB6-7FE7-AFA89C8A0965}"/>
              </a:ext>
            </a:extLst>
          </p:cNvPr>
          <p:cNvSpPr/>
          <p:nvPr/>
        </p:nvSpPr>
        <p:spPr>
          <a:xfrm>
            <a:off x="3003673" y="1358537"/>
            <a:ext cx="3152503" cy="4615543"/>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8" descr="Purple mesh">
            <a:extLst>
              <a:ext uri="{FF2B5EF4-FFF2-40B4-BE49-F238E27FC236}">
                <a16:creationId xmlns:a16="http://schemas.microsoft.com/office/drawing/2014/main" id="{3F9A4DB6-FDA2-C433-42EF-816B41FA5CC8}"/>
              </a:ext>
            </a:extLst>
          </p:cNvPr>
          <p:cNvSpPr txBox="1">
            <a:spLocks noChangeArrowheads="1"/>
          </p:cNvSpPr>
          <p:nvPr/>
        </p:nvSpPr>
        <p:spPr bwMode="auto">
          <a:xfrm>
            <a:off x="3429000" y="2564904"/>
            <a:ext cx="1676400" cy="70788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cs typeface="Arial" panose="020B0604020202020204" pitchFamily="34" charset="0"/>
              </a:rPr>
              <a:t>البتراء</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 name="Text Box 4">
            <a:extLst>
              <a:ext uri="{FF2B5EF4-FFF2-40B4-BE49-F238E27FC236}">
                <a16:creationId xmlns:a16="http://schemas.microsoft.com/office/drawing/2014/main" id="{B7ED6BE7-F9FB-3694-60EF-02319814823F}"/>
              </a:ext>
            </a:extLst>
          </p:cNvPr>
          <p:cNvSpPr txBox="1">
            <a:spLocks noChangeArrowheads="1"/>
          </p:cNvSpPr>
          <p:nvPr/>
        </p:nvSpPr>
        <p:spPr bwMode="auto">
          <a:xfrm>
            <a:off x="5327495" y="2316480"/>
            <a:ext cx="3394721" cy="1200329"/>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C00000"/>
                </a:solidFill>
                <a:effectLst/>
                <a:uLnTx/>
                <a:uFillTx/>
                <a:cs typeface="Arial" panose="020B0604020202020204" pitchFamily="34" charset="0"/>
              </a:rPr>
              <a:t>طرق             الشرق الأدنى</a:t>
            </a:r>
            <a:endParaRPr kumimoji="0" lang="en-US" altLang="en-US" sz="2800" b="1" u="none" strike="noStrike" kern="1200" cap="none" spc="0" normalizeH="0" baseline="0" noProof="0" dirty="0">
              <a:ln>
                <a:noFill/>
              </a:ln>
              <a:solidFill>
                <a:srgbClr val="C00000"/>
              </a:solidFill>
              <a:effectLst/>
              <a:uLnTx/>
              <a:uFillTx/>
              <a:cs typeface="Arial" panose="020B0604020202020204" pitchFamily="34" charset="0"/>
            </a:endParaRPr>
          </a:p>
        </p:txBody>
      </p:sp>
      <p:sp>
        <p:nvSpPr>
          <p:cNvPr id="10" name="Text Box 4">
            <a:extLst>
              <a:ext uri="{FF2B5EF4-FFF2-40B4-BE49-F238E27FC236}">
                <a16:creationId xmlns:a16="http://schemas.microsoft.com/office/drawing/2014/main" id="{E00CF1A6-22E5-DADD-92AF-BC3EE5E70C2B}"/>
              </a:ext>
            </a:extLst>
          </p:cNvPr>
          <p:cNvSpPr txBox="1">
            <a:spLocks noChangeArrowheads="1"/>
          </p:cNvSpPr>
          <p:nvPr/>
        </p:nvSpPr>
        <p:spPr bwMode="auto">
          <a:xfrm>
            <a:off x="5033554" y="3979249"/>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التوابل</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1" name="Text Box 4">
            <a:extLst>
              <a:ext uri="{FF2B5EF4-FFF2-40B4-BE49-F238E27FC236}">
                <a16:creationId xmlns:a16="http://schemas.microsoft.com/office/drawing/2014/main" id="{C3416F32-B33B-04D4-77B9-E39B60FBC18A}"/>
              </a:ext>
            </a:extLst>
          </p:cNvPr>
          <p:cNvSpPr txBox="1">
            <a:spLocks noChangeArrowheads="1"/>
          </p:cNvSpPr>
          <p:nvPr/>
        </p:nvSpPr>
        <p:spPr bwMode="auto">
          <a:xfrm>
            <a:off x="5318205" y="4432095"/>
            <a:ext cx="2602241"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الطريق الساحلي</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Text Box 4">
            <a:extLst>
              <a:ext uri="{FF2B5EF4-FFF2-40B4-BE49-F238E27FC236}">
                <a16:creationId xmlns:a16="http://schemas.microsoft.com/office/drawing/2014/main" id="{08E5547E-77FB-6F0C-74EF-EA45C8821F6A}"/>
              </a:ext>
            </a:extLst>
          </p:cNvPr>
          <p:cNvSpPr txBox="1">
            <a:spLocks noChangeArrowheads="1"/>
          </p:cNvSpPr>
          <p:nvPr/>
        </p:nvSpPr>
        <p:spPr bwMode="auto">
          <a:xfrm>
            <a:off x="5033554" y="3526403"/>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الملوك</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 name="Freeform 12">
            <a:extLst>
              <a:ext uri="{FF2B5EF4-FFF2-40B4-BE49-F238E27FC236}">
                <a16:creationId xmlns:a16="http://schemas.microsoft.com/office/drawing/2014/main" id="{614DC284-19F6-6BF1-CB14-533DC7764AD2}"/>
              </a:ext>
            </a:extLst>
          </p:cNvPr>
          <p:cNvSpPr/>
          <p:nvPr/>
        </p:nvSpPr>
        <p:spPr>
          <a:xfrm>
            <a:off x="7920446" y="3796707"/>
            <a:ext cx="2078495" cy="52253"/>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68E61640-0E76-0E61-95DE-3EB9484A6175}"/>
              </a:ext>
            </a:extLst>
          </p:cNvPr>
          <p:cNvSpPr/>
          <p:nvPr/>
        </p:nvSpPr>
        <p:spPr>
          <a:xfrm>
            <a:off x="7920446" y="4265012"/>
            <a:ext cx="2602241" cy="45719"/>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19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The Treasury of Petra">
            <a:extLst>
              <a:ext uri="{FF2B5EF4-FFF2-40B4-BE49-F238E27FC236}">
                <a16:creationId xmlns:a16="http://schemas.microsoft.com/office/drawing/2014/main" id="{2B1F646E-1B63-7C49-BA2D-D5BEECA2F3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141314" name="Title 3"/>
          <p:cNvSpPr>
            <a:spLocks noGrp="1"/>
          </p:cNvSpPr>
          <p:nvPr>
            <p:ph type="title" idx="4294967295"/>
          </p:nvPr>
        </p:nvSpPr>
        <p:spPr>
          <a:xfrm>
            <a:off x="0" y="6076951"/>
            <a:ext cx="9144000" cy="781050"/>
          </a:xfrm>
          <a:solidFill>
            <a:schemeClr val="tx1"/>
          </a:solidFill>
        </p:spPr>
        <p:txBody>
          <a:bodyPr/>
          <a:lstStyle/>
          <a:p>
            <a:r>
              <a:rPr lang="ar-JO" altLang="en-US" sz="3200" dirty="0">
                <a:solidFill>
                  <a:srgbClr val="FFFFFF"/>
                </a:solidFill>
                <a:ea typeface="ＭＳ Ｐゴシック" pitchFamily="34" charset="-128"/>
              </a:rPr>
              <a:t>خزنة البتراء</a:t>
            </a:r>
            <a:endParaRPr lang="en-US" altLang="en-US" sz="5400" dirty="0">
              <a:solidFill>
                <a:srgbClr val="FFFFFF"/>
              </a:solidFill>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2"/>
          <p:cNvSpPr txBox="1">
            <a:spLocks noChangeArrowheads="1"/>
          </p:cNvSpPr>
          <p:nvPr/>
        </p:nvSpPr>
        <p:spPr bwMode="auto">
          <a:xfrm>
            <a:off x="276225" y="1103313"/>
            <a:ext cx="854424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19138" indent="-719138"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ar-JO" altLang="zh-CN" b="1" dirty="0">
                <a:ea typeface="SimSun" pitchFamily="2" charset="-122"/>
                <a:cs typeface="Arial" panose="020B0604020202020204" pitchFamily="34" charset="0"/>
              </a:rPr>
              <a:t>سكن الأدوميون في جنوب يهوذا، وهذا ما تم تأكيده في الأدب اليهودي اللاحق.</a:t>
            </a:r>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sz="2800" b="1" dirty="0">
              <a:ea typeface="SimSun" pitchFamily="2" charset="-122"/>
              <a:cs typeface="Arial" panose="020B0604020202020204" pitchFamily="34" charset="0"/>
            </a:endParaRPr>
          </a:p>
          <a:p>
            <a:pPr marL="0" indent="0" algn="r" rtl="1" eaLnBrk="1" hangingPunct="1"/>
            <a:r>
              <a:rPr lang="ar-JO" altLang="zh-CN" sz="2800" b="1" dirty="0">
                <a:ea typeface="SimSun" pitchFamily="2" charset="-122"/>
                <a:cs typeface="Arial" panose="020B0604020202020204" pitchFamily="34" charset="0"/>
              </a:rPr>
              <a:t>أ) 1 مكابيين 5: 65 يتكلم عن أبناء عيسو في منطقة حبرون.</a:t>
            </a:r>
            <a:endParaRPr lang="en-US" altLang="zh-CN" sz="2800" b="1" dirty="0">
              <a:ea typeface="SimSun" pitchFamily="2" charset="-122"/>
              <a:cs typeface="Arial" panose="020B0604020202020204" pitchFamily="34" charset="0"/>
            </a:endParaRPr>
          </a:p>
          <a:p>
            <a:pPr eaLnBrk="1" hangingPunct="1">
              <a:buFontTx/>
              <a:buAutoNum type="alphaLcParenR"/>
            </a:pPr>
            <a:endParaRPr lang="en-US" altLang="zh-CN" sz="2800" b="1" dirty="0">
              <a:ea typeface="SimSun" pitchFamily="2" charset="-122"/>
              <a:cs typeface="Arial" panose="020B0604020202020204" pitchFamily="34" charset="0"/>
            </a:endParaRPr>
          </a:p>
          <a:p>
            <a:pPr marL="0" indent="0" algn="r" rtl="1" eaLnBrk="1" hangingPunct="1"/>
            <a:r>
              <a:rPr lang="ar-JO" altLang="zh-CN" sz="2800" b="1" dirty="0">
                <a:ea typeface="SimSun" pitchFamily="2" charset="-122"/>
                <a:cs typeface="Arial" panose="020B0604020202020204" pitchFamily="34" charset="0"/>
              </a:rPr>
              <a:t>ب) يذكر يوسيفوس أدوريا وماريسا غرب حبرون كقرى أدومية (الآثار)</a:t>
            </a:r>
            <a:endParaRPr lang="en-US" altLang="zh-CN" sz="2800" b="1" dirty="0">
              <a:ea typeface="SimSun" pitchFamily="2" charset="-122"/>
              <a:cs typeface="Arial" panose="020B0604020202020204" pitchFamily="34" charset="0"/>
            </a:endParaRPr>
          </a:p>
          <a:p>
            <a:pPr eaLnBrk="1" hangingPunct="1"/>
            <a:endParaRPr lang="en-US" altLang="en-US" sz="2800" b="1" dirty="0">
              <a:cs typeface="Arial" panose="020B0604020202020204" pitchFamily="34" charset="0"/>
            </a:endParaRPr>
          </a:p>
        </p:txBody>
      </p:sp>
      <p:pic>
        <p:nvPicPr>
          <p:cNvPr id="143362" name="Picture 3" descr="BS0055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2438400"/>
            <a:ext cx="13017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3"/>
          <p:cNvSpPr>
            <a:spLocks noGrp="1"/>
          </p:cNvSpPr>
          <p:nvPr>
            <p:ph type="title" idx="4294967295"/>
          </p:nvPr>
        </p:nvSpPr>
        <p:spPr>
          <a:xfrm>
            <a:off x="0" y="0"/>
            <a:ext cx="9144000" cy="914400"/>
          </a:xfrm>
          <a:solidFill>
            <a:srgbClr val="000000"/>
          </a:solidFill>
        </p:spPr>
        <p:txBody>
          <a:bodyPr/>
          <a:lstStyle/>
          <a:p>
            <a:r>
              <a:rPr lang="ar-JO" altLang="en-US" sz="4000" dirty="0">
                <a:solidFill>
                  <a:srgbClr val="FFFFFF"/>
                </a:solidFill>
                <a:ea typeface="ＭＳ Ｐゴシック" pitchFamily="34" charset="-128"/>
              </a:rPr>
              <a:t>التدخل في يهوذا</a:t>
            </a:r>
            <a:endParaRPr lang="en-US" altLang="en-US" sz="4000" dirty="0">
              <a:solidFill>
                <a:srgbClr val="FFFFFF"/>
              </a:solidFill>
              <a:ea typeface="ＭＳ Ｐゴシック"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1141413"/>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أبغض عيسو</a:t>
            </a:r>
            <a:endParaRPr kumimoji="0" lang="en-US" sz="4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أحب يعقوب</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24581" name="Text Box 5"/>
          <p:cNvSpPr txBox="1">
            <a:spLocks noGrp="1" noChangeArrowheads="1"/>
          </p:cNvSpPr>
          <p:nvPr>
            <p:ph type="title"/>
          </p:nvPr>
        </p:nvSpPr>
        <p:spPr>
          <a:xfrm>
            <a:off x="381000" y="76200"/>
            <a:ext cx="8534400" cy="1066800"/>
          </a:xfrm>
          <a:effectLst>
            <a:outerShdw blurRad="63500" dist="35921" dir="2700000" algn="ctr" rotWithShape="0">
              <a:schemeClr val="bg2">
                <a:alpha val="74998"/>
              </a:schemeClr>
            </a:outerShdw>
          </a:effectLst>
        </p:spPr>
        <p:txBody>
          <a:bodyPr/>
          <a:lstStyle/>
          <a:p>
            <a:pPr marL="457200" indent="-457200" eaLnBrk="1" hangingPunct="1">
              <a:defRPr/>
            </a:pPr>
            <a:r>
              <a:rPr lang="ar-JO" altLang="zh-CN" sz="4000" dirty="0">
                <a:solidFill>
                  <a:schemeClr val="tx1"/>
                </a:solidFill>
                <a:ea typeface="宋体" charset="0"/>
              </a:rPr>
              <a:t>اختار الله حتى اليهود اللامبالين</a:t>
            </a:r>
            <a:endParaRPr lang="en-US" altLang="zh-CN" sz="3600" dirty="0">
              <a:solidFill>
                <a:schemeClr val="tx1"/>
              </a:solidFill>
              <a:ea typeface="宋体"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5410" name="Title 3"/>
          <p:cNvSpPr>
            <a:spLocks noGrp="1"/>
          </p:cNvSpPr>
          <p:nvPr>
            <p:ph type="title" idx="4294967295"/>
          </p:nvPr>
        </p:nvSpPr>
        <p:spPr>
          <a:xfrm>
            <a:off x="0" y="5029200"/>
            <a:ext cx="8229600" cy="1143000"/>
          </a:xfrm>
          <a:solidFill>
            <a:srgbClr val="000000"/>
          </a:solidFill>
        </p:spPr>
        <p:txBody>
          <a:bodyPr/>
          <a:lstStyle/>
          <a:p>
            <a:r>
              <a:rPr lang="ar-JO" altLang="en-US" dirty="0">
                <a:solidFill>
                  <a:srgbClr val="FFFFFF"/>
                </a:solidFill>
                <a:ea typeface="ＭＳ Ｐゴシック" pitchFamily="34" charset="-128"/>
              </a:rPr>
              <a:t>أفضل في يهوذا</a:t>
            </a:r>
            <a:endParaRPr lang="en-US" altLang="en-US" dirty="0">
              <a:solidFill>
                <a:srgbClr val="FFFFFF"/>
              </a:solidFill>
              <a:ea typeface="ＭＳ Ｐゴシック" pitchFamily="34" charset="-128"/>
            </a:endParaRPr>
          </a:p>
        </p:txBody>
      </p:sp>
      <p:sp>
        <p:nvSpPr>
          <p:cNvPr id="80898" name="Text Box 2"/>
          <p:cNvSpPr txBox="1">
            <a:spLocks noChangeArrowheads="1"/>
          </p:cNvSpPr>
          <p:nvPr/>
        </p:nvSpPr>
        <p:spPr bwMode="auto">
          <a:xfrm>
            <a:off x="152400" y="457200"/>
            <a:ext cx="8550275" cy="28623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57200" indent="-4572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ar-JO" altLang="zh-CN" sz="3600" b="1" dirty="0">
                <a:ea typeface="SimSun" pitchFamily="2" charset="-122"/>
                <a:cs typeface="Arial" panose="020B0604020202020204" pitchFamily="34" charset="0"/>
              </a:rPr>
              <a:t>يقترح الدليل الأثري أنه على الرغم من أن وسط أدوم كانت أرضاً مقفرة، لكن المستوطنات الأدومية في أراضي يهوذا السابقة، كانت تتمتع بظروف صحية تحت السيادة الفارسية. </a:t>
            </a:r>
            <a:endParaRPr lang="en-US" altLang="zh-CN" sz="3600" b="1" dirty="0">
              <a:ea typeface="SimSun" pitchFamily="2" charset="-122"/>
              <a:cs typeface="Arial" panose="020B0604020202020204" pitchFamily="34" charset="0"/>
            </a:endParaRPr>
          </a:p>
          <a:p>
            <a:pPr eaLnBrk="1" hangingPunct="1"/>
            <a:endParaRPr lang="en-US" altLang="zh-CN" sz="3600" b="1" dirty="0">
              <a:ea typeface="SimSun" pitchFamily="2" charset="-122"/>
              <a:cs typeface="Arial" panose="020B0604020202020204" pitchFamily="34" charset="0"/>
            </a:endParaRPr>
          </a:p>
        </p:txBody>
      </p:sp>
      <p:pic>
        <p:nvPicPr>
          <p:cNvPr id="145412" name="Picture 3" descr="BL0039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3702050"/>
            <a:ext cx="24860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147458" name="Title 3"/>
          <p:cNvSpPr>
            <a:spLocks noGrp="1"/>
          </p:cNvSpPr>
          <p:nvPr>
            <p:ph type="title" idx="4294967295"/>
          </p:nvPr>
        </p:nvSpPr>
        <p:spPr>
          <a:solidFill>
            <a:srgbClr val="000000"/>
          </a:solidFill>
        </p:spPr>
        <p:txBody>
          <a:bodyPr/>
          <a:lstStyle/>
          <a:p>
            <a:r>
              <a:rPr lang="ar-JO" altLang="en-US" sz="3600" dirty="0">
                <a:solidFill>
                  <a:srgbClr val="FFFFFF"/>
                </a:solidFill>
                <a:ea typeface="SimSun" pitchFamily="2" charset="-122"/>
              </a:rPr>
              <a:t>دليل الدخول إلى يهوذا</a:t>
            </a:r>
            <a:endParaRPr lang="en-US" altLang="en-US" dirty="0">
              <a:solidFill>
                <a:srgbClr val="FFFFFF"/>
              </a:solidFill>
              <a:ea typeface="ＭＳ Ｐゴシック" pitchFamily="34" charset="-128"/>
            </a:endParaRPr>
          </a:p>
        </p:txBody>
      </p:sp>
      <p:sp>
        <p:nvSpPr>
          <p:cNvPr id="81922" name="Text Box 2"/>
          <p:cNvSpPr txBox="1">
            <a:spLocks noChangeArrowheads="1"/>
          </p:cNvSpPr>
          <p:nvPr/>
        </p:nvSpPr>
        <p:spPr bwMode="auto">
          <a:xfrm>
            <a:off x="533401" y="2057400"/>
            <a:ext cx="5982816" cy="304698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marL="803275" indent="-803275"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457200" indent="-457200" algn="r" rtl="1" eaLnBrk="1" hangingPunct="1"/>
            <a:r>
              <a:rPr lang="ar-JO" altLang="zh-CN" b="1" dirty="0">
                <a:ea typeface="SimSun" pitchFamily="2" charset="-122"/>
                <a:cs typeface="Arial" panose="020B0604020202020204" pitchFamily="34" charset="0"/>
              </a:rPr>
              <a:t>أ) تشير العديد من الإكتشافات الكتابية من تل الخليفة غلى احتلالها في القرن الخامس.</a:t>
            </a:r>
            <a:endParaRPr lang="en-US" altLang="zh-CN" b="1" dirty="0">
              <a:ea typeface="SimSun" pitchFamily="2" charset="-122"/>
              <a:cs typeface="Arial" panose="020B0604020202020204" pitchFamily="34" charset="0"/>
            </a:endParaRPr>
          </a:p>
          <a:p>
            <a:pPr marL="457200" indent="-457200" algn="r" rtl="1" eaLnBrk="1" hangingPunct="1"/>
            <a:endParaRPr lang="en-US" altLang="zh-CN" b="1" dirty="0">
              <a:ea typeface="SimSun" pitchFamily="2" charset="-122"/>
              <a:cs typeface="Arial" panose="020B0604020202020204" pitchFamily="34" charset="0"/>
            </a:endParaRPr>
          </a:p>
          <a:p>
            <a:pPr marL="457200" indent="-457200" algn="r" rtl="1" eaLnBrk="1" hangingPunct="1"/>
            <a:r>
              <a:rPr lang="ar-JO" altLang="zh-CN" b="1" dirty="0">
                <a:ea typeface="SimSun" pitchFamily="2" charset="-122"/>
                <a:cs typeface="Arial" panose="020B0604020202020204" pitchFamily="34" charset="0"/>
              </a:rPr>
              <a:t>ب) قطع آرامية من عراد خلال الحكم الفارسي تذكر عدة أسماء أدومية.</a:t>
            </a:r>
            <a:endParaRPr lang="en-US" altLang="zh-CN" b="1" dirty="0">
              <a:ea typeface="SimSun" pitchFamily="2" charset="-122"/>
              <a:cs typeface="Arial" panose="020B0604020202020204" pitchFamily="34" charset="0"/>
            </a:endParaRPr>
          </a:p>
          <a:p>
            <a:pPr algn="r" eaLnBrk="1" hangingPunct="1"/>
            <a:r>
              <a:rPr lang="en-US" altLang="zh-CN" b="1" dirty="0">
                <a:ea typeface="SimSun" pitchFamily="2" charset="-122"/>
                <a:cs typeface="Arial" panose="020B0604020202020204" pitchFamily="34" charset="0"/>
              </a:rPr>
              <a:t>(</a:t>
            </a:r>
            <a:r>
              <a:rPr lang="ar-JO" altLang="zh-CN" b="1" dirty="0">
                <a:ea typeface="SimSun" pitchFamily="2" charset="-122"/>
                <a:cs typeface="Arial" panose="020B0604020202020204" pitchFamily="34" charset="0"/>
              </a:rPr>
              <a:t>هوغلاند</a:t>
            </a:r>
            <a:r>
              <a:rPr lang="en-US" altLang="zh-CN" b="1" dirty="0">
                <a:ea typeface="SimSun" pitchFamily="2" charset="-122"/>
                <a:cs typeface="Arial" panose="020B0604020202020204" pitchFamily="34" charset="0"/>
              </a:rPr>
              <a:t>)</a:t>
            </a:r>
            <a:endParaRPr lang="en-US" altLang="en-US" b="1" dirty="0">
              <a:cs typeface="Arial" panose="020B0604020202020204" pitchFamily="34" charset="0"/>
            </a:endParaRPr>
          </a:p>
        </p:txBody>
      </p:sp>
      <p:pic>
        <p:nvPicPr>
          <p:cNvPr id="147460" name="Picture 3" descr="PE01460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888" y="228600"/>
            <a:ext cx="2424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7346" name="Picture 2" descr="Image result for Idumea">
            <a:extLst>
              <a:ext uri="{FF2B5EF4-FFF2-40B4-BE49-F238E27FC236}">
                <a16:creationId xmlns:a16="http://schemas.microsoft.com/office/drawing/2014/main" id="{DCC9AF64-11F7-574D-BF41-63B130A841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1862" y="0"/>
            <a:ext cx="5403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2946" name="Rectangle 2"/>
          <p:cNvSpPr>
            <a:spLocks noGrp="1" noChangeArrowheads="1"/>
          </p:cNvSpPr>
          <p:nvPr>
            <p:ph type="title"/>
          </p:nvPr>
        </p:nvSpPr>
        <p:spPr>
          <a:xfrm>
            <a:off x="179512" y="188640"/>
            <a:ext cx="3384376" cy="1143000"/>
          </a:xfrm>
          <a:solidFill>
            <a:srgbClr val="000000"/>
          </a:solidFill>
          <a:effectLst>
            <a:outerShdw blurRad="63500" dist="35921" dir="2700000" algn="ctr" rotWithShape="0">
              <a:schemeClr val="bg2">
                <a:alpha val="74997"/>
              </a:schemeClr>
            </a:outerShdw>
          </a:effectLst>
        </p:spPr>
        <p:txBody>
          <a:bodyPr/>
          <a:lstStyle/>
          <a:p>
            <a:pPr eaLnBrk="1" hangingPunct="1"/>
            <a:r>
              <a:rPr lang="ar-JO" altLang="en-US" sz="4800" dirty="0">
                <a:solidFill>
                  <a:srgbClr val="FFFFFF"/>
                </a:solidFill>
                <a:ea typeface="SimSun" pitchFamily="2" charset="-122"/>
              </a:rPr>
              <a:t>إعادة التسمية</a:t>
            </a:r>
            <a:endParaRPr lang="en-US" altLang="en-US" sz="4800" dirty="0">
              <a:solidFill>
                <a:srgbClr val="FFFFFF"/>
              </a:solidFill>
              <a:ea typeface="ＭＳ Ｐゴシック" pitchFamily="34" charset="-128"/>
            </a:endParaRPr>
          </a:p>
        </p:txBody>
      </p:sp>
      <p:sp>
        <p:nvSpPr>
          <p:cNvPr id="82947" name="Text Box 3"/>
          <p:cNvSpPr txBox="1">
            <a:spLocks noChangeArrowheads="1"/>
          </p:cNvSpPr>
          <p:nvPr/>
        </p:nvSpPr>
        <p:spPr bwMode="auto">
          <a:xfrm>
            <a:off x="18288" y="1520280"/>
            <a:ext cx="3703574" cy="329320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b="1" dirty="0">
                <a:ea typeface="SimSun" pitchFamily="2" charset="-122"/>
                <a:cs typeface="Arial" panose="020B0604020202020204" pitchFamily="34" charset="0"/>
              </a:rPr>
              <a:t>331-143 ق.م</a:t>
            </a:r>
            <a:endParaRPr lang="en-US" altLang="zh-CN" b="1" dirty="0">
              <a:ea typeface="SimSun" pitchFamily="2" charset="-122"/>
              <a:cs typeface="Arial" panose="020B0604020202020204" pitchFamily="34" charset="0"/>
            </a:endParaRPr>
          </a:p>
          <a:p>
            <a:pPr algn="ctr" eaLnBrk="1" hangingPunct="1"/>
            <a:r>
              <a:rPr lang="en-US" altLang="zh-CN" b="1" dirty="0">
                <a:ea typeface="SimSun" pitchFamily="2" charset="-122"/>
                <a:cs typeface="Arial" panose="020B0604020202020204" pitchFamily="34" charset="0"/>
              </a:rPr>
              <a:t> (</a:t>
            </a:r>
            <a:r>
              <a:rPr lang="ar-JO" altLang="zh-CN" b="1" dirty="0">
                <a:ea typeface="SimSun" pitchFamily="2" charset="-122"/>
                <a:cs typeface="Arial" panose="020B0604020202020204" pitchFamily="34" charset="0"/>
              </a:rPr>
              <a:t>الحكم اليوناني</a:t>
            </a:r>
            <a:r>
              <a:rPr lang="en-US" altLang="zh-CN" b="1" dirty="0">
                <a:ea typeface="SimSun" pitchFamily="2" charset="-122"/>
                <a:cs typeface="Arial" panose="020B0604020202020204" pitchFamily="34" charset="0"/>
              </a:rPr>
              <a:t>)</a:t>
            </a:r>
          </a:p>
          <a:p>
            <a:pPr eaLnBrk="1" hangingPunct="1"/>
            <a:endParaRPr lang="en-US" altLang="zh-CN" b="1" dirty="0">
              <a:ea typeface="SimSun" pitchFamily="2" charset="-122"/>
              <a:cs typeface="Arial" panose="020B0604020202020204" pitchFamily="34" charset="0"/>
            </a:endParaRPr>
          </a:p>
          <a:p>
            <a:pPr algn="ctr" eaLnBrk="1" hangingPunct="1"/>
            <a:r>
              <a:rPr lang="ar-JO" altLang="en-US" sz="2800" b="1" dirty="0">
                <a:ea typeface="SimSun" pitchFamily="2" charset="-122"/>
                <a:cs typeface="Arial" panose="020B0604020202020204" pitchFamily="34" charset="0"/>
              </a:rPr>
              <a:t>صارت المنطقة الأدومية في جنوب يهوذا تعرف على أنها </a:t>
            </a:r>
            <a:r>
              <a:rPr lang="ar-JO" altLang="en-US" sz="2800" b="1" dirty="0">
                <a:solidFill>
                  <a:srgbClr val="C00000"/>
                </a:solidFill>
                <a:ea typeface="SimSun" pitchFamily="2" charset="-122"/>
                <a:cs typeface="Arial" panose="020B0604020202020204" pitchFamily="34" charset="0"/>
              </a:rPr>
              <a:t>إدوميّة</a:t>
            </a:r>
            <a:r>
              <a:rPr lang="ar-JO" altLang="en-US" sz="2800" b="1" dirty="0">
                <a:ea typeface="SimSun" pitchFamily="2" charset="-122"/>
                <a:cs typeface="Arial" panose="020B0604020202020204" pitchFamily="34" charset="0"/>
              </a:rPr>
              <a:t> في الفترة الهيلينية </a:t>
            </a:r>
          </a:p>
          <a:p>
            <a:pPr algn="ctr" eaLnBrk="1" hangingPunct="1"/>
            <a:r>
              <a:rPr lang="ar-JO" altLang="en-US" sz="2800" b="1" dirty="0">
                <a:ea typeface="SimSun" pitchFamily="2" charset="-122"/>
                <a:cs typeface="Arial" panose="020B0604020202020204" pitchFamily="34" charset="0"/>
              </a:rPr>
              <a:t>(1 مك 4: 29، 5: 65)</a:t>
            </a:r>
            <a:endParaRPr lang="en-US" altLang="en-US" sz="2800" b="1" dirty="0">
              <a:ea typeface="SimSun" pitchFamily="2" charset="-122"/>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amos' oracles against the n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650557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AutoShape 3"/>
          <p:cNvSpPr>
            <a:spLocks noChangeArrowheads="1"/>
          </p:cNvSpPr>
          <p:nvPr/>
        </p:nvSpPr>
        <p:spPr bwMode="auto">
          <a:xfrm>
            <a:off x="2514600" y="5029200"/>
            <a:ext cx="485775" cy="1204913"/>
          </a:xfrm>
          <a:prstGeom prst="upArrow">
            <a:avLst>
              <a:gd name="adj1" fmla="val 50000"/>
              <a:gd name="adj2" fmla="val 62010"/>
            </a:avLst>
          </a:prstGeom>
          <a:solidFill>
            <a:srgbClr val="FFFF00"/>
          </a:solidFill>
          <a:ln w="9525">
            <a:solidFill>
              <a:schemeClr val="tx1"/>
            </a:solidFill>
            <a:miter lim="800000"/>
            <a:headEnd/>
            <a:tailEnd/>
          </a:ln>
        </p:spPr>
        <p:txBody>
          <a:bodyPr vert="eaVert"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b="1" dirty="0">
              <a:cs typeface="Arial" panose="020B0604020202020204" pitchFamily="34" charset="0"/>
            </a:endParaRPr>
          </a:p>
        </p:txBody>
      </p:sp>
      <p:sp>
        <p:nvSpPr>
          <p:cNvPr id="151555" name="Title 3"/>
          <p:cNvSpPr>
            <a:spLocks noGrp="1"/>
          </p:cNvSpPr>
          <p:nvPr>
            <p:ph type="title" idx="4294967295"/>
          </p:nvPr>
        </p:nvSpPr>
        <p:spPr>
          <a:xfrm>
            <a:off x="457200" y="381000"/>
            <a:ext cx="8229600" cy="944563"/>
          </a:xfrm>
          <a:solidFill>
            <a:srgbClr val="000000"/>
          </a:solidFill>
        </p:spPr>
        <p:txBody>
          <a:bodyPr/>
          <a:lstStyle/>
          <a:p>
            <a:r>
              <a:rPr lang="ar-JO" altLang="en-US" dirty="0">
                <a:solidFill>
                  <a:srgbClr val="FFFFFF"/>
                </a:solidFill>
                <a:ea typeface="ＭＳ Ｐゴシック" pitchFamily="34" charset="-128"/>
              </a:rPr>
              <a:t>احتلال الجهة الشمالية</a:t>
            </a:r>
            <a:endParaRPr lang="en-US" altLang="en-US" dirty="0">
              <a:solidFill>
                <a:srgbClr val="FFFFFF"/>
              </a:solidFill>
              <a:ea typeface="ＭＳ Ｐゴシック"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solidFill>
            <a:srgbClr val="000000"/>
          </a:solidFill>
          <a:effectLst>
            <a:outerShdw blurRad="63500" dist="35921" dir="2700000" algn="ctr" rotWithShape="0">
              <a:schemeClr val="bg2">
                <a:alpha val="74997"/>
              </a:schemeClr>
            </a:outerShdw>
          </a:effectLst>
        </p:spPr>
        <p:txBody>
          <a:bodyPr/>
          <a:lstStyle/>
          <a:p>
            <a:pPr eaLnBrk="1" hangingPunct="1"/>
            <a:r>
              <a:rPr lang="ar-JO" altLang="zh-CN" dirty="0">
                <a:solidFill>
                  <a:srgbClr val="FFFFFF"/>
                </a:solidFill>
                <a:ea typeface="SimSun" pitchFamily="2" charset="-122"/>
              </a:rPr>
              <a:t>تم إخضاع الأدوميين أيضاً</a:t>
            </a:r>
            <a:endParaRPr lang="en-US" altLang="en-US" dirty="0">
              <a:solidFill>
                <a:srgbClr val="FFFFFF"/>
              </a:solidFill>
              <a:ea typeface="ＭＳ Ｐゴシック" pitchFamily="34" charset="-128"/>
            </a:endParaRPr>
          </a:p>
        </p:txBody>
      </p:sp>
      <p:sp>
        <p:nvSpPr>
          <p:cNvPr id="84995" name="Text Box 3"/>
          <p:cNvSpPr txBox="1">
            <a:spLocks noChangeArrowheads="1"/>
          </p:cNvSpPr>
          <p:nvPr/>
        </p:nvSpPr>
        <p:spPr bwMode="auto">
          <a:xfrm>
            <a:off x="762000" y="1828800"/>
            <a:ext cx="6400800" cy="35394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b="1" u="sng" dirty="0">
                <a:ea typeface="SimSun" pitchFamily="2" charset="-122"/>
                <a:cs typeface="Arial" panose="020B0604020202020204" pitchFamily="34" charset="0"/>
              </a:rPr>
              <a:t>143-63 ق.م (حكم الهشمونيين)</a:t>
            </a:r>
            <a:endParaRPr lang="en-US" altLang="zh-CN" b="1" u="sng"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algn="r" eaLnBrk="1" hangingPunct="1"/>
            <a:r>
              <a:rPr lang="ar-JO" altLang="zh-CN" b="1" dirty="0">
                <a:ea typeface="SimSun" pitchFamily="2" charset="-122"/>
                <a:cs typeface="Arial" panose="020B0604020202020204" pitchFamily="34" charset="0"/>
              </a:rPr>
              <a:t>أخضع يوحنا هركانوس الأدوميين حوالي 126 ق.م، أجبرهم على تبني اليهودية كما دمجهم في الشعب اليهودي. </a:t>
            </a:r>
            <a:endParaRPr lang="en-US" altLang="zh-CN" b="1" dirty="0">
              <a:ea typeface="SimSun" pitchFamily="2" charset="-122"/>
              <a:cs typeface="Arial" panose="020B0604020202020204" pitchFamily="34" charset="0"/>
            </a:endParaRPr>
          </a:p>
          <a:p>
            <a:pPr eaLnBrk="1" hangingPunct="1"/>
            <a:r>
              <a:rPr lang="en-US" altLang="zh-CN" b="1" dirty="0">
                <a:ea typeface="SimSun" pitchFamily="2" charset="-122"/>
                <a:cs typeface="Arial" panose="020B0604020202020204" pitchFamily="34" charset="0"/>
              </a:rPr>
              <a:t>(Ant., XIII. 9.1; XV. 7.9)</a:t>
            </a:r>
          </a:p>
          <a:p>
            <a:pPr eaLnBrk="1" hangingPunct="1"/>
            <a:endParaRPr lang="en-US" altLang="en-US" b="1" dirty="0">
              <a:ea typeface="SimSun" pitchFamily="2" charset="-122"/>
              <a:cs typeface="Arial" panose="020B0604020202020204" pitchFamily="34" charset="0"/>
            </a:endParaRPr>
          </a:p>
        </p:txBody>
      </p:sp>
      <p:pic>
        <p:nvPicPr>
          <p:cNvPr id="153604" name="Picture 4" descr="e-3hor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3138" y="533400"/>
            <a:ext cx="16271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e-3hor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3657600"/>
            <a:ext cx="163512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Line 6"/>
          <p:cNvSpPr>
            <a:spLocks noChangeShapeType="1"/>
          </p:cNvSpPr>
          <p:nvPr/>
        </p:nvSpPr>
        <p:spPr bwMode="auto">
          <a:xfrm flipH="1">
            <a:off x="7010400" y="3810000"/>
            <a:ext cx="182880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
        <p:nvSpPr>
          <p:cNvPr id="153607" name="Line 7"/>
          <p:cNvSpPr>
            <a:spLocks noChangeShapeType="1"/>
          </p:cNvSpPr>
          <p:nvPr/>
        </p:nvSpPr>
        <p:spPr bwMode="auto">
          <a:xfrm>
            <a:off x="7315200" y="3810000"/>
            <a:ext cx="15240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
        <p:nvSpPr>
          <p:cNvPr id="153608" name="Line 8"/>
          <p:cNvSpPr>
            <a:spLocks noChangeShapeType="1"/>
          </p:cNvSpPr>
          <p:nvPr/>
        </p:nvSpPr>
        <p:spPr bwMode="auto">
          <a:xfrm>
            <a:off x="7315200" y="533400"/>
            <a:ext cx="160020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
        <p:nvSpPr>
          <p:cNvPr id="153609" name="Line 9"/>
          <p:cNvSpPr>
            <a:spLocks noChangeShapeType="1"/>
          </p:cNvSpPr>
          <p:nvPr/>
        </p:nvSpPr>
        <p:spPr bwMode="auto">
          <a:xfrm flipV="1">
            <a:off x="7391400" y="609600"/>
            <a:ext cx="152400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b="1" dirty="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155650" name="Title 7"/>
          <p:cNvSpPr>
            <a:spLocks noGrp="1"/>
          </p:cNvSpPr>
          <p:nvPr>
            <p:ph type="title" idx="4294967295"/>
          </p:nvPr>
        </p:nvSpPr>
        <p:spPr>
          <a:xfrm>
            <a:off x="2362200" y="0"/>
            <a:ext cx="6781800" cy="914400"/>
          </a:xfrm>
          <a:solidFill>
            <a:srgbClr val="000000"/>
          </a:solidFill>
        </p:spPr>
        <p:txBody>
          <a:bodyPr/>
          <a:lstStyle/>
          <a:p>
            <a:r>
              <a:rPr lang="ar-JO" altLang="en-US" sz="3600" dirty="0">
                <a:solidFill>
                  <a:srgbClr val="FFFFFF"/>
                </a:solidFill>
                <a:ea typeface="SimSun" pitchFamily="2" charset="-122"/>
              </a:rPr>
              <a:t>الحكم الروماني (63 ق.م – 330 م)</a:t>
            </a:r>
            <a:endParaRPr lang="en-US" altLang="en-US" sz="4800" dirty="0">
              <a:solidFill>
                <a:srgbClr val="FFFFFF"/>
              </a:solidFill>
              <a:ea typeface="ＭＳ Ｐゴシック" pitchFamily="34" charset="-128"/>
            </a:endParaRPr>
          </a:p>
        </p:txBody>
      </p:sp>
      <p:pic>
        <p:nvPicPr>
          <p:cNvPr id="155651" name="Picture 2" descr="herod the gr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93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3" descr="herod the gr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066800"/>
            <a:ext cx="44259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1214436" y="5257800"/>
            <a:ext cx="2519364"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b="1" dirty="0">
                <a:ea typeface="SimSun" pitchFamily="2" charset="-122"/>
                <a:cs typeface="Arial" panose="020B0604020202020204" pitchFamily="34" charset="0"/>
              </a:rPr>
              <a:t>السلالة</a:t>
            </a:r>
          </a:p>
          <a:p>
            <a:pPr algn="ctr" eaLnBrk="1" hangingPunct="1"/>
            <a:r>
              <a:rPr lang="ar-JO" altLang="zh-CN" b="1" dirty="0">
                <a:ea typeface="SimSun" pitchFamily="2" charset="-122"/>
                <a:cs typeface="Arial" panose="020B0604020202020204" pitchFamily="34" charset="0"/>
              </a:rPr>
              <a:t>الهيرودية</a:t>
            </a:r>
            <a:endParaRPr lang="en-US" altLang="zh-CN" b="1" dirty="0">
              <a:ea typeface="SimSun" pitchFamily="2" charset="-122"/>
              <a:cs typeface="Arial" panose="020B0604020202020204" pitchFamily="34" charset="0"/>
            </a:endParaRPr>
          </a:p>
          <a:p>
            <a:pPr algn="ctr" eaLnBrk="1" hangingPunct="1"/>
            <a:r>
              <a:rPr lang="ar-JO" altLang="zh-CN" b="1" dirty="0">
                <a:ea typeface="SimSun" pitchFamily="2" charset="-122"/>
                <a:cs typeface="Arial" panose="020B0604020202020204" pitchFamily="34" charset="0"/>
              </a:rPr>
              <a:t>37 ق.م – 70 م</a:t>
            </a:r>
            <a:endParaRPr lang="en-US" altLang="en-US" b="1" dirty="0">
              <a:ea typeface="SimSun" pitchFamily="2" charset="-122"/>
              <a:cs typeface="Arial" panose="020B0604020202020204" pitchFamily="34" charset="0"/>
            </a:endParaRPr>
          </a:p>
        </p:txBody>
      </p:sp>
      <p:sp>
        <p:nvSpPr>
          <p:cNvPr id="155654" name="Text Box 5"/>
          <p:cNvSpPr txBox="1">
            <a:spLocks noChangeArrowheads="1"/>
          </p:cNvSpPr>
          <p:nvPr/>
        </p:nvSpPr>
        <p:spPr bwMode="auto">
          <a:xfrm>
            <a:off x="3184525" y="41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b="1" dirty="0">
              <a:cs typeface="Arial" panose="020B0604020202020204" pitchFamily="34" charset="0"/>
            </a:endParaRPr>
          </a:p>
        </p:txBody>
      </p:sp>
      <p:sp>
        <p:nvSpPr>
          <p:cNvPr id="86023" name="Text Box 7"/>
          <p:cNvSpPr txBox="1">
            <a:spLocks noChangeArrowheads="1"/>
          </p:cNvSpPr>
          <p:nvPr/>
        </p:nvSpPr>
        <p:spPr bwMode="auto">
          <a:xfrm>
            <a:off x="152400" y="3200400"/>
            <a:ext cx="1683296"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b="1" dirty="0">
                <a:ea typeface="宋体" charset="-122"/>
                <a:cs typeface="Arial" panose="020B0604020202020204" pitchFamily="34" charset="0"/>
              </a:rPr>
              <a:t>هيرودس</a:t>
            </a:r>
          </a:p>
          <a:p>
            <a:pPr algn="ctr">
              <a:defRPr/>
            </a:pPr>
            <a:r>
              <a:rPr lang="ar-JO" b="1" dirty="0">
                <a:ea typeface="宋体" charset="-122"/>
                <a:cs typeface="Arial" panose="020B0604020202020204" pitchFamily="34" charset="0"/>
              </a:rPr>
              <a:t>الكبير</a:t>
            </a:r>
          </a:p>
          <a:p>
            <a:pPr algn="ctr">
              <a:defRPr/>
            </a:pPr>
            <a:r>
              <a:rPr lang="ar-JO" b="1" dirty="0">
                <a:ea typeface="宋体" charset="-122"/>
                <a:cs typeface="Arial" panose="020B0604020202020204" pitchFamily="34" charset="0"/>
              </a:rPr>
              <a:t>37-4 ق.م</a:t>
            </a:r>
            <a:endParaRPr lang="en-US" b="1" dirty="0">
              <a:ea typeface="宋体" charset="-122"/>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514350" y="152400"/>
            <a:ext cx="8229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en-US" b="1" dirty="0">
                <a:ea typeface="SimSun" pitchFamily="2" charset="-122"/>
                <a:cs typeface="Arial" panose="020B0604020202020204" pitchFamily="34" charset="0"/>
              </a:rPr>
              <a:t>سنة 66 م تمرد اليهود ضد روما، وعندما حاصر تيطس أورشليم في 70 م، انضم الأدوميون مع اليهود في التمرد ضد روما. </a:t>
            </a:r>
            <a:endParaRPr lang="en-US" altLang="en-US" b="1" dirty="0">
              <a:ea typeface="SimSun" pitchFamily="2" charset="-122"/>
              <a:cs typeface="Arial" panose="020B0604020202020204" pitchFamily="34" charset="0"/>
            </a:endParaRPr>
          </a:p>
        </p:txBody>
      </p:sp>
      <p:sp>
        <p:nvSpPr>
          <p:cNvPr id="87043" name="Text Box 3"/>
          <p:cNvSpPr txBox="1">
            <a:spLocks noChangeArrowheads="1"/>
          </p:cNvSpPr>
          <p:nvPr/>
        </p:nvSpPr>
        <p:spPr bwMode="auto">
          <a:xfrm>
            <a:off x="533400" y="4508500"/>
            <a:ext cx="83248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ar-JO" altLang="en-US" b="1" dirty="0">
                <a:ea typeface="SimSun" pitchFamily="2" charset="-122"/>
                <a:cs typeface="Arial" panose="020B0604020202020204" pitchFamily="34" charset="0"/>
              </a:rPr>
              <a:t>يقول يوسيفوس أنه تم قبول 20000 أدومي كمدافعين عن المدينة المقدسة، وبمجرد دخولهم بدأوا في السرقة والقتل.</a:t>
            </a:r>
            <a:endParaRPr lang="en-US" altLang="en-US" b="1" dirty="0">
              <a:ea typeface="SimSun" pitchFamily="2" charset="-122"/>
              <a:cs typeface="Arial" panose="020B0604020202020204" pitchFamily="34" charset="0"/>
            </a:endParaRPr>
          </a:p>
        </p:txBody>
      </p:sp>
      <p:sp>
        <p:nvSpPr>
          <p:cNvPr id="5" name="Title 4"/>
          <p:cNvSpPr>
            <a:spLocks noGrp="1"/>
          </p:cNvSpPr>
          <p:nvPr>
            <p:ph type="title" idx="4294967295"/>
          </p:nvPr>
        </p:nvSpPr>
        <p:spPr>
          <a:xfrm>
            <a:off x="514350" y="2781300"/>
            <a:ext cx="8229600" cy="1295400"/>
          </a:xfrm>
        </p:spPr>
        <p:txBody>
          <a:bodyPr wrap="none" numCol="1" fromWordArt="1">
            <a:prstTxWarp prst="textDoubleWave1">
              <a:avLst>
                <a:gd name="adj1" fmla="val 6500"/>
                <a:gd name="adj2" fmla="val 0"/>
              </a:avLst>
            </a:prstTxWarp>
          </a:bodyPr>
          <a:lstStyle/>
          <a:p>
            <a:r>
              <a:rPr lang="ar-JO" sz="6600" kern="10" dirty="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a typeface="ＭＳ Ｐゴシック" pitchFamily="34" charset="-128"/>
              </a:rPr>
              <a:t>الخيانة</a:t>
            </a:r>
            <a:endParaRPr lang="en-US" sz="6600" kern="10" dirty="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a typeface="ＭＳ Ｐゴシック"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etra-kings highway"/>
          <p:cNvPicPr>
            <a:picLocks noChangeAspect="1" noChangeArrowheads="1"/>
          </p:cNvPicPr>
          <p:nvPr/>
        </p:nvPicPr>
        <p:blipFill>
          <a:blip r:embed="rId3"/>
          <a:srcRect/>
          <a:stretch>
            <a:fillRect/>
          </a:stretch>
        </p:blipFill>
        <p:spPr bwMode="auto">
          <a:xfrm>
            <a:off x="0" y="0"/>
            <a:ext cx="4419600" cy="6858000"/>
          </a:xfrm>
          <a:prstGeom prst="rect">
            <a:avLst/>
          </a:prstGeom>
          <a:noFill/>
          <a:effectLst>
            <a:outerShdw blurRad="63500" dist="38099" dir="2700000" algn="ctr" rotWithShape="0">
              <a:srgbClr val="000000">
                <a:alpha val="74998"/>
              </a:srgbClr>
            </a:outerShdw>
          </a:effectLst>
        </p:spPr>
      </p:pic>
      <p:sp>
        <p:nvSpPr>
          <p:cNvPr id="159746"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b="1" dirty="0">
              <a:cs typeface="Arial" panose="020B0604020202020204" pitchFamily="34" charset="0"/>
            </a:endParaRPr>
          </a:p>
        </p:txBody>
      </p:sp>
      <p:sp>
        <p:nvSpPr>
          <p:cNvPr id="159747"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b="1" dirty="0">
              <a:cs typeface="Arial" panose="020B0604020202020204" pitchFamily="34" charset="0"/>
            </a:endParaRPr>
          </a:p>
        </p:txBody>
      </p:sp>
      <p:sp>
        <p:nvSpPr>
          <p:cNvPr id="159748"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sz="2400" b="1" dirty="0">
              <a:cs typeface="Arial" panose="020B0604020202020204" pitchFamily="34" charset="0"/>
            </a:endParaRPr>
          </a:p>
        </p:txBody>
      </p:sp>
      <p:sp>
        <p:nvSpPr>
          <p:cNvPr id="88070" name="Text Box 6"/>
          <p:cNvSpPr txBox="1">
            <a:spLocks noChangeArrowheads="1"/>
          </p:cNvSpPr>
          <p:nvPr/>
        </p:nvSpPr>
        <p:spPr bwMode="auto">
          <a:xfrm>
            <a:off x="4419600" y="811213"/>
            <a:ext cx="4724400" cy="501675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b="1" dirty="0">
                <a:ea typeface="SimSun" pitchFamily="2" charset="-122"/>
                <a:cs typeface="Arial" panose="020B0604020202020204" pitchFamily="34" charset="0"/>
              </a:rPr>
              <a:t>تلقى هؤلاء الخونة نفس مصير اليهود القلائل الباقين أحياء عندما سيطرت روما على أورشليم.</a:t>
            </a:r>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eaLnBrk="1" hangingPunct="1"/>
            <a:endParaRPr lang="en-US" altLang="zh-CN" b="1" dirty="0">
              <a:ea typeface="SimSun" pitchFamily="2" charset="-122"/>
              <a:cs typeface="Arial" panose="020B0604020202020204" pitchFamily="34" charset="0"/>
            </a:endParaRPr>
          </a:p>
          <a:p>
            <a:pPr algn="r" rtl="1" eaLnBrk="1" hangingPunct="1"/>
            <a:r>
              <a:rPr lang="en-US" altLang="zh-CN" b="1" dirty="0">
                <a:ea typeface="SimSun" pitchFamily="2" charset="-122"/>
                <a:cs typeface="Arial" panose="020B0604020202020204" pitchFamily="34" charset="0"/>
              </a:rPr>
              <a:t>	</a:t>
            </a:r>
            <a:r>
              <a:rPr lang="ar-JO" altLang="zh-CN" b="1" dirty="0">
                <a:ea typeface="SimSun" pitchFamily="2" charset="-122"/>
                <a:cs typeface="Arial" panose="020B0604020202020204" pitchFamily="34" charset="0"/>
              </a:rPr>
              <a:t>إدومية، أو أدوم،</a:t>
            </a:r>
          </a:p>
          <a:p>
            <a:pPr algn="ctr" eaLnBrk="1" hangingPunct="1"/>
            <a:r>
              <a:rPr lang="ar-JO" altLang="zh-CN" b="1" dirty="0">
                <a:ea typeface="SimSun" pitchFamily="2" charset="-122"/>
                <a:cs typeface="Arial" panose="020B0604020202020204" pitchFamily="34" charset="0"/>
              </a:rPr>
              <a:t>توقفت عن أن تكون.</a:t>
            </a:r>
            <a:endParaRPr lang="en-US" altLang="en-US" sz="2000" b="1" dirty="0">
              <a:ea typeface="SimSun" pitchFamily="2" charset="-122"/>
              <a:cs typeface="Arial" panose="020B0604020202020204" pitchFamily="34" charset="0"/>
            </a:endParaRPr>
          </a:p>
        </p:txBody>
      </p:sp>
      <p:sp>
        <p:nvSpPr>
          <p:cNvPr id="159751" name="Title 7"/>
          <p:cNvSpPr>
            <a:spLocks noGrp="1"/>
          </p:cNvSpPr>
          <p:nvPr>
            <p:ph type="title" idx="4294967295"/>
          </p:nvPr>
        </p:nvSpPr>
        <p:spPr>
          <a:xfrm>
            <a:off x="0" y="0"/>
            <a:ext cx="9144000" cy="808038"/>
          </a:xfrm>
          <a:solidFill>
            <a:srgbClr val="000000"/>
          </a:solidFill>
        </p:spPr>
        <p:txBody>
          <a:bodyPr/>
          <a:lstStyle/>
          <a:p>
            <a:r>
              <a:rPr lang="ar-JO" altLang="en-US" dirty="0">
                <a:solidFill>
                  <a:srgbClr val="FFFFFF"/>
                </a:solidFill>
                <a:ea typeface="ＭＳ Ｐゴシック" pitchFamily="34" charset="-128"/>
              </a:rPr>
              <a:t>تم إدانتهم من روما</a:t>
            </a:r>
            <a:endParaRPr lang="en-US" altLang="en-US" dirty="0">
              <a:solidFill>
                <a:srgbClr val="FFFFFF"/>
              </a:solidFill>
              <a:ea typeface="ＭＳ Ｐゴシック" pitchFamily="34" charset="-128"/>
            </a:endParaRPr>
          </a:p>
        </p:txBody>
      </p:sp>
      <p:sp>
        <p:nvSpPr>
          <p:cNvPr id="2" name="Title 7">
            <a:extLst>
              <a:ext uri="{FF2B5EF4-FFF2-40B4-BE49-F238E27FC236}">
                <a16:creationId xmlns:a16="http://schemas.microsoft.com/office/drawing/2014/main" id="{18BB9E20-A85A-ED56-772B-ED2F418A99ED}"/>
              </a:ext>
            </a:extLst>
          </p:cNvPr>
          <p:cNvSpPr txBox="1">
            <a:spLocks/>
          </p:cNvSpPr>
          <p:nvPr/>
        </p:nvSpPr>
        <p:spPr bwMode="auto">
          <a:xfrm rot="20918041">
            <a:off x="-86238" y="3880476"/>
            <a:ext cx="9144000" cy="1785151"/>
          </a:xfrm>
          <a:prstGeom prst="rect">
            <a:avLst/>
          </a:prstGeom>
        </p:spPr>
        <p:txBody>
          <a:bodyPr wrap="none" numCol="1" fromWordArt="1">
            <a:prstTxWarp prst="textSlantUp">
              <a:avLst>
                <a:gd name="adj" fmla="val 55556"/>
              </a:avLst>
            </a:prstTxWarp>
          </a:bodyPr>
          <a:lstStyle>
            <a:defPPr>
              <a:defRPr lang="en-US"/>
            </a:defPPr>
            <a:lvl1pPr algn="ctr">
              <a:defRPr sz="7200" kern="10">
                <a:ln w="9525">
                  <a:solidFill>
                    <a:srgbClr val="000000"/>
                  </a:solidFill>
                  <a:round/>
                  <a:headEnd/>
                  <a:tailEnd/>
                </a:ln>
                <a:solidFill>
                  <a:srgbClr val="000000"/>
                </a:solidFill>
                <a:latin typeface="Arial Black"/>
              </a:defRPr>
            </a:lvl1pPr>
          </a:lstStyle>
          <a:p>
            <a:r>
              <a:rPr lang="ar-JO" altLang="en-US" b="1" dirty="0">
                <a:cs typeface="Arial" panose="020B0604020202020204" pitchFamily="34" charset="0"/>
              </a:rPr>
              <a:t>تم إبادتهم</a:t>
            </a:r>
            <a:endParaRPr lang="en-US" altLang="en-US" b="1" dirty="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600200" y="838200"/>
            <a:ext cx="5867400" cy="1676400"/>
          </a:xfrm>
          <a:effectLst>
            <a:outerShdw blurRad="63500" dist="35921" dir="2700000" algn="ctr" rotWithShape="0">
              <a:schemeClr val="bg2">
                <a:alpha val="74997"/>
              </a:schemeClr>
            </a:outerShdw>
          </a:effectLst>
        </p:spPr>
        <p:txBody>
          <a:bodyPr/>
          <a:lstStyle/>
          <a:p>
            <a:pPr eaLnBrk="1" hangingPunct="1"/>
            <a:r>
              <a:rPr lang="ar-JO" altLang="zh-CN" sz="4800" dirty="0">
                <a:solidFill>
                  <a:schemeClr val="tx1"/>
                </a:solidFill>
                <a:ea typeface="SimSun" pitchFamily="2" charset="-122"/>
              </a:rPr>
              <a:t>الأهمية:</a:t>
            </a:r>
            <a:br>
              <a:rPr lang="ar-JO" altLang="zh-CN" sz="4800" dirty="0">
                <a:solidFill>
                  <a:schemeClr val="tx1"/>
                </a:solidFill>
                <a:ea typeface="SimSun" pitchFamily="2" charset="-122"/>
              </a:rPr>
            </a:br>
            <a:r>
              <a:rPr lang="ar-JO" altLang="zh-CN" sz="4800" dirty="0">
                <a:solidFill>
                  <a:schemeClr val="tx1"/>
                </a:solidFill>
                <a:ea typeface="SimSun" pitchFamily="2" charset="-122"/>
              </a:rPr>
              <a:t>اختيار الله</a:t>
            </a:r>
            <a:endParaRPr lang="en-US" altLang="en-US" sz="4800" dirty="0">
              <a:solidFill>
                <a:schemeClr val="tx1"/>
              </a:solidFill>
              <a:ea typeface="ＭＳ Ｐゴシック" pitchFamily="34" charset="-128"/>
            </a:endParaRPr>
          </a:p>
        </p:txBody>
      </p:sp>
      <p:sp>
        <p:nvSpPr>
          <p:cNvPr id="89091" name="AutoShape 3"/>
          <p:cNvSpPr>
            <a:spLocks noChangeArrowheads="1"/>
          </p:cNvSpPr>
          <p:nvPr/>
        </p:nvSpPr>
        <p:spPr bwMode="auto">
          <a:xfrm>
            <a:off x="685800" y="3200400"/>
            <a:ext cx="3352800" cy="30480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أبغضت</a:t>
            </a:r>
          </a:p>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عيسو</a:t>
            </a:r>
            <a:endParaRPr lang="en-US" altLang="en-US" sz="4800" b="1" dirty="0">
              <a:solidFill>
                <a:schemeClr val="bg1"/>
              </a:solidFill>
              <a:effectLst>
                <a:outerShdw blurRad="38100" dist="38100" dir="2700000" algn="tl">
                  <a:srgbClr val="000000"/>
                </a:outerShdw>
              </a:effectLst>
              <a:cs typeface="Arial" panose="020B0604020202020204" pitchFamily="34" charset="0"/>
            </a:endParaRPr>
          </a:p>
        </p:txBody>
      </p:sp>
      <p:sp>
        <p:nvSpPr>
          <p:cNvPr id="89092" name="AutoShape 4"/>
          <p:cNvSpPr>
            <a:spLocks noChangeArrowheads="1"/>
          </p:cNvSpPr>
          <p:nvPr/>
        </p:nvSpPr>
        <p:spPr bwMode="auto">
          <a:xfrm>
            <a:off x="4953000" y="3200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أحببت</a:t>
            </a:r>
          </a:p>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يعقوب</a:t>
            </a:r>
            <a:endParaRPr lang="en-US" altLang="en-US" sz="4800" b="1" dirty="0">
              <a:solidFill>
                <a:schemeClr val="bg1"/>
              </a:solidFill>
              <a:effectLst>
                <a:outerShdw blurRad="38100" dist="38100" dir="2700000" algn="tl">
                  <a:srgbClr val="000000"/>
                </a:outerShdw>
              </a:effectLst>
              <a:cs typeface="Arial" panose="020B0604020202020204" pitchFamily="34" charset="0"/>
            </a:endParaRPr>
          </a:p>
        </p:txBody>
      </p:sp>
      <p:sp>
        <p:nvSpPr>
          <p:cNvPr id="5" name="Rectangle 2"/>
          <p:cNvSpPr txBox="1">
            <a:spLocks noChangeArrowheads="1"/>
          </p:cNvSpPr>
          <p:nvPr/>
        </p:nvSpPr>
        <p:spPr bwMode="auto">
          <a:xfrm>
            <a:off x="1600200" y="5181600"/>
            <a:ext cx="5867400" cy="1676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4800" b="1" dirty="0">
                <a:ea typeface="SimSun" pitchFamily="2" charset="-122"/>
                <a:cs typeface="Arial" panose="020B0604020202020204" pitchFamily="34" charset="0"/>
              </a:rPr>
              <a:t>ملا 1: 2-3</a:t>
            </a:r>
            <a:endParaRPr lang="en-US" altLang="en-US" sz="4800" b="1" dirty="0">
              <a:ea typeface="SimSun" pitchFamily="2" charset="-122"/>
              <a:cs typeface="Arial" panose="020B0604020202020204" pitchFamily="34" charset="0"/>
            </a:endParaRPr>
          </a:p>
        </p:txBody>
      </p:sp>
      <p:sp>
        <p:nvSpPr>
          <p:cNvPr id="161797" name="TextBox 5"/>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8442731" cy="1447800"/>
          </a:xfrm>
          <a:solidFill>
            <a:srgbClr val="000000"/>
          </a:solidFill>
          <a:effectLst>
            <a:outerShdw blurRad="63500" dist="35921" dir="2700000" algn="ctr" rotWithShape="0">
              <a:schemeClr val="bg2">
                <a:alpha val="74997"/>
              </a:schemeClr>
            </a:outerShdw>
          </a:effectLst>
        </p:spPr>
        <p:txBody>
          <a:bodyPr/>
          <a:lstStyle/>
          <a:p>
            <a:pPr eaLnBrk="1" hangingPunct="1">
              <a:defRPr/>
            </a:pPr>
            <a:r>
              <a:rPr lang="ar-JO" dirty="0">
                <a:solidFill>
                  <a:srgbClr val="FFFFFF"/>
                </a:solidFill>
              </a:rPr>
              <a:t>الأهمية</a:t>
            </a:r>
            <a:br>
              <a:rPr lang="en-US" dirty="0">
                <a:solidFill>
                  <a:srgbClr val="FFFFFF"/>
                </a:solidFill>
              </a:rPr>
            </a:br>
            <a:r>
              <a:rPr lang="ar-JO" dirty="0">
                <a:solidFill>
                  <a:srgbClr val="FFFFFF"/>
                </a:solidFill>
              </a:rPr>
              <a:t>دينونة الله على كل الأمم</a:t>
            </a:r>
            <a:endParaRPr lang="en-US" dirty="0">
              <a:solidFill>
                <a:srgbClr val="FFFFFF"/>
              </a:solidFill>
            </a:endParaRPr>
          </a:p>
        </p:txBody>
      </p:sp>
      <p:sp>
        <p:nvSpPr>
          <p:cNvPr id="90115" name="Rectangle 3"/>
          <p:cNvSpPr>
            <a:spLocks noChangeArrowheads="1"/>
          </p:cNvSpPr>
          <p:nvPr/>
        </p:nvSpPr>
        <p:spPr bwMode="auto">
          <a:xfrm>
            <a:off x="900113" y="1828800"/>
            <a:ext cx="5400079"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defRPr/>
            </a:pPr>
            <a:r>
              <a:rPr lang="ar-JO" altLang="zh-CN" b="1" dirty="0">
                <a:ea typeface="宋体" charset="-122"/>
                <a:cs typeface="Arial" panose="020B0604020202020204" pitchFamily="34" charset="0"/>
              </a:rPr>
              <a:t>غالباً ما تشير أدوم في العهد القديم إلى الأمم الوثنية ككل.</a:t>
            </a:r>
          </a:p>
          <a:p>
            <a:pPr algn="r">
              <a:defRPr/>
            </a:pPr>
            <a:r>
              <a:rPr lang="ar-JO" altLang="zh-CN" b="1" dirty="0">
                <a:ea typeface="宋体" charset="-122"/>
                <a:cs typeface="Arial" panose="020B0604020202020204" pitchFamily="34" charset="0"/>
              </a:rPr>
              <a:t>(أش 34: 5-17، أنظر عو 15-21)</a:t>
            </a:r>
            <a:r>
              <a:rPr lang="en-US" altLang="zh-CN" b="1" dirty="0">
                <a:ea typeface="宋体" charset="-122"/>
                <a:cs typeface="Arial" panose="020B0604020202020204" pitchFamily="34" charset="0"/>
              </a:rPr>
              <a:t> </a:t>
            </a:r>
          </a:p>
        </p:txBody>
      </p:sp>
      <p:pic>
        <p:nvPicPr>
          <p:cNvPr id="163844" name="Picture 5" descr="BD0666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733800"/>
            <a:ext cx="3200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6" descr="MP00640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2813" y="2743200"/>
            <a:ext cx="2900362"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Box 5"/>
          <p:cNvSpPr txBox="1">
            <a:spLocks noChangeArrowheads="1"/>
          </p:cNvSpPr>
          <p:nvPr/>
        </p:nvSpPr>
        <p:spPr bwMode="auto">
          <a:xfrm>
            <a:off x="8442731" y="0"/>
            <a:ext cx="704039"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102</a:t>
            </a:r>
          </a:p>
          <a:p>
            <a:pPr algn="ctr" eaLnBrk="1" hangingPunct="1"/>
            <a:r>
              <a:rPr lang="ar-JO" altLang="en-US" sz="2400" b="1" dirty="0">
                <a:solidFill>
                  <a:srgbClr val="FFFFFF"/>
                </a:solidFill>
                <a:cs typeface="Arial" panose="020B0604020202020204" pitchFamily="34" charset="0"/>
              </a:rPr>
              <a:t>5أ</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20000" contrast="-34000"/>
            <a:extLst>
              <a:ext uri="{28A0092B-C50C-407E-A947-70E740481C1C}">
                <a14:useLocalDpi xmlns:a14="http://schemas.microsoft.com/office/drawing/2010/main"/>
              </a:ext>
            </a:extLst>
          </a:blip>
          <a:srcRect/>
          <a:stretch>
            <a:fillRect/>
          </a:stretch>
        </p:blipFill>
        <p:spPr bwMode="auto">
          <a:xfrm>
            <a:off x="0" y="0"/>
            <a:ext cx="91440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362" name="Text Box 2"/>
          <p:cNvSpPr txBox="1">
            <a:spLocks noChangeArrowheads="1"/>
          </p:cNvSpPr>
          <p:nvPr/>
        </p:nvSpPr>
        <p:spPr bwMode="auto">
          <a:xfrm>
            <a:off x="457200" y="273050"/>
            <a:ext cx="8229600" cy="1144588"/>
          </a:xfrm>
          <a:prstGeom prst="rect">
            <a:avLst/>
          </a:prstGeom>
          <a:gradFill rotWithShape="0">
            <a:gsLst>
              <a:gs pos="0">
                <a:srgbClr val="BBE0E3"/>
              </a:gs>
              <a:gs pos="100000">
                <a:srgbClr val="7C9496"/>
              </a:gs>
            </a:gsLst>
            <a:lin ang="5400000" scaled="1"/>
          </a:gradFill>
          <a:ln w="9525">
            <a:noFill/>
            <a:round/>
            <a:headEnd/>
            <a:tailEnd/>
          </a:ln>
          <a:effec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33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55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أدوم</a:t>
            </a:r>
            <a:endParaRPr kumimoji="0" lang="en-GB" sz="55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3" name="Rectangle 3"/>
          <p:cNvSpPr>
            <a:spLocks noChangeArrowheads="1"/>
          </p:cNvSpPr>
          <p:nvPr/>
        </p:nvSpPr>
        <p:spPr bwMode="auto">
          <a:xfrm>
            <a:off x="0" y="1447800"/>
            <a:ext cx="9144000" cy="4724400"/>
          </a:xfrm>
          <a:prstGeom prst="rect">
            <a:avLst/>
          </a:prstGeom>
          <a:solidFill>
            <a:srgbClr val="BBE0E3">
              <a:alpha val="5411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endParaRPr>
          </a:p>
        </p:txBody>
      </p:sp>
      <p:sp>
        <p:nvSpPr>
          <p:cNvPr id="15364" name="Text Box 4"/>
          <p:cNvSpPr txBox="1">
            <a:spLocks noChangeArrowheads="1"/>
          </p:cNvSpPr>
          <p:nvPr/>
        </p:nvSpPr>
        <p:spPr bwMode="auto">
          <a:xfrm>
            <a:off x="609600" y="17526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marL="379413" indent="-284163"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cs typeface="ＭＳ Ｐゴシック" charset="0"/>
              </a:defRPr>
            </a:lvl1pPr>
            <a:lvl2pPr marL="771525" indent="-287338"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2pPr>
            <a:lvl3pPr marL="11430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3pPr>
            <a:lvl4pPr marL="16002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4pPr>
            <a:lvl5pPr marL="20574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9pPr>
          </a:lstStyle>
          <a:p>
            <a:pPr marL="379413" marR="0" lvl="0" indent="-284163"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ثلاثة أصول محتملة لل</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إ</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سم: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771525" marR="0" lvl="1" indent="-287338"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المنحدرات من الحجر الرملي الأحمر في البلاد</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771525" marR="0" lvl="1" indent="-287338"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شعر </a:t>
            </a:r>
            <a:r>
              <a:rPr kumimoji="0" lang="ar-EG" sz="3600" b="1" u="none" strike="noStrike" kern="1200" cap="none" spc="0" normalizeH="0" baseline="0" noProof="0" dirty="0" err="1">
                <a:ln>
                  <a:noFill/>
                </a:ln>
                <a:solidFill>
                  <a:srgbClr val="000000"/>
                </a:solidFill>
                <a:effectLst/>
                <a:uLnTx/>
                <a:uFillTx/>
                <a:latin typeface="Arial" panose="020B0604020202020204" pitchFamily="34" charset="0"/>
                <a:ea typeface="宋体" charset="0"/>
                <a:cs typeface="Arial" panose="020B0604020202020204" pitchFamily="34" charset="0"/>
              </a:rPr>
              <a:t>عيسو</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الأحمر عند ولادته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771525" marR="0" lvl="1" indent="-287338"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حساء أحمر أخذه </a:t>
            </a:r>
            <a:r>
              <a:rPr kumimoji="0" lang="ar-EG" sz="3600" b="1" u="none" strike="noStrike" kern="1200" cap="none" spc="0" normalizeH="0" baseline="0" noProof="0" dirty="0" err="1">
                <a:ln>
                  <a:noFill/>
                </a:ln>
                <a:solidFill>
                  <a:srgbClr val="000000"/>
                </a:solidFill>
                <a:effectLst/>
                <a:uLnTx/>
                <a:uFillTx/>
                <a:latin typeface="Arial" panose="020B0604020202020204" pitchFamily="34" charset="0"/>
                <a:ea typeface="宋体" charset="0"/>
                <a:cs typeface="Arial" panose="020B0604020202020204" pitchFamily="34" charset="0"/>
              </a:rPr>
              <a:t>عيسو</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مقابل ميراثه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379413" marR="0" lvl="0" indent="-284163"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أرض بني عيسو التي كانت قبلا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أرض سعير</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379413" marR="0" lvl="0" indent="-284163" algn="r" defTabSz="449263" rtl="1"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يشار إلى جبل سعير و</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دومي</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ة</a:t>
            </a:r>
            <a:r>
              <a:rPr kumimoji="0" lang="ar-EG"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في الكتاب المقدس</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071366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withEffect">
                                  <p:stCondLst>
                                    <p:cond delay="0"/>
                                  </p:stCondLst>
                                  <p:childTnLst>
                                    <p:set>
                                      <p:cBhvr additive="repl">
                                        <p:cTn id="6" dur="1" fill="hold">
                                          <p:stCondLst>
                                            <p:cond delay="0"/>
                                          </p:stCondLst>
                                        </p:cTn>
                                        <p:tgtEl>
                                          <p:spTgt spid="15361"/>
                                        </p:tgtEl>
                                        <p:attrNameLst>
                                          <p:attrName>style.visibility</p:attrName>
                                        </p:attrNameLst>
                                      </p:cBhvr>
                                      <p:to>
                                        <p:strVal val="visible"/>
                                      </p:to>
                                    </p:set>
                                    <p:anim calcmode="lin" valueType="num">
                                      <p:cBhvr additive="repl">
                                        <p:cTn id="7" dur="500" fill="hold"/>
                                        <p:tgtEl>
                                          <p:spTgt spid="15361"/>
                                        </p:tgtEl>
                                        <p:attrNameLst>
                                          <p:attrName>ppt_x</p:attrName>
                                        </p:attrNameLst>
                                      </p:cBhvr>
                                      <p:tavLst>
                                        <p:tav>
                                          <p:val>
                                            <p:strVal val="#ppt_x"/>
                                          </p:val>
                                        </p:tav>
                                        <p:tav>
                                          <p:val>
                                            <p:strVal val="#ppt_x"/>
                                          </p:val>
                                        </p:tav>
                                      </p:tavLst>
                                    </p:anim>
                                    <p:anim calcmode="lin" valueType="num">
                                      <p:cBhvr additive="repl">
                                        <p:cTn id="8" dur="500" fill="hold"/>
                                        <p:tgtEl>
                                          <p:spTgt spid="15361"/>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additive="repl">
                                        <p:cTn id="12" dur="1" fill="hold">
                                          <p:stCondLst>
                                            <p:cond delay="0"/>
                                          </p:stCondLst>
                                        </p:cTn>
                                        <p:tgtEl>
                                          <p:spTgt spid="15363"/>
                                        </p:tgtEl>
                                        <p:attrNameLst>
                                          <p:attrName>style.visibility</p:attrName>
                                        </p:attrNameLst>
                                      </p:cBhvr>
                                      <p:to>
                                        <p:strVal val="visible"/>
                                      </p:to>
                                    </p:set>
                                    <p:animEffect transition="in" filter="diamond(in)">
                                      <p:cBhvr additive="repl">
                                        <p:cTn id="13" dur="2000"/>
                                        <p:tgtEl>
                                          <p:spTgt spid="15363"/>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15364">
                                            <p:txEl>
                                              <p:pRg st="0" end="0"/>
                                            </p:txEl>
                                          </p:spTgt>
                                        </p:tgtEl>
                                        <p:attrNameLst>
                                          <p:attrName>style.visibility</p:attrName>
                                        </p:attrNameLst>
                                      </p:cBhvr>
                                      <p:to>
                                        <p:strVal val="visible"/>
                                      </p:to>
                                    </p:set>
                                    <p:animEffect transition="in" filter="blinds(horizontal)">
                                      <p:cBhvr additive="repl">
                                        <p:cTn id="16" dur="500"/>
                                        <p:tgtEl>
                                          <p:spTgt spid="15364">
                                            <p:txEl>
                                              <p:pRg st="0" end="0"/>
                                            </p:txEl>
                                          </p:spTgt>
                                        </p:tgtEl>
                                      </p:cBhvr>
                                    </p:animEffect>
                                  </p:childTnLst>
                                </p:cTn>
                              </p:par>
                              <p:par>
                                <p:cTn id="17" presetID="3" presetClass="entr" presetSubtype="10" fill="hold" nodeType="withEffect">
                                  <p:stCondLst>
                                    <p:cond delay="0"/>
                                  </p:stCondLst>
                                  <p:childTnLst>
                                    <p:set>
                                      <p:cBhvr additive="repl">
                                        <p:cTn id="18" dur="1" fill="hold">
                                          <p:stCondLst>
                                            <p:cond delay="0"/>
                                          </p:stCondLst>
                                        </p:cTn>
                                        <p:tgtEl>
                                          <p:spTgt spid="15364">
                                            <p:txEl>
                                              <p:pRg st="1" end="1"/>
                                            </p:txEl>
                                          </p:spTgt>
                                        </p:tgtEl>
                                        <p:attrNameLst>
                                          <p:attrName>style.visibility</p:attrName>
                                        </p:attrNameLst>
                                      </p:cBhvr>
                                      <p:to>
                                        <p:strVal val="visible"/>
                                      </p:to>
                                    </p:set>
                                    <p:animEffect transition="in" filter="blinds(horizontal)">
                                      <p:cBhvr additive="repl">
                                        <p:cTn id="19" dur="500"/>
                                        <p:tgtEl>
                                          <p:spTgt spid="15364">
                                            <p:txEl>
                                              <p:pRg st="1" end="1"/>
                                            </p:txEl>
                                          </p:spTgt>
                                        </p:tgtEl>
                                      </p:cBhvr>
                                    </p:animEffect>
                                  </p:childTnLst>
                                </p:cTn>
                              </p:par>
                              <p:par>
                                <p:cTn id="20" presetID="3" presetClass="entr" presetSubtype="10" fill="hold" nodeType="withEffect">
                                  <p:stCondLst>
                                    <p:cond delay="0"/>
                                  </p:stCondLst>
                                  <p:childTnLst>
                                    <p:set>
                                      <p:cBhvr additive="repl">
                                        <p:cTn id="21" dur="1" fill="hold">
                                          <p:stCondLst>
                                            <p:cond delay="0"/>
                                          </p:stCondLst>
                                        </p:cTn>
                                        <p:tgtEl>
                                          <p:spTgt spid="15364">
                                            <p:txEl>
                                              <p:pRg st="2" end="2"/>
                                            </p:txEl>
                                          </p:spTgt>
                                        </p:tgtEl>
                                        <p:attrNameLst>
                                          <p:attrName>style.visibility</p:attrName>
                                        </p:attrNameLst>
                                      </p:cBhvr>
                                      <p:to>
                                        <p:strVal val="visible"/>
                                      </p:to>
                                    </p:set>
                                    <p:animEffect transition="in" filter="blinds(horizontal)">
                                      <p:cBhvr additive="repl">
                                        <p:cTn id="22" dur="500"/>
                                        <p:tgtEl>
                                          <p:spTgt spid="15364">
                                            <p:txEl>
                                              <p:pRg st="2" end="2"/>
                                            </p:txEl>
                                          </p:spTgt>
                                        </p:tgtEl>
                                      </p:cBhvr>
                                    </p:animEffect>
                                  </p:childTnLst>
                                </p:cTn>
                              </p:par>
                              <p:par>
                                <p:cTn id="23" presetID="3" presetClass="entr" presetSubtype="10" fill="hold" nodeType="withEffect">
                                  <p:stCondLst>
                                    <p:cond delay="0"/>
                                  </p:stCondLst>
                                  <p:childTnLst>
                                    <p:set>
                                      <p:cBhvr additive="repl">
                                        <p:cTn id="24" dur="1" fill="hold">
                                          <p:stCondLst>
                                            <p:cond delay="0"/>
                                          </p:stCondLst>
                                        </p:cTn>
                                        <p:tgtEl>
                                          <p:spTgt spid="15364">
                                            <p:txEl>
                                              <p:pRg st="3" end="3"/>
                                            </p:txEl>
                                          </p:spTgt>
                                        </p:tgtEl>
                                        <p:attrNameLst>
                                          <p:attrName>style.visibility</p:attrName>
                                        </p:attrNameLst>
                                      </p:cBhvr>
                                      <p:to>
                                        <p:strVal val="visible"/>
                                      </p:to>
                                    </p:set>
                                    <p:animEffect transition="in" filter="blinds(horizontal)">
                                      <p:cBhvr additive="repl">
                                        <p:cTn id="25" dur="500"/>
                                        <p:tgtEl>
                                          <p:spTgt spid="1536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additive="repl">
                                        <p:cTn id="29" dur="1" fill="hold">
                                          <p:stCondLst>
                                            <p:cond delay="0"/>
                                          </p:stCondLst>
                                        </p:cTn>
                                        <p:tgtEl>
                                          <p:spTgt spid="15364">
                                            <p:txEl>
                                              <p:pRg st="4" end="4"/>
                                            </p:txEl>
                                          </p:spTgt>
                                        </p:tgtEl>
                                        <p:attrNameLst>
                                          <p:attrName>style.visibility</p:attrName>
                                        </p:attrNameLst>
                                      </p:cBhvr>
                                      <p:to>
                                        <p:strVal val="visible"/>
                                      </p:to>
                                    </p:set>
                                    <p:animEffect transition="in" filter="blinds(horizontal)">
                                      <p:cBhvr additive="repl">
                                        <p:cTn id="30" dur="500"/>
                                        <p:tgtEl>
                                          <p:spTgt spid="1536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additive="repl">
                                        <p:cTn id="34" dur="1" fill="hold">
                                          <p:stCondLst>
                                            <p:cond delay="0"/>
                                          </p:stCondLst>
                                        </p:cTn>
                                        <p:tgtEl>
                                          <p:spTgt spid="15364">
                                            <p:txEl>
                                              <p:pRg st="5" end="5"/>
                                            </p:txEl>
                                          </p:spTgt>
                                        </p:tgtEl>
                                        <p:attrNameLst>
                                          <p:attrName>style.visibility</p:attrName>
                                        </p:attrNameLst>
                                      </p:cBhvr>
                                      <p:to>
                                        <p:strVal val="visible"/>
                                      </p:to>
                                    </p:set>
                                    <p:animEffect transition="in" filter="blinds(horizontal)">
                                      <p:cBhvr additive="repl">
                                        <p:cTn id="35" dur="500"/>
                                        <p:tgtEl>
                                          <p:spTgt spid="153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457200"/>
            <a:ext cx="8153400" cy="1676400"/>
          </a:xfrm>
          <a:solidFill>
            <a:srgbClr val="000000"/>
          </a:solidFill>
          <a:effectLst>
            <a:outerShdw blurRad="63500" dist="35921" dir="2700000" algn="ctr" rotWithShape="0">
              <a:schemeClr val="bg2">
                <a:alpha val="74997"/>
              </a:schemeClr>
            </a:outerShdw>
          </a:effectLst>
        </p:spPr>
        <p:txBody>
          <a:bodyPr/>
          <a:lstStyle/>
          <a:p>
            <a:pPr eaLnBrk="1" hangingPunct="1"/>
            <a:r>
              <a:rPr lang="ar-JO" altLang="zh-CN" sz="4800" dirty="0">
                <a:solidFill>
                  <a:srgbClr val="FFFFFF"/>
                </a:solidFill>
                <a:ea typeface="SimSun" pitchFamily="2" charset="-122"/>
              </a:rPr>
              <a:t>الأهمية</a:t>
            </a:r>
            <a:br>
              <a:rPr lang="ar-JO" altLang="zh-CN" sz="4800" dirty="0">
                <a:solidFill>
                  <a:srgbClr val="FFFFFF"/>
                </a:solidFill>
                <a:ea typeface="SimSun" pitchFamily="2" charset="-122"/>
              </a:rPr>
            </a:br>
            <a:r>
              <a:rPr lang="ar-JO" altLang="zh-CN" sz="4800" dirty="0">
                <a:solidFill>
                  <a:srgbClr val="FFFFFF"/>
                </a:solidFill>
                <a:ea typeface="SimSun" pitchFamily="2" charset="-122"/>
              </a:rPr>
              <a:t>تدبير الله</a:t>
            </a:r>
            <a:endParaRPr lang="en-US" altLang="en-US" sz="4800" dirty="0">
              <a:solidFill>
                <a:srgbClr val="FFFFFF"/>
              </a:solidFill>
              <a:ea typeface="ＭＳ Ｐゴシック" pitchFamily="34" charset="-128"/>
            </a:endParaRPr>
          </a:p>
        </p:txBody>
      </p:sp>
      <p:sp>
        <p:nvSpPr>
          <p:cNvPr id="91139" name="Rectangle 3"/>
          <p:cNvSpPr>
            <a:spLocks noChangeArrowheads="1"/>
          </p:cNvSpPr>
          <p:nvPr/>
        </p:nvSpPr>
        <p:spPr bwMode="auto">
          <a:xfrm>
            <a:off x="533400" y="2286000"/>
            <a:ext cx="56388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defRPr/>
            </a:pPr>
            <a:r>
              <a:rPr lang="ar-JO" altLang="zh-CN" b="1" dirty="0">
                <a:ea typeface="宋体" charset="-122"/>
                <a:cs typeface="Arial" panose="020B0604020202020204" pitchFamily="34" charset="0"/>
              </a:rPr>
              <a:t>هرب اللاجئون من دمار يهوذا إلى أدوم للحماية حتى ينتهي القتال.</a:t>
            </a:r>
          </a:p>
          <a:p>
            <a:pPr algn="r">
              <a:defRPr/>
            </a:pPr>
            <a:r>
              <a:rPr lang="ar-JO" altLang="zh-CN" b="1" dirty="0">
                <a:ea typeface="宋体" charset="-122"/>
                <a:cs typeface="Arial" panose="020B0604020202020204" pitchFamily="34" charset="0"/>
              </a:rPr>
              <a:t>(إر 40: 11-12)</a:t>
            </a:r>
            <a:endParaRPr lang="en-US" altLang="zh-CN" b="1" dirty="0">
              <a:ea typeface="宋体" charset="-122"/>
              <a:cs typeface="Arial" panose="020B0604020202020204" pitchFamily="34" charset="0"/>
            </a:endParaRPr>
          </a:p>
        </p:txBody>
      </p:sp>
      <p:pic>
        <p:nvPicPr>
          <p:cNvPr id="165892" name="Picture 4" descr="BD08911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475" y="2971800"/>
            <a:ext cx="36417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BD0495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475" y="293688"/>
            <a:ext cx="3048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4" descr="SY0045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505200"/>
            <a:ext cx="2630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5" descr="PE01682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11113"/>
            <a:ext cx="26670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6"/>
          <p:cNvSpPr txBox="1">
            <a:spLocks noChangeArrowheads="1"/>
          </p:cNvSpPr>
          <p:nvPr/>
        </p:nvSpPr>
        <p:spPr bwMode="auto">
          <a:xfrm>
            <a:off x="6553201" y="2474913"/>
            <a:ext cx="2590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2800" b="1" dirty="0">
                <a:ea typeface="SimSun" pitchFamily="2" charset="-122"/>
                <a:cs typeface="Arial" panose="020B0604020202020204" pitchFamily="34" charset="0"/>
              </a:rPr>
              <a:t>تعدد الآلهة /</a:t>
            </a:r>
          </a:p>
          <a:p>
            <a:pPr algn="ctr" eaLnBrk="1" hangingPunct="1"/>
            <a:r>
              <a:rPr lang="ar-JO" altLang="zh-CN" sz="2800" b="1" dirty="0">
                <a:ea typeface="SimSun" pitchFamily="2" charset="-122"/>
                <a:cs typeface="Arial" panose="020B0604020202020204" pitchFamily="34" charset="0"/>
              </a:rPr>
              <a:t>توفيق المعتقدات</a:t>
            </a:r>
            <a:endParaRPr lang="en-US" altLang="en-US" sz="2800" b="1" dirty="0">
              <a:ea typeface="SimSun" pitchFamily="2" charset="-122"/>
              <a:cs typeface="Arial" panose="020B0604020202020204" pitchFamily="34" charset="0"/>
            </a:endParaRPr>
          </a:p>
        </p:txBody>
      </p:sp>
      <p:sp>
        <p:nvSpPr>
          <p:cNvPr id="167941" name="Text Box 7"/>
          <p:cNvSpPr txBox="1">
            <a:spLocks noChangeArrowheads="1"/>
          </p:cNvSpPr>
          <p:nvPr/>
        </p:nvSpPr>
        <p:spPr bwMode="auto">
          <a:xfrm>
            <a:off x="6324600" y="6262688"/>
            <a:ext cx="2561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ar-JO" altLang="zh-CN" sz="2800" b="1" dirty="0">
                <a:ea typeface="SimSun" pitchFamily="2" charset="-122"/>
                <a:cs typeface="Arial" panose="020B0604020202020204" pitchFamily="34" charset="0"/>
              </a:rPr>
              <a:t>الحكمة (إر 49: 7)</a:t>
            </a:r>
            <a:r>
              <a:rPr lang="en-US" altLang="zh-CN" sz="2800" b="1" dirty="0">
                <a:ea typeface="SimSun" pitchFamily="2" charset="-122"/>
                <a:cs typeface="Arial" panose="020B0604020202020204" pitchFamily="34" charset="0"/>
              </a:rPr>
              <a:t> </a:t>
            </a:r>
            <a:endParaRPr lang="en-US" altLang="en-US" sz="2800" b="1" dirty="0">
              <a:ea typeface="SimSun" pitchFamily="2" charset="-122"/>
              <a:cs typeface="Arial" panose="020B0604020202020204" pitchFamily="34" charset="0"/>
            </a:endParaRPr>
          </a:p>
        </p:txBody>
      </p:sp>
      <p:sp>
        <p:nvSpPr>
          <p:cNvPr id="167942" name="Text Box 8"/>
          <p:cNvSpPr txBox="1">
            <a:spLocks noChangeArrowheads="1"/>
          </p:cNvSpPr>
          <p:nvPr/>
        </p:nvSpPr>
        <p:spPr bwMode="auto">
          <a:xfrm>
            <a:off x="879475" y="2265363"/>
            <a:ext cx="375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ar-JO" altLang="zh-CN" sz="2800" b="1" dirty="0">
                <a:ea typeface="SimSun" pitchFamily="2" charset="-122"/>
                <a:cs typeface="Arial" panose="020B0604020202020204" pitchFamily="34" charset="0"/>
              </a:rPr>
              <a:t>الكبرياء (إر 49: 16، عو 3)</a:t>
            </a:r>
            <a:r>
              <a:rPr lang="en-US" altLang="zh-CN" sz="2800" b="1" dirty="0">
                <a:ea typeface="SimSun" pitchFamily="2" charset="-122"/>
                <a:cs typeface="Arial" panose="020B0604020202020204" pitchFamily="34" charset="0"/>
              </a:rPr>
              <a:t> </a:t>
            </a:r>
            <a:endParaRPr lang="en-US" altLang="en-US" sz="2800" b="1" dirty="0">
              <a:ea typeface="SimSun" pitchFamily="2" charset="-122"/>
              <a:cs typeface="Arial" panose="020B0604020202020204" pitchFamily="34" charset="0"/>
            </a:endParaRPr>
          </a:p>
        </p:txBody>
      </p:sp>
      <p:sp>
        <p:nvSpPr>
          <p:cNvPr id="167943" name="Text Box 9"/>
          <p:cNvSpPr txBox="1">
            <a:spLocks noChangeArrowheads="1"/>
          </p:cNvSpPr>
          <p:nvPr/>
        </p:nvSpPr>
        <p:spPr bwMode="auto">
          <a:xfrm>
            <a:off x="2819401" y="4495800"/>
            <a:ext cx="32003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en-US" sz="2800" b="1" dirty="0">
                <a:ea typeface="SimSun" pitchFamily="2" charset="-122"/>
                <a:cs typeface="Arial" panose="020B0604020202020204" pitchFamily="34" charset="0"/>
              </a:rPr>
              <a:t>أخفى الكراهية المرة </a:t>
            </a:r>
          </a:p>
          <a:p>
            <a:pPr algn="r" eaLnBrk="1" hangingPunct="1"/>
            <a:r>
              <a:rPr lang="ar-JO" altLang="en-US" sz="2800" b="1" dirty="0">
                <a:ea typeface="SimSun" pitchFamily="2" charset="-122"/>
                <a:cs typeface="Arial" panose="020B0604020202020204" pitchFamily="34" charset="0"/>
              </a:rPr>
              <a:t>بسبب الغضب والغيرة </a:t>
            </a:r>
          </a:p>
          <a:p>
            <a:pPr algn="r" eaLnBrk="1" hangingPunct="1"/>
            <a:r>
              <a:rPr lang="ar-JO" altLang="en-US" sz="2800" b="1" dirty="0">
                <a:ea typeface="SimSun" pitchFamily="2" charset="-122"/>
                <a:cs typeface="Arial" panose="020B0604020202020204" pitchFamily="34" charset="0"/>
              </a:rPr>
              <a:t>(حز 35: 5، 11، </a:t>
            </a:r>
          </a:p>
          <a:p>
            <a:pPr algn="r" eaLnBrk="1" hangingPunct="1"/>
            <a:r>
              <a:rPr lang="ar-JO" altLang="en-US" sz="2800" b="1" dirty="0">
                <a:ea typeface="SimSun" pitchFamily="2" charset="-122"/>
                <a:cs typeface="Arial" panose="020B0604020202020204" pitchFamily="34" charset="0"/>
              </a:rPr>
              <a:t>عا 1: 12)</a:t>
            </a:r>
            <a:endParaRPr lang="en-US" altLang="en-US" sz="2800" b="1" dirty="0">
              <a:ea typeface="SimSun" pitchFamily="2" charset="-122"/>
              <a:cs typeface="Arial" panose="020B0604020202020204" pitchFamily="34" charset="0"/>
            </a:endParaRPr>
          </a:p>
        </p:txBody>
      </p:sp>
      <p:sp>
        <p:nvSpPr>
          <p:cNvPr id="11" name="Title 10"/>
          <p:cNvSpPr>
            <a:spLocks noGrp="1"/>
          </p:cNvSpPr>
          <p:nvPr>
            <p:ph type="title" idx="4294967295"/>
          </p:nvPr>
        </p:nvSpPr>
        <p:spPr>
          <a:xfrm>
            <a:off x="2743200" y="3265120"/>
            <a:ext cx="3810000" cy="830997"/>
          </a:xfrm>
          <a:solidFill>
            <a:schemeClr val="tx2"/>
          </a:solidFill>
          <a:effectLst>
            <a:outerShdw blurRad="63500" dist="38099" dir="2700000" algn="ctr" rotWithShape="0">
              <a:schemeClr val="bg2">
                <a:alpha val="74997"/>
              </a:schemeClr>
            </a:outerShdw>
          </a:effectLst>
        </p:spPr>
        <p:txBody>
          <a:bodyPr>
            <a:spAutoFit/>
          </a:bodyPr>
          <a:lstStyle/>
          <a:p>
            <a:pPr algn="l">
              <a:defRPr/>
            </a:pPr>
            <a:r>
              <a:rPr lang="ar-JO" sz="4800" dirty="0">
                <a:solidFill>
                  <a:schemeClr val="bg1"/>
                </a:solidFill>
              </a:rPr>
              <a:t>شخصية الأدوميين</a:t>
            </a:r>
            <a:endParaRPr lang="en-US" sz="4800" dirty="0">
              <a:solidFill>
                <a:schemeClr val="bg1"/>
              </a:solidFill>
            </a:endParaRPr>
          </a:p>
        </p:txBody>
      </p:sp>
      <p:pic>
        <p:nvPicPr>
          <p:cNvPr id="167945" name="Picture 3" descr="BS00554_"/>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9800" y="3833813"/>
            <a:ext cx="29083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6" name="TextBox 11"/>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3581400" y="750520"/>
            <a:ext cx="3810000" cy="830997"/>
          </a:xfrm>
          <a:solidFill>
            <a:schemeClr val="tx2"/>
          </a:solidFill>
          <a:effectLst>
            <a:outerShdw blurRad="63500" dist="38099" dir="2700000" algn="ctr" rotWithShape="0">
              <a:schemeClr val="bg2">
                <a:alpha val="74997"/>
              </a:schemeClr>
            </a:outerShdw>
          </a:effectLst>
        </p:spPr>
        <p:txBody>
          <a:bodyPr>
            <a:spAutoFit/>
          </a:bodyPr>
          <a:lstStyle/>
          <a:p>
            <a:pPr algn="l">
              <a:defRPr/>
            </a:pPr>
            <a:r>
              <a:rPr lang="ar-JO" sz="4800" dirty="0">
                <a:solidFill>
                  <a:schemeClr val="bg1"/>
                </a:solidFill>
              </a:rPr>
              <a:t>شخصية الأدوميين</a:t>
            </a:r>
            <a:endParaRPr lang="en-US" sz="4800" dirty="0">
              <a:solidFill>
                <a:schemeClr val="bg1"/>
              </a:solidFill>
            </a:endParaRPr>
          </a:p>
        </p:txBody>
      </p:sp>
      <p:pic>
        <p:nvPicPr>
          <p:cNvPr id="169986" name="Picture 2" descr="PE0183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6413" y="893763"/>
            <a:ext cx="2828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3" descr="BD0731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3733800"/>
            <a:ext cx="2741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 Box 5"/>
          <p:cNvSpPr txBox="1">
            <a:spLocks noChangeArrowheads="1"/>
          </p:cNvSpPr>
          <p:nvPr/>
        </p:nvSpPr>
        <p:spPr bwMode="auto">
          <a:xfrm>
            <a:off x="2987675" y="3733800"/>
            <a:ext cx="60118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b="1" dirty="0">
                <a:ea typeface="SimSun" pitchFamily="2" charset="-122"/>
                <a:cs typeface="Arial" panose="020B0604020202020204" pitchFamily="34" charset="0"/>
              </a:rPr>
              <a:t>فرح بالمصيبة</a:t>
            </a:r>
            <a:endParaRPr lang="en-US" altLang="zh-CN" sz="2800" b="1" dirty="0">
              <a:ea typeface="SimSun" pitchFamily="2" charset="-122"/>
              <a:cs typeface="Arial" panose="020B0604020202020204" pitchFamily="34" charset="0"/>
            </a:endParaRPr>
          </a:p>
          <a:p>
            <a:pPr algn="r" eaLnBrk="1" hangingPunct="1"/>
            <a:r>
              <a:rPr lang="ar-JO" altLang="zh-CN" sz="2800" b="1" dirty="0">
                <a:ea typeface="SimSun" pitchFamily="2" charset="-122"/>
                <a:cs typeface="Arial" panose="020B0604020202020204" pitchFamily="34" charset="0"/>
              </a:rPr>
              <a:t>(حز 35: 15، مرا 4: 21-22)</a:t>
            </a:r>
            <a:r>
              <a:rPr lang="en-US" altLang="zh-CN" sz="2800" b="1" dirty="0">
                <a:ea typeface="SimSun" pitchFamily="2" charset="-122"/>
                <a:cs typeface="Arial" panose="020B0604020202020204" pitchFamily="34" charset="0"/>
              </a:rPr>
              <a:t>  </a:t>
            </a:r>
            <a:endParaRPr lang="en-US" altLang="en-US" sz="2800" b="1" dirty="0">
              <a:ea typeface="SimSun" pitchFamily="2" charset="-122"/>
              <a:cs typeface="Arial" panose="020B0604020202020204" pitchFamily="34" charset="0"/>
            </a:endParaRPr>
          </a:p>
        </p:txBody>
      </p:sp>
      <p:sp>
        <p:nvSpPr>
          <p:cNvPr id="169989" name="Text Box 6"/>
          <p:cNvSpPr txBox="1">
            <a:spLocks noChangeArrowheads="1"/>
          </p:cNvSpPr>
          <p:nvPr/>
        </p:nvSpPr>
        <p:spPr bwMode="auto">
          <a:xfrm>
            <a:off x="34925" y="2474913"/>
            <a:ext cx="68214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sz="2800" b="1" dirty="0">
                <a:ea typeface="SimSun" pitchFamily="2" charset="-122"/>
                <a:cs typeface="Arial" panose="020B0604020202020204" pitchFamily="34" charset="0"/>
              </a:rPr>
              <a:t>سعى وراء أخيه بالسيف،</a:t>
            </a:r>
            <a:endParaRPr lang="en-US" altLang="zh-CN" sz="2800" b="1" dirty="0">
              <a:ea typeface="SimSun" pitchFamily="2" charset="-122"/>
              <a:cs typeface="Arial" panose="020B0604020202020204" pitchFamily="34" charset="0"/>
            </a:endParaRPr>
          </a:p>
          <a:p>
            <a:pPr algn="r" eaLnBrk="1" hangingPunct="1"/>
            <a:r>
              <a:rPr lang="ar-JO" altLang="en-US" sz="2800" b="1" dirty="0">
                <a:ea typeface="SimSun" pitchFamily="2" charset="-122"/>
                <a:cs typeface="Arial" panose="020B0604020202020204" pitchFamily="34" charset="0"/>
              </a:rPr>
              <a:t>لا رحمة لقريبه </a:t>
            </a:r>
            <a:r>
              <a:rPr lang="ar-JO" altLang="en-US" sz="2400" b="1" dirty="0">
                <a:ea typeface="SimSun" pitchFamily="2" charset="-122"/>
                <a:cs typeface="Arial" panose="020B0604020202020204" pitchFamily="34" charset="0"/>
              </a:rPr>
              <a:t>(حز 35: 5، عا 1: 11)</a:t>
            </a:r>
            <a:endParaRPr lang="en-US" altLang="en-US" sz="2400" b="1" dirty="0">
              <a:ea typeface="SimSun" pitchFamily="2" charset="-122"/>
              <a:cs typeface="Arial" panose="020B0604020202020204" pitchFamily="34" charset="0"/>
            </a:endParaRPr>
          </a:p>
        </p:txBody>
      </p:sp>
      <p:sp>
        <p:nvSpPr>
          <p:cNvPr id="169990" name="Text Box 7"/>
          <p:cNvSpPr txBox="1">
            <a:spLocks noChangeArrowheads="1"/>
          </p:cNvSpPr>
          <p:nvPr/>
        </p:nvSpPr>
        <p:spPr bwMode="auto">
          <a:xfrm>
            <a:off x="2843213" y="5105400"/>
            <a:ext cx="6300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ar-JO" altLang="zh-CN" b="1" dirty="0">
                <a:ea typeface="SimSun" pitchFamily="2" charset="-122"/>
                <a:cs typeface="Arial" panose="020B0604020202020204" pitchFamily="34" charset="0"/>
              </a:rPr>
              <a:t>تخلى عيسو عن رجاء المجد لأجل الأشياء المرئية وغير الأبدية (عب 12: 6 وما يليه)</a:t>
            </a:r>
            <a:r>
              <a:rPr lang="en-US" altLang="zh-CN" b="1" dirty="0">
                <a:ea typeface="SimSun" pitchFamily="2" charset="-122"/>
                <a:cs typeface="Arial" panose="020B0604020202020204" pitchFamily="34" charset="0"/>
              </a:rPr>
              <a:t> </a:t>
            </a:r>
            <a:endParaRPr lang="en-US" altLang="en-US" b="1" dirty="0">
              <a:ea typeface="SimSun" pitchFamily="2" charset="-122"/>
              <a:cs typeface="Arial" panose="020B0604020202020204" pitchFamily="34" charset="0"/>
            </a:endParaRPr>
          </a:p>
        </p:txBody>
      </p:sp>
      <p:pic>
        <p:nvPicPr>
          <p:cNvPr id="169991" name="Picture 4" descr="TN01329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263525"/>
            <a:ext cx="35052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2" name="TextBox 9"/>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172034" name="Picture 3" descr="PE01605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352800"/>
            <a:ext cx="458311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rot="19668852">
            <a:off x="-80963" y="2254250"/>
            <a:ext cx="8686801" cy="769938"/>
          </a:xfrm>
          <a:solidFill>
            <a:schemeClr val="tx2"/>
          </a:solidFill>
          <a:effectLst>
            <a:outerShdw blurRad="63500" dist="38099" dir="2700000" algn="ctr" rotWithShape="0">
              <a:schemeClr val="bg2">
                <a:alpha val="74997"/>
              </a:schemeClr>
            </a:outerShdw>
          </a:effectLst>
        </p:spPr>
        <p:txBody>
          <a:bodyPr>
            <a:spAutoFit/>
          </a:bodyPr>
          <a:lstStyle/>
          <a:p>
            <a:pPr>
              <a:defRPr/>
            </a:pPr>
            <a:r>
              <a:rPr lang="ar-JO" altLang="zh-CN" dirty="0">
                <a:solidFill>
                  <a:schemeClr val="bg1"/>
                </a:solidFill>
                <a:ea typeface="宋体" charset="0"/>
              </a:rPr>
              <a:t>لا تفعل مثله</a:t>
            </a:r>
            <a:endParaRPr lang="en-US" altLang="zh-CN" dirty="0">
              <a:solidFill>
                <a:schemeClr val="bg1"/>
              </a:solidFill>
              <a:ea typeface="宋体"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9" name="AutoShape 7"/>
          <p:cNvSpPr>
            <a:spLocks noChangeArrowheads="1"/>
          </p:cNvSpPr>
          <p:nvPr/>
        </p:nvSpPr>
        <p:spPr bwMode="auto">
          <a:xfrm>
            <a:off x="684213" y="3200400"/>
            <a:ext cx="3352800" cy="30480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أبغضت </a:t>
            </a:r>
          </a:p>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عيسو</a:t>
            </a:r>
            <a:endParaRPr lang="en-US" altLang="en-US" sz="4800" b="1" dirty="0">
              <a:solidFill>
                <a:schemeClr val="bg1"/>
              </a:solidFill>
              <a:effectLst>
                <a:outerShdw blurRad="38100" dist="38100" dir="2700000" algn="tl">
                  <a:srgbClr val="000000"/>
                </a:outerShdw>
              </a:effectLst>
              <a:cs typeface="Arial" panose="020B0604020202020204" pitchFamily="34" charset="0"/>
            </a:endParaRPr>
          </a:p>
        </p:txBody>
      </p:sp>
      <p:sp>
        <p:nvSpPr>
          <p:cNvPr id="95240" name="AutoShape 8"/>
          <p:cNvSpPr>
            <a:spLocks noChangeArrowheads="1"/>
          </p:cNvSpPr>
          <p:nvPr/>
        </p:nvSpPr>
        <p:spPr bwMode="auto">
          <a:xfrm>
            <a:off x="5181600" y="3200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أحببت </a:t>
            </a:r>
          </a:p>
          <a:p>
            <a:pPr algn="ctr" eaLnBrk="1" hangingPunct="1"/>
            <a:r>
              <a:rPr lang="ar-JO" altLang="en-US" sz="4800" b="1" dirty="0">
                <a:solidFill>
                  <a:schemeClr val="bg1"/>
                </a:solidFill>
                <a:effectLst>
                  <a:outerShdw blurRad="38100" dist="38100" dir="2700000" algn="tl">
                    <a:srgbClr val="000000"/>
                  </a:outerShdw>
                </a:effectLst>
                <a:cs typeface="Arial" panose="020B0604020202020204" pitchFamily="34" charset="0"/>
              </a:rPr>
              <a:t>يعقوب</a:t>
            </a:r>
            <a:endParaRPr lang="en-US" altLang="en-US" sz="4800" b="1" dirty="0">
              <a:solidFill>
                <a:schemeClr val="bg1"/>
              </a:solidFill>
              <a:effectLst>
                <a:outerShdw blurRad="38100" dist="38100" dir="2700000" algn="tl">
                  <a:srgbClr val="000000"/>
                </a:outerShdw>
              </a:effectLst>
              <a:cs typeface="Arial" panose="020B0604020202020204" pitchFamily="34" charset="0"/>
            </a:endParaRPr>
          </a:p>
        </p:txBody>
      </p:sp>
      <p:sp>
        <p:nvSpPr>
          <p:cNvPr id="95236" name="Text Box 4"/>
          <p:cNvSpPr txBox="1">
            <a:spLocks noChangeArrowheads="1"/>
          </p:cNvSpPr>
          <p:nvPr/>
        </p:nvSpPr>
        <p:spPr bwMode="auto">
          <a:xfrm>
            <a:off x="971550" y="6043613"/>
            <a:ext cx="7416800" cy="7699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4400" b="1" dirty="0">
                <a:ea typeface="SimSun" pitchFamily="2" charset="-122"/>
                <a:cs typeface="Arial" panose="020B0604020202020204" pitchFamily="34" charset="0"/>
              </a:rPr>
              <a:t>شخصية الله</a:t>
            </a:r>
            <a:endParaRPr lang="en-US" altLang="en-US" sz="4400" b="1" dirty="0">
              <a:ea typeface="SimSun" pitchFamily="2" charset="-122"/>
              <a:cs typeface="Arial" panose="020B0604020202020204" pitchFamily="34" charset="0"/>
            </a:endParaRPr>
          </a:p>
        </p:txBody>
      </p:sp>
      <p:sp>
        <p:nvSpPr>
          <p:cNvPr id="95237" name="Text Box 5"/>
          <p:cNvSpPr>
            <a:spLocks noGrp="1" noChangeArrowheads="1"/>
          </p:cNvSpPr>
          <p:nvPr>
            <p:ph type="title"/>
          </p:nvPr>
        </p:nvSpPr>
        <p:spPr>
          <a:xfrm>
            <a:off x="539750" y="836613"/>
            <a:ext cx="8001000" cy="790575"/>
          </a:xfrm>
          <a:effectLst>
            <a:outerShdw blurRad="63500" dist="35921" dir="2700000" algn="ctr" rotWithShape="0">
              <a:schemeClr val="bg2">
                <a:alpha val="74997"/>
              </a:schemeClr>
            </a:outerShdw>
          </a:effectLst>
        </p:spPr>
        <p:txBody>
          <a:bodyPr anchor="t"/>
          <a:lstStyle/>
          <a:p>
            <a:pPr marL="539750" indent="-539750" algn="r" rtl="1" eaLnBrk="1" hangingPunct="1"/>
            <a:r>
              <a:rPr lang="en-US" altLang="zh-CN" sz="3600" dirty="0">
                <a:solidFill>
                  <a:schemeClr val="tx1"/>
                </a:solidFill>
                <a:ea typeface="SimSun" pitchFamily="2" charset="-122"/>
              </a:rPr>
              <a:t>•	</a:t>
            </a:r>
            <a:r>
              <a:rPr lang="ar-JO" altLang="zh-CN" sz="3600" dirty="0">
                <a:solidFill>
                  <a:schemeClr val="tx1"/>
                </a:solidFill>
                <a:ea typeface="SimSun" pitchFamily="2" charset="-122"/>
              </a:rPr>
              <a:t>لا تغر من الآخرين</a:t>
            </a:r>
            <a:endParaRPr lang="en-US" altLang="zh-CN" sz="3600" dirty="0">
              <a:solidFill>
                <a:schemeClr val="tx1"/>
              </a:solidFill>
              <a:ea typeface="SimSun" pitchFamily="2" charset="-122"/>
            </a:endParaRPr>
          </a:p>
        </p:txBody>
      </p:sp>
      <p:sp>
        <p:nvSpPr>
          <p:cNvPr id="95238" name="Text Box 6"/>
          <p:cNvSpPr txBox="1">
            <a:spLocks noChangeArrowheads="1"/>
          </p:cNvSpPr>
          <p:nvPr/>
        </p:nvSpPr>
        <p:spPr bwMode="auto">
          <a:xfrm>
            <a:off x="3663950" y="4389438"/>
            <a:ext cx="1844154"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sz="3600" b="1" dirty="0">
                <a:ea typeface="Times New Roman" charset="0"/>
                <a:cs typeface="Arial" panose="020B0604020202020204" pitchFamily="34" charset="0"/>
              </a:rPr>
              <a:t>الإختيار</a:t>
            </a:r>
          </a:p>
          <a:p>
            <a:pPr algn="ctr">
              <a:defRPr/>
            </a:pPr>
            <a:r>
              <a:rPr lang="ar-JO" sz="3600" b="1" dirty="0">
                <a:ea typeface="Times New Roman" charset="0"/>
                <a:cs typeface="Arial" panose="020B0604020202020204" pitchFamily="34" charset="0"/>
              </a:rPr>
              <a:t>والدعوة</a:t>
            </a:r>
            <a:endParaRPr lang="en-US" sz="3600" b="1" dirty="0">
              <a:ea typeface="Times New Roman" charset="0"/>
              <a:cs typeface="Arial" panose="020B0604020202020204" pitchFamily="34" charset="0"/>
            </a:endParaRPr>
          </a:p>
        </p:txBody>
      </p:sp>
      <p:sp>
        <p:nvSpPr>
          <p:cNvPr id="174086" name="TextBox 6"/>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
        <p:nvSpPr>
          <p:cNvPr id="8" name="Text Box 5"/>
          <p:cNvSpPr txBox="1">
            <a:spLocks noChangeArrowheads="1"/>
          </p:cNvSpPr>
          <p:nvPr/>
        </p:nvSpPr>
        <p:spPr bwMode="auto">
          <a:xfrm>
            <a:off x="539750" y="1557338"/>
            <a:ext cx="8001000" cy="1223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9750" indent="-53975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rtl="1" eaLnBrk="1" hangingPunct="1"/>
            <a:r>
              <a:rPr lang="en-US" altLang="zh-CN" sz="3600" b="1" dirty="0">
                <a:ea typeface="SimSun" pitchFamily="2" charset="-122"/>
                <a:cs typeface="Arial" panose="020B0604020202020204" pitchFamily="34" charset="0"/>
              </a:rPr>
              <a:t>•	</a:t>
            </a:r>
            <a:r>
              <a:rPr lang="ar-JO" altLang="zh-CN" sz="3600" b="1" dirty="0">
                <a:ea typeface="SimSun" pitchFamily="2" charset="-122"/>
                <a:cs typeface="Arial" panose="020B0604020202020204" pitchFamily="34" charset="0"/>
              </a:rPr>
              <a:t>استخدم مواهبك ومهاراتك المتنوعة لبركة الآخرين</a:t>
            </a:r>
            <a:endParaRPr lang="en-US" altLang="zh-CN" sz="3600" b="1" dirty="0">
              <a:ea typeface="SimSun" pitchFamily="2" charset="-122"/>
              <a:cs typeface="Arial" panose="020B0604020202020204" pitchFamily="34" charset="0"/>
            </a:endParaRPr>
          </a:p>
        </p:txBody>
      </p:sp>
      <p:sp>
        <p:nvSpPr>
          <p:cNvPr id="9" name="Text Box 5"/>
          <p:cNvSpPr txBox="1">
            <a:spLocks noChangeArrowheads="1"/>
          </p:cNvSpPr>
          <p:nvPr/>
        </p:nvSpPr>
        <p:spPr bwMode="auto">
          <a:xfrm>
            <a:off x="539750" y="115888"/>
            <a:ext cx="8001000" cy="79057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9750" indent="-53975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3600" b="1" dirty="0">
                <a:ea typeface="SimSun" pitchFamily="2" charset="-122"/>
                <a:cs typeface="Arial" panose="020B0604020202020204" pitchFamily="34" charset="0"/>
              </a:rPr>
              <a:t>الله أمين وعادل</a:t>
            </a:r>
            <a:endParaRPr lang="en-US" altLang="zh-CN" sz="3600" b="1" dirty="0">
              <a:ea typeface="SimSun" pitchFamily="2" charset="-122"/>
              <a:cs typeface="Arial" panose="020B0604020202020204" pitchFamily="34" charset="0"/>
            </a:endParaRPr>
          </a:p>
        </p:txBody>
      </p:sp>
      <p:sp>
        <p:nvSpPr>
          <p:cNvPr id="10" name="Rectangle 2"/>
          <p:cNvSpPr txBox="1">
            <a:spLocks noChangeArrowheads="1"/>
          </p:cNvSpPr>
          <p:nvPr/>
        </p:nvSpPr>
        <p:spPr bwMode="auto">
          <a:xfrm>
            <a:off x="1746250" y="5649913"/>
            <a:ext cx="5867400" cy="33337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zh-CN" sz="2800" b="1" dirty="0">
                <a:ea typeface="SimSun" pitchFamily="2" charset="-122"/>
                <a:cs typeface="Arial" panose="020B0604020202020204" pitchFamily="34" charset="0"/>
              </a:rPr>
              <a:t>ملا 1: 2-3</a:t>
            </a:r>
            <a:endParaRPr lang="en-US" altLang="en-US" sz="2800" b="1" dirty="0">
              <a:ea typeface="SimSun" pitchFamily="2" charset="-122"/>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blurRad="63500" dist="35921" dir="2700000" algn="ctr" rotWithShape="0">
              <a:schemeClr val="bg2">
                <a:alpha val="74997"/>
              </a:schemeClr>
            </a:outerShdw>
          </a:effectLst>
        </p:spPr>
        <p:txBody>
          <a:bodyPr/>
          <a:lstStyle/>
          <a:p>
            <a:pPr algn="l" eaLnBrk="1" hangingPunct="1"/>
            <a:r>
              <a:rPr lang="ar-JO" altLang="zh-CN" dirty="0">
                <a:solidFill>
                  <a:schemeClr val="tx1"/>
                </a:solidFill>
                <a:ea typeface="SimSun" pitchFamily="2" charset="-122"/>
              </a:rPr>
              <a:t>شخصية الله</a:t>
            </a:r>
            <a:endParaRPr lang="en-US" altLang="en-US" dirty="0">
              <a:solidFill>
                <a:schemeClr val="tx1"/>
              </a:solidFill>
              <a:ea typeface="ＭＳ Ｐゴシック" pitchFamily="34" charset="-128"/>
            </a:endParaRPr>
          </a:p>
        </p:txBody>
      </p:sp>
      <p:pic>
        <p:nvPicPr>
          <p:cNvPr id="176130" name="Picture 3" descr="NA0106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533400"/>
            <a:ext cx="3397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4" descr="NA0144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828800"/>
            <a:ext cx="4321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p:cNvSpPr txBox="1">
            <a:spLocks noChangeArrowheads="1"/>
          </p:cNvSpPr>
          <p:nvPr/>
        </p:nvSpPr>
        <p:spPr bwMode="auto">
          <a:xfrm>
            <a:off x="4267200" y="3886200"/>
            <a:ext cx="4724400" cy="298543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zh-CN" sz="3600" b="1" dirty="0">
                <a:ea typeface="SimSun" pitchFamily="2" charset="-122"/>
                <a:cs typeface="Arial" panose="020B0604020202020204" pitchFamily="34" charset="0"/>
              </a:rPr>
              <a:t>	</a:t>
            </a:r>
            <a:r>
              <a:rPr lang="ar-JO" altLang="zh-CN" sz="3600" b="1" dirty="0">
                <a:ea typeface="SimSun" pitchFamily="2" charset="-122"/>
                <a:cs typeface="Arial" panose="020B0604020202020204" pitchFamily="34" charset="0"/>
              </a:rPr>
              <a:t>الله</a:t>
            </a:r>
          </a:p>
          <a:p>
            <a:pPr algn="ctr" eaLnBrk="1" hangingPunct="1"/>
            <a:r>
              <a:rPr lang="ar-JO" altLang="zh-CN" sz="3600" b="1" dirty="0">
                <a:ea typeface="SimSun" pitchFamily="2" charset="-122"/>
                <a:cs typeface="Arial" panose="020B0604020202020204" pitchFamily="34" charset="0"/>
              </a:rPr>
              <a:t>مسيطر</a:t>
            </a:r>
            <a:endParaRPr lang="en-US" altLang="zh-CN" sz="3600" b="1" dirty="0">
              <a:ea typeface="SimSun" pitchFamily="2" charset="-122"/>
              <a:cs typeface="Arial" panose="020B0604020202020204" pitchFamily="34" charset="0"/>
            </a:endParaRPr>
          </a:p>
          <a:p>
            <a:pPr eaLnBrk="1" hangingPunct="1"/>
            <a:r>
              <a:rPr lang="en-US" altLang="zh-CN" sz="3600" b="1" dirty="0">
                <a:ea typeface="SimSun" pitchFamily="2" charset="-122"/>
                <a:cs typeface="Arial" panose="020B0604020202020204" pitchFamily="34" charset="0"/>
              </a:rPr>
              <a:t> </a:t>
            </a:r>
          </a:p>
          <a:p>
            <a:pPr eaLnBrk="1" hangingPunct="1"/>
            <a:r>
              <a:rPr lang="en-US" altLang="zh-CN" sz="3600" b="1" dirty="0">
                <a:ea typeface="SimSun" pitchFamily="2" charset="-122"/>
                <a:cs typeface="Arial" panose="020B0604020202020204" pitchFamily="34" charset="0"/>
              </a:rPr>
              <a:t>	</a:t>
            </a:r>
            <a:r>
              <a:rPr lang="ar-JO" altLang="zh-CN" sz="4000" b="1" dirty="0">
                <a:ea typeface="SimSun" pitchFamily="2" charset="-122"/>
                <a:cs typeface="Arial" panose="020B0604020202020204" pitchFamily="34" charset="0"/>
              </a:rPr>
              <a:t>ثق بالله</a:t>
            </a:r>
            <a:endParaRPr lang="en-US" altLang="en-US" sz="4000" b="1" dirty="0">
              <a:ea typeface="SimSun" pitchFamily="2" charset="-122"/>
              <a:cs typeface="Arial" panose="020B0604020202020204" pitchFamily="34" charset="0"/>
            </a:endParaRPr>
          </a:p>
          <a:p>
            <a:pPr eaLnBrk="1" hangingPunct="1"/>
            <a:endParaRPr lang="en-US" altLang="en-US" sz="4000" b="1" dirty="0">
              <a:ea typeface="SimSun" pitchFamily="2" charset="-122"/>
              <a:cs typeface="Arial" panose="020B0604020202020204" pitchFamily="34" charset="0"/>
            </a:endParaRPr>
          </a:p>
        </p:txBody>
      </p:sp>
      <p:sp>
        <p:nvSpPr>
          <p:cNvPr id="176133" name="Text Box 8"/>
          <p:cNvSpPr txBox="1">
            <a:spLocks noChangeArrowheads="1"/>
          </p:cNvSpPr>
          <p:nvPr/>
        </p:nvSpPr>
        <p:spPr bwMode="auto">
          <a:xfrm>
            <a:off x="4251325" y="4664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GB" altLang="en-US" b="1" dirty="0">
              <a:cs typeface="Arial" panose="020B0604020202020204" pitchFamily="34" charset="0"/>
            </a:endParaRPr>
          </a:p>
        </p:txBody>
      </p:sp>
      <p:sp>
        <p:nvSpPr>
          <p:cNvPr id="176134" name="TextBox 6"/>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pic>
        <p:nvPicPr>
          <p:cNvPr id="178178" name="Picture 3" descr="BD0666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6800" y="2592388"/>
            <a:ext cx="48514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4"/>
          <p:cNvSpPr>
            <a:spLocks noGrp="1"/>
          </p:cNvSpPr>
          <p:nvPr>
            <p:ph type="title" idx="4294967295"/>
          </p:nvPr>
        </p:nvSpPr>
        <p:spPr>
          <a:xfrm>
            <a:off x="-76200" y="381000"/>
            <a:ext cx="9220200" cy="2286000"/>
          </a:xfrm>
          <a:solidFill>
            <a:schemeClr val="tx1"/>
          </a:solidFill>
        </p:spPr>
        <p:txBody>
          <a:bodyPr/>
          <a:lstStyle/>
          <a:p>
            <a:r>
              <a:rPr lang="ar-JO" altLang="ja-JP" dirty="0">
                <a:solidFill>
                  <a:schemeClr val="bg1"/>
                </a:solidFill>
                <a:ea typeface="SimSun" pitchFamily="2" charset="-122"/>
              </a:rPr>
              <a:t>لا تستغل الظروف</a:t>
            </a:r>
            <a:br>
              <a:rPr lang="ar-JO" altLang="ja-JP" dirty="0">
                <a:solidFill>
                  <a:schemeClr val="bg1"/>
                </a:solidFill>
                <a:ea typeface="SimSun" pitchFamily="2" charset="-122"/>
              </a:rPr>
            </a:br>
            <a:r>
              <a:rPr lang="ar-JO" altLang="ja-JP" dirty="0">
                <a:solidFill>
                  <a:schemeClr val="bg1"/>
                </a:solidFill>
                <a:ea typeface="SimSun" pitchFamily="2" charset="-122"/>
              </a:rPr>
              <a:t>لكن أنظر نحو الله.</a:t>
            </a:r>
            <a:endParaRPr lang="en-US" altLang="en-US" dirty="0">
              <a:solidFill>
                <a:schemeClr val="bg1"/>
              </a:solidFill>
              <a:ea typeface="ＭＳ Ｐゴシック" pitchFamily="34" charset="-128"/>
            </a:endParaRPr>
          </a:p>
        </p:txBody>
      </p:sp>
      <p:sp>
        <p:nvSpPr>
          <p:cNvPr id="178180" name="TextBox 3"/>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a:effectLst>
            <a:outerShdw blurRad="63500" dist="35921" dir="2700000" algn="ctr" rotWithShape="0">
              <a:schemeClr val="bg2">
                <a:alpha val="74997"/>
              </a:schemeClr>
            </a:outerShdw>
          </a:effectLst>
        </p:spPr>
        <p:txBody>
          <a:bodyPr/>
          <a:lstStyle/>
          <a:p>
            <a:pPr eaLnBrk="1" hangingPunct="1"/>
            <a:r>
              <a:rPr lang="ar-JO" altLang="zh-CN" dirty="0">
                <a:solidFill>
                  <a:srgbClr val="FFFFFF"/>
                </a:solidFill>
                <a:ea typeface="SimSun" pitchFamily="2" charset="-122"/>
              </a:rPr>
              <a:t>شخصية أبوي عيسو</a:t>
            </a:r>
            <a:endParaRPr lang="en-US" altLang="en-US" dirty="0">
              <a:solidFill>
                <a:srgbClr val="FFFFFF"/>
              </a:solidFill>
              <a:ea typeface="ＭＳ Ｐゴシック" pitchFamily="34" charset="-128"/>
            </a:endParaRPr>
          </a:p>
        </p:txBody>
      </p:sp>
      <p:sp>
        <p:nvSpPr>
          <p:cNvPr id="98307" name="Text Box 3"/>
          <p:cNvSpPr txBox="1">
            <a:spLocks noChangeArrowheads="1"/>
          </p:cNvSpPr>
          <p:nvPr/>
        </p:nvSpPr>
        <p:spPr bwMode="auto">
          <a:xfrm>
            <a:off x="539750" y="1905000"/>
            <a:ext cx="8458200" cy="292387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zh-CN" sz="2400" b="1" dirty="0">
              <a:ea typeface="SimSun" pitchFamily="2" charset="-122"/>
              <a:cs typeface="Arial" panose="020B0604020202020204" pitchFamily="34" charset="0"/>
            </a:endParaRPr>
          </a:p>
          <a:p>
            <a:pPr algn="r" eaLnBrk="1" hangingPunct="1"/>
            <a:r>
              <a:rPr lang="ar-JO" altLang="zh-CN" sz="4000" b="1" dirty="0">
                <a:ea typeface="SimSun" pitchFamily="2" charset="-122"/>
                <a:cs typeface="Arial" panose="020B0604020202020204" pitchFamily="34" charset="0"/>
              </a:rPr>
              <a:t>كان العداء بين عيسو ويعقوب متجذراً بعمق.</a:t>
            </a:r>
            <a:endParaRPr lang="en-US" altLang="zh-CN" sz="4000" b="1" dirty="0">
              <a:ea typeface="SimSun" pitchFamily="2" charset="-122"/>
              <a:cs typeface="Arial" panose="020B0604020202020204" pitchFamily="34" charset="0"/>
            </a:endParaRPr>
          </a:p>
          <a:p>
            <a:pPr eaLnBrk="1" hangingPunct="1"/>
            <a:endParaRPr lang="en-US" altLang="zh-CN" sz="4000" b="1" dirty="0">
              <a:ea typeface="SimSun" pitchFamily="2" charset="-122"/>
              <a:cs typeface="Arial" panose="020B0604020202020204" pitchFamily="34" charset="0"/>
            </a:endParaRPr>
          </a:p>
          <a:p>
            <a:pPr algn="r" eaLnBrk="1" hangingPunct="1"/>
            <a:r>
              <a:rPr lang="ar-JO" altLang="en-US" sz="4000" b="1" dirty="0">
                <a:ea typeface="SimSun" pitchFamily="2" charset="-122"/>
                <a:cs typeface="Arial" panose="020B0604020202020204" pitchFamily="34" charset="0"/>
              </a:rPr>
              <a:t>مع أن الله غير متحيز لكن إسحق ورفقة أظهرا المحاباة تجاه أولادهما.</a:t>
            </a:r>
            <a:endParaRPr lang="en-US" altLang="en-US" sz="4000" b="1" dirty="0">
              <a:ea typeface="SimSun" pitchFamily="2" charset="-122"/>
              <a:cs typeface="Arial" panose="020B0604020202020204" pitchFamily="34" charset="0"/>
            </a:endParaRPr>
          </a:p>
        </p:txBody>
      </p:sp>
      <p:sp>
        <p:nvSpPr>
          <p:cNvPr id="180228" name="TextBox 3"/>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pic>
        <p:nvPicPr>
          <p:cNvPr id="182274" name="Picture 3" descr="PE0204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81000"/>
            <a:ext cx="36528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4" descr="PE0204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762000"/>
            <a:ext cx="23749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itle 4"/>
          <p:cNvSpPr>
            <a:spLocks noGrp="1"/>
          </p:cNvSpPr>
          <p:nvPr>
            <p:ph type="title" idx="4294967295"/>
          </p:nvPr>
        </p:nvSpPr>
        <p:spPr>
          <a:xfrm>
            <a:off x="0" y="5867400"/>
            <a:ext cx="9144000" cy="685800"/>
          </a:xfrm>
        </p:spPr>
        <p:txBody>
          <a:bodyPr/>
          <a:lstStyle/>
          <a:p>
            <a:r>
              <a:rPr lang="ar-JO" altLang="ja-JP" sz="4000" dirty="0">
                <a:solidFill>
                  <a:schemeClr val="tx1"/>
                </a:solidFill>
                <a:ea typeface="SimSun" pitchFamily="2" charset="-122"/>
              </a:rPr>
              <a:t>العدل في التربية مهم</a:t>
            </a:r>
            <a:endParaRPr lang="en-US" altLang="en-US" dirty="0">
              <a:ea typeface="ＭＳ Ｐゴシック" pitchFamily="34" charset="-128"/>
            </a:endParaRPr>
          </a:p>
        </p:txBody>
      </p:sp>
      <p:sp>
        <p:nvSpPr>
          <p:cNvPr id="182277" name="TextBox 4"/>
          <p:cNvSpPr txBox="1">
            <a:spLocks noChangeArrowheads="1"/>
          </p:cNvSpPr>
          <p:nvPr/>
        </p:nvSpPr>
        <p:spPr bwMode="auto">
          <a:xfrm>
            <a:off x="8442731"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103</a:t>
            </a:r>
            <a:endParaRPr lang="en-US" altLang="en-US" sz="2400" b="1" dirty="0">
              <a:solidFill>
                <a:srgbClr val="FFFFFF"/>
              </a:solidFill>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a:xfrm>
            <a:off x="0" y="2187575"/>
            <a:ext cx="9144000" cy="1470025"/>
          </a:xfrm>
        </p:spPr>
        <p:txBody>
          <a:bodyPr/>
          <a:lstStyle/>
          <a:p>
            <a:pPr eaLnBrk="1" hangingPunct="1"/>
            <a:r>
              <a:rPr lang="ar-JO" altLang="en-US" sz="4800" dirty="0">
                <a:solidFill>
                  <a:srgbClr val="000000"/>
                </a:solidFill>
                <a:ea typeface="ＭＳ Ｐゴシック" pitchFamily="34" charset="-128"/>
              </a:rPr>
              <a:t>أعضاء مجموعة الأدوميين</a:t>
            </a:r>
            <a:endParaRPr lang="en-US" altLang="en-US" sz="3200" dirty="0">
              <a:solidFill>
                <a:srgbClr val="000000"/>
              </a:solidFill>
              <a:ea typeface="ＭＳ Ｐゴシック" pitchFamily="34" charset="-128"/>
            </a:endParaRPr>
          </a:p>
        </p:txBody>
      </p:sp>
      <p:pic>
        <p:nvPicPr>
          <p:cNvPr id="184323" name="Picture 4"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3030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524000" y="3429000"/>
            <a:ext cx="6400800" cy="3429000"/>
          </a:xfrm>
          <a:prstGeom prst="rect">
            <a:avLst/>
          </a:prstGeom>
          <a:noFill/>
          <a:ln w="9525">
            <a:noFill/>
            <a:miter lim="800000"/>
            <a:headEnd/>
            <a:tailEnd/>
          </a:ln>
        </p:spPr>
        <p:txBody>
          <a:bodyPr/>
          <a:lstStyle/>
          <a:p>
            <a:pPr algn="ctr">
              <a:lnSpc>
                <a:spcPct val="90000"/>
              </a:lnSpc>
              <a:spcBef>
                <a:spcPct val="20000"/>
              </a:spcBef>
              <a:defRPr/>
            </a:pPr>
            <a:r>
              <a:rPr lang="ar-JO" sz="3600" b="1" kern="0" dirty="0">
                <a:ea typeface="+mn-ea"/>
                <a:cs typeface="Arial" panose="020B0604020202020204" pitchFamily="34" charset="0"/>
              </a:rPr>
              <a:t>تشان سوت فونغ</a:t>
            </a:r>
          </a:p>
          <a:p>
            <a:pPr algn="ctr">
              <a:lnSpc>
                <a:spcPct val="90000"/>
              </a:lnSpc>
              <a:spcBef>
                <a:spcPct val="20000"/>
              </a:spcBef>
              <a:defRPr/>
            </a:pPr>
            <a:r>
              <a:rPr lang="ar-JO" sz="3600" b="1" kern="0" dirty="0">
                <a:ea typeface="+mn-ea"/>
                <a:cs typeface="Arial" panose="020B0604020202020204" pitchFamily="34" charset="0"/>
              </a:rPr>
              <a:t>تشيا تشون يي</a:t>
            </a:r>
          </a:p>
          <a:p>
            <a:pPr algn="ctr">
              <a:lnSpc>
                <a:spcPct val="90000"/>
              </a:lnSpc>
              <a:spcBef>
                <a:spcPct val="20000"/>
              </a:spcBef>
              <a:defRPr/>
            </a:pPr>
            <a:r>
              <a:rPr lang="ar-JO" sz="3600" b="1" kern="0" dirty="0">
                <a:ea typeface="+mn-ea"/>
                <a:cs typeface="Arial" panose="020B0604020202020204" pitchFamily="34" charset="0"/>
              </a:rPr>
              <a:t>فونغ هو وانغ</a:t>
            </a:r>
          </a:p>
          <a:p>
            <a:pPr algn="ctr">
              <a:lnSpc>
                <a:spcPct val="90000"/>
              </a:lnSpc>
              <a:spcBef>
                <a:spcPct val="20000"/>
              </a:spcBef>
              <a:defRPr/>
            </a:pPr>
            <a:r>
              <a:rPr lang="ar-JO" sz="3600" b="1" kern="0" dirty="0">
                <a:ea typeface="+mn-ea"/>
                <a:cs typeface="Arial" panose="020B0604020202020204" pitchFamily="34" charset="0"/>
              </a:rPr>
              <a:t>رازوفيلهو فاسا</a:t>
            </a:r>
          </a:p>
          <a:p>
            <a:pPr algn="ctr">
              <a:lnSpc>
                <a:spcPct val="90000"/>
              </a:lnSpc>
              <a:spcBef>
                <a:spcPct val="20000"/>
              </a:spcBef>
              <a:defRPr/>
            </a:pPr>
            <a:r>
              <a:rPr lang="ar-JO" sz="3600" b="1" kern="0" dirty="0">
                <a:ea typeface="+mn-ea"/>
                <a:cs typeface="Arial" panose="020B0604020202020204" pitchFamily="34" charset="0"/>
              </a:rPr>
              <a:t>زاغامو أوديو</a:t>
            </a:r>
            <a:endParaRPr lang="en-US" sz="3600" b="1" kern="0" dirty="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0"/>
            <a:ext cx="8229600" cy="1143000"/>
          </a:xfrm>
        </p:spPr>
        <p:txBody>
          <a:bodyPr/>
          <a:lstStyle/>
          <a:p>
            <a:pPr eaLnBrk="1" hangingPunct="1"/>
            <a:r>
              <a:rPr lang="ar-JO" altLang="en-US" dirty="0">
                <a:ea typeface="ＭＳ Ｐゴシック" pitchFamily="34" charset="-128"/>
              </a:rPr>
              <a:t>الأدوميون</a:t>
            </a:r>
            <a:endParaRPr lang="en-US" altLang="en-US" dirty="0">
              <a:ea typeface="ＭＳ Ｐゴシック" pitchFamily="34" charset="-128"/>
            </a:endParaRPr>
          </a:p>
        </p:txBody>
      </p:sp>
      <p:sp>
        <p:nvSpPr>
          <p:cNvPr id="7171" name="Rectangle 3"/>
          <p:cNvSpPr>
            <a:spLocks noGrp="1" noChangeArrowheads="1"/>
          </p:cNvSpPr>
          <p:nvPr>
            <p:ph type="body" sz="half" idx="1"/>
          </p:nvPr>
        </p:nvSpPr>
        <p:spPr>
          <a:xfrm>
            <a:off x="179512" y="1447800"/>
            <a:ext cx="8784976" cy="4678363"/>
          </a:xfrm>
        </p:spPr>
        <p:txBody>
          <a:bodyPr/>
          <a:lstStyle/>
          <a:p>
            <a:pPr algn="r" rtl="1" eaLnBrk="1" hangingPunct="1"/>
            <a:r>
              <a:rPr lang="ar-JO" altLang="zh-CN" sz="2800" dirty="0">
                <a:ea typeface="SimSun" pitchFamily="2" charset="-122"/>
              </a:rPr>
              <a:t>نسل عيسو (تك 36: 1-17)</a:t>
            </a:r>
            <a:endParaRPr lang="en-US" altLang="zh-CN" sz="2800" dirty="0">
              <a:ea typeface="SimSun" pitchFamily="2" charset="-122"/>
            </a:endParaRPr>
          </a:p>
          <a:p>
            <a:pPr eaLnBrk="1" hangingPunct="1"/>
            <a:endParaRPr lang="en-US" altLang="zh-CN" sz="2800" dirty="0">
              <a:ea typeface="SimSun" pitchFamily="2" charset="-122"/>
            </a:endParaRPr>
          </a:p>
          <a:p>
            <a:pPr algn="r" rtl="1" eaLnBrk="1" hangingPunct="1"/>
            <a:r>
              <a:rPr lang="ar-JO" altLang="zh-CN" sz="2800" dirty="0">
                <a:ea typeface="SimSun" pitchFamily="2" charset="-122"/>
              </a:rPr>
              <a:t>مذكورة في ألواح راس شمرا الأوغاريتية في أسطورة الملك كيريت.</a:t>
            </a:r>
            <a:endParaRPr lang="en-US" altLang="zh-CN" sz="2800" dirty="0">
              <a:ea typeface="SimSun" pitchFamily="2" charset="-122"/>
            </a:endParaRPr>
          </a:p>
          <a:p>
            <a:pPr eaLnBrk="1" hangingPunct="1">
              <a:buFontTx/>
              <a:buNone/>
            </a:pPr>
            <a:r>
              <a:rPr lang="en-US" altLang="zh-CN" sz="2800" dirty="0">
                <a:ea typeface="SimSun" pitchFamily="2" charset="-122"/>
              </a:rPr>
              <a:t> </a:t>
            </a:r>
          </a:p>
          <a:p>
            <a:pPr eaLnBrk="1" hangingPunct="1">
              <a:buFontTx/>
              <a:buNone/>
            </a:pPr>
            <a:endParaRPr lang="en-US" altLang="zh-CN" sz="2800" dirty="0">
              <a:ea typeface="SimSun" pitchFamily="2" charset="-122"/>
            </a:endParaRPr>
          </a:p>
          <a:p>
            <a:pPr algn="r" rtl="1" eaLnBrk="1" hangingPunct="1"/>
            <a:r>
              <a:rPr lang="ar-JO" altLang="zh-CN" sz="2800" dirty="0">
                <a:ea typeface="SimSun" pitchFamily="2" charset="-122"/>
              </a:rPr>
              <a:t>تذكر السجلات المصرية من أواخر القرن الثالث عشر ق.م وجود بعض رجال القبائل البدويين من أدوم، تم السماح لهم بدخول مصر من أجل الطعام خلال مجاعة.  </a:t>
            </a:r>
            <a:endParaRPr lang="en-US" altLang="zh-CN" sz="2800" dirty="0">
              <a:ea typeface="SimSun" pitchFamily="2" charset="-122"/>
            </a:endParaRPr>
          </a:p>
        </p:txBody>
      </p:sp>
      <p:pic>
        <p:nvPicPr>
          <p:cNvPr id="59396" name="Picture 4" descr="Esau"/>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1676400" y="990600"/>
            <a:ext cx="6248400" cy="460375"/>
          </a:xfrm>
          <a:noFill/>
        </p:spPr>
      </p:pic>
      <p:pic>
        <p:nvPicPr>
          <p:cNvPr id="7174" name="Picture 6" descr="ras_shamra"/>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5580112" y="3140968"/>
            <a:ext cx="3115072" cy="720080"/>
          </a:xfrm>
          <a:noFill/>
        </p:spPr>
      </p:pic>
      <p:sp>
        <p:nvSpPr>
          <p:cNvPr id="59398" name="Text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checkerboard(across)">
                                      <p:cBhvr>
                                        <p:cTn id="12" dur="500"/>
                                        <p:tgtEl>
                                          <p:spTgt spid="7171">
                                            <p:txEl>
                                              <p:pRg st="2" end="2"/>
                                            </p:txEl>
                                          </p:spTgt>
                                        </p:tgtEl>
                                      </p:cBhvr>
                                    </p:animEffect>
                                  </p:childTnLst>
                                </p:cTn>
                              </p:par>
                            </p:childTnLst>
                          </p:cTn>
                        </p:par>
                        <p:par>
                          <p:cTn id="13" fill="hold" nodeType="afterGroup">
                            <p:stCondLst>
                              <p:cond delay="500"/>
                            </p:stCondLst>
                            <p:childTnLst>
                              <p:par>
                                <p:cTn id="14" presetID="2" presetClass="entr" presetSubtype="4"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 calcmode="lin" valueType="num">
                                      <p:cBhvr additive="base">
                                        <p:cTn id="16" dur="500" fill="hold"/>
                                        <p:tgtEl>
                                          <p:spTgt spid="7174"/>
                                        </p:tgtEl>
                                        <p:attrNameLst>
                                          <p:attrName>ppt_x</p:attrName>
                                        </p:attrNameLst>
                                      </p:cBhvr>
                                      <p:tavLst>
                                        <p:tav tm="0">
                                          <p:val>
                                            <p:strVal val="#ppt_x"/>
                                          </p:val>
                                        </p:tav>
                                        <p:tav tm="100000">
                                          <p:val>
                                            <p:strVal val="#ppt_x"/>
                                          </p:val>
                                        </p:tav>
                                      </p:tavLst>
                                    </p:anim>
                                    <p:anim calcmode="lin" valueType="num">
                                      <p:cBhvr additive="base">
                                        <p:cTn id="17"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71">
                                            <p:txEl>
                                              <p:pRg st="5" end="5"/>
                                            </p:txEl>
                                          </p:spTgt>
                                        </p:tgtEl>
                                        <p:attrNameLst>
                                          <p:attrName>style.visibility</p:attrName>
                                        </p:attrNameLst>
                                      </p:cBhvr>
                                      <p:to>
                                        <p:strVal val="visible"/>
                                      </p:to>
                                    </p:set>
                                    <p:animEffect transition="in" filter="checkerboard(across)">
                                      <p:cBhvr>
                                        <p:cTn id="2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5486400"/>
            <a:ext cx="8229600" cy="1143000"/>
          </a:xfrm>
          <a:solidFill>
            <a:srgbClr val="000000"/>
          </a:solidFill>
        </p:spPr>
        <p:txBody>
          <a:bodyPr/>
          <a:lstStyle/>
          <a:p>
            <a:pPr eaLnBrk="1" hangingPunct="1"/>
            <a:r>
              <a:rPr lang="ar-JO" altLang="zh-CN" dirty="0">
                <a:solidFill>
                  <a:srgbClr val="FFFFFF"/>
                </a:solidFill>
                <a:ea typeface="SimSun" pitchFamily="2" charset="-122"/>
              </a:rPr>
              <a:t>متى عاش الأدوميون؟</a:t>
            </a:r>
            <a:endParaRPr lang="en-US" altLang="en-US" dirty="0">
              <a:solidFill>
                <a:srgbClr val="FFFFFF"/>
              </a:solidFill>
              <a:ea typeface="ＭＳ Ｐゴシック" pitchFamily="34" charset="-128"/>
            </a:endParaRPr>
          </a:p>
        </p:txBody>
      </p:sp>
      <p:sp>
        <p:nvSpPr>
          <p:cNvPr id="8195" name="Rectangle 3"/>
          <p:cNvSpPr>
            <a:spLocks noGrp="1" noChangeArrowheads="1"/>
          </p:cNvSpPr>
          <p:nvPr>
            <p:ph type="body" idx="1"/>
          </p:nvPr>
        </p:nvSpPr>
        <p:spPr>
          <a:xfrm>
            <a:off x="76200" y="228600"/>
            <a:ext cx="8456613" cy="2438400"/>
          </a:xfrm>
        </p:spPr>
        <p:txBody>
          <a:bodyPr/>
          <a:lstStyle/>
          <a:p>
            <a:pPr algn="r" rtl="1" eaLnBrk="1" hangingPunct="1"/>
            <a:r>
              <a:rPr lang="ar-JO" altLang="zh-CN" sz="2800" dirty="0">
                <a:effectLst>
                  <a:outerShdw blurRad="38100" dist="38100" dir="2700000" algn="tl">
                    <a:srgbClr val="C0C0C0"/>
                  </a:outerShdw>
                </a:effectLst>
                <a:ea typeface="SimSun" pitchFamily="2" charset="-122"/>
              </a:rPr>
              <a:t>يظهر علم الآثار أن الأرض احتلت قبل زمن عيسو من قبل الحوريين (تك 14: 6)</a:t>
            </a:r>
            <a:endParaRPr lang="en-US" altLang="zh-CN" sz="2800" dirty="0">
              <a:effectLst>
                <a:outerShdw blurRad="38100" dist="38100" dir="2700000" algn="tl">
                  <a:srgbClr val="C0C0C0"/>
                </a:outerShdw>
              </a:effectLst>
              <a:ea typeface="SimSun" pitchFamily="2" charset="-122"/>
            </a:endParaRPr>
          </a:p>
          <a:p>
            <a:pPr algn="r" rtl="1" eaLnBrk="1" hangingPunct="1"/>
            <a:r>
              <a:rPr lang="ar-JO" altLang="zh-CN" sz="2800" dirty="0">
                <a:effectLst>
                  <a:outerShdw blurRad="38100" dist="38100" dir="2700000" algn="tl">
                    <a:srgbClr val="C0C0C0"/>
                  </a:outerShdw>
                </a:effectLst>
                <a:ea typeface="SimSun" pitchFamily="2" charset="-122"/>
              </a:rPr>
              <a:t>ثم هاجر نسل عيسو إلى تلك الأرض وصاروا مجموعة بارزة.</a:t>
            </a:r>
            <a:endParaRPr lang="en-US" altLang="zh-CN" sz="2800" dirty="0">
              <a:effectLst>
                <a:outerShdw blurRad="38100" dist="38100" dir="2700000" algn="tl">
                  <a:srgbClr val="C0C0C0"/>
                </a:outerShdw>
              </a:effectLst>
              <a:ea typeface="SimSun" pitchFamily="2" charset="-122"/>
            </a:endParaRPr>
          </a:p>
          <a:p>
            <a:pPr eaLnBrk="1" hangingPunct="1">
              <a:buFontTx/>
              <a:buNone/>
            </a:pPr>
            <a:endParaRPr lang="en-US" altLang="zh-CN" sz="2800" dirty="0">
              <a:effectLst>
                <a:outerShdw blurRad="38100" dist="38100" dir="2700000" algn="tl">
                  <a:srgbClr val="C0C0C0"/>
                </a:outerShdw>
              </a:effectLst>
              <a:ea typeface="SimSun" pitchFamily="2" charset="-122"/>
            </a:endParaRPr>
          </a:p>
        </p:txBody>
      </p:sp>
      <p:sp>
        <p:nvSpPr>
          <p:cNvPr id="61444" name="TextBox 3"/>
          <p:cNvSpPr txBox="1">
            <a:spLocks noChangeArrowheads="1"/>
          </p:cNvSpPr>
          <p:nvPr/>
        </p:nvSpPr>
        <p:spPr bwMode="auto">
          <a:xfrm>
            <a:off x="8442730" y="0"/>
            <a:ext cx="70404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ar-JO" altLang="en-US" sz="2400" b="1" dirty="0">
                <a:solidFill>
                  <a:srgbClr val="FFFFFF"/>
                </a:solidFill>
                <a:cs typeface="Arial" panose="020B0604020202020204" pitchFamily="34" charset="0"/>
              </a:rPr>
              <a:t>101</a:t>
            </a:r>
            <a:endParaRPr lang="en-US" altLang="en-US" sz="2400" b="1" dirty="0">
              <a:solidFill>
                <a:srgbClr val="FFFFFF"/>
              </a:solidFill>
              <a:cs typeface="Arial" panose="020B0604020202020204" pitchFamily="34" charset="0"/>
            </a:endParaRPr>
          </a:p>
          <a:p>
            <a:pPr algn="ctr" eaLnBrk="1" hangingPunct="1"/>
            <a:r>
              <a:rPr lang="ar-JO" altLang="en-US" sz="2400" b="1" dirty="0">
                <a:solidFill>
                  <a:srgbClr val="FFFFFF"/>
                </a:solidFill>
                <a:cs typeface="Arial" panose="020B0604020202020204" pitchFamily="34" charset="0"/>
              </a:rPr>
              <a:t>2ت</a:t>
            </a:r>
            <a:endParaRPr lang="en-US" altLang="en-US" sz="24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heckerboard(across)">
                                      <p:cBhvr>
                                        <p:cTn id="7" dur="500"/>
                                        <p:tgtEl>
                                          <p:spTgt spid="819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195">
                                            <p:txEl>
                                              <p:pRg st="0" end="0"/>
                                            </p:txEl>
                                          </p:spTgt>
                                        </p:tgtEl>
                                        <p:attrNameLst>
                                          <p:attrName>style.visibility</p:attrName>
                                        </p:attrNameLst>
                                      </p:cBhvr>
                                      <p:to>
                                        <p:strVal val="visible"/>
                                      </p:to>
                                    </p:set>
                                    <p:animEffect transition="in" filter="blinds(horizontal)">
                                      <p:cBhvr>
                                        <p:cTn id="11" dur="500"/>
                                        <p:tgtEl>
                                          <p:spTgt spid="819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195">
                                            <p:txEl>
                                              <p:pRg st="1" end="1"/>
                                            </p:txEl>
                                          </p:spTgt>
                                        </p:tgtEl>
                                        <p:attrNameLst>
                                          <p:attrName>style.visibility</p:attrName>
                                        </p:attrNameLst>
                                      </p:cBhvr>
                                      <p:to>
                                        <p:strVal val="visible"/>
                                      </p:to>
                                    </p:set>
                                    <p:animEffect transition="in" filter="blinds(horizontal)">
                                      <p:cBhvr>
                                        <p:cTn id="16"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Rectangle 3"/>
          <p:cNvSpPr>
            <a:spLocks noChangeArrowheads="1"/>
          </p:cNvSpPr>
          <p:nvPr/>
        </p:nvSpPr>
        <p:spPr bwMode="auto">
          <a:xfrm>
            <a:off x="0" y="3198167"/>
            <a:ext cx="9144000" cy="461665"/>
          </a:xfrm>
          <a:prstGeom prst="rect">
            <a:avLst/>
          </a:prstGeom>
          <a:solidFill>
            <a:schemeClr val="bg1">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843781" name="Picture 5" descr="jacbes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7125" y="3509963"/>
            <a:ext cx="25034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172075" y="685800"/>
            <a:ext cx="3819525" cy="6197600"/>
            <a:chOff x="3483" y="416"/>
            <a:chExt cx="2497" cy="3904"/>
          </a:xfrm>
        </p:grpSpPr>
        <p:sp>
          <p:nvSpPr>
            <p:cNvPr id="390154" name="Rectangle 7"/>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90155" name="Picture 8" descr="JacobandEsau"/>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7" y="431"/>
              <a:ext cx="1932" cy="1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43785" name="Picture 9" descr="gen3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4188" y="3578225"/>
            <a:ext cx="2989262"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6" name="Picture 10" descr="feb219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3000" y="2782888"/>
            <a:ext cx="4014788" cy="407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7" name="Picture 11" descr="jacobandessau"/>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43788" name="Picture 12" descr="esausellsbirthrigh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1838" y="3714750"/>
            <a:ext cx="4525962" cy="318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13"/>
          <p:cNvSpPr>
            <a:spLocks noGrp="1" noChangeArrowheads="1"/>
          </p:cNvSpPr>
          <p:nvPr>
            <p:ph type="title" idx="4294967295"/>
          </p:nvPr>
        </p:nvSpPr>
        <p:spPr>
          <a:xfrm>
            <a:off x="4565650" y="-39688"/>
            <a:ext cx="4349750" cy="694383"/>
          </a:xfrm>
        </p:spPr>
        <p:txBody>
          <a:bodyPr/>
          <a:lstStyle/>
          <a:p>
            <a:pPr eaLnBrk="1" hangingPunct="1"/>
            <a:r>
              <a:rPr lang="ar-JO" altLang="zh-CN" sz="4000" dirty="0">
                <a:ea typeface="ＭＳ Ｐゴシック" charset="0"/>
                <a:cs typeface="Arial" panose="020B0604020202020204" pitchFamily="34" charset="0"/>
              </a:rPr>
              <a:t>تصالح يعقوب مع عيسو</a:t>
            </a:r>
            <a:endParaRPr lang="en-US" altLang="zh-CN"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706439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43787"/>
                                        </p:tgtEl>
                                        <p:attrNameLst>
                                          <p:attrName>style.visibility</p:attrName>
                                        </p:attrNameLst>
                                      </p:cBhvr>
                                      <p:to>
                                        <p:strVal val="visible"/>
                                      </p:to>
                                    </p:set>
                                    <p:anim calcmode="lin" valueType="num">
                                      <p:cBhvr>
                                        <p:cTn id="7" dur="1000" fill="hold"/>
                                        <p:tgtEl>
                                          <p:spTgt spid="843787"/>
                                        </p:tgtEl>
                                        <p:attrNameLst>
                                          <p:attrName>ppt_w</p:attrName>
                                        </p:attrNameLst>
                                      </p:cBhvr>
                                      <p:tavLst>
                                        <p:tav tm="0">
                                          <p:val>
                                            <p:fltVal val="0"/>
                                          </p:val>
                                        </p:tav>
                                        <p:tav tm="100000">
                                          <p:val>
                                            <p:strVal val="#ppt_w"/>
                                          </p:val>
                                        </p:tav>
                                      </p:tavLst>
                                    </p:anim>
                                    <p:anim calcmode="lin" valueType="num">
                                      <p:cBhvr>
                                        <p:cTn id="8" dur="1000" fill="hold"/>
                                        <p:tgtEl>
                                          <p:spTgt spid="843787"/>
                                        </p:tgtEl>
                                        <p:attrNameLst>
                                          <p:attrName>ppt_h</p:attrName>
                                        </p:attrNameLst>
                                      </p:cBhvr>
                                      <p:tavLst>
                                        <p:tav tm="0">
                                          <p:val>
                                            <p:fltVal val="0"/>
                                          </p:val>
                                        </p:tav>
                                        <p:tav tm="100000">
                                          <p:val>
                                            <p:strVal val="#ppt_h"/>
                                          </p:val>
                                        </p:tav>
                                      </p:tavLst>
                                    </p:anim>
                                    <p:anim calcmode="lin" valueType="num">
                                      <p:cBhvr>
                                        <p:cTn id="9" dur="1000" fill="hold"/>
                                        <p:tgtEl>
                                          <p:spTgt spid="8437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37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43788"/>
                                        </p:tgtEl>
                                        <p:attrNameLst>
                                          <p:attrName>style.visibility</p:attrName>
                                        </p:attrNameLst>
                                      </p:cBhvr>
                                      <p:to>
                                        <p:strVal val="visible"/>
                                      </p:to>
                                    </p:set>
                                    <p:animEffect transition="in" filter="wipe(down)">
                                      <p:cBhvr>
                                        <p:cTn id="15" dur="500"/>
                                        <p:tgtEl>
                                          <p:spTgt spid="8437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43781"/>
                                        </p:tgtEl>
                                        <p:attrNameLst>
                                          <p:attrName>style.visibility</p:attrName>
                                        </p:attrNameLst>
                                      </p:cBhvr>
                                      <p:to>
                                        <p:strVal val="visible"/>
                                      </p:to>
                                    </p:set>
                                    <p:animEffect transition="in" filter="dissolve">
                                      <p:cBhvr>
                                        <p:cTn id="20" dur="500"/>
                                        <p:tgtEl>
                                          <p:spTgt spid="843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3785"/>
                                        </p:tgtEl>
                                        <p:attrNameLst>
                                          <p:attrName>style.visibility</p:attrName>
                                        </p:attrNameLst>
                                      </p:cBhvr>
                                      <p:to>
                                        <p:strVal val="visible"/>
                                      </p:to>
                                    </p:set>
                                    <p:animEffect transition="in" filter="dissolve">
                                      <p:cBhvr>
                                        <p:cTn id="30" dur="500"/>
                                        <p:tgtEl>
                                          <p:spTgt spid="8437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843786"/>
                                        </p:tgtEl>
                                        <p:attrNameLst>
                                          <p:attrName>style.visibility</p:attrName>
                                        </p:attrNameLst>
                                      </p:cBhvr>
                                      <p:to>
                                        <p:strVal val="visible"/>
                                      </p:to>
                                    </p:set>
                                    <p:anim calcmode="lin" valueType="num">
                                      <p:cBhvr>
                                        <p:cTn id="35" dur="1000" fill="hold"/>
                                        <p:tgtEl>
                                          <p:spTgt spid="843786"/>
                                        </p:tgtEl>
                                        <p:attrNameLst>
                                          <p:attrName>ppt_w</p:attrName>
                                        </p:attrNameLst>
                                      </p:cBhvr>
                                      <p:tavLst>
                                        <p:tav tm="0">
                                          <p:val>
                                            <p:fltVal val="0"/>
                                          </p:val>
                                        </p:tav>
                                        <p:tav tm="100000">
                                          <p:val>
                                            <p:strVal val="#ppt_w"/>
                                          </p:val>
                                        </p:tav>
                                      </p:tavLst>
                                    </p:anim>
                                    <p:anim calcmode="lin" valueType="num">
                                      <p:cBhvr>
                                        <p:cTn id="36" dur="1000" fill="hold"/>
                                        <p:tgtEl>
                                          <p:spTgt spid="843786"/>
                                        </p:tgtEl>
                                        <p:attrNameLst>
                                          <p:attrName>ppt_h</p:attrName>
                                        </p:attrNameLst>
                                      </p:cBhvr>
                                      <p:tavLst>
                                        <p:tav tm="0">
                                          <p:val>
                                            <p:fltVal val="0"/>
                                          </p:val>
                                        </p:tav>
                                        <p:tav tm="100000">
                                          <p:val>
                                            <p:strVal val="#ppt_h"/>
                                          </p:val>
                                        </p:tav>
                                      </p:tavLst>
                                    </p:anim>
                                    <p:anim calcmode="lin" valueType="num">
                                      <p:cBhvr>
                                        <p:cTn id="37" dur="1000" fill="hold"/>
                                        <p:tgtEl>
                                          <p:spTgt spid="84378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437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5860</TotalTime>
  <Words>2331</Words>
  <Application>Microsoft Macintosh PowerPoint</Application>
  <PresentationFormat>On-screen Show (4:3)</PresentationFormat>
  <Paragraphs>466</Paragraphs>
  <Slides>71</Slides>
  <Notes>70</Notes>
  <HiddenSlides>0</HiddenSlides>
  <MMClips>0</MMClips>
  <ScaleCrop>false</ScaleCrop>
  <HeadingPairs>
    <vt:vector size="8" baseType="variant">
      <vt:variant>
        <vt:lpstr>Fonts Used</vt:lpstr>
      </vt:variant>
      <vt:variant>
        <vt:i4>11</vt:i4>
      </vt:variant>
      <vt:variant>
        <vt:lpstr>Theme</vt:lpstr>
      </vt:variant>
      <vt:variant>
        <vt:i4>13</vt:i4>
      </vt:variant>
      <vt:variant>
        <vt:lpstr>Embedded OLE Servers</vt:lpstr>
      </vt:variant>
      <vt:variant>
        <vt:i4>1</vt:i4>
      </vt:variant>
      <vt:variant>
        <vt:lpstr>Slide Titles</vt:lpstr>
      </vt:variant>
      <vt:variant>
        <vt:i4>71</vt:i4>
      </vt:variant>
    </vt:vector>
  </HeadingPairs>
  <TitlesOfParts>
    <vt:vector size="96" baseType="lpstr">
      <vt:lpstr>ＭＳ Ｐゴシック</vt:lpstr>
      <vt:lpstr>宋体</vt:lpstr>
      <vt:lpstr>宋体</vt:lpstr>
      <vt:lpstr>Arial</vt:lpstr>
      <vt:lpstr>Calibri</vt:lpstr>
      <vt:lpstr>Comic Sans MS</vt:lpstr>
      <vt:lpstr>Geneva</vt:lpstr>
      <vt:lpstr>Impact</vt:lpstr>
      <vt:lpstr>Symbol</vt:lpstr>
      <vt:lpstr>Times New Roman</vt:lpstr>
      <vt:lpstr>Wingdings</vt:lpstr>
      <vt:lpstr>Default Design</vt:lpstr>
      <vt:lpstr>Orbit</vt:lpstr>
      <vt:lpstr>8_Default Design</vt:lpstr>
      <vt:lpstr>1_Sakura</vt:lpstr>
      <vt:lpstr>18_Default Design</vt:lpstr>
      <vt:lpstr>17_Default Design</vt:lpstr>
      <vt:lpstr>2_Office Theme</vt:lpstr>
      <vt:lpstr>2_Sakura</vt:lpstr>
      <vt:lpstr>3_Default Design</vt:lpstr>
      <vt:lpstr>2_Default Design</vt:lpstr>
      <vt:lpstr>1_Default Design</vt:lpstr>
      <vt:lpstr>4_Default Design</vt:lpstr>
      <vt:lpstr>50_Blank Presentation</vt:lpstr>
      <vt:lpstr>Photo Editor Photo</vt:lpstr>
      <vt:lpstr>الأدوميون</vt:lpstr>
      <vt:lpstr>الهوية</vt:lpstr>
      <vt:lpstr>اختار الله يعقوب وليس عيسو</vt:lpstr>
      <vt:lpstr>الجغرافيا</vt:lpstr>
      <vt:lpstr>اختار الله حتى اليهود اللامبالين</vt:lpstr>
      <vt:lpstr>PowerPoint Presentation</vt:lpstr>
      <vt:lpstr>الأدوميون</vt:lpstr>
      <vt:lpstr>متى عاش الأدوميون؟</vt:lpstr>
      <vt:lpstr>تصالح يعقوب مع عيسو</vt:lpstr>
      <vt:lpstr>الجغرافيا</vt:lpstr>
      <vt:lpstr>أرض مهجورة</vt:lpstr>
      <vt:lpstr>سكان الصخور في البتراء</vt:lpstr>
      <vt:lpstr>الخزنة</vt:lpstr>
      <vt:lpstr>طريق الملك</vt:lpstr>
      <vt:lpstr>الإقتصاد</vt:lpstr>
      <vt:lpstr>تقاطعات الطرق التجارية</vt:lpstr>
      <vt:lpstr>اللغة</vt:lpstr>
      <vt:lpstr>الأمثلة والدين</vt:lpstr>
      <vt:lpstr>قبر الوكيل الملكي</vt:lpstr>
      <vt:lpstr>تحتوي على شبناقوس  (SWBNQWS) </vt:lpstr>
      <vt:lpstr>الفخار</vt:lpstr>
      <vt:lpstr>قطع أدومية متميزة</vt:lpstr>
      <vt:lpstr>دليل تعدد الآلهة</vt:lpstr>
      <vt:lpstr>الألوهية</vt:lpstr>
      <vt:lpstr>المزيد ...</vt:lpstr>
      <vt:lpstr>أدلة أخرى على احتمالية  عبادة الرب</vt:lpstr>
      <vt:lpstr>الملكية المتحدة (1030 ق.م)</vt:lpstr>
      <vt:lpstr>حكم شاول</vt:lpstr>
      <vt:lpstr>الملكية المتحدة (1000 ق.م)</vt:lpstr>
      <vt:lpstr>الملكية المنقسمة (925 ق.م)</vt:lpstr>
      <vt:lpstr>الملكية المنقسمة (870-845 ق.م)</vt:lpstr>
      <vt:lpstr>الملكية المنقسمة (845-735 ق.م)</vt:lpstr>
      <vt:lpstr>الملكية المنقسمة (732 ق.م)</vt:lpstr>
      <vt:lpstr>الملكية المنقسمة (701 ق.م)</vt:lpstr>
      <vt:lpstr>الدليل الأثري</vt:lpstr>
      <vt:lpstr>الملكية المنقسمة (612 ق.م)</vt:lpstr>
      <vt:lpstr>احتلتها بابل</vt:lpstr>
      <vt:lpstr>سعيد بسقوط يهوذا (586 قبل الميلاد)</vt:lpstr>
      <vt:lpstr>نبوات التعرض للدينونة</vt:lpstr>
      <vt:lpstr>الدينونة على تحالف الأمم الإثني عشر (أش 13-23)</vt:lpstr>
      <vt:lpstr>ضد دوما (بالعبرية) أو أدوم (السبعينية)</vt:lpstr>
      <vt:lpstr>سقوط يهوذا (586 ق.م)</vt:lpstr>
      <vt:lpstr>الأدوميون قادمون</vt:lpstr>
      <vt:lpstr>الإبادة</vt:lpstr>
      <vt:lpstr>الحفريات  الأثرية</vt:lpstr>
      <vt:lpstr>الإبادة</vt:lpstr>
      <vt:lpstr>تقاطعات الطرق التجارية</vt:lpstr>
      <vt:lpstr>خزنة البتراء</vt:lpstr>
      <vt:lpstr>التدخل في يهوذا</vt:lpstr>
      <vt:lpstr>أفضل في يهوذا</vt:lpstr>
      <vt:lpstr>دليل الدخول إلى يهوذا</vt:lpstr>
      <vt:lpstr>إعادة التسمية</vt:lpstr>
      <vt:lpstr>احتلال الجهة الشمالية</vt:lpstr>
      <vt:lpstr>تم إخضاع الأدوميين أيضاً</vt:lpstr>
      <vt:lpstr>الحكم الروماني (63 ق.م – 330 م)</vt:lpstr>
      <vt:lpstr>الخيانة</vt:lpstr>
      <vt:lpstr>تم إدانتهم من روما</vt:lpstr>
      <vt:lpstr>الأهمية: اختيار الله</vt:lpstr>
      <vt:lpstr>الأهمية دينونة الله على كل الأمم</vt:lpstr>
      <vt:lpstr>الأهمية تدبير الله</vt:lpstr>
      <vt:lpstr>شخصية الأدوميين</vt:lpstr>
      <vt:lpstr>شخصية الأدوميين</vt:lpstr>
      <vt:lpstr>لا تفعل مثله</vt:lpstr>
      <vt:lpstr>• لا تغر من الآخرين</vt:lpstr>
      <vt:lpstr>شخصية الله</vt:lpstr>
      <vt:lpstr>لا تستغل الظروف لكن أنظر نحو الله.</vt:lpstr>
      <vt:lpstr>شخصية أبوي عيسو</vt:lpstr>
      <vt:lpstr>العدل في التربية مهم</vt:lpstr>
      <vt:lpstr>أعضاء مجموعة الأدوميين</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Edomites</dc:title>
  <dc:creator>TangChia</dc:creator>
  <cp:lastModifiedBy>Rick Griffith</cp:lastModifiedBy>
  <cp:revision>179</cp:revision>
  <dcterms:created xsi:type="dcterms:W3CDTF">2004-09-03T11:05:07Z</dcterms:created>
  <dcterms:modified xsi:type="dcterms:W3CDTF">2024-03-24T03:00:49Z</dcterms:modified>
</cp:coreProperties>
</file>