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9" r:id="rId2"/>
    <p:sldMasterId id="2147483897" r:id="rId3"/>
  </p:sldMasterIdLst>
  <p:notesMasterIdLst>
    <p:notesMasterId r:id="rId50"/>
  </p:notesMasterIdLst>
  <p:sldIdLst>
    <p:sldId id="300" r:id="rId4"/>
    <p:sldId id="257" r:id="rId5"/>
    <p:sldId id="258" r:id="rId6"/>
    <p:sldId id="265" r:id="rId7"/>
    <p:sldId id="261" r:id="rId8"/>
    <p:sldId id="263" r:id="rId9"/>
    <p:sldId id="267" r:id="rId10"/>
    <p:sldId id="268" r:id="rId11"/>
    <p:sldId id="272" r:id="rId12"/>
    <p:sldId id="259" r:id="rId13"/>
    <p:sldId id="264" r:id="rId14"/>
    <p:sldId id="311" r:id="rId15"/>
    <p:sldId id="277" r:id="rId16"/>
    <p:sldId id="312" r:id="rId17"/>
    <p:sldId id="290" r:id="rId18"/>
    <p:sldId id="291" r:id="rId19"/>
    <p:sldId id="275" r:id="rId20"/>
    <p:sldId id="276" r:id="rId21"/>
    <p:sldId id="280" r:id="rId22"/>
    <p:sldId id="281" r:id="rId23"/>
    <p:sldId id="282" r:id="rId24"/>
    <p:sldId id="283" r:id="rId25"/>
    <p:sldId id="284" r:id="rId26"/>
    <p:sldId id="285" r:id="rId27"/>
    <p:sldId id="315" r:id="rId28"/>
    <p:sldId id="286" r:id="rId29"/>
    <p:sldId id="287" r:id="rId30"/>
    <p:sldId id="316" r:id="rId31"/>
    <p:sldId id="288" r:id="rId32"/>
    <p:sldId id="317" r:id="rId33"/>
    <p:sldId id="289" r:id="rId34"/>
    <p:sldId id="318" r:id="rId35"/>
    <p:sldId id="278" r:id="rId36"/>
    <p:sldId id="296" r:id="rId37"/>
    <p:sldId id="295" r:id="rId38"/>
    <p:sldId id="308" r:id="rId39"/>
    <p:sldId id="309" r:id="rId40"/>
    <p:sldId id="301" r:id="rId41"/>
    <p:sldId id="302" r:id="rId42"/>
    <p:sldId id="303" r:id="rId43"/>
    <p:sldId id="304" r:id="rId44"/>
    <p:sldId id="305" r:id="rId45"/>
    <p:sldId id="306" r:id="rId46"/>
    <p:sldId id="307" r:id="rId47"/>
    <p:sldId id="313" r:id="rId48"/>
    <p:sldId id="523"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62412"/>
    <a:srgbClr val="996633"/>
    <a:srgbClr val="006600"/>
    <a:srgbClr val="00006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21"/>
    <p:restoredTop sz="94674"/>
  </p:normalViewPr>
  <p:slideViewPr>
    <p:cSldViewPr>
      <p:cViewPr>
        <p:scale>
          <a:sx n="86" d="100"/>
          <a:sy n="86" d="100"/>
        </p:scale>
        <p:origin x="688" y="1728"/>
      </p:cViewPr>
      <p:guideLst>
        <p:guide orient="horz" pos="2160"/>
        <p:guide pos="2880"/>
      </p:guideLst>
    </p:cSldViewPr>
  </p:slideViewPr>
  <p:outlineViewPr>
    <p:cViewPr>
      <p:scale>
        <a:sx n="33" d="100"/>
        <a:sy n="33" d="100"/>
      </p:scale>
      <p:origin x="16" y="789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F56D7E2-A1A5-46D3-8181-17A651BBE573}" type="slidenum">
              <a:rPr lang="en-US" altLang="en-US"/>
              <a:pPr/>
              <a:t>‹#›</a:t>
            </a:fld>
            <a:endParaRPr lang="en-US" altLang="en-US"/>
          </a:p>
        </p:txBody>
      </p:sp>
    </p:spTree>
    <p:extLst>
      <p:ext uri="{BB962C8B-B14F-4D97-AF65-F5344CB8AC3E}">
        <p14:creationId xmlns:p14="http://schemas.microsoft.com/office/powerpoint/2010/main" val="38854129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28"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C12C1C0-AB62-43AC-BAC1-4248A7F26CDB}" type="slidenum">
              <a:rPr lang="en-US" altLang="en-US" sz="1200"/>
              <a:pPr eaLnBrk="1" hangingPunct="1"/>
              <a:t>15</a:t>
            </a:fld>
            <a:endParaRPr lang="en-US" alt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b="1" dirty="0">
                <a:solidFill>
                  <a:srgbClr val="FFFFFF"/>
                </a:solidFill>
                <a:latin typeface="Arial" panose="020B0604020202020204" pitchFamily="34" charset="0"/>
                <a:ea typeface="ＭＳ Ｐゴシック" charset="0"/>
              </a:rPr>
              <a:t>خلفيَّات (حرفيًّا: ورق الجدران) العهد القديم .</a:t>
            </a:r>
          </a:p>
          <a:p>
            <a:pPr eaLnBrk="1" hangingPunct="1"/>
            <a:r>
              <a:rPr lang="en-US" sz="1200" b="1" dirty="0">
                <a:solidFill>
                  <a:srgbClr val="FFFFFF"/>
                </a:solidFill>
                <a:latin typeface="Arial" panose="020B0604020202020204" pitchFamily="34" charset="0"/>
                <a:ea typeface="ＭＳ Ｐゴシック" charset="0"/>
              </a:rPr>
              <a:t>OB is OT Backgrounds (</a:t>
            </a:r>
            <a:r>
              <a:rPr lang="en-US" sz="1200" b="1" dirty="0" err="1">
                <a:solidFill>
                  <a:srgbClr val="FFFFFF"/>
                </a:solidFill>
                <a:latin typeface="Arial" panose="020B0604020202020204" pitchFamily="34" charset="0"/>
                <a:ea typeface="ＭＳ Ｐゴシック" charset="0"/>
              </a:rPr>
              <a:t>ob</a:t>
            </a:r>
            <a:r>
              <a:rPr lang="en-US" sz="1200" b="1" dirty="0">
                <a:solidFill>
                  <a:srgbClr val="FFFFFF"/>
                </a:solidFill>
                <a:latin typeface="Arial" panose="020B0604020202020204" pitchFamily="34" charset="0"/>
                <a:ea typeface="ＭＳ Ｐゴシック" charset="0"/>
              </a:rPr>
              <a:t>) Arabic (Literally OT Wallpapers!)</a:t>
            </a:r>
          </a:p>
          <a:p>
            <a:r>
              <a:rPr lang="en-US" dirty="0"/>
              <a:t>_____________</a:t>
            </a:r>
          </a:p>
          <a:p>
            <a:r>
              <a:rPr lang="en-US" dirty="0"/>
              <a:t>Common-</a:t>
            </a:r>
            <a:r>
              <a:rPr lang="en-US" b="1" dirty="0">
                <a:latin typeface="Arial" panose="020B0604020202020204" pitchFamily="34" charset="0"/>
                <a:ea typeface="ＭＳ Ｐゴシック" charset="0"/>
              </a:rPr>
              <a:t>26</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28" charset="0"/>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Tree>
    <p:extLst>
      <p:ext uri="{BB962C8B-B14F-4D97-AF65-F5344CB8AC3E}">
        <p14:creationId xmlns:p14="http://schemas.microsoft.com/office/powerpoint/2010/main" val="3623616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078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199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53971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01579154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803910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202125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211830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9755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158151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991859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1111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72764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0136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341271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354285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099681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2699564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738409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284999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3468361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05963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729840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2399601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4178188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169630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00512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578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139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70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4681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49593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620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1027" name="Rectangle 34"/>
          <p:cNvSpPr>
            <a:spLocks noGrp="1" noChangeArrowheads="1"/>
          </p:cNvSpPr>
          <p:nvPr>
            <p:ph type="title"/>
          </p:nvPr>
        </p:nvSpPr>
        <p:spPr bwMode="auto">
          <a:xfrm>
            <a:off x="12192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110" name="Rectangle 38"/>
          <p:cNvSpPr>
            <a:spLocks noGrp="1" noChangeArrowheads="1"/>
          </p:cNvSpPr>
          <p:nvPr>
            <p:ph type="body" idx="1"/>
          </p:nvPr>
        </p:nvSpPr>
        <p:spPr bwMode="auto">
          <a:xfrm>
            <a:off x="12461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84"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hdr="0" ftr="0" dt="0"/>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b="1" i="0">
          <a:solidFill>
            <a:schemeClr val="tx1"/>
          </a:solidFill>
          <a:effectLst>
            <a:outerShdw blurRad="38100" dist="38100" dir="2700000" algn="tl">
              <a:srgbClr val="000000">
                <a:alpha val="43137"/>
              </a:srgbClr>
            </a:outerShdw>
          </a:effectLst>
          <a:latin typeface="Arial" panose="020B0604020202020204" pitchFamily="34" charset="0"/>
          <a:ea typeface="Geneva" charset="0"/>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b="1" i="0">
          <a:solidFill>
            <a:schemeClr val="tx1"/>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b="1" i="0">
          <a:solidFill>
            <a:schemeClr val="tx1"/>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08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308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308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31483398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2.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2.xml"/><Relationship Id="rId1" Type="http://schemas.openxmlformats.org/officeDocument/2006/relationships/themeOverride" Target="../theme/themeOverr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2.xml"/><Relationship Id="rId1" Type="http://schemas.openxmlformats.org/officeDocument/2006/relationships/themeOverride" Target="../theme/themeOverride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2.xml"/><Relationship Id="rId1" Type="http://schemas.openxmlformats.org/officeDocument/2006/relationships/themeOverride" Target="../theme/themeOverride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m/imgres?imgurl=www.usc.edu/dept/LAS/wsrp/educational_site/other_collections/moussaieff/aramaic.jpg&amp;imgrefurl=http://www.usc.edu/dept/LAS/wsrp/educational_site/other_collections/moussaieff/mouss_amulets.shtml&amp;h=513&amp;w=450&amp;prev=/images?q=Aramaic&amp;svnum=10&amp;hl=en&amp;lr=&amp;ie=UTF-8&amp;oe=UTF-8"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images.google.com/imgres?imgurl=www.christusrex.org/www1/pater/images/aramaic.jpg&amp;imgrefurl=http://www.christusrex.org/www1/pater/JPN-aramaic.html&amp;h=382&amp;w=515&amp;prev=/images?q=Aramaic&amp;svnum=10&amp;hl=en&amp;lr=&amp;ie=UTF-8&amp;oe=UTF-8"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1"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5122" name="Rectangle 2"/>
          <p:cNvSpPr>
            <a:spLocks noGrp="1" noChangeArrowheads="1"/>
          </p:cNvSpPr>
          <p:nvPr>
            <p:ph type="ctrTitle"/>
          </p:nvPr>
        </p:nvSpPr>
        <p:spPr>
          <a:xfrm>
            <a:off x="0" y="0"/>
            <a:ext cx="9067800" cy="1066800"/>
          </a:xfrm>
        </p:spPr>
        <p:txBody>
          <a:bodyPr/>
          <a:lstStyle/>
          <a:p>
            <a:pPr eaLnBrk="1" hangingPunct="1"/>
            <a:r>
              <a:rPr lang="ar-JO" altLang="en-US" sz="4400" i="1" dirty="0">
                <a:solidFill>
                  <a:srgbClr val="FFFFFF"/>
                </a:solidFill>
                <a:effectLst/>
                <a:latin typeface="Helvetica" charset="0"/>
              </a:rPr>
              <a:t>شعوب العهد القديم - الآراميون</a:t>
            </a:r>
            <a:endParaRPr lang="en-US" altLang="en-US" sz="4400" i="1" dirty="0">
              <a:solidFill>
                <a:srgbClr val="FFFFFF"/>
              </a:solidFill>
              <a:effectLst/>
              <a:latin typeface="Helvetica" charset="0"/>
            </a:endParaRPr>
          </a:p>
        </p:txBody>
      </p:sp>
      <p:pic>
        <p:nvPicPr>
          <p:cNvPr id="5123" name="Picture 5" descr="aam_website.jpg (188724 byte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066800"/>
            <a:ext cx="91535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FF08FF3-E3DD-1586-8776-B4B0FD4105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58300"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ctrTitle"/>
          </p:nvPr>
        </p:nvSpPr>
        <p:spPr>
          <a:xfrm>
            <a:off x="685800" y="0"/>
            <a:ext cx="7772400" cy="762000"/>
          </a:xfrm>
          <a:noFill/>
          <a:ln w="9525">
            <a:noFill/>
            <a:miter lim="800000"/>
            <a:headEnd/>
            <a:tailEnd/>
          </a:ln>
          <a:effectLst/>
        </p:spPr>
        <p:txBody>
          <a:bodyPr vert="horz" wrap="square" lIns="92075" tIns="46038" rIns="92075" bIns="46038" numCol="1" anchor="ctr" anchorCtr="0" compatLnSpc="1">
            <a:prstTxWarp prst="textNoShape">
              <a:avLst/>
            </a:prstTxWarp>
          </a:bodyPr>
          <a:lstStyle/>
          <a:p>
            <a:pPr marL="609600" indent="-609600" eaLnBrk="1" hangingPunct="1"/>
            <a:r>
              <a:rPr lang="ar-JO" altLang="en-US" sz="4400" dirty="0">
                <a:solidFill>
                  <a:srgbClr val="FFFF00"/>
                </a:solidFill>
                <a:effectLst>
                  <a:glow rad="139700">
                    <a:schemeClr val="bg2"/>
                  </a:glow>
                </a:effectLst>
                <a:latin typeface="Arial" panose="020B0604020202020204" pitchFamily="34" charset="0"/>
                <a:cs typeface="Arial" panose="020B0604020202020204" pitchFamily="34" charset="0"/>
              </a:rPr>
              <a:t>اللغة الآرامية</a:t>
            </a:r>
            <a:endParaRPr lang="en-US" altLang="en-US" sz="4400" dirty="0">
              <a:solidFill>
                <a:srgbClr val="FFFF00"/>
              </a:solidFill>
              <a:effectLst>
                <a:glow rad="139700">
                  <a:schemeClr val="bg2"/>
                </a:glow>
              </a:effectLst>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304800" y="1143000"/>
            <a:ext cx="8610600" cy="5562600"/>
          </a:xfrm>
          <a:prstGeom prst="rect">
            <a:avLst/>
          </a:prstGeom>
          <a:noFill/>
          <a:ln w="9525">
            <a:noFill/>
            <a:miter lim="800000"/>
            <a:headEnd/>
            <a:tailEnd/>
          </a:ln>
          <a:effectLst/>
        </p:spPr>
        <p:txBody>
          <a:bodyPr lIns="92075" tIns="46038" rIns="92075" bIns="46038"/>
          <a:lstStyle>
            <a:lvl1pPr marL="609600" indent="-609600" eaLnBrk="0" hangingPunct="0">
              <a:defRPr sz="2400">
                <a:solidFill>
                  <a:schemeClr val="tx1"/>
                </a:solidFill>
                <a:latin typeface="Times New Roman" pitchFamily="18" charset="0"/>
                <a:ea typeface="ＭＳ Ｐゴシック" pitchFamily="34" charset="-128"/>
              </a:defRPr>
            </a:lvl1pPr>
            <a:lvl2pPr marL="1066800" indent="-60960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تم كتابة أجزاء من أسفار </a:t>
            </a:r>
            <a:r>
              <a:rPr lang="ar-JO" altLang="en-US" sz="3200" b="1" dirty="0">
                <a:solidFill>
                  <a:srgbClr val="FFFF00"/>
                </a:solidFill>
                <a:effectLst>
                  <a:glow rad="139700">
                    <a:schemeClr val="bg2"/>
                  </a:glow>
                </a:effectLst>
                <a:latin typeface="Arial" panose="020B0604020202020204" pitchFamily="34" charset="0"/>
                <a:ea typeface="Geneva" charset="0"/>
                <a:cs typeface="Arial" panose="020B0604020202020204" pitchFamily="34" charset="0"/>
              </a:rPr>
              <a:t>دانيال وعزرا </a:t>
            </a: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باللغة الآرامية (على سبيل المثال دا 2-7)</a:t>
            </a:r>
            <a:endParaRPr lang="en-US"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أصبحت اللهجة السامية المعروفة بالآرامية:</a:t>
            </a:r>
            <a:endParaRPr lang="en-US"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a:p>
            <a:pPr lvl="1" algn="r" rtl="1" eaLnBrk="1" hangingPunct="1">
              <a:spcBef>
                <a:spcPct val="20000"/>
              </a:spcBef>
              <a:buClr>
                <a:schemeClr val="folHlink"/>
              </a:buClr>
              <a:buSzPct val="60000"/>
              <a:buFont typeface="Wingdings" pitchFamily="2" charset="2"/>
              <a:buChar char="u"/>
            </a:pPr>
            <a:r>
              <a:rPr lang="ar-JO" altLang="en-US" sz="3200" b="1" dirty="0">
                <a:solidFill>
                  <a:srgbClr val="FFFF00"/>
                </a:solidFill>
                <a:effectLst>
                  <a:glow rad="139700">
                    <a:schemeClr val="bg2"/>
                  </a:glow>
                </a:effectLst>
                <a:latin typeface="Arial" panose="020B0604020202020204" pitchFamily="34" charset="0"/>
                <a:ea typeface="Geneva" charset="0"/>
                <a:cs typeface="Arial" panose="020B0604020202020204" pitchFamily="34" charset="0"/>
              </a:rPr>
              <a:t>اللغة الرسمية بين المقاطعات </a:t>
            </a: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في الحكومة الفارسية.</a:t>
            </a:r>
            <a:endParaRPr lang="en-US"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a:p>
            <a:pPr lvl="1" algn="r" rtl="1" eaLnBrk="1" hangingPunct="1">
              <a:spcBef>
                <a:spcPct val="20000"/>
              </a:spcBef>
              <a:buClr>
                <a:schemeClr val="folHlink"/>
              </a:buClr>
              <a:buSzPct val="60000"/>
              <a:buFont typeface="Wingdings" pitchFamily="2" charset="2"/>
              <a:buChar char="u"/>
            </a:pP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لغة </a:t>
            </a:r>
            <a:r>
              <a:rPr lang="ar-JO" altLang="en-US" sz="3200" b="1" dirty="0">
                <a:solidFill>
                  <a:srgbClr val="FFFF00"/>
                </a:solidFill>
                <a:effectLst>
                  <a:glow rad="139700">
                    <a:schemeClr val="bg2"/>
                  </a:glow>
                </a:effectLst>
                <a:latin typeface="Arial" panose="020B0604020202020204" pitchFamily="34" charset="0"/>
                <a:ea typeface="Geneva" charset="0"/>
                <a:cs typeface="Arial" panose="020B0604020202020204" pitchFamily="34" charset="0"/>
              </a:rPr>
              <a:t>يسوع</a:t>
            </a: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 والناس في الشرق الأدنى القديم.</a:t>
            </a:r>
            <a:endParaRPr lang="en-US"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a:p>
            <a:pPr lvl="1" algn="r" rtl="1" eaLnBrk="1" hangingPunct="1">
              <a:spcBef>
                <a:spcPct val="20000"/>
              </a:spcBef>
              <a:buClr>
                <a:schemeClr val="folHlink"/>
              </a:buClr>
              <a:buSzPct val="60000"/>
              <a:buFont typeface="Wingdings" pitchFamily="2" charset="2"/>
              <a:buChar char="u"/>
            </a:pP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اللغة الليتورجية </a:t>
            </a:r>
            <a:r>
              <a:rPr lang="ar-JO" altLang="en-US" sz="3200" b="1" dirty="0">
                <a:solidFill>
                  <a:srgbClr val="FFFF00"/>
                </a:solidFill>
                <a:effectLst>
                  <a:glow rad="139700">
                    <a:schemeClr val="bg2"/>
                  </a:glow>
                </a:effectLst>
                <a:latin typeface="Arial" panose="020B0604020202020204" pitchFamily="34" charset="0"/>
                <a:ea typeface="Geneva" charset="0"/>
                <a:cs typeface="Arial" panose="020B0604020202020204" pitchFamily="34" charset="0"/>
              </a:rPr>
              <a:t>المعاصرة</a:t>
            </a: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 لعدة </a:t>
            </a:r>
            <a:r>
              <a:rPr lang="ar-JO" altLang="en-US" sz="3200" b="1" dirty="0">
                <a:solidFill>
                  <a:srgbClr val="FFFF00"/>
                </a:solidFill>
                <a:effectLst>
                  <a:glow rad="139700">
                    <a:schemeClr val="bg2"/>
                  </a:glow>
                </a:effectLst>
                <a:latin typeface="Arial" panose="020B0604020202020204" pitchFamily="34" charset="0"/>
                <a:ea typeface="Geneva" charset="0"/>
                <a:cs typeface="Arial" panose="020B0604020202020204" pitchFamily="34" charset="0"/>
              </a:rPr>
              <a:t>كنائس شرقية </a:t>
            </a:r>
            <a:r>
              <a:rPr lang="ar-JO"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اليوم.</a:t>
            </a:r>
            <a:endParaRPr lang="en-US" altLang="en-US" sz="32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ctrTitle"/>
          </p:nvPr>
        </p:nvSpPr>
        <p:spPr>
          <a:xfrm>
            <a:off x="685800" y="228600"/>
            <a:ext cx="7772400" cy="762000"/>
          </a:xfrm>
          <a:noFill/>
          <a:ln w="9525">
            <a:noFill/>
            <a:miter lim="800000"/>
            <a:headEnd/>
            <a:tailEnd/>
          </a:ln>
          <a:effectLst/>
        </p:spPr>
        <p:txBody>
          <a:bodyPr vert="horz" wrap="square" lIns="92075" tIns="46038" rIns="92075" bIns="46038" numCol="1" anchor="ctr" anchorCtr="0" compatLnSpc="1">
            <a:prstTxWarp prst="textNoShape">
              <a:avLst/>
            </a:prstTxWarp>
          </a:bodyPr>
          <a:lstStyle/>
          <a:p>
            <a:pPr marL="609600" indent="-609600" eaLnBrk="1" hangingPunct="1"/>
            <a:r>
              <a:rPr lang="ar-JO" altLang="en-US" sz="4400" dirty="0">
                <a:solidFill>
                  <a:srgbClr val="FFFF00"/>
                </a:solidFill>
                <a:effectLst>
                  <a:glow rad="139700">
                    <a:schemeClr val="bg2"/>
                  </a:glow>
                </a:effectLst>
                <a:latin typeface="Arial" panose="020B0604020202020204" pitchFamily="34" charset="0"/>
                <a:cs typeface="Arial" panose="020B0604020202020204" pitchFamily="34" charset="0"/>
              </a:rPr>
              <a:t>تأثير الآرامية</a:t>
            </a:r>
            <a:endParaRPr lang="en-US" altLang="en-US" sz="4400" dirty="0">
              <a:solidFill>
                <a:srgbClr val="FFFF00"/>
              </a:solidFill>
              <a:effectLst>
                <a:glow rad="139700">
                  <a:schemeClr val="bg2"/>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33400" y="1600200"/>
            <a:ext cx="8382000" cy="4800600"/>
          </a:xfrm>
          <a:prstGeom prst="rect">
            <a:avLst/>
          </a:prstGeom>
          <a:noFill/>
          <a:ln w="9525">
            <a:noFill/>
            <a:miter lim="800000"/>
            <a:headEnd/>
            <a:tailEnd/>
          </a:ln>
          <a:effectLst/>
        </p:spPr>
        <p:txBody>
          <a:bodyPr lIns="92075" tIns="46038" rIns="92075" bIns="46038"/>
          <a:lstStyle>
            <a:defPPr>
              <a:defRPr lang="en-US"/>
            </a:defPPr>
            <a:lvl1pPr marL="609600" indent="-609600" eaLnBrk="1" hangingPunct="1">
              <a:spcBef>
                <a:spcPct val="20000"/>
              </a:spcBef>
              <a:buClr>
                <a:schemeClr val="tx2"/>
              </a:buClr>
              <a:buSzPct val="75000"/>
              <a:buFont typeface="Wingdings" pitchFamily="2" charset="2"/>
              <a:buChar char="n"/>
              <a:defRPr sz="3200" b="1">
                <a:solidFill>
                  <a:srgbClr val="FFFFFF"/>
                </a:solidFill>
                <a:effectLst>
                  <a:glow rad="139700">
                    <a:schemeClr val="bg2"/>
                  </a:glow>
                </a:effectLst>
                <a:latin typeface="Arial" pitchFamily="34" charset="0"/>
                <a:ea typeface="Geneva" charset="0"/>
                <a:cs typeface="Times New Roman" pitchFamily="18" charset="0"/>
              </a:defRPr>
            </a:lvl1pPr>
            <a:lvl2pPr marL="1066800" lvl="1" indent="-609600" eaLnBrk="1" hangingPunct="1">
              <a:spcBef>
                <a:spcPct val="20000"/>
              </a:spcBef>
              <a:buClr>
                <a:schemeClr val="folHlink"/>
              </a:buClr>
              <a:buSzPct val="60000"/>
              <a:buFont typeface="Wingdings" pitchFamily="2" charset="2"/>
              <a:buChar char="u"/>
              <a:defRPr sz="3200" b="1">
                <a:solidFill>
                  <a:srgbClr val="FFFFFF"/>
                </a:solidFill>
                <a:effectLst>
                  <a:glow rad="139700">
                    <a:schemeClr val="bg2"/>
                  </a:glow>
                </a:effectLst>
                <a:latin typeface="Arial" pitchFamily="34" charset="0"/>
                <a:ea typeface="Geneva" charset="0"/>
                <a:cs typeface="Times New Roman" pitchFamily="18" charset="0"/>
              </a:defRPr>
            </a:lvl2pPr>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rtl="1"/>
            <a:r>
              <a:rPr lang="ar-JO" altLang="en-US" dirty="0">
                <a:solidFill>
                  <a:srgbClr val="FFFF00"/>
                </a:solidFill>
                <a:cs typeface="Arial" panose="020B0604020202020204" pitchFamily="34" charset="0"/>
              </a:rPr>
              <a:t>حلت</a:t>
            </a:r>
            <a:r>
              <a:rPr lang="ar-JO" altLang="en-US" dirty="0">
                <a:cs typeface="Arial" panose="020B0604020202020204" pitchFamily="34" charset="0"/>
              </a:rPr>
              <a:t> الآرامية</a:t>
            </a:r>
            <a:r>
              <a:rPr lang="ar-JO" altLang="en-US" dirty="0">
                <a:solidFill>
                  <a:srgbClr val="FFFF00"/>
                </a:solidFill>
                <a:cs typeface="Arial" panose="020B0604020202020204" pitchFamily="34" charset="0"/>
              </a:rPr>
              <a:t> محل الكثير من اللغات المحلية </a:t>
            </a:r>
            <a:r>
              <a:rPr lang="ar-JO" altLang="en-US" dirty="0">
                <a:cs typeface="Arial" panose="020B0604020202020204" pitchFamily="34" charset="0"/>
              </a:rPr>
              <a:t>في الشرق الأدنى القديم بما في ذلك العبرية.</a:t>
            </a:r>
            <a:endParaRPr lang="en-US" altLang="en-US" dirty="0">
              <a:cs typeface="Arial" panose="020B0604020202020204" pitchFamily="34" charset="0"/>
            </a:endParaRPr>
          </a:p>
          <a:p>
            <a:endParaRPr lang="en-US" altLang="en-US" dirty="0">
              <a:cs typeface="Arial" panose="020B0604020202020204" pitchFamily="34" charset="0"/>
            </a:endParaRPr>
          </a:p>
          <a:p>
            <a:pPr algn="r" rtl="1"/>
            <a:r>
              <a:rPr lang="ar-JO" altLang="en-US" dirty="0">
                <a:cs typeface="Arial" panose="020B0604020202020204" pitchFamily="34" charset="0"/>
              </a:rPr>
              <a:t>كان الآراميون </a:t>
            </a:r>
            <a:r>
              <a:rPr lang="ar-JO" altLang="en-US" dirty="0">
                <a:solidFill>
                  <a:srgbClr val="FFFF00"/>
                </a:solidFill>
                <a:cs typeface="Arial" panose="020B0604020202020204" pitchFamily="34" charset="0"/>
              </a:rPr>
              <a:t>أول من كتب الحروف الهجائية </a:t>
            </a:r>
            <a:r>
              <a:rPr lang="ar-JO" altLang="en-US" dirty="0">
                <a:cs typeface="Arial" panose="020B0604020202020204" pitchFamily="34" charset="0"/>
              </a:rPr>
              <a:t>بأصوات العلة الطويلة. </a:t>
            </a:r>
            <a:endParaRPr lang="en-US" altLang="en-US" dirty="0">
              <a:cs typeface="Arial" panose="020B0604020202020204" pitchFamily="34" charset="0"/>
            </a:endParaRPr>
          </a:p>
          <a:p>
            <a:endParaRPr lang="en-US" altLang="en-US" dirty="0">
              <a:cs typeface="Arial" panose="020B0604020202020204" pitchFamily="34" charset="0"/>
            </a:endParaRPr>
          </a:p>
          <a:p>
            <a:pPr algn="r" rtl="1"/>
            <a:r>
              <a:rPr lang="ar-JO" altLang="en-US" dirty="0">
                <a:cs typeface="Arial" panose="020B0604020202020204" pitchFamily="34" charset="0"/>
              </a:rPr>
              <a:t>اللهجات الآرامية </a:t>
            </a:r>
            <a:r>
              <a:rPr lang="ar-JO" altLang="en-US" dirty="0">
                <a:solidFill>
                  <a:srgbClr val="FFFF00"/>
                </a:solidFill>
                <a:cs typeface="Arial" panose="020B0604020202020204" pitchFamily="34" charset="0"/>
              </a:rPr>
              <a:t>لا تزال يحكى بها </a:t>
            </a:r>
            <a:r>
              <a:rPr lang="ar-JO" altLang="en-US" dirty="0">
                <a:cs typeface="Arial" panose="020B0604020202020204" pitchFamily="34" charset="0"/>
              </a:rPr>
              <a:t>في قرى معزولة قليلة في سوريا اليوم.</a:t>
            </a:r>
            <a:endParaRPr lang="en-US" altLang="en-US"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457200"/>
            <a:ext cx="92329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447800"/>
            <a:ext cx="9144000" cy="1143000"/>
          </a:xfrm>
          <a:solidFill>
            <a:srgbClr val="000000"/>
          </a:solidFill>
        </p:spPr>
        <p:txBody>
          <a:bodyPr/>
          <a:lstStyle/>
          <a:p>
            <a:r>
              <a:rPr lang="ar-JO" altLang="en-US" sz="4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الأبجدية الآرامية (ألف – بيت)</a:t>
            </a:r>
            <a:endParaRPr lang="en-US" altLang="en-US" sz="4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a:xfrm>
            <a:off x="304800" y="2819400"/>
            <a:ext cx="8763000" cy="1676400"/>
          </a:xfrm>
          <a:prstGeom prst="rect">
            <a:avLst/>
          </a:prstGeom>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28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أبجدية </a:t>
            </a:r>
            <a:r>
              <a:rPr lang="ar-JO" altLang="en-US" sz="2800" b="1" dirty="0">
                <a:solidFill>
                  <a:srgbClr val="FFFF00"/>
                </a:solidFill>
                <a:effectLst>
                  <a:glow rad="139700">
                    <a:schemeClr val="bg2"/>
                  </a:glow>
                </a:effectLst>
                <a:latin typeface="Arial" panose="020B0604020202020204" pitchFamily="34" charset="0"/>
                <a:ea typeface="Geneva" charset="0"/>
                <a:cs typeface="Arial" panose="020B0604020202020204" pitchFamily="34" charset="0"/>
              </a:rPr>
              <a:t>ساكنة</a:t>
            </a:r>
            <a:r>
              <a:rPr lang="ar-JO" altLang="en-US" sz="28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 مع عدم وجود إشارات حرف العلة.</a:t>
            </a:r>
            <a:endParaRPr lang="en-US" altLang="en-US" sz="28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a:p>
            <a:pPr marL="0" indent="0" eaLnBrk="1" hangingPunct="1">
              <a:spcBef>
                <a:spcPct val="20000"/>
              </a:spcBef>
              <a:buClr>
                <a:schemeClr val="tx2"/>
              </a:buClr>
              <a:buSzPct val="75000"/>
            </a:pPr>
            <a:endParaRPr lang="en-US" altLang="en-US" sz="28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28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تكتب من </a:t>
            </a:r>
            <a:r>
              <a:rPr lang="ar-JO" altLang="en-US" sz="2800" b="1" dirty="0">
                <a:solidFill>
                  <a:srgbClr val="FFFF00"/>
                </a:solidFill>
                <a:effectLst>
                  <a:glow rad="139700">
                    <a:schemeClr val="bg2"/>
                  </a:glow>
                </a:effectLst>
                <a:latin typeface="Arial" panose="020B0604020202020204" pitchFamily="34" charset="0"/>
                <a:ea typeface="Geneva" charset="0"/>
                <a:cs typeface="Arial" panose="020B0604020202020204" pitchFamily="34" charset="0"/>
              </a:rPr>
              <a:t>اليمين إلى اليسار </a:t>
            </a:r>
            <a:r>
              <a:rPr lang="ar-JO" altLang="en-US" sz="28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rPr>
              <a:t>في خطوط أفقية.</a:t>
            </a:r>
            <a:endParaRPr lang="en-US" altLang="en-US" sz="2800" b="1" dirty="0">
              <a:solidFill>
                <a:srgbClr val="FFFFFF"/>
              </a:solidFill>
              <a:effectLst>
                <a:glow rad="139700">
                  <a:schemeClr val="bg2"/>
                </a:glow>
              </a:effectLst>
              <a:latin typeface="Arial" panose="020B0604020202020204" pitchFamily="34" charset="0"/>
              <a:ea typeface="Geneva" charset="0"/>
              <a:cs typeface="Arial" panose="020B0604020202020204" pitchFamily="34" charset="0"/>
            </a:endParaRPr>
          </a:p>
        </p:txBody>
      </p:sp>
      <p:pic>
        <p:nvPicPr>
          <p:cNvPr id="16388" name="Picture 4" descr="Aramaic alphab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2"/>
          <p:cNvSpPr>
            <a:spLocks noGrp="1" noChangeArrowheads="1"/>
          </p:cNvSpPr>
          <p:nvPr>
            <p:ph type="ctrTitle"/>
          </p:nvPr>
        </p:nvSpPr>
        <p:spPr>
          <a:xfrm>
            <a:off x="1143000" y="0"/>
            <a:ext cx="7772400" cy="762000"/>
          </a:xfrm>
          <a:effectLst>
            <a:outerShdw blurRad="50800" dist="38100" dir="2700000" rotWithShape="0">
              <a:srgbClr val="000000">
                <a:alpha val="42999"/>
              </a:srgbClr>
            </a:outerShdw>
          </a:effectLst>
        </p:spPr>
        <p:txBody>
          <a:bodyPr/>
          <a:lstStyle/>
          <a:p>
            <a:pPr marL="609600" indent="-609600" eaLnBrk="1" hangingPunct="1"/>
            <a:r>
              <a:rPr lang="ar-JO" altLang="en-US" sz="4000" dirty="0">
                <a:solidFill>
                  <a:srgbClr val="FFFF00"/>
                </a:solidFill>
                <a:effectLst>
                  <a:outerShdw blurRad="38100" dist="38100" dir="2700000" algn="tl">
                    <a:schemeClr val="bg2"/>
                  </a:outerShdw>
                </a:effectLst>
                <a:latin typeface="Arial" panose="020B0604020202020204" pitchFamily="34" charset="0"/>
              </a:rPr>
              <a:t>الصلاة الربانية باللغة الآرامية</a:t>
            </a:r>
            <a:endParaRPr lang="en-US" altLang="en-US" sz="1800" dirty="0">
              <a:solidFill>
                <a:srgbClr val="FFFF00"/>
              </a:solidFill>
              <a:effectLst>
                <a:outerShdw blurRad="38100" dist="38100" dir="2700000" algn="tl">
                  <a:schemeClr val="bg2"/>
                </a:outerShdw>
              </a:effectLst>
              <a:latin typeface="Arial" panose="020B0604020202020204" pitchFamily="34" charset="0"/>
            </a:endParaRPr>
          </a:p>
        </p:txBody>
      </p:sp>
      <p:pic>
        <p:nvPicPr>
          <p:cNvPr id="45060" name="Picture 4" descr="Lord's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3224213" cy="4648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3733800" y="1066800"/>
            <a:ext cx="5029200" cy="206210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3200" b="1" dirty="0">
                <a:solidFill>
                  <a:srgbClr val="FFFF00"/>
                </a:solidFill>
                <a:effectLst>
                  <a:outerShdw blurRad="38100" dist="38100" dir="2700000" algn="tl">
                    <a:schemeClr val="bg2"/>
                  </a:outerShdw>
                </a:effectLst>
                <a:latin typeface="Arial" panose="020B0604020202020204" pitchFamily="34" charset="0"/>
                <a:cs typeface="Arial" panose="020B0604020202020204" pitchFamily="34" charset="0"/>
              </a:rPr>
              <a:t>كانت الآرامية لغة الثقافة السامية، لغة الآباء العبرانيين، وفي الأيام القديمة كانت اللغة المشتركة لمنطقة الهلال الخصيب. </a:t>
            </a:r>
            <a:endParaRPr lang="en-US" altLang="en-US" sz="3200" b="1" dirty="0">
              <a:solidFill>
                <a:srgbClr val="FFFF00"/>
              </a:solidFill>
              <a:effectLst>
                <a:outerShdw blurRad="38100" dist="38100" dir="2700000" algn="tl">
                  <a:schemeClr val="bg2"/>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0-#ppt_w/2"/>
                                          </p:val>
                                        </p:tav>
                                        <p:tav tm="100000">
                                          <p:val>
                                            <p:strVal val="#ppt_x"/>
                                          </p:val>
                                        </p:tav>
                                      </p:tavLst>
                                    </p:anim>
                                    <p:anim calcmode="lin" valueType="num">
                                      <p:cBhvr additive="base">
                                        <p:cTn id="8" dur="500" fill="hold"/>
                                        <p:tgtEl>
                                          <p:spTgt spid="450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ctrTitle"/>
          </p:nvPr>
        </p:nvSpPr>
        <p:spPr>
          <a:xfrm>
            <a:off x="0" y="0"/>
            <a:ext cx="8915400" cy="762000"/>
          </a:xfrm>
          <a:solidFill>
            <a:srgbClr val="000000"/>
          </a:solidFill>
          <a:effectLst>
            <a:outerShdw blurRad="50800" dist="38100" dir="2700000" rotWithShape="0">
              <a:srgbClr val="000000">
                <a:alpha val="42999"/>
              </a:srgbClr>
            </a:outerShdw>
          </a:effectLst>
        </p:spPr>
        <p:txBody>
          <a:bodyPr/>
          <a:lstStyle/>
          <a:p>
            <a:pPr marL="609600" indent="-609600" eaLnBrk="1" hangingPunct="1"/>
            <a:r>
              <a:rPr lang="ar-JO" altLang="en-US" sz="40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أصل مصطلح (عبراني)</a:t>
            </a:r>
            <a:endParaRPr lang="en-US" altLang="en-US" sz="1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630" name="Text Box 6"/>
          <p:cNvSpPr txBox="1">
            <a:spLocks noChangeArrowheads="1"/>
          </p:cNvSpPr>
          <p:nvPr/>
        </p:nvSpPr>
        <p:spPr bwMode="auto">
          <a:xfrm>
            <a:off x="2057400" y="5105400"/>
            <a:ext cx="6680200" cy="830997"/>
          </a:xfrm>
          <a:prstGeom prst="rect">
            <a:avLst/>
          </a:prstGeom>
          <a:solidFill>
            <a:srgbClr val="000000"/>
          </a:solid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b="1" dirty="0">
                <a:latin typeface="Arial" panose="020B0604020202020204" pitchFamily="34" charset="0"/>
                <a:cs typeface="Arial" panose="020B0604020202020204" pitchFamily="34" charset="0"/>
              </a:rPr>
              <a:t>أعطي هذا الإسم للشعب العبراني ببساطة لأن إبراهيم وشعبه الذين كانوا معه عبروا نهر الفرات وذهبوا إلى كنعان.</a:t>
            </a:r>
            <a:endParaRPr lang="en-US" b="1" dirty="0">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0" y="914400"/>
            <a:ext cx="4038600" cy="830997"/>
          </a:xfrm>
          <a:prstGeom prst="rect">
            <a:avLst/>
          </a:prstGeom>
          <a:solidFill>
            <a:srgbClr val="000000"/>
          </a:solidFill>
          <a:ln>
            <a:noFill/>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effectLst>
                  <a:outerShdw blurRad="38100" dist="38100" dir="2700000" algn="tl">
                    <a:srgbClr val="000000"/>
                  </a:outerShdw>
                </a:effectLst>
                <a:latin typeface="Arial" panose="020B0604020202020204" pitchFamily="34" charset="0"/>
                <a:cs typeface="Arial" panose="020B0604020202020204" pitchFamily="34" charset="0"/>
              </a:rPr>
              <a:t>مصطلح عبراني يأتي من كلمة آرامية عابر أو هابر والذي يعني العبور </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3" y="685800"/>
            <a:ext cx="92249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ctrTitle"/>
          </p:nvPr>
        </p:nvSpPr>
        <p:spPr>
          <a:xfrm>
            <a:off x="0" y="0"/>
            <a:ext cx="9045575" cy="762000"/>
          </a:xfrm>
          <a:solidFill>
            <a:srgbClr val="000000"/>
          </a:solidFill>
          <a:effectLst>
            <a:outerShdw blurRad="50800" dist="38100" dir="2700000" rotWithShape="0">
              <a:srgbClr val="000000">
                <a:alpha val="42999"/>
              </a:srgbClr>
            </a:outerShdw>
          </a:effectLst>
        </p:spPr>
        <p:txBody>
          <a:bodyPr/>
          <a:lstStyle/>
          <a:p>
            <a:pPr marL="609600" indent="-609600" eaLnBrk="1" hangingPunct="1"/>
            <a:r>
              <a:rPr lang="ar-JO" altLang="en-US" sz="40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أصل مصطلح (عبراني)</a:t>
            </a:r>
            <a:endParaRPr lang="en-US" altLang="en-US" sz="40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459"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pic>
        <p:nvPicPr>
          <p:cNvPr id="1946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71600" y="838200"/>
            <a:ext cx="61563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53975" y="990600"/>
            <a:ext cx="9067800" cy="685800"/>
          </a:xfrm>
          <a:prstGeom prst="rect">
            <a:avLst/>
          </a:prstGeom>
          <a:noFill/>
          <a:ln w="9525">
            <a:noFill/>
            <a:miter lim="800000"/>
            <a:headEnd/>
            <a:tailEnd/>
          </a:ln>
          <a:effectLst/>
        </p:spPr>
        <p:txBody>
          <a:bodyPr lIns="92075" tIns="46038" rIns="92075" bIns="46038"/>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buClr>
                <a:schemeClr val="tx2"/>
              </a:buClr>
              <a:buSzPct val="75000"/>
              <a:buFont typeface="Wingdings" pitchFamily="2" charset="2"/>
              <a:buNone/>
            </a:pPr>
            <a:endParaRPr lang="en-US" altLang="en-US" sz="2800" b="1" dirty="0">
              <a:solidFill>
                <a:srgbClr val="FFFFFF"/>
              </a:solidFill>
              <a:latin typeface="Arial" panose="020B0604020202020204" pitchFamily="34" charset="0"/>
              <a:ea typeface="Geneva" charset="0"/>
              <a:cs typeface="Arial" panose="020B0604020202020204" pitchFamily="34" charset="0"/>
            </a:endParaRPr>
          </a:p>
        </p:txBody>
      </p:sp>
      <p:sp>
        <p:nvSpPr>
          <p:cNvPr id="10" name="Rectangle 3"/>
          <p:cNvSpPr txBox="1">
            <a:spLocks noChangeArrowheads="1"/>
          </p:cNvSpPr>
          <p:nvPr/>
        </p:nvSpPr>
        <p:spPr bwMode="auto">
          <a:xfrm>
            <a:off x="321365" y="4724400"/>
            <a:ext cx="8534400" cy="1905000"/>
          </a:xfrm>
          <a:prstGeom prst="rect">
            <a:avLst/>
          </a:prstGeom>
          <a:noFill/>
          <a:ln w="9525">
            <a:noFill/>
            <a:miter lim="800000"/>
            <a:headEnd/>
            <a:tailEnd/>
          </a:ln>
          <a:effectLst/>
        </p:spPr>
        <p:txBody>
          <a:bodyPr lIns="92075" tIns="46038" rIns="92075" bIns="46038"/>
          <a:lstStyle>
            <a:lvl1pPr marL="0" indent="0" algn="ctr" rtl="0" eaLnBrk="0" fontAlgn="base" hangingPunct="0">
              <a:spcBef>
                <a:spcPct val="20000"/>
              </a:spcBef>
              <a:spcAft>
                <a:spcPct val="0"/>
              </a:spcAft>
              <a:buClr>
                <a:schemeClr val="tx2"/>
              </a:buClr>
              <a:buSzPct val="75000"/>
              <a:buFont typeface="Wingdings" pitchFamily="-128" charset="0"/>
              <a:buNone/>
              <a:defRPr sz="3200" b="1">
                <a:solidFill>
                  <a:srgbClr val="FFFFFF"/>
                </a:solidFill>
                <a:effectLst>
                  <a:outerShdw blurRad="38100" dist="38100" dir="2700000" algn="tl">
                    <a:srgbClr val="000000">
                      <a:alpha val="43137"/>
                    </a:srgbClr>
                  </a:outerShdw>
                </a:effectLst>
                <a:latin typeface="Arial"/>
                <a:ea typeface="Geneva" charset="0"/>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a:lstStyle>
          <a:p>
            <a:pPr algn="r" eaLnBrk="1" hangingPunct="1">
              <a:buFont typeface="Wingdings" charset="0"/>
              <a:buNone/>
              <a:defRPr/>
            </a:pPr>
            <a:r>
              <a:rPr lang="ar-JO" sz="2800" dirty="0">
                <a:effectLst>
                  <a:glow rad="127000">
                    <a:schemeClr val="bg2">
                      <a:alpha val="88000"/>
                    </a:schemeClr>
                  </a:glow>
                </a:effectLst>
                <a:latin typeface="Arial" panose="020B0604020202020204" pitchFamily="34" charset="0"/>
                <a:cs typeface="Arial" panose="020B0604020202020204" pitchFamily="34" charset="0"/>
              </a:rPr>
              <a:t>لهذا فقد صار معروفاً بأن هؤلاء الذين يعيشون شرق نهر الفرات هم عبرانيون، أي شعب عبر النهر. كان لجميع فروع الشعب السامي العظيم خطاب مشترك.</a:t>
            </a:r>
            <a:endParaRPr lang="en-US" sz="2800" dirty="0">
              <a:effectLst>
                <a:glow rad="127000">
                  <a:schemeClr val="bg2">
                    <a:alpha val="88000"/>
                  </a:schemeClr>
                </a:glow>
              </a:effectLst>
              <a:latin typeface="Arial" panose="020B0604020202020204" pitchFamily="34" charset="0"/>
              <a:cs typeface="Arial" panose="020B0604020202020204" pitchFamily="34" charset="0"/>
            </a:endParaRPr>
          </a:p>
          <a:p>
            <a:pPr algn="l" eaLnBrk="1" hangingPunct="1">
              <a:buFont typeface="Wingdings" charset="0"/>
              <a:buNone/>
              <a:defRPr/>
            </a:pPr>
            <a:endParaRPr lang="en-US" sz="2800" dirty="0">
              <a:effectLst>
                <a:glow rad="127000">
                  <a:schemeClr val="bg2">
                    <a:alpha val="88000"/>
                  </a:schemeClr>
                </a:glow>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 name="Curved Up Arrow 3"/>
          <p:cNvSpPr>
            <a:spLocks noChangeArrowheads="1"/>
          </p:cNvSpPr>
          <p:nvPr/>
        </p:nvSpPr>
        <p:spPr bwMode="auto">
          <a:xfrm rot="10800000">
            <a:off x="2378075" y="2667000"/>
            <a:ext cx="4419600" cy="990600"/>
          </a:xfrm>
          <a:prstGeom prst="curvedUpArrow">
            <a:avLst>
              <a:gd name="adj1" fmla="val 25014"/>
              <a:gd name="adj2" fmla="val 93589"/>
              <a:gd name="adj3" fmla="val 51667"/>
            </a:avLst>
          </a:prstGeom>
          <a:solidFill>
            <a:schemeClr val="accent1"/>
          </a:solidFill>
          <a:ln w="9525">
            <a:solidFill>
              <a:schemeClr val="tx1"/>
            </a:solidFill>
            <a:round/>
            <a:headEnd/>
            <a:tailEnd/>
          </a:ln>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rgbClr val="800000"/>
              </a:gs>
              <a:gs pos="100000">
                <a:schemeClr val="accent4">
                  <a:lumMod val="10000"/>
                </a:schemeClr>
              </a:gs>
            </a:gsLst>
            <a:lin ang="0" scaled="1"/>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pic>
        <p:nvPicPr>
          <p:cNvPr id="215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81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ctrTitle" sz="quarter"/>
          </p:nvPr>
        </p:nvSpPr>
        <p:spPr>
          <a:xfrm>
            <a:off x="2667000" y="0"/>
            <a:ext cx="6477000" cy="685800"/>
          </a:xfrm>
          <a:solidFill>
            <a:schemeClr val="bg2"/>
          </a:solidFill>
        </p:spPr>
        <p:txBody>
          <a:bodyPr/>
          <a:lstStyle/>
          <a:p>
            <a:pPr eaLnBrk="1" hangingPunct="1"/>
            <a:r>
              <a:rPr lang="ar-JO" altLang="en-US"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كان وعظ يونان مفهوماً</a:t>
            </a:r>
            <a:endParaRPr lang="en-US" altLang="en-US"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9395" name="Rectangle 3"/>
          <p:cNvSpPr>
            <a:spLocks noGrp="1" noChangeArrowheads="1"/>
          </p:cNvSpPr>
          <p:nvPr>
            <p:ph type="subTitle" sz="quarter" idx="1"/>
          </p:nvPr>
        </p:nvSpPr>
        <p:spPr>
          <a:xfrm>
            <a:off x="5715000" y="1219200"/>
            <a:ext cx="3429000" cy="4800600"/>
          </a:xfrm>
        </p:spPr>
        <p:txBody>
          <a:bodyPr/>
          <a:lstStyle/>
          <a:p>
            <a:pPr algn="r" eaLnBrk="1" hangingPunct="1">
              <a:buFont typeface="Wingdings" pitchFamily="2" charset="2"/>
              <a:buNone/>
            </a:pPr>
            <a:r>
              <a:rPr lang="ar-JO" altLang="en-US" u="sng" dirty="0">
                <a:effectLst>
                  <a:outerShdw blurRad="38100" dist="38100" dir="2700000" algn="tl">
                    <a:srgbClr val="000000"/>
                  </a:outerShdw>
                </a:effectLst>
              </a:rPr>
              <a:t>مكتشف الحقيقة رقم 1:</a:t>
            </a:r>
            <a:endParaRPr lang="en-US" altLang="en-US" u="sng" dirty="0">
              <a:effectLst>
                <a:outerShdw blurRad="38100" dist="38100" dir="2700000" algn="tl">
                  <a:srgbClr val="000000"/>
                </a:outerShdw>
              </a:effectLst>
            </a:endParaRPr>
          </a:p>
          <a:p>
            <a:pPr eaLnBrk="1" hangingPunct="1">
              <a:buFont typeface="Wingdings" pitchFamily="2" charset="2"/>
              <a:buNone/>
            </a:pPr>
            <a:r>
              <a:rPr lang="ar-JO" altLang="en-US" dirty="0">
                <a:effectLst>
                  <a:outerShdw blurRad="38100" dist="38100" dir="2700000" algn="tl">
                    <a:srgbClr val="000000"/>
                  </a:outerShdw>
                </a:effectLst>
              </a:rPr>
              <a:t>كيف يمكن لشعب نينوى أن يفهم النبي يونان </a:t>
            </a:r>
          </a:p>
          <a:p>
            <a:pPr eaLnBrk="1" hangingPunct="1">
              <a:buFont typeface="Wingdings" pitchFamily="2" charset="2"/>
              <a:buNone/>
            </a:pPr>
            <a:r>
              <a:rPr lang="ar-JO" altLang="en-US" dirty="0">
                <a:effectLst>
                  <a:outerShdw blurRad="38100" dist="38100" dir="2700000" algn="tl">
                    <a:srgbClr val="000000"/>
                  </a:outerShdw>
                </a:effectLst>
              </a:rPr>
              <a:t>إن كانت اللغة </a:t>
            </a:r>
          </a:p>
          <a:p>
            <a:pPr eaLnBrk="1" hangingPunct="1">
              <a:buFont typeface="Wingdings" pitchFamily="2" charset="2"/>
              <a:buNone/>
            </a:pPr>
            <a:r>
              <a:rPr lang="ar-JO" altLang="en-US" dirty="0">
                <a:effectLst>
                  <a:outerShdw blurRad="38100" dist="38100" dir="2700000" algn="tl">
                    <a:srgbClr val="000000"/>
                  </a:outerShdw>
                </a:effectLst>
              </a:rPr>
              <a:t>العبرية الكتابية مختلفة عن اللغة الارامية؟</a:t>
            </a:r>
            <a:r>
              <a:rPr lang="en-US" altLang="en-US" dirty="0">
                <a:effectLst>
                  <a:outerShdw blurRad="38100" dist="38100" dir="2700000" algn="tl">
                    <a:srgbClr val="000000"/>
                  </a:outerShdw>
                </a:effectLst>
              </a:rPr>
              <a:t> </a:t>
            </a:r>
          </a:p>
        </p:txBody>
      </p:sp>
      <p:sp>
        <p:nvSpPr>
          <p:cNvPr id="43012" name="Rectangle 4"/>
          <p:cNvSpPr>
            <a:spLocks noChangeArrowheads="1"/>
          </p:cNvSpPr>
          <p:nvPr/>
        </p:nvSpPr>
        <p:spPr bwMode="auto">
          <a:xfrm>
            <a:off x="1714500" y="2971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gradFill flip="none" rotWithShape="1">
            <a:gsLst>
              <a:gs pos="0">
                <a:srgbClr val="660066"/>
              </a:gs>
              <a:gs pos="100000">
                <a:schemeClr val="accent4">
                  <a:lumMod val="10000"/>
                </a:schemeClr>
              </a:gs>
            </a:gsLst>
            <a:lin ang="0" scaled="1"/>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0723" name="Rectangle 2"/>
          <p:cNvSpPr>
            <a:spLocks noGrp="1" noChangeArrowheads="1"/>
          </p:cNvSpPr>
          <p:nvPr>
            <p:ph type="ctrTitle"/>
          </p:nvPr>
        </p:nvSpPr>
        <p:spPr>
          <a:xfrm>
            <a:off x="1143000" y="0"/>
            <a:ext cx="7772400" cy="762000"/>
          </a:xfrm>
        </p:spPr>
        <p:txBody>
          <a:bodyPr/>
          <a:lstStyle/>
          <a:p>
            <a:pPr algn="r" eaLnBrk="1" hangingPunct="1"/>
            <a:r>
              <a:rPr lang="ar-JO" altLang="en-US" sz="2800" i="1" dirty="0">
                <a:solidFill>
                  <a:srgbClr val="FFFFFF"/>
                </a:solidFill>
                <a:effectLst>
                  <a:outerShdw blurRad="38100" dist="38100" dir="2700000" algn="tl">
                    <a:srgbClr val="000000"/>
                  </a:outerShdw>
                </a:effectLst>
                <a:latin typeface="Helvetica" charset="0"/>
              </a:rPr>
              <a:t>أسماء باقية اليوم</a:t>
            </a:r>
            <a:endParaRPr lang="en-US" altLang="en-US" sz="2800" i="1" dirty="0">
              <a:solidFill>
                <a:srgbClr val="FFFF00"/>
              </a:solidFill>
              <a:effectLst>
                <a:outerShdw blurRad="38100" dist="38100" dir="2700000" algn="tl">
                  <a:srgbClr val="FFFFFF"/>
                </a:outerShdw>
              </a:effectLst>
              <a:latin typeface="Helvetica" charset="0"/>
            </a:endParaRPr>
          </a:p>
        </p:txBody>
      </p:sp>
      <p:sp>
        <p:nvSpPr>
          <p:cNvPr id="43011" name="Rectangle 3"/>
          <p:cNvSpPr>
            <a:spLocks noGrp="1" noChangeArrowheads="1"/>
          </p:cNvSpPr>
          <p:nvPr>
            <p:ph type="subTitle" idx="1"/>
          </p:nvPr>
        </p:nvSpPr>
        <p:spPr>
          <a:xfrm>
            <a:off x="2286000" y="1219200"/>
            <a:ext cx="6858000" cy="5638800"/>
          </a:xfrm>
        </p:spPr>
        <p:txBody>
          <a:bodyPr/>
          <a:lstStyle/>
          <a:p>
            <a:pPr eaLnBrk="1" hangingPunct="1">
              <a:buFont typeface="Wingdings" charset="0"/>
              <a:buNone/>
              <a:defRPr/>
            </a:pPr>
            <a:r>
              <a:rPr lang="ar-JO" sz="4400" dirty="0">
                <a:effectLst>
                  <a:glow rad="101600">
                    <a:schemeClr val="bg2">
                      <a:alpha val="75000"/>
                    </a:schemeClr>
                  </a:glow>
                </a:effectLst>
              </a:rPr>
              <a:t>أسماء ذكور آرامية</a:t>
            </a:r>
            <a:endParaRPr lang="en-US" sz="4400" dirty="0">
              <a:effectLst>
                <a:glow rad="101600">
                  <a:schemeClr val="bg2">
                    <a:alpha val="75000"/>
                  </a:schemeClr>
                </a:glow>
              </a:effectLst>
            </a:endParaRPr>
          </a:p>
          <a:p>
            <a:pPr algn="r" eaLnBrk="1" hangingPunct="1">
              <a:defRPr/>
            </a:pPr>
            <a:r>
              <a:rPr lang="ar-JO" sz="2400" dirty="0">
                <a:solidFill>
                  <a:schemeClr val="tx1"/>
                </a:solidFill>
                <a:effectLst>
                  <a:glow rad="101600">
                    <a:schemeClr val="bg2">
                      <a:alpha val="75000"/>
                    </a:schemeClr>
                  </a:glow>
                </a:effectLst>
                <a:cs typeface="Times New Roman" charset="0"/>
              </a:rPr>
              <a:t>أبوت | أبّوت | انطون | باركلي | باردو | باردول | بارلي | برنابا | بارناهي | بارت | برطا | برطالان | بارتل | بارتيليمي | بارثولوماوس | بارثولوميو | بارتليت | بارتلي | بارتول | بات | بات | بيرتلايده | بيركلي | بيرتي | سيفاس | حزقيال | جاجور | </a:t>
            </a:r>
            <a:r>
              <a:rPr lang="ar-JO" sz="2400" dirty="0">
                <a:solidFill>
                  <a:srgbClr val="FFFF00"/>
                </a:solidFill>
                <a:effectLst>
                  <a:glow rad="101600">
                    <a:schemeClr val="bg2">
                      <a:alpha val="75000"/>
                    </a:schemeClr>
                  </a:glow>
                </a:effectLst>
                <a:cs typeface="Times New Roman" charset="0"/>
              </a:rPr>
              <a:t>يسوع</a:t>
            </a:r>
            <a:r>
              <a:rPr lang="ar-JO" sz="2400" dirty="0">
                <a:solidFill>
                  <a:srgbClr val="CCCCFF"/>
                </a:solidFill>
                <a:effectLst>
                  <a:glow rad="101600">
                    <a:schemeClr val="bg2">
                      <a:alpha val="75000"/>
                    </a:schemeClr>
                  </a:glow>
                </a:effectLst>
                <a:cs typeface="Times New Roman" charset="0"/>
              </a:rPr>
              <a:t> </a:t>
            </a:r>
            <a:r>
              <a:rPr lang="ar-JO" sz="2400" dirty="0">
                <a:solidFill>
                  <a:schemeClr val="tx1"/>
                </a:solidFill>
                <a:effectLst>
                  <a:glow rad="101600">
                    <a:schemeClr val="bg2">
                      <a:alpha val="75000"/>
                    </a:schemeClr>
                  </a:glow>
                </a:effectLst>
                <a:cs typeface="Times New Roman" charset="0"/>
              </a:rPr>
              <a:t>| مار | ماتياس | ماثياس | مايرون | بارلان | بارثالان | راز | رازي | رازيل | شاول | شاي | تاديو | تاماس | تاملان | تيوما | ثاديوس | ثادي | ثوم | توماس | ثومبسِن | ثومبسون | </a:t>
            </a:r>
            <a:r>
              <a:rPr lang="ar-JO" sz="2400" dirty="0">
                <a:solidFill>
                  <a:srgbClr val="FFFF00"/>
                </a:solidFill>
                <a:effectLst>
                  <a:glow rad="101600">
                    <a:schemeClr val="bg2">
                      <a:alpha val="75000"/>
                    </a:schemeClr>
                  </a:glow>
                </a:effectLst>
                <a:cs typeface="Times New Roman" charset="0"/>
              </a:rPr>
              <a:t>توم</a:t>
            </a:r>
            <a:r>
              <a:rPr lang="ar-JO" sz="2400" dirty="0">
                <a:solidFill>
                  <a:srgbClr val="CCCCFF"/>
                </a:solidFill>
                <a:effectLst>
                  <a:glow rad="101600">
                    <a:schemeClr val="bg2">
                      <a:alpha val="75000"/>
                    </a:schemeClr>
                  </a:glow>
                </a:effectLst>
                <a:cs typeface="Times New Roman" charset="0"/>
              </a:rPr>
              <a:t> </a:t>
            </a:r>
            <a:r>
              <a:rPr lang="ar-JO" sz="2400" dirty="0">
                <a:solidFill>
                  <a:schemeClr val="tx1"/>
                </a:solidFill>
                <a:effectLst>
                  <a:glow rad="101600">
                    <a:schemeClr val="bg2">
                      <a:alpha val="75000"/>
                    </a:schemeClr>
                  </a:glow>
                </a:effectLst>
                <a:cs typeface="Times New Roman" charset="0"/>
              </a:rPr>
              <a:t>| توماس | توماسو | توم | تومي | تومي | زكا | زكريا | زيكي</a:t>
            </a:r>
            <a:endParaRPr lang="en-US" sz="2400" dirty="0">
              <a:solidFill>
                <a:schemeClr val="tx1"/>
              </a:solidFill>
              <a:effectLst>
                <a:glow rad="101600">
                  <a:schemeClr val="bg2">
                    <a:alpha val="75000"/>
                  </a:schemeClr>
                </a:glow>
              </a:effectLst>
              <a:cs typeface="Times New Roman" charset="0"/>
              <a:hlinkClick r:id="rId2" action="ppaction://hlinksldjump">
                <a:extLst>
                  <a:ext uri="{A12FA001-AC4F-418D-AE19-62706E023703}">
                    <ahyp:hlinkClr xmlns:ahyp="http://schemas.microsoft.com/office/drawing/2018/hyperlinkcolor" val="tx"/>
                  </a:ext>
                </a:extLst>
              </a:hlinkClick>
            </a:endParaRPr>
          </a:p>
        </p:txBody>
      </p:sp>
      <p:sp>
        <p:nvSpPr>
          <p:cNvPr id="44036" name="Rectangle 4"/>
          <p:cNvSpPr>
            <a:spLocks noChangeArrowheads="1"/>
          </p:cNvSpPr>
          <p:nvPr/>
        </p:nvSpPr>
        <p:spPr bwMode="auto">
          <a:xfrm>
            <a:off x="1714500" y="2971800"/>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pic>
        <p:nvPicPr>
          <p:cNvPr id="225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22606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rgbClr val="FF0000"/>
              </a:gs>
              <a:gs pos="66000">
                <a:schemeClr val="accent4">
                  <a:lumMod val="10000"/>
                </a:schemeClr>
              </a:gs>
            </a:gsLst>
            <a:lin ang="0" scaled="1"/>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1747" name="Rectangle 2"/>
          <p:cNvSpPr>
            <a:spLocks noGrp="1" noChangeArrowheads="1"/>
          </p:cNvSpPr>
          <p:nvPr>
            <p:ph type="ctrTitle"/>
          </p:nvPr>
        </p:nvSpPr>
        <p:spPr>
          <a:xfrm>
            <a:off x="1143000" y="0"/>
            <a:ext cx="7772400" cy="762000"/>
          </a:xfrm>
        </p:spPr>
        <p:txBody>
          <a:bodyPr/>
          <a:lstStyle/>
          <a:p>
            <a:pPr algn="r" eaLnBrk="1" hangingPunct="1"/>
            <a:r>
              <a:rPr lang="ar-JO" altLang="en-US" sz="2800" i="1" dirty="0">
                <a:solidFill>
                  <a:srgbClr val="FFFFFF"/>
                </a:solidFill>
                <a:effectLst>
                  <a:outerShdw blurRad="38100" dist="38100" dir="2700000" algn="tl">
                    <a:srgbClr val="000000"/>
                  </a:outerShdw>
                </a:effectLst>
                <a:latin typeface="Helvetica" charset="0"/>
              </a:rPr>
              <a:t>أسماء باقية اليوم</a:t>
            </a:r>
            <a:endParaRPr lang="en-US" altLang="en-US" sz="2800" i="1" dirty="0">
              <a:solidFill>
                <a:srgbClr val="FFFFFF"/>
              </a:solidFill>
              <a:effectLst>
                <a:outerShdw blurRad="38100" dist="38100" dir="2700000" algn="tl">
                  <a:srgbClr val="000000"/>
                </a:outerShdw>
              </a:effectLst>
              <a:latin typeface="Helvetica" charset="0"/>
            </a:endParaRPr>
          </a:p>
        </p:txBody>
      </p:sp>
      <p:sp>
        <p:nvSpPr>
          <p:cNvPr id="44035" name="Rectangle 3"/>
          <p:cNvSpPr>
            <a:spLocks noGrp="1" noChangeArrowheads="1"/>
          </p:cNvSpPr>
          <p:nvPr>
            <p:ph type="subTitle" idx="1"/>
          </p:nvPr>
        </p:nvSpPr>
        <p:spPr>
          <a:xfrm>
            <a:off x="2743200" y="1219200"/>
            <a:ext cx="6400800" cy="5638800"/>
          </a:xfrm>
        </p:spPr>
        <p:txBody>
          <a:bodyPr/>
          <a:lstStyle/>
          <a:p>
            <a:pPr eaLnBrk="1" hangingPunct="1">
              <a:buFont typeface="Wingdings" pitchFamily="2" charset="2"/>
              <a:buNone/>
            </a:pPr>
            <a:r>
              <a:rPr lang="ar-JO" altLang="en-US" sz="4400" dirty="0">
                <a:effectLst/>
              </a:rPr>
              <a:t>أسماء إناث آرامية</a:t>
            </a:r>
            <a:endParaRPr lang="en-US" altLang="en-US" sz="4400" dirty="0">
              <a:effectLst/>
            </a:endParaRPr>
          </a:p>
          <a:p>
            <a:pPr algn="r" eaLnBrk="1" hangingPunct="1"/>
            <a:r>
              <a:rPr lang="ar-JO" altLang="en-US" sz="2400" dirty="0">
                <a:effectLst/>
              </a:rPr>
              <a:t>أليسا | اليزا | أنينا | بيثاني | بيثاني | بيثاني | </a:t>
            </a:r>
            <a:r>
              <a:rPr lang="ar-JO" altLang="en-US" sz="2400" dirty="0">
                <a:solidFill>
                  <a:srgbClr val="FFFF00"/>
                </a:solidFill>
                <a:effectLst/>
              </a:rPr>
              <a:t>بيثاني</a:t>
            </a:r>
            <a:r>
              <a:rPr lang="ar-JO" altLang="en-US" sz="2400" dirty="0">
                <a:effectLst/>
              </a:rPr>
              <a:t> | </a:t>
            </a:r>
            <a:r>
              <a:rPr lang="ar-JO" altLang="en-US" sz="2400" dirty="0">
                <a:solidFill>
                  <a:schemeClr val="tx1"/>
                </a:solidFill>
                <a:effectLst/>
              </a:rPr>
              <a:t>بيثاني</a:t>
            </a:r>
            <a:r>
              <a:rPr lang="ar-JO" altLang="en-US" sz="2400" dirty="0">
                <a:effectLst/>
              </a:rPr>
              <a:t> | ليري | </a:t>
            </a:r>
            <a:r>
              <a:rPr lang="ar-JO" altLang="en-US" sz="2400" dirty="0">
                <a:solidFill>
                  <a:srgbClr val="FFFF00"/>
                </a:solidFill>
                <a:effectLst/>
              </a:rPr>
              <a:t>ماجدالينا</a:t>
            </a:r>
            <a:r>
              <a:rPr lang="ar-JO" altLang="en-US" sz="2400" dirty="0">
                <a:effectLst/>
              </a:rPr>
              <a:t> | ماريت | ماريتي | مارتا | مارثا | مارثا | ماريي | مارتي | مارتيكا | مارتي | مارتين | متي | ماتي | مكيده | مورتا | أومنومونبيا | بات | باتي | </a:t>
            </a:r>
            <a:r>
              <a:rPr lang="ar-JO" altLang="en-US" sz="2400" dirty="0">
                <a:solidFill>
                  <a:srgbClr val="FFFF00"/>
                </a:solidFill>
                <a:effectLst/>
              </a:rPr>
              <a:t>رفقة</a:t>
            </a:r>
            <a:r>
              <a:rPr lang="ar-JO" altLang="en-US" sz="2400" dirty="0">
                <a:effectLst/>
              </a:rPr>
              <a:t> | سام | سامانثا | سامانثا | سامانثيا | سامي | سامانثا | سيمانتا | سيمانثا | سيمانثا | طباثا | طباثيا | تابي | تابي | طابيثا | تابيث | طابيثا |</a:t>
            </a:r>
          </a:p>
          <a:p>
            <a:pPr algn="r" eaLnBrk="1" hangingPunct="1"/>
            <a:r>
              <a:rPr lang="ar-JO" altLang="en-US" sz="2400" dirty="0">
                <a:effectLst/>
              </a:rPr>
              <a:t>طاليثا | طاليثة | خافيري | زوراما</a:t>
            </a:r>
          </a:p>
          <a:p>
            <a:pPr algn="l" eaLnBrk="1" hangingPunct="1">
              <a:buFont typeface="Wingdings" pitchFamily="2" charset="2"/>
              <a:buNone/>
            </a:pPr>
            <a:endParaRPr lang="en-US" altLang="en-US" sz="2400" dirty="0">
              <a:effectLst/>
            </a:endParaRPr>
          </a:p>
        </p:txBody>
      </p:sp>
      <p:pic>
        <p:nvPicPr>
          <p:cNvPr id="235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2743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noChangeArrowheads="1"/>
          </p:cNvSpPr>
          <p:nvPr>
            <p:ph type="ctrTitle"/>
          </p:nvPr>
        </p:nvSpPr>
        <p:spPr>
          <a:xfrm>
            <a:off x="0" y="0"/>
            <a:ext cx="9144000" cy="685800"/>
          </a:xfrm>
          <a:solidFill>
            <a:schemeClr val="bg2"/>
          </a:solidFill>
          <a:effectLst/>
        </p:spPr>
        <p:txBody>
          <a:bodyPr/>
          <a:lstStyle/>
          <a:p>
            <a:pPr eaLnBrk="1" hangingPunct="1"/>
            <a:r>
              <a:rPr lang="ar-JO" altLang="en-US" sz="2800" i="1" dirty="0">
                <a:solidFill>
                  <a:srgbClr val="FFFFFF"/>
                </a:solidFill>
                <a:effectLst>
                  <a:glow rad="228600">
                    <a:schemeClr val="bg2"/>
                  </a:glow>
                </a:effectLst>
                <a:latin typeface="Helvetica" charset="0"/>
              </a:rPr>
              <a:t>تكلم لابان الآرامي اللغة الآرامية</a:t>
            </a:r>
            <a:endParaRPr lang="en-US" altLang="en-US" sz="2800" i="1" dirty="0">
              <a:solidFill>
                <a:srgbClr val="FFFFFF"/>
              </a:solidFill>
              <a:effectLst>
                <a:glow rad="228600">
                  <a:schemeClr val="bg2"/>
                </a:glow>
              </a:effectLst>
              <a:latin typeface="Helvetica" charset="0"/>
            </a:endParaRPr>
          </a:p>
        </p:txBody>
      </p:sp>
      <p:sp>
        <p:nvSpPr>
          <p:cNvPr id="48131" name="Rectangle 3"/>
          <p:cNvSpPr>
            <a:spLocks noGrp="1" noChangeArrowheads="1"/>
          </p:cNvSpPr>
          <p:nvPr>
            <p:ph type="subTitle" idx="1"/>
          </p:nvPr>
        </p:nvSpPr>
        <p:spPr>
          <a:xfrm>
            <a:off x="1219200" y="838200"/>
            <a:ext cx="7620000" cy="5715000"/>
          </a:xfrm>
          <a:effectLst/>
        </p:spPr>
        <p:txBody>
          <a:bodyPr/>
          <a:lstStyle/>
          <a:p>
            <a:pPr marL="609600" indent="-609600" eaLnBrk="1" hangingPunct="1">
              <a:lnSpc>
                <a:spcPct val="90000"/>
              </a:lnSpc>
              <a:buFont typeface="Wingdings" pitchFamily="2" charset="2"/>
              <a:buNone/>
            </a:pPr>
            <a:r>
              <a:rPr lang="ar-JO" altLang="en-US" sz="4800" dirty="0">
                <a:effectLst>
                  <a:glow rad="228600">
                    <a:schemeClr val="bg2"/>
                  </a:glow>
                </a:effectLst>
              </a:rPr>
              <a:t>كانت الآرامية واضحة </a:t>
            </a:r>
          </a:p>
          <a:p>
            <a:pPr marL="609600" indent="-609600" eaLnBrk="1" hangingPunct="1">
              <a:lnSpc>
                <a:spcPct val="90000"/>
              </a:lnSpc>
              <a:buFont typeface="Wingdings" pitchFamily="2" charset="2"/>
              <a:buNone/>
            </a:pPr>
            <a:r>
              <a:rPr lang="ar-JO" altLang="en-US" sz="4800" dirty="0">
                <a:effectLst>
                  <a:glow rad="228600">
                    <a:schemeClr val="bg2"/>
                  </a:glow>
                </a:effectLst>
              </a:rPr>
              <a:t>عبر تاريخ الكتاب المقدس</a:t>
            </a:r>
            <a:endParaRPr lang="en-US" altLang="en-US" sz="4800" dirty="0">
              <a:effectLst>
                <a:glow rad="228600">
                  <a:schemeClr val="bg2"/>
                </a:glow>
              </a:effectLst>
            </a:endParaRPr>
          </a:p>
          <a:p>
            <a:pPr marL="609600" indent="-609600" algn="r" rtl="1" eaLnBrk="1" hangingPunct="1">
              <a:lnSpc>
                <a:spcPct val="90000"/>
              </a:lnSpc>
              <a:buFont typeface="Wingdings" pitchFamily="2" charset="2"/>
              <a:buChar char="n"/>
            </a:pPr>
            <a:r>
              <a:rPr lang="ar-JO" altLang="en-US" sz="2800" dirty="0">
                <a:effectLst>
                  <a:glow rad="228600">
                    <a:schemeClr val="bg2"/>
                  </a:glow>
                </a:effectLst>
              </a:rPr>
              <a:t>تكلم يعقوب بالعبرانية بينما تكلم لابان الارامية.</a:t>
            </a:r>
            <a:endParaRPr lang="en-US" altLang="en-US" sz="2800" dirty="0">
              <a:effectLst>
                <a:glow rad="228600">
                  <a:schemeClr val="bg2"/>
                </a:glow>
              </a:effectLst>
            </a:endParaRPr>
          </a:p>
          <a:p>
            <a:pPr marL="1066800" lvl="1" indent="-609600" algn="r" eaLnBrk="1" hangingPunct="1">
              <a:lnSpc>
                <a:spcPct val="90000"/>
              </a:lnSpc>
              <a:buFont typeface="Wingdings" pitchFamily="2" charset="2"/>
              <a:buNone/>
            </a:pPr>
            <a:r>
              <a:rPr lang="en-US" altLang="en-US" sz="2800" dirty="0">
                <a:solidFill>
                  <a:srgbClr val="FFFFFF"/>
                </a:solidFill>
                <a:effectLst>
                  <a:glow rad="228600">
                    <a:schemeClr val="bg2"/>
                  </a:glow>
                </a:effectLst>
                <a:ea typeface="Geneva" charset="0"/>
              </a:rPr>
              <a:t>	</a:t>
            </a:r>
            <a:br>
              <a:rPr lang="en-US" altLang="en-US" sz="2800" dirty="0">
                <a:solidFill>
                  <a:srgbClr val="FFFFFF"/>
                </a:solidFill>
                <a:effectLst>
                  <a:glow rad="228600">
                    <a:schemeClr val="bg2"/>
                  </a:glow>
                </a:effectLst>
                <a:ea typeface="Geneva" charset="0"/>
              </a:rPr>
            </a:br>
            <a:r>
              <a:rPr lang="ar-JO" altLang="en-US" sz="2800" dirty="0">
                <a:solidFill>
                  <a:srgbClr val="FFFFFF"/>
                </a:solidFill>
                <a:effectLst>
                  <a:glow rad="228600">
                    <a:schemeClr val="bg2"/>
                  </a:glow>
                </a:effectLst>
                <a:ea typeface="Geneva" charset="0"/>
              </a:rPr>
              <a:t>فأخذ يعقوب حجراً وأوقفه عموداً، وقال يعقوب لإخوته: التقطوا حجارة. فأخذوا حجارة وعملوا رجمة وأكلوا هناك على الرجمة. ودعاها لابان </a:t>
            </a:r>
            <a:r>
              <a:rPr lang="ar-JO" altLang="en-US" sz="2800" dirty="0">
                <a:solidFill>
                  <a:srgbClr val="FFFF00"/>
                </a:solidFill>
                <a:effectLst>
                  <a:glow rad="228600">
                    <a:schemeClr val="bg2"/>
                  </a:glow>
                </a:effectLst>
                <a:ea typeface="Geneva" charset="0"/>
              </a:rPr>
              <a:t>يجر سهدوثا </a:t>
            </a:r>
            <a:r>
              <a:rPr lang="ar-JO" altLang="en-US" sz="2800" dirty="0">
                <a:solidFill>
                  <a:srgbClr val="FFFFFF"/>
                </a:solidFill>
                <a:effectLst>
                  <a:glow rad="228600">
                    <a:schemeClr val="bg2"/>
                  </a:glow>
                </a:effectLst>
                <a:ea typeface="Geneva" charset="0"/>
              </a:rPr>
              <a:t>وأما يعقوب فدعاها جلعيد (تك 31: 45-47)</a:t>
            </a:r>
            <a:endParaRPr lang="en-US" altLang="en-US" sz="2800" dirty="0">
              <a:solidFill>
                <a:srgbClr val="FFFFFF"/>
              </a:solidFill>
              <a:effectLst>
                <a:glow rad="228600">
                  <a:schemeClr val="bg2"/>
                </a:glow>
              </a:effectLst>
              <a:ea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anim calcmode="lin" valueType="num">
                                      <p:cBhvr additive="base">
                                        <p:cTn id="11" dur="500" fill="hold"/>
                                        <p:tgtEl>
                                          <p:spTgt spid="4813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8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 calcmode="lin" valueType="num">
                                      <p:cBhvr additive="base">
                                        <p:cTn id="17" dur="500" fill="hold"/>
                                        <p:tgtEl>
                                          <p:spTgt spid="4813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8131">
                                            <p:txEl>
                                              <p:pRg st="3" end="3"/>
                                            </p:txEl>
                                          </p:spTgt>
                                        </p:tgtEl>
                                        <p:attrNameLst>
                                          <p:attrName>style.visibility</p:attrName>
                                        </p:attrNameLst>
                                      </p:cBhvr>
                                      <p:to>
                                        <p:strVal val="visible"/>
                                      </p:to>
                                    </p:set>
                                    <p:anim calcmode="lin" valueType="num">
                                      <p:cBhvr additive="base">
                                        <p:cTn id="21" dur="500" fill="hold"/>
                                        <p:tgtEl>
                                          <p:spTgt spid="4813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81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3060700" y="0"/>
            <a:ext cx="6083300" cy="762000"/>
          </a:xfrm>
        </p:spPr>
        <p:txBody>
          <a:bodyPr/>
          <a:lstStyle/>
          <a:p>
            <a:pPr marL="609600" indent="-609600" eaLnBrk="1" hangingPunct="1"/>
            <a:r>
              <a:rPr lang="ar-JO" altLang="en-US" sz="4000" dirty="0">
                <a:solidFill>
                  <a:srgbClr val="FFFF00"/>
                </a:solidFill>
                <a:effectLst/>
                <a:latin typeface="Arial" panose="020B0604020202020204" pitchFamily="34" charset="0"/>
                <a:cs typeface="Arial" panose="020B0604020202020204" pitchFamily="34" charset="0"/>
              </a:rPr>
              <a:t>مقدمة</a:t>
            </a:r>
            <a:endParaRPr lang="en-US" altLang="en-US" sz="4000" dirty="0">
              <a:solidFill>
                <a:srgbClr val="FFFF00"/>
              </a:solidFill>
              <a:effectLst/>
              <a:latin typeface="Arial" panose="020B0604020202020204" pitchFamily="34" charset="0"/>
              <a:cs typeface="Arial" panose="020B0604020202020204" pitchFamily="34" charset="0"/>
            </a:endParaRPr>
          </a:p>
        </p:txBody>
      </p:sp>
      <p:pic>
        <p:nvPicPr>
          <p:cNvPr id="6146" name="Picture 4" descr="PhoeAram"/>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306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382000" y="76200"/>
            <a:ext cx="704039" cy="461665"/>
          </a:xfrm>
          <a:prstGeom prst="rect">
            <a:avLst/>
          </a:prstGeom>
          <a:noFill/>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effectLst>
                  <a:outerShdw blurRad="38100" dist="38100" dir="2700000" algn="tl">
                    <a:srgbClr val="000000"/>
                  </a:outerShdw>
                </a:effectLst>
                <a:latin typeface="Arial" panose="020B0604020202020204" pitchFamily="34" charset="0"/>
                <a:cs typeface="Arial" panose="020B0604020202020204" pitchFamily="34" charset="0"/>
              </a:rPr>
              <a:t>121</a:t>
            </a:r>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3429000" y="1219200"/>
            <a:ext cx="5486400" cy="3733800"/>
          </a:xfrm>
          <a:prstGeom prst="rect">
            <a:avLst/>
          </a:prstGeom>
          <a:noFill/>
          <a:ln w="9525">
            <a:noFill/>
            <a:miter lim="800000"/>
            <a:headEnd/>
            <a:tailEnd/>
          </a:ln>
          <a:effectLst/>
        </p:spPr>
        <p:txBody>
          <a:bodyPr lIns="92075" tIns="46038" rIns="92075" bIns="46038"/>
          <a:lstStyle>
            <a:lvl1pPr marL="355600" indent="-355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3200" b="1" dirty="0">
                <a:solidFill>
                  <a:srgbClr val="FFFF00"/>
                </a:solidFill>
                <a:latin typeface="Arial" panose="020B0604020202020204" pitchFamily="34" charset="0"/>
                <a:ea typeface="Geneva" charset="0"/>
                <a:cs typeface="Arial" panose="020B0604020202020204" pitchFamily="34" charset="0"/>
              </a:rPr>
              <a:t>من هم الآراميون؟</a:t>
            </a:r>
            <a:endParaRPr lang="en-US" altLang="en-US" sz="3200" b="1" dirty="0">
              <a:solidFill>
                <a:srgbClr val="FFFF00"/>
              </a:solidFill>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3200" b="1" dirty="0">
                <a:solidFill>
                  <a:srgbClr val="FFFF00"/>
                </a:solidFill>
                <a:latin typeface="Arial" panose="020B0604020202020204" pitchFamily="34" charset="0"/>
                <a:ea typeface="Geneva" charset="0"/>
                <a:cs typeface="Arial" panose="020B0604020202020204" pitchFamily="34" charset="0"/>
              </a:rPr>
              <a:t>ما هي مساهماتهم؟</a:t>
            </a:r>
            <a:endParaRPr lang="en-US" altLang="en-US" sz="3200" b="1" dirty="0">
              <a:solidFill>
                <a:srgbClr val="FFFF00"/>
              </a:solidFill>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3200" b="1" dirty="0">
                <a:solidFill>
                  <a:srgbClr val="FFFF00"/>
                </a:solidFill>
                <a:latin typeface="Arial" panose="020B0604020202020204" pitchFamily="34" charset="0"/>
                <a:ea typeface="Geneva" charset="0"/>
                <a:cs typeface="Arial" panose="020B0604020202020204" pitchFamily="34" charset="0"/>
              </a:rPr>
              <a:t>ماذا نستطيع أن نتعلم منهم؟</a:t>
            </a:r>
            <a:endParaRPr lang="en-US" altLang="en-US" sz="3200" b="1" dirty="0">
              <a:solidFill>
                <a:srgbClr val="FFFF00"/>
              </a:solidFill>
              <a:latin typeface="Arial" panose="020B0604020202020204" pitchFamily="34" charset="0"/>
              <a:ea typeface="Geneva" charset="0"/>
              <a:cs typeface="Arial" panose="020B0604020202020204" pitchFamily="34" charset="0"/>
            </a:endParaRPr>
          </a:p>
          <a:p>
            <a:pPr eaLnBrk="1" hangingPunct="1">
              <a:spcBef>
                <a:spcPct val="20000"/>
              </a:spcBef>
              <a:buClr>
                <a:schemeClr val="tx2"/>
              </a:buClr>
              <a:buSzPct val="75000"/>
              <a:buFont typeface="Wingdings" pitchFamily="2" charset="2"/>
              <a:buNone/>
            </a:pPr>
            <a:endParaRPr lang="en-US" altLang="en-US" sz="3200" b="1" dirty="0">
              <a:solidFill>
                <a:srgbClr val="FFFF00"/>
              </a:solidFill>
              <a:latin typeface="Arial" panose="020B0604020202020204" pitchFamily="34" charset="0"/>
              <a:ea typeface="Genev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ctrTitle"/>
          </p:nvPr>
        </p:nvSpPr>
        <p:spPr>
          <a:xfrm>
            <a:off x="5105400" y="0"/>
            <a:ext cx="3962400" cy="762000"/>
          </a:xfrm>
        </p:spPr>
        <p:txBody>
          <a:bodyPr/>
          <a:lstStyle/>
          <a:p>
            <a:pPr eaLnBrk="1" hangingPunct="1"/>
            <a:r>
              <a:rPr lang="ar-JO" altLang="en-US" sz="2800" dirty="0">
                <a:solidFill>
                  <a:srgbClr val="FFFF00"/>
                </a:solidFill>
                <a:effectLst/>
                <a:latin typeface="Arial" panose="020B0604020202020204" pitchFamily="34" charset="0"/>
                <a:cs typeface="Arial" panose="020B0604020202020204" pitchFamily="34" charset="0"/>
              </a:rPr>
              <a:t>تم فهم الأشوريين</a:t>
            </a:r>
            <a:endParaRPr lang="en-US" altLang="en-US" sz="2800" dirty="0">
              <a:solidFill>
                <a:srgbClr val="FFFF00"/>
              </a:solidFill>
              <a:effectLst/>
              <a:latin typeface="Arial" panose="020B0604020202020204" pitchFamily="34" charset="0"/>
              <a:cs typeface="Arial" panose="020B0604020202020204" pitchFamily="34" charset="0"/>
            </a:endParaRPr>
          </a:p>
        </p:txBody>
      </p:sp>
      <p:sp>
        <p:nvSpPr>
          <p:cNvPr id="49155" name="Rectangle 3"/>
          <p:cNvSpPr>
            <a:spLocks noGrp="1" noChangeArrowheads="1"/>
          </p:cNvSpPr>
          <p:nvPr>
            <p:ph type="subTitle" idx="1"/>
          </p:nvPr>
        </p:nvSpPr>
        <p:spPr>
          <a:xfrm>
            <a:off x="5105400" y="685800"/>
            <a:ext cx="4038600" cy="5638800"/>
          </a:xfrm>
        </p:spPr>
        <p:txBody>
          <a:bodyPr/>
          <a:lstStyle/>
          <a:p>
            <a:pPr algn="r" eaLnBrk="1" hangingPunct="1">
              <a:buFont typeface="Wingdings" pitchFamily="2" charset="2"/>
              <a:buNone/>
            </a:pPr>
            <a:r>
              <a:rPr lang="ar-JO" altLang="en-US" sz="2400" u="sng" dirty="0">
                <a:effectLst>
                  <a:outerShdw blurRad="38100" dist="38100" dir="2700000" algn="tl">
                    <a:srgbClr val="000000"/>
                  </a:outerShdw>
                </a:effectLst>
              </a:rPr>
              <a:t>تكلمت القوات الأشورية التي هاجمت حزقيا ملك يهوذا الآرامية:</a:t>
            </a:r>
            <a:endParaRPr lang="en-US" altLang="en-US" sz="2400" u="sng" dirty="0">
              <a:effectLst>
                <a:outerShdw blurRad="38100" dist="38100" dir="2700000" algn="tl">
                  <a:srgbClr val="000000"/>
                </a:outerShdw>
              </a:effectLst>
            </a:endParaRPr>
          </a:p>
          <a:p>
            <a:pPr algn="l" eaLnBrk="1" hangingPunct="1">
              <a:buFont typeface="Wingdings" pitchFamily="2" charset="2"/>
              <a:buNone/>
            </a:pPr>
            <a:endParaRPr lang="en-US" altLang="en-US" sz="2400" dirty="0">
              <a:effectLst>
                <a:outerShdw blurRad="38100" dist="38100" dir="2700000" algn="tl">
                  <a:srgbClr val="000000"/>
                </a:outerShdw>
              </a:effectLst>
            </a:endParaRPr>
          </a:p>
          <a:p>
            <a:pPr algn="r" eaLnBrk="1" hangingPunct="1"/>
            <a:r>
              <a:rPr lang="ar-JO" altLang="en-US" sz="2400" dirty="0">
                <a:effectLst>
                  <a:outerShdw blurRad="38100" dist="38100" dir="2700000" algn="tl">
                    <a:srgbClr val="000000"/>
                  </a:outerShdw>
                </a:effectLst>
              </a:rPr>
              <a:t>فقال ألياقيم بن حلقيا وشبنة ويواخ لربشاقى: كلم عبيدك بالأرامي لأننا نفهمه، ولا تكلمنا باليهودي في مسامع الشعب الذين على السور.</a:t>
            </a:r>
            <a:endParaRPr lang="en-US" altLang="en-US" sz="2400" dirty="0">
              <a:effectLst>
                <a:outerShdw blurRad="38100" dist="38100" dir="2700000" algn="tl">
                  <a:srgbClr val="000000"/>
                </a:outerShdw>
              </a:effectLst>
            </a:endParaRPr>
          </a:p>
          <a:p>
            <a:pPr eaLnBrk="1" hangingPunct="1">
              <a:buFont typeface="Wingdings" pitchFamily="2" charset="2"/>
              <a:buNone/>
            </a:pPr>
            <a:r>
              <a:rPr lang="ar-JO" altLang="en-US" sz="2400" dirty="0">
                <a:effectLst>
                  <a:outerShdw blurRad="38100" dist="38100" dir="2700000" algn="tl">
                    <a:srgbClr val="000000"/>
                  </a:outerShdw>
                </a:effectLst>
              </a:rPr>
              <a:t>(2 ملوك 18: 26)</a:t>
            </a:r>
            <a:endParaRPr lang="en-US" altLang="en-US" sz="2400" dirty="0">
              <a:effectLst>
                <a:outerShdw blurRad="38100" dist="38100" dir="2700000" algn="tl">
                  <a:srgbClr val="000000"/>
                </a:outerShdw>
              </a:effectLst>
            </a:endParaRPr>
          </a:p>
          <a:p>
            <a:pPr algn="l" eaLnBrk="1" hangingPunct="1">
              <a:buFont typeface="Wingdings" pitchFamily="2" charset="2"/>
              <a:buNone/>
            </a:pPr>
            <a:endParaRPr lang="en-US" altLang="en-US" sz="2400" dirty="0">
              <a:effectLst>
                <a:outerShdw blurRad="38100" dist="38100" dir="2700000" algn="tl">
                  <a:srgbClr val="000000"/>
                </a:outerShdw>
              </a:effectLst>
            </a:endParaRPr>
          </a:p>
        </p:txBody>
      </p:sp>
      <p:sp>
        <p:nvSpPr>
          <p:cNvPr id="47108" name="Rectangle 4"/>
          <p:cNvSpPr>
            <a:spLocks noChangeArrowheads="1"/>
          </p:cNvSpPr>
          <p:nvPr/>
        </p:nvSpPr>
        <p:spPr bwMode="auto">
          <a:xfrm>
            <a:off x="1714500" y="2971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9155">
                                            <p:txEl>
                                              <p:pRg st="2" end="2"/>
                                            </p:txEl>
                                          </p:spTgt>
                                        </p:tgtEl>
                                        <p:attrNameLst>
                                          <p:attrName>style.visibility</p:attrName>
                                        </p:attrNameLst>
                                      </p:cBhvr>
                                      <p:to>
                                        <p:strVal val="visible"/>
                                      </p:to>
                                    </p:set>
                                    <p:anim calcmode="lin" valueType="num">
                                      <p:cBhvr additive="base">
                                        <p:cTn id="11"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915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anim calcmode="lin" valueType="num">
                                      <p:cBhvr additive="base">
                                        <p:cTn id="15" dur="500" fill="hold"/>
                                        <p:tgtEl>
                                          <p:spTgt spid="49155">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91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1143000" y="0"/>
            <a:ext cx="7772400" cy="762000"/>
          </a:xfrm>
        </p:spPr>
        <p:txBody>
          <a:bodyPr/>
          <a:lstStyle/>
          <a:p>
            <a:pPr eaLnBrk="1" hangingPunct="1"/>
            <a:r>
              <a:rPr lang="ar-JO" altLang="en-US" sz="2800" dirty="0">
                <a:solidFill>
                  <a:srgbClr val="FFFF00"/>
                </a:solidFill>
                <a:effectLst/>
                <a:latin typeface="Arial" panose="020B0604020202020204" pitchFamily="34" charset="0"/>
                <a:cs typeface="Arial" panose="020B0604020202020204" pitchFamily="34" charset="0"/>
              </a:rPr>
              <a:t>تكلم الناس في يهوذا اللغة الآرامية</a:t>
            </a:r>
            <a:endParaRPr lang="en-US" altLang="en-US" sz="2800" dirty="0">
              <a:solidFill>
                <a:srgbClr val="FFFF00"/>
              </a:solidFill>
              <a:effectLst/>
              <a:latin typeface="Arial" panose="020B0604020202020204" pitchFamily="34" charset="0"/>
              <a:cs typeface="Arial" panose="020B0604020202020204" pitchFamily="34" charset="0"/>
            </a:endParaRPr>
          </a:p>
        </p:txBody>
      </p:sp>
      <p:sp>
        <p:nvSpPr>
          <p:cNvPr id="50179" name="Rectangle 3"/>
          <p:cNvSpPr>
            <a:spLocks noGrp="1" noChangeArrowheads="1"/>
          </p:cNvSpPr>
          <p:nvPr>
            <p:ph type="subTitle" idx="1"/>
          </p:nvPr>
        </p:nvSpPr>
        <p:spPr>
          <a:xfrm>
            <a:off x="1295399" y="1524000"/>
            <a:ext cx="7634287" cy="5105400"/>
          </a:xfrm>
        </p:spPr>
        <p:txBody>
          <a:bodyPr/>
          <a:lstStyle/>
          <a:p>
            <a:pPr marL="355600" indent="-355600" algn="r" rtl="1" eaLnBrk="1" hangingPunct="1">
              <a:buFont typeface="Wingdings" charset="0"/>
              <a:buChar char="n"/>
              <a:defRPr/>
            </a:pPr>
            <a:r>
              <a:rPr lang="ar-JO" sz="2400" dirty="0">
                <a:effectLst/>
              </a:rPr>
              <a:t>عاد الناس في يهوذا من السبي البابلي خلال الفترة الفارسية، تحدث هؤلاء الذين قاوموا إعادة بناء أورشليم اللغة الآرامية:</a:t>
            </a:r>
            <a:endParaRPr lang="en-US" sz="2400" dirty="0">
              <a:effectLst/>
            </a:endParaRPr>
          </a:p>
          <a:p>
            <a:pPr marL="355600" indent="-355600" algn="l" eaLnBrk="1" hangingPunct="1">
              <a:buFont typeface="Wingdings" charset="0"/>
              <a:buChar char="n"/>
              <a:defRPr/>
            </a:pPr>
            <a:endParaRPr lang="en-US" sz="2400" dirty="0">
              <a:effectLst/>
            </a:endParaRPr>
          </a:p>
          <a:p>
            <a:pPr marL="355600" indent="-355600" algn="r" eaLnBrk="1" hangingPunct="1">
              <a:buFont typeface="Wingdings" charset="0"/>
              <a:buNone/>
              <a:defRPr/>
            </a:pPr>
            <a:r>
              <a:rPr lang="en-US" sz="2400" dirty="0">
                <a:effectLst/>
              </a:rPr>
              <a:t>	</a:t>
            </a:r>
            <a:r>
              <a:rPr lang="ar-JO" sz="2400" dirty="0">
                <a:effectLst/>
              </a:rPr>
              <a:t>وكان شعب الأرض يرخون أيدي شعب يهوذا ويذعرونهم عن البناء، واستأجروا ضدهم مشيرين ليبطلوا مشورتهم كل أيام كورش ملك فارس، وحتى ملك داريوس ملك فارس. وفي ملك أحشويروش  في ابتداء ملكه، كتبوا شكوى على سكان يهوذا وأورشليم.  وفي أيام أرتحشستا كتب بشلام ومثرداث وطبئيل وسائر رفقائهم إلى أرتحشستا ملك فارس. </a:t>
            </a:r>
            <a:r>
              <a:rPr lang="ar-JO" sz="2400" dirty="0">
                <a:solidFill>
                  <a:srgbClr val="FFFF00"/>
                </a:solidFill>
                <a:effectLst/>
              </a:rPr>
              <a:t>وكتابة الرسالة مكتوبة بالأرامية ومترجمة بالأرامية.</a:t>
            </a:r>
            <a:endParaRPr lang="en-US" sz="2400" dirty="0">
              <a:solidFill>
                <a:srgbClr val="FFFF00"/>
              </a:solidFill>
              <a:effectLst/>
            </a:endParaRPr>
          </a:p>
          <a:p>
            <a:pPr marL="355600" indent="-355600" algn="l" eaLnBrk="1" hangingPunct="1">
              <a:buFont typeface="Wingdings" charset="0"/>
              <a:buNone/>
              <a:defRPr/>
            </a:pPr>
            <a:endParaRPr lang="en-US" sz="2400" dirty="0">
              <a:effectLst/>
            </a:endParaRPr>
          </a:p>
          <a:p>
            <a:pPr marL="355600" indent="-355600" algn="l" eaLnBrk="1" hangingPunct="1">
              <a:buFont typeface="Wingdings" charset="0"/>
              <a:buNone/>
              <a:defRPr/>
            </a:pPr>
            <a:r>
              <a:rPr lang="ar-JO" sz="2400" dirty="0">
                <a:effectLst/>
              </a:rPr>
              <a:t>(عزرا 4: 4-7)</a:t>
            </a:r>
            <a:endParaRPr lang="en-US" sz="2400" dirty="0">
              <a:effectLst/>
            </a:endParaRPr>
          </a:p>
        </p:txBody>
      </p:sp>
      <p:sp>
        <p:nvSpPr>
          <p:cNvPr id="26628"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anim calcmode="lin" valueType="num">
                                      <p:cBhvr additive="base">
                                        <p:cTn id="13"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anim calcmode="lin" valueType="num">
                                      <p:cBhvr additive="base">
                                        <p:cTn id="17"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932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ctrTitle"/>
          </p:nvPr>
        </p:nvSpPr>
        <p:spPr>
          <a:xfrm>
            <a:off x="1143000" y="0"/>
            <a:ext cx="7772400" cy="762000"/>
          </a:xfrm>
        </p:spPr>
        <p:txBody>
          <a:bodyPr/>
          <a:lstStyle/>
          <a:p>
            <a:pPr eaLnBrk="1" hangingPunct="1"/>
            <a:r>
              <a:rPr lang="ar-JO"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تكلم البابليون الارامية</a:t>
            </a:r>
            <a:endParaRPr lang="en-US"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1203" name="Rectangle 3"/>
          <p:cNvSpPr>
            <a:spLocks noGrp="1" noChangeArrowheads="1"/>
          </p:cNvSpPr>
          <p:nvPr>
            <p:ph type="subTitle" idx="1"/>
          </p:nvPr>
        </p:nvSpPr>
        <p:spPr>
          <a:xfrm>
            <a:off x="0" y="3581400"/>
            <a:ext cx="9144000" cy="3124200"/>
          </a:xfrm>
        </p:spPr>
        <p:txBody>
          <a:bodyPr/>
          <a:lstStyle/>
          <a:p>
            <a:pPr marL="609600" indent="-609600" algn="r" rtl="1" eaLnBrk="1" hangingPunct="1">
              <a:buFont typeface="Wingdings" charset="0"/>
              <a:buChar char="n"/>
              <a:defRPr/>
            </a:pPr>
            <a:r>
              <a:rPr lang="ar-JO" sz="2400" dirty="0">
                <a:solidFill>
                  <a:schemeClr val="tx1"/>
                </a:solidFill>
                <a:effectLst>
                  <a:glow rad="165100">
                    <a:schemeClr val="bg2"/>
                  </a:glow>
                </a:effectLst>
              </a:rPr>
              <a:t>تكلم المنجمون الذين خدموا الملك نبوخدنصر إلى الملك بالآرامية، كانوا عاجزين عن إعلان معنى حلم الملك، لكن الله أعلن المعنى لدانيال:</a:t>
            </a:r>
            <a:endParaRPr lang="en-US" sz="2400" dirty="0">
              <a:solidFill>
                <a:schemeClr val="tx1"/>
              </a:solidFill>
              <a:effectLst>
                <a:glow rad="165100">
                  <a:schemeClr val="bg2"/>
                </a:glow>
              </a:effectLst>
            </a:endParaRPr>
          </a:p>
          <a:p>
            <a:pPr algn="l" eaLnBrk="1" hangingPunct="1">
              <a:defRPr/>
            </a:pPr>
            <a:r>
              <a:rPr lang="en-US" sz="2400" dirty="0">
                <a:solidFill>
                  <a:schemeClr val="tx1"/>
                </a:solidFill>
                <a:effectLst>
                  <a:glow rad="165100">
                    <a:schemeClr val="bg2"/>
                  </a:glow>
                </a:effectLst>
              </a:rPr>
              <a:t> </a:t>
            </a:r>
          </a:p>
          <a:p>
            <a:pPr marL="1168400" indent="-1168400" algn="r" rtl="1" eaLnBrk="1" hangingPunct="1">
              <a:buFont typeface="Wingdings" charset="0"/>
              <a:buNone/>
              <a:defRPr/>
            </a:pPr>
            <a:r>
              <a:rPr lang="en-US" sz="2400" dirty="0">
                <a:solidFill>
                  <a:schemeClr val="tx1"/>
                </a:solidFill>
                <a:effectLst>
                  <a:glow rad="165100">
                    <a:schemeClr val="bg2"/>
                  </a:glow>
                </a:effectLst>
              </a:rPr>
              <a:t>	</a:t>
            </a:r>
            <a:r>
              <a:rPr lang="ar-JO" sz="2400" dirty="0">
                <a:solidFill>
                  <a:schemeClr val="tx1"/>
                </a:solidFill>
                <a:effectLst>
                  <a:glow rad="165100">
                    <a:schemeClr val="bg2"/>
                  </a:glow>
                </a:effectLst>
              </a:rPr>
              <a:t>فكلم </a:t>
            </a:r>
            <a:r>
              <a:rPr lang="ar-JO" sz="2400" dirty="0">
                <a:solidFill>
                  <a:srgbClr val="FFFF00"/>
                </a:solidFill>
                <a:effectLst>
                  <a:glow rad="165100">
                    <a:schemeClr val="bg2"/>
                  </a:glow>
                </a:effectLst>
              </a:rPr>
              <a:t>الكلدانيون الملك بالأرامية</a:t>
            </a:r>
            <a:r>
              <a:rPr lang="ar-JO" sz="2400" dirty="0">
                <a:solidFill>
                  <a:schemeClr val="tx1"/>
                </a:solidFill>
                <a:effectLst>
                  <a:glow rad="165100">
                    <a:schemeClr val="bg2"/>
                  </a:glow>
                </a:effectLst>
              </a:rPr>
              <a:t>: عش أيها الملك إلى الأبد. أخبر عبيدك بالحلم فنبين تعبيره(دانيال 2: 4)</a:t>
            </a:r>
            <a:endParaRPr lang="en-US" sz="2400" dirty="0">
              <a:solidFill>
                <a:schemeClr val="tx1"/>
              </a:solidFill>
              <a:effectLst>
                <a:glow rad="165100">
                  <a:schemeClr val="bg2"/>
                </a:glow>
              </a:effectLst>
            </a:endParaRPr>
          </a:p>
        </p:txBody>
      </p:sp>
      <p:sp>
        <p:nvSpPr>
          <p:cNvPr id="27652"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3">
                                            <p:txEl>
                                              <p:pRg st="2" end="2"/>
                                            </p:txEl>
                                          </p:spTgt>
                                        </p:tgtEl>
                                        <p:attrNameLst>
                                          <p:attrName>style.visibility</p:attrName>
                                        </p:attrNameLst>
                                      </p:cBhvr>
                                      <p:to>
                                        <p:strVal val="visible"/>
                                      </p:to>
                                    </p:set>
                                    <p:anim calcmode="lin" valueType="num">
                                      <p:cBhvr additive="base">
                                        <p:cTn id="13" dur="500" fill="hold"/>
                                        <p:tgtEl>
                                          <p:spTgt spid="5120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pic>
        <p:nvPicPr>
          <p:cNvPr id="28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200"/>
            <a:ext cx="92249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ctrTitle" sz="quarter"/>
          </p:nvPr>
        </p:nvSpPr>
        <p:spPr>
          <a:xfrm>
            <a:off x="304800" y="0"/>
            <a:ext cx="8610600" cy="762000"/>
          </a:xfrm>
        </p:spPr>
        <p:txBody>
          <a:bodyPr/>
          <a:lstStyle/>
          <a:p>
            <a:pPr eaLnBrk="1" hangingPunct="1"/>
            <a:r>
              <a:rPr lang="ar-JO" altLang="en-US" sz="2800" dirty="0">
                <a:solidFill>
                  <a:srgbClr val="FFFFFF"/>
                </a:solidFill>
                <a:effectLst/>
                <a:latin typeface="Arial" panose="020B0604020202020204" pitchFamily="34" charset="0"/>
                <a:cs typeface="Arial" panose="020B0604020202020204" pitchFamily="34" charset="0"/>
              </a:rPr>
              <a:t>الكتابة في بابل بالآرامية</a:t>
            </a:r>
            <a:endParaRPr lang="en-US" altLang="en-US" sz="2800" dirty="0">
              <a:solidFill>
                <a:srgbClr val="FFFFFF"/>
              </a:solidFill>
              <a:effectLst/>
              <a:latin typeface="Arial" panose="020B0604020202020204" pitchFamily="34" charset="0"/>
              <a:cs typeface="Arial" panose="020B0604020202020204" pitchFamily="34" charset="0"/>
            </a:endParaRPr>
          </a:p>
        </p:txBody>
      </p:sp>
      <p:sp>
        <p:nvSpPr>
          <p:cNvPr id="28677"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56B57015-D9EE-6B4E-8D63-A28ECADA8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2" y="1179026"/>
            <a:ext cx="6869502" cy="5755174"/>
          </a:xfrm>
          <a:prstGeom prst="rect">
            <a:avLst/>
          </a:prstGeom>
          <a:noFill/>
          <a:extLst>
            <a:ext uri="{909E8E84-426E-40DD-AFC4-6F175D3DCCD1}">
              <a14:hiddenFill xmlns:a14="http://schemas.microsoft.com/office/drawing/2010/main">
                <a:solidFill>
                  <a:srgbClr val="FFFFFF"/>
                </a:solidFill>
              </a14:hiddenFill>
            </a:ext>
          </a:extLst>
        </p:spPr>
      </p:pic>
      <p:sp>
        <p:nvSpPr>
          <p:cNvPr id="52227" name="Rectangle 3"/>
          <p:cNvSpPr>
            <a:spLocks noGrp="1" noChangeArrowheads="1"/>
          </p:cNvSpPr>
          <p:nvPr>
            <p:ph type="subTitle" sz="quarter" idx="1"/>
          </p:nvPr>
        </p:nvSpPr>
        <p:spPr>
          <a:xfrm>
            <a:off x="4495800" y="1295400"/>
            <a:ext cx="4648200" cy="5410200"/>
          </a:xfrm>
        </p:spPr>
        <p:txBody>
          <a:bodyPr/>
          <a:lstStyle/>
          <a:p>
            <a:pPr marL="355600" indent="-355600" algn="r" rtl="1" eaLnBrk="1" hangingPunct="1">
              <a:buFont typeface="Wingdings" charset="0"/>
              <a:buChar char="n"/>
              <a:defRPr/>
            </a:pPr>
            <a:r>
              <a:rPr lang="ar-JO" sz="2400" dirty="0">
                <a:solidFill>
                  <a:schemeClr val="tx1"/>
                </a:solidFill>
                <a:effectLst>
                  <a:glow rad="177800">
                    <a:schemeClr val="bg2"/>
                  </a:glow>
                </a:effectLst>
              </a:rPr>
              <a:t>كانت الكتابة على الحائط إلى بيلشاصر بالآرامية: </a:t>
            </a:r>
            <a:endParaRPr lang="en-US" sz="2400" dirty="0">
              <a:solidFill>
                <a:schemeClr val="tx1"/>
              </a:solidFill>
              <a:effectLst>
                <a:glow rad="177800">
                  <a:schemeClr val="bg2"/>
                </a:glow>
              </a:effectLst>
            </a:endParaRPr>
          </a:p>
          <a:p>
            <a:pPr marL="355600" indent="-355600" algn="l" eaLnBrk="1" hangingPunct="1">
              <a:buFont typeface="Wingdings" charset="0"/>
              <a:buNone/>
              <a:defRPr/>
            </a:pPr>
            <a:r>
              <a:rPr lang="en-US" sz="2400" dirty="0">
                <a:solidFill>
                  <a:schemeClr val="tx1"/>
                </a:solidFill>
                <a:effectLst>
                  <a:glow rad="177800">
                    <a:schemeClr val="bg2"/>
                  </a:glow>
                </a:effectLst>
              </a:rPr>
              <a:t>	</a:t>
            </a:r>
          </a:p>
          <a:p>
            <a:pPr marL="355600" indent="-355600" algn="r" rtl="1" eaLnBrk="1" hangingPunct="1">
              <a:buFont typeface="Wingdings" charset="0"/>
              <a:buNone/>
              <a:defRPr/>
            </a:pPr>
            <a:r>
              <a:rPr lang="en-US" sz="2400" dirty="0">
                <a:solidFill>
                  <a:schemeClr val="tx1"/>
                </a:solidFill>
                <a:effectLst>
                  <a:glow rad="177800">
                    <a:schemeClr val="bg2"/>
                  </a:glow>
                </a:effectLst>
              </a:rPr>
              <a:t>	</a:t>
            </a:r>
            <a:r>
              <a:rPr lang="ar-JO" sz="2400" dirty="0">
                <a:solidFill>
                  <a:schemeClr val="tx1"/>
                </a:solidFill>
                <a:effectLst>
                  <a:glow rad="177800">
                    <a:schemeClr val="bg2"/>
                  </a:glow>
                </a:effectLst>
              </a:rPr>
              <a:t>      حينئذ أرسل من قبله طرف اليد، فكتبت هذه الكتابة. وهذه هي الكتابة التي سطرت</a:t>
            </a:r>
            <a:r>
              <a:rPr lang="ar-JO" sz="2400" dirty="0">
                <a:solidFill>
                  <a:srgbClr val="FFFF00"/>
                </a:solidFill>
                <a:effectLst>
                  <a:glow rad="177800">
                    <a:schemeClr val="bg2"/>
                  </a:glow>
                </a:effectLst>
              </a:rPr>
              <a:t>: منا منا تقيل وفرسين.</a:t>
            </a:r>
          </a:p>
          <a:p>
            <a:pPr marL="468000" indent="-468000" algn="l" rtl="1" eaLnBrk="1" hangingPunct="1">
              <a:defRPr/>
            </a:pPr>
            <a:r>
              <a:rPr lang="ar-JO" sz="2400" dirty="0">
                <a:solidFill>
                  <a:schemeClr val="tx1"/>
                </a:solidFill>
                <a:effectLst>
                  <a:glow rad="177800">
                    <a:schemeClr val="bg2"/>
                  </a:glow>
                </a:effectLst>
              </a:rPr>
              <a:t>(دانيال 5: 24-25)</a:t>
            </a:r>
            <a:endParaRPr lang="en-US" sz="2400" dirty="0">
              <a:solidFill>
                <a:schemeClr val="tx1"/>
              </a:solidFill>
              <a:effectLst>
                <a:glow rad="177800">
                  <a:schemeClr val="bg2"/>
                </a:glow>
              </a:effectLs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anim calcmode="lin" valueType="num">
                                      <p:cBhvr additive="base">
                                        <p:cTn id="11"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 calcmode="lin" valueType="num">
                                      <p:cBhvr additive="base">
                                        <p:cTn id="17"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222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2227">
                                            <p:txEl>
                                              <p:pRg st="3" end="3"/>
                                            </p:txEl>
                                          </p:spTgt>
                                        </p:tgtEl>
                                        <p:attrNameLst>
                                          <p:attrName>style.visibility</p:attrName>
                                        </p:attrNameLst>
                                      </p:cBhvr>
                                      <p:to>
                                        <p:strVal val="visible"/>
                                      </p:to>
                                    </p:set>
                                    <p:anim calcmode="lin" valueType="num">
                                      <p:cBhvr additive="base">
                                        <p:cTn id="21"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1638"/>
            <a:ext cx="9144000" cy="72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subTitle" idx="1"/>
          </p:nvPr>
        </p:nvSpPr>
        <p:spPr>
          <a:xfrm>
            <a:off x="0" y="1828800"/>
            <a:ext cx="9144000" cy="1676400"/>
          </a:xfrm>
        </p:spPr>
        <p:txBody>
          <a:bodyPr/>
          <a:lstStyle/>
          <a:p>
            <a:pPr marL="360000" indent="-360000" algn="r" rtl="1" eaLnBrk="1" hangingPunct="1">
              <a:defRPr/>
            </a:pPr>
            <a:r>
              <a:rPr lang="ar-JO" sz="2400" dirty="0">
                <a:solidFill>
                  <a:schemeClr val="tx1"/>
                </a:solidFill>
                <a:effectLst>
                  <a:glow rad="241300">
                    <a:schemeClr val="bg2"/>
                  </a:glow>
                </a:effectLst>
              </a:rPr>
              <a:t>2) وبعد هذا كان عيد لليهود، فصعد يسوع إلى أورشليم، وفي أورشليم عند باب الضأن بركة يقال لها </a:t>
            </a:r>
            <a:r>
              <a:rPr lang="ar-JO" sz="2400" dirty="0">
                <a:solidFill>
                  <a:srgbClr val="FFFF00"/>
                </a:solidFill>
                <a:effectLst>
                  <a:glow rad="241300">
                    <a:schemeClr val="bg2"/>
                  </a:glow>
                </a:effectLst>
              </a:rPr>
              <a:t>بالعبرانية (الآرامية) بيت حسدا </a:t>
            </a:r>
            <a:r>
              <a:rPr lang="ar-JO" sz="2400" dirty="0">
                <a:solidFill>
                  <a:schemeClr val="tx1"/>
                </a:solidFill>
                <a:effectLst>
                  <a:glow rad="241300">
                    <a:schemeClr val="bg2"/>
                  </a:glow>
                </a:effectLst>
              </a:rPr>
              <a:t>لها خمسة أروقة (يوحنا 5: 1-2)</a:t>
            </a:r>
            <a:endParaRPr lang="en-US" sz="2400" dirty="0">
              <a:solidFill>
                <a:schemeClr val="tx1"/>
              </a:solidFill>
              <a:effectLst>
                <a:glow rad="241300">
                  <a:schemeClr val="bg2"/>
                </a:glow>
              </a:effectLst>
            </a:endParaRPr>
          </a:p>
        </p:txBody>
      </p:sp>
      <p:sp>
        <p:nvSpPr>
          <p:cNvPr id="29699" name="Rectangle 2"/>
          <p:cNvSpPr>
            <a:spLocks noGrp="1" noChangeArrowheads="1"/>
          </p:cNvSpPr>
          <p:nvPr>
            <p:ph type="ctrTitle"/>
          </p:nvPr>
        </p:nvSpPr>
        <p:spPr>
          <a:xfrm>
            <a:off x="0" y="0"/>
            <a:ext cx="9144000" cy="762000"/>
          </a:xfrm>
          <a:solidFill>
            <a:srgbClr val="000000"/>
          </a:solidFill>
        </p:spPr>
        <p:txBody>
          <a:bodyPr lIns="91440" tIns="45720" rIns="91440" bIns="45720" anchorCtr="1"/>
          <a:lstStyle/>
          <a:p>
            <a:pPr algn="r" eaLnBrk="1" hangingPunct="1"/>
            <a:r>
              <a:rPr lang="ar-JO" altLang="en-US" sz="3200" dirty="0">
                <a:solidFill>
                  <a:srgbClr val="FFFFFF"/>
                </a:solidFill>
                <a:effectLst/>
                <a:latin typeface="Arial" panose="020B0604020202020204" pitchFamily="34" charset="0"/>
                <a:ea typeface="ＭＳ Ｐゴシック" pitchFamily="34" charset="-128"/>
                <a:cs typeface="Arial" panose="020B0604020202020204" pitchFamily="34" charset="0"/>
              </a:rPr>
              <a:t>الأسماء الآرامية في إنجيل يوحنا</a:t>
            </a:r>
            <a:endParaRPr lang="en-US" altLang="en-US" sz="3200" dirty="0">
              <a:solidFill>
                <a:srgbClr val="FFFFFF"/>
              </a:solidFill>
              <a:effectLst/>
              <a:latin typeface="Arial" panose="020B0604020202020204" pitchFamily="34" charset="0"/>
              <a:ea typeface="ＭＳ Ｐゴシック" pitchFamily="34" charset="-128"/>
              <a:cs typeface="Arial" panose="020B0604020202020204" pitchFamily="34" charset="0"/>
            </a:endParaRPr>
          </a:p>
        </p:txBody>
      </p:sp>
      <p:sp>
        <p:nvSpPr>
          <p:cNvPr id="29700"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subTitle" idx="1"/>
          </p:nvPr>
        </p:nvSpPr>
        <p:spPr>
          <a:xfrm>
            <a:off x="914400" y="1066800"/>
            <a:ext cx="8229600" cy="2971800"/>
          </a:xfrm>
        </p:spPr>
        <p:txBody>
          <a:bodyPr/>
          <a:lstStyle/>
          <a:p>
            <a:pPr marL="444500" indent="-444500" algn="r" rtl="1" eaLnBrk="1" hangingPunct="1">
              <a:defRPr/>
            </a:pPr>
            <a:r>
              <a:rPr lang="ar-JO" dirty="0">
                <a:effectLst>
                  <a:glow rad="190500">
                    <a:schemeClr val="bg2"/>
                  </a:glow>
                </a:effectLst>
              </a:rPr>
              <a:t>2) فلما سمع بيلاطس هذا القول أخرج يسوع، وجلس على كرسي الولاية في موضع يقال له البلاط </a:t>
            </a:r>
            <a:r>
              <a:rPr lang="ar-JO" dirty="0">
                <a:solidFill>
                  <a:srgbClr val="FFFF00"/>
                </a:solidFill>
                <a:effectLst>
                  <a:glow rad="190500">
                    <a:schemeClr val="bg2"/>
                  </a:glow>
                </a:effectLst>
              </a:rPr>
              <a:t>وبالعبرانية (الآرامية) جباثا. </a:t>
            </a:r>
            <a:r>
              <a:rPr lang="ar-JO" dirty="0">
                <a:effectLst>
                  <a:glow rad="190500">
                    <a:schemeClr val="bg2"/>
                  </a:glow>
                </a:effectLst>
              </a:rPr>
              <a:t>وكان استعداد الفصح، ونحو الساعة السادسة. فقال لليهود: هوذا ملككم، فصرخوا: خذه! خذه! اصلبه (يوحنا 19: 13-15)</a:t>
            </a:r>
            <a:endParaRPr lang="en-US" dirty="0">
              <a:effectLst>
                <a:glow rad="190500">
                  <a:schemeClr val="bg2"/>
                </a:glow>
              </a:effectLst>
            </a:endParaRPr>
          </a:p>
        </p:txBody>
      </p:sp>
      <p:sp>
        <p:nvSpPr>
          <p:cNvPr id="30723" name="Rectangle 2"/>
          <p:cNvSpPr>
            <a:spLocks noGrp="1" noChangeArrowheads="1"/>
          </p:cNvSpPr>
          <p:nvPr>
            <p:ph type="ctrTitle"/>
          </p:nvPr>
        </p:nvSpPr>
        <p:spPr>
          <a:xfrm>
            <a:off x="0" y="0"/>
            <a:ext cx="9144000" cy="762000"/>
          </a:xfrm>
          <a:solidFill>
            <a:srgbClr val="000000"/>
          </a:solidFill>
        </p:spPr>
        <p:txBody>
          <a:bodyPr lIns="91440" tIns="45720" rIns="91440" bIns="45720" anchorCtr="1"/>
          <a:lstStyle/>
          <a:p>
            <a:pPr algn="r" eaLnBrk="1" hangingPunct="1"/>
            <a:r>
              <a:rPr lang="ar-JO" altLang="en-US" sz="3200" dirty="0">
                <a:solidFill>
                  <a:srgbClr val="FFFFFF"/>
                </a:solidFill>
                <a:effectLst/>
                <a:latin typeface="Arial" panose="020B0604020202020204" pitchFamily="34" charset="0"/>
                <a:ea typeface="ＭＳ Ｐゴシック" pitchFamily="34" charset="-128"/>
                <a:cs typeface="Arial" panose="020B0604020202020204" pitchFamily="34" charset="0"/>
              </a:rPr>
              <a:t>الأسماء الآرامية في إنجيل يوحنا</a:t>
            </a:r>
            <a:endParaRPr lang="en-US" altLang="en-US" sz="3200" dirty="0">
              <a:solidFill>
                <a:srgbClr val="FFFFFF"/>
              </a:solidFill>
              <a:effectLst/>
              <a:latin typeface="Arial" panose="020B0604020202020204" pitchFamily="34" charset="0"/>
              <a:ea typeface="ＭＳ Ｐゴシック" pitchFamily="34" charset="-128"/>
              <a:cs typeface="Arial" panose="020B0604020202020204" pitchFamily="34" charset="0"/>
            </a:endParaRPr>
          </a:p>
        </p:txBody>
      </p:sp>
      <p:sp>
        <p:nvSpPr>
          <p:cNvPr id="30724"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ctrTitle"/>
          </p:nvPr>
        </p:nvSpPr>
        <p:spPr>
          <a:xfrm>
            <a:off x="0" y="76200"/>
            <a:ext cx="9220200" cy="762000"/>
          </a:xfrm>
        </p:spPr>
        <p:txBody>
          <a:bodyPr/>
          <a:lstStyle/>
          <a:p>
            <a:pPr algn="r" eaLnBrk="1" hangingPunct="1"/>
            <a:r>
              <a:rPr lang="ar-JO" altLang="en-US" sz="3200" dirty="0">
                <a:solidFill>
                  <a:srgbClr val="FFFFFF"/>
                </a:solidFill>
                <a:effectLst/>
                <a:ea typeface="ＭＳ Ｐゴシック" pitchFamily="34" charset="-128"/>
                <a:cs typeface="Arial" panose="020B0604020202020204" pitchFamily="34" charset="0"/>
              </a:rPr>
              <a:t>الأسماء الآرامية في إنجيل يوحنا</a:t>
            </a:r>
            <a:endParaRPr lang="en-US" altLang="en-US" sz="3200" dirty="0">
              <a:solidFill>
                <a:srgbClr val="FFFF00"/>
              </a:solidFill>
              <a:effectLst>
                <a:outerShdw blurRad="38100" dist="38100" dir="2700000" algn="tl">
                  <a:srgbClr val="FFFFFF"/>
                </a:outerShdw>
              </a:effectLst>
              <a:ea typeface="ＭＳ Ｐゴシック" pitchFamily="34" charset="-128"/>
              <a:cs typeface="Arial" panose="020B0604020202020204" pitchFamily="34" charset="0"/>
            </a:endParaRPr>
          </a:p>
        </p:txBody>
      </p:sp>
      <p:sp>
        <p:nvSpPr>
          <p:cNvPr id="54275" name="Rectangle 3"/>
          <p:cNvSpPr>
            <a:spLocks noGrp="1" noChangeArrowheads="1"/>
          </p:cNvSpPr>
          <p:nvPr>
            <p:ph type="subTitle" idx="1"/>
          </p:nvPr>
        </p:nvSpPr>
        <p:spPr>
          <a:xfrm>
            <a:off x="0" y="1219200"/>
            <a:ext cx="9144000" cy="2514600"/>
          </a:xfrm>
        </p:spPr>
        <p:txBody>
          <a:bodyPr/>
          <a:lstStyle/>
          <a:p>
            <a:pPr marL="457200" indent="-457200" algn="r" rtl="1" eaLnBrk="1" hangingPunct="1">
              <a:defRPr/>
            </a:pPr>
            <a:r>
              <a:rPr lang="ar-JO" sz="2800" dirty="0">
                <a:effectLst>
                  <a:glow rad="165100">
                    <a:schemeClr val="bg1"/>
                  </a:glow>
                </a:effectLst>
                <a:cs typeface="Times New Roman" charset="0"/>
              </a:rPr>
              <a:t>3) فحينئذ أسلمه إليهم ليصلب فأخذوا يسوع ومضوا به، فخرج وهو حامل صليبه إلى الموضع الذي يقال له موضع الجمجمة </a:t>
            </a:r>
            <a:r>
              <a:rPr lang="ar-JO" sz="2800" dirty="0">
                <a:solidFill>
                  <a:srgbClr val="FFFF00"/>
                </a:solidFill>
                <a:effectLst>
                  <a:glow rad="165100">
                    <a:schemeClr val="bg1"/>
                  </a:glow>
                </a:effectLst>
                <a:cs typeface="Times New Roman" charset="0"/>
              </a:rPr>
              <a:t>ويقال له بالعبرانية  (الآرامية) جلجثة</a:t>
            </a:r>
            <a:r>
              <a:rPr lang="ar-JO" sz="2800" dirty="0">
                <a:effectLst>
                  <a:glow rad="165100">
                    <a:schemeClr val="bg1"/>
                  </a:glow>
                </a:effectLst>
                <a:cs typeface="Times New Roman" charset="0"/>
              </a:rPr>
              <a:t>، حيث صلبوه، وصلبوا اثنين آخرين معه من هنا ومن هنا، ويسوع في الوسط (يوحنا 19: 16-18) </a:t>
            </a:r>
            <a:endParaRPr lang="en-US" sz="2800" dirty="0">
              <a:effectLst>
                <a:glow rad="165100">
                  <a:schemeClr val="bg1"/>
                </a:glow>
              </a:effectLst>
              <a:cs typeface="Times New Roman" charset="0"/>
            </a:endParaRPr>
          </a:p>
        </p:txBody>
      </p:sp>
      <p:sp>
        <p:nvSpPr>
          <p:cNvPr id="31749"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7475"/>
            <a:ext cx="9220200"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9" name="Rectangle 2"/>
          <p:cNvSpPr>
            <a:spLocks noGrp="1" noChangeArrowheads="1"/>
          </p:cNvSpPr>
          <p:nvPr>
            <p:ph type="ctrTitle"/>
          </p:nvPr>
        </p:nvSpPr>
        <p:spPr>
          <a:xfrm>
            <a:off x="1143000" y="0"/>
            <a:ext cx="7772400" cy="762000"/>
          </a:xfrm>
        </p:spPr>
        <p:txBody>
          <a:bodyPr/>
          <a:lstStyle/>
          <a:p>
            <a:pPr eaLnBrk="1" hangingPunct="1">
              <a:defRPr/>
            </a:pPr>
            <a:r>
              <a:rPr lang="ar-JO" dirty="0">
                <a:solidFill>
                  <a:srgbClr val="FFFFFF"/>
                </a:solidFill>
                <a:effectLst>
                  <a:glow rad="165100">
                    <a:schemeClr val="accent4">
                      <a:lumMod val="10000"/>
                    </a:schemeClr>
                  </a:glow>
                </a:effectLst>
                <a:latin typeface="Arial" panose="020B0604020202020204" pitchFamily="34" charset="0"/>
                <a:cs typeface="Arial" panose="020B0604020202020204" pitchFamily="34" charset="0"/>
              </a:rPr>
              <a:t>تكلم يسوع المسيح الآرامية</a:t>
            </a:r>
            <a:endParaRPr lang="en-US" dirty="0">
              <a:solidFill>
                <a:srgbClr val="FFFFFF"/>
              </a:solidFill>
              <a:effectLst>
                <a:glow rad="165100">
                  <a:schemeClr val="accent4">
                    <a:lumMod val="10000"/>
                  </a:schemeClr>
                </a:glow>
              </a:effectLst>
              <a:latin typeface="Arial" panose="020B0604020202020204" pitchFamily="34" charset="0"/>
              <a:cs typeface="Arial" panose="020B0604020202020204" pitchFamily="34" charset="0"/>
            </a:endParaRPr>
          </a:p>
        </p:txBody>
      </p:sp>
      <p:sp>
        <p:nvSpPr>
          <p:cNvPr id="32771"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029200" y="15240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55600"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lvl="1" indent="-457200" algn="r" rtl="1" eaLnBrk="1" hangingPunct="1">
              <a:spcBef>
                <a:spcPct val="20000"/>
              </a:spcBef>
              <a:buClr>
                <a:schemeClr val="folHlink"/>
              </a:buClr>
              <a:buSzPct val="60000"/>
              <a:defRPr/>
            </a:pPr>
            <a:r>
              <a:rPr lang="ar-JO" b="1" dirty="0">
                <a:solidFill>
                  <a:srgbClr val="FFFFFF"/>
                </a:solidFill>
                <a:effectLst>
                  <a:glow rad="165100">
                    <a:schemeClr val="accent4">
                      <a:lumMod val="10000"/>
                    </a:schemeClr>
                  </a:glow>
                </a:effectLst>
                <a:latin typeface="Arial" panose="020B0604020202020204" pitchFamily="34" charset="0"/>
                <a:ea typeface="Geneva" charset="0"/>
                <a:cs typeface="Arial" panose="020B0604020202020204" pitchFamily="34" charset="0"/>
              </a:rPr>
              <a:t>1) فجاء به إلى يسوع فنظر إليه يسوع وقال: أنت سمعان بن يونا. أنت تدعى </a:t>
            </a:r>
            <a:r>
              <a:rPr lang="ar-JO" b="1" dirty="0">
                <a:solidFill>
                  <a:srgbClr val="FFFF00"/>
                </a:solidFill>
                <a:effectLst>
                  <a:glow rad="165100">
                    <a:schemeClr val="accent4">
                      <a:lumMod val="10000"/>
                    </a:schemeClr>
                  </a:glow>
                </a:effectLst>
                <a:latin typeface="Arial" panose="020B0604020202020204" pitchFamily="34" charset="0"/>
                <a:ea typeface="Geneva" charset="0"/>
                <a:cs typeface="Arial" panose="020B0604020202020204" pitchFamily="34" charset="0"/>
              </a:rPr>
              <a:t>صفا</a:t>
            </a:r>
            <a:r>
              <a:rPr lang="ar-JO" b="1" dirty="0">
                <a:solidFill>
                  <a:srgbClr val="FFFFFF"/>
                </a:solidFill>
                <a:effectLst>
                  <a:glow rad="165100">
                    <a:schemeClr val="accent4">
                      <a:lumMod val="10000"/>
                    </a:schemeClr>
                  </a:glow>
                </a:effectLst>
                <a:latin typeface="Arial" panose="020B0604020202020204" pitchFamily="34" charset="0"/>
                <a:ea typeface="Geneva" charset="0"/>
                <a:cs typeface="Arial" panose="020B0604020202020204" pitchFamily="34" charset="0"/>
              </a:rPr>
              <a:t> الذي تفسيره: بطرس.</a:t>
            </a:r>
          </a:p>
          <a:p>
            <a:pPr marL="12700" lvl="1" indent="0" algn="ctr" eaLnBrk="1" hangingPunct="1">
              <a:spcBef>
                <a:spcPct val="20000"/>
              </a:spcBef>
              <a:buClr>
                <a:schemeClr val="folHlink"/>
              </a:buClr>
              <a:buSzPct val="60000"/>
              <a:defRPr/>
            </a:pPr>
            <a:r>
              <a:rPr lang="ar-JO" b="1" dirty="0">
                <a:solidFill>
                  <a:srgbClr val="FFFFFF"/>
                </a:solidFill>
                <a:effectLst>
                  <a:glow rad="165100">
                    <a:schemeClr val="accent4">
                      <a:lumMod val="10000"/>
                    </a:schemeClr>
                  </a:glow>
                </a:effectLst>
                <a:latin typeface="Arial" panose="020B0604020202020204" pitchFamily="34" charset="0"/>
                <a:ea typeface="Geneva" charset="0"/>
                <a:cs typeface="Arial" panose="020B0604020202020204" pitchFamily="34" charset="0"/>
              </a:rPr>
              <a:t>(يوحنا 1: 42)</a:t>
            </a:r>
            <a:br>
              <a:rPr lang="en-US" b="1" dirty="0">
                <a:solidFill>
                  <a:srgbClr val="FFFFFF"/>
                </a:solidFill>
                <a:effectLst>
                  <a:glow rad="165100">
                    <a:schemeClr val="accent4">
                      <a:lumMod val="10000"/>
                    </a:schemeClr>
                  </a:glow>
                </a:effectLst>
                <a:latin typeface="Arial" panose="020B0604020202020204" pitchFamily="34" charset="0"/>
                <a:ea typeface="Geneva" charset="0"/>
                <a:cs typeface="Arial" panose="020B0604020202020204" pitchFamily="34" charset="0"/>
              </a:rPr>
            </a:br>
            <a:br>
              <a:rPr lang="en-US" b="1" dirty="0">
                <a:solidFill>
                  <a:srgbClr val="FFFFFF"/>
                </a:solidFill>
                <a:effectLst>
                  <a:glow rad="165100">
                    <a:schemeClr val="accent4">
                      <a:lumMod val="10000"/>
                    </a:schemeClr>
                  </a:glow>
                </a:effectLst>
                <a:latin typeface="Arial" panose="020B0604020202020204" pitchFamily="34" charset="0"/>
                <a:ea typeface="Geneva" charset="0"/>
                <a:cs typeface="Arial" panose="020B0604020202020204" pitchFamily="34" charset="0"/>
              </a:rPr>
            </a:br>
            <a:r>
              <a:rPr lang="ar-JO" b="1" dirty="0">
                <a:solidFill>
                  <a:srgbClr val="FFFFFF"/>
                </a:solidFill>
                <a:effectLst>
                  <a:glow rad="165100">
                    <a:schemeClr val="accent4">
                      <a:lumMod val="10000"/>
                    </a:schemeClr>
                  </a:glow>
                </a:effectLst>
                <a:latin typeface="Arial" panose="020B0604020202020204" pitchFamily="34" charset="0"/>
                <a:ea typeface="Geneva" charset="0"/>
                <a:cs typeface="Arial" panose="020B0604020202020204" pitchFamily="34" charset="0"/>
              </a:rPr>
              <a:t>صفا كلمة آرامية لكن بطرس اسم يوناني</a:t>
            </a:r>
            <a:endParaRPr lang="en-US" b="1" dirty="0">
              <a:solidFill>
                <a:srgbClr val="FFFFFF"/>
              </a:solidFill>
              <a:effectLst>
                <a:glow rad="165100">
                  <a:schemeClr val="accent4">
                    <a:lumMod val="10000"/>
                  </a:schemeClr>
                </a:glow>
              </a:effectLst>
              <a:latin typeface="Arial" panose="020B0604020202020204" pitchFamily="34" charset="0"/>
              <a:ea typeface="Genev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37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4572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9"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ar-JO" sz="3600" dirty="0">
                <a:solidFill>
                  <a:srgbClr val="FFFFFF"/>
                </a:solidFill>
                <a:effectLst>
                  <a:glow rad="165100">
                    <a:schemeClr val="accent4">
                      <a:lumMod val="10000"/>
                    </a:schemeClr>
                  </a:glow>
                </a:effectLst>
                <a:ea typeface="Geneva" charset="0"/>
                <a:cs typeface="Times New Roman" charset="0"/>
              </a:rPr>
              <a:t>تكلم يسوع المسيح الآرامية</a:t>
            </a:r>
            <a:endParaRPr lang="en-US" sz="3600" dirty="0">
              <a:solidFill>
                <a:srgbClr val="FFFFFF"/>
              </a:solidFill>
              <a:effectLst>
                <a:glow rad="165100">
                  <a:schemeClr val="accent4">
                    <a:lumMod val="10000"/>
                  </a:schemeClr>
                </a:glow>
              </a:effectLst>
              <a:ea typeface="Geneva" charset="0"/>
              <a:cs typeface="Times New Roman" charset="0"/>
            </a:endParaRPr>
          </a:p>
        </p:txBody>
      </p:sp>
      <p:sp>
        <p:nvSpPr>
          <p:cNvPr id="33796"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6" name="Rectangle 3"/>
          <p:cNvSpPr txBox="1">
            <a:spLocks noChangeArrowheads="1"/>
          </p:cNvSpPr>
          <p:nvPr/>
        </p:nvSpPr>
        <p:spPr bwMode="auto">
          <a:xfrm>
            <a:off x="4572000" y="1524000"/>
            <a:ext cx="4572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ea typeface="ＭＳ Ｐゴシック" pitchFamily="34" charset="-128"/>
              </a:defRPr>
            </a:lvl1pPr>
            <a:lvl2pPr marL="355600" indent="-34290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457200" lvl="1" indent="-457200" algn="r" rtl="1" eaLnBrk="1" hangingPunct="1">
              <a:spcBef>
                <a:spcPct val="20000"/>
              </a:spcBef>
              <a:buClr>
                <a:schemeClr val="folHlink"/>
              </a:buClr>
              <a:buSzPct val="60000"/>
              <a:buFont typeface="Wingdings" pitchFamily="2" charset="2"/>
              <a:buNone/>
            </a:pPr>
            <a:r>
              <a:rPr lang="ar-JO" altLang="ja-JP" sz="2800" b="1" dirty="0">
                <a:solidFill>
                  <a:srgbClr val="FFFFFF"/>
                </a:solidFill>
                <a:latin typeface="Arial" panose="020B0604020202020204" pitchFamily="34" charset="0"/>
                <a:ea typeface="Geneva" charset="0"/>
                <a:cs typeface="Times New Roman" pitchFamily="18" charset="0"/>
              </a:rPr>
              <a:t>2) وقال: يا</a:t>
            </a:r>
            <a:r>
              <a:rPr lang="ar-JO" altLang="ja-JP" sz="2800" b="1" dirty="0">
                <a:solidFill>
                  <a:srgbClr val="FFFF00"/>
                </a:solidFill>
                <a:latin typeface="Arial" panose="020B0604020202020204" pitchFamily="34" charset="0"/>
                <a:ea typeface="Geneva" charset="0"/>
                <a:cs typeface="Times New Roman" pitchFamily="18" charset="0"/>
              </a:rPr>
              <a:t> أبا </a:t>
            </a:r>
            <a:r>
              <a:rPr lang="ar-JO" altLang="ja-JP" sz="2800" b="1" dirty="0">
                <a:latin typeface="Arial" panose="020B0604020202020204" pitchFamily="34" charset="0"/>
                <a:ea typeface="Geneva" charset="0"/>
                <a:cs typeface="Times New Roman" pitchFamily="18" charset="0"/>
              </a:rPr>
              <a:t>(الكلمة الآرامية للأب) </a:t>
            </a:r>
            <a:r>
              <a:rPr lang="ar-JO" altLang="ja-JP" sz="2800" b="1" dirty="0">
                <a:solidFill>
                  <a:srgbClr val="FFFFFF"/>
                </a:solidFill>
                <a:latin typeface="Arial" panose="020B0604020202020204" pitchFamily="34" charset="0"/>
                <a:ea typeface="Geneva" charset="0"/>
                <a:cs typeface="Times New Roman" pitchFamily="18" charset="0"/>
              </a:rPr>
              <a:t>الآب، كل شيء مستطاع لك، فأجز عني هذه الكأس. ولكن ليكن لا ما أريد أنا، بل ما تريد أنت. </a:t>
            </a:r>
            <a:r>
              <a:rPr lang="en-US" altLang="ja-JP" sz="2800" b="1" dirty="0">
                <a:solidFill>
                  <a:srgbClr val="FFFFFF"/>
                </a:solidFill>
                <a:latin typeface="Arial" panose="020B0604020202020204" pitchFamily="34" charset="0"/>
                <a:ea typeface="Geneva" charset="0"/>
                <a:cs typeface="Times New Roman" pitchFamily="18" charset="0"/>
              </a:rPr>
              <a:t> </a:t>
            </a:r>
            <a:br>
              <a:rPr lang="en-US" altLang="ja-JP" sz="2800" b="1" dirty="0">
                <a:solidFill>
                  <a:srgbClr val="FFFFFF"/>
                </a:solidFill>
                <a:latin typeface="Arial" panose="020B0604020202020204" pitchFamily="34" charset="0"/>
                <a:ea typeface="Geneva" charset="0"/>
                <a:cs typeface="Times New Roman" pitchFamily="18" charset="0"/>
              </a:rPr>
            </a:br>
            <a:r>
              <a:rPr lang="ar-JO" altLang="ja-JP" sz="2800" b="1" dirty="0">
                <a:solidFill>
                  <a:srgbClr val="FFFFFF"/>
                </a:solidFill>
                <a:latin typeface="Arial" panose="020B0604020202020204" pitchFamily="34" charset="0"/>
                <a:ea typeface="Geneva" charset="0"/>
                <a:cs typeface="Times New Roman" pitchFamily="18" charset="0"/>
              </a:rPr>
              <a:t>(مرقس 14: 36)</a:t>
            </a:r>
            <a:endParaRPr lang="en-US" altLang="en-US" sz="2800" b="1" dirty="0">
              <a:solidFill>
                <a:srgbClr val="FFFFFF"/>
              </a:solidFill>
              <a:latin typeface="Arial" panose="020B0604020202020204" pitchFamily="34" charset="0"/>
              <a:ea typeface="Geneva" charset="0"/>
              <a:cs typeface="Times New Roman" pitchFamily="18"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48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533400"/>
            <a:ext cx="90535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تكلم يسوع المسيح الآرامية</a:t>
            </a:r>
            <a:endParaRPr lang="en-US" sz="3600" dirty="0">
              <a:solidFill>
                <a:srgbClr val="FFFFFF"/>
              </a:solidFill>
              <a:effectLst>
                <a:glow rad="165100">
                  <a:schemeClr val="accent4">
                    <a:lumMod val="10000"/>
                  </a:schemeClr>
                </a:glow>
              </a:effectLst>
              <a:ea typeface="Geneva" charset="0"/>
              <a:cs typeface="Arial" panose="020B0604020202020204" pitchFamily="34" charset="0"/>
            </a:endParaRPr>
          </a:p>
        </p:txBody>
      </p:sp>
      <p:sp>
        <p:nvSpPr>
          <p:cNvPr id="34820" name="Rectangle 4"/>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2590800" y="4038600"/>
            <a:ext cx="647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indent="-457200" algn="r" rtl="1" eaLnBrk="1" hangingPunct="1">
              <a:spcBef>
                <a:spcPct val="20000"/>
              </a:spcBef>
              <a:buClr>
                <a:schemeClr val="tx2"/>
              </a:buClr>
              <a:buSzPct val="75000"/>
              <a:buFont typeface="Wingdings" charset="0"/>
              <a:buNone/>
              <a:defRPr/>
            </a:pPr>
            <a:r>
              <a:rPr lang="ar-JO"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rPr>
              <a:t>3) وفي الساعة التاسعة صرخ يسوع (بالآرامية) بصوت عظيم قائلاً: </a:t>
            </a:r>
            <a:r>
              <a:rPr lang="ar-JO" sz="2800" b="1" dirty="0">
                <a:solidFill>
                  <a:srgbClr val="FFFF00"/>
                </a:solidFill>
                <a:effectLst>
                  <a:glow rad="152400">
                    <a:schemeClr val="bg2"/>
                  </a:glow>
                </a:effectLst>
                <a:latin typeface="Arial" panose="020B0604020202020204" pitchFamily="34" charset="0"/>
                <a:ea typeface="Geneva" charset="0"/>
                <a:cs typeface="Arial" panose="020B0604020202020204" pitchFamily="34" charset="0"/>
              </a:rPr>
              <a:t>إلوي، إلوي، لما شبقتني؟ </a:t>
            </a:r>
            <a:r>
              <a:rPr lang="ar-JO"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rPr>
              <a:t>الذي تفسيره: إلهي، إلهي، لماذا تركتني؟ </a:t>
            </a:r>
            <a:br>
              <a:rPr lang="en-US"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rPr>
            </a:br>
            <a:r>
              <a:rPr lang="ar-JO"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rPr>
              <a:t>(مرقس 15: 34)</a:t>
            </a:r>
            <a:endParaRPr lang="en-US"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5" name="TextBox 4"/>
          <p:cNvSpPr txBox="1"/>
          <p:nvPr/>
        </p:nvSpPr>
        <p:spPr>
          <a:xfrm>
            <a:off x="8382000" y="76200"/>
            <a:ext cx="704039" cy="830997"/>
          </a:xfrm>
          <a:prstGeom prst="rect">
            <a:avLst/>
          </a:prstGeom>
          <a:noFill/>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effectLst>
                  <a:outerShdw blurRad="38100" dist="38100" dir="2700000" algn="tl">
                    <a:srgbClr val="000000"/>
                  </a:outerShdw>
                </a:effectLst>
                <a:latin typeface="Arial" panose="020B0604020202020204" pitchFamily="34" charset="0"/>
                <a:cs typeface="Arial" panose="020B0604020202020204" pitchFamily="34" charset="0"/>
              </a:rPr>
              <a:t>121</a:t>
            </a:r>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r>
              <a:rPr lang="ar-JO" altLang="en-US" b="1" dirty="0">
                <a:effectLst>
                  <a:outerShdw blurRad="38100" dist="38100" dir="2700000" algn="tl">
                    <a:srgbClr val="000000"/>
                  </a:outerShdw>
                </a:effectLst>
                <a:latin typeface="Arial" panose="020B0604020202020204" pitchFamily="34" charset="0"/>
                <a:cs typeface="Arial" panose="020B0604020202020204" pitchFamily="34" charset="0"/>
              </a:rPr>
              <a:t>17</a:t>
            </a:r>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171" name="Picture 5" descr="Amulet with Akedah and Daniel in the Lion's Den: Aked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4060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28600" y="5329148"/>
            <a:ext cx="3657600" cy="1200329"/>
          </a:xfrm>
          <a:prstGeom prst="rect">
            <a:avLst/>
          </a:prstGeom>
          <a:noFill/>
          <a:ln w="9525">
            <a:noFill/>
            <a:miter lim="800000"/>
            <a:headEnd/>
            <a:tailEnd/>
          </a:ln>
        </p:spPr>
        <p:txBody>
          <a:bodyPr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effectLst>
                  <a:outerShdw blurRad="38100" dist="38100" dir="2700000" algn="tl">
                    <a:srgbClr val="000000"/>
                  </a:outerShdw>
                </a:effectLst>
                <a:latin typeface="Arial" pitchFamily="34" charset="0"/>
                <a:cs typeface="Arial" pitchFamily="34" charset="0"/>
              </a:rPr>
              <a:t>تميمة مع عقدة ودانيال </a:t>
            </a:r>
          </a:p>
          <a:p>
            <a:pPr algn="ctr" eaLnBrk="1" hangingPunct="1"/>
            <a:r>
              <a:rPr lang="ar-JO" altLang="en-US" b="1" dirty="0">
                <a:effectLst>
                  <a:outerShdw blurRad="38100" dist="38100" dir="2700000" algn="tl">
                    <a:srgbClr val="000000"/>
                  </a:outerShdw>
                </a:effectLst>
                <a:latin typeface="Arial" pitchFamily="34" charset="0"/>
                <a:cs typeface="Arial" pitchFamily="34" charset="0"/>
              </a:rPr>
              <a:t>في جب الأسد: عقدة </a:t>
            </a:r>
          </a:p>
          <a:p>
            <a:pPr algn="ctr" eaLnBrk="1" hangingPunct="1"/>
            <a:r>
              <a:rPr lang="ar-JO" altLang="en-US" b="1" dirty="0">
                <a:effectLst>
                  <a:outerShdw blurRad="38100" dist="38100" dir="2700000" algn="tl">
                    <a:srgbClr val="000000"/>
                  </a:outerShdw>
                </a:effectLst>
                <a:latin typeface="Arial" pitchFamily="34" charset="0"/>
                <a:cs typeface="Arial" pitchFamily="34" charset="0"/>
              </a:rPr>
              <a:t>(ذبيحة إسحاق، تكوين 22)</a:t>
            </a:r>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1676400"/>
            <a:ext cx="48609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ctrTitle"/>
          </p:nvPr>
        </p:nvSpPr>
        <p:spPr>
          <a:xfrm>
            <a:off x="609600" y="0"/>
            <a:ext cx="7772400" cy="762000"/>
          </a:xfrm>
        </p:spPr>
        <p:txBody>
          <a:bodyPr/>
          <a:lstStyle/>
          <a:p>
            <a:pPr marL="609600" indent="-609600" eaLnBrk="1" hangingPunct="1"/>
            <a:r>
              <a:rPr lang="ar-JO" altLang="en-US" sz="4000" dirty="0">
                <a:solidFill>
                  <a:srgbClr val="FFFF00"/>
                </a:solidFill>
                <a:effectLst/>
                <a:latin typeface="Arial" panose="020B0604020202020204" pitchFamily="34" charset="0"/>
                <a:cs typeface="Arial" panose="020B0604020202020204" pitchFamily="34" charset="0"/>
              </a:rPr>
              <a:t>الهوية – من هم؟</a:t>
            </a:r>
            <a:endParaRPr lang="en-US" altLang="en-US" sz="1800" dirty="0">
              <a:solidFill>
                <a:srgbClr val="FFFF00"/>
              </a:solidFill>
              <a:effectLst/>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700"/>
            <a:ext cx="93726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ctrTitle"/>
          </p:nvPr>
        </p:nvSpPr>
        <p:spPr>
          <a:xfrm>
            <a:off x="-228600" y="0"/>
            <a:ext cx="9372600" cy="762000"/>
          </a:xfrm>
        </p:spPr>
        <p:txBody>
          <a:bodyPr lIns="92075" tIns="46038" rIns="92075" bIns="46038" anchorCtr="0"/>
          <a:lstStyle/>
          <a:p>
            <a:pPr eaLnBrk="1" hangingPunct="1">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تكلمت مريم المجلية الآرامية</a:t>
            </a:r>
            <a:endParaRPr lang="en-US" sz="3600" dirty="0">
              <a:solidFill>
                <a:srgbClr val="FFFFFF"/>
              </a:solidFill>
              <a:effectLst>
                <a:glow rad="165100">
                  <a:schemeClr val="accent4">
                    <a:lumMod val="10000"/>
                  </a:schemeClr>
                </a:glow>
              </a:effectLst>
              <a:ea typeface="Geneva" charset="0"/>
              <a:cs typeface="Arial" panose="020B0604020202020204" pitchFamily="34" charset="0"/>
            </a:endParaRPr>
          </a:p>
        </p:txBody>
      </p:sp>
      <p:sp>
        <p:nvSpPr>
          <p:cNvPr id="35843" name="Rectangle 4"/>
          <p:cNvSpPr>
            <a:spLocks noChangeArrowheads="1"/>
          </p:cNvSpPr>
          <p:nvPr/>
        </p:nvSpPr>
        <p:spPr bwMode="auto">
          <a:xfrm>
            <a:off x="1485900" y="2971800"/>
            <a:ext cx="937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2819400" y="4267200"/>
            <a:ext cx="624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indent="-457200" algn="r" rtl="1" eaLnBrk="1" hangingPunct="1">
              <a:spcBef>
                <a:spcPct val="20000"/>
              </a:spcBef>
              <a:buClr>
                <a:schemeClr val="tx2"/>
              </a:buClr>
              <a:buSzPct val="75000"/>
              <a:defRPr/>
            </a:pPr>
            <a:r>
              <a:rPr lang="ar-JO"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rPr>
              <a:t>4) قال لها يسوع: يا مريم،  فالتفتت تلك وقالت له: </a:t>
            </a:r>
            <a:r>
              <a:rPr lang="ar-JO" sz="2800" b="1" dirty="0">
                <a:solidFill>
                  <a:srgbClr val="FFFF00"/>
                </a:solidFill>
                <a:effectLst>
                  <a:glow rad="152400">
                    <a:schemeClr val="bg2"/>
                  </a:glow>
                </a:effectLst>
                <a:latin typeface="Arial" panose="020B0604020202020204" pitchFamily="34" charset="0"/>
                <a:ea typeface="Geneva" charset="0"/>
                <a:cs typeface="Arial" panose="020B0604020202020204" pitchFamily="34" charset="0"/>
              </a:rPr>
              <a:t>ربوني</a:t>
            </a:r>
            <a:r>
              <a:rPr lang="ar-JO"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rPr>
              <a:t>  الذي تفسيره: يا معلم. (يوحنا 20: 16)</a:t>
            </a:r>
            <a:endParaRPr lang="en-US" sz="2800" b="1" dirty="0">
              <a:solidFill>
                <a:srgbClr val="FFFFFF"/>
              </a:solidFill>
              <a:effectLst>
                <a:glow rad="152400">
                  <a:schemeClr val="bg2"/>
                </a:glow>
              </a:effectLst>
              <a:latin typeface="Arial" panose="020B0604020202020204" pitchFamily="34" charset="0"/>
              <a:ea typeface="Geneva"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68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العنوان فوق الصليب باللغة الآرامية</a:t>
            </a:r>
            <a:endParaRPr lang="en-US" sz="3600" dirty="0">
              <a:solidFill>
                <a:srgbClr val="FFFFFF"/>
              </a:solidFill>
              <a:effectLst>
                <a:glow rad="165100">
                  <a:schemeClr val="accent4">
                    <a:lumMod val="10000"/>
                  </a:schemeClr>
                </a:glow>
              </a:effectLst>
              <a:ea typeface="Geneva" charset="0"/>
              <a:cs typeface="Arial" panose="020B0604020202020204" pitchFamily="34" charset="0"/>
            </a:endParaRPr>
          </a:p>
        </p:txBody>
      </p:sp>
      <p:sp>
        <p:nvSpPr>
          <p:cNvPr id="57347" name="Rectangle 3"/>
          <p:cNvSpPr>
            <a:spLocks noGrp="1" noChangeArrowheads="1"/>
          </p:cNvSpPr>
          <p:nvPr>
            <p:ph type="subTitle" idx="1"/>
          </p:nvPr>
        </p:nvSpPr>
        <p:spPr>
          <a:xfrm>
            <a:off x="762000" y="2895600"/>
            <a:ext cx="8077200" cy="3276600"/>
          </a:xfrm>
        </p:spPr>
        <p:txBody>
          <a:bodyPr lIns="92075" tIns="46038" rIns="92075" bIns="46038" anchor="ctr"/>
          <a:lstStyle/>
          <a:p>
            <a:pPr eaLnBrk="1" hangingPunct="1">
              <a:spcBef>
                <a:spcPct val="0"/>
              </a:spcBef>
              <a:buFont typeface="Wingdings" charset="0"/>
              <a:buNone/>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مكتشف الحقيقة رقم 2:</a:t>
            </a:r>
            <a:endParaRPr lang="en-US" sz="3600" dirty="0">
              <a:solidFill>
                <a:srgbClr val="FFFFFF"/>
              </a:solidFill>
              <a:effectLst>
                <a:glow rad="165100">
                  <a:schemeClr val="accent4">
                    <a:lumMod val="10000"/>
                  </a:schemeClr>
                </a:glow>
              </a:effectLst>
              <a:ea typeface="Geneva" charset="0"/>
              <a:cs typeface="Arial" panose="020B0604020202020204" pitchFamily="34" charset="0"/>
            </a:endParaRPr>
          </a:p>
          <a:p>
            <a:pPr eaLnBrk="1" hangingPunct="1">
              <a:spcBef>
                <a:spcPct val="0"/>
              </a:spcBef>
              <a:buFont typeface="Wingdings" charset="0"/>
              <a:buNone/>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بكم لغة كتب العنوان الذي كان مسمراً على الصليب فوق يسوع المسيح؟</a:t>
            </a:r>
          </a:p>
          <a:p>
            <a:pPr eaLnBrk="1" hangingPunct="1">
              <a:spcBef>
                <a:spcPct val="0"/>
              </a:spcBef>
              <a:buFont typeface="Wingdings" charset="0"/>
              <a:buNone/>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ماذا يقول العنوان؟  </a:t>
            </a:r>
            <a:r>
              <a:rPr lang="en-US" sz="3600" dirty="0">
                <a:solidFill>
                  <a:srgbClr val="FFFFFF"/>
                </a:solidFill>
                <a:effectLst>
                  <a:glow rad="165100">
                    <a:schemeClr val="accent4">
                      <a:lumMod val="10000"/>
                    </a:schemeClr>
                  </a:glow>
                </a:effectLst>
                <a:ea typeface="Geneva" charset="0"/>
                <a:cs typeface="Arial" panose="020B0604020202020204" pitchFamily="34" charset="0"/>
              </a:rPr>
              <a:t> </a:t>
            </a:r>
          </a:p>
          <a:p>
            <a:pPr eaLnBrk="1" hangingPunct="1">
              <a:spcBef>
                <a:spcPct val="0"/>
              </a:spcBef>
              <a:buFont typeface="Wingdings" charset="0"/>
              <a:buNone/>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أنظر يوحنا 19: 19-20</a:t>
            </a:r>
            <a:endParaRPr lang="en-US" sz="3600" dirty="0">
              <a:solidFill>
                <a:srgbClr val="FFFFFF"/>
              </a:solidFill>
              <a:effectLst>
                <a:glow rad="165100">
                  <a:schemeClr val="accent4">
                    <a:lumMod val="10000"/>
                  </a:schemeClr>
                </a:glow>
              </a:effectLst>
              <a:ea typeface="Geneva"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 calcmode="lin" valueType="num">
                                      <p:cBhvr additive="base">
                                        <p:cTn id="17" dur="500" fill="hold"/>
                                        <p:tgtEl>
                                          <p:spTgt spid="5734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734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7347">
                                            <p:txEl>
                                              <p:pRg st="3" end="3"/>
                                            </p:txEl>
                                          </p:spTgt>
                                        </p:tgtEl>
                                        <p:attrNameLst>
                                          <p:attrName>style.visibility</p:attrName>
                                        </p:attrNameLst>
                                      </p:cBhvr>
                                      <p:to>
                                        <p:strVal val="visible"/>
                                      </p:to>
                                    </p:set>
                                    <p:anim calcmode="lin" valueType="num">
                                      <p:cBhvr additive="base">
                                        <p:cTn id="21" dur="500" fill="hold"/>
                                        <p:tgtEl>
                                          <p:spTgt spid="57347">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73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86100"/>
            <a:ext cx="56007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ar-JO" sz="3600" dirty="0">
                <a:solidFill>
                  <a:srgbClr val="FFFFFF"/>
                </a:solidFill>
                <a:effectLst>
                  <a:glow rad="165100">
                    <a:schemeClr val="accent4">
                      <a:lumMod val="10000"/>
                    </a:schemeClr>
                  </a:glow>
                </a:effectLst>
                <a:ea typeface="Geneva" charset="0"/>
                <a:cs typeface="Arial" panose="020B0604020202020204" pitchFamily="34" charset="0"/>
              </a:rPr>
              <a:t>العنوان فوق الصليب باللغة الآرامية</a:t>
            </a:r>
            <a:endParaRPr lang="en-US" sz="3600" dirty="0">
              <a:solidFill>
                <a:srgbClr val="FFFFFF"/>
              </a:solidFill>
              <a:effectLst>
                <a:glow rad="165100">
                  <a:schemeClr val="accent4">
                    <a:lumMod val="10000"/>
                  </a:schemeClr>
                </a:glow>
              </a:effectLst>
              <a:ea typeface="Geneva" charset="0"/>
              <a:cs typeface="Arial" panose="020B0604020202020204" pitchFamily="34" charset="0"/>
            </a:endParaRPr>
          </a:p>
        </p:txBody>
      </p:sp>
      <p:sp>
        <p:nvSpPr>
          <p:cNvPr id="5" name="Rectangle 3"/>
          <p:cNvSpPr txBox="1">
            <a:spLocks noChangeArrowheads="1"/>
          </p:cNvSpPr>
          <p:nvPr/>
        </p:nvSpPr>
        <p:spPr bwMode="auto">
          <a:xfrm>
            <a:off x="381000" y="838200"/>
            <a:ext cx="7772400" cy="20574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يوحنا 19: 19-20</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spcBef>
                <a:spcPct val="20000"/>
              </a:spcBef>
              <a:buClr>
                <a:schemeClr val="hlink"/>
              </a:buClr>
              <a:buSzPct val="75000"/>
              <a:buFont typeface="Wingdings" pitchFamily="2" charset="2"/>
              <a:buNone/>
            </a:pP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1" hangingPunct="1">
              <a:spcBef>
                <a:spcPct val="20000"/>
              </a:spcBef>
              <a:buClr>
                <a:schemeClr val="hlink"/>
              </a:buClr>
              <a:buSzPct val="75000"/>
              <a:buFont typeface="Wingdings" pitchFamily="2" charset="2"/>
              <a:buNone/>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19 وكتب بيلاطس عنوانا ووضعه على الصليب. </a:t>
            </a:r>
          </a:p>
          <a:p>
            <a:pPr algn="ctr" eaLnBrk="1" hangingPunct="1">
              <a:spcBef>
                <a:spcPct val="20000"/>
              </a:spcBef>
              <a:buClr>
                <a:schemeClr val="hlink"/>
              </a:buClr>
              <a:buSzPct val="75000"/>
              <a:buFont typeface="Wingdings" pitchFamily="2" charset="2"/>
              <a:buNone/>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وكان مكتوبا: </a:t>
            </a:r>
          </a:p>
          <a:p>
            <a:pPr algn="ctr" eaLnBrk="1" hangingPunct="1">
              <a:spcBef>
                <a:spcPct val="20000"/>
              </a:spcBef>
              <a:buClr>
                <a:schemeClr val="hlink"/>
              </a:buClr>
              <a:buSzPct val="75000"/>
              <a:buFont typeface="Wingdings" pitchFamily="2" charset="2"/>
              <a:buNone/>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 الناصري ملك اليهود.</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5638800" y="3048000"/>
            <a:ext cx="3505200" cy="3810000"/>
          </a:xfrm>
          <a:prstGeom prst="rect">
            <a:avLst/>
          </a:prstGeom>
          <a:noFill/>
          <a:ln w="9525">
            <a:noFill/>
            <a:miter lim="800000"/>
            <a:headEnd/>
            <a:tailEnd/>
          </a:ln>
          <a:effectLst/>
        </p:spPr>
        <p:txBody>
          <a:bodyPr/>
          <a:lstStyle>
            <a:lvl1pPr marL="266700" indent="-2667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432000" indent="-432000" algn="r" rtl="1" eaLnBrk="1" hangingPunct="1">
              <a:spcBef>
                <a:spcPct val="20000"/>
              </a:spcBef>
              <a:buClr>
                <a:schemeClr val="hlink"/>
              </a:buClr>
              <a:buSzPct val="75000"/>
              <a:buFont typeface="Wingdings" pitchFamily="2" charset="2"/>
              <a:buNone/>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20 فقرأ هذا العنوان كثيرون من اليهود، لأن المكان الذي صلب فيه يسوع كان قريبا من المدينة. وكان مكتوبا بالعبرانية (الآرامية) واليونانية واللاتينية.</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7345" name="Rectangle 2"/>
          <p:cNvSpPr>
            <a:spLocks noGrp="1" noChangeArrowheads="1"/>
          </p:cNvSpPr>
          <p:nvPr>
            <p:ph type="ctrTitle"/>
          </p:nvPr>
        </p:nvSpPr>
        <p:spPr>
          <a:xfrm>
            <a:off x="0" y="0"/>
            <a:ext cx="9144000" cy="762000"/>
          </a:xfrm>
          <a:gradFill flip="none" rotWithShape="1">
            <a:gsLst>
              <a:gs pos="0">
                <a:srgbClr val="800000"/>
              </a:gs>
              <a:gs pos="100000">
                <a:schemeClr val="bg2"/>
              </a:gs>
            </a:gsLst>
            <a:path path="rect">
              <a:fillToRect l="50000" t="50000" r="50000" b="50000"/>
            </a:path>
            <a:tileRect/>
          </a:gradFill>
        </p:spPr>
        <p:txBody>
          <a:bodyPr/>
          <a:lstStyle/>
          <a:p>
            <a:pPr algn="r" eaLnBrk="1" hangingPunct="1"/>
            <a:r>
              <a:rPr lang="ar-JO" altLang="en-US" dirty="0">
                <a:solidFill>
                  <a:srgbClr val="FFFFFF"/>
                </a:solidFill>
                <a:ea typeface="ＭＳ Ｐゴシック" pitchFamily="34" charset="-128"/>
                <a:cs typeface="Arial" panose="020B0604020202020204" pitchFamily="34" charset="0"/>
              </a:rPr>
              <a:t>خلاصة</a:t>
            </a:r>
            <a:endParaRPr lang="en-US" altLang="en-US" dirty="0">
              <a:solidFill>
                <a:srgbClr val="FFFFFF"/>
              </a:solidFill>
              <a:ea typeface="ＭＳ Ｐゴシック" pitchFamily="34" charset="-128"/>
              <a:cs typeface="Arial" panose="020B0604020202020204" pitchFamily="34" charset="0"/>
            </a:endParaRPr>
          </a:p>
        </p:txBody>
      </p:sp>
      <p:sp>
        <p:nvSpPr>
          <p:cNvPr id="46083" name="Rectangle 3"/>
          <p:cNvSpPr>
            <a:spLocks noGrp="1" noChangeArrowheads="1"/>
          </p:cNvSpPr>
          <p:nvPr>
            <p:ph type="subTitle" idx="1"/>
          </p:nvPr>
        </p:nvSpPr>
        <p:spPr>
          <a:xfrm>
            <a:off x="914400" y="762000"/>
            <a:ext cx="8077200" cy="5791200"/>
          </a:xfrm>
        </p:spPr>
        <p:txBody>
          <a:bodyPr/>
          <a:lstStyle/>
          <a:p>
            <a:pPr marL="609600" indent="-609600" algn="l" eaLnBrk="1" hangingPunct="1"/>
            <a:endParaRPr lang="en-US" altLang="en-US" sz="2400" dirty="0">
              <a:solidFill>
                <a:srgbClr val="FFFFFF"/>
              </a:solidFill>
              <a:effectLst/>
              <a:ea typeface="ＭＳ Ｐゴシック" pitchFamily="34" charset="-128"/>
              <a:cs typeface="Arial" panose="020B0604020202020204" pitchFamily="34" charset="0"/>
            </a:endParaRPr>
          </a:p>
          <a:p>
            <a:pPr marL="609600" indent="-609600" algn="r" rtl="1" eaLnBrk="1" hangingPunct="1">
              <a:buFont typeface="Wingdings" pitchFamily="2" charset="2"/>
              <a:buChar char="n"/>
            </a:pPr>
            <a:r>
              <a:rPr lang="ar-JO" altLang="en-US" sz="2800" dirty="0">
                <a:solidFill>
                  <a:srgbClr val="FFFFFF"/>
                </a:solidFill>
                <a:effectLst/>
                <a:ea typeface="ＭＳ Ｐゴシック" pitchFamily="34" charset="-128"/>
                <a:cs typeface="Arial" panose="020B0604020202020204" pitchFamily="34" charset="0"/>
              </a:rPr>
              <a:t>لم يكن الآراميون أقوياء سياسياً أو ثقافياً (كذلك عسكرياً) مثل بعض شعوب العهد القديم الآخرى في الشرق الأدنى القديم.</a:t>
            </a:r>
            <a:endParaRPr lang="en-US" altLang="en-US" sz="2800" dirty="0">
              <a:solidFill>
                <a:srgbClr val="FFFFFF"/>
              </a:solidFill>
              <a:effectLst/>
              <a:ea typeface="ＭＳ Ｐゴシック" pitchFamily="34" charset="-128"/>
              <a:cs typeface="Arial" panose="020B0604020202020204" pitchFamily="34" charset="0"/>
            </a:endParaRPr>
          </a:p>
          <a:p>
            <a:pPr marL="609600" indent="-609600" algn="l" eaLnBrk="1" hangingPunct="1">
              <a:buFont typeface="Wingdings" pitchFamily="2" charset="2"/>
              <a:buChar char="n"/>
            </a:pPr>
            <a:endParaRPr lang="en-US" altLang="en-US" sz="2800" dirty="0">
              <a:solidFill>
                <a:srgbClr val="FFFFFF"/>
              </a:solidFill>
              <a:effectLst/>
              <a:ea typeface="ＭＳ Ｐゴシック" pitchFamily="34" charset="-128"/>
              <a:cs typeface="Arial" panose="020B0604020202020204" pitchFamily="34" charset="0"/>
            </a:endParaRPr>
          </a:p>
          <a:p>
            <a:pPr marL="609600" indent="-609600" algn="r" rtl="1" eaLnBrk="1" hangingPunct="1">
              <a:buFont typeface="Wingdings" pitchFamily="2" charset="2"/>
              <a:buChar char="n"/>
            </a:pPr>
            <a:r>
              <a:rPr lang="ar-JO" altLang="en-US" sz="2800" dirty="0">
                <a:solidFill>
                  <a:srgbClr val="FFFFFF"/>
                </a:solidFill>
                <a:effectLst/>
                <a:ea typeface="ＭＳ Ｐゴシック" pitchFamily="34" charset="-128"/>
                <a:cs typeface="Arial" panose="020B0604020202020204" pitchFamily="34" charset="0"/>
              </a:rPr>
              <a:t>كان تأثيرهم الأكثر دواماً هو لغتهم التي طبعوها من خلال الإنتشار الثقافي، في مجتمعات الشرق الأوسط القديم. سكن الآراميون الهلال الخصيب في القرن الرابع عشر، لكنهم لم يبدأوا في التأثير بشكل جدي على المنطقة إلا بعد ثلاثة قرون، عندما بدأوا في الإنتشار في جنوب الأناضول وشمال الجزيرة العربية وهي الأراضي الآشورية.</a:t>
            </a:r>
            <a:endParaRPr lang="en-US" altLang="en-US" sz="2800" dirty="0">
              <a:solidFill>
                <a:srgbClr val="FFFFFF"/>
              </a:solidFill>
              <a:effectLst/>
              <a:ea typeface="ＭＳ Ｐゴシック" pitchFamily="34" charset="-128"/>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6083">
                                            <p:txEl>
                                              <p:pRg st="1" end="1"/>
                                            </p:txEl>
                                          </p:spTgt>
                                        </p:tgtEl>
                                        <p:attrNameLst>
                                          <p:attrName>style.visibility</p:attrName>
                                        </p:attrNameLst>
                                      </p:cBhvr>
                                      <p:to>
                                        <p:strVal val="visible"/>
                                      </p:to>
                                    </p:set>
                                    <p:anim calcmode="lin" valueType="num">
                                      <p:cBhvr additive="base">
                                        <p:cTn id="7" dur="500" fill="hold"/>
                                        <p:tgtEl>
                                          <p:spTgt spid="4608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8369" name="Rectangle 2"/>
          <p:cNvSpPr>
            <a:spLocks noGrp="1" noChangeArrowheads="1"/>
          </p:cNvSpPr>
          <p:nvPr>
            <p:ph type="ctrTitle"/>
          </p:nvPr>
        </p:nvSpPr>
        <p:spPr>
          <a:xfrm>
            <a:off x="0" y="0"/>
            <a:ext cx="9144000" cy="762000"/>
          </a:xfrm>
          <a:gradFill flip="none" rotWithShape="1">
            <a:gsLst>
              <a:gs pos="0">
                <a:srgbClr val="800000"/>
              </a:gs>
              <a:gs pos="100000">
                <a:schemeClr val="bg2"/>
              </a:gs>
            </a:gsLst>
            <a:path path="rect">
              <a:fillToRect l="50000" t="50000" r="50000" b="50000"/>
            </a:path>
            <a:tileRect/>
          </a:gradFill>
        </p:spPr>
        <p:txBody>
          <a:bodyPr/>
          <a:lstStyle/>
          <a:p>
            <a:pPr algn="r" eaLnBrk="1" hangingPunct="1"/>
            <a:r>
              <a:rPr lang="ar-JO" altLang="en-US" dirty="0">
                <a:solidFill>
                  <a:srgbClr val="FFFFFF"/>
                </a:solidFill>
                <a:ea typeface="ＭＳ Ｐゴシック" pitchFamily="34" charset="-128"/>
                <a:cs typeface="Arial" panose="020B0604020202020204" pitchFamily="34" charset="0"/>
              </a:rPr>
              <a:t>خلاصة</a:t>
            </a:r>
            <a:endParaRPr lang="en-US" altLang="en-US" dirty="0">
              <a:solidFill>
                <a:srgbClr val="FFFFFF"/>
              </a:solidFill>
              <a:ea typeface="ＭＳ Ｐゴシック" pitchFamily="34" charset="-128"/>
              <a:cs typeface="Arial" panose="020B0604020202020204" pitchFamily="34" charset="0"/>
            </a:endParaRPr>
          </a:p>
        </p:txBody>
      </p:sp>
      <p:sp>
        <p:nvSpPr>
          <p:cNvPr id="64515" name="Rectangle 3"/>
          <p:cNvSpPr>
            <a:spLocks noGrp="1" noChangeArrowheads="1"/>
          </p:cNvSpPr>
          <p:nvPr>
            <p:ph type="subTitle" idx="1"/>
          </p:nvPr>
        </p:nvSpPr>
        <p:spPr>
          <a:xfrm>
            <a:off x="0" y="762000"/>
            <a:ext cx="9144000" cy="6096000"/>
          </a:xfrm>
        </p:spPr>
        <p:txBody>
          <a:bodyPr/>
          <a:lstStyle/>
          <a:p>
            <a:pPr marL="609600" indent="-609600" algn="r" rtl="1" eaLnBrk="1" hangingPunct="1">
              <a:buFont typeface="Arial" pitchFamily="34" charset="0"/>
              <a:buChar char="•"/>
            </a:pPr>
            <a:r>
              <a:rPr lang="ar-JO" altLang="en-US" sz="2800" dirty="0">
                <a:solidFill>
                  <a:srgbClr val="FFFFFF"/>
                </a:solidFill>
                <a:effectLst/>
                <a:ea typeface="ＭＳ Ｐゴシック" pitchFamily="34" charset="-128"/>
                <a:cs typeface="Arial" panose="020B0604020202020204" pitchFamily="34" charset="0"/>
              </a:rPr>
              <a:t>كان الآراميون قوة عسكرية حتى القرن التاسع ق.م، عندما سقطوا أمام الأشوريين الغزاة.</a:t>
            </a:r>
            <a:r>
              <a:rPr lang="en-US" altLang="en-US" sz="2800" dirty="0">
                <a:solidFill>
                  <a:srgbClr val="FFFFFF"/>
                </a:solidFill>
                <a:effectLst/>
                <a:ea typeface="ＭＳ Ｐゴシック" pitchFamily="34" charset="-128"/>
                <a:cs typeface="Arial" panose="020B0604020202020204" pitchFamily="34" charset="0"/>
              </a:rPr>
              <a:t> </a:t>
            </a:r>
          </a:p>
          <a:p>
            <a:pPr marL="609600" indent="-609600" algn="r" rtl="1" eaLnBrk="1" hangingPunct="1">
              <a:buFont typeface="Arial" pitchFamily="34" charset="0"/>
              <a:buChar char="•"/>
            </a:pPr>
            <a:r>
              <a:rPr lang="ar-JO" altLang="en-US" sz="2800" dirty="0">
                <a:solidFill>
                  <a:srgbClr val="FFFFFF"/>
                </a:solidFill>
                <a:effectLst/>
                <a:ea typeface="ＭＳ Ｐゴシック" pitchFamily="34" charset="-128"/>
                <a:cs typeface="Arial" panose="020B0604020202020204" pitchFamily="34" charset="0"/>
              </a:rPr>
              <a:t>مع أن الشعب الأموري قد سقط فإن لغتهم لم تفعل، تم تبني اللغة الآرامية التي تعتبر شبيهة بالعبرية</a:t>
            </a:r>
            <a:r>
              <a:rPr lang="en-US" altLang="en-US" sz="2800" dirty="0">
                <a:solidFill>
                  <a:srgbClr val="FFFFFF"/>
                </a:solidFill>
                <a:effectLst/>
                <a:ea typeface="ＭＳ Ｐゴシック" pitchFamily="34" charset="-128"/>
                <a:cs typeface="Arial" panose="020B0604020202020204" pitchFamily="34" charset="0"/>
              </a:rPr>
              <a:t> </a:t>
            </a:r>
            <a:r>
              <a:rPr lang="ar-JO" altLang="en-US" sz="2800" dirty="0">
                <a:solidFill>
                  <a:srgbClr val="FFFFFF"/>
                </a:solidFill>
                <a:effectLst/>
                <a:ea typeface="ＭＳ Ｐゴシック" pitchFamily="34" charset="-128"/>
                <a:cs typeface="Arial" panose="020B0604020202020204" pitchFamily="34" charset="0"/>
              </a:rPr>
              <a:t>، ليس فقط بين يهود بابل بأن يكون اللسان اليهودي، ولكن أيضاً من قبل المطلعين كلغة الإختيار.</a:t>
            </a:r>
            <a:endParaRPr lang="en-US" altLang="en-US" sz="2800" dirty="0">
              <a:solidFill>
                <a:srgbClr val="FFFFFF"/>
              </a:solidFill>
              <a:effectLst/>
              <a:ea typeface="ＭＳ Ｐゴシック" pitchFamily="34" charset="-128"/>
              <a:cs typeface="Arial" panose="020B0604020202020204" pitchFamily="34" charset="0"/>
            </a:endParaRPr>
          </a:p>
          <a:p>
            <a:pPr marL="609600" indent="-609600" algn="r" rtl="1" eaLnBrk="1" hangingPunct="1">
              <a:buFont typeface="Arial" pitchFamily="34" charset="0"/>
              <a:buChar char="•"/>
            </a:pPr>
            <a:r>
              <a:rPr lang="ar-JO" altLang="en-US" sz="2800" dirty="0">
                <a:solidFill>
                  <a:srgbClr val="FFFFFF"/>
                </a:solidFill>
                <a:effectLst/>
                <a:ea typeface="ＭＳ Ｐゴシック" pitchFamily="34" charset="-128"/>
                <a:cs typeface="Arial" panose="020B0604020202020204" pitchFamily="34" charset="0"/>
              </a:rPr>
              <a:t>لم تفقد الآرامية هيبتها باعتبارها اللغة الأكثر تطوراً إلا بعد ظهور اللغة اليونانية بعد عدة قرون، لا تزال الممارسات اليهودية تُمارس باللغة الآرامية، بما في ذلك الكتوبة (عقد الزفاف)، والغيت (عقد الطلاق)، والقاديش (صلاة الحداد). ومن المثير للإهتمام أن الكثير من الكابالا (التصوف اليهودي) كان مكتوباً باللغة الآرامية، كما أن التلمود كُتب بمزيج من اللغتين الآرامية والعبرية.</a:t>
            </a:r>
          </a:p>
          <a:p>
            <a:pPr algn="r" rtl="1" eaLnBrk="1" hangingPunct="1"/>
            <a:endParaRPr lang="en-US" altLang="en-US" sz="2800" dirty="0">
              <a:solidFill>
                <a:srgbClr val="FFFFFF"/>
              </a:solidFill>
              <a:effectLst/>
              <a:ea typeface="ＭＳ Ｐゴシック" pitchFamily="34" charset="-128"/>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9393" name="Rectangle 2"/>
          <p:cNvSpPr>
            <a:spLocks noGrp="1" noChangeArrowheads="1"/>
          </p:cNvSpPr>
          <p:nvPr>
            <p:ph type="ctrTitle"/>
          </p:nvPr>
        </p:nvSpPr>
        <p:spPr>
          <a:xfrm>
            <a:off x="0" y="0"/>
            <a:ext cx="9144000" cy="762000"/>
          </a:xfrm>
          <a:gradFill flip="none" rotWithShape="1">
            <a:gsLst>
              <a:gs pos="0">
                <a:srgbClr val="800000"/>
              </a:gs>
              <a:gs pos="100000">
                <a:schemeClr val="bg2"/>
              </a:gs>
            </a:gsLst>
            <a:path path="rect">
              <a:fillToRect l="50000" t="50000" r="50000" b="50000"/>
            </a:path>
            <a:tileRect/>
          </a:gradFill>
        </p:spPr>
        <p:txBody>
          <a:bodyPr/>
          <a:lstStyle/>
          <a:p>
            <a:pPr algn="r" eaLnBrk="1" hangingPunct="1"/>
            <a:r>
              <a:rPr lang="ar-JO" altLang="en-US" dirty="0">
                <a:solidFill>
                  <a:srgbClr val="FFFFFF"/>
                </a:solidFill>
                <a:ea typeface="ＭＳ Ｐゴシック" pitchFamily="34" charset="-128"/>
                <a:cs typeface="Arial" panose="020B0604020202020204" pitchFamily="34" charset="0"/>
              </a:rPr>
              <a:t>خلاصة</a:t>
            </a:r>
            <a:endParaRPr lang="en-US" altLang="en-US" dirty="0">
              <a:solidFill>
                <a:srgbClr val="FFFFFF"/>
              </a:solidFill>
              <a:ea typeface="ＭＳ Ｐゴシック" pitchFamily="34" charset="-128"/>
              <a:cs typeface="Arial" panose="020B0604020202020204" pitchFamily="34" charset="0"/>
            </a:endParaRPr>
          </a:p>
        </p:txBody>
      </p:sp>
      <p:sp>
        <p:nvSpPr>
          <p:cNvPr id="63491" name="Rectangle 3"/>
          <p:cNvSpPr>
            <a:spLocks noGrp="1" noChangeArrowheads="1"/>
          </p:cNvSpPr>
          <p:nvPr>
            <p:ph type="subTitle" idx="1"/>
          </p:nvPr>
        </p:nvSpPr>
        <p:spPr>
          <a:xfrm>
            <a:off x="1219200" y="1219200"/>
            <a:ext cx="7772400" cy="4876800"/>
          </a:xfrm>
        </p:spPr>
        <p:txBody>
          <a:bodyPr/>
          <a:lstStyle/>
          <a:p>
            <a:pPr marL="609600" indent="-609600" algn="r" rtl="1" eaLnBrk="1" hangingPunct="1">
              <a:buFont typeface="Wingdings" pitchFamily="2" charset="2"/>
              <a:buChar char="n"/>
            </a:pPr>
            <a:r>
              <a:rPr lang="ar-JO" altLang="en-US" sz="2400" dirty="0">
                <a:solidFill>
                  <a:srgbClr val="FFFFFF"/>
                </a:solidFill>
                <a:effectLst/>
                <a:ea typeface="ＭＳ Ｐゴシック" pitchFamily="34" charset="-128"/>
                <a:cs typeface="Arial" panose="020B0604020202020204" pitchFamily="34" charset="0"/>
              </a:rPr>
              <a:t>لا يجب إرجاع نجاح اللغة الآرامية لمجرد أنها أقوى لغة بين لغات الشرق الأدنى القديم.</a:t>
            </a:r>
            <a:endParaRPr lang="en-US" altLang="en-US" sz="2400" dirty="0">
              <a:solidFill>
                <a:srgbClr val="FFFFFF"/>
              </a:solidFill>
              <a:effectLst/>
              <a:ea typeface="ＭＳ Ｐゴシック" pitchFamily="34" charset="-128"/>
              <a:cs typeface="Arial" panose="020B0604020202020204" pitchFamily="34" charset="0"/>
            </a:endParaRPr>
          </a:p>
          <a:p>
            <a:pPr marL="609600" indent="-609600" algn="r" rtl="1" eaLnBrk="1" hangingPunct="1">
              <a:buFont typeface="Wingdings" pitchFamily="2" charset="2"/>
              <a:buChar char="n"/>
            </a:pPr>
            <a:r>
              <a:rPr lang="ar-JO" altLang="en-US" sz="2400" dirty="0">
                <a:solidFill>
                  <a:srgbClr val="FFFFFF"/>
                </a:solidFill>
                <a:effectLst/>
                <a:ea typeface="ＭＳ Ｐゴシック" pitchFamily="34" charset="-128"/>
                <a:cs typeface="Arial" panose="020B0604020202020204" pitchFamily="34" charset="0"/>
              </a:rPr>
              <a:t>ربما تعني حقيقة أن أرام هو من نسل سام ابن نوح، أن الله حفظ اللغة حتى يتمكن نسل نوح من معرفة العهد النوحي (الطوفان، قد يؤكد هذا للأجيال اللاحقة أن لقاء نوح مع الله لن يتم تخفيفه. </a:t>
            </a:r>
            <a:endParaRPr lang="en-US" altLang="en-US" sz="2400" dirty="0">
              <a:solidFill>
                <a:srgbClr val="FFFFFF"/>
              </a:solidFill>
              <a:effectLst/>
              <a:ea typeface="ＭＳ Ｐゴシック" pitchFamily="34" charset="-128"/>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38"/>
          <p:cNvSpPr>
            <a:spLocks noGrp="1" noChangeArrowheads="1"/>
          </p:cNvSpPr>
          <p:nvPr>
            <p:ph type="sldNum" sz="quarter" idx="4294967295"/>
          </p:nvPr>
        </p:nvSpPr>
        <p:spPr bwMode="auto">
          <a:xfrm>
            <a:off x="70104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1FE430C-2864-4AD8-A792-3128E3F8BEEC}" type="slidenum">
              <a:rPr lang="en-US" altLang="en-US"/>
              <a:pPr eaLnBrk="1" hangingPunct="1"/>
              <a:t>36</a:t>
            </a:fld>
            <a:endParaRPr lang="en-US" altLang="en-US"/>
          </a:p>
        </p:txBody>
      </p:sp>
      <p:sp>
        <p:nvSpPr>
          <p:cNvPr id="47107" name="Rectangle 2"/>
          <p:cNvSpPr>
            <a:spLocks noGrp="1" noChangeArrowheads="1"/>
          </p:cNvSpPr>
          <p:nvPr>
            <p:ph type="ctrTitle"/>
          </p:nvPr>
        </p:nvSpPr>
        <p:spPr>
          <a:xfrm>
            <a:off x="1143000" y="0"/>
            <a:ext cx="7772400" cy="762000"/>
          </a:xfrm>
        </p:spPr>
        <p:txBody>
          <a:bodyPr/>
          <a:lstStyle/>
          <a:p>
            <a:pPr algn="r" eaLnBrk="1" hangingPunct="1"/>
            <a:r>
              <a:rPr lang="en-US" altLang="en-US" sz="2800" i="1">
                <a:solidFill>
                  <a:srgbClr val="FFFF00"/>
                </a:solidFill>
                <a:effectLst>
                  <a:outerShdw blurRad="38100" dist="38100" dir="2700000" algn="tl">
                    <a:srgbClr val="FFFFFF"/>
                  </a:outerShdw>
                </a:effectLst>
                <a:latin typeface="Helvetica" charset="0"/>
              </a:rPr>
              <a:t>Peoples of the OT - Arameans</a:t>
            </a:r>
          </a:p>
        </p:txBody>
      </p:sp>
      <p:sp>
        <p:nvSpPr>
          <p:cNvPr id="44035"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p:cNvSpPr>
            <a:spLocks noGrp="1" noChangeArrowheads="1"/>
          </p:cNvSpPr>
          <p:nvPr>
            <p:ph type="ctrTitle"/>
          </p:nvPr>
        </p:nvSpPr>
        <p:spPr>
          <a:xfrm>
            <a:off x="1143000" y="0"/>
            <a:ext cx="7772400" cy="762000"/>
          </a:xfrm>
        </p:spPr>
        <p:txBody>
          <a:bodyPr/>
          <a:lstStyle/>
          <a:p>
            <a:pPr eaLnBrk="1" hangingPunct="1"/>
            <a:r>
              <a:rPr lang="ar-JO" altLang="en-US" sz="2800" dirty="0">
                <a:solidFill>
                  <a:srgbClr val="FFFF00"/>
                </a:solidFill>
                <a:effectLst/>
                <a:latin typeface="Arial" panose="020B0604020202020204" pitchFamily="34" charset="0"/>
                <a:cs typeface="Arial" panose="020B0604020202020204" pitchFamily="34" charset="0"/>
              </a:rPr>
              <a:t>شعوب العهد القديم - الآراميون</a:t>
            </a:r>
            <a:endParaRPr lang="en-US" altLang="en-US" sz="2800" dirty="0">
              <a:solidFill>
                <a:srgbClr val="FFFF00"/>
              </a:solidFill>
              <a:effectLst/>
              <a:latin typeface="Arial" panose="020B0604020202020204" pitchFamily="34" charset="0"/>
              <a:cs typeface="Arial" panose="020B0604020202020204" pitchFamily="34" charset="0"/>
            </a:endParaRPr>
          </a:p>
        </p:txBody>
      </p:sp>
      <p:sp>
        <p:nvSpPr>
          <p:cNvPr id="45058" name="Rectangle 3"/>
          <p:cNvSpPr>
            <a:spLocks noGrp="1" noChangeArrowheads="1"/>
          </p:cNvSpPr>
          <p:nvPr>
            <p:ph type="subTitle" idx="1"/>
          </p:nvPr>
        </p:nvSpPr>
        <p:spPr>
          <a:xfrm>
            <a:off x="1219200" y="1219200"/>
            <a:ext cx="7772400" cy="4876800"/>
          </a:xfrm>
        </p:spPr>
        <p:txBody>
          <a:bodyPr/>
          <a:lstStyle/>
          <a:p>
            <a:pPr marL="609600" indent="-609600" eaLnBrk="1" hangingPunct="1">
              <a:buFont typeface="Wingdings" pitchFamily="2" charset="2"/>
              <a:buNone/>
            </a:pPr>
            <a:endParaRPr lang="en-US" altLang="en-US" sz="4400" dirty="0">
              <a:solidFill>
                <a:srgbClr val="FFFF00"/>
              </a:solidFill>
              <a:effectLst/>
            </a:endParaRPr>
          </a:p>
          <a:p>
            <a:pPr marL="609600" indent="-609600" eaLnBrk="1" hangingPunct="1">
              <a:buFont typeface="Wingdings" pitchFamily="2" charset="2"/>
              <a:buNone/>
            </a:pPr>
            <a:endParaRPr lang="en-US" altLang="en-US" sz="4400" dirty="0">
              <a:solidFill>
                <a:srgbClr val="FFFF00"/>
              </a:solidFill>
              <a:effectLst/>
            </a:endParaRPr>
          </a:p>
          <a:p>
            <a:pPr marL="609600" indent="-609600" eaLnBrk="1" hangingPunct="1">
              <a:buFont typeface="Wingdings" pitchFamily="2" charset="2"/>
              <a:buNone/>
            </a:pPr>
            <a:r>
              <a:rPr lang="ar-JO" altLang="en-US" sz="4400" dirty="0">
                <a:solidFill>
                  <a:srgbClr val="FFFF00"/>
                </a:solidFill>
                <a:effectLst/>
              </a:rPr>
              <a:t>ملاحق</a:t>
            </a:r>
            <a:endParaRPr lang="en-US" altLang="en-US" sz="4400" dirty="0">
              <a:solidFill>
                <a:srgbClr val="FFFF00"/>
              </a:solidFill>
              <a:effectLst/>
            </a:endParaRPr>
          </a:p>
        </p:txBody>
      </p:sp>
      <p:pic>
        <p:nvPicPr>
          <p:cNvPr id="45059" name="Picture 6" descr="aramai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600200"/>
            <a:ext cx="28892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7"/>
          <p:cNvSpPr>
            <a:spLocks noChangeArrowheads="1"/>
          </p:cNvSpPr>
          <p:nvPr/>
        </p:nvSpPr>
        <p:spPr bwMode="auto">
          <a:xfrm>
            <a:off x="330200" y="4953000"/>
            <a:ext cx="226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rgbClr val="FFFF00"/>
                </a:solidFill>
                <a:latin typeface="Arial" panose="020B0604020202020204" pitchFamily="34" charset="0"/>
                <a:cs typeface="Arial" panose="020B0604020202020204" pitchFamily="34" charset="0"/>
              </a:rPr>
              <a:t>تميمة آرامية</a:t>
            </a:r>
            <a:endParaRPr lang="en-US" altLang="en-US" b="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3"/>
          <p:cNvSpPr>
            <a:spLocks noGrp="1" noChangeArrowheads="1"/>
          </p:cNvSpPr>
          <p:nvPr>
            <p:ph type="subTitle" idx="1"/>
          </p:nvPr>
        </p:nvSpPr>
        <p:spPr>
          <a:xfrm>
            <a:off x="457200" y="990600"/>
            <a:ext cx="8686800" cy="5867400"/>
          </a:xfrm>
        </p:spPr>
        <p:txBody>
          <a:bodyPr/>
          <a:lstStyle/>
          <a:p>
            <a:pPr marL="609600" indent="-609600" eaLnBrk="1" hangingPunct="1">
              <a:buFont typeface="Wingdings" pitchFamily="2" charset="2"/>
              <a:buNone/>
            </a:pPr>
            <a:r>
              <a:rPr lang="ar-JO" altLang="en-US" sz="4800" dirty="0">
                <a:solidFill>
                  <a:srgbClr val="FFFF00"/>
                </a:solidFill>
                <a:effectLst/>
              </a:rPr>
              <a:t>وسط وجنوب سوريا</a:t>
            </a:r>
            <a:endParaRPr lang="en-US" altLang="en-US" sz="2400" dirty="0">
              <a:solidFill>
                <a:srgbClr val="FFFF00"/>
              </a:solidFill>
              <a:effectLst/>
            </a:endParaRPr>
          </a:p>
          <a:p>
            <a:pPr marL="1066800" lvl="1" indent="-609600" algn="r" rtl="1" eaLnBrk="1" hangingPunct="1"/>
            <a:r>
              <a:rPr lang="ar-JO" altLang="en-US" sz="2800" dirty="0">
                <a:solidFill>
                  <a:srgbClr val="FFFF00"/>
                </a:solidFill>
                <a:effectLst/>
                <a:ea typeface="Geneva" charset="0"/>
              </a:rPr>
              <a:t>لكن الملك داود قاد جيشه شمالاً وهزم الملك هدد عزر في حيلام ... جمع داود كل إسرائيل وعبر الأردن وجاء إلى حيلام ... (2 صم 10: 17)</a:t>
            </a:r>
            <a:endParaRPr lang="en-US" altLang="en-US" sz="2800" dirty="0">
              <a:solidFill>
                <a:srgbClr val="FFFF00"/>
              </a:solidFill>
              <a:effectLst/>
              <a:ea typeface="Geneva" charset="0"/>
            </a:endParaRPr>
          </a:p>
          <a:p>
            <a:pPr marL="1066800" lvl="1" indent="-609600" algn="r" rtl="1" eaLnBrk="1" hangingPunct="1"/>
            <a:endParaRPr lang="en-US" altLang="en-US" sz="2800" dirty="0">
              <a:solidFill>
                <a:srgbClr val="FFFF00"/>
              </a:solidFill>
              <a:effectLst/>
              <a:ea typeface="Geneva" charset="0"/>
            </a:endParaRPr>
          </a:p>
          <a:p>
            <a:pPr marL="1066800" lvl="1" indent="-609600" algn="r" rtl="1" eaLnBrk="1" hangingPunct="1"/>
            <a:r>
              <a:rPr lang="ar-JO" altLang="en-US" sz="2800" dirty="0">
                <a:solidFill>
                  <a:srgbClr val="FFFF00"/>
                </a:solidFill>
                <a:effectLst/>
                <a:ea typeface="Geneva" charset="0"/>
              </a:rPr>
              <a:t>مواجهة أخرى بين الملك داود والملك هددعزر في حماة.</a:t>
            </a:r>
            <a:br>
              <a:rPr lang="en-US" altLang="en-US" sz="2800" dirty="0">
                <a:solidFill>
                  <a:srgbClr val="FFFF00"/>
                </a:solidFill>
                <a:effectLst/>
                <a:ea typeface="Geneva" charset="0"/>
              </a:rPr>
            </a:br>
            <a:r>
              <a:rPr lang="ar-JO" altLang="en-US" sz="2800" dirty="0">
                <a:solidFill>
                  <a:srgbClr val="FFFF00"/>
                </a:solidFill>
                <a:effectLst/>
                <a:ea typeface="Geneva" charset="0"/>
              </a:rPr>
              <a:t>وضرب داود هددعزر ملك صوبة في حماة ... (1 أخ 18: 3)</a:t>
            </a:r>
            <a:endParaRPr lang="en-US" altLang="en-US" sz="2800" dirty="0">
              <a:solidFill>
                <a:srgbClr val="FFFF00"/>
              </a:solidFill>
              <a:effectLst/>
              <a:ea typeface="Geneva" charset="0"/>
            </a:endParaRPr>
          </a:p>
          <a:p>
            <a:pPr marL="1066800" lvl="1" indent="-609600" eaLnBrk="1" hangingPunct="1">
              <a:buFont typeface="Wingdings" pitchFamily="2" charset="2"/>
              <a:buNone/>
            </a:pPr>
            <a:endParaRPr lang="en-US" altLang="en-US" sz="2800" dirty="0">
              <a:solidFill>
                <a:srgbClr val="FFFF00"/>
              </a:solidFill>
              <a:effectLst/>
              <a:ea typeface="Geneva" charset="0"/>
            </a:endParaRPr>
          </a:p>
          <a:p>
            <a:pPr marL="1066800" lvl="1" indent="-609600" algn="r" rtl="1" eaLnBrk="1" hangingPunct="1"/>
            <a:r>
              <a:rPr lang="ar-JO" altLang="en-US" sz="2800" dirty="0">
                <a:solidFill>
                  <a:srgbClr val="FFFF00"/>
                </a:solidFill>
                <a:effectLst/>
                <a:ea typeface="Geneva" charset="0"/>
              </a:rPr>
              <a:t>ارسلت دمشق (مدينة آرامية مهمة) قوات لمحاربة بني إسرائيل لكنها هزمت من قبل الملك داود (أول ظهور لدمشق في الكتاب المقدس العبري)</a:t>
            </a:r>
            <a:endParaRPr lang="en-US" altLang="en-US" sz="2800" dirty="0">
              <a:solidFill>
                <a:srgbClr val="FFFF00"/>
              </a:solidFill>
              <a:effectLst/>
              <a:ea typeface="Geneva" charset="0"/>
            </a:endParaRPr>
          </a:p>
        </p:txBody>
      </p:sp>
      <p:sp>
        <p:nvSpPr>
          <p:cNvPr id="46082" name="Rectangle 2"/>
          <p:cNvSpPr>
            <a:spLocks noGrp="1" noChangeArrowheads="1"/>
          </p:cNvSpPr>
          <p:nvPr>
            <p:ph type="ctrTitle"/>
          </p:nvPr>
        </p:nvSpPr>
        <p:spPr>
          <a:xfrm>
            <a:off x="1143000" y="0"/>
            <a:ext cx="7772400" cy="762000"/>
          </a:xfrm>
        </p:spPr>
        <p:txBody>
          <a:bodyPr/>
          <a:lstStyle/>
          <a:p>
            <a:pPr eaLnBrk="1" hangingPunct="1"/>
            <a:r>
              <a:rPr lang="ar-JO" altLang="en-US" sz="2800" dirty="0">
                <a:solidFill>
                  <a:srgbClr val="FFFF00"/>
                </a:solidFill>
                <a:effectLst/>
                <a:latin typeface="Arial" panose="020B0604020202020204" pitchFamily="34" charset="0"/>
                <a:cs typeface="Arial" panose="020B0604020202020204" pitchFamily="34" charset="0"/>
              </a:rPr>
              <a:t>شعوب العهد القديم - الآراميون</a:t>
            </a:r>
            <a:endParaRPr lang="en-US" altLang="en-US" sz="2800" dirty="0">
              <a:solidFill>
                <a:srgbClr val="FFFF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731">
                                            <p:txEl>
                                              <p:pRg st="1" end="1"/>
                                            </p:txEl>
                                          </p:spTgt>
                                        </p:tgtEl>
                                        <p:attrNameLst>
                                          <p:attrName>style.visibility</p:attrName>
                                        </p:attrNameLst>
                                      </p:cBhvr>
                                      <p:to>
                                        <p:strVal val="visible"/>
                                      </p:to>
                                    </p:set>
                                    <p:anim calcmode="lin" valueType="num">
                                      <p:cBhvr additive="base">
                                        <p:cTn id="7" dur="5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xEl>
                                              <p:pRg st="3" end="3"/>
                                            </p:txEl>
                                          </p:spTgt>
                                        </p:tgtEl>
                                        <p:attrNameLst>
                                          <p:attrName>style.visibility</p:attrName>
                                        </p:attrNameLst>
                                      </p:cBhvr>
                                      <p:to>
                                        <p:strVal val="visible"/>
                                      </p:to>
                                    </p:set>
                                    <p:anim calcmode="lin" valueType="num">
                                      <p:cBhvr additive="base">
                                        <p:cTn id="13" dur="500" fill="hold"/>
                                        <p:tgtEl>
                                          <p:spTgt spid="73731">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37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1">
                                            <p:txEl>
                                              <p:pRg st="5" end="5"/>
                                            </p:txEl>
                                          </p:spTgt>
                                        </p:tgtEl>
                                        <p:attrNameLst>
                                          <p:attrName>style.visibility</p:attrName>
                                        </p:attrNameLst>
                                      </p:cBhvr>
                                      <p:to>
                                        <p:strVal val="visible"/>
                                      </p:to>
                                    </p:set>
                                    <p:anim calcmode="lin" valueType="num">
                                      <p:cBhvr additive="base">
                                        <p:cTn id="19" dur="500" fill="hold"/>
                                        <p:tgtEl>
                                          <p:spTgt spid="73731">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37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ctrTitle"/>
          </p:nvPr>
        </p:nvSpPr>
        <p:spPr>
          <a:xfrm>
            <a:off x="1143000" y="0"/>
            <a:ext cx="7772400" cy="762000"/>
          </a:xfrm>
        </p:spPr>
        <p:txBody>
          <a:bodyPr/>
          <a:lstStyle/>
          <a:p>
            <a:pPr algn="r" eaLnBrk="1" hangingPunct="1"/>
            <a:r>
              <a:rPr lang="ar-JO" altLang="en-US" sz="2800" dirty="0">
                <a:solidFill>
                  <a:srgbClr val="FFFF00"/>
                </a:solidFill>
                <a:effectLst/>
                <a:latin typeface="Arial" panose="020B0604020202020204" pitchFamily="34" charset="0"/>
                <a:cs typeface="Arial" panose="020B0604020202020204" pitchFamily="34" charset="0"/>
              </a:rPr>
              <a:t>شعوب العهد القديم - الآراميون</a:t>
            </a:r>
            <a:endParaRPr lang="en-US" altLang="en-US" sz="2800" dirty="0">
              <a:solidFill>
                <a:srgbClr val="FFFF00"/>
              </a:solidFill>
              <a:effectLst/>
              <a:latin typeface="Arial" panose="020B0604020202020204" pitchFamily="34" charset="0"/>
              <a:cs typeface="Arial" panose="020B0604020202020204" pitchFamily="34" charset="0"/>
            </a:endParaRPr>
          </a:p>
        </p:txBody>
      </p:sp>
      <p:sp>
        <p:nvSpPr>
          <p:cNvPr id="74755" name="Rectangle 3"/>
          <p:cNvSpPr>
            <a:spLocks noGrp="1" noChangeArrowheads="1"/>
          </p:cNvSpPr>
          <p:nvPr>
            <p:ph type="subTitle" idx="1"/>
          </p:nvPr>
        </p:nvSpPr>
        <p:spPr>
          <a:xfrm>
            <a:off x="1258888" y="838200"/>
            <a:ext cx="7848600" cy="5105400"/>
          </a:xfrm>
        </p:spPr>
        <p:txBody>
          <a:bodyPr/>
          <a:lstStyle/>
          <a:p>
            <a:pPr marL="609600" indent="-609600" eaLnBrk="1" hangingPunct="1">
              <a:buFont typeface="Wingdings" pitchFamily="2" charset="2"/>
              <a:buNone/>
            </a:pPr>
            <a:r>
              <a:rPr lang="ar-JO" altLang="en-US" sz="4400" dirty="0">
                <a:solidFill>
                  <a:srgbClr val="FFFF00"/>
                </a:solidFill>
                <a:effectLst/>
              </a:rPr>
              <a:t>وسط وجنوب سوريا</a:t>
            </a:r>
            <a:endParaRPr lang="en-US" altLang="en-US" sz="4400" dirty="0">
              <a:solidFill>
                <a:srgbClr val="FFFF00"/>
              </a:solidFill>
              <a:effectLst/>
            </a:endParaRPr>
          </a:p>
          <a:p>
            <a:pPr marL="609600" indent="-609600" algn="l" eaLnBrk="1" hangingPunct="1">
              <a:buFont typeface="Wingdings" pitchFamily="2" charset="2"/>
              <a:buNone/>
            </a:pPr>
            <a:endParaRPr lang="en-US" altLang="en-US" sz="2000" dirty="0">
              <a:solidFill>
                <a:srgbClr val="FFFF00"/>
              </a:solidFill>
              <a:effectLst/>
            </a:endParaRPr>
          </a:p>
          <a:p>
            <a:pPr marL="609600" indent="-609600" algn="r" rtl="1" eaLnBrk="1" hangingPunct="1">
              <a:buFont typeface="Wingdings" pitchFamily="2" charset="2"/>
              <a:buChar char="n"/>
            </a:pPr>
            <a:r>
              <a:rPr lang="ar-JO" altLang="en-US" sz="2800" dirty="0">
                <a:solidFill>
                  <a:srgbClr val="FFFF00"/>
                </a:solidFill>
                <a:effectLst/>
              </a:rPr>
              <a:t>آرام دمشق</a:t>
            </a:r>
            <a:endParaRPr lang="en-US" altLang="en-US" sz="2800" dirty="0">
              <a:solidFill>
                <a:srgbClr val="FFFF00"/>
              </a:solidFill>
              <a:effectLst/>
            </a:endParaRPr>
          </a:p>
          <a:p>
            <a:pPr marL="609600" indent="-609600" rtl="1" eaLnBrk="1" hangingPunct="1">
              <a:buFont typeface="Wingdings" pitchFamily="2" charset="2"/>
              <a:buNone/>
            </a:pPr>
            <a:r>
              <a:rPr lang="ar-JO" altLang="en-US" sz="2400" dirty="0">
                <a:solidFill>
                  <a:srgbClr val="FFFF00"/>
                </a:solidFill>
                <a:effectLst/>
              </a:rPr>
              <a:t>فجاء ارام دمشق لنجدة هددعزر ملك صوبة ... (2 صم 8: 5)</a:t>
            </a:r>
            <a:endParaRPr lang="en-US" altLang="en-US" sz="2400" dirty="0">
              <a:solidFill>
                <a:srgbClr val="FFFF00"/>
              </a:solidFill>
              <a:effectLst/>
            </a:endParaRPr>
          </a:p>
          <a:p>
            <a:pPr marL="1066800" lvl="1" indent="-609600" algn="r" rtl="1" eaLnBrk="1" hangingPunct="1"/>
            <a:r>
              <a:rPr lang="ar-JO" altLang="en-US" sz="2400" dirty="0">
                <a:solidFill>
                  <a:srgbClr val="FFFF00"/>
                </a:solidFill>
                <a:effectLst/>
                <a:ea typeface="Geneva" charset="0"/>
              </a:rPr>
              <a:t>تدعى في الكتاب المقدس العبري أرام</a:t>
            </a:r>
            <a:endParaRPr lang="en-US" altLang="en-US" sz="2400" dirty="0">
              <a:solidFill>
                <a:srgbClr val="FFFF00"/>
              </a:solidFill>
              <a:effectLst/>
              <a:ea typeface="Geneva" charset="0"/>
            </a:endParaRPr>
          </a:p>
          <a:p>
            <a:pPr marL="1066800" lvl="1" indent="-609600" algn="r" rtl="1" eaLnBrk="1" hangingPunct="1"/>
            <a:r>
              <a:rPr lang="ar-JO" altLang="en-US" sz="2400" dirty="0">
                <a:solidFill>
                  <a:srgbClr val="FFFF00"/>
                </a:solidFill>
                <a:effectLst/>
                <a:ea typeface="Geneva" charset="0"/>
              </a:rPr>
              <a:t>تدعى في ترجمات أخرى سوريا</a:t>
            </a:r>
            <a:endParaRPr lang="en-US" altLang="en-US" sz="2400" dirty="0">
              <a:solidFill>
                <a:srgbClr val="FFFF00"/>
              </a:solidFill>
              <a:effectLst/>
              <a:ea typeface="Geneva" charset="0"/>
            </a:endParaRPr>
          </a:p>
          <a:p>
            <a:pPr marL="1066800" lvl="1" indent="-609600" algn="r" rtl="1" eaLnBrk="1" hangingPunct="1"/>
            <a:r>
              <a:rPr lang="ar-JO" altLang="en-US" sz="2400" dirty="0">
                <a:solidFill>
                  <a:srgbClr val="FFFF00"/>
                </a:solidFill>
                <a:effectLst/>
                <a:ea typeface="Geneva" charset="0"/>
              </a:rPr>
              <a:t>تمتلك أرام دمشق التي تعتبر الجزء الأهم من العالم الآرامي التأثير الأعظم على إسرائيل الكتاب المقدس.</a:t>
            </a:r>
            <a:endParaRPr lang="en-US" altLang="en-US" sz="2400" dirty="0">
              <a:solidFill>
                <a:srgbClr val="FFFF00"/>
              </a:solidFill>
              <a:effectLst/>
              <a:ea typeface="Geneva" charset="0"/>
            </a:endParaRPr>
          </a:p>
          <a:p>
            <a:pPr marL="1066800" lvl="1" indent="-609600" algn="r" rtl="1" eaLnBrk="1" hangingPunct="1"/>
            <a:r>
              <a:rPr lang="ar-JO" altLang="en-US" sz="2400" dirty="0">
                <a:solidFill>
                  <a:srgbClr val="FFFF00"/>
                </a:solidFill>
                <a:effectLst/>
                <a:ea typeface="Geneva" charset="0"/>
              </a:rPr>
              <a:t>كما أنها كانت أقوى ولاية محاذية لإسرائيل.</a:t>
            </a:r>
            <a:endParaRPr lang="en-US" altLang="en-US" sz="2400" dirty="0">
              <a:solidFill>
                <a:srgbClr val="FFFF00"/>
              </a:solidFill>
              <a:effectLst/>
              <a:ea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755">
                                            <p:txEl>
                                              <p:pRg st="2" end="2"/>
                                            </p:txEl>
                                          </p:spTgt>
                                        </p:tgtEl>
                                        <p:attrNameLst>
                                          <p:attrName>style.visibility</p:attrName>
                                        </p:attrNameLst>
                                      </p:cBhvr>
                                      <p:to>
                                        <p:strVal val="visible"/>
                                      </p:to>
                                    </p:set>
                                    <p:anim calcmode="lin" valueType="num">
                                      <p:cBhvr additive="base">
                                        <p:cTn id="7" dur="500" fill="hold"/>
                                        <p:tgtEl>
                                          <p:spTgt spid="7475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755">
                                            <p:txEl>
                                              <p:pRg st="3" end="3"/>
                                            </p:txEl>
                                          </p:spTgt>
                                        </p:tgtEl>
                                        <p:attrNameLst>
                                          <p:attrName>style.visibility</p:attrName>
                                        </p:attrNameLst>
                                      </p:cBhvr>
                                      <p:to>
                                        <p:strVal val="visible"/>
                                      </p:to>
                                    </p:set>
                                    <p:anim calcmode="lin" valueType="num">
                                      <p:cBhvr additive="base">
                                        <p:cTn id="13" dur="500" fill="hold"/>
                                        <p:tgtEl>
                                          <p:spTgt spid="7475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755">
                                            <p:txEl>
                                              <p:pRg st="3" end="3"/>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4755">
                                            <p:txEl>
                                              <p:pRg st="4" end="4"/>
                                            </p:txEl>
                                          </p:spTgt>
                                        </p:tgtEl>
                                        <p:attrNameLst>
                                          <p:attrName>style.visibility</p:attrName>
                                        </p:attrNameLst>
                                      </p:cBhvr>
                                      <p:to>
                                        <p:strVal val="visible"/>
                                      </p:to>
                                    </p:set>
                                    <p:anim calcmode="lin" valueType="num">
                                      <p:cBhvr additive="base">
                                        <p:cTn id="17" dur="500" fill="hold"/>
                                        <p:tgtEl>
                                          <p:spTgt spid="74755">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4755">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4755">
                                            <p:txEl>
                                              <p:pRg st="5" end="5"/>
                                            </p:txEl>
                                          </p:spTgt>
                                        </p:tgtEl>
                                        <p:attrNameLst>
                                          <p:attrName>style.visibility</p:attrName>
                                        </p:attrNameLst>
                                      </p:cBhvr>
                                      <p:to>
                                        <p:strVal val="visible"/>
                                      </p:to>
                                    </p:set>
                                    <p:anim calcmode="lin" valueType="num">
                                      <p:cBhvr additive="base">
                                        <p:cTn id="21" dur="500" fill="hold"/>
                                        <p:tgtEl>
                                          <p:spTgt spid="74755">
                                            <p:txEl>
                                              <p:pRg st="5" end="5"/>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4755">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4755">
                                            <p:txEl>
                                              <p:pRg st="6" end="6"/>
                                            </p:txEl>
                                          </p:spTgt>
                                        </p:tgtEl>
                                        <p:attrNameLst>
                                          <p:attrName>style.visibility</p:attrName>
                                        </p:attrNameLst>
                                      </p:cBhvr>
                                      <p:to>
                                        <p:strVal val="visible"/>
                                      </p:to>
                                    </p:set>
                                    <p:anim calcmode="lin" valueType="num">
                                      <p:cBhvr additive="base">
                                        <p:cTn id="25" dur="500" fill="hold"/>
                                        <p:tgtEl>
                                          <p:spTgt spid="7475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4755">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4755">
                                            <p:txEl>
                                              <p:pRg st="7" end="7"/>
                                            </p:txEl>
                                          </p:spTgt>
                                        </p:tgtEl>
                                        <p:attrNameLst>
                                          <p:attrName>style.visibility</p:attrName>
                                        </p:attrNameLst>
                                      </p:cBhvr>
                                      <p:to>
                                        <p:strVal val="visible"/>
                                      </p:to>
                                    </p:set>
                                    <p:anim calcmode="lin" valueType="num">
                                      <p:cBhvr additive="base">
                                        <p:cTn id="29" dur="500" fill="hold"/>
                                        <p:tgtEl>
                                          <p:spTgt spid="74755">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475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3" name="Rectangle 5"/>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17412" name="Rectangle 1026"/>
          <p:cNvSpPr>
            <a:spLocks noGrp="1" noChangeArrowheads="1"/>
          </p:cNvSpPr>
          <p:nvPr>
            <p:ph type="ctrTitle"/>
          </p:nvPr>
        </p:nvSpPr>
        <p:spPr>
          <a:xfrm>
            <a:off x="0" y="0"/>
            <a:ext cx="9144000" cy="762000"/>
          </a:xfrm>
          <a:effectLst/>
        </p:spPr>
        <p:txBody>
          <a:bodyPr/>
          <a:lstStyle/>
          <a:p>
            <a:pPr marL="609600" indent="-609600" eaLnBrk="1" hangingPunct="1"/>
            <a:r>
              <a:rPr lang="ar-JO" altLang="en-US" sz="4000" dirty="0">
                <a:solidFill>
                  <a:srgbClr val="FFFF00"/>
                </a:solidFill>
                <a:effectLst/>
                <a:latin typeface="Arial" panose="020B0604020202020204" pitchFamily="34" charset="0"/>
                <a:cs typeface="Arial" panose="020B0604020202020204" pitchFamily="34" charset="0"/>
              </a:rPr>
              <a:t>علم الأنساب</a:t>
            </a:r>
            <a:endParaRPr lang="en-US" altLang="en-US" sz="4000" dirty="0">
              <a:solidFill>
                <a:srgbClr val="FFFF00"/>
              </a:solidFill>
              <a:effectLst/>
              <a:latin typeface="Arial" panose="020B0604020202020204" pitchFamily="34" charset="0"/>
              <a:cs typeface="Arial" panose="020B0604020202020204" pitchFamily="34" charset="0"/>
            </a:endParaRPr>
          </a:p>
        </p:txBody>
      </p:sp>
      <p:sp>
        <p:nvSpPr>
          <p:cNvPr id="32797" name="Rectangle 1053"/>
          <p:cNvSpPr>
            <a:spLocks noChangeArrowheads="1"/>
          </p:cNvSpPr>
          <p:nvPr/>
        </p:nvSpPr>
        <p:spPr bwMode="auto">
          <a:xfrm>
            <a:off x="6643688" y="2133600"/>
            <a:ext cx="2500312" cy="609600"/>
          </a:xfrm>
          <a:prstGeom prst="rect">
            <a:avLst/>
          </a:prstGeom>
          <a:noFill/>
          <a:ln w="9525">
            <a:noFill/>
            <a:miter lim="800000"/>
            <a:headEnd/>
            <a:tailEnd/>
          </a:ln>
          <a:effectLst/>
        </p:spPr>
        <p:txBody>
          <a:bodyPr lIns="92075" tIns="46038" rIns="92075" bIns="46038"/>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buClr>
                <a:schemeClr val="tx2"/>
              </a:buClr>
              <a:buSzPct val="75000"/>
              <a:buFont typeface="Wingdings" pitchFamily="2" charset="2"/>
              <a:buNone/>
            </a:pPr>
            <a:r>
              <a:rPr lang="ar-JO" altLang="en-US" sz="2000" b="1" dirty="0">
                <a:solidFill>
                  <a:srgbClr val="FFFF00"/>
                </a:solidFill>
                <a:latin typeface="Arial" panose="020B0604020202020204" pitchFamily="34" charset="0"/>
                <a:cs typeface="Arial" panose="020B0604020202020204" pitchFamily="34" charset="0"/>
              </a:rPr>
              <a:t>(تك 22: 20-24،        تث 26: 5)</a:t>
            </a:r>
            <a:endParaRPr lang="en-US" altLang="en-US" sz="900" b="1" dirty="0">
              <a:solidFill>
                <a:srgbClr val="FFFF00"/>
              </a:solidFill>
              <a:latin typeface="Arial" panose="020B0604020202020204" pitchFamily="34" charset="0"/>
              <a:cs typeface="Arial" panose="020B0604020202020204" pitchFamily="34" charset="0"/>
            </a:endParaRPr>
          </a:p>
        </p:txBody>
      </p:sp>
      <p:sp>
        <p:nvSpPr>
          <p:cNvPr id="27" name="TextBox 26"/>
          <p:cNvSpPr txBox="1"/>
          <p:nvPr/>
        </p:nvSpPr>
        <p:spPr>
          <a:xfrm>
            <a:off x="8230799" y="76200"/>
            <a:ext cx="704040" cy="830997"/>
          </a:xfrm>
          <a:prstGeom prst="rect">
            <a:avLst/>
          </a:prstGeom>
          <a:noFill/>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latin typeface="Arial" panose="020B0604020202020204" pitchFamily="34" charset="0"/>
                <a:cs typeface="Arial" panose="020B0604020202020204" pitchFamily="34" charset="0"/>
              </a:rPr>
              <a:t>121</a:t>
            </a:r>
            <a:br>
              <a:rPr lang="en-US" altLang="en-US"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17</a:t>
            </a:r>
            <a:endParaRPr lang="en-US" altLang="en-US" b="1" dirty="0">
              <a:latin typeface="Arial" panose="020B0604020202020204" pitchFamily="34" charset="0"/>
              <a:cs typeface="Arial" panose="020B0604020202020204" pitchFamily="34" charset="0"/>
            </a:endParaRPr>
          </a:p>
        </p:txBody>
      </p:sp>
      <p:sp>
        <p:nvSpPr>
          <p:cNvPr id="28" name="Rectangle 3"/>
          <p:cNvSpPr txBox="1">
            <a:spLocks noChangeArrowheads="1"/>
          </p:cNvSpPr>
          <p:nvPr/>
        </p:nvSpPr>
        <p:spPr bwMode="auto">
          <a:xfrm>
            <a:off x="228600" y="762000"/>
            <a:ext cx="8001000" cy="1295400"/>
          </a:xfrm>
          <a:prstGeom prst="rect">
            <a:avLst/>
          </a:prstGeom>
          <a:noFill/>
          <a:ln w="9525">
            <a:noFill/>
            <a:miter lim="800000"/>
            <a:headEnd/>
            <a:tailEnd/>
          </a:ln>
          <a:effectLst/>
        </p:spPr>
        <p:txBody>
          <a:bodyPr lIns="92075" tIns="46038" rIns="92075" bIns="46038"/>
          <a:lstStyle>
            <a:lvl1pPr marL="355600" indent="-355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2600" b="1" dirty="0">
                <a:solidFill>
                  <a:srgbClr val="FFFFFF"/>
                </a:solidFill>
                <a:latin typeface="Arial" panose="020B0604020202020204" pitchFamily="34" charset="0"/>
                <a:ea typeface="Geneva" charset="0"/>
                <a:cs typeface="Arial" panose="020B0604020202020204" pitchFamily="34" charset="0"/>
              </a:rPr>
              <a:t>انحدروا من آرام (حفيد ناحور)، كان ناحور وإبراهيم أخوين، وانحدر كلاهما من سام ابن نوح.</a:t>
            </a:r>
            <a:endParaRPr lang="en-US" altLang="en-US" sz="2600" b="1" dirty="0">
              <a:solidFill>
                <a:srgbClr val="FFFFFF"/>
              </a:solidFill>
              <a:latin typeface="Arial" panose="020B0604020202020204" pitchFamily="34" charset="0"/>
              <a:ea typeface="Geneva" charset="0"/>
              <a:cs typeface="Arial" panose="020B0604020202020204" pitchFamily="34" charset="0"/>
            </a:endParaRPr>
          </a:p>
        </p:txBody>
      </p:sp>
      <p:grpSp>
        <p:nvGrpSpPr>
          <p:cNvPr id="8198" name="Group 2"/>
          <p:cNvGrpSpPr>
            <a:grpSpLocks/>
          </p:cNvGrpSpPr>
          <p:nvPr/>
        </p:nvGrpSpPr>
        <p:grpSpPr bwMode="auto">
          <a:xfrm>
            <a:off x="2971800" y="1965325"/>
            <a:ext cx="6324600" cy="4759325"/>
            <a:chOff x="2971800" y="1965325"/>
            <a:chExt cx="6324600" cy="4759012"/>
          </a:xfrm>
          <a:effectLst/>
        </p:grpSpPr>
        <p:grpSp>
          <p:nvGrpSpPr>
            <p:cNvPr id="8201" name="Group 1052"/>
            <p:cNvGrpSpPr>
              <a:grpSpLocks/>
            </p:cNvGrpSpPr>
            <p:nvPr/>
          </p:nvGrpSpPr>
          <p:grpSpPr bwMode="auto">
            <a:xfrm>
              <a:off x="2971800" y="1965325"/>
              <a:ext cx="6324600" cy="4758773"/>
              <a:chOff x="1488" y="1296"/>
              <a:chExt cx="3696" cy="2500"/>
            </a:xfrm>
          </p:grpSpPr>
          <p:sp>
            <p:nvSpPr>
              <p:cNvPr id="32775" name="Text Box 1031"/>
              <p:cNvSpPr txBox="1">
                <a:spLocks noChangeArrowheads="1"/>
              </p:cNvSpPr>
              <p:nvPr/>
            </p:nvSpPr>
            <p:spPr bwMode="auto">
              <a:xfrm>
                <a:off x="2592" y="1296"/>
                <a:ext cx="720"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نوح</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76" name="Text Box 1032"/>
              <p:cNvSpPr txBox="1">
                <a:spLocks noChangeArrowheads="1"/>
              </p:cNvSpPr>
              <p:nvPr/>
            </p:nvSpPr>
            <p:spPr bwMode="auto">
              <a:xfrm>
                <a:off x="1488" y="1776"/>
                <a:ext cx="912"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يافث</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79" name="Text Box 1035"/>
              <p:cNvSpPr txBox="1">
                <a:spLocks noChangeArrowheads="1"/>
              </p:cNvSpPr>
              <p:nvPr/>
            </p:nvSpPr>
            <p:spPr bwMode="auto">
              <a:xfrm>
                <a:off x="2592" y="1776"/>
                <a:ext cx="576"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حام</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80" name="Text Box 1036"/>
              <p:cNvSpPr txBox="1">
                <a:spLocks noChangeArrowheads="1"/>
              </p:cNvSpPr>
              <p:nvPr/>
            </p:nvSpPr>
            <p:spPr bwMode="auto">
              <a:xfrm>
                <a:off x="3456" y="1776"/>
                <a:ext cx="624"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سام</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81" name="Line 1037"/>
              <p:cNvSpPr>
                <a:spLocks noChangeShapeType="1"/>
              </p:cNvSpPr>
              <p:nvPr/>
            </p:nvSpPr>
            <p:spPr bwMode="auto">
              <a:xfrm>
                <a:off x="2880" y="1584"/>
                <a:ext cx="0" cy="0"/>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82" name="Line 1038"/>
              <p:cNvSpPr>
                <a:spLocks noChangeShapeType="1"/>
              </p:cNvSpPr>
              <p:nvPr/>
            </p:nvSpPr>
            <p:spPr bwMode="auto">
              <a:xfrm>
                <a:off x="2880" y="1584"/>
                <a:ext cx="0" cy="240"/>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83" name="Line 1039"/>
              <p:cNvSpPr>
                <a:spLocks noChangeShapeType="1"/>
              </p:cNvSpPr>
              <p:nvPr/>
            </p:nvSpPr>
            <p:spPr bwMode="auto">
              <a:xfrm flipH="1">
                <a:off x="1824" y="1536"/>
                <a:ext cx="768" cy="288"/>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84" name="Line 1040"/>
              <p:cNvSpPr>
                <a:spLocks noChangeShapeType="1"/>
              </p:cNvSpPr>
              <p:nvPr/>
            </p:nvSpPr>
            <p:spPr bwMode="auto">
              <a:xfrm>
                <a:off x="3264" y="1536"/>
                <a:ext cx="382" cy="336"/>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85" name="Text Box 1041"/>
              <p:cNvSpPr txBox="1">
                <a:spLocks noChangeArrowheads="1"/>
              </p:cNvSpPr>
              <p:nvPr/>
            </p:nvSpPr>
            <p:spPr bwMode="auto">
              <a:xfrm>
                <a:off x="3456" y="2256"/>
                <a:ext cx="674"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تارح</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86" name="Text Box 1042"/>
              <p:cNvSpPr txBox="1">
                <a:spLocks noChangeArrowheads="1"/>
              </p:cNvSpPr>
              <p:nvPr/>
            </p:nvSpPr>
            <p:spPr bwMode="auto">
              <a:xfrm>
                <a:off x="2688" y="2688"/>
                <a:ext cx="672"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هاران</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87" name="Text Box 1043"/>
              <p:cNvSpPr txBox="1">
                <a:spLocks noChangeArrowheads="1"/>
              </p:cNvSpPr>
              <p:nvPr/>
            </p:nvSpPr>
            <p:spPr bwMode="auto">
              <a:xfrm>
                <a:off x="3456" y="2688"/>
                <a:ext cx="674"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ناحور</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88" name="Text Box 1044"/>
              <p:cNvSpPr txBox="1">
                <a:spLocks noChangeArrowheads="1"/>
              </p:cNvSpPr>
              <p:nvPr/>
            </p:nvSpPr>
            <p:spPr bwMode="auto">
              <a:xfrm>
                <a:off x="4224" y="2688"/>
                <a:ext cx="960"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إبراهيم</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89" name="Text Box 1045"/>
              <p:cNvSpPr txBox="1">
                <a:spLocks noChangeArrowheads="1"/>
              </p:cNvSpPr>
              <p:nvPr/>
            </p:nvSpPr>
            <p:spPr bwMode="auto">
              <a:xfrm>
                <a:off x="3269" y="3146"/>
                <a:ext cx="911"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آرام</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791" name="Line 1047"/>
              <p:cNvSpPr>
                <a:spLocks noChangeShapeType="1"/>
              </p:cNvSpPr>
              <p:nvPr/>
            </p:nvSpPr>
            <p:spPr bwMode="auto">
              <a:xfrm>
                <a:off x="3744" y="2064"/>
                <a:ext cx="0" cy="240"/>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92" name="Line 1048"/>
              <p:cNvSpPr>
                <a:spLocks noChangeShapeType="1"/>
              </p:cNvSpPr>
              <p:nvPr/>
            </p:nvSpPr>
            <p:spPr bwMode="auto">
              <a:xfrm>
                <a:off x="3744" y="2544"/>
                <a:ext cx="0" cy="193"/>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93" name="Line 1049"/>
              <p:cNvSpPr>
                <a:spLocks noChangeShapeType="1"/>
              </p:cNvSpPr>
              <p:nvPr/>
            </p:nvSpPr>
            <p:spPr bwMode="auto">
              <a:xfrm flipH="1">
                <a:off x="3024" y="2544"/>
                <a:ext cx="480" cy="239"/>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94" name="Line 1050"/>
              <p:cNvSpPr>
                <a:spLocks noChangeShapeType="1"/>
              </p:cNvSpPr>
              <p:nvPr/>
            </p:nvSpPr>
            <p:spPr bwMode="auto">
              <a:xfrm>
                <a:off x="3984" y="2496"/>
                <a:ext cx="624" cy="288"/>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2795" name="Line 1051"/>
              <p:cNvSpPr>
                <a:spLocks noChangeShapeType="1"/>
              </p:cNvSpPr>
              <p:nvPr/>
            </p:nvSpPr>
            <p:spPr bwMode="auto">
              <a:xfrm>
                <a:off x="3756" y="2866"/>
                <a:ext cx="0" cy="336"/>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1" name="Text Box 1045"/>
              <p:cNvSpPr txBox="1">
                <a:spLocks noChangeArrowheads="1"/>
              </p:cNvSpPr>
              <p:nvPr/>
            </p:nvSpPr>
            <p:spPr bwMode="auto">
              <a:xfrm>
                <a:off x="3269" y="3586"/>
                <a:ext cx="981" cy="2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الآراميون</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2" name="Line 1051"/>
              <p:cNvSpPr>
                <a:spLocks noChangeShapeType="1"/>
              </p:cNvSpPr>
              <p:nvPr/>
            </p:nvSpPr>
            <p:spPr bwMode="auto">
              <a:xfrm flipH="1">
                <a:off x="3756" y="3346"/>
                <a:ext cx="3" cy="266"/>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29" name="Text Box 1045"/>
            <p:cNvSpPr txBox="1">
              <a:spLocks noChangeArrowheads="1"/>
            </p:cNvSpPr>
            <p:nvPr/>
          </p:nvSpPr>
          <p:spPr bwMode="auto">
            <a:xfrm>
              <a:off x="7620000" y="5486168"/>
              <a:ext cx="1558925" cy="4000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يعقوب</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30" name="Line 1051"/>
            <p:cNvSpPr>
              <a:spLocks noChangeShapeType="1"/>
            </p:cNvSpPr>
            <p:nvPr/>
          </p:nvSpPr>
          <p:spPr bwMode="auto">
            <a:xfrm>
              <a:off x="8399463" y="4952804"/>
              <a:ext cx="0" cy="639721"/>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
          <p:nvSpPr>
            <p:cNvPr id="33" name="Text Box 1045"/>
            <p:cNvSpPr txBox="1">
              <a:spLocks noChangeArrowheads="1"/>
            </p:cNvSpPr>
            <p:nvPr/>
          </p:nvSpPr>
          <p:spPr bwMode="auto">
            <a:xfrm>
              <a:off x="7661275" y="6324313"/>
              <a:ext cx="1558925" cy="4000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بني إسرائيل</a:t>
              </a:r>
              <a:endParaRPr lang="en-US" altLang="en-US" sz="2000" b="1" dirty="0">
                <a:solidFill>
                  <a:srgbClr val="FFFF00"/>
                </a:solidFill>
                <a:latin typeface="Arial" panose="020B0604020202020204" pitchFamily="34" charset="0"/>
                <a:cs typeface="Arial" panose="020B0604020202020204" pitchFamily="34" charset="0"/>
              </a:endParaRPr>
            </a:p>
          </p:txBody>
        </p:sp>
      </p:grpSp>
      <p:sp>
        <p:nvSpPr>
          <p:cNvPr id="35" name="Rectangle 3"/>
          <p:cNvSpPr txBox="1">
            <a:spLocks noChangeArrowheads="1"/>
          </p:cNvSpPr>
          <p:nvPr/>
        </p:nvSpPr>
        <p:spPr bwMode="auto">
          <a:xfrm>
            <a:off x="228600" y="3962400"/>
            <a:ext cx="5029200" cy="2514600"/>
          </a:xfrm>
          <a:prstGeom prst="rect">
            <a:avLst/>
          </a:prstGeom>
          <a:noFill/>
          <a:ln w="9525">
            <a:noFill/>
            <a:miter lim="800000"/>
            <a:headEnd/>
            <a:tailEnd/>
          </a:ln>
          <a:effectLst/>
        </p:spPr>
        <p:txBody>
          <a:bodyPr lIns="92075" tIns="46038" rIns="92075" bIns="46038"/>
          <a:lstStyle>
            <a:lvl1pPr marL="355600" indent="-355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2600" b="1" dirty="0">
                <a:solidFill>
                  <a:srgbClr val="FFFFFF"/>
                </a:solidFill>
                <a:latin typeface="Arial" panose="020B0604020202020204" pitchFamily="34" charset="0"/>
                <a:ea typeface="Geneva" charset="0"/>
                <a:cs typeface="Arial" panose="020B0604020202020204" pitchFamily="34" charset="0"/>
              </a:rPr>
              <a:t>كان لابان وأخوه بتوئيل آراميين           (تك 25: 20)</a:t>
            </a:r>
            <a:endParaRPr lang="en-US" altLang="en-US" sz="2600" b="1" dirty="0">
              <a:solidFill>
                <a:srgbClr val="FFFFFF"/>
              </a:solidFill>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2600" b="1" dirty="0">
                <a:solidFill>
                  <a:srgbClr val="FFFFFF"/>
                </a:solidFill>
                <a:latin typeface="Arial" panose="020B0604020202020204" pitchFamily="34" charset="0"/>
                <a:ea typeface="Geneva" charset="0"/>
                <a:cs typeface="Arial" panose="020B0604020202020204" pitchFamily="34" charset="0"/>
              </a:rPr>
              <a:t>كان إبراهيم آرامياً تائهاً (تث 26: 5)</a:t>
            </a:r>
            <a:endParaRPr lang="en-US" altLang="en-US" sz="2600" b="1" dirty="0">
              <a:solidFill>
                <a:srgbClr val="FFFFFF"/>
              </a:solidFill>
              <a:latin typeface="Arial" panose="020B0604020202020204" pitchFamily="34" charset="0"/>
              <a:ea typeface="Geneva" charset="0"/>
              <a:cs typeface="Arial" panose="020B0604020202020204" pitchFamily="34" charset="0"/>
            </a:endParaRPr>
          </a:p>
        </p:txBody>
      </p:sp>
      <p:sp>
        <p:nvSpPr>
          <p:cNvPr id="38" name="Line 1051"/>
          <p:cNvSpPr>
            <a:spLocks noChangeShapeType="1"/>
          </p:cNvSpPr>
          <p:nvPr/>
        </p:nvSpPr>
        <p:spPr bwMode="auto">
          <a:xfrm flipH="1">
            <a:off x="8382000" y="5867400"/>
            <a:ext cx="4763" cy="506413"/>
          </a:xfrm>
          <a:prstGeom prst="line">
            <a:avLst/>
          </a:prstGeom>
          <a:noFill/>
          <a:ln w="9525">
            <a:solidFill>
              <a:schemeClr val="tx1"/>
            </a:solidFill>
            <a:round/>
            <a:headEnd/>
            <a:tailEnd/>
          </a:ln>
          <a:effectLst/>
        </p:spPr>
        <p:txBody>
          <a:bodyPr wrap="none"/>
          <a:lstStyle/>
          <a:p>
            <a:pPr>
              <a:defRPr/>
            </a:pPr>
            <a:endParaRPr lang="en-US" sz="2000"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797">
                                            <p:txEl>
                                              <p:pRg st="0" end="0"/>
                                            </p:txEl>
                                          </p:spTgt>
                                        </p:tgtEl>
                                        <p:attrNameLst>
                                          <p:attrName>style.visibility</p:attrName>
                                        </p:attrNameLst>
                                      </p:cBhvr>
                                      <p:to>
                                        <p:strVal val="visible"/>
                                      </p:to>
                                    </p:set>
                                    <p:anim calcmode="lin" valueType="num">
                                      <p:cBhvr additive="base">
                                        <p:cTn id="7" dur="500" fill="hold"/>
                                        <p:tgtEl>
                                          <p:spTgt spid="3279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additive="base">
                                        <p:cTn id="1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
                                            <p:txEl>
                                              <p:pRg st="1" end="1"/>
                                            </p:txEl>
                                          </p:spTgt>
                                        </p:tgtEl>
                                        <p:attrNameLst>
                                          <p:attrName>style.visibility</p:attrName>
                                        </p:attrNameLst>
                                      </p:cBhvr>
                                      <p:to>
                                        <p:strVal val="visible"/>
                                      </p:to>
                                    </p:set>
                                    <p:anim calcmode="lin" valueType="num">
                                      <p:cBhvr additive="base">
                                        <p:cTn id="25"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7" grpId="0" build="p" autoUpdateAnimBg="0"/>
      <p:bldP spid="28" grpId="0" build="p" autoUpdateAnimBg="0"/>
      <p:bldP spid="35"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3"/>
          <p:cNvSpPr>
            <a:spLocks noGrp="1" noChangeArrowheads="1"/>
          </p:cNvSpPr>
          <p:nvPr>
            <p:ph type="subTitle" idx="1"/>
          </p:nvPr>
        </p:nvSpPr>
        <p:spPr>
          <a:xfrm>
            <a:off x="1219200" y="838200"/>
            <a:ext cx="7915275" cy="6324600"/>
          </a:xfrm>
        </p:spPr>
        <p:txBody>
          <a:bodyPr/>
          <a:lstStyle/>
          <a:p>
            <a:pPr marL="609600" indent="-609600" eaLnBrk="1" hangingPunct="1">
              <a:buFont typeface="Wingdings" pitchFamily="2" charset="2"/>
              <a:buNone/>
            </a:pPr>
            <a:r>
              <a:rPr lang="ar-JO" altLang="en-US" sz="4400" dirty="0">
                <a:solidFill>
                  <a:srgbClr val="FFFF00"/>
                </a:solidFill>
                <a:effectLst/>
              </a:rPr>
              <a:t>وسط وجنوب سوريا</a:t>
            </a:r>
            <a:endParaRPr lang="en-US" altLang="en-US" sz="2400" dirty="0">
              <a:solidFill>
                <a:srgbClr val="FFFF00"/>
              </a:solidFill>
              <a:effectLst/>
            </a:endParaRPr>
          </a:p>
          <a:p>
            <a:pPr marL="609600" indent="-609600" algn="r" rtl="1" eaLnBrk="1" hangingPunct="1">
              <a:buFont typeface="Wingdings" pitchFamily="2" charset="2"/>
              <a:buChar char="n"/>
            </a:pPr>
            <a:r>
              <a:rPr lang="ar-JO" altLang="en-US" sz="2400" dirty="0">
                <a:solidFill>
                  <a:srgbClr val="FFFF00"/>
                </a:solidFill>
                <a:effectLst/>
              </a:rPr>
              <a:t>خلال حكم الملك سليمان:</a:t>
            </a:r>
            <a:endParaRPr lang="en-US" altLang="en-US" sz="2400" dirty="0">
              <a:solidFill>
                <a:srgbClr val="FFFF00"/>
              </a:solidFill>
              <a:effectLst/>
            </a:endParaRPr>
          </a:p>
          <a:p>
            <a:pPr marL="712788" lvl="1" indent="-349250" algn="r" rtl="1" eaLnBrk="1" hangingPunct="1"/>
            <a:r>
              <a:rPr lang="ar-JO" altLang="en-US" sz="2400" dirty="0">
                <a:solidFill>
                  <a:srgbClr val="FFFF00"/>
                </a:solidFill>
                <a:effectLst/>
                <a:ea typeface="Geneva" charset="0"/>
              </a:rPr>
              <a:t>حاصر رزون (موظف الملك هدد عزر السابق) دمشق وأصبحت ولاية مستقلة.</a:t>
            </a:r>
            <a:endParaRPr lang="en-US" altLang="en-US" sz="2400" dirty="0">
              <a:solidFill>
                <a:srgbClr val="FFFF00"/>
              </a:solidFill>
              <a:effectLst/>
              <a:ea typeface="Geneva" charset="0"/>
            </a:endParaRPr>
          </a:p>
          <a:p>
            <a:pPr marL="712788" lvl="1" indent="-349250" algn="r" rtl="1" eaLnBrk="1" hangingPunct="1">
              <a:buFont typeface="Wingdings" pitchFamily="2" charset="2"/>
              <a:buNone/>
            </a:pPr>
            <a:r>
              <a:rPr lang="en-US" altLang="en-US" sz="2400" dirty="0">
                <a:solidFill>
                  <a:srgbClr val="FFFF00"/>
                </a:solidFill>
                <a:effectLst/>
                <a:ea typeface="Geneva" charset="0"/>
              </a:rPr>
              <a:t>	</a:t>
            </a:r>
            <a:r>
              <a:rPr lang="ar-JO" altLang="en-US" sz="2400" dirty="0">
                <a:solidFill>
                  <a:srgbClr val="FFFF00"/>
                </a:solidFill>
                <a:effectLst/>
                <a:ea typeface="Geneva" charset="0"/>
              </a:rPr>
              <a:t>... وأقام الله له خصماً آخر رزون ... فجمع إليه رجالاً وصار رئيس غزاة   (1 ملوك 11: 23-24)</a:t>
            </a:r>
            <a:r>
              <a:rPr lang="en-US" altLang="en-US" sz="2400" dirty="0">
                <a:solidFill>
                  <a:srgbClr val="FFFF00"/>
                </a:solidFill>
                <a:effectLst/>
                <a:ea typeface="Geneva" charset="0"/>
              </a:rPr>
              <a:t> </a:t>
            </a:r>
          </a:p>
          <a:p>
            <a:pPr marL="712788" lvl="1" indent="-349250" algn="r" rtl="1" eaLnBrk="1" hangingPunct="1"/>
            <a:r>
              <a:rPr lang="ar-JO" altLang="en-US" sz="2400" dirty="0">
                <a:solidFill>
                  <a:srgbClr val="FFFF00"/>
                </a:solidFill>
                <a:effectLst/>
                <a:ea typeface="Geneva" charset="0"/>
              </a:rPr>
              <a:t>بعد موت سليمان استغل حكام دمشث تلك الميزة وأسسوا لأرام دمشق حضوراً مهماً. </a:t>
            </a:r>
            <a:endParaRPr lang="en-US" altLang="en-US" sz="2400" dirty="0">
              <a:solidFill>
                <a:srgbClr val="FFFF00"/>
              </a:solidFill>
              <a:effectLst/>
              <a:ea typeface="Geneva" charset="0"/>
            </a:endParaRPr>
          </a:p>
          <a:p>
            <a:pPr marL="712788" lvl="1" indent="-349250" algn="r" rtl="1" eaLnBrk="1" hangingPunct="1">
              <a:buFont typeface="Wingdings" pitchFamily="2" charset="2"/>
              <a:buNone/>
            </a:pPr>
            <a:r>
              <a:rPr lang="en-US" altLang="en-US" sz="2400" dirty="0">
                <a:solidFill>
                  <a:srgbClr val="FFFF00"/>
                </a:solidFill>
                <a:effectLst/>
                <a:ea typeface="Geneva" charset="0"/>
              </a:rPr>
              <a:t>	</a:t>
            </a:r>
            <a:r>
              <a:rPr lang="ar-JO" altLang="en-US" sz="2400" dirty="0">
                <a:solidFill>
                  <a:srgbClr val="FFFF00"/>
                </a:solidFill>
                <a:effectLst/>
                <a:ea typeface="Geneva" charset="0"/>
              </a:rPr>
              <a:t>بنهدد ... أرسل رؤساء الجيوش ضد إسرائيل وضرب ... (1 ملوك 15: 20)</a:t>
            </a:r>
            <a:endParaRPr lang="en-US" altLang="en-US" sz="2400" dirty="0">
              <a:solidFill>
                <a:srgbClr val="FFFF00"/>
              </a:solidFill>
              <a:effectLst/>
              <a:ea typeface="Geneva" charset="0"/>
            </a:endParaRPr>
          </a:p>
        </p:txBody>
      </p:sp>
      <p:sp>
        <p:nvSpPr>
          <p:cNvPr id="48130" name="Rectangle 2"/>
          <p:cNvSpPr>
            <a:spLocks noGrp="1" noChangeArrowheads="1"/>
          </p:cNvSpPr>
          <p:nvPr>
            <p:ph type="ctrTitle"/>
          </p:nvPr>
        </p:nvSpPr>
        <p:spPr>
          <a:xfrm>
            <a:off x="1143000" y="0"/>
            <a:ext cx="7772400" cy="762000"/>
          </a:xfrm>
        </p:spPr>
        <p:txBody>
          <a:bodyPr/>
          <a:lstStyle/>
          <a:p>
            <a:pPr algn="r" eaLnBrk="1" hangingPunct="1"/>
            <a:r>
              <a:rPr lang="ar-JO" altLang="en-US" sz="2800" dirty="0">
                <a:solidFill>
                  <a:srgbClr val="FFFF00"/>
                </a:solidFill>
                <a:effectLst/>
                <a:latin typeface="Arial" panose="020B0604020202020204" pitchFamily="34" charset="0"/>
                <a:cs typeface="Arial" panose="020B0604020202020204" pitchFamily="34" charset="0"/>
              </a:rPr>
              <a:t>شعوب العهد القديم - الآراميون</a:t>
            </a:r>
            <a:endParaRPr lang="en-US" altLang="en-US" sz="2800" dirty="0">
              <a:solidFill>
                <a:srgbClr val="FFFF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anim calcmode="lin" valueType="num">
                                      <p:cBhvr additive="base">
                                        <p:cTn id="7"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anim calcmode="lin" valueType="num">
                                      <p:cBhvr additive="base">
                                        <p:cTn id="11"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577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5779">
                                            <p:txEl>
                                              <p:pRg st="3" end="3"/>
                                            </p:txEl>
                                          </p:spTgt>
                                        </p:tgtEl>
                                        <p:attrNameLst>
                                          <p:attrName>style.visibility</p:attrName>
                                        </p:attrNameLst>
                                      </p:cBhvr>
                                      <p:to>
                                        <p:strVal val="visible"/>
                                      </p:to>
                                    </p:set>
                                    <p:anim calcmode="lin" valueType="num">
                                      <p:cBhvr additive="base">
                                        <p:cTn id="1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5779">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5779">
                                            <p:txEl>
                                              <p:pRg st="4" end="4"/>
                                            </p:txEl>
                                          </p:spTgt>
                                        </p:tgtEl>
                                        <p:attrNameLst>
                                          <p:attrName>style.visibility</p:attrName>
                                        </p:attrNameLst>
                                      </p:cBhvr>
                                      <p:to>
                                        <p:strVal val="visible"/>
                                      </p:to>
                                    </p:set>
                                    <p:anim calcmode="lin" valueType="num">
                                      <p:cBhvr additive="base">
                                        <p:cTn id="19"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5779">
                                            <p:txEl>
                                              <p:pRg st="5" end="5"/>
                                            </p:txEl>
                                          </p:spTgt>
                                        </p:tgtEl>
                                        <p:attrNameLst>
                                          <p:attrName>style.visibility</p:attrName>
                                        </p:attrNameLst>
                                      </p:cBhvr>
                                      <p:to>
                                        <p:strVal val="visible"/>
                                      </p:to>
                                    </p:set>
                                    <p:anim calcmode="lin" valueType="num">
                                      <p:cBhvr additive="base">
                                        <p:cTn id="23" dur="500" fill="hold"/>
                                        <p:tgtEl>
                                          <p:spTgt spid="75779">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577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2"/>
          <p:cNvSpPr>
            <a:spLocks noGrp="1" noChangeArrowheads="1"/>
          </p:cNvSpPr>
          <p:nvPr>
            <p:ph type="ctrTitle"/>
          </p:nvPr>
        </p:nvSpPr>
        <p:spPr>
          <a:xfrm>
            <a:off x="1143000" y="0"/>
            <a:ext cx="7772400" cy="762000"/>
          </a:xfrm>
        </p:spPr>
        <p:txBody>
          <a:bodyPr/>
          <a:lstStyle/>
          <a:p>
            <a:pPr algn="r" eaLnBrk="1" hangingPunct="1"/>
            <a:r>
              <a:rPr lang="ar-JO" altLang="en-US" sz="2800" dirty="0">
                <a:solidFill>
                  <a:srgbClr val="FFFF00"/>
                </a:solidFill>
                <a:effectLst/>
                <a:latin typeface="Arial" panose="020B0604020202020204" pitchFamily="34" charset="0"/>
                <a:cs typeface="Arial" panose="020B0604020202020204" pitchFamily="34" charset="0"/>
              </a:rPr>
              <a:t>شعوب العهد القديم - الآراميون</a:t>
            </a:r>
            <a:endParaRPr lang="en-US" altLang="en-US" sz="2800" dirty="0">
              <a:solidFill>
                <a:srgbClr val="FFFF00"/>
              </a:solidFill>
              <a:effectLst/>
              <a:latin typeface="Arial" panose="020B0604020202020204" pitchFamily="34" charset="0"/>
              <a:cs typeface="Arial" panose="020B0604020202020204" pitchFamily="34" charset="0"/>
            </a:endParaRPr>
          </a:p>
        </p:txBody>
      </p:sp>
      <p:sp>
        <p:nvSpPr>
          <p:cNvPr id="76803" name="Rectangle 3"/>
          <p:cNvSpPr>
            <a:spLocks noGrp="1" noChangeArrowheads="1"/>
          </p:cNvSpPr>
          <p:nvPr>
            <p:ph type="subTitle" idx="1"/>
          </p:nvPr>
        </p:nvSpPr>
        <p:spPr>
          <a:xfrm>
            <a:off x="1219200" y="1219200"/>
            <a:ext cx="7772400" cy="5029200"/>
          </a:xfrm>
        </p:spPr>
        <p:txBody>
          <a:bodyPr/>
          <a:lstStyle/>
          <a:p>
            <a:pPr marL="609600" indent="-609600" eaLnBrk="1" hangingPunct="1">
              <a:buFont typeface="Wingdings" pitchFamily="2" charset="2"/>
              <a:buNone/>
            </a:pPr>
            <a:r>
              <a:rPr lang="ar-JO" altLang="en-US" sz="4400" dirty="0">
                <a:solidFill>
                  <a:srgbClr val="FFFF00"/>
                </a:solidFill>
                <a:effectLst/>
              </a:rPr>
              <a:t>وسط وجنوب سوريا</a:t>
            </a:r>
            <a:endParaRPr lang="en-US" altLang="en-US" sz="4400" dirty="0">
              <a:solidFill>
                <a:srgbClr val="FFFF00"/>
              </a:solidFill>
              <a:effectLst/>
            </a:endParaRPr>
          </a:p>
          <a:p>
            <a:pPr marL="609600" indent="-609600" algn="l" eaLnBrk="1" hangingPunct="1">
              <a:buFont typeface="Wingdings" pitchFamily="2" charset="2"/>
              <a:buNone/>
            </a:pPr>
            <a:endParaRPr lang="en-US" altLang="en-US" sz="2000" dirty="0">
              <a:solidFill>
                <a:srgbClr val="FFFF00"/>
              </a:solidFill>
              <a:effectLst/>
            </a:endParaRPr>
          </a:p>
          <a:p>
            <a:pPr marL="1066800" lvl="1" indent="-609600" algn="r" rtl="1" eaLnBrk="1" hangingPunct="1"/>
            <a:r>
              <a:rPr lang="ar-JO" altLang="en-US" sz="2400" dirty="0">
                <a:solidFill>
                  <a:srgbClr val="FFFF00"/>
                </a:solidFill>
                <a:effectLst/>
                <a:ea typeface="Geneva" charset="0"/>
              </a:rPr>
              <a:t>هاجم الملك الارامي بنهدد مملكة إسرائيل الشمالية واحتل عدداً من القرى الهامة:</a:t>
            </a:r>
            <a:endParaRPr lang="en-US" altLang="en-US" sz="2400" dirty="0">
              <a:solidFill>
                <a:srgbClr val="FFFF00"/>
              </a:solidFill>
              <a:effectLst/>
              <a:ea typeface="Geneva" charset="0"/>
            </a:endParaRPr>
          </a:p>
          <a:p>
            <a:pPr marL="1066800" lvl="1" indent="-609600" algn="r" rtl="1" eaLnBrk="1" hangingPunct="1">
              <a:buFont typeface="Wingdings" pitchFamily="2" charset="2"/>
              <a:buNone/>
            </a:pPr>
            <a:r>
              <a:rPr lang="en-US" altLang="en-US" sz="2400" dirty="0">
                <a:solidFill>
                  <a:srgbClr val="FFFF00"/>
                </a:solidFill>
                <a:effectLst/>
                <a:ea typeface="Geneva" charset="0"/>
              </a:rPr>
              <a:t>	</a:t>
            </a:r>
            <a:r>
              <a:rPr lang="ar-JO" altLang="ja-JP" sz="2400" dirty="0">
                <a:solidFill>
                  <a:srgbClr val="FFFF00"/>
                </a:solidFill>
                <a:effectLst/>
                <a:ea typeface="Geneva" charset="0"/>
              </a:rPr>
              <a:t>        وكانت حرب بين آسا وبعشا ملك إسرائيل ... فسمع بنهدد للملك آسا وأرسل رؤساء الجيوش التي له على مدن إسرائيل وضرب عيون ودان وآبل بيت معكة وكل كنروث مع كل أرض نفتالي (1 ملوك 15: 16-22) </a:t>
            </a:r>
            <a:endParaRPr lang="en-US" altLang="ja-JP" sz="2400" dirty="0">
              <a:solidFill>
                <a:srgbClr val="FFFF00"/>
              </a:solidFill>
              <a:effectLst/>
              <a:ea typeface="Geneva" charset="0"/>
            </a:endParaRPr>
          </a:p>
          <a:p>
            <a:pPr marL="1066800" lvl="1" indent="-609600" eaLnBrk="1" hangingPunct="1">
              <a:buFont typeface="Wingdings" pitchFamily="2" charset="2"/>
              <a:buNone/>
            </a:pPr>
            <a:endParaRPr lang="en-US" altLang="en-US" sz="2400" dirty="0">
              <a:solidFill>
                <a:srgbClr val="FFFF00"/>
              </a:solidFill>
              <a:effectLst/>
              <a:ea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3">
                                            <p:txEl>
                                              <p:pRg st="2" end="2"/>
                                            </p:txEl>
                                          </p:spTgt>
                                        </p:tgtEl>
                                        <p:attrNameLst>
                                          <p:attrName>style.visibility</p:attrName>
                                        </p:attrNameLst>
                                      </p:cBhvr>
                                      <p:to>
                                        <p:strVal val="visible"/>
                                      </p:to>
                                    </p:set>
                                    <p:anim calcmode="lin" valueType="num">
                                      <p:cBhvr additive="base">
                                        <p:cTn id="7"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803">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6803">
                                            <p:txEl>
                                              <p:pRg st="3" end="3"/>
                                            </p:txEl>
                                          </p:spTgt>
                                        </p:tgtEl>
                                        <p:attrNameLst>
                                          <p:attrName>style.visibility</p:attrName>
                                        </p:attrNameLst>
                                      </p:cBhvr>
                                      <p:to>
                                        <p:strVal val="visible"/>
                                      </p:to>
                                    </p:set>
                                    <p:anim calcmode="lin" valueType="num">
                                      <p:cBhvr additive="base">
                                        <p:cTn id="11"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2"/>
          <p:cNvSpPr>
            <a:spLocks noGrp="1" noChangeArrowheads="1"/>
          </p:cNvSpPr>
          <p:nvPr>
            <p:ph type="ctrTitle"/>
          </p:nvPr>
        </p:nvSpPr>
        <p:spPr>
          <a:xfrm>
            <a:off x="1143000" y="0"/>
            <a:ext cx="7772400" cy="762000"/>
          </a:xfrm>
        </p:spPr>
        <p:txBody>
          <a:bodyPr/>
          <a:lstStyle/>
          <a:p>
            <a:pPr algn="r" eaLnBrk="1" hangingPunct="1"/>
            <a:r>
              <a:rPr lang="ar-JO" altLang="en-US" sz="2800" dirty="0">
                <a:solidFill>
                  <a:srgbClr val="FFFF00"/>
                </a:solidFill>
                <a:effectLst/>
                <a:latin typeface="Arial" panose="020B0604020202020204" pitchFamily="34" charset="0"/>
                <a:cs typeface="Arial" panose="020B0604020202020204" pitchFamily="34" charset="0"/>
              </a:rPr>
              <a:t>شعوب العهد القديم - الأموريون</a:t>
            </a:r>
            <a:endParaRPr lang="en-US" altLang="en-US" sz="2800" dirty="0">
              <a:solidFill>
                <a:srgbClr val="FFFF00"/>
              </a:solidFill>
              <a:effectLst/>
              <a:latin typeface="Arial" panose="020B0604020202020204" pitchFamily="34" charset="0"/>
              <a:cs typeface="Arial" panose="020B0604020202020204" pitchFamily="34" charset="0"/>
            </a:endParaRPr>
          </a:p>
        </p:txBody>
      </p:sp>
      <p:sp>
        <p:nvSpPr>
          <p:cNvPr id="77827" name="Rectangle 3"/>
          <p:cNvSpPr>
            <a:spLocks noGrp="1" noChangeArrowheads="1"/>
          </p:cNvSpPr>
          <p:nvPr>
            <p:ph type="subTitle" idx="1"/>
          </p:nvPr>
        </p:nvSpPr>
        <p:spPr>
          <a:xfrm>
            <a:off x="1066800" y="914400"/>
            <a:ext cx="8077200" cy="5029200"/>
          </a:xfrm>
        </p:spPr>
        <p:txBody>
          <a:bodyPr/>
          <a:lstStyle/>
          <a:p>
            <a:pPr marL="609600" indent="-609600" eaLnBrk="1" hangingPunct="1">
              <a:buFont typeface="Wingdings" pitchFamily="2" charset="2"/>
              <a:buNone/>
            </a:pPr>
            <a:r>
              <a:rPr lang="ar-JO" altLang="en-US" sz="4400" dirty="0">
                <a:solidFill>
                  <a:srgbClr val="FFFF00"/>
                </a:solidFill>
                <a:effectLst/>
              </a:rPr>
              <a:t>وسط وجنوب سوريا</a:t>
            </a:r>
            <a:endParaRPr lang="en-US" altLang="en-US" sz="4400" dirty="0">
              <a:solidFill>
                <a:srgbClr val="FFFF00"/>
              </a:solidFill>
              <a:effectLst/>
            </a:endParaRPr>
          </a:p>
          <a:p>
            <a:pPr marL="609600" indent="-609600" algn="l" eaLnBrk="1" hangingPunct="1">
              <a:buFont typeface="Wingdings" pitchFamily="2" charset="2"/>
              <a:buNone/>
            </a:pPr>
            <a:endParaRPr lang="en-US" altLang="en-US" sz="1200" dirty="0">
              <a:solidFill>
                <a:srgbClr val="FFFF00"/>
              </a:solidFill>
              <a:effectLst/>
            </a:endParaRPr>
          </a:p>
          <a:p>
            <a:pPr marL="712788" lvl="1" indent="-622300" algn="r" rtl="1" eaLnBrk="1" hangingPunct="1"/>
            <a:r>
              <a:rPr lang="ar-JO" altLang="en-US" sz="2400" dirty="0">
                <a:solidFill>
                  <a:srgbClr val="FFFF00"/>
                </a:solidFill>
                <a:effectLst/>
                <a:ea typeface="Geneva" charset="0"/>
              </a:rPr>
              <a:t>سلسلة من الصراعات بين إسرائيل وأرام</a:t>
            </a:r>
            <a:r>
              <a:rPr lang="en-US" altLang="en-US" sz="2400" dirty="0">
                <a:solidFill>
                  <a:srgbClr val="FFFF00"/>
                </a:solidFill>
                <a:effectLst/>
                <a:ea typeface="Geneva" charset="0"/>
              </a:rPr>
              <a:t> </a:t>
            </a:r>
          </a:p>
          <a:p>
            <a:pPr marL="712788" lvl="1" indent="-622300" eaLnBrk="1" hangingPunct="1">
              <a:buFont typeface="Wingdings" pitchFamily="2" charset="2"/>
              <a:buNone/>
            </a:pPr>
            <a:r>
              <a:rPr lang="en-US" altLang="en-US" sz="2400" dirty="0">
                <a:solidFill>
                  <a:srgbClr val="FFFF00"/>
                </a:solidFill>
                <a:effectLst/>
                <a:ea typeface="Geneva" charset="0"/>
              </a:rPr>
              <a:t>	</a:t>
            </a:r>
            <a:endParaRPr lang="en-US" altLang="en-US" sz="1100" dirty="0">
              <a:solidFill>
                <a:srgbClr val="FFFF00"/>
              </a:solidFill>
              <a:effectLst/>
              <a:ea typeface="Geneva" charset="0"/>
            </a:endParaRPr>
          </a:p>
          <a:p>
            <a:pPr marL="712788" lvl="1" indent="-622300" algn="r" rtl="1" eaLnBrk="1" hangingPunct="1">
              <a:buFont typeface="Wingdings" pitchFamily="2" charset="2"/>
              <a:buNone/>
            </a:pPr>
            <a:r>
              <a:rPr lang="en-US" altLang="ja-JP" sz="2400" dirty="0">
                <a:solidFill>
                  <a:srgbClr val="FFFF00"/>
                </a:solidFill>
                <a:effectLst/>
                <a:ea typeface="Geneva" charset="0"/>
              </a:rPr>
              <a:t>	</a:t>
            </a:r>
            <a:r>
              <a:rPr lang="ar-JO" altLang="en-US" sz="2400" dirty="0">
                <a:solidFill>
                  <a:srgbClr val="FFFF00"/>
                </a:solidFill>
                <a:effectLst/>
                <a:ea typeface="Geneva" charset="0"/>
              </a:rPr>
              <a:t> وجمع بنهدد ملك أرام كل جيشه واثنين وثلاثين ملكاً معه وخيلاً ومركبات وصعد وحاصر السامرة ... (1 ملوك 20: 1، 22)</a:t>
            </a:r>
            <a:endParaRPr lang="en-US" altLang="en-US" sz="2400" dirty="0">
              <a:solidFill>
                <a:srgbClr val="FFFF00"/>
              </a:solidFill>
              <a:effectLst/>
              <a:ea typeface="Geneva" charset="0"/>
            </a:endParaRPr>
          </a:p>
          <a:p>
            <a:pPr marL="712788" lvl="1" indent="-622300" eaLnBrk="1" hangingPunct="1">
              <a:buFont typeface="Wingdings" pitchFamily="2" charset="2"/>
              <a:buNone/>
            </a:pPr>
            <a:r>
              <a:rPr lang="en-US" altLang="en-US" sz="2400" dirty="0">
                <a:solidFill>
                  <a:srgbClr val="FFFF00"/>
                </a:solidFill>
                <a:effectLst/>
                <a:ea typeface="Geneva" charset="0"/>
              </a:rPr>
              <a:t>	</a:t>
            </a:r>
            <a:endParaRPr lang="en-US" altLang="en-US" sz="1400" dirty="0">
              <a:solidFill>
                <a:srgbClr val="FFFF00"/>
              </a:solidFill>
              <a:effectLst/>
              <a:ea typeface="Geneva" charset="0"/>
            </a:endParaRPr>
          </a:p>
          <a:p>
            <a:pPr marL="712788" lvl="1" indent="-622300" algn="r" rtl="1" eaLnBrk="1" hangingPunct="1">
              <a:buFont typeface="Wingdings" pitchFamily="2" charset="2"/>
              <a:buNone/>
            </a:pPr>
            <a:r>
              <a:rPr lang="en-US" altLang="en-US" sz="2400" dirty="0">
                <a:solidFill>
                  <a:srgbClr val="FFFF00"/>
                </a:solidFill>
                <a:effectLst/>
                <a:ea typeface="Geneva" charset="0"/>
              </a:rPr>
              <a:t>	</a:t>
            </a:r>
            <a:r>
              <a:rPr lang="ar-JO" altLang="en-US" sz="2400" dirty="0">
                <a:solidFill>
                  <a:srgbClr val="FFFF00"/>
                </a:solidFill>
                <a:effectLst/>
                <a:ea typeface="Geneva" charset="0"/>
              </a:rPr>
              <a:t>فصعد ملك إسرائيل (آخاب) ويهوشافاط ملك يهوذا إلى راموت جلعاد      (1 ملوك 22: 29)</a:t>
            </a:r>
            <a:endParaRPr lang="en-US" altLang="en-US" sz="2400" dirty="0">
              <a:solidFill>
                <a:srgbClr val="FFFF00"/>
              </a:solidFill>
              <a:effectLst/>
              <a:ea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7827">
                                            <p:txEl>
                                              <p:pRg st="2" end="2"/>
                                            </p:txEl>
                                          </p:spTgt>
                                        </p:tgtEl>
                                        <p:attrNameLst>
                                          <p:attrName>style.visibility</p:attrName>
                                        </p:attrNameLst>
                                      </p:cBhvr>
                                      <p:to>
                                        <p:strVal val="visible"/>
                                      </p:to>
                                    </p:set>
                                    <p:anim calcmode="lin" valueType="num">
                                      <p:cBhvr additive="base">
                                        <p:cTn id="7"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7827">
                                            <p:txEl>
                                              <p:pRg st="3" end="3"/>
                                            </p:txEl>
                                          </p:spTgt>
                                        </p:tgtEl>
                                        <p:attrNameLst>
                                          <p:attrName>style.visibility</p:attrName>
                                        </p:attrNameLst>
                                      </p:cBhvr>
                                      <p:to>
                                        <p:strVal val="visible"/>
                                      </p:to>
                                    </p:set>
                                    <p:anim calcmode="lin" valueType="num">
                                      <p:cBhvr additive="base">
                                        <p:cTn id="11"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7827">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7827">
                                            <p:txEl>
                                              <p:pRg st="4" end="4"/>
                                            </p:txEl>
                                          </p:spTgt>
                                        </p:tgtEl>
                                        <p:attrNameLst>
                                          <p:attrName>style.visibility</p:attrName>
                                        </p:attrNameLst>
                                      </p:cBhvr>
                                      <p:to>
                                        <p:strVal val="visible"/>
                                      </p:to>
                                    </p:set>
                                    <p:anim calcmode="lin" valueType="num">
                                      <p:cBhvr additive="base">
                                        <p:cTn id="15"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7827">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7827">
                                            <p:txEl>
                                              <p:pRg st="5" end="5"/>
                                            </p:txEl>
                                          </p:spTgt>
                                        </p:tgtEl>
                                        <p:attrNameLst>
                                          <p:attrName>style.visibility</p:attrName>
                                        </p:attrNameLst>
                                      </p:cBhvr>
                                      <p:to>
                                        <p:strVal val="visible"/>
                                      </p:to>
                                    </p:set>
                                    <p:anim calcmode="lin" valueType="num">
                                      <p:cBhvr additive="base">
                                        <p:cTn id="19" dur="500" fill="hold"/>
                                        <p:tgtEl>
                                          <p:spTgt spid="77827">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7827">
                                            <p:txEl>
                                              <p:pRg st="6" end="6"/>
                                            </p:txEl>
                                          </p:spTgt>
                                        </p:tgtEl>
                                        <p:attrNameLst>
                                          <p:attrName>style.visibility</p:attrName>
                                        </p:attrNameLst>
                                      </p:cBhvr>
                                      <p:to>
                                        <p:strVal val="visible"/>
                                      </p:to>
                                    </p:set>
                                    <p:anim calcmode="lin" valueType="num">
                                      <p:cBhvr additive="base">
                                        <p:cTn id="23" dur="500" fill="hold"/>
                                        <p:tgtEl>
                                          <p:spTgt spid="77827">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78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uiExpand="1"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2"/>
          <p:cNvSpPr>
            <a:spLocks noGrp="1" noChangeArrowheads="1"/>
          </p:cNvSpPr>
          <p:nvPr>
            <p:ph type="ctrTitle"/>
          </p:nvPr>
        </p:nvSpPr>
        <p:spPr>
          <a:xfrm>
            <a:off x="1143000" y="0"/>
            <a:ext cx="7772400" cy="762000"/>
          </a:xfrm>
        </p:spPr>
        <p:txBody>
          <a:bodyPr/>
          <a:lstStyle/>
          <a:p>
            <a:pPr algn="r" eaLnBrk="1" hangingPunct="1"/>
            <a:r>
              <a:rPr lang="ar-JO" altLang="en-US" sz="2800" i="1" dirty="0">
                <a:solidFill>
                  <a:srgbClr val="FFFF00"/>
                </a:solidFill>
                <a:effectLst/>
                <a:latin typeface="Helvetica" charset="0"/>
              </a:rPr>
              <a:t>شعوب العهد القديم - الأموريون</a:t>
            </a:r>
            <a:endParaRPr lang="en-US" altLang="en-US" sz="2800" i="1" dirty="0">
              <a:solidFill>
                <a:srgbClr val="FFFF00"/>
              </a:solidFill>
              <a:effectLst/>
              <a:latin typeface="Helvetica" charset="0"/>
            </a:endParaRPr>
          </a:p>
        </p:txBody>
      </p:sp>
      <p:sp>
        <p:nvSpPr>
          <p:cNvPr id="78851" name="Rectangle 3"/>
          <p:cNvSpPr>
            <a:spLocks noGrp="1" noChangeArrowheads="1"/>
          </p:cNvSpPr>
          <p:nvPr>
            <p:ph type="subTitle" idx="1"/>
          </p:nvPr>
        </p:nvSpPr>
        <p:spPr>
          <a:xfrm>
            <a:off x="304800" y="1219200"/>
            <a:ext cx="8686800" cy="5029200"/>
          </a:xfrm>
        </p:spPr>
        <p:txBody>
          <a:bodyPr/>
          <a:lstStyle/>
          <a:p>
            <a:pPr marL="609600" indent="-609600" eaLnBrk="1" hangingPunct="1">
              <a:buFont typeface="Wingdings" pitchFamily="2" charset="2"/>
              <a:buNone/>
            </a:pPr>
            <a:r>
              <a:rPr lang="ar-JO" altLang="en-US" sz="4400" dirty="0">
                <a:solidFill>
                  <a:srgbClr val="FFFF00"/>
                </a:solidFill>
                <a:effectLst/>
              </a:rPr>
              <a:t>وسط وجنوب سوريا</a:t>
            </a:r>
            <a:endParaRPr lang="en-US" altLang="en-US" sz="4400" dirty="0">
              <a:solidFill>
                <a:srgbClr val="FFFF00"/>
              </a:solidFill>
              <a:effectLst/>
            </a:endParaRPr>
          </a:p>
          <a:p>
            <a:pPr marL="609600" indent="-609600" algn="l" eaLnBrk="1" hangingPunct="1">
              <a:buFont typeface="Wingdings" pitchFamily="2" charset="2"/>
              <a:buNone/>
            </a:pPr>
            <a:endParaRPr lang="en-US" altLang="en-US" sz="2400" dirty="0">
              <a:solidFill>
                <a:srgbClr val="FFFF00"/>
              </a:solidFill>
              <a:effectLst/>
              <a:cs typeface="Times New Roman" pitchFamily="18" charset="0"/>
            </a:endParaRPr>
          </a:p>
          <a:p>
            <a:pPr marL="612000" lvl="1" indent="-612000" algn="r" rtl="1" eaLnBrk="1" hangingPunct="1"/>
            <a:r>
              <a:rPr lang="ar-JO" altLang="en-US" sz="2400" dirty="0">
                <a:solidFill>
                  <a:srgbClr val="FFFF00"/>
                </a:solidFill>
                <a:effectLst/>
                <a:ea typeface="Geneva" charset="0"/>
                <a:cs typeface="Times New Roman" pitchFamily="18" charset="0"/>
              </a:rPr>
              <a:t>ظلم ملك آرام حزائيل إسرائيل كل أيام الملك يهوآحاز:</a:t>
            </a:r>
            <a:r>
              <a:rPr lang="en-US" altLang="en-US" sz="2400" dirty="0">
                <a:solidFill>
                  <a:srgbClr val="FFFF00"/>
                </a:solidFill>
                <a:effectLst/>
                <a:ea typeface="Geneva" charset="0"/>
                <a:cs typeface="Times New Roman" pitchFamily="18" charset="0"/>
              </a:rPr>
              <a:t> </a:t>
            </a:r>
          </a:p>
          <a:p>
            <a:pPr marL="612000" lvl="1" indent="-612000" algn="r" rtl="1" eaLnBrk="1" hangingPunct="1">
              <a:buFont typeface="Wingdings" pitchFamily="2" charset="2"/>
              <a:buNone/>
            </a:pPr>
            <a:r>
              <a:rPr lang="en-US" altLang="en-US" sz="2400" dirty="0">
                <a:solidFill>
                  <a:srgbClr val="FFFF00"/>
                </a:solidFill>
                <a:effectLst/>
                <a:ea typeface="Geneva" charset="0"/>
                <a:cs typeface="Times New Roman" pitchFamily="18" charset="0"/>
              </a:rPr>
              <a:t>	</a:t>
            </a:r>
            <a:br>
              <a:rPr lang="en-US" altLang="en-US" sz="2400" dirty="0">
                <a:solidFill>
                  <a:srgbClr val="FFFF00"/>
                </a:solidFill>
                <a:effectLst/>
                <a:ea typeface="Geneva" charset="0"/>
                <a:cs typeface="Times New Roman" pitchFamily="18" charset="0"/>
              </a:rPr>
            </a:br>
            <a:r>
              <a:rPr lang="ar-JO" altLang="en-US" sz="2400" dirty="0">
                <a:solidFill>
                  <a:srgbClr val="FFFF00"/>
                </a:solidFill>
                <a:effectLst/>
                <a:ea typeface="Geneva" charset="0"/>
                <a:cs typeface="Times New Roman" pitchFamily="18" charset="0"/>
              </a:rPr>
              <a:t>وأما حزائيل ملك أرام فضايق إسرائيل كل أيام يهوأحاز</a:t>
            </a:r>
          </a:p>
          <a:p>
            <a:pPr marL="612000" lvl="1" indent="-612000" algn="r" rtl="1" eaLnBrk="1" hangingPunct="1">
              <a:buFont typeface="Wingdings" pitchFamily="2" charset="2"/>
              <a:buNone/>
            </a:pPr>
            <a:r>
              <a:rPr lang="ar-JO" altLang="en-US" sz="2400" dirty="0">
                <a:solidFill>
                  <a:srgbClr val="FFFF00"/>
                </a:solidFill>
                <a:effectLst/>
                <a:ea typeface="Geneva" charset="0"/>
                <a:cs typeface="Times New Roman" pitchFamily="18" charset="0"/>
              </a:rPr>
              <a:t>         (2 ملوك 13: 22)</a:t>
            </a:r>
            <a:endParaRPr lang="en-US" altLang="en-US" sz="2400" dirty="0">
              <a:solidFill>
                <a:srgbClr val="FFFF00"/>
              </a:solidFill>
              <a:effectLst/>
              <a:ea typeface="Geneva" charset="0"/>
              <a:cs typeface="Times New Roman" pitchFamily="18" charset="0"/>
            </a:endParaRPr>
          </a:p>
          <a:p>
            <a:pPr marL="1066800" lvl="1" indent="-609600" eaLnBrk="1" hangingPunct="1">
              <a:buFont typeface="Wingdings" pitchFamily="2" charset="2"/>
              <a:buNone/>
            </a:pPr>
            <a:endParaRPr lang="en-US" altLang="en-US" sz="2400" dirty="0">
              <a:solidFill>
                <a:srgbClr val="FFFF00"/>
              </a:solidFill>
              <a:effectLst/>
              <a:ea typeface="Geneva"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851">
                                            <p:txEl>
                                              <p:pRg st="2" end="2"/>
                                            </p:txEl>
                                          </p:spTgt>
                                        </p:tgtEl>
                                        <p:attrNameLst>
                                          <p:attrName>style.visibility</p:attrName>
                                        </p:attrNameLst>
                                      </p:cBhvr>
                                      <p:to>
                                        <p:strVal val="visible"/>
                                      </p:to>
                                    </p:set>
                                    <p:anim calcmode="lin" valueType="num">
                                      <p:cBhvr additive="base">
                                        <p:cTn id="7" dur="500" fill="hold"/>
                                        <p:tgtEl>
                                          <p:spTgt spid="7885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1">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8851">
                                            <p:txEl>
                                              <p:pRg st="3" end="3"/>
                                            </p:txEl>
                                          </p:spTgt>
                                        </p:tgtEl>
                                        <p:attrNameLst>
                                          <p:attrName>style.visibility</p:attrName>
                                        </p:attrNameLst>
                                      </p:cBhvr>
                                      <p:to>
                                        <p:strVal val="visible"/>
                                      </p:to>
                                    </p:set>
                                    <p:anim calcmode="lin" valueType="num">
                                      <p:cBhvr additive="base">
                                        <p:cTn id="11" dur="500" fill="hold"/>
                                        <p:tgtEl>
                                          <p:spTgt spid="78851">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8851">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8851">
                                            <p:txEl>
                                              <p:pRg st="4" end="4"/>
                                            </p:txEl>
                                          </p:spTgt>
                                        </p:tgtEl>
                                        <p:attrNameLst>
                                          <p:attrName>style.visibility</p:attrName>
                                        </p:attrNameLst>
                                      </p:cBhvr>
                                      <p:to>
                                        <p:strVal val="visible"/>
                                      </p:to>
                                    </p:set>
                                    <p:anim calcmode="lin" valueType="num">
                                      <p:cBhvr additive="base">
                                        <p:cTn id="15" dur="500" fill="hold"/>
                                        <p:tgtEl>
                                          <p:spTgt spid="78851">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88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3"/>
          <p:cNvSpPr>
            <a:spLocks noGrp="1" noChangeArrowheads="1"/>
          </p:cNvSpPr>
          <p:nvPr>
            <p:ph type="subTitle" idx="1"/>
          </p:nvPr>
        </p:nvSpPr>
        <p:spPr>
          <a:xfrm>
            <a:off x="1066800" y="1219200"/>
            <a:ext cx="7924800" cy="5029200"/>
          </a:xfrm>
        </p:spPr>
        <p:txBody>
          <a:bodyPr/>
          <a:lstStyle/>
          <a:p>
            <a:pPr marL="609600" indent="-609600" eaLnBrk="1" hangingPunct="1">
              <a:buFont typeface="Wingdings" pitchFamily="2" charset="2"/>
              <a:buNone/>
            </a:pPr>
            <a:r>
              <a:rPr lang="ar-JO" altLang="en-US" sz="4400" dirty="0">
                <a:solidFill>
                  <a:srgbClr val="FFFF00"/>
                </a:solidFill>
                <a:effectLst/>
              </a:rPr>
              <a:t>وسط وجنوب سوريا</a:t>
            </a:r>
            <a:endParaRPr lang="en-US" altLang="en-US" sz="4400" dirty="0">
              <a:solidFill>
                <a:srgbClr val="FFFF00"/>
              </a:solidFill>
              <a:effectLst/>
            </a:endParaRPr>
          </a:p>
          <a:p>
            <a:pPr marL="609600" indent="-609600" algn="l" eaLnBrk="1" hangingPunct="1">
              <a:buFont typeface="Wingdings" pitchFamily="2" charset="2"/>
              <a:buNone/>
            </a:pPr>
            <a:endParaRPr lang="en-US" altLang="en-US" sz="2400" dirty="0">
              <a:solidFill>
                <a:srgbClr val="FFFF00"/>
              </a:solidFill>
              <a:effectLst/>
              <a:cs typeface="Times New Roman" pitchFamily="18" charset="0"/>
            </a:endParaRPr>
          </a:p>
          <a:p>
            <a:pPr marL="1066800" lvl="1" indent="-609600" algn="r" rtl="1" eaLnBrk="1" hangingPunct="1"/>
            <a:r>
              <a:rPr lang="ar-JO" altLang="en-US" sz="2400" dirty="0">
                <a:solidFill>
                  <a:srgbClr val="FFFF00"/>
                </a:solidFill>
                <a:effectLst/>
                <a:ea typeface="Geneva" charset="0"/>
                <a:cs typeface="Times New Roman" pitchFamily="18" charset="0"/>
              </a:rPr>
              <a:t>كانت سياسة حزائيل هي التوسع داخل إسرائيل</a:t>
            </a:r>
            <a:endParaRPr lang="en-US" altLang="en-US" sz="2400" dirty="0">
              <a:solidFill>
                <a:srgbClr val="FFFF00"/>
              </a:solidFill>
              <a:effectLst/>
              <a:ea typeface="Geneva" charset="0"/>
              <a:cs typeface="Times New Roman" pitchFamily="18" charset="0"/>
            </a:endParaRPr>
          </a:p>
          <a:p>
            <a:pPr marL="1524000" lvl="2" indent="-609600" algn="r" rtl="1" eaLnBrk="1" hangingPunct="1">
              <a:buFont typeface="Wingdings" pitchFamily="2" charset="2"/>
              <a:buNone/>
            </a:pPr>
            <a:r>
              <a:rPr lang="en-US" altLang="en-US" sz="2400" dirty="0">
                <a:solidFill>
                  <a:srgbClr val="FFFF00"/>
                </a:solidFill>
                <a:effectLst/>
                <a:ea typeface="Geneva" charset="0"/>
                <a:cs typeface="Times New Roman" pitchFamily="18" charset="0"/>
              </a:rPr>
              <a:t>	</a:t>
            </a:r>
            <a:r>
              <a:rPr lang="ar-JO" altLang="en-US" sz="2400" dirty="0">
                <a:solidFill>
                  <a:srgbClr val="FFFF00"/>
                </a:solidFill>
                <a:effectLst/>
                <a:ea typeface="Geneva" charset="0"/>
                <a:cs typeface="Times New Roman" pitchFamily="18" charset="0"/>
              </a:rPr>
              <a:t>في تلك الأيام ابتدأ الرب يقص إسرائيل، فضربهم حزائيل في جميع تخوم إسرائيل، من الأردن لجهة مشرق الشمس، جميع أرض جلعاد الجاديين والرأوبينيين والمنسيين، من عروعير التي على وادي أرنون وجلعاد وباشان (2 ملوك 10: 32-33)</a:t>
            </a:r>
            <a:endParaRPr lang="en-US" altLang="en-US" sz="2400" dirty="0">
              <a:solidFill>
                <a:srgbClr val="FFFF00"/>
              </a:solidFill>
              <a:effectLst/>
              <a:ea typeface="Geneva" charset="0"/>
              <a:cs typeface="Times New Roman" pitchFamily="18" charset="0"/>
            </a:endParaRPr>
          </a:p>
          <a:p>
            <a:pPr marL="1066800" lvl="1" indent="-609600" eaLnBrk="1" hangingPunct="1">
              <a:buFont typeface="Wingdings" pitchFamily="2" charset="2"/>
              <a:buNone/>
            </a:pPr>
            <a:r>
              <a:rPr lang="en-US" altLang="en-US" sz="2400" dirty="0">
                <a:solidFill>
                  <a:srgbClr val="FFFF00"/>
                </a:solidFill>
                <a:effectLst/>
                <a:ea typeface="Geneva" charset="0"/>
                <a:cs typeface="Times New Roman" pitchFamily="18" charset="0"/>
              </a:rPr>
              <a:t>	</a:t>
            </a:r>
          </a:p>
          <a:p>
            <a:pPr marL="1066800" lvl="1" indent="-609600" algn="r" rtl="1" eaLnBrk="1" hangingPunct="1">
              <a:buFont typeface="Wingdings" pitchFamily="2" charset="2"/>
              <a:buNone/>
            </a:pPr>
            <a:r>
              <a:rPr lang="ar-JO" altLang="en-US" sz="2400" dirty="0">
                <a:solidFill>
                  <a:srgbClr val="FFFF00"/>
                </a:solidFill>
                <a:effectLst/>
                <a:ea typeface="Geneva" charset="0"/>
                <a:cs typeface="Times New Roman" pitchFamily="18" charset="0"/>
              </a:rPr>
              <a:t>        أصبحت أرام امبراطورية مهمة حتى غطت أغلب إن لم يكن جميع سوريا وفلسطين.</a:t>
            </a:r>
            <a:endParaRPr lang="en-US" altLang="en-US" sz="2400" dirty="0">
              <a:solidFill>
                <a:srgbClr val="FFFF00"/>
              </a:solidFill>
              <a:effectLst/>
              <a:ea typeface="Geneva" charset="0"/>
              <a:cs typeface="Times New Roman" pitchFamily="18" charset="0"/>
            </a:endParaRPr>
          </a:p>
        </p:txBody>
      </p:sp>
      <p:sp>
        <p:nvSpPr>
          <p:cNvPr id="52226" name="Rectangle 2"/>
          <p:cNvSpPr>
            <a:spLocks noGrp="1" noChangeArrowheads="1"/>
          </p:cNvSpPr>
          <p:nvPr>
            <p:ph type="ctrTitle"/>
          </p:nvPr>
        </p:nvSpPr>
        <p:spPr>
          <a:xfrm>
            <a:off x="1143000" y="0"/>
            <a:ext cx="7772400" cy="762000"/>
          </a:xfrm>
        </p:spPr>
        <p:txBody>
          <a:bodyPr/>
          <a:lstStyle/>
          <a:p>
            <a:pPr algn="r" eaLnBrk="1" hangingPunct="1"/>
            <a:r>
              <a:rPr lang="ar-JO" altLang="en-US" sz="2800" i="1" dirty="0">
                <a:solidFill>
                  <a:srgbClr val="FFFF00"/>
                </a:solidFill>
                <a:effectLst/>
                <a:latin typeface="Helvetica" charset="0"/>
              </a:rPr>
              <a:t>شعوب العهد القديم - الأموريون</a:t>
            </a:r>
            <a:endParaRPr lang="en-US" altLang="en-US" sz="2800" i="1" dirty="0">
              <a:solidFill>
                <a:srgbClr val="FFFF00"/>
              </a:solidFill>
              <a:effectLst/>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9875">
                                            <p:txEl>
                                              <p:pRg st="2" end="2"/>
                                            </p:txEl>
                                          </p:spTgt>
                                        </p:tgtEl>
                                        <p:attrNameLst>
                                          <p:attrName>style.visibility</p:attrName>
                                        </p:attrNameLst>
                                      </p:cBhvr>
                                      <p:to>
                                        <p:strVal val="visible"/>
                                      </p:to>
                                    </p:set>
                                    <p:anim calcmode="lin" valueType="num">
                                      <p:cBhvr additive="base">
                                        <p:cTn id="7" dur="500" fill="hold"/>
                                        <p:tgtEl>
                                          <p:spTgt spid="7987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9875">
                                            <p:txEl>
                                              <p:pRg st="3" end="3"/>
                                            </p:txEl>
                                          </p:spTgt>
                                        </p:tgtEl>
                                        <p:attrNameLst>
                                          <p:attrName>style.visibility</p:attrName>
                                        </p:attrNameLst>
                                      </p:cBhvr>
                                      <p:to>
                                        <p:strVal val="visible"/>
                                      </p:to>
                                    </p:set>
                                    <p:anim calcmode="lin" valueType="num">
                                      <p:cBhvr additive="base">
                                        <p:cTn id="11" dur="500" fill="hold"/>
                                        <p:tgtEl>
                                          <p:spTgt spid="79875">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9875">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9875">
                                            <p:txEl>
                                              <p:pRg st="4" end="4"/>
                                            </p:txEl>
                                          </p:spTgt>
                                        </p:tgtEl>
                                        <p:attrNameLst>
                                          <p:attrName>style.visibility</p:attrName>
                                        </p:attrNameLst>
                                      </p:cBhvr>
                                      <p:to>
                                        <p:strVal val="visible"/>
                                      </p:to>
                                    </p:set>
                                    <p:anim calcmode="lin" valueType="num">
                                      <p:cBhvr additive="base">
                                        <p:cTn id="15" dur="500" fill="hold"/>
                                        <p:tgtEl>
                                          <p:spTgt spid="79875">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9875">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9875">
                                            <p:txEl>
                                              <p:pRg st="5" end="5"/>
                                            </p:txEl>
                                          </p:spTgt>
                                        </p:tgtEl>
                                        <p:attrNameLst>
                                          <p:attrName>style.visibility</p:attrName>
                                        </p:attrNameLst>
                                      </p:cBhvr>
                                      <p:to>
                                        <p:strVal val="visible"/>
                                      </p:to>
                                    </p:set>
                                    <p:anim calcmode="lin" valueType="num">
                                      <p:cBhvr additive="base">
                                        <p:cTn id="19" dur="500" fill="hold"/>
                                        <p:tgtEl>
                                          <p:spTgt spid="79875">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8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uiExpand="1"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cs typeface="Arial" panose="020B0604020202020204" pitchFamily="34" charset="0"/>
              </a:rPr>
              <a:t>الرابط للعرض التقديميِّ "خلفيَّات العهد القديم" متاحٌ على الموقع الإلكترونيّ:</a:t>
            </a:r>
            <a:br>
              <a:rPr lang="ar-JO" sz="24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59" name="Picture 35" descr="http://www.dalmatia.net/belmonte/greece/b820ne.gif"/>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t="15555"/>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4" name="Oval 40"/>
          <p:cNvSpPr>
            <a:spLocks noChangeArrowheads="1"/>
          </p:cNvSpPr>
          <p:nvPr/>
        </p:nvSpPr>
        <p:spPr bwMode="auto">
          <a:xfrm>
            <a:off x="3200400" y="1676400"/>
            <a:ext cx="1143000" cy="838200"/>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9219" name="Rectangle 2"/>
          <p:cNvSpPr>
            <a:spLocks noGrp="1" noChangeArrowheads="1"/>
          </p:cNvSpPr>
          <p:nvPr>
            <p:ph type="ctrTitle"/>
          </p:nvPr>
        </p:nvSpPr>
        <p:spPr>
          <a:xfrm>
            <a:off x="4267200" y="0"/>
            <a:ext cx="4876800" cy="838200"/>
          </a:xfrm>
          <a:solidFill>
            <a:schemeClr val="bg2"/>
          </a:solidFill>
        </p:spPr>
        <p:txBody>
          <a:bodyPr anchor="t"/>
          <a:lstStyle/>
          <a:p>
            <a:pPr indent="-609600" eaLnBrk="1" hangingPunct="1">
              <a:spcBef>
                <a:spcPct val="20000"/>
              </a:spcBef>
            </a:pPr>
            <a:r>
              <a:rPr lang="ar-JO" altLang="en-US" dirty="0">
                <a:solidFill>
                  <a:srgbClr val="FFFF00"/>
                </a:solidFill>
                <a:effectLst/>
                <a:latin typeface="Arial" panose="020B0604020202020204" pitchFamily="34" charset="0"/>
                <a:cs typeface="Arial" panose="020B0604020202020204" pitchFamily="34" charset="0"/>
              </a:rPr>
              <a:t>الجغرافيا</a:t>
            </a:r>
            <a:endParaRPr lang="en-US" altLang="en-US" dirty="0">
              <a:solidFill>
                <a:srgbClr val="FFFF00"/>
              </a:solidFill>
              <a:effectLst/>
              <a:latin typeface="Arial" panose="020B0604020202020204" pitchFamily="34" charset="0"/>
              <a:cs typeface="Arial" panose="020B0604020202020204" pitchFamily="34" charset="0"/>
            </a:endParaRPr>
          </a:p>
        </p:txBody>
      </p:sp>
      <p:sp>
        <p:nvSpPr>
          <p:cNvPr id="26667" name="Oval 43"/>
          <p:cNvSpPr>
            <a:spLocks noChangeArrowheads="1"/>
          </p:cNvSpPr>
          <p:nvPr/>
        </p:nvSpPr>
        <p:spPr bwMode="auto">
          <a:xfrm>
            <a:off x="3581400" y="1143000"/>
            <a:ext cx="1981200" cy="1219200"/>
          </a:xfrm>
          <a:prstGeom prst="ellipse">
            <a:avLst/>
          </a:prstGeom>
          <a:noFill/>
          <a:ln w="57150">
            <a:solidFill>
              <a:srgbClr val="000066"/>
            </a:solidFill>
            <a:round/>
            <a:headEnd/>
            <a:tailEnd/>
          </a:ln>
          <a:effectLst>
            <a:outerShdw blurRad="63500" dist="38099" dir="2700000" algn="ctr" rotWithShape="0">
              <a:schemeClr val="tx1">
                <a:alpha val="74998"/>
              </a:schemeClr>
            </a:outerShdw>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26668" name="Rectangle 44"/>
          <p:cNvSpPr>
            <a:spLocks noChangeArrowheads="1"/>
          </p:cNvSpPr>
          <p:nvPr/>
        </p:nvSpPr>
        <p:spPr bwMode="auto">
          <a:xfrm>
            <a:off x="0" y="3276600"/>
            <a:ext cx="9144000" cy="3581400"/>
          </a:xfrm>
          <a:prstGeom prst="rect">
            <a:avLst/>
          </a:prstGeom>
          <a:solidFill>
            <a:srgbClr val="000066"/>
          </a:solidFill>
          <a:ln w="9525">
            <a:noFill/>
            <a:miter lim="800000"/>
            <a:headEnd/>
            <a:tailEnd/>
          </a:ln>
          <a:effectLst/>
        </p:spPr>
        <p:txBody>
          <a:bodyPr lIns="92075" tIns="46038" rIns="92075" bIns="46038"/>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20000"/>
              </a:spcBef>
              <a:buClr>
                <a:schemeClr val="tx2"/>
              </a:buClr>
              <a:buSzPct val="75000"/>
              <a:buFont typeface="Wingdings" pitchFamily="2" charset="2"/>
              <a:buNone/>
            </a:pPr>
            <a:r>
              <a:rPr lang="ar-JO" altLang="en-U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أين عاش الآراميون؟</a:t>
            </a:r>
            <a:endParaRPr lang="en-US" altLang="en-U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spcBef>
                <a:spcPct val="20000"/>
              </a:spcBef>
              <a:buClr>
                <a:schemeClr val="tx2"/>
              </a:buClr>
              <a:buSzPct val="75000"/>
              <a:buFont typeface="Wingdings" pitchFamily="2" charset="2"/>
              <a:buNone/>
            </a:pPr>
            <a:endParaRPr lang="en-US" altLang="en-US" sz="1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شمال سوريا وبلاد ما بين النهرين العليا (1100 – 800 ق.م)</a:t>
            </a: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spcBef>
                <a:spcPct val="20000"/>
              </a:spcBef>
              <a:buClr>
                <a:schemeClr val="tx2"/>
              </a:buClr>
              <a:buSzPct val="75000"/>
              <a:buFont typeface="Wingdings" pitchFamily="2" charset="2"/>
              <a:buNone/>
            </a:pP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وسط وجنوب سوريا (1000 – 800 ق.م)</a:t>
            </a: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spcBef>
                <a:spcPct val="20000"/>
              </a:spcBef>
              <a:buClr>
                <a:schemeClr val="tx2"/>
              </a:buClr>
              <a:buSzPct val="75000"/>
              <a:buFont typeface="Wingdings" pitchFamily="2" charset="2"/>
              <a:buNone/>
            </a:pP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جنوب بلاد ما بين النهرين (حوالي 1000 ق.م)</a:t>
            </a: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670" name="Oval 46"/>
          <p:cNvSpPr>
            <a:spLocks noChangeArrowheads="1"/>
          </p:cNvSpPr>
          <p:nvPr/>
        </p:nvSpPr>
        <p:spPr bwMode="auto">
          <a:xfrm>
            <a:off x="5638800" y="2438400"/>
            <a:ext cx="1447800" cy="838200"/>
          </a:xfrm>
          <a:prstGeom prst="ellipse">
            <a:avLst/>
          </a:prstGeom>
          <a:noFill/>
          <a:ln w="57150">
            <a:solidFill>
              <a:srgbClr val="006600"/>
            </a:solidFill>
            <a:round/>
            <a:headEnd/>
            <a:tailEnd/>
          </a:ln>
          <a:effectLst>
            <a:outerShdw blurRad="63500" dist="38099" dir="2700000" algn="ctr" rotWithShape="0">
              <a:schemeClr val="tx1">
                <a:alpha val="74998"/>
              </a:schemeClr>
            </a:outerShdw>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8" name="TextBox 7"/>
          <p:cNvSpPr txBox="1"/>
          <p:nvPr/>
        </p:nvSpPr>
        <p:spPr>
          <a:xfrm>
            <a:off x="8382000" y="76200"/>
            <a:ext cx="704039" cy="461665"/>
          </a:xfrm>
          <a:prstGeom prst="rect">
            <a:avLst/>
          </a:prstGeom>
          <a:noFill/>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effectLst>
                  <a:outerShdw blurRad="38100" dist="38100" dir="2700000" algn="tl">
                    <a:srgbClr val="000000"/>
                  </a:outerShdw>
                </a:effectLst>
                <a:latin typeface="Arial" panose="020B0604020202020204" pitchFamily="34" charset="0"/>
                <a:cs typeface="Arial" panose="020B0604020202020204" pitchFamily="34" charset="0"/>
              </a:rPr>
              <a:t>122</a:t>
            </a:r>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6659"/>
                                        </p:tgtEl>
                                        <p:attrNameLst>
                                          <p:attrName>style.visibility</p:attrName>
                                        </p:attrNameLst>
                                      </p:cBhvr>
                                      <p:to>
                                        <p:strVal val="visible"/>
                                      </p:to>
                                    </p:set>
                                    <p:animEffect transition="in" filter="box(out)">
                                      <p:cBhvr>
                                        <p:cTn id="7" dur="500"/>
                                        <p:tgtEl>
                                          <p:spTgt spid="26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6668">
                                            <p:txEl>
                                              <p:pRg st="0" end="0"/>
                                            </p:txEl>
                                          </p:spTgt>
                                        </p:tgtEl>
                                        <p:attrNameLst>
                                          <p:attrName>style.visibility</p:attrName>
                                        </p:attrNameLst>
                                      </p:cBhvr>
                                      <p:to>
                                        <p:strVal val="visible"/>
                                      </p:to>
                                    </p:set>
                                    <p:anim calcmode="lin" valueType="num">
                                      <p:cBhvr additive="base">
                                        <p:cTn id="12" dur="500" fill="hold"/>
                                        <p:tgtEl>
                                          <p:spTgt spid="2666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66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6668">
                                            <p:txEl>
                                              <p:pRg st="2" end="2"/>
                                            </p:txEl>
                                          </p:spTgt>
                                        </p:tgtEl>
                                        <p:attrNameLst>
                                          <p:attrName>style.visibility</p:attrName>
                                        </p:attrNameLst>
                                      </p:cBhvr>
                                      <p:to>
                                        <p:strVal val="visible"/>
                                      </p:to>
                                    </p:set>
                                    <p:anim calcmode="lin" valueType="num">
                                      <p:cBhvr additive="base">
                                        <p:cTn id="18" dur="500" fill="hold"/>
                                        <p:tgtEl>
                                          <p:spTgt spid="26668">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6668">
                                            <p:txEl>
                                              <p:pRg st="2" end="2"/>
                                            </p:txEl>
                                          </p:spTgt>
                                        </p:tgtEl>
                                        <p:attrNameLst>
                                          <p:attrName>ppt_y</p:attrName>
                                        </p:attrNameLst>
                                      </p:cBhvr>
                                      <p:tavLst>
                                        <p:tav tm="0">
                                          <p:val>
                                            <p:strVal val="#ppt_y"/>
                                          </p:val>
                                        </p:tav>
                                        <p:tav tm="100000">
                                          <p:val>
                                            <p:strVal val="#ppt_y"/>
                                          </p:val>
                                        </p:tav>
                                      </p:tavLst>
                                    </p:anim>
                                  </p:childTnLst>
                                </p:cTn>
                              </p:par>
                              <p:par>
                                <p:cTn id="20" presetID="4" presetClass="entr" presetSubtype="16" fill="hold" grpId="0" nodeType="withEffect">
                                  <p:stCondLst>
                                    <p:cond delay="0"/>
                                  </p:stCondLst>
                                  <p:childTnLst>
                                    <p:set>
                                      <p:cBhvr>
                                        <p:cTn id="21" dur="1" fill="hold">
                                          <p:stCondLst>
                                            <p:cond delay="0"/>
                                          </p:stCondLst>
                                        </p:cTn>
                                        <p:tgtEl>
                                          <p:spTgt spid="26667"/>
                                        </p:tgtEl>
                                        <p:attrNameLst>
                                          <p:attrName>style.visibility</p:attrName>
                                        </p:attrNameLst>
                                      </p:cBhvr>
                                      <p:to>
                                        <p:strVal val="visible"/>
                                      </p:to>
                                    </p:set>
                                    <p:animEffect transition="in" filter="box(in)">
                                      <p:cBhvr>
                                        <p:cTn id="22" dur="500"/>
                                        <p:tgtEl>
                                          <p:spTgt spid="2666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6668">
                                            <p:txEl>
                                              <p:pRg st="4" end="4"/>
                                            </p:txEl>
                                          </p:spTgt>
                                        </p:tgtEl>
                                        <p:attrNameLst>
                                          <p:attrName>style.visibility</p:attrName>
                                        </p:attrNameLst>
                                      </p:cBhvr>
                                      <p:to>
                                        <p:strVal val="visible"/>
                                      </p:to>
                                    </p:set>
                                    <p:anim calcmode="lin" valueType="num">
                                      <p:cBhvr additive="base">
                                        <p:cTn id="27" dur="500" fill="hold"/>
                                        <p:tgtEl>
                                          <p:spTgt spid="2666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6668">
                                            <p:txEl>
                                              <p:pRg st="4" end="4"/>
                                            </p:txEl>
                                          </p:spTgt>
                                        </p:tgtEl>
                                        <p:attrNameLst>
                                          <p:attrName>ppt_y</p:attrName>
                                        </p:attrNameLst>
                                      </p:cBhvr>
                                      <p:tavLst>
                                        <p:tav tm="0">
                                          <p:val>
                                            <p:strVal val="#ppt_y"/>
                                          </p:val>
                                        </p:tav>
                                        <p:tav tm="100000">
                                          <p:val>
                                            <p:strVal val="#ppt_y"/>
                                          </p:val>
                                        </p:tav>
                                      </p:tavLst>
                                    </p:anim>
                                  </p:childTnLst>
                                </p:cTn>
                              </p:par>
                              <p:par>
                                <p:cTn id="29" presetID="4" presetClass="entr" presetSubtype="16" fill="hold" grpId="0" nodeType="withEffect">
                                  <p:stCondLst>
                                    <p:cond delay="0"/>
                                  </p:stCondLst>
                                  <p:childTnLst>
                                    <p:set>
                                      <p:cBhvr>
                                        <p:cTn id="30" dur="1" fill="hold">
                                          <p:stCondLst>
                                            <p:cond delay="0"/>
                                          </p:stCondLst>
                                        </p:cTn>
                                        <p:tgtEl>
                                          <p:spTgt spid="26664"/>
                                        </p:tgtEl>
                                        <p:attrNameLst>
                                          <p:attrName>style.visibility</p:attrName>
                                        </p:attrNameLst>
                                      </p:cBhvr>
                                      <p:to>
                                        <p:strVal val="visible"/>
                                      </p:to>
                                    </p:set>
                                    <p:animEffect transition="in" filter="box(in)">
                                      <p:cBhvr>
                                        <p:cTn id="31" dur="500"/>
                                        <p:tgtEl>
                                          <p:spTgt spid="2666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668">
                                            <p:txEl>
                                              <p:pRg st="6" end="6"/>
                                            </p:txEl>
                                          </p:spTgt>
                                        </p:tgtEl>
                                        <p:attrNameLst>
                                          <p:attrName>style.visibility</p:attrName>
                                        </p:attrNameLst>
                                      </p:cBhvr>
                                      <p:to>
                                        <p:strVal val="visible"/>
                                      </p:to>
                                    </p:set>
                                    <p:anim calcmode="lin" valueType="num">
                                      <p:cBhvr additive="base">
                                        <p:cTn id="36" dur="500" fill="hold"/>
                                        <p:tgtEl>
                                          <p:spTgt spid="26668">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6668">
                                            <p:txEl>
                                              <p:pRg st="6" end="6"/>
                                            </p:txEl>
                                          </p:spTgt>
                                        </p:tgtEl>
                                        <p:attrNameLst>
                                          <p:attrName>ppt_y</p:attrName>
                                        </p:attrNameLst>
                                      </p:cBhvr>
                                      <p:tavLst>
                                        <p:tav tm="0">
                                          <p:val>
                                            <p:strVal val="#ppt_y"/>
                                          </p:val>
                                        </p:tav>
                                        <p:tav tm="100000">
                                          <p:val>
                                            <p:strVal val="#ppt_y"/>
                                          </p:val>
                                        </p:tav>
                                      </p:tavLst>
                                    </p:anim>
                                  </p:childTnLst>
                                </p:cTn>
                              </p:par>
                              <p:par>
                                <p:cTn id="38" presetID="4" presetClass="entr" presetSubtype="16" fill="hold" grpId="0" nodeType="withEffect">
                                  <p:stCondLst>
                                    <p:cond delay="0"/>
                                  </p:stCondLst>
                                  <p:childTnLst>
                                    <p:set>
                                      <p:cBhvr>
                                        <p:cTn id="39" dur="1" fill="hold">
                                          <p:stCondLst>
                                            <p:cond delay="0"/>
                                          </p:stCondLst>
                                        </p:cTn>
                                        <p:tgtEl>
                                          <p:spTgt spid="26670"/>
                                        </p:tgtEl>
                                        <p:attrNameLst>
                                          <p:attrName>style.visibility</p:attrName>
                                        </p:attrNameLst>
                                      </p:cBhvr>
                                      <p:to>
                                        <p:strVal val="visible"/>
                                      </p:to>
                                    </p:set>
                                    <p:animEffect transition="in" filter="box(in)">
                                      <p:cBhvr>
                                        <p:cTn id="40" dur="500"/>
                                        <p:tgtEl>
                                          <p:spTgt spid="26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4" grpId="0" animBg="1"/>
      <p:bldP spid="26667" grpId="0" animBg="1"/>
      <p:bldP spid="26668" grpId="0" build="p" autoUpdateAnimBg="0"/>
      <p:bldP spid="2667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1" name="Picture 9" descr="aramaic">
            <a:hlinkClick r:id="rId2"/>
          </p:cNvPr>
          <p:cNvPicPr>
            <a:picLocks noChangeAspect="1" noChangeArrowheads="1"/>
          </p:cNvPicPr>
          <p:nvPr/>
        </p:nvPicPr>
        <p:blipFill>
          <a:blip r:embed="rId3">
            <a:lum bright="-7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a:spLocks noGrp="1" noChangeArrowheads="1"/>
          </p:cNvSpPr>
          <p:nvPr>
            <p:ph type="ctrTitle"/>
          </p:nvPr>
        </p:nvSpPr>
        <p:spPr>
          <a:xfrm>
            <a:off x="685800" y="990600"/>
            <a:ext cx="7696200" cy="4343400"/>
          </a:xfrm>
          <a:effectLst/>
        </p:spPr>
        <p:txBody>
          <a:bodyPr/>
          <a:lstStyle/>
          <a:p>
            <a:pPr eaLnBrk="1" hangingPunct="1">
              <a:lnSpc>
                <a:spcPct val="90000"/>
              </a:lnSpc>
              <a:spcBef>
                <a:spcPct val="20000"/>
              </a:spcBef>
            </a:pPr>
            <a:r>
              <a:rPr lang="ar-JO" altLang="en-US" sz="11500" dirty="0">
                <a:solidFill>
                  <a:srgbClr val="FFFF00"/>
                </a:solidFill>
                <a:effectLst>
                  <a:glow rad="228600">
                    <a:schemeClr val="bg2">
                      <a:alpha val="40000"/>
                    </a:schemeClr>
                  </a:glow>
                </a:effectLst>
                <a:latin typeface="Arial" panose="020B0604020202020204" pitchFamily="34" charset="0"/>
                <a:cs typeface="Arial" panose="020B0604020202020204" pitchFamily="34" charset="0"/>
              </a:rPr>
              <a:t>الآراميون وإسرائيل</a:t>
            </a:r>
            <a:endParaRPr lang="en-US" altLang="en-US" sz="11500" dirty="0">
              <a:solidFill>
                <a:srgbClr val="FFFF00"/>
              </a:solidFill>
              <a:effectLst>
                <a:glow rad="228600">
                  <a:schemeClr val="bg2">
                    <a:alpha val="40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8382000" y="76200"/>
            <a:ext cx="704039" cy="461665"/>
          </a:xfrm>
          <a:prstGeom prst="rect">
            <a:avLst/>
          </a:prstGeom>
          <a:noFill/>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effectLst>
                  <a:outerShdw blurRad="38100" dist="38100" dir="2700000" algn="tl">
                    <a:srgbClr val="000000"/>
                  </a:outerShdw>
                </a:effectLst>
                <a:latin typeface="Arial" panose="020B0604020202020204" pitchFamily="34" charset="0"/>
                <a:cs typeface="Arial" panose="020B0604020202020204" pitchFamily="34" charset="0"/>
              </a:rPr>
              <a:t>124</a:t>
            </a:r>
            <a:endParaRPr lang="en-US"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3" name="Rectangle 2"/>
          <p:cNvSpPr>
            <a:spLocks noGrp="1" noChangeArrowheads="1"/>
          </p:cNvSpPr>
          <p:nvPr>
            <p:ph type="ctrTitle"/>
          </p:nvPr>
        </p:nvSpPr>
        <p:spPr>
          <a:xfrm>
            <a:off x="4800600" y="152400"/>
            <a:ext cx="4343400" cy="3276600"/>
          </a:xfrm>
        </p:spPr>
        <p:txBody>
          <a:bodyPr/>
          <a:lstStyle/>
          <a:p>
            <a:pPr eaLnBrk="1" hangingPunct="1"/>
            <a:r>
              <a:rPr lang="ar-JO"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عبر الغزاة الأشوريون </a:t>
            </a:r>
            <a:br>
              <a:rPr lang="ar-JO"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شمال سوريا </a:t>
            </a:r>
            <a:br>
              <a:rPr lang="ar-JO"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وبلاد ما بين النهرين</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12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47117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3581400"/>
            <a:ext cx="9156700" cy="3276600"/>
          </a:xfrm>
          <a:prstGeom prst="rect">
            <a:avLst/>
          </a:prstGeom>
          <a:solidFill>
            <a:srgbClr val="000000"/>
          </a:solidFill>
          <a:ln w="9525">
            <a:noFill/>
            <a:miter lim="800000"/>
            <a:headEnd/>
            <a:tailEnd/>
          </a:ln>
          <a:effectLst/>
        </p:spPr>
        <p:txBody>
          <a:bodyPr lIns="92075" tIns="46038" rIns="92075" bIns="46038"/>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rPr>
              <a:t>عبرت نهر الفرات 28 مرة، مرتين في سنة واحدة ... تغلث فلاسر الأول (1114-1076 ق.م)</a:t>
            </a:r>
            <a:endParaRPr lang="en-US"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rPr>
              <a:t>تغلث فلاسر الأول وأشوربيلقالا (1073-1056 ق.م)</a:t>
            </a:r>
            <a:endParaRPr lang="en-US"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rPr>
              <a:t>أشور – دان الثاني (934-912 ق.م)</a:t>
            </a:r>
            <a:endParaRPr lang="en-US"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rPr>
              <a:t>شلمنأصر الثالث (858-824 ق.م)</a:t>
            </a:r>
            <a:endParaRPr lang="en-US"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Char char="n"/>
            </a:pPr>
            <a:r>
              <a:rPr lang="ar-JO" altLang="ja-JP"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rPr>
              <a:t>نقش</a:t>
            </a:r>
            <a:endParaRPr lang="en-US"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endParaRPr>
          </a:p>
          <a:p>
            <a:pPr algn="r" rtl="1" eaLnBrk="1" hangingPunct="1">
              <a:spcBef>
                <a:spcPct val="20000"/>
              </a:spcBef>
              <a:buClr>
                <a:schemeClr val="tx2"/>
              </a:buClr>
              <a:buSzPct val="75000"/>
              <a:buFont typeface="Wingdings" pitchFamily="2" charset="2"/>
              <a:buNone/>
            </a:pPr>
            <a:r>
              <a:rPr lang="en-US"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rPr>
              <a:t>	</a:t>
            </a:r>
            <a:r>
              <a:rPr lang="ar-JO"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rPr>
              <a:t>لا يوجد دليل على مركزية سياسية متطورة.</a:t>
            </a:r>
            <a:endParaRPr lang="en-US" altLang="en-US" sz="2600" b="1" dirty="0">
              <a:effectLst>
                <a:outerShdw blurRad="38100" dist="38100" dir="2700000" algn="tl">
                  <a:srgbClr val="000000"/>
                </a:outerShdw>
              </a:effectLst>
              <a:latin typeface="Arial" panose="020B0604020202020204" pitchFamily="34" charset="0"/>
              <a:ea typeface="Genev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 name="Picture 1" descr="05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3" y="-30163"/>
            <a:ext cx="5218113"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ctrTitle"/>
          </p:nvPr>
        </p:nvSpPr>
        <p:spPr>
          <a:xfrm>
            <a:off x="1752600" y="0"/>
            <a:ext cx="7391400" cy="1295400"/>
          </a:xfrm>
          <a:solidFill>
            <a:srgbClr val="000000"/>
          </a:solidFill>
        </p:spPr>
        <p:txBody>
          <a:bodyPr/>
          <a:lstStyle/>
          <a:p>
            <a:pPr eaLnBrk="1" hangingPunct="1"/>
            <a:r>
              <a:rPr lang="ar-JO" altLang="en-US" sz="3200" dirty="0">
                <a:solidFill>
                  <a:srgbClr val="FFFF00"/>
                </a:solidFill>
                <a:effectLst/>
                <a:latin typeface="Helvetica" charset="0"/>
              </a:rPr>
              <a:t>وسط وجنوب سوريا خلال حكم الملك داود </a:t>
            </a:r>
            <a:br>
              <a:rPr lang="ar-JO" altLang="en-US" sz="3200" dirty="0">
                <a:solidFill>
                  <a:srgbClr val="FFFF00"/>
                </a:solidFill>
                <a:effectLst/>
                <a:latin typeface="Helvetica" charset="0"/>
              </a:rPr>
            </a:br>
            <a:r>
              <a:rPr lang="ar-JO" altLang="en-US" sz="3200" dirty="0">
                <a:solidFill>
                  <a:srgbClr val="FFFF00"/>
                </a:solidFill>
                <a:effectLst/>
                <a:latin typeface="Helvetica" charset="0"/>
              </a:rPr>
              <a:t>(1000 ق.م)</a:t>
            </a:r>
            <a:endParaRPr lang="en-US" altLang="en-US" sz="1400" dirty="0">
              <a:solidFill>
                <a:srgbClr val="FFFF00"/>
              </a:solidFill>
              <a:effectLst/>
              <a:latin typeface="Helvetica" charset="0"/>
            </a:endParaRPr>
          </a:p>
        </p:txBody>
      </p:sp>
      <p:sp>
        <p:nvSpPr>
          <p:cNvPr id="5" name="Rectangle 3"/>
          <p:cNvSpPr txBox="1">
            <a:spLocks noChangeArrowheads="1"/>
          </p:cNvSpPr>
          <p:nvPr/>
        </p:nvSpPr>
        <p:spPr bwMode="auto">
          <a:xfrm>
            <a:off x="4648200" y="1295400"/>
            <a:ext cx="4495800" cy="5562600"/>
          </a:xfrm>
          <a:prstGeom prst="rect">
            <a:avLst/>
          </a:prstGeom>
          <a:solidFill>
            <a:srgbClr val="000000"/>
          </a:solidFill>
          <a:ln w="9525">
            <a:noFill/>
            <a:miter lim="800000"/>
            <a:headEnd/>
            <a:tailEnd/>
          </a:ln>
          <a:effectLst/>
        </p:spPr>
        <p:txBody>
          <a:bodyPr lIns="92075" tIns="46038" rIns="92075" bIns="46038"/>
          <a:lstStyle>
            <a:lvl1pPr marL="342900" indent="-342900" eaLnBrk="0" hangingPunct="0">
              <a:defRPr sz="2400">
                <a:solidFill>
                  <a:schemeClr val="tx1"/>
                </a:solidFill>
                <a:latin typeface="Times New Roman" pitchFamily="18" charset="0"/>
                <a:ea typeface="ＭＳ Ｐゴシック" pitchFamily="34" charset="-128"/>
              </a:defRPr>
            </a:lvl1pPr>
            <a:lvl2pPr marL="266700" indent="-25400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1" algn="r" rtl="1" eaLnBrk="1" hangingPunct="1">
              <a:spcBef>
                <a:spcPct val="20000"/>
              </a:spcBef>
              <a:buClr>
                <a:schemeClr val="folHlink"/>
              </a:buClr>
              <a:buSzPct val="60000"/>
              <a:buFont typeface="Wingdings" pitchFamily="2" charset="2"/>
              <a:buChar char="u"/>
            </a:pPr>
            <a:r>
              <a:rPr lang="ar-JO" altLang="en-US" b="1" dirty="0">
                <a:solidFill>
                  <a:srgbClr val="FFFFFF"/>
                </a:solidFill>
                <a:effectLst>
                  <a:outerShdw blurRad="38100" dist="38100" dir="2700000" algn="tl">
                    <a:srgbClr val="000000"/>
                  </a:outerShdw>
                </a:effectLst>
                <a:latin typeface="Arial" panose="020B0604020202020204" pitchFamily="34" charset="0"/>
                <a:ea typeface="Geneva" charset="0"/>
                <a:cs typeface="Times New Roman" pitchFamily="18" charset="0"/>
              </a:rPr>
              <a:t>صوبا (مدينة آرامية)، قوة سياسية بارزة في جنوب سوريا من خلال الملك هددعزر الذي حارب إسرائيل ثلاث مرات.</a:t>
            </a:r>
            <a:endParaRPr lang="en-US"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lvl="1" eaLnBrk="1" hangingPunct="1">
              <a:spcBef>
                <a:spcPct val="20000"/>
              </a:spcBef>
              <a:buClr>
                <a:schemeClr val="folHlink"/>
              </a:buClr>
              <a:buSzPct val="60000"/>
              <a:buFont typeface="Wingdings" pitchFamily="2" charset="2"/>
              <a:buChar char="u"/>
            </a:pPr>
            <a:endParaRPr lang="en-US"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lvl="1" algn="r" rtl="1" eaLnBrk="1" hangingPunct="1">
              <a:spcBef>
                <a:spcPct val="20000"/>
              </a:spcBef>
              <a:buClr>
                <a:schemeClr val="folHlink"/>
              </a:buClr>
              <a:buSzPct val="60000"/>
              <a:buFont typeface="Wingdings" pitchFamily="2" charset="2"/>
              <a:buChar char="u"/>
            </a:pPr>
            <a:r>
              <a:rPr lang="ar-JO" altLang="en-US" b="1" dirty="0">
                <a:solidFill>
                  <a:srgbClr val="FFFFFF"/>
                </a:solidFill>
                <a:effectLst>
                  <a:outerShdw blurRad="38100" dist="38100" dir="2700000" algn="tl">
                    <a:srgbClr val="000000"/>
                  </a:outerShdw>
                </a:effectLst>
                <a:latin typeface="Arial" panose="020B0604020202020204" pitchFamily="34" charset="0"/>
                <a:ea typeface="Geneva" charset="0"/>
                <a:cs typeface="Times New Roman" pitchFamily="18" charset="0"/>
              </a:rPr>
              <a:t>اشترك الملك الآرامي هددعزر مع العمونيين في مهاجمة إسرائيل .... أرسل بنو عمون واستأجروا أرام بيت رحوب وأرام صوبا ... (2 صم 10: 6)</a:t>
            </a:r>
            <a:endParaRPr lang="en-US"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lvl="1" eaLnBrk="1" hangingPunct="1">
              <a:spcBef>
                <a:spcPct val="20000"/>
              </a:spcBef>
              <a:buClr>
                <a:schemeClr val="folHlink"/>
              </a:buClr>
              <a:buSzPct val="60000"/>
              <a:buFont typeface="Wingdings" pitchFamily="2" charset="2"/>
              <a:buChar char="u"/>
            </a:pPr>
            <a:endParaRPr lang="en-US"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lvl="1" algn="r" rtl="1" eaLnBrk="1" hangingPunct="1">
              <a:spcBef>
                <a:spcPct val="20000"/>
              </a:spcBef>
              <a:buClr>
                <a:schemeClr val="folHlink"/>
              </a:buClr>
              <a:buSzPct val="60000"/>
              <a:buFont typeface="Wingdings" pitchFamily="2" charset="2"/>
              <a:buChar char="u"/>
            </a:pPr>
            <a:r>
              <a:rPr lang="ar-JO" altLang="en-US" b="1" dirty="0">
                <a:solidFill>
                  <a:srgbClr val="FFFFFF"/>
                </a:solidFill>
                <a:effectLst>
                  <a:outerShdw blurRad="38100" dist="38100" dir="2700000" algn="tl">
                    <a:srgbClr val="000000"/>
                  </a:outerShdw>
                </a:effectLst>
                <a:latin typeface="Arial" panose="020B0604020202020204" pitchFamily="34" charset="0"/>
                <a:ea typeface="Geneva" charset="0"/>
                <a:cs typeface="Times New Roman" pitchFamily="18" charset="0"/>
              </a:rPr>
              <a:t>جمع الملك هددعزر قوات جديدة من صوبا وحارب إسرائيل ثانية .... وأرسل هددعزر وأحضر آرام ... (2 صم 10: 16)</a:t>
            </a:r>
            <a:endParaRPr lang="en-US" altLang="en-US" b="1" dirty="0">
              <a:solidFill>
                <a:srgbClr val="FFFFFF"/>
              </a:solidFill>
              <a:effectLst>
                <a:outerShdw blurRad="38100" dist="38100" dir="2700000" algn="tl">
                  <a:srgbClr val="000000"/>
                </a:outerShdw>
              </a:effectLst>
              <a:latin typeface="Arial" panose="020B0604020202020204" pitchFamily="34" charset="0"/>
              <a:ea typeface="Geneva"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3" name="Rectangle 3"/>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round/>
            <a:headEnd/>
            <a:tailEnd/>
          </a:ln>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2531" name="Rectangle 2"/>
          <p:cNvSpPr>
            <a:spLocks noGrp="1" noChangeArrowheads="1"/>
          </p:cNvSpPr>
          <p:nvPr>
            <p:ph type="ctrTitle"/>
          </p:nvPr>
        </p:nvSpPr>
        <p:spPr>
          <a:xfrm>
            <a:off x="4267200" y="0"/>
            <a:ext cx="4648200" cy="914400"/>
          </a:xfrm>
        </p:spPr>
        <p:txBody>
          <a:bodyPr/>
          <a:lstStyle/>
          <a:p>
            <a:pPr eaLnBrk="1" hangingPunct="1"/>
            <a:r>
              <a:rPr lang="ar-JO" altLang="en-US" sz="4800" dirty="0">
                <a:solidFill>
                  <a:srgbClr val="FFFF00"/>
                </a:solidFill>
                <a:effectLst/>
                <a:latin typeface="Helvetica" charset="0"/>
              </a:rPr>
              <a:t>الحضارة</a:t>
            </a:r>
            <a:endParaRPr lang="en-US" altLang="en-US" sz="4800" dirty="0">
              <a:solidFill>
                <a:srgbClr val="FFFF00"/>
              </a:solidFill>
              <a:effectLst/>
              <a:latin typeface="Helvetica" charset="0"/>
            </a:endParaRPr>
          </a:p>
        </p:txBody>
      </p:sp>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624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191000" y="1447800"/>
            <a:ext cx="4648200" cy="2057400"/>
          </a:xfrm>
          <a:prstGeom prst="rect">
            <a:avLst/>
          </a:prstGeom>
          <a:noFill/>
          <a:ln w="9525">
            <a:noFill/>
            <a:miter lim="800000"/>
            <a:headEnd/>
            <a:tailEnd/>
          </a:ln>
          <a:effectLst/>
        </p:spPr>
        <p:txBody>
          <a:bodyPr lIns="92075" tIns="46038" rIns="92075" bIns="46038"/>
          <a:lstStyle>
            <a:lvl1pPr marL="355600" indent="-355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2800" b="1" dirty="0">
                <a:solidFill>
                  <a:srgbClr val="FFFFFF"/>
                </a:solidFill>
                <a:effectLst>
                  <a:outerShdw blurRad="38100" dist="38100" dir="2700000" algn="tl">
                    <a:srgbClr val="000000"/>
                  </a:outerShdw>
                </a:effectLst>
                <a:latin typeface="Arial" panose="020B0604020202020204" pitchFamily="34" charset="0"/>
                <a:ea typeface="Geneva" charset="0"/>
                <a:cs typeface="Times New Roman" pitchFamily="18" charset="0"/>
              </a:rPr>
              <a:t>لم يكن هناك ثقافة آرامية واحدة حيث أنَّ الولايات المتنوعة كان لها تمايزاتها الخاصة.</a:t>
            </a:r>
            <a:endParaRPr lang="en-US" altLang="en-US" sz="2800" b="1" dirty="0">
              <a:solidFill>
                <a:srgbClr val="FFFFFF"/>
              </a:solidFill>
              <a:effectLst>
                <a:outerShdw blurRad="38100" dist="38100" dir="2700000" algn="tl">
                  <a:srgbClr val="000000"/>
                </a:outerShdw>
              </a:effectLst>
              <a:latin typeface="Arial" panose="020B0604020202020204" pitchFamily="34" charset="0"/>
              <a:ea typeface="Geneva" charset="0"/>
              <a:cs typeface="Times New Roman" pitchFamily="18" charset="0"/>
            </a:endParaRPr>
          </a:p>
        </p:txBody>
      </p:sp>
      <p:sp>
        <p:nvSpPr>
          <p:cNvPr id="6" name="Rectangle 3"/>
          <p:cNvSpPr txBox="1">
            <a:spLocks noChangeArrowheads="1"/>
          </p:cNvSpPr>
          <p:nvPr/>
        </p:nvSpPr>
        <p:spPr bwMode="auto">
          <a:xfrm>
            <a:off x="152400" y="3581400"/>
            <a:ext cx="8686800" cy="3276600"/>
          </a:xfrm>
          <a:prstGeom prst="rect">
            <a:avLst/>
          </a:prstGeom>
          <a:noFill/>
          <a:ln w="9525">
            <a:noFill/>
            <a:miter lim="800000"/>
            <a:headEnd/>
            <a:tailEnd/>
          </a:ln>
          <a:effectLst/>
        </p:spPr>
        <p:txBody>
          <a:bodyPr lIns="92075" tIns="46038" rIns="92075" bIns="46038"/>
          <a:lstStyle>
            <a:lvl1pPr marL="355600" indent="-355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Clr>
                <a:schemeClr val="tx2"/>
              </a:buClr>
              <a:buSzPct val="75000"/>
              <a:buFont typeface="Wingdings" pitchFamily="2" charset="2"/>
              <a:buChar char="n"/>
            </a:pPr>
            <a:r>
              <a:rPr lang="ar-JO" altLang="en-US" sz="2800" b="1" dirty="0">
                <a:solidFill>
                  <a:srgbClr val="FFFFFF"/>
                </a:solidFill>
                <a:latin typeface="Arial" panose="020B0604020202020204" pitchFamily="34" charset="0"/>
                <a:ea typeface="Geneva" charset="0"/>
                <a:cs typeface="Times New Roman" pitchFamily="18" charset="0"/>
              </a:rPr>
              <a:t>لم يكونوا مرتبطين في وحدة سياسية واحدة، ولهذا فقد قدموا مساهمات قليلة للهياكل السياسية أو ممارسات الشرق الأدنى القديم.</a:t>
            </a:r>
            <a:endParaRPr lang="en-US" altLang="en-US" sz="2800" b="1" dirty="0">
              <a:solidFill>
                <a:srgbClr val="FFFFFF"/>
              </a:solidFill>
              <a:latin typeface="Arial" panose="020B0604020202020204" pitchFamily="34" charset="0"/>
              <a:ea typeface="Geneva" charset="0"/>
              <a:cs typeface="Times New Roman" pitchFamily="18" charset="0"/>
            </a:endParaRPr>
          </a:p>
          <a:p>
            <a:pPr algn="r" rtl="1" eaLnBrk="1" hangingPunct="1">
              <a:spcBef>
                <a:spcPct val="20000"/>
              </a:spcBef>
              <a:buClr>
                <a:schemeClr val="tx2"/>
              </a:buClr>
              <a:buSzPct val="75000"/>
              <a:buFont typeface="Wingdings" pitchFamily="2" charset="2"/>
              <a:buChar char="n"/>
            </a:pPr>
            <a:r>
              <a:rPr lang="ar-JO" altLang="en-US" sz="2800" b="1" dirty="0">
                <a:solidFill>
                  <a:srgbClr val="FFFFFF"/>
                </a:solidFill>
                <a:latin typeface="Arial" panose="020B0604020202020204" pitchFamily="34" charset="0"/>
                <a:ea typeface="Geneva" charset="0"/>
                <a:cs typeface="Times New Roman" pitchFamily="18" charset="0"/>
              </a:rPr>
              <a:t>لم يكن الفن والعمارة الآراميين ذوي تأثير.</a:t>
            </a:r>
            <a:endParaRPr lang="en-US" altLang="en-US" sz="2800" b="1" dirty="0">
              <a:solidFill>
                <a:srgbClr val="FFFFFF"/>
              </a:solidFill>
              <a:latin typeface="Arial" panose="020B0604020202020204" pitchFamily="34" charset="0"/>
              <a:ea typeface="Geneva" charset="0"/>
              <a:cs typeface="Times New Roman" pitchFamily="18" charset="0"/>
            </a:endParaRPr>
          </a:p>
          <a:p>
            <a:pPr algn="r" rtl="1" eaLnBrk="1" hangingPunct="1">
              <a:spcBef>
                <a:spcPct val="20000"/>
              </a:spcBef>
              <a:buClr>
                <a:schemeClr val="tx2"/>
              </a:buClr>
              <a:buSzPct val="75000"/>
              <a:buFont typeface="Wingdings" pitchFamily="2" charset="2"/>
              <a:buChar char="n"/>
            </a:pPr>
            <a:r>
              <a:rPr lang="ar-JO" altLang="en-US" sz="2800" b="1" dirty="0">
                <a:solidFill>
                  <a:srgbClr val="FFFFFF"/>
                </a:solidFill>
                <a:latin typeface="Arial" panose="020B0604020202020204" pitchFamily="34" charset="0"/>
                <a:ea typeface="Geneva" charset="0"/>
                <a:cs typeface="Times New Roman" pitchFamily="18" charset="0"/>
              </a:rPr>
              <a:t>لكن تأثير الوحيد كبير الأهمية هو نشر </a:t>
            </a:r>
            <a:r>
              <a:rPr lang="ar-JO" altLang="en-US" sz="2800" b="1" dirty="0">
                <a:solidFill>
                  <a:srgbClr val="FFFF00"/>
                </a:solidFill>
                <a:latin typeface="Arial" panose="020B0604020202020204" pitchFamily="34" charset="0"/>
                <a:ea typeface="Geneva" charset="0"/>
                <a:cs typeface="Times New Roman" pitchFamily="18" charset="0"/>
              </a:rPr>
              <a:t>اللغة الارامية</a:t>
            </a:r>
            <a:r>
              <a:rPr lang="ar-JO" altLang="en-US" sz="2800" b="1" dirty="0">
                <a:solidFill>
                  <a:srgbClr val="FFFFFF"/>
                </a:solidFill>
                <a:latin typeface="Arial" panose="020B0604020202020204" pitchFamily="34" charset="0"/>
                <a:ea typeface="Geneva" charset="0"/>
                <a:cs typeface="Times New Roman" pitchFamily="18" charset="0"/>
              </a:rPr>
              <a:t>.</a:t>
            </a:r>
            <a:r>
              <a:rPr lang="en-US" altLang="en-US" sz="2800" b="1" dirty="0">
                <a:solidFill>
                  <a:srgbClr val="FFFFFF"/>
                </a:solidFill>
                <a:latin typeface="Arial" panose="020B0604020202020204" pitchFamily="34" charset="0"/>
                <a:ea typeface="Geneva"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2.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4859</TotalTime>
  <Words>2331</Words>
  <Application>Microsoft Macintosh PowerPoint</Application>
  <PresentationFormat>On-screen Show (4:3)</PresentationFormat>
  <Paragraphs>224</Paragraphs>
  <Slides>46</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ＭＳ Ｐゴシック</vt:lpstr>
      <vt:lpstr>Arial</vt:lpstr>
      <vt:lpstr>Geneva</vt:lpstr>
      <vt:lpstr>Helvetica</vt:lpstr>
      <vt:lpstr>Times New Roman</vt:lpstr>
      <vt:lpstr>Wingdings</vt:lpstr>
      <vt:lpstr>Azure</vt:lpstr>
      <vt:lpstr>Orbit</vt:lpstr>
      <vt:lpstr>Default Design</vt:lpstr>
      <vt:lpstr>شعوب العهد القديم - الآراميون</vt:lpstr>
      <vt:lpstr>مقدمة</vt:lpstr>
      <vt:lpstr>الهوية – من هم؟</vt:lpstr>
      <vt:lpstr>علم الأنساب</vt:lpstr>
      <vt:lpstr>الجغرافيا</vt:lpstr>
      <vt:lpstr>الآراميون وإسرائيل</vt:lpstr>
      <vt:lpstr>عبر الغزاة الأشوريون  شمال سوريا  وبلاد ما بين النهرين</vt:lpstr>
      <vt:lpstr>وسط وجنوب سوريا خلال حكم الملك داود  (1000 ق.م)</vt:lpstr>
      <vt:lpstr>الحضارة</vt:lpstr>
      <vt:lpstr>اللغة الآرامية</vt:lpstr>
      <vt:lpstr>تأثير الآرامية</vt:lpstr>
      <vt:lpstr>الأبجدية الآرامية (ألف – بيت)</vt:lpstr>
      <vt:lpstr>الصلاة الربانية باللغة الآرامية</vt:lpstr>
      <vt:lpstr>أصل مصطلح (عبراني)</vt:lpstr>
      <vt:lpstr>أصل مصطلح (عبراني)</vt:lpstr>
      <vt:lpstr>كان وعظ يونان مفهوماً</vt:lpstr>
      <vt:lpstr>أسماء باقية اليوم</vt:lpstr>
      <vt:lpstr>أسماء باقية اليوم</vt:lpstr>
      <vt:lpstr>تكلم لابان الآرامي اللغة الآرامية</vt:lpstr>
      <vt:lpstr>تم فهم الأشوريين</vt:lpstr>
      <vt:lpstr>تكلم الناس في يهوذا اللغة الآرامية</vt:lpstr>
      <vt:lpstr>تكلم البابليون الارامية</vt:lpstr>
      <vt:lpstr>الكتابة في بابل بالآرامية</vt:lpstr>
      <vt:lpstr>الأسماء الآرامية في إنجيل يوحنا</vt:lpstr>
      <vt:lpstr>الأسماء الآرامية في إنجيل يوحنا</vt:lpstr>
      <vt:lpstr>الأسماء الآرامية في إنجيل يوحنا</vt:lpstr>
      <vt:lpstr>تكلم يسوع المسيح الآرامية</vt:lpstr>
      <vt:lpstr>تكلم يسوع المسيح الآرامية</vt:lpstr>
      <vt:lpstr>تكلم يسوع المسيح الآرامية</vt:lpstr>
      <vt:lpstr>تكلمت مريم المجلية الآرامية</vt:lpstr>
      <vt:lpstr>العنوان فوق الصليب باللغة الآرامية</vt:lpstr>
      <vt:lpstr>العنوان فوق الصليب باللغة الآرامية</vt:lpstr>
      <vt:lpstr>خلاصة</vt:lpstr>
      <vt:lpstr>خلاصة</vt:lpstr>
      <vt:lpstr>خلاصة</vt:lpstr>
      <vt:lpstr>Peoples of the OT - Arameans</vt:lpstr>
      <vt:lpstr>شعوب العهد القديم - الآراميون</vt:lpstr>
      <vt:lpstr>شعوب العهد القديم - الآراميون</vt:lpstr>
      <vt:lpstr>شعوب العهد القديم - الآراميون</vt:lpstr>
      <vt:lpstr>شعوب العهد القديم - الآراميون</vt:lpstr>
      <vt:lpstr>شعوب العهد القديم - الآراميون</vt:lpstr>
      <vt:lpstr>شعوب العهد القديم - الأموريون</vt:lpstr>
      <vt:lpstr>شعوب العهد القديم - الأموريون</vt:lpstr>
      <vt:lpstr>شعوب العهد القديم - الأموريون</vt:lpstr>
      <vt:lpstr>Black</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Arameans</dc:title>
  <dc:creator>Bobby Lee</dc:creator>
  <cp:lastModifiedBy>Rick Griffith</cp:lastModifiedBy>
  <cp:revision>227</cp:revision>
  <dcterms:created xsi:type="dcterms:W3CDTF">2009-09-24T04:05:20Z</dcterms:created>
  <dcterms:modified xsi:type="dcterms:W3CDTF">2024-03-20T14:07:50Z</dcterms:modified>
</cp:coreProperties>
</file>