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222" r:id="rId2"/>
    <p:sldMasterId id="2147484245" r:id="rId3"/>
    <p:sldMasterId id="2147484257" r:id="rId4"/>
    <p:sldMasterId id="2147484270" r:id="rId5"/>
    <p:sldMasterId id="2147484296" r:id="rId6"/>
  </p:sldMasterIdLst>
  <p:notesMasterIdLst>
    <p:notesMasterId r:id="rId107"/>
  </p:notesMasterIdLst>
  <p:sldIdLst>
    <p:sldId id="256" r:id="rId7"/>
    <p:sldId id="258" r:id="rId8"/>
    <p:sldId id="260" r:id="rId9"/>
    <p:sldId id="267" r:id="rId10"/>
    <p:sldId id="259" r:id="rId11"/>
    <p:sldId id="261" r:id="rId12"/>
    <p:sldId id="263" r:id="rId13"/>
    <p:sldId id="262" r:id="rId14"/>
    <p:sldId id="5023" r:id="rId15"/>
    <p:sldId id="5024" r:id="rId16"/>
    <p:sldId id="264" r:id="rId17"/>
    <p:sldId id="265" r:id="rId18"/>
    <p:sldId id="266" r:id="rId19"/>
    <p:sldId id="271" r:id="rId20"/>
    <p:sldId id="272" r:id="rId21"/>
    <p:sldId id="273" r:id="rId22"/>
    <p:sldId id="275" r:id="rId23"/>
    <p:sldId id="276" r:id="rId24"/>
    <p:sldId id="277" r:id="rId25"/>
    <p:sldId id="278" r:id="rId26"/>
    <p:sldId id="280" r:id="rId27"/>
    <p:sldId id="281" r:id="rId28"/>
    <p:sldId id="302" r:id="rId29"/>
    <p:sldId id="282" r:id="rId30"/>
    <p:sldId id="283" r:id="rId31"/>
    <p:sldId id="284" r:id="rId32"/>
    <p:sldId id="285" r:id="rId33"/>
    <p:sldId id="355" r:id="rId34"/>
    <p:sldId id="286"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26" r:id="rId62"/>
    <p:sldId id="5025" r:id="rId63"/>
    <p:sldId id="322" r:id="rId64"/>
    <p:sldId id="323" r:id="rId65"/>
    <p:sldId id="324" r:id="rId66"/>
    <p:sldId id="328" r:id="rId67"/>
    <p:sldId id="327" r:id="rId68"/>
    <p:sldId id="325" r:id="rId69"/>
    <p:sldId id="357" r:id="rId70"/>
    <p:sldId id="356" r:id="rId71"/>
    <p:sldId id="358" r:id="rId72"/>
    <p:sldId id="359" r:id="rId73"/>
    <p:sldId id="360" r:id="rId74"/>
    <p:sldId id="5026" r:id="rId75"/>
    <p:sldId id="361" r:id="rId76"/>
    <p:sldId id="319" r:id="rId77"/>
    <p:sldId id="320"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2" r:id="rId91"/>
    <p:sldId id="343" r:id="rId92"/>
    <p:sldId id="344" r:id="rId93"/>
    <p:sldId id="345" r:id="rId94"/>
    <p:sldId id="346" r:id="rId95"/>
    <p:sldId id="348" r:id="rId96"/>
    <p:sldId id="349" r:id="rId97"/>
    <p:sldId id="350" r:id="rId98"/>
    <p:sldId id="351" r:id="rId99"/>
    <p:sldId id="352" r:id="rId100"/>
    <p:sldId id="363" r:id="rId101"/>
    <p:sldId id="364" r:id="rId102"/>
    <p:sldId id="353" r:id="rId103"/>
    <p:sldId id="362" r:id="rId104"/>
    <p:sldId id="367" r:id="rId105"/>
    <p:sldId id="523" r:id="rId10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a:srgbClr val="FFFFFF"/>
    <a:srgbClr val="FFD57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73" autoAdjust="0"/>
    <p:restoredTop sz="68217" autoAdjust="0"/>
  </p:normalViewPr>
  <p:slideViewPr>
    <p:cSldViewPr>
      <p:cViewPr varScale="1">
        <p:scale>
          <a:sx n="63" d="100"/>
          <a:sy n="63" d="100"/>
        </p:scale>
        <p:origin x="184" y="1040"/>
      </p:cViewPr>
      <p:guideLst>
        <p:guide orient="horz" pos="2160"/>
        <p:guide pos="2880"/>
      </p:guideLst>
    </p:cSldViewPr>
  </p:slideViewPr>
  <p:outlineViewPr>
    <p:cViewPr>
      <p:scale>
        <a:sx n="33" d="100"/>
        <a:sy n="33" d="100"/>
      </p:scale>
      <p:origin x="0" y="51120"/>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openxmlformats.org/officeDocument/2006/relationships/notesMaster" Target="notesMasters/notesMaster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presProps" Target="pres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viewProps" Target="viewProp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671897E-5633-8045-B37E-2791C22F48A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smtClean="0">
                <a:latin typeface="Arial" panose="020B0604020202020204" pitchFamily="34" charset="0"/>
              </a:defRPr>
            </a:lvl1pPr>
          </a:lstStyle>
          <a:p>
            <a:pPr>
              <a:defRPr/>
            </a:pPr>
            <a:endParaRPr lang="en-US" altLang="en-US" dirty="0"/>
          </a:p>
        </p:txBody>
      </p:sp>
      <p:sp>
        <p:nvSpPr>
          <p:cNvPr id="12291" name="Rectangle 3">
            <a:extLst>
              <a:ext uri="{FF2B5EF4-FFF2-40B4-BE49-F238E27FC236}">
                <a16:creationId xmlns:a16="http://schemas.microsoft.com/office/drawing/2014/main" id="{BABE6346-00CF-AF45-ABBD-120B7924DB22}"/>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1" i="0" smtClean="0">
                <a:latin typeface="Arial" panose="020B0604020202020204" pitchFamily="34" charset="0"/>
              </a:defRPr>
            </a:lvl1pPr>
          </a:lstStyle>
          <a:p>
            <a:pPr>
              <a:defRPr/>
            </a:pPr>
            <a:endParaRPr lang="en-US" altLang="en-US" dirty="0"/>
          </a:p>
        </p:txBody>
      </p:sp>
      <p:sp>
        <p:nvSpPr>
          <p:cNvPr id="15364" name="Rectangle 4">
            <a:extLst>
              <a:ext uri="{FF2B5EF4-FFF2-40B4-BE49-F238E27FC236}">
                <a16:creationId xmlns:a16="http://schemas.microsoft.com/office/drawing/2014/main" id="{039A464B-41FF-954B-BF5F-0B446F0759D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a:extLst>
              <a:ext uri="{FF2B5EF4-FFF2-40B4-BE49-F238E27FC236}">
                <a16:creationId xmlns:a16="http://schemas.microsoft.com/office/drawing/2014/main" id="{A153CB09-5A44-1346-8D0A-83B73398EF58}"/>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294" name="Rectangle 6">
            <a:extLst>
              <a:ext uri="{FF2B5EF4-FFF2-40B4-BE49-F238E27FC236}">
                <a16:creationId xmlns:a16="http://schemas.microsoft.com/office/drawing/2014/main" id="{F366DA0B-9D8D-874A-8264-191B1AB6EE1E}"/>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smtClean="0">
                <a:latin typeface="Arial" panose="020B0604020202020204" pitchFamily="34" charset="0"/>
              </a:defRPr>
            </a:lvl1pPr>
          </a:lstStyle>
          <a:p>
            <a:pPr>
              <a:defRPr/>
            </a:pPr>
            <a:endParaRPr lang="en-US" altLang="en-US" dirty="0"/>
          </a:p>
        </p:txBody>
      </p:sp>
      <p:sp>
        <p:nvSpPr>
          <p:cNvPr id="12295" name="Rectangle 7">
            <a:extLst>
              <a:ext uri="{FF2B5EF4-FFF2-40B4-BE49-F238E27FC236}">
                <a16:creationId xmlns:a16="http://schemas.microsoft.com/office/drawing/2014/main" id="{652E0441-03E7-7942-B4C8-64E267D9EA43}"/>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smtClean="0">
                <a:latin typeface="Arial" panose="020B0604020202020204" pitchFamily="34" charset="0"/>
              </a:defRPr>
            </a:lvl1pPr>
          </a:lstStyle>
          <a:p>
            <a:pPr>
              <a:defRPr/>
            </a:pPr>
            <a:fld id="{0CBBC1CC-104C-2947-A8FA-74F7FEE769CD}"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christiananswers.net/dictionary/midian.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christiananswers.net/dictionary/abraham.htm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53B74868-F2B2-2642-A3C2-2C952860EA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1878242-5333-AE4C-AB60-03B7A7F6DFD0}" type="slidenum">
              <a:rPr lang="en-US" altLang="en-US"/>
              <a:pPr>
                <a:spcBef>
                  <a:spcPct val="0"/>
                </a:spcBef>
              </a:pPr>
              <a:t>2</a:t>
            </a:fld>
            <a:endParaRPr lang="en-US" altLang="en-US" dirty="0"/>
          </a:p>
        </p:txBody>
      </p:sp>
      <p:sp>
        <p:nvSpPr>
          <p:cNvPr id="18435" name="Rectangle 2">
            <a:extLst>
              <a:ext uri="{FF2B5EF4-FFF2-40B4-BE49-F238E27FC236}">
                <a16:creationId xmlns:a16="http://schemas.microsoft.com/office/drawing/2014/main" id="{3F7FB208-F11C-CB48-A4CE-B9F0B5B660C1}"/>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23F380D1-F8FC-5D4E-9EBC-B60EE1DE24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82FD633A-E851-B341-9E1C-33325EA845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8627FA4-C53C-CD47-9F25-82FB5B66F463}" type="slidenum">
              <a:rPr lang="en-US" altLang="en-US"/>
              <a:pPr>
                <a:spcBef>
                  <a:spcPct val="0"/>
                </a:spcBef>
              </a:pPr>
              <a:t>13</a:t>
            </a:fld>
            <a:endParaRPr lang="en-US" altLang="en-US" dirty="0"/>
          </a:p>
        </p:txBody>
      </p:sp>
      <p:sp>
        <p:nvSpPr>
          <p:cNvPr id="37891" name="Rectangle 2">
            <a:extLst>
              <a:ext uri="{FF2B5EF4-FFF2-40B4-BE49-F238E27FC236}">
                <a16:creationId xmlns:a16="http://schemas.microsoft.com/office/drawing/2014/main" id="{679B681C-0768-E64A-9411-D9A3947763BB}"/>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91C9407F-EE2A-6E4B-89B2-ABCDD55D39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49FEEEFB-DEE7-F546-A0B4-FC0E4D0F9E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9B16FBE-6DEB-C547-B9BE-56C05A04CCAE}" type="slidenum">
              <a:rPr lang="en-US" altLang="en-US"/>
              <a:pPr>
                <a:spcBef>
                  <a:spcPct val="0"/>
                </a:spcBef>
              </a:pPr>
              <a:t>14</a:t>
            </a:fld>
            <a:endParaRPr lang="en-US" altLang="en-US" dirty="0"/>
          </a:p>
        </p:txBody>
      </p:sp>
      <p:sp>
        <p:nvSpPr>
          <p:cNvPr id="39939" name="Rectangle 2">
            <a:extLst>
              <a:ext uri="{FF2B5EF4-FFF2-40B4-BE49-F238E27FC236}">
                <a16:creationId xmlns:a16="http://schemas.microsoft.com/office/drawing/2014/main" id="{0ED32E0D-4E03-CD41-BA89-4E52837B3DC3}"/>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7AAE90D1-3379-AD46-BAF2-A4CB858E66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B08D0176-3D97-1D41-A00E-AB14C91201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1BB3EB0-3998-7A40-83B4-EB50A75BE761}" type="slidenum">
              <a:rPr lang="en-US" altLang="en-US"/>
              <a:pPr>
                <a:spcBef>
                  <a:spcPct val="0"/>
                </a:spcBef>
              </a:pPr>
              <a:t>15</a:t>
            </a:fld>
            <a:endParaRPr lang="en-US" altLang="en-US" dirty="0"/>
          </a:p>
        </p:txBody>
      </p:sp>
      <p:sp>
        <p:nvSpPr>
          <p:cNvPr id="41987" name="Rectangle 2">
            <a:extLst>
              <a:ext uri="{FF2B5EF4-FFF2-40B4-BE49-F238E27FC236}">
                <a16:creationId xmlns:a16="http://schemas.microsoft.com/office/drawing/2014/main" id="{0573D5B1-49DD-944C-A1A1-F2EF272A6C12}"/>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9C6BA136-5278-D84C-B73E-275BA231B7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4F68DAF6-62CD-2943-BAF9-073ED03DFF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DEFD2396-6200-1045-A239-6D700D8B63DE}" type="slidenum">
              <a:rPr lang="en-US" altLang="en-US"/>
              <a:pPr>
                <a:spcBef>
                  <a:spcPct val="0"/>
                </a:spcBef>
              </a:pPr>
              <a:t>16</a:t>
            </a:fld>
            <a:endParaRPr lang="en-US" altLang="en-US" dirty="0"/>
          </a:p>
        </p:txBody>
      </p:sp>
      <p:sp>
        <p:nvSpPr>
          <p:cNvPr id="44035" name="Rectangle 2">
            <a:extLst>
              <a:ext uri="{FF2B5EF4-FFF2-40B4-BE49-F238E27FC236}">
                <a16:creationId xmlns:a16="http://schemas.microsoft.com/office/drawing/2014/main" id="{DBDD0FE2-D171-384D-9D04-397E91349359}"/>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7FFF42D8-7B88-3A45-BC08-FB09D38C0C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79C35688-EBBE-2549-B2CF-7E554D3682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2AA4B56-6E95-A041-8D9B-733F3B083C7C}" type="slidenum">
              <a:rPr lang="en-US" altLang="en-US"/>
              <a:pPr>
                <a:spcBef>
                  <a:spcPct val="0"/>
                </a:spcBef>
              </a:pPr>
              <a:t>17</a:t>
            </a:fld>
            <a:endParaRPr lang="en-US" altLang="en-US" dirty="0"/>
          </a:p>
        </p:txBody>
      </p:sp>
      <p:sp>
        <p:nvSpPr>
          <p:cNvPr id="46083" name="Rectangle 2">
            <a:extLst>
              <a:ext uri="{FF2B5EF4-FFF2-40B4-BE49-F238E27FC236}">
                <a16:creationId xmlns:a16="http://schemas.microsoft.com/office/drawing/2014/main" id="{BD04F3EA-89DC-B749-B45A-972A7C94770C}"/>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08DE4D30-4940-8C45-A9F9-9F467D9B31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CFC27757-B94B-D648-BA81-D1494D3883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D76D6B3-E427-3043-A55B-E16F5C6BC233}" type="slidenum">
              <a:rPr lang="en-US" altLang="en-US"/>
              <a:pPr>
                <a:spcBef>
                  <a:spcPct val="0"/>
                </a:spcBef>
              </a:pPr>
              <a:t>18</a:t>
            </a:fld>
            <a:endParaRPr lang="en-US" altLang="en-US" dirty="0"/>
          </a:p>
        </p:txBody>
      </p:sp>
      <p:sp>
        <p:nvSpPr>
          <p:cNvPr id="48131" name="Rectangle 2">
            <a:extLst>
              <a:ext uri="{FF2B5EF4-FFF2-40B4-BE49-F238E27FC236}">
                <a16:creationId xmlns:a16="http://schemas.microsoft.com/office/drawing/2014/main" id="{253DCCF3-63CB-6E42-B1E3-41EDB95C5984}"/>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7A837941-A4CC-7044-8D0F-9C351D06CC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D7DB4024-E1FD-C343-8B60-B415F4F355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7C996F8-7B45-1348-98EA-621097BAADF2}" type="slidenum">
              <a:rPr lang="en-US" altLang="en-US"/>
              <a:pPr>
                <a:spcBef>
                  <a:spcPct val="0"/>
                </a:spcBef>
              </a:pPr>
              <a:t>19</a:t>
            </a:fld>
            <a:endParaRPr lang="en-US" altLang="en-US" dirty="0"/>
          </a:p>
        </p:txBody>
      </p:sp>
      <p:sp>
        <p:nvSpPr>
          <p:cNvPr id="50179" name="Rectangle 2">
            <a:extLst>
              <a:ext uri="{FF2B5EF4-FFF2-40B4-BE49-F238E27FC236}">
                <a16:creationId xmlns:a16="http://schemas.microsoft.com/office/drawing/2014/main" id="{24BEA674-2D71-524F-8EA8-5851E4A31977}"/>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501A3F74-4F39-884B-B343-24B42C5DF6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F43C5FEA-FAA2-CB4E-9083-DFB504BF35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A6AFD52-CACF-EE44-B9FB-49131D3E4090}" type="slidenum">
              <a:rPr lang="en-US" altLang="en-US"/>
              <a:pPr>
                <a:spcBef>
                  <a:spcPct val="0"/>
                </a:spcBef>
              </a:pPr>
              <a:t>20</a:t>
            </a:fld>
            <a:endParaRPr lang="en-US" altLang="en-US" dirty="0"/>
          </a:p>
        </p:txBody>
      </p:sp>
      <p:sp>
        <p:nvSpPr>
          <p:cNvPr id="52227" name="Rectangle 2">
            <a:extLst>
              <a:ext uri="{FF2B5EF4-FFF2-40B4-BE49-F238E27FC236}">
                <a16:creationId xmlns:a16="http://schemas.microsoft.com/office/drawing/2014/main" id="{97A98B0B-1C7B-D54D-9131-3B62BDD12F40}"/>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2A1291ED-FA3A-294F-B871-38FB418CE1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5C5B8721-D6E9-4345-8A7B-149047F908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635AC77-7094-D540-BC0F-6E2530C9C023}" type="slidenum">
              <a:rPr lang="en-US" altLang="en-US"/>
              <a:pPr>
                <a:spcBef>
                  <a:spcPct val="0"/>
                </a:spcBef>
              </a:pPr>
              <a:t>21</a:t>
            </a:fld>
            <a:endParaRPr lang="en-US" altLang="en-US" dirty="0"/>
          </a:p>
        </p:txBody>
      </p:sp>
      <p:sp>
        <p:nvSpPr>
          <p:cNvPr id="54275" name="Rectangle 2">
            <a:extLst>
              <a:ext uri="{FF2B5EF4-FFF2-40B4-BE49-F238E27FC236}">
                <a16:creationId xmlns:a16="http://schemas.microsoft.com/office/drawing/2014/main" id="{191E16FF-2B6A-6F4D-8466-B8297E6C0332}"/>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FFAA602F-46D3-4B4E-BFA2-08A1846462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ea typeface="SimSun" panose="02010600030101010101" pitchFamily="2" charset="-122"/>
              </a:rPr>
              <a:t>The map shows the present-day distribution of Arab nations around Israel, however, for the purposes of this study, we would only focus on Ancient Arabia, which was the land of the original Arabs who played a significant role in the economy of the middle east at that time.</a:t>
            </a:r>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AC1480F0-05A7-0E40-B068-BE12DC27F4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A5EEC9AC-43B5-084E-81BF-6D2A340D59AD}" type="slidenum">
              <a:rPr lang="en-US" altLang="en-US"/>
              <a:pPr>
                <a:spcBef>
                  <a:spcPct val="0"/>
                </a:spcBef>
              </a:pPr>
              <a:t>22</a:t>
            </a:fld>
            <a:endParaRPr lang="en-US" altLang="en-US" dirty="0"/>
          </a:p>
        </p:txBody>
      </p:sp>
      <p:sp>
        <p:nvSpPr>
          <p:cNvPr id="56323" name="Rectangle 2">
            <a:extLst>
              <a:ext uri="{FF2B5EF4-FFF2-40B4-BE49-F238E27FC236}">
                <a16:creationId xmlns:a16="http://schemas.microsoft.com/office/drawing/2014/main" id="{C7314FB3-1471-544F-95FA-27D3C7A06ED0}"/>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E0B88669-923C-F249-A80A-313E701A8E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Information taken from http://</a:t>
            </a:r>
            <a:r>
              <a:rPr lang="en-US" altLang="en-US" dirty="0" err="1"/>
              <a:t>nabataea.net</a:t>
            </a:r>
            <a:r>
              <a:rPr lang="en-US" altLang="en-US" dirty="0"/>
              <a:t>/</a:t>
            </a:r>
            <a:r>
              <a:rPr lang="en-US" altLang="en-US" dirty="0" err="1"/>
              <a:t>arabia.html</a:t>
            </a:r>
            <a:endParaRPr lang="en-US" altLang="en-US" dirty="0"/>
          </a:p>
          <a:p>
            <a:pPr eaLnBrk="1" hangingPunct="1"/>
            <a:r>
              <a:rPr lang="en-US" altLang="zh-CN" dirty="0">
                <a:ea typeface="SimSun" panose="02010600030101010101" pitchFamily="2" charset="-122"/>
              </a:rPr>
              <a:t>There are 3 main zones of Ancient Arabia. These were the areas as mentioned in my earlier slides where the </a:t>
            </a:r>
            <a:r>
              <a:rPr lang="en-US" altLang="zh-CN" dirty="0" err="1">
                <a:ea typeface="SimSun" panose="02010600030101010101" pitchFamily="2" charset="-122"/>
              </a:rPr>
              <a:t>descendents</a:t>
            </a:r>
            <a:r>
              <a:rPr lang="en-US" altLang="zh-CN" dirty="0">
                <a:ea typeface="SimSun" panose="02010600030101010101" pitchFamily="2" charset="-122"/>
              </a:rPr>
              <a:t> of Shem were located.</a:t>
            </a:r>
          </a:p>
          <a:p>
            <a:pPr eaLnBrk="1" hangingPunct="1"/>
            <a:r>
              <a:rPr lang="en-US" altLang="zh-CN" dirty="0">
                <a:ea typeface="SimSun" panose="02010600030101010101" pitchFamily="2" charset="-122"/>
              </a:rPr>
              <a:t>The first zone, which probably had a greater impact on Israel would be Arabia Petraea.</a:t>
            </a:r>
          </a:p>
          <a:p>
            <a:pPr eaLnBrk="1" hangingPunct="1"/>
            <a:r>
              <a:rPr lang="en-US" altLang="zh-CN" dirty="0">
                <a:ea typeface="SimSun" panose="02010600030101010101" pitchFamily="2" charset="-122"/>
              </a:rPr>
              <a:t>This region included parts of present-day Syria and Jordan.</a:t>
            </a:r>
          </a:p>
          <a:p>
            <a:pPr eaLnBrk="1" hangingPunct="1"/>
            <a:r>
              <a:rPr lang="en-US" altLang="zh-CN" dirty="0">
                <a:ea typeface="SimSun" panose="02010600030101010101" pitchFamily="2" charset="-122"/>
              </a:rPr>
              <a:t>The second zone, was Arabia </a:t>
            </a:r>
            <a:r>
              <a:rPr lang="en-US" altLang="zh-CN" dirty="0" err="1">
                <a:ea typeface="SimSun" panose="02010600030101010101" pitchFamily="2" charset="-122"/>
              </a:rPr>
              <a:t>Deserta</a:t>
            </a:r>
            <a:r>
              <a:rPr lang="en-US" altLang="zh-CN" dirty="0">
                <a:ea typeface="SimSun" panose="02010600030101010101" pitchFamily="2" charset="-122"/>
              </a:rPr>
              <a:t>, present day Saudi Arabia.</a:t>
            </a:r>
          </a:p>
          <a:p>
            <a:pPr eaLnBrk="1" hangingPunct="1"/>
            <a:r>
              <a:rPr lang="en-US" altLang="zh-CN" dirty="0">
                <a:ea typeface="SimSun" panose="02010600030101010101" pitchFamily="2" charset="-122"/>
              </a:rPr>
              <a:t>And the third zone, was Arabia Felix, present day Yemen and Oman.</a:t>
            </a: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502DCC40-2469-5449-8612-CB62C5385C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AAF37A4-94F5-AF4C-8262-F39D6FD0C6B3}" type="slidenum">
              <a:rPr lang="en-US" altLang="en-US"/>
              <a:pPr>
                <a:spcBef>
                  <a:spcPct val="0"/>
                </a:spcBef>
              </a:pPr>
              <a:t>5</a:t>
            </a:fld>
            <a:endParaRPr lang="en-US" altLang="en-US" dirty="0"/>
          </a:p>
        </p:txBody>
      </p:sp>
      <p:sp>
        <p:nvSpPr>
          <p:cNvPr id="22531" name="Rectangle 2">
            <a:extLst>
              <a:ext uri="{FF2B5EF4-FFF2-40B4-BE49-F238E27FC236}">
                <a16:creationId xmlns:a16="http://schemas.microsoft.com/office/drawing/2014/main" id="{15CAFF6E-A69B-E044-AE20-7580E9548925}"/>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FD25C6E3-1582-804A-8461-812AB9A5F8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A1FBAB0E-EF45-FB4B-991B-3E38CEADE8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4885999-3334-274B-857E-3CE562360905}" type="slidenum">
              <a:rPr lang="en-US" altLang="en-US"/>
              <a:pPr>
                <a:spcBef>
                  <a:spcPct val="0"/>
                </a:spcBef>
              </a:pPr>
              <a:t>24</a:t>
            </a:fld>
            <a:endParaRPr lang="en-US" altLang="en-US" dirty="0"/>
          </a:p>
        </p:txBody>
      </p:sp>
      <p:sp>
        <p:nvSpPr>
          <p:cNvPr id="59395" name="Rectangle 2">
            <a:extLst>
              <a:ext uri="{FF2B5EF4-FFF2-40B4-BE49-F238E27FC236}">
                <a16:creationId xmlns:a16="http://schemas.microsoft.com/office/drawing/2014/main" id="{CCE05C07-4494-C144-9ABD-6B870209E245}"/>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C389C09-496B-814D-9575-1569DC10FD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Information taken from http://</a:t>
            </a:r>
            <a:r>
              <a:rPr lang="en-US" altLang="en-US" dirty="0" err="1"/>
              <a:t>nabataea.net</a:t>
            </a:r>
            <a:r>
              <a:rPr lang="en-US" altLang="en-US" dirty="0"/>
              <a:t>/</a:t>
            </a:r>
            <a:r>
              <a:rPr lang="en-US" altLang="en-US" dirty="0" err="1"/>
              <a:t>arabia.html</a:t>
            </a:r>
            <a:endParaRPr lang="en-US" altLang="en-US" dirty="0"/>
          </a:p>
          <a:p>
            <a:pPr eaLnBrk="1" hangingPunct="1"/>
            <a:r>
              <a:rPr lang="en-US" altLang="zh-CN" dirty="0">
                <a:ea typeface="SimSun" panose="02010600030101010101" pitchFamily="2" charset="-122"/>
              </a:rPr>
              <a:t>The terrain of Arabia Petraea was basically mountainous and stony.</a:t>
            </a:r>
          </a:p>
          <a:p>
            <a:pPr eaLnBrk="1" hangingPunct="1"/>
            <a:r>
              <a:rPr lang="en-US" altLang="zh-CN" dirty="0">
                <a:ea typeface="SimSun" panose="02010600030101010101" pitchFamily="2" charset="-122"/>
              </a:rPr>
              <a:t>The peoples who lived in this region were nomads and camel herders and they appeared in Assyrian inscriptions of the 9th century BC.</a:t>
            </a:r>
          </a:p>
          <a:p>
            <a:pPr eaLnBrk="1" hangingPunct="1"/>
            <a:r>
              <a:rPr lang="en-US" altLang="zh-CN" dirty="0">
                <a:ea typeface="SimSun" panose="02010600030101010101" pitchFamily="2" charset="-122"/>
              </a:rPr>
              <a:t>These </a:t>
            </a:r>
            <a:r>
              <a:rPr lang="en-US" altLang="zh-CN" dirty="0" err="1">
                <a:ea typeface="SimSun" panose="02010600030101010101" pitchFamily="2" charset="-122"/>
              </a:rPr>
              <a:t>arabs</a:t>
            </a:r>
            <a:r>
              <a:rPr lang="en-US" altLang="zh-CN" dirty="0">
                <a:ea typeface="SimSun" panose="02010600030101010101" pitchFamily="2" charset="-122"/>
              </a:rPr>
              <a:t> eventually left their nomadic way of life and built several towns.</a:t>
            </a:r>
          </a:p>
          <a:p>
            <a:pPr eaLnBrk="1" hangingPunct="1"/>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AEDE2B0E-E3BF-E34A-A208-BBD5B23A49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04E962D5-2B21-854F-A855-CCC69E401FD7}" type="slidenum">
              <a:rPr lang="en-US" altLang="en-US"/>
              <a:pPr>
                <a:spcBef>
                  <a:spcPct val="0"/>
                </a:spcBef>
              </a:pPr>
              <a:t>25</a:t>
            </a:fld>
            <a:endParaRPr lang="en-US" altLang="en-US" dirty="0"/>
          </a:p>
        </p:txBody>
      </p:sp>
      <p:sp>
        <p:nvSpPr>
          <p:cNvPr id="61443" name="Rectangle 2">
            <a:extLst>
              <a:ext uri="{FF2B5EF4-FFF2-40B4-BE49-F238E27FC236}">
                <a16:creationId xmlns:a16="http://schemas.microsoft.com/office/drawing/2014/main" id="{303FCADA-B49C-864C-B65B-D88E05B35CB9}"/>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743EA8D8-0B47-5B4E-BDA0-00AAA72E68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ea typeface="SimSun" panose="02010600030101010101" pitchFamily="2" charset="-122"/>
              </a:rPr>
              <a:t>The earliest references to these Arabs can be found in the Biblical book of Genesis, where Arabian merchants (Midianites) bought and sold Joseph. </a:t>
            </a:r>
            <a:r>
              <a:rPr lang="en-US" altLang="zh-CN" dirty="0">
                <a:solidFill>
                  <a:schemeClr val="accent2"/>
                </a:solidFill>
                <a:ea typeface="SimSun" panose="02010600030101010101" pitchFamily="2" charset="-122"/>
              </a:rPr>
              <a:t>Gen 37:28</a:t>
            </a:r>
            <a:endParaRPr lang="en-US" altLang="en-US" dirty="0">
              <a:solidFill>
                <a:schemeClr val="accent2"/>
              </a:solidFill>
            </a:endParaRPr>
          </a:p>
          <a:p>
            <a:pPr eaLnBrk="1" hangingPunct="1"/>
            <a:r>
              <a:rPr lang="en-US" altLang="zh-CN" dirty="0">
                <a:ea typeface="SimSun" panose="02010600030101010101" pitchFamily="2" charset="-122"/>
              </a:rPr>
              <a:t>Midianites= </a:t>
            </a:r>
            <a:r>
              <a:rPr lang="en-US" altLang="en-US" dirty="0"/>
              <a:t>an Arabian tribe descended from </a:t>
            </a:r>
            <a:r>
              <a:rPr lang="en-US" altLang="en-US" dirty="0">
                <a:hlinkClick r:id="rId3"/>
              </a:rPr>
              <a:t>Midian</a:t>
            </a:r>
            <a:r>
              <a:rPr lang="en-US" altLang="en-US" dirty="0"/>
              <a:t>, a son of </a:t>
            </a:r>
            <a:r>
              <a:rPr lang="en-US" altLang="en-US" dirty="0">
                <a:hlinkClick r:id="rId4"/>
              </a:rPr>
              <a:t>Abraham</a:t>
            </a:r>
            <a:endParaRPr lang="en-US" altLang="en-US" dirty="0"/>
          </a:p>
          <a:p>
            <a:pPr eaLnBrk="1" hangingPunct="1"/>
            <a:r>
              <a:rPr lang="en-US" altLang="en-US" dirty="0"/>
              <a:t>They inhabited principally the desert north of the peninsula of Arabia. </a:t>
            </a:r>
            <a:endParaRPr lang="en-US" altLang="zh-CN" dirty="0">
              <a:ea typeface="SimSun" panose="02010600030101010101" pitchFamily="2" charset="-122"/>
            </a:endParaRPr>
          </a:p>
          <a:p>
            <a:pPr eaLnBrk="1" hangingPunct="1"/>
            <a:r>
              <a:rPr lang="en-US" altLang="en-US" dirty="0"/>
              <a:t>The peninsula of Sinai</a:t>
            </a:r>
            <a:r>
              <a:rPr lang="en-US" altLang="zh-CN" dirty="0">
                <a:ea typeface="SimSun" panose="02010600030101010101" pitchFamily="2" charset="-122"/>
              </a:rPr>
              <a:t> (Egypt)</a:t>
            </a:r>
            <a:r>
              <a:rPr lang="en-US" altLang="en-US" dirty="0"/>
              <a:t> was the pasture-ground for their flocks. </a:t>
            </a:r>
            <a:endParaRPr lang="en-US" altLang="zh-CN" dirty="0">
              <a:ea typeface="SimSun" panose="02010600030101010101" pitchFamily="2" charset="-122"/>
            </a:endParaRPr>
          </a:p>
          <a:p>
            <a:pPr eaLnBrk="1" hangingPunct="1"/>
            <a:r>
              <a:rPr lang="en-US" altLang="en-US" dirty="0"/>
              <a:t>They were virtually the rulers of Arabia, being the dominant tribe.</a:t>
            </a:r>
            <a:r>
              <a:rPr lang="en-US" altLang="zh-CN" dirty="0">
                <a:ea typeface="SimSun" panose="02010600030101010101" pitchFamily="2" charset="-122"/>
              </a:rPr>
              <a:t> They were also enemies of Israel and on several accounts attacked and waged wars against them. They also intermarried with the Israelites and roamed the northern part of the Arabian desert.</a:t>
            </a:r>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670FAC23-3730-4E48-8250-1DB4D11C6B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B0DEF2D2-4011-7741-8A0A-B9C0AB5A9158}" type="slidenum">
              <a:rPr lang="en-US" altLang="en-US"/>
              <a:pPr>
                <a:spcBef>
                  <a:spcPct val="0"/>
                </a:spcBef>
              </a:pPr>
              <a:t>26</a:t>
            </a:fld>
            <a:endParaRPr lang="en-US" altLang="en-US" dirty="0"/>
          </a:p>
        </p:txBody>
      </p:sp>
      <p:sp>
        <p:nvSpPr>
          <p:cNvPr id="63491" name="Rectangle 2">
            <a:extLst>
              <a:ext uri="{FF2B5EF4-FFF2-40B4-BE49-F238E27FC236}">
                <a16:creationId xmlns:a16="http://schemas.microsoft.com/office/drawing/2014/main" id="{46C15BDD-2453-EE4A-A167-E008E7253299}"/>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97B138BA-7508-F742-B35F-960056CF4D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Information taken from http://</a:t>
            </a:r>
            <a:r>
              <a:rPr lang="en-US" altLang="en-US" dirty="0" err="1"/>
              <a:t>nabataea.net</a:t>
            </a:r>
            <a:r>
              <a:rPr lang="en-US" altLang="en-US" dirty="0"/>
              <a:t>/</a:t>
            </a:r>
            <a:r>
              <a:rPr lang="en-US" altLang="en-US" dirty="0" err="1"/>
              <a:t>arabia.html</a:t>
            </a:r>
            <a:endParaRPr lang="en-US" altLang="en-US" dirty="0"/>
          </a:p>
          <a:p>
            <a:pPr eaLnBrk="1" hangingPunct="1">
              <a:spcBef>
                <a:spcPct val="50000"/>
              </a:spcBef>
            </a:pPr>
            <a:r>
              <a:rPr lang="en-US" altLang="en-US" dirty="0">
                <a:solidFill>
                  <a:schemeClr val="accent1"/>
                </a:solidFill>
              </a:rPr>
              <a:t>The principle people in this area were the </a:t>
            </a:r>
            <a:r>
              <a:rPr lang="en-US" altLang="en-US" dirty="0">
                <a:solidFill>
                  <a:srgbClr val="FF5050"/>
                </a:solidFill>
              </a:rPr>
              <a:t>Nabataeans</a:t>
            </a:r>
            <a:r>
              <a:rPr lang="en-US" altLang="zh-CN" dirty="0">
                <a:solidFill>
                  <a:srgbClr val="FF5050"/>
                </a:solidFill>
                <a:ea typeface="SimSun" panose="02010600030101010101" pitchFamily="2" charset="-122"/>
              </a:rPr>
              <a:t> </a:t>
            </a:r>
            <a:r>
              <a:rPr lang="en-US" altLang="zh-CN" dirty="0">
                <a:solidFill>
                  <a:schemeClr val="accent1"/>
                </a:solidFill>
                <a:ea typeface="SimSun" panose="02010600030101010101" pitchFamily="2" charset="-122"/>
              </a:rPr>
              <a:t>(Children of the East)</a:t>
            </a:r>
            <a:r>
              <a:rPr lang="en-US" altLang="en-US" dirty="0">
                <a:solidFill>
                  <a:schemeClr val="accent1"/>
                </a:solidFill>
              </a:rPr>
              <a:t> and Petra was their capital</a:t>
            </a:r>
            <a:endParaRPr lang="en-US" altLang="zh-CN" dirty="0">
              <a:solidFill>
                <a:schemeClr val="accent1"/>
              </a:solidFill>
              <a:ea typeface="SimSun" panose="02010600030101010101" pitchFamily="2" charset="-122"/>
            </a:endParaRPr>
          </a:p>
          <a:p>
            <a:pPr eaLnBrk="1" hangingPunct="1"/>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8F045CB5-5B2E-0F4F-877F-D3831C0178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B6FB1CE5-5ADF-2548-9494-5785127FC7C1}" type="slidenum">
              <a:rPr lang="en-US" altLang="en-US"/>
              <a:pPr>
                <a:spcBef>
                  <a:spcPct val="0"/>
                </a:spcBef>
              </a:pPr>
              <a:t>27</a:t>
            </a:fld>
            <a:endParaRPr lang="en-US" altLang="en-US" dirty="0"/>
          </a:p>
        </p:txBody>
      </p:sp>
      <p:sp>
        <p:nvSpPr>
          <p:cNvPr id="65539" name="Rectangle 2">
            <a:extLst>
              <a:ext uri="{FF2B5EF4-FFF2-40B4-BE49-F238E27FC236}">
                <a16:creationId xmlns:a16="http://schemas.microsoft.com/office/drawing/2014/main" id="{22709B31-580C-CA43-8642-AAFAC9353EEC}"/>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15E87642-6967-8D44-B044-8C2AF8C09E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Information taken from http://</a:t>
            </a:r>
            <a:r>
              <a:rPr lang="en-US" altLang="en-US" dirty="0" err="1"/>
              <a:t>nabataea.net</a:t>
            </a:r>
            <a:r>
              <a:rPr lang="en-US" altLang="en-US" dirty="0"/>
              <a:t>/</a:t>
            </a:r>
            <a:r>
              <a:rPr lang="en-US" altLang="en-US" dirty="0" err="1"/>
              <a:t>arabia.html</a:t>
            </a:r>
            <a:endParaRPr lang="en-US" altLang="en-US" dirty="0"/>
          </a:p>
          <a:p>
            <a:pPr eaLnBrk="1" hangingPunct="1"/>
            <a:r>
              <a:rPr lang="en-US" altLang="zh-CN" dirty="0">
                <a:ea typeface="SimSun" panose="02010600030101010101" pitchFamily="2" charset="-122"/>
              </a:rPr>
              <a:t>A few hundred years before the New Testament era, we begin to see the emergence of the </a:t>
            </a:r>
            <a:r>
              <a:rPr lang="en-US" altLang="zh-CN" dirty="0" err="1">
                <a:ea typeface="SimSun" panose="02010600030101010101" pitchFamily="2" charset="-122"/>
              </a:rPr>
              <a:t>Nabateaens</a:t>
            </a:r>
            <a:r>
              <a:rPr lang="en-US" altLang="zh-CN" dirty="0">
                <a:ea typeface="SimSun" panose="02010600030101010101" pitchFamily="2" charset="-122"/>
              </a:rPr>
              <a:t> and the City of Petra in </a:t>
            </a:r>
            <a:r>
              <a:rPr lang="en-US" altLang="zh-CN" dirty="0">
                <a:solidFill>
                  <a:schemeClr val="bg1"/>
                </a:solidFill>
                <a:ea typeface="SimSun" panose="02010600030101010101" pitchFamily="2" charset="-122"/>
              </a:rPr>
              <a:t>southern Jordan in the 2nd c. BC…</a:t>
            </a:r>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16A14E92-4103-D34C-9DC6-CE4E229F31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EF842E5-3052-4840-8402-C062B7E71C2E}" type="slidenum">
              <a:rPr lang="en-US" altLang="en-US"/>
              <a:pPr>
                <a:spcBef>
                  <a:spcPct val="0"/>
                </a:spcBef>
              </a:pPr>
              <a:t>29</a:t>
            </a:fld>
            <a:endParaRPr lang="en-US" altLang="en-US" dirty="0"/>
          </a:p>
        </p:txBody>
      </p:sp>
      <p:sp>
        <p:nvSpPr>
          <p:cNvPr id="68611" name="Rectangle 2">
            <a:extLst>
              <a:ext uri="{FF2B5EF4-FFF2-40B4-BE49-F238E27FC236}">
                <a16:creationId xmlns:a16="http://schemas.microsoft.com/office/drawing/2014/main" id="{6765792A-AFDC-174A-80B3-FB235A1E52A8}"/>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8F45FEF4-5196-C649-A1EE-50D3DB2B59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solidFill>
                  <a:schemeClr val="bg1"/>
                </a:solidFill>
                <a:ea typeface="SimSun" panose="02010600030101010101" pitchFamily="2" charset="-122"/>
              </a:rPr>
              <a:t>Palmyra in central Syria in 3rd c. AD, but no great Arab empire emerged until Islam appeared in 7th AD.</a:t>
            </a:r>
          </a:p>
          <a:p>
            <a:pPr eaLnBrk="1" hangingPunct="1"/>
            <a:endParaRPr lang="en-US" altLang="en-US" dirty="0">
              <a:solidFill>
                <a:schemeClr val="bg1"/>
              </a:solidFill>
              <a:ea typeface="SimSun" panose="02010600030101010101"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3FB1C02F-59DA-A340-BAB6-82C5937C6E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117D1A2A-F682-B54E-8CED-5F5EC4929403}" type="slidenum">
              <a:rPr lang="en-US" altLang="en-US"/>
              <a:pPr>
                <a:spcBef>
                  <a:spcPct val="0"/>
                </a:spcBef>
              </a:pPr>
              <a:t>30</a:t>
            </a:fld>
            <a:endParaRPr lang="en-US" altLang="en-US" dirty="0"/>
          </a:p>
        </p:txBody>
      </p:sp>
      <p:sp>
        <p:nvSpPr>
          <p:cNvPr id="70659" name="Rectangle 2">
            <a:extLst>
              <a:ext uri="{FF2B5EF4-FFF2-40B4-BE49-F238E27FC236}">
                <a16:creationId xmlns:a16="http://schemas.microsoft.com/office/drawing/2014/main" id="{17AFEFE8-E4E0-E149-9475-B0EF2E1810AA}"/>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D3D7968B-CCBC-534C-BEEA-759DAC73A8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ea typeface="SimSun" panose="02010600030101010101" pitchFamily="2" charset="-122"/>
              </a:rPr>
              <a:t>Another important point to note about the </a:t>
            </a:r>
            <a:r>
              <a:rPr lang="en-US" altLang="zh-CN" dirty="0" err="1">
                <a:ea typeface="SimSun" panose="02010600030101010101" pitchFamily="2" charset="-122"/>
              </a:rPr>
              <a:t>Nabateaens</a:t>
            </a:r>
            <a:r>
              <a:rPr lang="en-US" altLang="zh-CN" dirty="0">
                <a:ea typeface="SimSun" panose="02010600030101010101" pitchFamily="2" charset="-122"/>
              </a:rPr>
              <a:t> was they were a wealthy nation, who accumulated wealth from the caravan trade in spices and incense from southern Arabia to Egypt.</a:t>
            </a:r>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52F2FCBE-0D41-F04E-A302-296DFB4F5F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5E7E374-B07A-864F-ABA2-281588BD7946}" type="slidenum">
              <a:rPr lang="en-US" altLang="en-US"/>
              <a:pPr>
                <a:spcBef>
                  <a:spcPct val="0"/>
                </a:spcBef>
              </a:pPr>
              <a:t>31</a:t>
            </a:fld>
            <a:endParaRPr lang="en-US" altLang="en-US" dirty="0"/>
          </a:p>
        </p:txBody>
      </p:sp>
      <p:sp>
        <p:nvSpPr>
          <p:cNvPr id="72707" name="Rectangle 2">
            <a:extLst>
              <a:ext uri="{FF2B5EF4-FFF2-40B4-BE49-F238E27FC236}">
                <a16:creationId xmlns:a16="http://schemas.microsoft.com/office/drawing/2014/main" id="{1C118350-C7D9-A045-B0EC-910DA0D23BAE}"/>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794B7200-EC0D-6A4F-80C6-3084D61352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Information taken from http://</a:t>
            </a:r>
            <a:r>
              <a:rPr lang="en-US" altLang="en-US" dirty="0" err="1"/>
              <a:t>nabataea.net</a:t>
            </a:r>
            <a:r>
              <a:rPr lang="en-US" altLang="en-US" dirty="0"/>
              <a:t>/</a:t>
            </a:r>
            <a:r>
              <a:rPr lang="en-US" altLang="en-US" dirty="0" err="1"/>
              <a:t>arabia.html</a:t>
            </a:r>
            <a:endParaRPr lang="en-US" altLang="en-US" dirty="0"/>
          </a:p>
          <a:p>
            <a:pPr eaLnBrk="1" hangingPunct="1"/>
            <a:r>
              <a:rPr lang="en-US" altLang="zh-CN" dirty="0">
                <a:ea typeface="SimSun" panose="02010600030101010101" pitchFamily="2" charset="-122"/>
              </a:rPr>
              <a:t>Next we will look at the other region of Arabia </a:t>
            </a:r>
            <a:r>
              <a:rPr lang="en-US" altLang="zh-CN" dirty="0" err="1">
                <a:ea typeface="SimSun" panose="02010600030101010101" pitchFamily="2" charset="-122"/>
              </a:rPr>
              <a:t>Deserta</a:t>
            </a:r>
            <a:r>
              <a:rPr lang="en-US" altLang="zh-CN" dirty="0">
                <a:ea typeface="SimSun" panose="02010600030101010101" pitchFamily="2" charset="-122"/>
              </a:rPr>
              <a:t>. As its name implies, this part of the Arabian peninsula was </a:t>
            </a:r>
            <a:r>
              <a:rPr lang="en-US" altLang="en-US" dirty="0">
                <a:solidFill>
                  <a:srgbClr val="FF5050"/>
                </a:solidFill>
              </a:rPr>
              <a:t>characterized by extreme heat during the day, an abrupt drop in temperature at night</a:t>
            </a:r>
            <a:r>
              <a:rPr lang="en-US" altLang="en-US" dirty="0">
                <a:solidFill>
                  <a:schemeClr val="accent1"/>
                </a:solidFill>
              </a:rPr>
              <a:t>, and slight, erratic rainfall.</a:t>
            </a:r>
            <a:r>
              <a:rPr lang="en-US" altLang="en-US" dirty="0"/>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31F44E4-BB53-5543-BD40-5DB63B22D1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7F45C10-7C53-3E41-AD98-0D5BF029627E}" type="slidenum">
              <a:rPr lang="en-US" altLang="en-US"/>
              <a:pPr>
                <a:spcBef>
                  <a:spcPct val="0"/>
                </a:spcBef>
              </a:pPr>
              <a:t>32</a:t>
            </a:fld>
            <a:endParaRPr lang="en-US" altLang="en-US" dirty="0"/>
          </a:p>
        </p:txBody>
      </p:sp>
      <p:sp>
        <p:nvSpPr>
          <p:cNvPr id="74755" name="Rectangle 2">
            <a:extLst>
              <a:ext uri="{FF2B5EF4-FFF2-40B4-BE49-F238E27FC236}">
                <a16:creationId xmlns:a16="http://schemas.microsoft.com/office/drawing/2014/main" id="{D3596DD5-DF18-5E49-96FC-A89B7AA8CBE0}"/>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E2F32966-1C25-8E41-90DE-60DFEE7F92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zh-CN" dirty="0">
                <a:solidFill>
                  <a:schemeClr val="accent1"/>
                </a:solidFill>
                <a:ea typeface="SimSun" panose="02010600030101010101" pitchFamily="2" charset="-122"/>
              </a:rPr>
              <a:t>The harsh climate of the peninsula, combined with a desert and mountain terrain, limited agriculture and rendered the interior regions difficult to access.</a:t>
            </a:r>
          </a:p>
          <a:p>
            <a:pPr eaLnBrk="1" hangingPunct="1">
              <a:spcBef>
                <a:spcPct val="50000"/>
              </a:spcBef>
            </a:pPr>
            <a:r>
              <a:rPr lang="en-US" altLang="en-US" dirty="0">
                <a:solidFill>
                  <a:schemeClr val="accent1"/>
                </a:solidFill>
              </a:rPr>
              <a:t>Not much is known about this people except that they were camel riders in the 10th </a:t>
            </a:r>
            <a:r>
              <a:rPr lang="en-US" altLang="zh-CN" dirty="0">
                <a:solidFill>
                  <a:schemeClr val="accent1"/>
                </a:solidFill>
                <a:ea typeface="SimSun" panose="02010600030101010101" pitchFamily="2" charset="-122"/>
              </a:rPr>
              <a:t>or</a:t>
            </a:r>
            <a:r>
              <a:rPr lang="en-US" altLang="en-US" dirty="0">
                <a:solidFill>
                  <a:schemeClr val="accent1"/>
                </a:solidFill>
              </a:rPr>
              <a:t> 9th century BC.</a:t>
            </a:r>
          </a:p>
          <a:p>
            <a:pPr eaLnBrk="1" hangingPunct="1">
              <a:spcBef>
                <a:spcPct val="0"/>
              </a:spcBef>
            </a:pPr>
            <a:endParaRPr lang="en-US" altLang="en-US" dirty="0">
              <a:solidFill>
                <a:schemeClr val="accent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297A5F01-A26F-7C4A-AD41-631780F984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5643CAE1-DA0E-7E40-97FC-DF3768DA58F9}" type="slidenum">
              <a:rPr lang="en-US" altLang="en-US"/>
              <a:pPr>
                <a:spcBef>
                  <a:spcPct val="0"/>
                </a:spcBef>
              </a:pPr>
              <a:t>33</a:t>
            </a:fld>
            <a:endParaRPr lang="en-US" altLang="en-US" dirty="0"/>
          </a:p>
        </p:txBody>
      </p:sp>
      <p:sp>
        <p:nvSpPr>
          <p:cNvPr id="76803" name="Rectangle 2">
            <a:extLst>
              <a:ext uri="{FF2B5EF4-FFF2-40B4-BE49-F238E27FC236}">
                <a16:creationId xmlns:a16="http://schemas.microsoft.com/office/drawing/2014/main" id="{BEC18B9E-BD80-C543-ACA2-FDF3CD3444E6}"/>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D0A370ED-F67E-B948-AAE5-8C2CA711C7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altLang="zh-CN" dirty="0">
                <a:solidFill>
                  <a:schemeClr val="accent1"/>
                </a:solidFill>
                <a:ea typeface="SimSun" panose="02010600030101010101" pitchFamily="2" charset="-122"/>
              </a:rPr>
              <a:t>Developed method for saddling camels developed to transport large loads, and facilitated transport of large loads and increased trade.</a:t>
            </a:r>
          </a:p>
          <a:p>
            <a:pPr eaLnBrk="1" hangingPunct="1">
              <a:spcBef>
                <a:spcPct val="50000"/>
              </a:spcBef>
            </a:pPr>
            <a:r>
              <a:rPr lang="en-US" altLang="en-US" dirty="0">
                <a:solidFill>
                  <a:schemeClr val="accent1"/>
                </a:solidFill>
              </a:rPr>
              <a:t>The </a:t>
            </a:r>
            <a:r>
              <a:rPr lang="en-US" altLang="en-US" u="sng" dirty="0">
                <a:solidFill>
                  <a:schemeClr val="accent1"/>
                </a:solidFill>
              </a:rPr>
              <a:t>nomadic tribes</a:t>
            </a:r>
            <a:r>
              <a:rPr lang="en-US" altLang="en-US" dirty="0">
                <a:solidFill>
                  <a:schemeClr val="accent1"/>
                </a:solidFill>
              </a:rPr>
              <a:t> from Arabia </a:t>
            </a:r>
            <a:r>
              <a:rPr lang="en-US" altLang="en-US" dirty="0" err="1">
                <a:solidFill>
                  <a:schemeClr val="accent1"/>
                </a:solidFill>
              </a:rPr>
              <a:t>Deserta</a:t>
            </a:r>
            <a:r>
              <a:rPr lang="en-US" altLang="en-US" dirty="0">
                <a:solidFill>
                  <a:schemeClr val="accent1"/>
                </a:solidFill>
              </a:rPr>
              <a:t> frequently invaded the surrounding counties (</a:t>
            </a:r>
            <a:r>
              <a:rPr lang="en-US" altLang="en-US" dirty="0" err="1">
                <a:solidFill>
                  <a:schemeClr val="accent1"/>
                </a:solidFill>
              </a:rPr>
              <a:t>ie</a:t>
            </a:r>
            <a:r>
              <a:rPr lang="en-US" altLang="en-US" dirty="0">
                <a:solidFill>
                  <a:schemeClr val="accent1"/>
                </a:solidFill>
              </a:rPr>
              <a:t>. Arabia Felix and Mesopotamia) and normally settled in these conquered lands.</a:t>
            </a:r>
            <a:endParaRPr lang="en-US" altLang="zh-CN" dirty="0">
              <a:solidFill>
                <a:schemeClr val="accent1"/>
              </a:solidFill>
              <a:ea typeface="SimSun" panose="02010600030101010101" pitchFamily="2" charset="-122"/>
            </a:endParaRPr>
          </a:p>
          <a:p>
            <a:pPr eaLnBrk="1" hangingPunct="1"/>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3D22CD1E-0C19-1646-B341-0FC3480955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905C12A3-64D2-2842-BBC7-AEA730DF7D84}" type="slidenum">
              <a:rPr lang="en-US" altLang="en-US"/>
              <a:pPr>
                <a:spcBef>
                  <a:spcPct val="0"/>
                </a:spcBef>
              </a:pPr>
              <a:t>34</a:t>
            </a:fld>
            <a:endParaRPr lang="en-US" altLang="en-US" dirty="0"/>
          </a:p>
        </p:txBody>
      </p:sp>
      <p:sp>
        <p:nvSpPr>
          <p:cNvPr id="78851" name="Rectangle 2">
            <a:extLst>
              <a:ext uri="{FF2B5EF4-FFF2-40B4-BE49-F238E27FC236}">
                <a16:creationId xmlns:a16="http://schemas.microsoft.com/office/drawing/2014/main" id="{B51BFC94-FE56-1D49-9FC4-F8034C38D7B1}"/>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B39E1FFB-3591-7C49-A618-BE36171BB8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solidFill>
                  <a:schemeClr val="accent1"/>
                </a:solidFill>
              </a:rPr>
              <a:t>By 250 BC, various Arabian tribes began moving into the Levant</a:t>
            </a:r>
            <a:r>
              <a:rPr lang="en-US" altLang="zh-CN" dirty="0">
                <a:solidFill>
                  <a:schemeClr val="accent1"/>
                </a:solidFill>
                <a:ea typeface="SimSun" panose="02010600030101010101" pitchFamily="2" charset="-122"/>
              </a:rPr>
              <a:t> (=</a:t>
            </a:r>
            <a:r>
              <a:rPr lang="en-US" altLang="en-US" dirty="0"/>
              <a:t>The eastern part of the Mediterranean with its islands and </a:t>
            </a:r>
            <a:r>
              <a:rPr lang="en-US" altLang="en-US" dirty="0" err="1"/>
              <a:t>neighbouring</a:t>
            </a:r>
            <a:r>
              <a:rPr lang="en-US" altLang="en-US" dirty="0"/>
              <a:t> countries</a:t>
            </a:r>
            <a:r>
              <a:rPr lang="en-US" altLang="zh-CN" dirty="0">
                <a:ea typeface="SimSun" panose="02010600030101010101" pitchFamily="2" charset="-122"/>
              </a:rPr>
              <a:t>).</a:t>
            </a:r>
          </a:p>
          <a:p>
            <a:pPr eaLnBrk="1" hangingPunct="1">
              <a:spcBef>
                <a:spcPct val="0"/>
              </a:spcBef>
            </a:pPr>
            <a:r>
              <a:rPr lang="en-US" altLang="en-US" dirty="0">
                <a:solidFill>
                  <a:schemeClr val="accent1"/>
                </a:solidFill>
              </a:rPr>
              <a:t>There is record of the tribe of </a:t>
            </a:r>
            <a:r>
              <a:rPr lang="en-US" altLang="en-US" dirty="0" err="1">
                <a:solidFill>
                  <a:schemeClr val="accent1"/>
                </a:solidFill>
              </a:rPr>
              <a:t>Qedar</a:t>
            </a:r>
            <a:r>
              <a:rPr lang="en-US" altLang="en-US" dirty="0">
                <a:solidFill>
                  <a:schemeClr val="accent1"/>
                </a:solidFill>
              </a:rPr>
              <a:t> and the </a:t>
            </a:r>
            <a:r>
              <a:rPr lang="en-US" altLang="en-US" dirty="0" err="1">
                <a:solidFill>
                  <a:schemeClr val="accent1"/>
                </a:solidFill>
              </a:rPr>
              <a:t>Nabatu</a:t>
            </a:r>
            <a:r>
              <a:rPr lang="en-US" altLang="en-US" dirty="0">
                <a:solidFill>
                  <a:schemeClr val="accent1"/>
                </a:solidFill>
              </a:rPr>
              <a:t> making inroads into Edomite, Moabite and Jewish territories.</a:t>
            </a:r>
            <a:endParaRPr lang="en-US" altLang="zh-CN" dirty="0">
              <a:solidFill>
                <a:schemeClr val="accent1"/>
              </a:solidFill>
              <a:ea typeface="SimSun" panose="02010600030101010101" pitchFamily="2" charset="-122"/>
            </a:endParaRPr>
          </a:p>
          <a:p>
            <a:pPr eaLnBrk="1" hangingPunct="1">
              <a:spcBef>
                <a:spcPct val="0"/>
              </a:spcBef>
            </a:pPr>
            <a:r>
              <a:rPr lang="en-US" altLang="en-US" dirty="0">
                <a:solidFill>
                  <a:schemeClr val="accent1"/>
                </a:solidFill>
              </a:rPr>
              <a:t>In the Parthian and Roman period, several Arabian dynasties ruled towns in what is now Syria and Iraq.</a:t>
            </a:r>
            <a:endParaRPr lang="en-US" altLang="zh-CN" dirty="0">
              <a:ea typeface="SimSun" panose="02010600030101010101" pitchFamily="2" charset="-122"/>
            </a:endParaRPr>
          </a:p>
          <a:p>
            <a:pPr eaLnBrk="1" hangingPunct="1"/>
            <a:r>
              <a:rPr lang="en-US" altLang="zh-CN" dirty="0">
                <a:ea typeface="SimSun" panose="02010600030101010101" pitchFamily="2" charset="-122"/>
              </a:rPr>
              <a:t>[</a:t>
            </a:r>
            <a:r>
              <a:rPr lang="en-US" altLang="en-US" dirty="0"/>
              <a:t>Parthia an ancient kingdom which lay SE of the Caspian Sea in present-day Iran. From c.250 </a:t>
            </a:r>
            <a:r>
              <a:rPr lang="en-US" altLang="en-US" dirty="0" err="1"/>
              <a:t>bc</a:t>
            </a:r>
            <a:r>
              <a:rPr lang="en-US" altLang="en-US" dirty="0"/>
              <a:t> to c.230 ad the Parthians ruled an empire stretching from the Euphrates to the Indus.</a:t>
            </a:r>
            <a:r>
              <a:rPr lang="en-US" altLang="zh-CN" dirty="0">
                <a:ea typeface="SimSun" panose="02010600030101010101" pitchFamily="2" charset="-122"/>
              </a:rPr>
              <a:t>]</a:t>
            </a:r>
            <a:endParaRPr lang="en-US" altLang="en-US" dirty="0"/>
          </a:p>
          <a:p>
            <a:pPr eaLnBrk="1" hangingPunct="1"/>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CF1FDCF3-BF39-6343-81C0-25432951FC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A6C35450-CCD9-5247-A870-08B6730AFB6C}" type="slidenum">
              <a:rPr lang="en-US" altLang="en-US"/>
              <a:pPr>
                <a:spcBef>
                  <a:spcPct val="0"/>
                </a:spcBef>
              </a:pPr>
              <a:t>6</a:t>
            </a:fld>
            <a:endParaRPr lang="en-US" altLang="en-US" dirty="0"/>
          </a:p>
        </p:txBody>
      </p:sp>
      <p:sp>
        <p:nvSpPr>
          <p:cNvPr id="24579" name="Rectangle 2">
            <a:extLst>
              <a:ext uri="{FF2B5EF4-FFF2-40B4-BE49-F238E27FC236}">
                <a16:creationId xmlns:a16="http://schemas.microsoft.com/office/drawing/2014/main" id="{606FE200-D7E4-D146-AFE9-0D4AF87AA753}"/>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DC13287D-FC5A-F449-BD79-93C3B6E71C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4394CD2C-D990-9945-B28C-7CE39C8A51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3FAE8A3-C206-C340-B016-5D1482C5B964}" type="slidenum">
              <a:rPr lang="en-US" altLang="en-US"/>
              <a:pPr>
                <a:spcBef>
                  <a:spcPct val="0"/>
                </a:spcBef>
              </a:pPr>
              <a:t>35</a:t>
            </a:fld>
            <a:endParaRPr lang="en-US" altLang="en-US" dirty="0"/>
          </a:p>
        </p:txBody>
      </p:sp>
      <p:sp>
        <p:nvSpPr>
          <p:cNvPr id="80899" name="Rectangle 2">
            <a:extLst>
              <a:ext uri="{FF2B5EF4-FFF2-40B4-BE49-F238E27FC236}">
                <a16:creationId xmlns:a16="http://schemas.microsoft.com/office/drawing/2014/main" id="{39D879C0-3CD4-F84A-B0E7-86FFD0F054BF}"/>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C0D09B29-9280-DD47-BB61-9FED691C53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solidFill>
                  <a:schemeClr val="accent1"/>
                </a:solidFill>
                <a:ea typeface="SimSun" panose="02010600030101010101" pitchFamily="2" charset="-122"/>
              </a:rPr>
              <a:t>Ancient historians often referred to the Arabs by their direct tribal name to avoid confusion.</a:t>
            </a:r>
            <a:endParaRPr lang="en-US" altLang="en-US" dirty="0">
              <a:solidFill>
                <a:schemeClr val="accent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DE5E0D60-5692-264D-8441-B543D0784C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6C802794-459C-FF4D-A6D3-134445395028}" type="slidenum">
              <a:rPr lang="en-US" altLang="en-US"/>
              <a:pPr>
                <a:spcBef>
                  <a:spcPct val="0"/>
                </a:spcBef>
              </a:pPr>
              <a:t>36</a:t>
            </a:fld>
            <a:endParaRPr lang="en-US" altLang="en-US" dirty="0"/>
          </a:p>
        </p:txBody>
      </p:sp>
      <p:sp>
        <p:nvSpPr>
          <p:cNvPr id="82947" name="Rectangle 2">
            <a:extLst>
              <a:ext uri="{FF2B5EF4-FFF2-40B4-BE49-F238E27FC236}">
                <a16:creationId xmlns:a16="http://schemas.microsoft.com/office/drawing/2014/main" id="{E291C56C-E8CB-A942-9286-1B3369E32DF7}"/>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54FDE34E-C56D-5742-BD71-CE11DB7F0B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ea typeface="SimSun" panose="02010600030101010101" pitchFamily="2" charset="-122"/>
              </a:rPr>
              <a:t>Next we come to the 3rd zone, Arabia Felix.</a:t>
            </a:r>
          </a:p>
          <a:p>
            <a:pPr eaLnBrk="1" hangingPunct="1"/>
            <a:r>
              <a:rPr lang="en-US" altLang="zh-CN" dirty="0">
                <a:ea typeface="SimSun" panose="02010600030101010101" pitchFamily="2" charset="-122"/>
              </a:rPr>
              <a:t>This area composed of t</a:t>
            </a:r>
            <a:r>
              <a:rPr lang="en-US" altLang="en-US" dirty="0">
                <a:solidFill>
                  <a:schemeClr val="accent1"/>
                </a:solidFill>
              </a:rPr>
              <a:t>he southern towns and kingdoms bordering on the Indian Ocean</a:t>
            </a:r>
            <a:r>
              <a:rPr lang="en-US" altLang="zh-CN" dirty="0">
                <a:solidFill>
                  <a:schemeClr val="accent1"/>
                </a:solidFill>
                <a:ea typeface="SimSun" panose="02010600030101010101" pitchFamily="2" charset="-122"/>
              </a:rPr>
              <a:t>.</a:t>
            </a:r>
          </a:p>
          <a:p>
            <a:pPr eaLnBrk="1" hangingPunct="1"/>
            <a:r>
              <a:rPr lang="en-US" altLang="zh-CN" dirty="0">
                <a:solidFill>
                  <a:schemeClr val="accent1"/>
                </a:solidFill>
                <a:ea typeface="SimSun" panose="02010600030101010101" pitchFamily="2" charset="-122"/>
              </a:rPr>
              <a:t>The water bodies on either side of the Arabian Peninsula provided relatively easy access to the neighboring river-valley civilizations of the Nile and the Tigris-Euphrates. </a:t>
            </a:r>
            <a:endParaRPr lang="en-US" altLang="en-US" dirty="0">
              <a:solidFill>
                <a:schemeClr val="accent1"/>
              </a:solidFill>
            </a:endParaRPr>
          </a:p>
          <a:p>
            <a:pPr eaLnBrk="1" hangingPunct="1"/>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8D46D6CE-63DB-C940-BFF7-98B7BF3D45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24A64B2-670D-3941-9ADC-987250472DA4}" type="slidenum">
              <a:rPr lang="en-US" altLang="en-US"/>
              <a:pPr>
                <a:spcBef>
                  <a:spcPct val="0"/>
                </a:spcBef>
              </a:pPr>
              <a:t>37</a:t>
            </a:fld>
            <a:endParaRPr lang="en-US" altLang="en-US" dirty="0"/>
          </a:p>
        </p:txBody>
      </p:sp>
      <p:sp>
        <p:nvSpPr>
          <p:cNvPr id="84995" name="Rectangle 2">
            <a:extLst>
              <a:ext uri="{FF2B5EF4-FFF2-40B4-BE49-F238E27FC236}">
                <a16:creationId xmlns:a16="http://schemas.microsoft.com/office/drawing/2014/main" id="{C49287DE-AB0F-DC46-A0CE-36A5D6086F09}"/>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E405FC55-092C-AA48-95DD-7166F54CBD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altLang="zh-CN" dirty="0">
                <a:solidFill>
                  <a:schemeClr val="accent1"/>
                </a:solidFill>
                <a:ea typeface="SimSun" panose="02010600030101010101" pitchFamily="2" charset="-122"/>
              </a:rPr>
              <a:t>The peoples of the area lived in small kingdoms or city states of which the best known is probably Saba, which was called </a:t>
            </a:r>
            <a:r>
              <a:rPr lang="en-US" altLang="zh-CN" dirty="0">
                <a:solidFill>
                  <a:srgbClr val="FF5050"/>
                </a:solidFill>
                <a:ea typeface="SimSun" panose="02010600030101010101" pitchFamily="2" charset="-122"/>
              </a:rPr>
              <a:t>Sheba</a:t>
            </a:r>
            <a:r>
              <a:rPr lang="en-US" altLang="zh-CN" dirty="0">
                <a:solidFill>
                  <a:schemeClr val="accent1"/>
                </a:solidFill>
                <a:ea typeface="SimSun" panose="02010600030101010101" pitchFamily="2" charset="-122"/>
              </a:rPr>
              <a:t> in the Old Testament. </a:t>
            </a:r>
            <a:r>
              <a:rPr lang="en-US" altLang="en-US" dirty="0">
                <a:solidFill>
                  <a:schemeClr val="bg1"/>
                </a:solidFill>
              </a:rPr>
              <a:t>1 Kings 10:</a:t>
            </a:r>
            <a:r>
              <a:rPr lang="en-US" altLang="zh-CN" dirty="0">
                <a:solidFill>
                  <a:schemeClr val="bg1"/>
                </a:solidFill>
                <a:ea typeface="SimSun" panose="02010600030101010101" pitchFamily="2" charset="-122"/>
              </a:rPr>
              <a:t>1</a:t>
            </a:r>
            <a:r>
              <a:rPr lang="en-US" altLang="en-US" dirty="0">
                <a:solidFill>
                  <a:schemeClr val="bg1"/>
                </a:solidFill>
              </a:rPr>
              <a:t>-10</a:t>
            </a:r>
            <a:endParaRPr lang="en-US" altLang="zh-CN" dirty="0">
              <a:solidFill>
                <a:schemeClr val="bg1"/>
              </a:solidFill>
              <a:ea typeface="SimSun" panose="02010600030101010101" pitchFamily="2" charset="-122"/>
            </a:endParaRPr>
          </a:p>
          <a:p>
            <a:pPr eaLnBrk="1" hangingPunct="1"/>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574F2DFF-033A-5B40-8B28-F53346BDBB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A479540-84E6-384C-94B9-92B74E9A179D}" type="slidenum">
              <a:rPr lang="en-US" altLang="en-US"/>
              <a:pPr>
                <a:spcBef>
                  <a:spcPct val="0"/>
                </a:spcBef>
              </a:pPr>
              <a:t>38</a:t>
            </a:fld>
            <a:endParaRPr lang="en-US" altLang="en-US" dirty="0"/>
          </a:p>
        </p:txBody>
      </p:sp>
      <p:sp>
        <p:nvSpPr>
          <p:cNvPr id="87043" name="Rectangle 2">
            <a:extLst>
              <a:ext uri="{FF2B5EF4-FFF2-40B4-BE49-F238E27FC236}">
                <a16:creationId xmlns:a16="http://schemas.microsoft.com/office/drawing/2014/main" id="{4E2ED43F-F61C-FF4D-88E8-13121FB26EE7}"/>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356F1B4F-D603-984C-8BF2-3667CE86B6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altLang="zh-CN" dirty="0">
                <a:solidFill>
                  <a:schemeClr val="accent1"/>
                </a:solidFill>
                <a:ea typeface="SimSun" panose="02010600030101010101" pitchFamily="2" charset="-122"/>
              </a:rPr>
              <a:t>The coastal people of Arabia were well-positioned to profit from trading with the neighboring nations. </a:t>
            </a:r>
          </a:p>
          <a:p>
            <a:pPr lvl="1" eaLnBrk="1" hangingPunct="1"/>
            <a:r>
              <a:rPr lang="en-US" altLang="en-US" dirty="0">
                <a:solidFill>
                  <a:schemeClr val="accent1"/>
                </a:solidFill>
              </a:rPr>
              <a:t>In antiquity, Yemen was famous for its incense and cinnamon (which was imported from India)</a:t>
            </a:r>
          </a:p>
          <a:p>
            <a:pPr eaLnBrk="1" hangingPunct="1"/>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14E7078-C32B-9B46-9AD8-5F7DABCF54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550770CF-092A-B440-BDAA-E528EB213C9E}" type="slidenum">
              <a:rPr lang="en-US" altLang="en-US"/>
              <a:pPr>
                <a:spcBef>
                  <a:spcPct val="0"/>
                </a:spcBef>
              </a:pPr>
              <a:t>39</a:t>
            </a:fld>
            <a:endParaRPr lang="en-US" altLang="en-US" dirty="0"/>
          </a:p>
        </p:txBody>
      </p:sp>
      <p:sp>
        <p:nvSpPr>
          <p:cNvPr id="89091" name="Rectangle 2">
            <a:extLst>
              <a:ext uri="{FF2B5EF4-FFF2-40B4-BE49-F238E27FC236}">
                <a16:creationId xmlns:a16="http://schemas.microsoft.com/office/drawing/2014/main" id="{0F928A49-C968-474C-816A-6DED6290878E}"/>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85AD7DE8-2645-124D-AC31-A9E281ACB1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altLang="en-US" dirty="0">
                <a:solidFill>
                  <a:schemeClr val="accent1"/>
                </a:solidFill>
              </a:rPr>
              <a:t>The incense trade was the most important source of wealth</a:t>
            </a:r>
            <a:endParaRPr lang="en-US" altLang="zh-CN" dirty="0">
              <a:solidFill>
                <a:schemeClr val="accent1"/>
              </a:solidFill>
              <a:ea typeface="SimSun" panose="02010600030101010101" pitchFamily="2" charset="-122"/>
            </a:endParaRPr>
          </a:p>
          <a:p>
            <a:pPr lvl="1" eaLnBrk="1" hangingPunct="1"/>
            <a:r>
              <a:rPr lang="en-US" altLang="en-US" dirty="0">
                <a:solidFill>
                  <a:schemeClr val="accent1"/>
                </a:solidFill>
              </a:rPr>
              <a:t>Traders used camels to transport these goods along the </a:t>
            </a:r>
            <a:r>
              <a:rPr lang="en-US" altLang="en-US" u="sng" dirty="0">
                <a:solidFill>
                  <a:schemeClr val="accent1"/>
                </a:solidFill>
              </a:rPr>
              <a:t>incense road.</a:t>
            </a:r>
            <a:r>
              <a:rPr lang="en-US" altLang="en-US" dirty="0">
                <a:solidFill>
                  <a:schemeClr val="accent1"/>
                </a:solidFill>
              </a:rPr>
              <a:t> These animals were domesticated </a:t>
            </a:r>
            <a:r>
              <a:rPr lang="en-US" altLang="zh-CN" dirty="0">
                <a:solidFill>
                  <a:schemeClr val="accent1"/>
                </a:solidFill>
                <a:ea typeface="SimSun" panose="02010600030101010101" pitchFamily="2" charset="-122"/>
              </a:rPr>
              <a:t>in</a:t>
            </a:r>
            <a:r>
              <a:rPr lang="en-US" altLang="en-US" dirty="0">
                <a:solidFill>
                  <a:schemeClr val="accent1"/>
                </a:solidFill>
              </a:rPr>
              <a:t> the 10th century BC and could travel some hundred kilometers a day!</a:t>
            </a:r>
            <a:endParaRPr lang="en-US" altLang="zh-CN" dirty="0">
              <a:solidFill>
                <a:schemeClr val="accent1"/>
              </a:solidFill>
              <a:ea typeface="SimSun" panose="02010600030101010101" pitchFamily="2" charset="-122"/>
            </a:endParaRPr>
          </a:p>
          <a:p>
            <a:pPr lvl="1" eaLnBrk="1" hangingPunct="1"/>
            <a:r>
              <a:rPr lang="en-US" altLang="en-US" dirty="0">
                <a:solidFill>
                  <a:schemeClr val="accent1"/>
                </a:solidFill>
              </a:rPr>
              <a:t>Several towns were founded along the incense road</a:t>
            </a:r>
            <a:r>
              <a:rPr lang="en-US" altLang="zh-CN" dirty="0">
                <a:solidFill>
                  <a:schemeClr val="accent1"/>
                </a:solidFill>
                <a:ea typeface="SimSun" panose="02010600030101010101" pitchFamily="2" charset="-122"/>
              </a:rPr>
              <a:t>. </a:t>
            </a:r>
            <a:r>
              <a:rPr lang="en-US" altLang="en-US" dirty="0">
                <a:solidFill>
                  <a:schemeClr val="accent1"/>
                </a:solidFill>
              </a:rPr>
              <a:t> </a:t>
            </a:r>
            <a:r>
              <a:rPr lang="en-US" altLang="en-US" u="sng" dirty="0">
                <a:solidFill>
                  <a:schemeClr val="accent1"/>
                </a:solidFill>
              </a:rPr>
              <a:t>Mecca</a:t>
            </a:r>
            <a:r>
              <a:rPr lang="en-US" altLang="en-US" dirty="0">
                <a:solidFill>
                  <a:schemeClr val="accent1"/>
                </a:solidFill>
              </a:rPr>
              <a:t> was a little off the main road.</a:t>
            </a:r>
            <a:endParaRPr lang="en-US" altLang="zh-CN" dirty="0">
              <a:solidFill>
                <a:schemeClr val="accent1"/>
              </a:solidFill>
              <a:ea typeface="SimSun" panose="02010600030101010101" pitchFamily="2" charset="-122"/>
            </a:endParaRPr>
          </a:p>
          <a:p>
            <a:pPr lvl="1" eaLnBrk="1" hangingPunct="1"/>
            <a:endParaRPr lang="en-US" altLang="zh-CN" dirty="0">
              <a:solidFill>
                <a:schemeClr val="accent1"/>
              </a:solidFill>
              <a:ea typeface="SimSun" panose="02010600030101010101" pitchFamily="2" charset="-122"/>
            </a:endParaRPr>
          </a:p>
          <a:p>
            <a:pPr eaLnBrk="1" hangingPunct="1"/>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0141DA7C-D660-1140-8001-94C6AA9206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0A282400-DCA1-8E43-A7A9-49F90652D16A}" type="slidenum">
              <a:rPr lang="en-US" altLang="en-US"/>
              <a:pPr>
                <a:spcBef>
                  <a:spcPct val="0"/>
                </a:spcBef>
              </a:pPr>
              <a:t>40</a:t>
            </a:fld>
            <a:endParaRPr lang="en-US" altLang="en-US" dirty="0"/>
          </a:p>
        </p:txBody>
      </p:sp>
      <p:sp>
        <p:nvSpPr>
          <p:cNvPr id="91139" name="Rectangle 2">
            <a:extLst>
              <a:ext uri="{FF2B5EF4-FFF2-40B4-BE49-F238E27FC236}">
                <a16:creationId xmlns:a16="http://schemas.microsoft.com/office/drawing/2014/main" id="{D445044E-1BE9-D94F-A953-71D812A4E846}"/>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F2460B44-C660-A64C-96F9-1187D03C82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solidFill>
                  <a:schemeClr val="accent1"/>
                </a:solidFill>
                <a:ea typeface="SimSun" panose="02010600030101010101" pitchFamily="2" charset="-122"/>
              </a:rPr>
              <a:t>As a result of trade, civilization developed to a relatively high level in southern Arabia by about 1000 B.C.</a:t>
            </a:r>
          </a:p>
          <a:p>
            <a:pPr eaLnBrk="1" hangingPunct="1"/>
            <a:r>
              <a:rPr lang="en-US" altLang="zh-CN" dirty="0">
                <a:solidFill>
                  <a:schemeClr val="accent1"/>
                </a:solidFill>
                <a:ea typeface="SimSun" panose="02010600030101010101" pitchFamily="2" charset="-122"/>
              </a:rPr>
              <a:t>The prosperity of Yemen encouraged the Romans to refer to it as Arabia Felix (literally, "happy Arabia").</a:t>
            </a:r>
            <a:endParaRPr lang="en-US" altLang="en-US" dirty="0">
              <a:solidFill>
                <a:schemeClr val="accent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2A66CD4A-FF9B-B743-B149-A326814431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5593B9CA-DE0A-8048-9F07-9372E6407876}" type="slidenum">
              <a:rPr lang="en-US" altLang="en-US"/>
              <a:pPr>
                <a:spcBef>
                  <a:spcPct val="0"/>
                </a:spcBef>
              </a:pPr>
              <a:t>41</a:t>
            </a:fld>
            <a:endParaRPr lang="en-US" altLang="en-US" dirty="0"/>
          </a:p>
        </p:txBody>
      </p:sp>
      <p:sp>
        <p:nvSpPr>
          <p:cNvPr id="93187" name="Rectangle 2">
            <a:extLst>
              <a:ext uri="{FF2B5EF4-FFF2-40B4-BE49-F238E27FC236}">
                <a16:creationId xmlns:a16="http://schemas.microsoft.com/office/drawing/2014/main" id="{E461C525-1A81-AD49-84E4-F1BBB8E28978}"/>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C2BE5146-1790-F243-B910-F81CB9EABA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85800" lvl="1" indent="-228600" eaLnBrk="1" hangingPunct="1"/>
            <a:r>
              <a:rPr lang="en-US" altLang="zh-CN" dirty="0">
                <a:solidFill>
                  <a:schemeClr val="accent1"/>
                </a:solidFill>
                <a:ea typeface="SimSun" panose="02010600030101010101" pitchFamily="2" charset="-122"/>
              </a:rPr>
              <a:t>The increased trans-Arabian trade produced two important results:</a:t>
            </a:r>
          </a:p>
          <a:p>
            <a:pPr marL="685800" lvl="1" indent="-228600" eaLnBrk="1" hangingPunct="1"/>
            <a:r>
              <a:rPr lang="en-US" altLang="zh-CN" dirty="0">
                <a:solidFill>
                  <a:schemeClr val="accent1"/>
                </a:solidFill>
                <a:ea typeface="SimSun" panose="02010600030101010101" pitchFamily="2" charset="-122"/>
              </a:rPr>
              <a:t>The rise of cities that could service the trains of camels moving across the desert. The most prosperous of these- -</a:t>
            </a:r>
            <a:r>
              <a:rPr lang="en-US" altLang="zh-CN" dirty="0">
                <a:solidFill>
                  <a:srgbClr val="FF5050"/>
                </a:solidFill>
                <a:ea typeface="SimSun" panose="02010600030101010101" pitchFamily="2" charset="-122"/>
              </a:rPr>
              <a:t>Petra in Jordan and Palmyra in Syria</a:t>
            </a:r>
            <a:r>
              <a:rPr lang="en-US" altLang="zh-CN" dirty="0">
                <a:solidFill>
                  <a:schemeClr val="accent1"/>
                </a:solidFill>
                <a:ea typeface="SimSun" panose="02010600030101010101" pitchFamily="2" charset="-122"/>
              </a:rPr>
              <a:t>.</a:t>
            </a:r>
          </a:p>
          <a:p>
            <a:pPr marL="685800" lvl="1" indent="-228600" eaLnBrk="1" hangingPunct="1"/>
            <a:r>
              <a:rPr lang="en-US" altLang="zh-CN" u="sng" dirty="0">
                <a:solidFill>
                  <a:srgbClr val="FF5050"/>
                </a:solidFill>
                <a:ea typeface="SimSun" panose="02010600030101010101" pitchFamily="2" charset="-122"/>
              </a:rPr>
              <a:t>Small caravan cities</a:t>
            </a:r>
            <a:r>
              <a:rPr lang="en-US" altLang="zh-CN" dirty="0">
                <a:solidFill>
                  <a:schemeClr val="accent1"/>
                </a:solidFill>
                <a:ea typeface="SimSun" panose="02010600030101010101" pitchFamily="2" charset="-122"/>
              </a:rPr>
              <a:t> developed within the Arabian Peninsula as well. The most important of these was </a:t>
            </a:r>
            <a:r>
              <a:rPr lang="en-US" altLang="zh-CN" dirty="0">
                <a:solidFill>
                  <a:srgbClr val="FF5050"/>
                </a:solidFill>
                <a:ea typeface="SimSun" panose="02010600030101010101" pitchFamily="2" charset="-122"/>
              </a:rPr>
              <a:t>Mecca</a:t>
            </a:r>
            <a:r>
              <a:rPr lang="en-US" altLang="zh-CN" dirty="0">
                <a:solidFill>
                  <a:schemeClr val="accent1"/>
                </a:solidFill>
                <a:ea typeface="SimSun" panose="02010600030101010101" pitchFamily="2" charset="-122"/>
              </a:rPr>
              <a:t>, which also owed its prosperity to certain shrines in the area visited by Arabs from all over the peninsula.</a:t>
            </a:r>
            <a:endParaRPr lang="en-US" altLang="en-US" dirty="0">
              <a:solidFill>
                <a:schemeClr val="accent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4F630072-E4D4-5849-9FDE-B686C44A14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9E8C19D5-917C-6245-9B37-7B00BA77E7EA}" type="slidenum">
              <a:rPr lang="en-US" altLang="en-US"/>
              <a:pPr>
                <a:spcBef>
                  <a:spcPct val="0"/>
                </a:spcBef>
              </a:pPr>
              <a:t>42</a:t>
            </a:fld>
            <a:endParaRPr lang="en-US" altLang="en-US" dirty="0"/>
          </a:p>
        </p:txBody>
      </p:sp>
      <p:sp>
        <p:nvSpPr>
          <p:cNvPr id="95235" name="Rectangle 2">
            <a:extLst>
              <a:ext uri="{FF2B5EF4-FFF2-40B4-BE49-F238E27FC236}">
                <a16:creationId xmlns:a16="http://schemas.microsoft.com/office/drawing/2014/main" id="{3D377631-35CC-9D47-906A-C307194077E0}"/>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3B3FE733-ED09-2243-B662-EE5C2E0771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altLang="zh-CN" dirty="0">
                <a:solidFill>
                  <a:schemeClr val="accent1"/>
                </a:solidFill>
                <a:ea typeface="SimSun" panose="02010600030101010101" pitchFamily="2" charset="-122"/>
              </a:rPr>
              <a:t>2. The Arabs increased involvement in trade was the contact it gave them with the outside world. </a:t>
            </a:r>
          </a:p>
          <a:p>
            <a:pPr lvl="1" eaLnBrk="1" hangingPunct="1"/>
            <a:r>
              <a:rPr lang="en-US" altLang="zh-CN" dirty="0">
                <a:solidFill>
                  <a:schemeClr val="accent1"/>
                </a:solidFill>
                <a:ea typeface="SimSun" panose="02010600030101010101" pitchFamily="2" charset="-122"/>
              </a:rPr>
              <a:t>In the Near East, the Persians and the Romans were the great powers in centuries before the advent of Islam, and the Arab tribes that bordered these territories were drawn into their political affairs. </a:t>
            </a:r>
          </a:p>
          <a:p>
            <a:pPr lvl="1" eaLnBrk="1" hangingPunct="1"/>
            <a:r>
              <a:rPr lang="en-US" altLang="zh-CN" dirty="0">
                <a:solidFill>
                  <a:srgbClr val="FF5050"/>
                </a:solidFill>
                <a:ea typeface="SimSun" panose="02010600030101010101" pitchFamily="2" charset="-122"/>
              </a:rPr>
              <a:t>After 400 A.D.,</a:t>
            </a:r>
            <a:r>
              <a:rPr lang="en-US" altLang="zh-CN" dirty="0">
                <a:solidFill>
                  <a:schemeClr val="accent1"/>
                </a:solidFill>
                <a:ea typeface="SimSun" panose="02010600030101010101" pitchFamily="2" charset="-122"/>
              </a:rPr>
              <a:t> </a:t>
            </a:r>
            <a:r>
              <a:rPr lang="en-US" altLang="zh-CN" dirty="0">
                <a:solidFill>
                  <a:srgbClr val="FF5050"/>
                </a:solidFill>
                <a:ea typeface="SimSun" panose="02010600030101010101" pitchFamily="2" charset="-122"/>
              </a:rPr>
              <a:t>both empires paid Arab tribes not only to protect their southern borders but also to harass the borders of their adversary.</a:t>
            </a:r>
            <a:endParaRPr lang="en-US" altLang="en-US" dirty="0">
              <a:solidFill>
                <a:srgbClr val="FF505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9E4BE8D9-88FF-404C-B044-5376CDF4A0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92C0647-7B81-0F44-A35B-1DFC8D7AC2F7}" type="slidenum">
              <a:rPr lang="en-US" altLang="en-US"/>
              <a:pPr>
                <a:spcBef>
                  <a:spcPct val="0"/>
                </a:spcBef>
              </a:pPr>
              <a:t>43</a:t>
            </a:fld>
            <a:endParaRPr lang="en-US" altLang="en-US" dirty="0"/>
          </a:p>
        </p:txBody>
      </p:sp>
      <p:sp>
        <p:nvSpPr>
          <p:cNvPr id="97283" name="Rectangle 2">
            <a:extLst>
              <a:ext uri="{FF2B5EF4-FFF2-40B4-BE49-F238E27FC236}">
                <a16:creationId xmlns:a16="http://schemas.microsoft.com/office/drawing/2014/main" id="{C35A077A-11A9-1244-9636-EC78ACB35263}"/>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78717BAF-FECB-DD42-8217-ABCE6056F6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ea typeface="SimSun" panose="02010600030101010101" pitchFamily="2" charset="-122"/>
              </a:rPr>
              <a:t>Now we will take a quick run through of the of Arabia under the empires of Assyria, Babylon, Persia, the Greek and finally the Romans.</a:t>
            </a:r>
          </a:p>
          <a:p>
            <a:pPr eaLnBrk="1" hangingPunct="1"/>
            <a:r>
              <a:rPr lang="en-US" altLang="zh-CN" dirty="0">
                <a:ea typeface="SimSun" panose="02010600030101010101" pitchFamily="2" charset="-122"/>
              </a:rPr>
              <a:t>In the Assyrian reign, we do not hear very much about the </a:t>
            </a:r>
            <a:r>
              <a:rPr lang="en-US" altLang="zh-CN" dirty="0" err="1">
                <a:ea typeface="SimSun" panose="02010600030101010101" pitchFamily="2" charset="-122"/>
              </a:rPr>
              <a:t>arabs</a:t>
            </a:r>
            <a:r>
              <a:rPr lang="en-US" altLang="zh-CN" dirty="0">
                <a:ea typeface="SimSun" panose="02010600030101010101" pitchFamily="2" charset="-122"/>
              </a:rPr>
              <a:t> in the northern Arabian peninsula.</a:t>
            </a:r>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BE0A5250-FDE8-EB49-965B-7D85F5F8E4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62134AE5-2CCD-1446-A024-DD34E1C95E21}" type="slidenum">
              <a:rPr lang="en-US" altLang="en-US"/>
              <a:pPr>
                <a:spcBef>
                  <a:spcPct val="0"/>
                </a:spcBef>
              </a:pPr>
              <a:t>44</a:t>
            </a:fld>
            <a:endParaRPr lang="en-US" altLang="en-US" dirty="0"/>
          </a:p>
        </p:txBody>
      </p:sp>
      <p:sp>
        <p:nvSpPr>
          <p:cNvPr id="99331" name="Rectangle 2">
            <a:extLst>
              <a:ext uri="{FF2B5EF4-FFF2-40B4-BE49-F238E27FC236}">
                <a16:creationId xmlns:a16="http://schemas.microsoft.com/office/drawing/2014/main" id="{D06C5B1F-4EE3-0A44-92B7-01A9CC756477}"/>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18F70B50-1A74-9243-B4BB-42F019024E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ea typeface="SimSun" panose="02010600030101010101" pitchFamily="2" charset="-122"/>
              </a:rPr>
              <a:t>However, we hear of the </a:t>
            </a:r>
            <a:r>
              <a:rPr lang="en-US" altLang="en-US" dirty="0">
                <a:solidFill>
                  <a:schemeClr val="accent1"/>
                </a:solidFill>
              </a:rPr>
              <a:t>Assyrian King </a:t>
            </a:r>
            <a:r>
              <a:rPr lang="en-US" altLang="en-US" dirty="0" err="1">
                <a:solidFill>
                  <a:schemeClr val="accent1"/>
                </a:solidFill>
              </a:rPr>
              <a:t>Shalaman</a:t>
            </a:r>
            <a:r>
              <a:rPr lang="en-US" altLang="zh-CN" dirty="0" err="1">
                <a:solidFill>
                  <a:schemeClr val="accent1"/>
                </a:solidFill>
                <a:ea typeface="SimSun" panose="02010600030101010101" pitchFamily="2" charset="-122"/>
              </a:rPr>
              <a:t>e</a:t>
            </a:r>
            <a:r>
              <a:rPr lang="en-US" altLang="en-US" dirty="0" err="1">
                <a:solidFill>
                  <a:schemeClr val="accent1"/>
                </a:solidFill>
              </a:rPr>
              <a:t>ser</a:t>
            </a:r>
            <a:r>
              <a:rPr lang="en-US" altLang="zh-CN" dirty="0">
                <a:solidFill>
                  <a:schemeClr val="accent1"/>
                </a:solidFill>
                <a:ea typeface="SimSun" panose="02010600030101010101" pitchFamily="2" charset="-122"/>
              </a:rPr>
              <a:t> III</a:t>
            </a:r>
            <a:r>
              <a:rPr lang="fr-FR" altLang="zh-CN" dirty="0">
                <a:solidFill>
                  <a:schemeClr val="accent1"/>
                </a:solidFill>
                <a:ea typeface="SimSun" panose="02010600030101010101" pitchFamily="2" charset="-122"/>
              </a:rPr>
              <a:t>'</a:t>
            </a:r>
            <a:r>
              <a:rPr lang="en-US" altLang="zh-CN" dirty="0">
                <a:solidFill>
                  <a:schemeClr val="accent1"/>
                </a:solidFill>
                <a:ea typeface="SimSun" panose="02010600030101010101" pitchFamily="2" charset="-122"/>
              </a:rPr>
              <a:t>s </a:t>
            </a:r>
            <a:r>
              <a:rPr lang="en-US" altLang="en-US" dirty="0">
                <a:solidFill>
                  <a:schemeClr val="accent1"/>
                </a:solidFill>
              </a:rPr>
              <a:t>account of a battle </a:t>
            </a:r>
            <a:r>
              <a:rPr lang="en-US" altLang="zh-CN" dirty="0">
                <a:solidFill>
                  <a:schemeClr val="accent1"/>
                </a:solidFill>
                <a:ea typeface="SimSun" panose="02010600030101010101" pitchFamily="2" charset="-122"/>
              </a:rPr>
              <a:t>at Qarqar </a:t>
            </a:r>
            <a:r>
              <a:rPr lang="en-US" altLang="en-US" dirty="0">
                <a:solidFill>
                  <a:schemeClr val="accent1"/>
                </a:solidFill>
              </a:rPr>
              <a:t>in 853BC</a:t>
            </a:r>
            <a:r>
              <a:rPr lang="en-US" altLang="zh-CN" dirty="0">
                <a:solidFill>
                  <a:schemeClr val="accent1"/>
                </a:solidFill>
                <a:ea typeface="SimSun" panose="02010600030101010101" pitchFamily="2" charset="-122"/>
              </a:rPr>
              <a:t> where he </a:t>
            </a:r>
            <a:r>
              <a:rPr lang="en-US" altLang="zh-CN" dirty="0">
                <a:solidFill>
                  <a:schemeClr val="bg1"/>
                </a:solidFill>
                <a:ea typeface="SimSun" panose="02010600030101010101" pitchFamily="2" charset="-122"/>
              </a:rPr>
              <a:t>mentions King </a:t>
            </a:r>
            <a:r>
              <a:rPr lang="en-US" altLang="zh-CN" dirty="0" err="1">
                <a:solidFill>
                  <a:schemeClr val="bg1"/>
                </a:solidFill>
                <a:ea typeface="SimSun" panose="02010600030101010101" pitchFamily="2" charset="-122"/>
              </a:rPr>
              <a:t>Gindibu</a:t>
            </a:r>
            <a:r>
              <a:rPr lang="en-US" altLang="zh-CN" dirty="0">
                <a:solidFill>
                  <a:schemeClr val="bg1"/>
                </a:solidFill>
                <a:ea typeface="SimSun" panose="02010600030101010101" pitchFamily="2" charset="-122"/>
              </a:rPr>
              <a:t> (Arabic </a:t>
            </a:r>
            <a:r>
              <a:rPr lang="en-US" altLang="zh-CN" dirty="0" err="1">
                <a:solidFill>
                  <a:schemeClr val="bg1"/>
                </a:solidFill>
                <a:ea typeface="SimSun" panose="02010600030101010101" pitchFamily="2" charset="-122"/>
              </a:rPr>
              <a:t>Jundub</a:t>
            </a:r>
            <a:r>
              <a:rPr lang="en-US" altLang="zh-CN" dirty="0">
                <a:solidFill>
                  <a:schemeClr val="bg1"/>
                </a:solidFill>
                <a:ea typeface="SimSun" panose="02010600030101010101" pitchFamily="2" charset="-122"/>
              </a:rPr>
              <a:t>), the Arabian and his 1000 camels.</a:t>
            </a:r>
          </a:p>
          <a:p>
            <a:pPr eaLnBrk="1" hangingPunct="1"/>
            <a:r>
              <a:rPr lang="en-US" altLang="en-US" dirty="0">
                <a:solidFill>
                  <a:schemeClr val="accent1"/>
                </a:solidFill>
              </a:rPr>
              <a:t>Tiglath-P</a:t>
            </a:r>
            <a:r>
              <a:rPr lang="en-US" altLang="zh-CN" dirty="0">
                <a:solidFill>
                  <a:schemeClr val="accent1"/>
                </a:solidFill>
                <a:ea typeface="SimSun" panose="02010600030101010101" pitchFamily="2" charset="-122"/>
              </a:rPr>
              <a:t>i</a:t>
            </a:r>
            <a:r>
              <a:rPr lang="en-US" altLang="en-US" dirty="0">
                <a:solidFill>
                  <a:schemeClr val="accent1"/>
                </a:solidFill>
              </a:rPr>
              <a:t>leser </a:t>
            </a:r>
            <a:r>
              <a:rPr lang="en-US" altLang="zh-CN" dirty="0">
                <a:solidFill>
                  <a:schemeClr val="accent1"/>
                </a:solidFill>
                <a:ea typeface="SimSun" panose="02010600030101010101" pitchFamily="2" charset="-122"/>
              </a:rPr>
              <a:t>III </a:t>
            </a:r>
            <a:r>
              <a:rPr lang="en-US" altLang="en-US" dirty="0">
                <a:solidFill>
                  <a:schemeClr val="accent1"/>
                </a:solidFill>
              </a:rPr>
              <a:t>(745-727BC)</a:t>
            </a:r>
            <a:r>
              <a:rPr lang="en-US" altLang="zh-CN" dirty="0">
                <a:solidFill>
                  <a:schemeClr val="bg1"/>
                </a:solidFill>
                <a:ea typeface="SimSun" panose="02010600030101010101" pitchFamily="2" charset="-122"/>
              </a:rPr>
              <a:t> mentions a kingdom named </a:t>
            </a:r>
            <a:r>
              <a:rPr lang="en-US" altLang="zh-CN" dirty="0" err="1">
                <a:solidFill>
                  <a:schemeClr val="bg1"/>
                </a:solidFill>
                <a:ea typeface="SimSun" panose="02010600030101010101" pitchFamily="2" charset="-122"/>
              </a:rPr>
              <a:t>Aribi</a:t>
            </a:r>
            <a:r>
              <a:rPr lang="en-US" altLang="zh-CN" dirty="0">
                <a:solidFill>
                  <a:schemeClr val="bg1"/>
                </a:solidFill>
                <a:ea typeface="SimSun" panose="02010600030101010101" pitchFamily="2" charset="-122"/>
              </a:rPr>
              <a:t>.</a:t>
            </a:r>
          </a:p>
          <a:p>
            <a:pPr eaLnBrk="1" hangingPunct="1"/>
            <a:endParaRPr lang="en-US" altLang="en-US" dirty="0">
              <a:solidFill>
                <a:schemeClr val="bg1"/>
              </a:solidFill>
            </a:endParaRPr>
          </a:p>
          <a:p>
            <a:pPr eaLnBrk="1" hangingPunct="1">
              <a:spcBef>
                <a:spcPct val="0"/>
              </a:spcBef>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4416D9D2-BCD8-3F47-99DA-33B1ABF65A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1CC67DEC-0453-3F4E-8EC2-E18A8B777249}" type="slidenum">
              <a:rPr lang="en-US" altLang="en-US"/>
              <a:pPr>
                <a:spcBef>
                  <a:spcPct val="0"/>
                </a:spcBef>
              </a:pPr>
              <a:t>7</a:t>
            </a:fld>
            <a:endParaRPr lang="en-US" altLang="en-US" dirty="0"/>
          </a:p>
        </p:txBody>
      </p:sp>
      <p:sp>
        <p:nvSpPr>
          <p:cNvPr id="26627" name="Rectangle 2">
            <a:extLst>
              <a:ext uri="{FF2B5EF4-FFF2-40B4-BE49-F238E27FC236}">
                <a16:creationId xmlns:a16="http://schemas.microsoft.com/office/drawing/2014/main" id="{8F464F83-46B1-9049-965A-70435D31EE92}"/>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C57CBFC6-7E04-464C-B1FF-31EEADADC9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2DA8520A-7B6D-2545-9469-CDD6987B68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61DB53D9-422D-554E-A4F1-C8CAA92D4A71}" type="slidenum">
              <a:rPr lang="en-US" altLang="en-US"/>
              <a:pPr>
                <a:spcBef>
                  <a:spcPct val="0"/>
                </a:spcBef>
              </a:pPr>
              <a:t>45</a:t>
            </a:fld>
            <a:endParaRPr lang="en-US" altLang="en-US" dirty="0"/>
          </a:p>
        </p:txBody>
      </p:sp>
      <p:sp>
        <p:nvSpPr>
          <p:cNvPr id="101379" name="Rectangle 2">
            <a:extLst>
              <a:ext uri="{FF2B5EF4-FFF2-40B4-BE49-F238E27FC236}">
                <a16:creationId xmlns:a16="http://schemas.microsoft.com/office/drawing/2014/main" id="{D516703D-DB13-A441-B4D5-7901AE25CF60}"/>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605530C2-9962-574F-896D-7A11BA34BF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solidFill>
                  <a:schemeClr val="accent1"/>
                </a:solidFill>
                <a:ea typeface="SimSun" panose="02010600030101010101" pitchFamily="2" charset="-122"/>
              </a:rPr>
              <a:t>King Sargon II (721-705 BC)</a:t>
            </a:r>
            <a:r>
              <a:rPr lang="en-US" altLang="zh-CN" dirty="0">
                <a:ea typeface="SimSun" panose="02010600030101010101" pitchFamily="2" charset="-122"/>
              </a:rPr>
              <a:t> </a:t>
            </a:r>
            <a:r>
              <a:rPr lang="en-US" altLang="zh-CN" dirty="0">
                <a:solidFill>
                  <a:schemeClr val="bg1"/>
                </a:solidFill>
                <a:ea typeface="SimSun" panose="02010600030101010101" pitchFamily="2" charset="-122"/>
              </a:rPr>
              <a:t>claimed to have resettled some Arabic nomadic groups in Samaria as part of the Assyrian deportation.</a:t>
            </a:r>
            <a:endParaRPr lang="en-US" altLang="en-US" dirty="0">
              <a:solidFill>
                <a:schemeClr val="bg1"/>
              </a:solidFill>
            </a:endParaRPr>
          </a:p>
          <a:p>
            <a:pPr eaLnBrk="1" hangingPunct="1"/>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537E709F-A1E6-FB4E-9D63-366F32D11F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1107DB6-A778-7B46-9DDC-7CF8943C2382}" type="slidenum">
              <a:rPr lang="en-US" altLang="en-US"/>
              <a:pPr>
                <a:spcBef>
                  <a:spcPct val="0"/>
                </a:spcBef>
              </a:pPr>
              <a:t>46</a:t>
            </a:fld>
            <a:endParaRPr lang="en-US" altLang="en-US" dirty="0"/>
          </a:p>
        </p:txBody>
      </p:sp>
      <p:sp>
        <p:nvSpPr>
          <p:cNvPr id="103427" name="Rectangle 2">
            <a:extLst>
              <a:ext uri="{FF2B5EF4-FFF2-40B4-BE49-F238E27FC236}">
                <a16:creationId xmlns:a16="http://schemas.microsoft.com/office/drawing/2014/main" id="{D3DFB4F5-377B-BE4F-B9E7-1C48F703BD70}"/>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FD3E72AD-9FBC-2748-8B60-563CFF4B79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ea typeface="SimSun" panose="02010600030101010101" pitchFamily="2" charset="-122"/>
              </a:rPr>
              <a:t>Under the Babylonian reign, we hear of the Arabs being subdued by the Babylonian King Nabonidus.</a:t>
            </a:r>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3F220FDC-F344-5748-B3A9-295C4579F8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A5ECE973-B3BA-E043-9EC0-F9155D34F105}" type="slidenum">
              <a:rPr lang="en-US" altLang="en-US"/>
              <a:pPr>
                <a:spcBef>
                  <a:spcPct val="0"/>
                </a:spcBef>
              </a:pPr>
              <a:t>47</a:t>
            </a:fld>
            <a:endParaRPr lang="en-US" altLang="en-US" dirty="0"/>
          </a:p>
        </p:txBody>
      </p:sp>
      <p:sp>
        <p:nvSpPr>
          <p:cNvPr id="105475" name="Rectangle 2">
            <a:extLst>
              <a:ext uri="{FF2B5EF4-FFF2-40B4-BE49-F238E27FC236}">
                <a16:creationId xmlns:a16="http://schemas.microsoft.com/office/drawing/2014/main" id="{D732215D-7BE7-C745-A5DC-2534431888DD}"/>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DA100544-EC76-974C-938D-CBEDCD6A5F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ea typeface="SimSun" panose="02010600030101010101" pitchFamily="2" charset="-122"/>
              </a:rPr>
              <a:t>IN the Persian reign, the </a:t>
            </a:r>
            <a:r>
              <a:rPr lang="en-US" altLang="zh-CN" dirty="0" err="1">
                <a:ea typeface="SimSun" panose="02010600030101010101" pitchFamily="2" charset="-122"/>
              </a:rPr>
              <a:t>arabs</a:t>
            </a:r>
            <a:r>
              <a:rPr lang="en-US" altLang="zh-CN" dirty="0">
                <a:ea typeface="SimSun" panose="02010600030101010101" pitchFamily="2" charset="-122"/>
              </a:rPr>
              <a:t> were left on their own and were not subdued by Cambyses.</a:t>
            </a:r>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C8F8A34F-B69C-094F-83F7-137A44FAB2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64E1386B-450B-C544-A596-563AA7A2B7FB}" type="slidenum">
              <a:rPr lang="en-US" altLang="en-US"/>
              <a:pPr>
                <a:spcBef>
                  <a:spcPct val="0"/>
                </a:spcBef>
              </a:pPr>
              <a:t>48</a:t>
            </a:fld>
            <a:endParaRPr lang="en-US" altLang="en-US" dirty="0"/>
          </a:p>
        </p:txBody>
      </p:sp>
      <p:sp>
        <p:nvSpPr>
          <p:cNvPr id="107523" name="Rectangle 2">
            <a:extLst>
              <a:ext uri="{FF2B5EF4-FFF2-40B4-BE49-F238E27FC236}">
                <a16:creationId xmlns:a16="http://schemas.microsoft.com/office/drawing/2014/main" id="{765B60ED-C423-AC46-BEC5-E03642BCC9D5}"/>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09D787DD-17FB-444B-953D-25F3DAED46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ea typeface="SimSun" panose="02010600030101010101" pitchFamily="2" charset="-122"/>
              </a:rPr>
              <a:t>In the Greek empire, we see the emergence of Petra as a city and probably at this time, the </a:t>
            </a:r>
            <a:r>
              <a:rPr lang="en-US" altLang="zh-CN" dirty="0" err="1">
                <a:ea typeface="SimSun" panose="02010600030101010101" pitchFamily="2" charset="-122"/>
              </a:rPr>
              <a:t>Nabateaens</a:t>
            </a:r>
            <a:r>
              <a:rPr lang="en-US" altLang="zh-CN" dirty="0">
                <a:ea typeface="SimSun" panose="02010600030101010101" pitchFamily="2" charset="-122"/>
              </a:rPr>
              <a:t> were beginning to make inroads into former Edomite cities.</a:t>
            </a:r>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D4EF5D3A-419F-914F-BF25-3E109A7486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F417C858-9785-E440-9B65-E59242AE8304}" type="slidenum">
              <a:rPr lang="en-US" altLang="en-US"/>
              <a:pPr>
                <a:spcBef>
                  <a:spcPct val="0"/>
                </a:spcBef>
              </a:pPr>
              <a:t>49</a:t>
            </a:fld>
            <a:endParaRPr lang="en-US" altLang="en-US" dirty="0"/>
          </a:p>
        </p:txBody>
      </p:sp>
      <p:sp>
        <p:nvSpPr>
          <p:cNvPr id="109571" name="Rectangle 2">
            <a:extLst>
              <a:ext uri="{FF2B5EF4-FFF2-40B4-BE49-F238E27FC236}">
                <a16:creationId xmlns:a16="http://schemas.microsoft.com/office/drawing/2014/main" id="{68A8E4AF-D2CA-2F44-8402-7C89AB1F61C9}"/>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E8529E21-11F9-734A-A4A7-AB05C6A17C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ea typeface="SimSun" panose="02010600030101010101" pitchFamily="2" charset="-122"/>
              </a:rPr>
              <a:t>By the time of the Roman empire, we see Arabia/Nabataea defined.</a:t>
            </a:r>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5113A3A7-A717-1342-A4D8-0CACA340BB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AF3240F-A3E3-8C43-B42A-62765894EBDB}" type="slidenum">
              <a:rPr lang="en-US" altLang="en-US"/>
              <a:pPr>
                <a:spcBef>
                  <a:spcPct val="0"/>
                </a:spcBef>
              </a:pPr>
              <a:t>50</a:t>
            </a:fld>
            <a:endParaRPr lang="en-US" altLang="en-US" dirty="0"/>
          </a:p>
        </p:txBody>
      </p:sp>
      <p:sp>
        <p:nvSpPr>
          <p:cNvPr id="111619" name="Rectangle 2">
            <a:extLst>
              <a:ext uri="{FF2B5EF4-FFF2-40B4-BE49-F238E27FC236}">
                <a16:creationId xmlns:a16="http://schemas.microsoft.com/office/drawing/2014/main" id="{EE697B35-5574-8440-A03C-4ED9E7D354FA}"/>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D5D573FE-94E9-5949-89CF-D5DD87A0ED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solidFill>
                  <a:schemeClr val="accent1"/>
                </a:solidFill>
                <a:ea typeface="SimSun" panose="02010600030101010101" pitchFamily="2" charset="-122"/>
              </a:rPr>
              <a:t>During the Roman period, historians such as </a:t>
            </a:r>
            <a:r>
              <a:rPr lang="en-US" altLang="zh-CN" dirty="0" err="1">
                <a:solidFill>
                  <a:schemeClr val="accent1"/>
                </a:solidFill>
                <a:ea typeface="SimSun" panose="02010600030101010101" pitchFamily="2" charset="-122"/>
              </a:rPr>
              <a:t>Jospehus</a:t>
            </a:r>
            <a:r>
              <a:rPr lang="en-US" altLang="zh-CN" dirty="0">
                <a:solidFill>
                  <a:schemeClr val="accent1"/>
                </a:solidFill>
                <a:ea typeface="SimSun" panose="02010600030101010101" pitchFamily="2" charset="-122"/>
              </a:rPr>
              <a:t> and Strabo freely intermix the use of Arabs with Nabataeans and vice versa.</a:t>
            </a:r>
          </a:p>
          <a:p>
            <a:pPr eaLnBrk="1" hangingPunct="1"/>
            <a:r>
              <a:rPr lang="en-US" altLang="zh-CN" dirty="0">
                <a:solidFill>
                  <a:schemeClr val="accent1"/>
                </a:solidFill>
                <a:ea typeface="SimSun" panose="02010600030101010101" pitchFamily="2" charset="-122"/>
              </a:rPr>
              <a:t>Nabataean kings were known as kings of the </a:t>
            </a:r>
            <a:r>
              <a:rPr lang="fr-FR" altLang="zh-CN" dirty="0">
                <a:solidFill>
                  <a:schemeClr val="accent1"/>
                </a:solidFill>
                <a:ea typeface="SimSun" panose="02010600030101010101" pitchFamily="2" charset="-122"/>
              </a:rPr>
              <a:t>'</a:t>
            </a:r>
            <a:r>
              <a:rPr lang="en-US" altLang="zh-CN" dirty="0">
                <a:solidFill>
                  <a:schemeClr val="accent1"/>
                </a:solidFill>
                <a:ea typeface="SimSun" panose="02010600030101010101" pitchFamily="2" charset="-122"/>
              </a:rPr>
              <a:t>Arabs</a:t>
            </a:r>
            <a:r>
              <a:rPr lang="fr-FR" altLang="zh-CN" dirty="0">
                <a:solidFill>
                  <a:schemeClr val="accent1"/>
                </a:solidFill>
                <a:ea typeface="SimSun" panose="02010600030101010101" pitchFamily="2" charset="-122"/>
              </a:rPr>
              <a:t>'</a:t>
            </a:r>
            <a:r>
              <a:rPr lang="en-US" altLang="zh-CN" dirty="0">
                <a:solidFill>
                  <a:schemeClr val="accent1"/>
                </a:solidFill>
                <a:ea typeface="SimSun" panose="02010600030101010101" pitchFamily="2" charset="-122"/>
              </a:rPr>
              <a:t> and their kingdom was Arabia.</a:t>
            </a:r>
          </a:p>
          <a:p>
            <a:pPr eaLnBrk="1" hangingPunct="1"/>
            <a:r>
              <a:rPr lang="en-US" altLang="zh-CN" dirty="0">
                <a:solidFill>
                  <a:schemeClr val="accent1"/>
                </a:solidFill>
                <a:ea typeface="SimSun" panose="02010600030101010101" pitchFamily="2" charset="-122"/>
              </a:rPr>
              <a:t>The Nabataean Kingdom became known as the Province of Arabia once it was absorbed into the Roman Empire.</a:t>
            </a:r>
            <a:endParaRPr lang="en-US" altLang="en-US" dirty="0">
              <a:solidFill>
                <a:schemeClr val="accent1"/>
              </a:solidFill>
            </a:endParaRPr>
          </a:p>
          <a:p>
            <a:pPr eaLnBrk="1" hangingPunct="1"/>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6D599703-F2F9-F744-B7BF-EE373999B9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DF043D0-FC86-FD40-95C3-F1A227151581}" type="slidenum">
              <a:rPr lang="en-US" altLang="en-US"/>
              <a:pPr>
                <a:spcBef>
                  <a:spcPct val="0"/>
                </a:spcBef>
              </a:pPr>
              <a:t>51</a:t>
            </a:fld>
            <a:endParaRPr lang="en-US" altLang="en-US" dirty="0"/>
          </a:p>
        </p:txBody>
      </p:sp>
      <p:sp>
        <p:nvSpPr>
          <p:cNvPr id="113667" name="Rectangle 2">
            <a:extLst>
              <a:ext uri="{FF2B5EF4-FFF2-40B4-BE49-F238E27FC236}">
                <a16:creationId xmlns:a16="http://schemas.microsoft.com/office/drawing/2014/main" id="{A2C03DF6-D719-F142-BCF2-5A39BA6C677A}"/>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D8F90E14-917B-5045-873A-5FB49EC22F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D918BAD1-96F5-7440-A6A9-4BB54355C0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E377A3D-B70B-6147-AC9F-7850A4CAE7EE}" type="slidenum">
              <a:rPr lang="en-US" altLang="en-US"/>
              <a:pPr>
                <a:spcBef>
                  <a:spcPct val="0"/>
                </a:spcBef>
              </a:pPr>
              <a:t>52</a:t>
            </a:fld>
            <a:endParaRPr lang="en-US" altLang="en-US" dirty="0"/>
          </a:p>
        </p:txBody>
      </p:sp>
      <p:sp>
        <p:nvSpPr>
          <p:cNvPr id="115715" name="Rectangle 2">
            <a:extLst>
              <a:ext uri="{FF2B5EF4-FFF2-40B4-BE49-F238E27FC236}">
                <a16:creationId xmlns:a16="http://schemas.microsoft.com/office/drawing/2014/main" id="{C085E9D6-5E7E-4D48-8F1D-5B3E1A6A2D63}"/>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782CD9F4-F1F0-0D41-9579-51178C8536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47D55C8B-3532-1147-B218-C2B6792A1E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5E8199A-B740-064C-B2F2-BEAC8C750445}" type="slidenum">
              <a:rPr lang="en-US" altLang="en-US"/>
              <a:pPr>
                <a:spcBef>
                  <a:spcPct val="0"/>
                </a:spcBef>
              </a:pPr>
              <a:t>53</a:t>
            </a:fld>
            <a:endParaRPr lang="en-US" altLang="en-US" dirty="0"/>
          </a:p>
        </p:txBody>
      </p:sp>
      <p:sp>
        <p:nvSpPr>
          <p:cNvPr id="117763" name="Rectangle 2">
            <a:extLst>
              <a:ext uri="{FF2B5EF4-FFF2-40B4-BE49-F238E27FC236}">
                <a16:creationId xmlns:a16="http://schemas.microsoft.com/office/drawing/2014/main" id="{A5D267B2-8E7D-DB48-9EC0-9044C9EC221E}"/>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9EF94C42-1F5C-0D43-8B99-44AFA90A63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53634B5C-BF3B-F940-B96D-A1A950D045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EC91672-B3D4-ED45-B021-E496C53FCC5B}" type="slidenum">
              <a:rPr lang="en-US" altLang="en-US"/>
              <a:pPr>
                <a:spcBef>
                  <a:spcPct val="0"/>
                </a:spcBef>
              </a:pPr>
              <a:t>54</a:t>
            </a:fld>
            <a:endParaRPr lang="en-US" altLang="en-US" dirty="0"/>
          </a:p>
        </p:txBody>
      </p:sp>
      <p:sp>
        <p:nvSpPr>
          <p:cNvPr id="119811" name="Rectangle 2">
            <a:extLst>
              <a:ext uri="{FF2B5EF4-FFF2-40B4-BE49-F238E27FC236}">
                <a16:creationId xmlns:a16="http://schemas.microsoft.com/office/drawing/2014/main" id="{CF834D4F-AE5F-7E45-9256-0C9BA7BAE16E}"/>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D32154A2-A239-DF4D-A5B4-90A157A356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39586F2E-2344-9743-A326-FB94AE790A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D8DB4274-3C74-E546-8F00-60CFAE2D5FD6}" type="slidenum">
              <a:rPr lang="en-US" altLang="en-US"/>
              <a:pPr>
                <a:spcBef>
                  <a:spcPct val="0"/>
                </a:spcBef>
              </a:pPr>
              <a:t>8</a:t>
            </a:fld>
            <a:endParaRPr lang="en-US" altLang="en-US" dirty="0"/>
          </a:p>
        </p:txBody>
      </p:sp>
      <p:sp>
        <p:nvSpPr>
          <p:cNvPr id="28675" name="Rectangle 2">
            <a:extLst>
              <a:ext uri="{FF2B5EF4-FFF2-40B4-BE49-F238E27FC236}">
                <a16:creationId xmlns:a16="http://schemas.microsoft.com/office/drawing/2014/main" id="{7A7E13FD-F204-9A41-8036-EE8511BD0416}"/>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8743CA1F-9D5F-CB45-8B5A-194A1D5DC4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8146744C-8FC4-B446-A94C-F2B2CCDF8C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CF033A2-A746-2E44-B9AF-E4B148CA2417}" type="slidenum">
              <a:rPr lang="en-US" altLang="en-US"/>
              <a:pPr>
                <a:spcBef>
                  <a:spcPct val="0"/>
                </a:spcBef>
              </a:pPr>
              <a:t>55</a:t>
            </a:fld>
            <a:endParaRPr lang="en-US" altLang="en-US" dirty="0"/>
          </a:p>
        </p:txBody>
      </p:sp>
      <p:sp>
        <p:nvSpPr>
          <p:cNvPr id="121859" name="Rectangle 2">
            <a:extLst>
              <a:ext uri="{FF2B5EF4-FFF2-40B4-BE49-F238E27FC236}">
                <a16:creationId xmlns:a16="http://schemas.microsoft.com/office/drawing/2014/main" id="{8444872F-F606-3048-BA86-3F5010322334}"/>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0AF7239C-47E6-194B-806F-D7217F86CA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0" fontAlgn="base" hangingPunct="0">
              <a:spcBef>
                <a:spcPct val="30000"/>
              </a:spcBef>
              <a:spcAft>
                <a:spcPct val="0"/>
              </a:spcAft>
            </a:pPr>
            <a:endParaRPr lang="en-US"/>
          </a:p>
        </p:txBody>
      </p:sp>
      <p:sp>
        <p:nvSpPr>
          <p:cNvPr id="4" name="Slide Number Placeholder 3"/>
          <p:cNvSpPr>
            <a:spLocks noGrp="1"/>
          </p:cNvSpPr>
          <p:nvPr>
            <p:ph type="sldNum" sz="quarter" idx="5"/>
          </p:nvPr>
        </p:nvSpPr>
        <p:spPr/>
        <p:txBody>
          <a:bodyPr/>
          <a:lstStyle/>
          <a:p>
            <a:pPr>
              <a:defRPr/>
            </a:pPr>
            <a:fld id="{0CBBC1CC-104C-2947-A8FA-74F7FEE769CD}" type="slidenum">
              <a:rPr lang="en-US" altLang="en-US" smtClean="0"/>
              <a:pPr>
                <a:defRPr/>
              </a:pPr>
              <a:t>57</a:t>
            </a:fld>
            <a:endParaRPr lang="en-US" altLang="en-US"/>
          </a:p>
        </p:txBody>
      </p:sp>
    </p:spTree>
    <p:extLst>
      <p:ext uri="{BB962C8B-B14F-4D97-AF65-F5344CB8AC3E}">
        <p14:creationId xmlns:p14="http://schemas.microsoft.com/office/powerpoint/2010/main" val="14387895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58C653-9C67-4D52-B34F-CFAE719394B0}"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itchFamily="18" charset="0"/>
                <a:ea typeface="ＭＳ Ｐゴシック" pitchFamily="34" charset="-128"/>
              </a:rPr>
              <a:t>Most languages of the world stem from Phoenician, which differed from Semitic languages especially by writing vowels in addition to the consonants. </a:t>
            </a:r>
          </a:p>
          <a:p>
            <a:pPr eaLnBrk="1" hangingPunct="1"/>
            <a:r>
              <a:rPr lang="en-US" altLang="en-US" dirty="0">
                <a:latin typeface="Times New Roman" pitchFamily="18" charset="0"/>
                <a:ea typeface="ＭＳ Ｐゴシック" pitchFamily="34" charset="-128"/>
              </a:rPr>
              <a:t>______________</a:t>
            </a:r>
          </a:p>
          <a:p>
            <a:pPr eaLnBrk="1" hangingPunct="1"/>
            <a:r>
              <a:rPr lang="en-US" altLang="en-US" dirty="0">
                <a:latin typeface="Times New Roman" pitchFamily="18" charset="0"/>
                <a:ea typeface="ＭＳ Ｐゴシック" pitchFamily="34" charset="-128"/>
              </a:rPr>
              <a:t>OB-02-Ammonites-16</a:t>
            </a:r>
          </a:p>
          <a:p>
            <a:pPr eaLnBrk="1" hangingPunct="1"/>
            <a:r>
              <a:rPr lang="en-US" altLang="en-US" dirty="0">
                <a:latin typeface="Times New Roman" pitchFamily="18" charset="0"/>
                <a:ea typeface="ＭＳ Ｐゴシック" pitchFamily="34" charset="-128"/>
              </a:rPr>
              <a:t>OB-04-Arabs&amp;Islam-69</a:t>
            </a:r>
          </a:p>
          <a:p>
            <a:pPr eaLnBrk="1" hangingPunct="1"/>
            <a:r>
              <a:rPr lang="en-US" altLang="en-US" dirty="0">
                <a:latin typeface="Times New Roman" pitchFamily="18" charset="0"/>
                <a:ea typeface="ＭＳ Ｐゴシック" pitchFamily="34" charset="-128"/>
              </a:rPr>
              <a:t>OB-15-Phoenicians-18</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6E813454-3AEC-A94D-B789-14F187106C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62DE6508-8F78-7640-A434-4C5F8CF0F651}" type="slidenum">
              <a:rPr lang="en-US" altLang="en-US"/>
              <a:pPr>
                <a:spcBef>
                  <a:spcPct val="0"/>
                </a:spcBef>
              </a:pPr>
              <a:t>71</a:t>
            </a:fld>
            <a:endParaRPr lang="en-US" altLang="en-US" dirty="0"/>
          </a:p>
        </p:txBody>
      </p:sp>
      <p:sp>
        <p:nvSpPr>
          <p:cNvPr id="140291" name="Rectangle 2">
            <a:extLst>
              <a:ext uri="{FF2B5EF4-FFF2-40B4-BE49-F238E27FC236}">
                <a16:creationId xmlns:a16="http://schemas.microsoft.com/office/drawing/2014/main" id="{8F0868E6-02EB-DA44-917C-2F2DD850CC63}"/>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0A836A3C-16B3-3545-9E8F-90AF66404F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87C3CA0F-01F1-F947-B045-93A26E8FB6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FA93B89-AC8C-5347-909F-68BE86EA051F}" type="slidenum">
              <a:rPr lang="en-US" altLang="en-US"/>
              <a:pPr>
                <a:spcBef>
                  <a:spcPct val="0"/>
                </a:spcBef>
              </a:pPr>
              <a:t>72</a:t>
            </a:fld>
            <a:endParaRPr lang="en-US" altLang="en-US" dirty="0"/>
          </a:p>
        </p:txBody>
      </p:sp>
      <p:sp>
        <p:nvSpPr>
          <p:cNvPr id="142339" name="Rectangle 2">
            <a:extLst>
              <a:ext uri="{FF2B5EF4-FFF2-40B4-BE49-F238E27FC236}">
                <a16:creationId xmlns:a16="http://schemas.microsoft.com/office/drawing/2014/main" id="{53957D2B-A956-0348-9731-1A6AA2FDDAF6}"/>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7FDC6E94-3656-9743-AD4B-09F10FAF7B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0F564794-0168-804A-A0DF-F740A08689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EED10DA-45E9-B54C-BBD2-C770A46927B9}" type="slidenum">
              <a:rPr lang="en-US" altLang="en-US"/>
              <a:pPr>
                <a:spcBef>
                  <a:spcPct val="0"/>
                </a:spcBef>
              </a:pPr>
              <a:t>73</a:t>
            </a:fld>
            <a:endParaRPr lang="en-US" altLang="en-US" dirty="0"/>
          </a:p>
        </p:txBody>
      </p:sp>
      <p:sp>
        <p:nvSpPr>
          <p:cNvPr id="144387" name="Rectangle 2">
            <a:extLst>
              <a:ext uri="{FF2B5EF4-FFF2-40B4-BE49-F238E27FC236}">
                <a16:creationId xmlns:a16="http://schemas.microsoft.com/office/drawing/2014/main" id="{B192EF09-DBC8-344A-85F4-725FDF747766}"/>
              </a:ext>
            </a:extLst>
          </p:cNvPr>
          <p:cNvSpPr>
            <a:spLocks noGrp="1" noRot="1" noChangeAspect="1" noChangeArrowheads="1" noTextEdit="1"/>
          </p:cNvSpPr>
          <p:nvPr>
            <p:ph type="sldImg"/>
          </p:nvPr>
        </p:nvSpPr>
        <p:spPr>
          <a:xfrm>
            <a:off x="0" y="303213"/>
            <a:ext cx="1588" cy="1587"/>
          </a:xfrm>
          <a:solidFill>
            <a:srgbClr val="FFFFFF"/>
          </a:solidFill>
          <a:ln/>
        </p:spPr>
      </p:sp>
      <p:sp>
        <p:nvSpPr>
          <p:cNvPr id="144388" name="Text Box 3">
            <a:extLst>
              <a:ext uri="{FF2B5EF4-FFF2-40B4-BE49-F238E27FC236}">
                <a16:creationId xmlns:a16="http://schemas.microsoft.com/office/drawing/2014/main" id="{ED0FDB89-4E36-C041-B3DD-21E8BE15B448}"/>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2ABFD947-7CC5-2845-BE88-335F8E1FF3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13DF0C21-AEEF-1A47-B406-FA35FEF391FC}" type="slidenum">
              <a:rPr lang="en-US" altLang="en-US"/>
              <a:pPr>
                <a:spcBef>
                  <a:spcPct val="0"/>
                </a:spcBef>
              </a:pPr>
              <a:t>74</a:t>
            </a:fld>
            <a:endParaRPr lang="en-US" altLang="en-US" dirty="0"/>
          </a:p>
        </p:txBody>
      </p:sp>
      <p:sp>
        <p:nvSpPr>
          <p:cNvPr id="146435" name="Rectangle 2">
            <a:extLst>
              <a:ext uri="{FF2B5EF4-FFF2-40B4-BE49-F238E27FC236}">
                <a16:creationId xmlns:a16="http://schemas.microsoft.com/office/drawing/2014/main" id="{C33FC592-295F-8B4D-93A8-DC823DD57893}"/>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46436" name="Text Box 3">
            <a:extLst>
              <a:ext uri="{FF2B5EF4-FFF2-40B4-BE49-F238E27FC236}">
                <a16:creationId xmlns:a16="http://schemas.microsoft.com/office/drawing/2014/main" id="{6100F424-69A0-9245-880F-0745B708B5DA}"/>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9B1795F1-A81B-284D-A654-BB47B39B00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D0B8BB40-7370-1243-84E9-388E47DA98B9}" type="slidenum">
              <a:rPr lang="en-US" altLang="en-US"/>
              <a:pPr>
                <a:spcBef>
                  <a:spcPct val="0"/>
                </a:spcBef>
              </a:pPr>
              <a:t>75</a:t>
            </a:fld>
            <a:endParaRPr lang="en-US" altLang="en-US" dirty="0"/>
          </a:p>
        </p:txBody>
      </p:sp>
      <p:sp>
        <p:nvSpPr>
          <p:cNvPr id="148483" name="Rectangle 2">
            <a:extLst>
              <a:ext uri="{FF2B5EF4-FFF2-40B4-BE49-F238E27FC236}">
                <a16:creationId xmlns:a16="http://schemas.microsoft.com/office/drawing/2014/main" id="{2918E3C1-658B-1941-93F7-BD0DA24D31FF}"/>
              </a:ext>
            </a:extLst>
          </p:cNvPr>
          <p:cNvSpPr>
            <a:spLocks noGrp="1" noRot="1" noChangeAspect="1" noChangeArrowheads="1" noTextEdit="1"/>
          </p:cNvSpPr>
          <p:nvPr>
            <p:ph type="sldImg"/>
          </p:nvPr>
        </p:nvSpPr>
        <p:spPr>
          <a:xfrm>
            <a:off x="0" y="303213"/>
            <a:ext cx="1588" cy="1587"/>
          </a:xfrm>
          <a:solidFill>
            <a:srgbClr val="FFFFFF"/>
          </a:solidFill>
          <a:ln/>
        </p:spPr>
      </p:sp>
      <p:sp>
        <p:nvSpPr>
          <p:cNvPr id="148484" name="Text Box 3">
            <a:extLst>
              <a:ext uri="{FF2B5EF4-FFF2-40B4-BE49-F238E27FC236}">
                <a16:creationId xmlns:a16="http://schemas.microsoft.com/office/drawing/2014/main" id="{1D4C5E1B-23C0-2B4F-A553-F21948B77410}"/>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1DFBEA6E-3B91-2D4E-961B-01077DC9A3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82FFE83-7DE6-DE48-AF73-798337B62FAC}" type="slidenum">
              <a:rPr lang="en-US" altLang="en-US"/>
              <a:pPr>
                <a:spcBef>
                  <a:spcPct val="0"/>
                </a:spcBef>
              </a:pPr>
              <a:t>76</a:t>
            </a:fld>
            <a:endParaRPr lang="en-US" altLang="en-US" dirty="0"/>
          </a:p>
        </p:txBody>
      </p:sp>
      <p:sp>
        <p:nvSpPr>
          <p:cNvPr id="150531" name="Rectangle 2">
            <a:extLst>
              <a:ext uri="{FF2B5EF4-FFF2-40B4-BE49-F238E27FC236}">
                <a16:creationId xmlns:a16="http://schemas.microsoft.com/office/drawing/2014/main" id="{C4DCD090-6709-7D4C-87EE-3712A30DECA8}"/>
              </a:ext>
            </a:extLst>
          </p:cNvPr>
          <p:cNvSpPr>
            <a:spLocks noGrp="1" noRot="1" noChangeAspect="1" noChangeArrowheads="1" noTextEdit="1"/>
          </p:cNvSpPr>
          <p:nvPr>
            <p:ph type="sldImg"/>
          </p:nvPr>
        </p:nvSpPr>
        <p:spPr>
          <a:xfrm>
            <a:off x="0" y="303213"/>
            <a:ext cx="1588" cy="1587"/>
          </a:xfrm>
          <a:solidFill>
            <a:srgbClr val="FFFFFF"/>
          </a:solidFill>
          <a:ln/>
        </p:spPr>
      </p:sp>
      <p:sp>
        <p:nvSpPr>
          <p:cNvPr id="150532" name="Text Box 3">
            <a:extLst>
              <a:ext uri="{FF2B5EF4-FFF2-40B4-BE49-F238E27FC236}">
                <a16:creationId xmlns:a16="http://schemas.microsoft.com/office/drawing/2014/main" id="{8AC74B25-DC04-BD45-9FCB-B0F1E88113AE}"/>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10E3CD9E-C026-134F-AE73-15B5251AE0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EADE066-E041-5B40-BB81-C5017FC8FC81}" type="slidenum">
              <a:rPr lang="en-US" altLang="en-US"/>
              <a:pPr>
                <a:spcBef>
                  <a:spcPct val="0"/>
                </a:spcBef>
              </a:pPr>
              <a:t>77</a:t>
            </a:fld>
            <a:endParaRPr lang="en-US" altLang="en-US" dirty="0"/>
          </a:p>
        </p:txBody>
      </p:sp>
      <p:sp>
        <p:nvSpPr>
          <p:cNvPr id="152579" name="Rectangle 2">
            <a:extLst>
              <a:ext uri="{FF2B5EF4-FFF2-40B4-BE49-F238E27FC236}">
                <a16:creationId xmlns:a16="http://schemas.microsoft.com/office/drawing/2014/main" id="{481E55C5-C6D3-A343-8303-505CA18FF4FF}"/>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52580" name="Text Box 3">
            <a:extLst>
              <a:ext uri="{FF2B5EF4-FFF2-40B4-BE49-F238E27FC236}">
                <a16:creationId xmlns:a16="http://schemas.microsoft.com/office/drawing/2014/main" id="{4D084197-3CD4-5644-BE70-F7FA8EA11EFD}"/>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0FE2EB-351D-DD4A-BEDC-3ED01C2AD074}"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ea typeface="ＭＳ Ｐゴシック" charset="0"/>
                <a:cs typeface="ＭＳ Ｐゴシック" charset="0"/>
              </a:rPr>
              <a:t>Noah’s three sons became three divisions of humanity in three major areas.</a:t>
            </a:r>
          </a:p>
          <a:p>
            <a:pPr eaLnBrk="1" hangingPunct="1"/>
            <a:r>
              <a:rPr lang="en-US" altLang="zh-CN" dirty="0">
                <a:ea typeface="ＭＳ Ｐゴシック" charset="0"/>
                <a:cs typeface="ＭＳ Ｐゴシック" charset="0"/>
              </a:rPr>
              <a:t>Asians stem from Canaanites in the city of Sin—not those who migrated south to the Sinai but those who migrated east to China. Here is why we have these terms of Sinai and East Asians called Sino.</a:t>
            </a:r>
            <a:endParaRPr lang="en-US" dirty="0">
              <a:ea typeface="ＭＳ Ｐゴシック" charset="0"/>
              <a:cs typeface="ＭＳ Ｐゴシック" charset="0"/>
            </a:endParaRPr>
          </a:p>
          <a:p>
            <a:pPr>
              <a:defRPr/>
            </a:pPr>
            <a:r>
              <a:rPr lang="en-US" dirty="0"/>
              <a:t>_____________</a:t>
            </a:r>
          </a:p>
          <a:p>
            <a:pPr>
              <a:defRPr/>
            </a:pPr>
            <a:r>
              <a:rPr lang="en-US" dirty="0"/>
              <a:t>ES-29-How the Nations Treat Israel-4</a:t>
            </a:r>
          </a:p>
          <a:p>
            <a:pPr eaLnBrk="1" hangingPunct="1"/>
            <a:r>
              <a:rPr lang="en-US" dirty="0">
                <a:ea typeface="ＭＳ Ｐゴシック" charset="0"/>
                <a:cs typeface="ＭＳ Ｐゴシック" charset="0"/>
              </a:rPr>
              <a:t>BG-03-Table of Nations-3</a:t>
            </a:r>
          </a:p>
          <a:p>
            <a:pPr eaLnBrk="1" hangingPunct="1"/>
            <a:r>
              <a:rPr lang="en-US" dirty="0">
                <a:ea typeface="ＭＳ Ｐゴシック" charset="0"/>
                <a:cs typeface="ＭＳ Ｐゴシック" charset="0"/>
              </a:rPr>
              <a:t>OS-01-Gen4-20-slide 150</a:t>
            </a:r>
          </a:p>
          <a:p>
            <a:pPr eaLnBrk="1" hangingPunct="1"/>
            <a:r>
              <a:rPr lang="en-US" altLang="zh-CN" dirty="0">
                <a:ea typeface="ＭＳ Ｐゴシック" charset="0"/>
                <a:cs typeface="ＭＳ Ｐゴシック" charset="0"/>
              </a:rPr>
              <a:t>OS-13-1Chron-74</a:t>
            </a:r>
            <a:endParaRPr lang="zh-CN" altLang="en-US" dirty="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247190BA-47DA-6F4D-BD18-98D419D522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BECCCB5-FA87-3546-B49A-069B8DB2B878}" type="slidenum">
              <a:rPr lang="en-US" altLang="en-US"/>
              <a:pPr>
                <a:spcBef>
                  <a:spcPct val="0"/>
                </a:spcBef>
              </a:pPr>
              <a:t>78</a:t>
            </a:fld>
            <a:endParaRPr lang="en-US" altLang="en-US" dirty="0"/>
          </a:p>
        </p:txBody>
      </p:sp>
      <p:sp>
        <p:nvSpPr>
          <p:cNvPr id="154627" name="Rectangle 2">
            <a:extLst>
              <a:ext uri="{FF2B5EF4-FFF2-40B4-BE49-F238E27FC236}">
                <a16:creationId xmlns:a16="http://schemas.microsoft.com/office/drawing/2014/main" id="{09C6E407-FE20-B442-A439-6F71F8CCF710}"/>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54628" name="Text Box 3">
            <a:extLst>
              <a:ext uri="{FF2B5EF4-FFF2-40B4-BE49-F238E27FC236}">
                <a16:creationId xmlns:a16="http://schemas.microsoft.com/office/drawing/2014/main" id="{A429EBDF-0CEA-2240-BBD9-27DF8D154D35}"/>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F5A609AD-AE11-C04D-9548-ADEACD1DD3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99BDBA17-7909-3E44-AF7B-13D2A817F204}" type="slidenum">
              <a:rPr lang="en-US" altLang="en-US"/>
              <a:pPr>
                <a:spcBef>
                  <a:spcPct val="0"/>
                </a:spcBef>
              </a:pPr>
              <a:t>79</a:t>
            </a:fld>
            <a:endParaRPr lang="en-US" altLang="en-US" dirty="0"/>
          </a:p>
        </p:txBody>
      </p:sp>
      <p:sp>
        <p:nvSpPr>
          <p:cNvPr id="156675" name="Rectangle 2">
            <a:extLst>
              <a:ext uri="{FF2B5EF4-FFF2-40B4-BE49-F238E27FC236}">
                <a16:creationId xmlns:a16="http://schemas.microsoft.com/office/drawing/2014/main" id="{5BABD30F-62A8-3243-9F87-27F2EF7D1AFB}"/>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56676" name="Text Box 3">
            <a:extLst>
              <a:ext uri="{FF2B5EF4-FFF2-40B4-BE49-F238E27FC236}">
                <a16:creationId xmlns:a16="http://schemas.microsoft.com/office/drawing/2014/main" id="{9078E64C-02D4-8E42-85DD-BEAFB023C6C4}"/>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98276EFF-60DE-8144-87A8-D16F6B6F32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F80FEE7-00ED-0446-872C-7B5328BE7C62}" type="slidenum">
              <a:rPr lang="en-US" altLang="en-US"/>
              <a:pPr>
                <a:spcBef>
                  <a:spcPct val="0"/>
                </a:spcBef>
              </a:pPr>
              <a:t>80</a:t>
            </a:fld>
            <a:endParaRPr lang="en-US" altLang="en-US" dirty="0"/>
          </a:p>
        </p:txBody>
      </p:sp>
      <p:sp>
        <p:nvSpPr>
          <p:cNvPr id="158723" name="Rectangle 2">
            <a:extLst>
              <a:ext uri="{FF2B5EF4-FFF2-40B4-BE49-F238E27FC236}">
                <a16:creationId xmlns:a16="http://schemas.microsoft.com/office/drawing/2014/main" id="{C0D5BF1D-0AEE-D743-BCE9-DAFC7E0DE062}"/>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58724" name="Text Box 3">
            <a:extLst>
              <a:ext uri="{FF2B5EF4-FFF2-40B4-BE49-F238E27FC236}">
                <a16:creationId xmlns:a16="http://schemas.microsoft.com/office/drawing/2014/main" id="{93F57F0F-3E7B-984E-AFE8-719B284247FF}"/>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8CBA837B-1AB7-1E4B-97D0-A459CB3575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A447B6B3-40E9-0B4A-919C-0E124E8CD12E}" type="slidenum">
              <a:rPr lang="en-US" altLang="en-US"/>
              <a:pPr>
                <a:spcBef>
                  <a:spcPct val="0"/>
                </a:spcBef>
              </a:pPr>
              <a:t>81</a:t>
            </a:fld>
            <a:endParaRPr lang="en-US" altLang="en-US" dirty="0"/>
          </a:p>
        </p:txBody>
      </p:sp>
      <p:sp>
        <p:nvSpPr>
          <p:cNvPr id="160771" name="Rectangle 2">
            <a:extLst>
              <a:ext uri="{FF2B5EF4-FFF2-40B4-BE49-F238E27FC236}">
                <a16:creationId xmlns:a16="http://schemas.microsoft.com/office/drawing/2014/main" id="{3E3C35A7-A2F0-9B4F-9D0B-EF91FA5D63BF}"/>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60772" name="Text Box 3">
            <a:extLst>
              <a:ext uri="{FF2B5EF4-FFF2-40B4-BE49-F238E27FC236}">
                <a16:creationId xmlns:a16="http://schemas.microsoft.com/office/drawing/2014/main" id="{3DD6C398-8CF1-7F4B-B17E-DCE13D71E13F}"/>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9DE45F1A-750D-AA43-9110-048137B570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DE363192-D560-4445-9994-217400FA100D}" type="slidenum">
              <a:rPr lang="en-US" altLang="en-US"/>
              <a:pPr>
                <a:spcBef>
                  <a:spcPct val="0"/>
                </a:spcBef>
              </a:pPr>
              <a:t>82</a:t>
            </a:fld>
            <a:endParaRPr lang="en-US" altLang="en-US" dirty="0"/>
          </a:p>
        </p:txBody>
      </p:sp>
      <p:sp>
        <p:nvSpPr>
          <p:cNvPr id="162819" name="Rectangle 2">
            <a:extLst>
              <a:ext uri="{FF2B5EF4-FFF2-40B4-BE49-F238E27FC236}">
                <a16:creationId xmlns:a16="http://schemas.microsoft.com/office/drawing/2014/main" id="{F3E1B939-4324-CC4D-8A66-2C5FAE9BDF4E}"/>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62820" name="Text Box 3">
            <a:extLst>
              <a:ext uri="{FF2B5EF4-FFF2-40B4-BE49-F238E27FC236}">
                <a16:creationId xmlns:a16="http://schemas.microsoft.com/office/drawing/2014/main" id="{F0BF25FB-22E2-D647-9FB7-D85FC12763A6}"/>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08FF5340-7FB7-2040-96FF-471FCD3FBB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24EB992-374C-6F47-A9E4-ABA072871B13}" type="slidenum">
              <a:rPr lang="en-US" altLang="en-US"/>
              <a:pPr>
                <a:spcBef>
                  <a:spcPct val="0"/>
                </a:spcBef>
              </a:pPr>
              <a:t>83</a:t>
            </a:fld>
            <a:endParaRPr lang="en-US" altLang="en-US" dirty="0"/>
          </a:p>
        </p:txBody>
      </p:sp>
      <p:sp>
        <p:nvSpPr>
          <p:cNvPr id="164867" name="Rectangle 2">
            <a:extLst>
              <a:ext uri="{FF2B5EF4-FFF2-40B4-BE49-F238E27FC236}">
                <a16:creationId xmlns:a16="http://schemas.microsoft.com/office/drawing/2014/main" id="{49E475B7-C82C-AC4C-BC4A-A302F9AB11A7}"/>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64868" name="Text Box 3">
            <a:extLst>
              <a:ext uri="{FF2B5EF4-FFF2-40B4-BE49-F238E27FC236}">
                <a16:creationId xmlns:a16="http://schemas.microsoft.com/office/drawing/2014/main" id="{64A7366A-F523-6741-90E0-EBAFFFB275AC}"/>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AA4AEDC7-398C-C749-88CA-186CC9DF62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5ADD929-569D-AF49-AC9C-8EE27260FDE8}" type="slidenum">
              <a:rPr lang="en-US" altLang="en-US"/>
              <a:pPr>
                <a:spcBef>
                  <a:spcPct val="0"/>
                </a:spcBef>
              </a:pPr>
              <a:t>84</a:t>
            </a:fld>
            <a:endParaRPr lang="en-US" altLang="en-US" dirty="0"/>
          </a:p>
        </p:txBody>
      </p:sp>
      <p:sp>
        <p:nvSpPr>
          <p:cNvPr id="166915" name="Rectangle 2">
            <a:extLst>
              <a:ext uri="{FF2B5EF4-FFF2-40B4-BE49-F238E27FC236}">
                <a16:creationId xmlns:a16="http://schemas.microsoft.com/office/drawing/2014/main" id="{626C9335-AC54-5644-8237-3FF3708C029F}"/>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66916" name="Text Box 3">
            <a:extLst>
              <a:ext uri="{FF2B5EF4-FFF2-40B4-BE49-F238E27FC236}">
                <a16:creationId xmlns:a16="http://schemas.microsoft.com/office/drawing/2014/main" id="{FF5AAFB2-37F9-2D42-A816-FA94EB423293}"/>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9A94819E-D8F0-604B-94D0-9B4E17C53E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0539A87-75C2-D54C-9418-4CC026A535AC}" type="slidenum">
              <a:rPr lang="en-US" altLang="en-US"/>
              <a:pPr>
                <a:spcBef>
                  <a:spcPct val="0"/>
                </a:spcBef>
              </a:pPr>
              <a:t>85</a:t>
            </a:fld>
            <a:endParaRPr lang="en-US" altLang="en-US" dirty="0"/>
          </a:p>
        </p:txBody>
      </p:sp>
      <p:sp>
        <p:nvSpPr>
          <p:cNvPr id="168963" name="Rectangle 2">
            <a:extLst>
              <a:ext uri="{FF2B5EF4-FFF2-40B4-BE49-F238E27FC236}">
                <a16:creationId xmlns:a16="http://schemas.microsoft.com/office/drawing/2014/main" id="{925AFB96-9A15-B049-862C-CD0880CBA5EA}"/>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68964" name="Text Box 3">
            <a:extLst>
              <a:ext uri="{FF2B5EF4-FFF2-40B4-BE49-F238E27FC236}">
                <a16:creationId xmlns:a16="http://schemas.microsoft.com/office/drawing/2014/main" id="{5D60FFDA-5710-3344-BCED-F0B9D462FB04}"/>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7192BF44-5BCF-9540-B9AE-FA98C42F1A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F5872A81-FB0D-364E-A027-7D0EFF35E9F4}" type="slidenum">
              <a:rPr lang="en-US" altLang="en-US"/>
              <a:pPr>
                <a:spcBef>
                  <a:spcPct val="0"/>
                </a:spcBef>
              </a:pPr>
              <a:t>86</a:t>
            </a:fld>
            <a:endParaRPr lang="en-US" altLang="en-US" dirty="0"/>
          </a:p>
        </p:txBody>
      </p:sp>
      <p:sp>
        <p:nvSpPr>
          <p:cNvPr id="171011" name="Rectangle 2">
            <a:extLst>
              <a:ext uri="{FF2B5EF4-FFF2-40B4-BE49-F238E27FC236}">
                <a16:creationId xmlns:a16="http://schemas.microsoft.com/office/drawing/2014/main" id="{C42AB5DF-2151-B245-BE7C-10308E14E0E8}"/>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71012" name="Text Box 3">
            <a:extLst>
              <a:ext uri="{FF2B5EF4-FFF2-40B4-BE49-F238E27FC236}">
                <a16:creationId xmlns:a16="http://schemas.microsoft.com/office/drawing/2014/main" id="{DD09B3E0-C45D-CB48-8C08-8FE9C774A67F}"/>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52FC7C52-24AB-A44C-A608-D221B3EA8F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6DF4C446-A1A2-BA4B-B043-77C3FC89D5F9}" type="slidenum">
              <a:rPr lang="en-US" altLang="en-US"/>
              <a:pPr>
                <a:spcBef>
                  <a:spcPct val="0"/>
                </a:spcBef>
              </a:pPr>
              <a:t>87</a:t>
            </a:fld>
            <a:endParaRPr lang="en-US" altLang="en-US" dirty="0"/>
          </a:p>
        </p:txBody>
      </p:sp>
      <p:sp>
        <p:nvSpPr>
          <p:cNvPr id="173059" name="Rectangle 2">
            <a:extLst>
              <a:ext uri="{FF2B5EF4-FFF2-40B4-BE49-F238E27FC236}">
                <a16:creationId xmlns:a16="http://schemas.microsoft.com/office/drawing/2014/main" id="{829BF0B7-3F07-6D42-A4D8-1BCDF39AA38B}"/>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73060" name="Text Box 3">
            <a:extLst>
              <a:ext uri="{FF2B5EF4-FFF2-40B4-BE49-F238E27FC236}">
                <a16:creationId xmlns:a16="http://schemas.microsoft.com/office/drawing/2014/main" id="{D08E4CD1-5DED-214E-807C-106B14E10806}"/>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23CBF6-A93A-214E-9420-6859EC0F9515}"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6674"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pPr eaLnBrk="1" hangingPunct="1"/>
            <a:r>
              <a:rPr lang="en-US" altLang="zh-CN" dirty="0">
                <a:ea typeface="ＭＳ Ｐゴシック" charset="0"/>
                <a:cs typeface="ＭＳ Ｐゴシック" charset="0"/>
              </a:rPr>
              <a:t>Bill Cooper in the UK had the rather strange hobby of collecting Ancient Near East genealogies in the 1990s. Then he compared what each modern Middle East nation considered their ancestor with the Genesis 10–11 record and came to this not-so-surprising discovery for those of us who believe the Bible.</a:t>
            </a:r>
          </a:p>
          <a:p>
            <a:pPr eaLnBrk="1" hangingPunct="1"/>
            <a:r>
              <a:rPr lang="en-US" dirty="0">
                <a:ea typeface="ＭＳ Ｐゴシック" charset="0"/>
                <a:cs typeface="ＭＳ Ｐゴシック" charset="0"/>
              </a:rPr>
              <a:t>________</a:t>
            </a:r>
          </a:p>
          <a:p>
            <a:pPr eaLnBrk="1" hangingPunct="1"/>
            <a:r>
              <a:rPr lang="en-US" dirty="0">
                <a:ea typeface="ＭＳ Ｐゴシック" charset="0"/>
                <a:cs typeface="ＭＳ Ｐゴシック" charset="0"/>
              </a:rPr>
              <a:t>Common-158</a:t>
            </a:r>
          </a:p>
          <a:p>
            <a:pPr eaLnBrk="1" hangingPunct="1"/>
            <a:r>
              <a:rPr lang="en-US" dirty="0">
                <a:ea typeface="ＭＳ Ｐゴシック" charset="0"/>
                <a:cs typeface="ＭＳ Ｐゴシック" charset="0"/>
              </a:rPr>
              <a:t>BG-03-Table of Nations-4</a:t>
            </a:r>
          </a:p>
          <a:p>
            <a:pPr eaLnBrk="1" hangingPunct="1"/>
            <a:r>
              <a:rPr lang="en-US" dirty="0">
                <a:ea typeface="ＭＳ Ｐゴシック" charset="0"/>
                <a:cs typeface="ＭＳ Ｐゴシック" charset="0"/>
              </a:rPr>
              <a:t>OS-01-Gen4-20-slide 153</a:t>
            </a:r>
          </a:p>
          <a:p>
            <a:pPr eaLnBrk="1" hangingPunct="1"/>
            <a:r>
              <a:rPr lang="en-US" altLang="zh-CN" dirty="0">
                <a:ea typeface="ＭＳ Ｐゴシック" charset="0"/>
                <a:cs typeface="ＭＳ Ｐゴシック" charset="0"/>
              </a:rPr>
              <a:t>OS-13-1Chron-57</a:t>
            </a:r>
            <a:endParaRPr lang="zh-CN" altLang="en-US" dirty="0">
              <a:ea typeface="ＭＳ Ｐゴシック" charset="0"/>
              <a:cs typeface="ＭＳ Ｐゴシック" charset="0"/>
            </a:endParaRPr>
          </a:p>
          <a:p>
            <a:pPr eaLnBrk="1" hangingPunct="1"/>
            <a:endParaRPr lang="zh-CN" altLang="en-US" dirty="0">
              <a:ea typeface="ＭＳ Ｐゴシック" charset="0"/>
              <a:cs typeface="ＭＳ Ｐゴシック" charset="0"/>
            </a:endParaRPr>
          </a:p>
        </p:txBody>
      </p:sp>
      <p:sp>
        <p:nvSpPr>
          <p:cNvPr id="156675" name="Rectangle 3"/>
          <p:cNvSpPr>
            <a:spLocks noGrp="1" noRot="1" noChangeAspect="1" noChangeArrowheads="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83B7A276-722D-1A43-99F4-CE17426167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551E472-AF8E-BB46-AFB4-7D2868305ABB}" type="slidenum">
              <a:rPr lang="en-US" altLang="en-US"/>
              <a:pPr>
                <a:spcBef>
                  <a:spcPct val="0"/>
                </a:spcBef>
              </a:pPr>
              <a:t>88</a:t>
            </a:fld>
            <a:endParaRPr lang="en-US" altLang="en-US" dirty="0"/>
          </a:p>
        </p:txBody>
      </p:sp>
      <p:sp>
        <p:nvSpPr>
          <p:cNvPr id="175107" name="Rectangle 2">
            <a:extLst>
              <a:ext uri="{FF2B5EF4-FFF2-40B4-BE49-F238E27FC236}">
                <a16:creationId xmlns:a16="http://schemas.microsoft.com/office/drawing/2014/main" id="{33874406-DDFF-3444-9846-9C2D2086BD62}"/>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75108" name="Text Box 3">
            <a:extLst>
              <a:ext uri="{FF2B5EF4-FFF2-40B4-BE49-F238E27FC236}">
                <a16:creationId xmlns:a16="http://schemas.microsoft.com/office/drawing/2014/main" id="{28E5DD1A-6E73-854A-ACF3-CE81CB99E14F}"/>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76AC0E3F-08C7-6B4C-AC32-CFE37B7981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AC435D30-AE1A-5F4C-8F89-2DF060B883B4}" type="slidenum">
              <a:rPr lang="en-US" altLang="en-US"/>
              <a:pPr>
                <a:spcBef>
                  <a:spcPct val="0"/>
                </a:spcBef>
              </a:pPr>
              <a:t>89</a:t>
            </a:fld>
            <a:endParaRPr lang="en-US" altLang="en-US" dirty="0"/>
          </a:p>
        </p:txBody>
      </p:sp>
      <p:sp>
        <p:nvSpPr>
          <p:cNvPr id="177155" name="Rectangle 2">
            <a:extLst>
              <a:ext uri="{FF2B5EF4-FFF2-40B4-BE49-F238E27FC236}">
                <a16:creationId xmlns:a16="http://schemas.microsoft.com/office/drawing/2014/main" id="{BE9FC2AA-D999-6A43-826A-D2DF1C0FCFCD}"/>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77156" name="Text Box 3">
            <a:extLst>
              <a:ext uri="{FF2B5EF4-FFF2-40B4-BE49-F238E27FC236}">
                <a16:creationId xmlns:a16="http://schemas.microsoft.com/office/drawing/2014/main" id="{560452EA-62E6-404C-A229-99D24F573F4A}"/>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E994FCCC-2910-3742-B36F-316442EA9B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CC13994-96C8-FE46-BE27-1EBD03608C5F}" type="slidenum">
              <a:rPr lang="en-US" altLang="en-US"/>
              <a:pPr>
                <a:spcBef>
                  <a:spcPct val="0"/>
                </a:spcBef>
              </a:pPr>
              <a:t>90</a:t>
            </a:fld>
            <a:endParaRPr lang="en-US" altLang="en-US" dirty="0"/>
          </a:p>
        </p:txBody>
      </p:sp>
      <p:sp>
        <p:nvSpPr>
          <p:cNvPr id="179203" name="Rectangle 2">
            <a:extLst>
              <a:ext uri="{FF2B5EF4-FFF2-40B4-BE49-F238E27FC236}">
                <a16:creationId xmlns:a16="http://schemas.microsoft.com/office/drawing/2014/main" id="{5192B9D1-EAF9-DD48-A3E3-416E55CA16BA}"/>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79204" name="Text Box 3">
            <a:extLst>
              <a:ext uri="{FF2B5EF4-FFF2-40B4-BE49-F238E27FC236}">
                <a16:creationId xmlns:a16="http://schemas.microsoft.com/office/drawing/2014/main" id="{F85B1B6B-BE48-8B4A-8640-0264F3138E0F}"/>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1BAE7AD4-1457-5140-B2D8-890ECEC79A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B3B505A1-4337-664E-AE4B-3F8E3044068D}" type="slidenum">
              <a:rPr lang="en-US" altLang="en-US"/>
              <a:pPr>
                <a:spcBef>
                  <a:spcPct val="0"/>
                </a:spcBef>
              </a:pPr>
              <a:t>91</a:t>
            </a:fld>
            <a:endParaRPr lang="en-US" altLang="en-US" dirty="0"/>
          </a:p>
        </p:txBody>
      </p:sp>
      <p:sp>
        <p:nvSpPr>
          <p:cNvPr id="181251" name="Rectangle 2">
            <a:extLst>
              <a:ext uri="{FF2B5EF4-FFF2-40B4-BE49-F238E27FC236}">
                <a16:creationId xmlns:a16="http://schemas.microsoft.com/office/drawing/2014/main" id="{B2A3D90C-F67C-574E-BEDF-7B9A0C3055AA}"/>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81252" name="Text Box 3">
            <a:extLst>
              <a:ext uri="{FF2B5EF4-FFF2-40B4-BE49-F238E27FC236}">
                <a16:creationId xmlns:a16="http://schemas.microsoft.com/office/drawing/2014/main" id="{CF6C671B-A96C-4D46-8A3F-E82CC6381194}"/>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ABA70EDC-DC73-F448-837C-C5CAA482AE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4096B86-D3F4-3A4D-BE8B-E14F5731F2AD}" type="slidenum">
              <a:rPr lang="en-US" altLang="en-US"/>
              <a:pPr>
                <a:spcBef>
                  <a:spcPct val="0"/>
                </a:spcBef>
              </a:pPr>
              <a:t>92</a:t>
            </a:fld>
            <a:endParaRPr lang="en-US" altLang="en-US" dirty="0"/>
          </a:p>
        </p:txBody>
      </p:sp>
      <p:sp>
        <p:nvSpPr>
          <p:cNvPr id="183299" name="Rectangle 2">
            <a:extLst>
              <a:ext uri="{FF2B5EF4-FFF2-40B4-BE49-F238E27FC236}">
                <a16:creationId xmlns:a16="http://schemas.microsoft.com/office/drawing/2014/main" id="{217A7BBD-5E52-E044-BE14-EE9D9A15F7B3}"/>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83300" name="Text Box 3">
            <a:extLst>
              <a:ext uri="{FF2B5EF4-FFF2-40B4-BE49-F238E27FC236}">
                <a16:creationId xmlns:a16="http://schemas.microsoft.com/office/drawing/2014/main" id="{1472AD27-2976-9A45-99C6-5EA22CD71D14}"/>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0D0C3313-5216-9F4C-97FA-8AC842929B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FAAF9A9-2507-9140-B1E0-6EF6599AC288}" type="slidenum">
              <a:rPr lang="en-US" altLang="en-US"/>
              <a:pPr>
                <a:spcBef>
                  <a:spcPct val="0"/>
                </a:spcBef>
              </a:pPr>
              <a:t>93</a:t>
            </a:fld>
            <a:endParaRPr lang="en-US" altLang="en-US" dirty="0"/>
          </a:p>
        </p:txBody>
      </p:sp>
      <p:sp>
        <p:nvSpPr>
          <p:cNvPr id="185347" name="Rectangle 2">
            <a:extLst>
              <a:ext uri="{FF2B5EF4-FFF2-40B4-BE49-F238E27FC236}">
                <a16:creationId xmlns:a16="http://schemas.microsoft.com/office/drawing/2014/main" id="{FF21069A-42E4-854C-A44F-AA57E86BCFCD}"/>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85348" name="Text Box 3">
            <a:extLst>
              <a:ext uri="{FF2B5EF4-FFF2-40B4-BE49-F238E27FC236}">
                <a16:creationId xmlns:a16="http://schemas.microsoft.com/office/drawing/2014/main" id="{963A6DE4-5D32-B247-B4B8-A3C2027B9CD0}"/>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1A6A11AB-1CF6-C947-8B0F-C78C048EC9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4579322-DD4D-7446-A12E-29B941F744EB}" type="slidenum">
              <a:rPr lang="en-US" altLang="en-US"/>
              <a:pPr>
                <a:spcBef>
                  <a:spcPct val="0"/>
                </a:spcBef>
              </a:pPr>
              <a:t>94</a:t>
            </a:fld>
            <a:endParaRPr lang="en-US" altLang="en-US" dirty="0"/>
          </a:p>
        </p:txBody>
      </p:sp>
      <p:sp>
        <p:nvSpPr>
          <p:cNvPr id="187395" name="Rectangle 2">
            <a:extLst>
              <a:ext uri="{FF2B5EF4-FFF2-40B4-BE49-F238E27FC236}">
                <a16:creationId xmlns:a16="http://schemas.microsoft.com/office/drawing/2014/main" id="{0B37C695-364A-BA44-B898-49E1F87F2CF3}"/>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87396" name="Text Box 3">
            <a:extLst>
              <a:ext uri="{FF2B5EF4-FFF2-40B4-BE49-F238E27FC236}">
                <a16:creationId xmlns:a16="http://schemas.microsoft.com/office/drawing/2014/main" id="{AC1F4DD8-9BDE-7344-A28E-5802667B4464}"/>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C79EC0EC-0E28-0640-BFD9-B2DB6C4DF6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9CAA2FF1-7798-E444-BD76-6B5FC49AC644}" type="slidenum">
              <a:rPr lang="en-US" altLang="en-US"/>
              <a:pPr>
                <a:spcBef>
                  <a:spcPct val="0"/>
                </a:spcBef>
              </a:pPr>
              <a:t>97</a:t>
            </a:fld>
            <a:endParaRPr lang="en-US" altLang="en-US" dirty="0"/>
          </a:p>
        </p:txBody>
      </p:sp>
      <p:sp>
        <p:nvSpPr>
          <p:cNvPr id="191491" name="Rectangle 2">
            <a:extLst>
              <a:ext uri="{FF2B5EF4-FFF2-40B4-BE49-F238E27FC236}">
                <a16:creationId xmlns:a16="http://schemas.microsoft.com/office/drawing/2014/main" id="{922EE7F9-042D-D747-B008-C4B540F0FD9D}"/>
              </a:ext>
            </a:extLst>
          </p:cNvPr>
          <p:cNvSpPr>
            <a:spLocks noGrp="1" noRot="1" noChangeAspect="1" noChangeArrowheads="1" noTextEdit="1"/>
          </p:cNvSpPr>
          <p:nvPr>
            <p:ph type="sldImg"/>
          </p:nvPr>
        </p:nvSpPr>
        <p:spPr>
          <a:xfrm>
            <a:off x="-9998075" y="303213"/>
            <a:ext cx="19997738" cy="15000287"/>
          </a:xfrm>
          <a:solidFill>
            <a:srgbClr val="FFFFFF"/>
          </a:solidFill>
          <a:ln/>
        </p:spPr>
      </p:sp>
      <p:sp>
        <p:nvSpPr>
          <p:cNvPr id="191492" name="Text Box 3">
            <a:extLst>
              <a:ext uri="{FF2B5EF4-FFF2-40B4-BE49-F238E27FC236}">
                <a16:creationId xmlns:a16="http://schemas.microsoft.com/office/drawing/2014/main" id="{62FCE540-EDB1-2A44-B8DD-B869BCA06DCB}"/>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sz="1200" dirty="0">
                <a:solidFill>
                  <a:srgbClr val="FFFFFF"/>
                </a:solidFill>
                <a:ea typeface="ＭＳ Ｐゴシック" charset="0"/>
              </a:rPr>
              <a:t>خلفيَّات (حرفيًّا: ورق الجدران) العهد القديم .</a:t>
            </a:r>
          </a:p>
          <a:p>
            <a:pPr eaLnBrk="1" hangingPunct="1"/>
            <a:r>
              <a:rPr lang="en-US" sz="1200" dirty="0">
                <a:solidFill>
                  <a:srgbClr val="FFFFFF"/>
                </a:solidFill>
                <a:ea typeface="ＭＳ Ｐゴシック" charset="0"/>
              </a:rPr>
              <a:t>OB is OT Backgrounds (</a:t>
            </a:r>
            <a:r>
              <a:rPr lang="en-US" sz="1200" dirty="0" err="1">
                <a:solidFill>
                  <a:srgbClr val="FFFFFF"/>
                </a:solidFill>
                <a:ea typeface="ＭＳ Ｐゴシック" charset="0"/>
              </a:rPr>
              <a:t>ob</a:t>
            </a:r>
            <a:r>
              <a:rPr lang="en-US" sz="1200" dirty="0">
                <a:solidFill>
                  <a:srgbClr val="FFFFFF"/>
                </a:solidFill>
                <a:ea typeface="ＭＳ Ｐゴシック" charset="0"/>
              </a:rPr>
              <a:t>) Arabic (Literally OT Wallpapers!)</a:t>
            </a:r>
          </a:p>
          <a:p>
            <a:r>
              <a:rPr lang="en-US" dirty="0"/>
              <a:t>_____________</a:t>
            </a:r>
          </a:p>
          <a:p>
            <a:r>
              <a:rPr lang="en-US" dirty="0"/>
              <a:t>Common-</a:t>
            </a:r>
            <a:r>
              <a:rPr lang="en-US" dirty="0">
                <a:ea typeface="ＭＳ Ｐゴシック" charset="0"/>
              </a:rPr>
              <a:t>26</a:t>
            </a:r>
            <a:endParaRPr lang="en-US"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366286AF-BBAD-8B4B-B48F-B2389A3AC3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A810A9F7-4719-5D4A-815F-D6D0CD7A63EA}" type="slidenum">
              <a:rPr lang="en-US" altLang="en-US"/>
              <a:pPr>
                <a:spcBef>
                  <a:spcPct val="0"/>
                </a:spcBef>
              </a:pPr>
              <a:t>11</a:t>
            </a:fld>
            <a:endParaRPr lang="en-US" altLang="en-US" dirty="0"/>
          </a:p>
        </p:txBody>
      </p:sp>
      <p:sp>
        <p:nvSpPr>
          <p:cNvPr id="33795" name="Rectangle 2">
            <a:extLst>
              <a:ext uri="{FF2B5EF4-FFF2-40B4-BE49-F238E27FC236}">
                <a16:creationId xmlns:a16="http://schemas.microsoft.com/office/drawing/2014/main" id="{11BF47E8-8A60-C946-A53A-CDB141F461C3}"/>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9CD45E95-BAA6-4C4E-8257-0CAA44EBC7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713497B-44FD-E343-A652-16CE1B6A54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A575BC87-C6ED-A34D-A9D2-BBF214BA450F}" type="slidenum">
              <a:rPr lang="en-US" altLang="en-US"/>
              <a:pPr>
                <a:spcBef>
                  <a:spcPct val="0"/>
                </a:spcBef>
              </a:pPr>
              <a:t>12</a:t>
            </a:fld>
            <a:endParaRPr lang="en-US" altLang="en-US" dirty="0"/>
          </a:p>
        </p:txBody>
      </p:sp>
      <p:sp>
        <p:nvSpPr>
          <p:cNvPr id="35843" name="Rectangle 2">
            <a:extLst>
              <a:ext uri="{FF2B5EF4-FFF2-40B4-BE49-F238E27FC236}">
                <a16:creationId xmlns:a16="http://schemas.microsoft.com/office/drawing/2014/main" id="{E9055DF0-2753-904D-AB62-F3CD8D4991A9}"/>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5DDE7781-D82E-AF4A-9FA0-279F4CED8A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681A066E-E0C0-1E49-A50E-4C68DFA6D00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5">
            <a:extLst>
              <a:ext uri="{FF2B5EF4-FFF2-40B4-BE49-F238E27FC236}">
                <a16:creationId xmlns:a16="http://schemas.microsoft.com/office/drawing/2014/main" id="{D15CA929-9537-F84D-B4F2-CBC1763F466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6">
            <a:extLst>
              <a:ext uri="{FF2B5EF4-FFF2-40B4-BE49-F238E27FC236}">
                <a16:creationId xmlns:a16="http://schemas.microsoft.com/office/drawing/2014/main" id="{D2003DDC-EEA7-3A45-9281-AFD1DE39E29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EF0815-A4B2-B248-BA25-16DA19901B5F}" type="slidenum">
              <a:rPr lang="en-US" altLang="en-US" smtClean="0"/>
              <a:pPr>
                <a:defRPr/>
              </a:pPr>
              <a:t>‹#›</a:t>
            </a:fld>
            <a:endParaRPr lang="en-US" altLang="en-US" dirty="0"/>
          </a:p>
        </p:txBody>
      </p:sp>
    </p:spTree>
    <p:extLst>
      <p:ext uri="{BB962C8B-B14F-4D97-AF65-F5344CB8AC3E}">
        <p14:creationId xmlns:p14="http://schemas.microsoft.com/office/powerpoint/2010/main" val="3084669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9D0719B-0267-204F-92E8-9FC770933347}"/>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5">
            <a:extLst>
              <a:ext uri="{FF2B5EF4-FFF2-40B4-BE49-F238E27FC236}">
                <a16:creationId xmlns:a16="http://schemas.microsoft.com/office/drawing/2014/main" id="{CDDEF8D9-ED3D-C848-AF83-B66E6470B26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6">
            <a:extLst>
              <a:ext uri="{FF2B5EF4-FFF2-40B4-BE49-F238E27FC236}">
                <a16:creationId xmlns:a16="http://schemas.microsoft.com/office/drawing/2014/main" id="{C224C776-DE96-A446-B89B-9BA3E4B27543}"/>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633E9E-D525-1C46-AE51-F0E8B1FA30CD}" type="slidenum">
              <a:rPr lang="en-US" altLang="en-US" smtClean="0"/>
              <a:pPr>
                <a:defRPr/>
              </a:pPr>
              <a:t>‹#›</a:t>
            </a:fld>
            <a:endParaRPr lang="en-US" altLang="en-US" dirty="0"/>
          </a:p>
        </p:txBody>
      </p:sp>
    </p:spTree>
    <p:extLst>
      <p:ext uri="{BB962C8B-B14F-4D97-AF65-F5344CB8AC3E}">
        <p14:creationId xmlns:p14="http://schemas.microsoft.com/office/powerpoint/2010/main" val="387700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F9D905B3-BAE1-AC44-8291-05527BECE3F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5">
            <a:extLst>
              <a:ext uri="{FF2B5EF4-FFF2-40B4-BE49-F238E27FC236}">
                <a16:creationId xmlns:a16="http://schemas.microsoft.com/office/drawing/2014/main" id="{E13CD243-19DA-C048-8267-B03B51153CE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6">
            <a:extLst>
              <a:ext uri="{FF2B5EF4-FFF2-40B4-BE49-F238E27FC236}">
                <a16:creationId xmlns:a16="http://schemas.microsoft.com/office/drawing/2014/main" id="{C0AF4A90-03EA-7344-82BD-BA52C3DB9C8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19BD36-8F96-264F-911F-0AFD934939A5}" type="slidenum">
              <a:rPr lang="en-US" altLang="en-US" smtClean="0"/>
              <a:pPr>
                <a:defRPr/>
              </a:pPr>
              <a:t>‹#›</a:t>
            </a:fld>
            <a:endParaRPr lang="en-US" altLang="en-US" dirty="0"/>
          </a:p>
        </p:txBody>
      </p:sp>
    </p:spTree>
    <p:extLst>
      <p:ext uri="{BB962C8B-B14F-4D97-AF65-F5344CB8AC3E}">
        <p14:creationId xmlns:p14="http://schemas.microsoft.com/office/powerpoint/2010/main" val="2949457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600200"/>
            <a:ext cx="8229600" cy="4525963"/>
          </a:xfrm>
        </p:spPr>
        <p:txBody>
          <a:bodyPr/>
          <a:lstStyle>
            <a:lvl1pPr>
              <a:defRPr b="1" i="0">
                <a:latin typeface="Arial" panose="020B0604020202020204" pitchFamily="34" charset="0"/>
              </a:defRPr>
            </a:lvl1pPr>
          </a:lstStyle>
          <a:p>
            <a:pPr lvl="0"/>
            <a:endParaRPr lang="en-US" noProof="0" dirty="0"/>
          </a:p>
        </p:txBody>
      </p:sp>
      <p:sp>
        <p:nvSpPr>
          <p:cNvPr id="4" name="Rectangle 4">
            <a:extLst>
              <a:ext uri="{FF2B5EF4-FFF2-40B4-BE49-F238E27FC236}">
                <a16:creationId xmlns:a16="http://schemas.microsoft.com/office/drawing/2014/main" id="{170FFBE2-B3E8-324C-920E-341E931DEBF6}"/>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5">
            <a:extLst>
              <a:ext uri="{FF2B5EF4-FFF2-40B4-BE49-F238E27FC236}">
                <a16:creationId xmlns:a16="http://schemas.microsoft.com/office/drawing/2014/main" id="{60156719-280A-D64C-8D74-72F4E3793F7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6">
            <a:extLst>
              <a:ext uri="{FF2B5EF4-FFF2-40B4-BE49-F238E27FC236}">
                <a16:creationId xmlns:a16="http://schemas.microsoft.com/office/drawing/2014/main" id="{8046F2EB-A13F-5E4F-97CA-AFA69576493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8E344D-3B04-1C4A-A918-C2CD7C6BC5E0}" type="slidenum">
              <a:rPr lang="en-US" altLang="en-US" smtClean="0"/>
              <a:pPr>
                <a:defRPr/>
              </a:pPr>
              <a:t>‹#›</a:t>
            </a:fld>
            <a:endParaRPr lang="en-US" altLang="en-US" dirty="0"/>
          </a:p>
        </p:txBody>
      </p:sp>
    </p:spTree>
    <p:extLst>
      <p:ext uri="{BB962C8B-B14F-4D97-AF65-F5344CB8AC3E}">
        <p14:creationId xmlns:p14="http://schemas.microsoft.com/office/powerpoint/2010/main" val="1741301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D93A69DD-1DF4-7C45-9FC0-8A1FC832869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5">
            <a:extLst>
              <a:ext uri="{FF2B5EF4-FFF2-40B4-BE49-F238E27FC236}">
                <a16:creationId xmlns:a16="http://schemas.microsoft.com/office/drawing/2014/main" id="{94657434-D66C-F843-A39D-3DD2235A795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7" name="Rectangle 6">
            <a:extLst>
              <a:ext uri="{FF2B5EF4-FFF2-40B4-BE49-F238E27FC236}">
                <a16:creationId xmlns:a16="http://schemas.microsoft.com/office/drawing/2014/main" id="{92E00A60-1B90-5B49-B013-2EFA1D10A6E3}"/>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2524BD-117F-0D4E-92E5-CABF1D258EB4}" type="slidenum">
              <a:rPr lang="en-US" altLang="en-US" smtClean="0"/>
              <a:pPr>
                <a:defRPr/>
              </a:pPr>
              <a:t>‹#›</a:t>
            </a:fld>
            <a:endParaRPr lang="en-US" altLang="en-US" dirty="0"/>
          </a:p>
        </p:txBody>
      </p:sp>
    </p:spTree>
    <p:extLst>
      <p:ext uri="{BB962C8B-B14F-4D97-AF65-F5344CB8AC3E}">
        <p14:creationId xmlns:p14="http://schemas.microsoft.com/office/powerpoint/2010/main" val="468445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a:extLst>
              <a:ext uri="{FF2B5EF4-FFF2-40B4-BE49-F238E27FC236}">
                <a16:creationId xmlns:a16="http://schemas.microsoft.com/office/drawing/2014/main" id="{716066CB-1DA4-1149-AA0B-F005277CD23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4" name="Rectangle 5">
            <a:extLst>
              <a:ext uri="{FF2B5EF4-FFF2-40B4-BE49-F238E27FC236}">
                <a16:creationId xmlns:a16="http://schemas.microsoft.com/office/drawing/2014/main" id="{B5FDBE6B-2D79-AF49-BDAD-CE4EE77A7D4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6">
            <a:extLst>
              <a:ext uri="{FF2B5EF4-FFF2-40B4-BE49-F238E27FC236}">
                <a16:creationId xmlns:a16="http://schemas.microsoft.com/office/drawing/2014/main" id="{750453FB-34D2-2843-92CA-775EA2037F1B}"/>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E6FA94-D171-BE41-97AF-7CCE304B3262}" type="slidenum">
              <a:rPr lang="en-US" altLang="en-US" smtClean="0"/>
              <a:pPr>
                <a:defRPr/>
              </a:pPr>
              <a:t>‹#›</a:t>
            </a:fld>
            <a:endParaRPr lang="en-US" altLang="en-US" dirty="0"/>
          </a:p>
        </p:txBody>
      </p:sp>
    </p:spTree>
    <p:extLst>
      <p:ext uri="{BB962C8B-B14F-4D97-AF65-F5344CB8AC3E}">
        <p14:creationId xmlns:p14="http://schemas.microsoft.com/office/powerpoint/2010/main" val="3346355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a:extLst>
              <a:ext uri="{FF2B5EF4-FFF2-40B4-BE49-F238E27FC236}">
                <a16:creationId xmlns:a16="http://schemas.microsoft.com/office/drawing/2014/main" id="{B38425D5-B4A0-5149-A462-DB3805C24F3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7" name="Rectangle 5">
            <a:extLst>
              <a:ext uri="{FF2B5EF4-FFF2-40B4-BE49-F238E27FC236}">
                <a16:creationId xmlns:a16="http://schemas.microsoft.com/office/drawing/2014/main" id="{5EF75ADA-6BC3-6046-9F63-2FDB59D39C59}"/>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8" name="Rectangle 6">
            <a:extLst>
              <a:ext uri="{FF2B5EF4-FFF2-40B4-BE49-F238E27FC236}">
                <a16:creationId xmlns:a16="http://schemas.microsoft.com/office/drawing/2014/main" id="{2B9F19B1-AF5C-E848-BAC4-87B85A0B604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4CBC03-08D1-374D-B768-E60C08361F12}" type="slidenum">
              <a:rPr lang="en-US" altLang="en-US" smtClean="0"/>
              <a:pPr>
                <a:defRPr/>
              </a:pPr>
              <a:t>‹#›</a:t>
            </a:fld>
            <a:endParaRPr lang="en-US" altLang="en-US" dirty="0"/>
          </a:p>
        </p:txBody>
      </p:sp>
    </p:spTree>
    <p:extLst>
      <p:ext uri="{BB962C8B-B14F-4D97-AF65-F5344CB8AC3E}">
        <p14:creationId xmlns:p14="http://schemas.microsoft.com/office/powerpoint/2010/main" val="2991798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842AF42D-EDCD-5D47-8F80-9A91D3EC9EF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8" name="Rectangle 5">
            <a:extLst>
              <a:ext uri="{FF2B5EF4-FFF2-40B4-BE49-F238E27FC236}">
                <a16:creationId xmlns:a16="http://schemas.microsoft.com/office/drawing/2014/main" id="{02B3BE37-080F-5F4A-9337-31CAF463BA5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9" name="Rectangle 6">
            <a:extLst>
              <a:ext uri="{FF2B5EF4-FFF2-40B4-BE49-F238E27FC236}">
                <a16:creationId xmlns:a16="http://schemas.microsoft.com/office/drawing/2014/main" id="{CD24969E-B490-5344-A8A9-DB5D753A720D}"/>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1B30F4-1944-554B-8E3F-96D24A8F35FF}" type="slidenum">
              <a:rPr lang="en-US" altLang="en-US" smtClean="0"/>
              <a:pPr>
                <a:defRPr/>
              </a:pPr>
              <a:t>‹#›</a:t>
            </a:fld>
            <a:endParaRPr lang="en-US" altLang="en-US" dirty="0"/>
          </a:p>
        </p:txBody>
      </p:sp>
    </p:spTree>
    <p:extLst>
      <p:ext uri="{BB962C8B-B14F-4D97-AF65-F5344CB8AC3E}">
        <p14:creationId xmlns:p14="http://schemas.microsoft.com/office/powerpoint/2010/main" val="652485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B391EF1D-FE10-453F-9342-AFE2D87D5D41}" type="slidenum">
              <a:rPr lang="en-US" altLang="en-US" smtClean="0"/>
              <a:pPr/>
              <a:t>‹#›</a:t>
            </a:fld>
            <a:endParaRPr lang="en-US" altLang="en-US" dirty="0"/>
          </a:p>
        </p:txBody>
      </p:sp>
    </p:spTree>
    <p:extLst>
      <p:ext uri="{BB962C8B-B14F-4D97-AF65-F5344CB8AC3E}">
        <p14:creationId xmlns:p14="http://schemas.microsoft.com/office/powerpoint/2010/main" val="410188718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942A2223-C272-410C-A6E9-60A3480456EA}" type="slidenum">
              <a:rPr lang="en-US" altLang="en-US" smtClean="0"/>
              <a:pPr/>
              <a:t>‹#›</a:t>
            </a:fld>
            <a:endParaRPr lang="en-US" altLang="en-US" dirty="0"/>
          </a:p>
        </p:txBody>
      </p:sp>
    </p:spTree>
    <p:extLst>
      <p:ext uri="{BB962C8B-B14F-4D97-AF65-F5344CB8AC3E}">
        <p14:creationId xmlns:p14="http://schemas.microsoft.com/office/powerpoint/2010/main" val="418348681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BAC15077-040C-49BC-8F34-7792A6E73D99}" type="slidenum">
              <a:rPr lang="en-US" altLang="en-US" smtClean="0"/>
              <a:pPr/>
              <a:t>‹#›</a:t>
            </a:fld>
            <a:endParaRPr lang="en-US" altLang="en-US" dirty="0"/>
          </a:p>
        </p:txBody>
      </p:sp>
    </p:spTree>
    <p:extLst>
      <p:ext uri="{BB962C8B-B14F-4D97-AF65-F5344CB8AC3E}">
        <p14:creationId xmlns:p14="http://schemas.microsoft.com/office/powerpoint/2010/main" val="147656301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3F9A03E0-6091-9644-868B-D431F377D4B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5">
            <a:extLst>
              <a:ext uri="{FF2B5EF4-FFF2-40B4-BE49-F238E27FC236}">
                <a16:creationId xmlns:a16="http://schemas.microsoft.com/office/drawing/2014/main" id="{E67F4725-CE7F-B244-9077-B822C5D8ABBC}"/>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6">
            <a:extLst>
              <a:ext uri="{FF2B5EF4-FFF2-40B4-BE49-F238E27FC236}">
                <a16:creationId xmlns:a16="http://schemas.microsoft.com/office/drawing/2014/main" id="{4DD65C26-034E-0A41-96F6-4D4A058E8459}"/>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AA50F4-E081-654B-996C-CF1F6AD211E2}" type="slidenum">
              <a:rPr lang="en-US" altLang="en-US" smtClean="0"/>
              <a:pPr>
                <a:defRPr/>
              </a:pPr>
              <a:t>‹#›</a:t>
            </a:fld>
            <a:endParaRPr lang="en-US" altLang="en-US" dirty="0"/>
          </a:p>
        </p:txBody>
      </p:sp>
    </p:spTree>
    <p:extLst>
      <p:ext uri="{BB962C8B-B14F-4D97-AF65-F5344CB8AC3E}">
        <p14:creationId xmlns:p14="http://schemas.microsoft.com/office/powerpoint/2010/main" val="1165888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B6476A2C-D42A-4B2C-BF35-EDFF407F132D}" type="slidenum">
              <a:rPr lang="en-US" altLang="en-US" smtClean="0"/>
              <a:pPr/>
              <a:t>‹#›</a:t>
            </a:fld>
            <a:endParaRPr lang="en-US" altLang="en-US" dirty="0"/>
          </a:p>
        </p:txBody>
      </p:sp>
    </p:spTree>
    <p:extLst>
      <p:ext uri="{BB962C8B-B14F-4D97-AF65-F5344CB8AC3E}">
        <p14:creationId xmlns:p14="http://schemas.microsoft.com/office/powerpoint/2010/main" val="34093721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888738A5-58A1-4D38-86B8-F47D652C70F4}" type="slidenum">
              <a:rPr lang="en-US" altLang="en-US" smtClean="0"/>
              <a:pPr/>
              <a:t>‹#›</a:t>
            </a:fld>
            <a:endParaRPr lang="en-US" altLang="en-US" dirty="0"/>
          </a:p>
        </p:txBody>
      </p:sp>
    </p:spTree>
    <p:extLst>
      <p:ext uri="{BB962C8B-B14F-4D97-AF65-F5344CB8AC3E}">
        <p14:creationId xmlns:p14="http://schemas.microsoft.com/office/powerpoint/2010/main" val="188140901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BD56313E-05D2-44A6-BA26-EE8F0E423711}" type="slidenum">
              <a:rPr lang="en-US" altLang="en-US" smtClean="0"/>
              <a:pPr/>
              <a:t>‹#›</a:t>
            </a:fld>
            <a:endParaRPr lang="en-US" altLang="en-US" dirty="0"/>
          </a:p>
        </p:txBody>
      </p:sp>
    </p:spTree>
    <p:extLst>
      <p:ext uri="{BB962C8B-B14F-4D97-AF65-F5344CB8AC3E}">
        <p14:creationId xmlns:p14="http://schemas.microsoft.com/office/powerpoint/2010/main" val="414786433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E14072CC-BA7F-4006-8140-37A9B5EDF04C}" type="slidenum">
              <a:rPr lang="en-US" altLang="en-US" smtClean="0"/>
              <a:pPr/>
              <a:t>‹#›</a:t>
            </a:fld>
            <a:endParaRPr lang="en-US" altLang="en-US" dirty="0"/>
          </a:p>
        </p:txBody>
      </p:sp>
    </p:spTree>
    <p:extLst>
      <p:ext uri="{BB962C8B-B14F-4D97-AF65-F5344CB8AC3E}">
        <p14:creationId xmlns:p14="http://schemas.microsoft.com/office/powerpoint/2010/main" val="143148397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98A40856-9109-4690-9248-DDAC3E3684EC}" type="slidenum">
              <a:rPr lang="en-US" altLang="en-US" smtClean="0"/>
              <a:pPr/>
              <a:t>‹#›</a:t>
            </a:fld>
            <a:endParaRPr lang="en-US" altLang="en-US" dirty="0"/>
          </a:p>
        </p:txBody>
      </p:sp>
    </p:spTree>
    <p:extLst>
      <p:ext uri="{BB962C8B-B14F-4D97-AF65-F5344CB8AC3E}">
        <p14:creationId xmlns:p14="http://schemas.microsoft.com/office/powerpoint/2010/main" val="207372420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C88D4DDF-43C9-4F11-BE26-BC33770F60FE}" type="slidenum">
              <a:rPr lang="en-US" altLang="en-US" smtClean="0"/>
              <a:pPr/>
              <a:t>‹#›</a:t>
            </a:fld>
            <a:endParaRPr lang="en-US" altLang="en-US" dirty="0"/>
          </a:p>
        </p:txBody>
      </p:sp>
    </p:spTree>
    <p:extLst>
      <p:ext uri="{BB962C8B-B14F-4D97-AF65-F5344CB8AC3E}">
        <p14:creationId xmlns:p14="http://schemas.microsoft.com/office/powerpoint/2010/main" val="331116547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E2EBF457-6469-4600-8C0D-A81E0548DFA3}" type="slidenum">
              <a:rPr lang="en-US" altLang="en-US" smtClean="0"/>
              <a:pPr/>
              <a:t>‹#›</a:t>
            </a:fld>
            <a:endParaRPr lang="en-US" altLang="en-US" dirty="0"/>
          </a:p>
        </p:txBody>
      </p:sp>
    </p:spTree>
    <p:extLst>
      <p:ext uri="{BB962C8B-B14F-4D97-AF65-F5344CB8AC3E}">
        <p14:creationId xmlns:p14="http://schemas.microsoft.com/office/powerpoint/2010/main" val="39493004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08CE10-99A7-D446-AE85-E9E12ECD5809}" type="slidenum">
              <a:rPr lang="en-US" smtClean="0"/>
              <a:pPr>
                <a:defRPr/>
              </a:pPr>
              <a:t>‹#›</a:t>
            </a:fld>
            <a:endParaRPr lang="en-US" dirty="0"/>
          </a:p>
        </p:txBody>
      </p:sp>
    </p:spTree>
    <p:extLst>
      <p:ext uri="{BB962C8B-B14F-4D97-AF65-F5344CB8AC3E}">
        <p14:creationId xmlns:p14="http://schemas.microsoft.com/office/powerpoint/2010/main" val="473682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656396-FC55-6748-97FB-81AFF441C544}" type="slidenum">
              <a:rPr lang="en-US" smtClean="0"/>
              <a:pPr>
                <a:defRPr/>
              </a:pPr>
              <a:t>‹#›</a:t>
            </a:fld>
            <a:endParaRPr lang="en-US" dirty="0"/>
          </a:p>
        </p:txBody>
      </p:sp>
    </p:spTree>
    <p:extLst>
      <p:ext uri="{BB962C8B-B14F-4D97-AF65-F5344CB8AC3E}">
        <p14:creationId xmlns:p14="http://schemas.microsoft.com/office/powerpoint/2010/main" val="473609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910B8B-851D-F04D-9243-9D8E21E6512B}" type="slidenum">
              <a:rPr lang="en-US" smtClean="0"/>
              <a:pPr>
                <a:defRPr/>
              </a:pPr>
              <a:t>‹#›</a:t>
            </a:fld>
            <a:endParaRPr lang="en-US" dirty="0"/>
          </a:p>
        </p:txBody>
      </p:sp>
    </p:spTree>
    <p:extLst>
      <p:ext uri="{BB962C8B-B14F-4D97-AF65-F5344CB8AC3E}">
        <p14:creationId xmlns:p14="http://schemas.microsoft.com/office/powerpoint/2010/main" val="3399738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E0628CD1-31F8-584B-9BCB-397C89235DA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5">
            <a:extLst>
              <a:ext uri="{FF2B5EF4-FFF2-40B4-BE49-F238E27FC236}">
                <a16:creationId xmlns:a16="http://schemas.microsoft.com/office/drawing/2014/main" id="{D0178486-6F3C-E547-AC36-A7E5CB85012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6">
            <a:extLst>
              <a:ext uri="{FF2B5EF4-FFF2-40B4-BE49-F238E27FC236}">
                <a16:creationId xmlns:a16="http://schemas.microsoft.com/office/drawing/2014/main" id="{174B194A-CC88-B147-B709-92B7C85F57E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99802B-CF08-2245-9894-17C769D77AA2}" type="slidenum">
              <a:rPr lang="en-US" altLang="en-US" smtClean="0"/>
              <a:pPr>
                <a:defRPr/>
              </a:pPr>
              <a:t>‹#›</a:t>
            </a:fld>
            <a:endParaRPr lang="en-US" altLang="en-US" dirty="0"/>
          </a:p>
        </p:txBody>
      </p:sp>
    </p:spTree>
    <p:extLst>
      <p:ext uri="{BB962C8B-B14F-4D97-AF65-F5344CB8AC3E}">
        <p14:creationId xmlns:p14="http://schemas.microsoft.com/office/powerpoint/2010/main" val="2361031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83BE79-1F8C-5F42-ADC9-47368B60D649}" type="slidenum">
              <a:rPr lang="en-US" smtClean="0"/>
              <a:pPr>
                <a:defRPr/>
              </a:pPr>
              <a:t>‹#›</a:t>
            </a:fld>
            <a:endParaRPr lang="en-US" dirty="0"/>
          </a:p>
        </p:txBody>
      </p:sp>
    </p:spTree>
    <p:extLst>
      <p:ext uri="{BB962C8B-B14F-4D97-AF65-F5344CB8AC3E}">
        <p14:creationId xmlns:p14="http://schemas.microsoft.com/office/powerpoint/2010/main" val="1743706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371887-0497-5146-B588-649119550075}" type="slidenum">
              <a:rPr lang="en-US" smtClean="0"/>
              <a:pPr>
                <a:defRPr/>
              </a:pPr>
              <a:t>‹#›</a:t>
            </a:fld>
            <a:endParaRPr lang="en-US" dirty="0"/>
          </a:p>
        </p:txBody>
      </p:sp>
    </p:spTree>
    <p:extLst>
      <p:ext uri="{BB962C8B-B14F-4D97-AF65-F5344CB8AC3E}">
        <p14:creationId xmlns:p14="http://schemas.microsoft.com/office/powerpoint/2010/main" val="17677688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97B018-43CF-924E-9D3F-66FB7981FA3F}" type="slidenum">
              <a:rPr lang="en-US" smtClean="0"/>
              <a:pPr>
                <a:defRPr/>
              </a:pPr>
              <a:t>‹#›</a:t>
            </a:fld>
            <a:endParaRPr lang="en-US" dirty="0"/>
          </a:p>
        </p:txBody>
      </p:sp>
    </p:spTree>
    <p:extLst>
      <p:ext uri="{BB962C8B-B14F-4D97-AF65-F5344CB8AC3E}">
        <p14:creationId xmlns:p14="http://schemas.microsoft.com/office/powerpoint/2010/main" val="1160324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2E2B15-E50E-6142-831D-79E7A602FB33}" type="slidenum">
              <a:rPr lang="en-US" smtClean="0"/>
              <a:pPr>
                <a:defRPr/>
              </a:pPr>
              <a:t>‹#›</a:t>
            </a:fld>
            <a:endParaRPr lang="en-US" dirty="0"/>
          </a:p>
        </p:txBody>
      </p:sp>
    </p:spTree>
    <p:extLst>
      <p:ext uri="{BB962C8B-B14F-4D97-AF65-F5344CB8AC3E}">
        <p14:creationId xmlns:p14="http://schemas.microsoft.com/office/powerpoint/2010/main" val="26269275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94900D-84FD-E149-AD81-A5E5D1A9AF69}" type="slidenum">
              <a:rPr lang="en-US" smtClean="0"/>
              <a:pPr>
                <a:defRPr/>
              </a:pPr>
              <a:t>‹#›</a:t>
            </a:fld>
            <a:endParaRPr lang="en-US" dirty="0"/>
          </a:p>
        </p:txBody>
      </p:sp>
    </p:spTree>
    <p:extLst>
      <p:ext uri="{BB962C8B-B14F-4D97-AF65-F5344CB8AC3E}">
        <p14:creationId xmlns:p14="http://schemas.microsoft.com/office/powerpoint/2010/main" val="485132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6C6400-4372-C740-A441-AD255E9C36DA}" type="slidenum">
              <a:rPr lang="en-US" smtClean="0"/>
              <a:pPr>
                <a:defRPr/>
              </a:pPr>
              <a:t>‹#›</a:t>
            </a:fld>
            <a:endParaRPr lang="en-US" dirty="0"/>
          </a:p>
        </p:txBody>
      </p:sp>
    </p:spTree>
    <p:extLst>
      <p:ext uri="{BB962C8B-B14F-4D97-AF65-F5344CB8AC3E}">
        <p14:creationId xmlns:p14="http://schemas.microsoft.com/office/powerpoint/2010/main" val="2315968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B81755-A3E7-F346-8A26-8C3108B2FB04}" type="slidenum">
              <a:rPr lang="en-US" smtClean="0"/>
              <a:pPr>
                <a:defRPr/>
              </a:pPr>
              <a:t>‹#›</a:t>
            </a:fld>
            <a:endParaRPr lang="en-US" dirty="0"/>
          </a:p>
        </p:txBody>
      </p:sp>
    </p:spTree>
    <p:extLst>
      <p:ext uri="{BB962C8B-B14F-4D97-AF65-F5344CB8AC3E}">
        <p14:creationId xmlns:p14="http://schemas.microsoft.com/office/powerpoint/2010/main" val="884616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192EB1-1660-384F-8785-DF76AC756D6D}" type="slidenum">
              <a:rPr lang="en-US" smtClean="0"/>
              <a:pPr>
                <a:defRPr/>
              </a:pPr>
              <a:t>‹#›</a:t>
            </a:fld>
            <a:endParaRPr lang="en-US" dirty="0"/>
          </a:p>
        </p:txBody>
      </p:sp>
    </p:spTree>
    <p:extLst>
      <p:ext uri="{BB962C8B-B14F-4D97-AF65-F5344CB8AC3E}">
        <p14:creationId xmlns:p14="http://schemas.microsoft.com/office/powerpoint/2010/main" val="3603418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35E2676-4587-7048-8416-A104337E0C5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8027567"/>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DEA4C9-6685-2240-9FC5-EC2AA1BDAF3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58889281"/>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89E90A05-F9CA-044C-9EB4-ED7F37B749C2}"/>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5">
            <a:extLst>
              <a:ext uri="{FF2B5EF4-FFF2-40B4-BE49-F238E27FC236}">
                <a16:creationId xmlns:a16="http://schemas.microsoft.com/office/drawing/2014/main" id="{7854783B-D018-8E48-B943-A7B468B5E29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7" name="Rectangle 6">
            <a:extLst>
              <a:ext uri="{FF2B5EF4-FFF2-40B4-BE49-F238E27FC236}">
                <a16:creationId xmlns:a16="http://schemas.microsoft.com/office/drawing/2014/main" id="{DD95D607-E866-D049-84E6-9A4645FECBC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4E0E17-75D4-2242-A70B-92E163B2F0B6}" type="slidenum">
              <a:rPr lang="en-US" altLang="en-US" smtClean="0"/>
              <a:pPr>
                <a:defRPr/>
              </a:pPr>
              <a:t>‹#›</a:t>
            </a:fld>
            <a:endParaRPr lang="en-US" altLang="en-US" dirty="0"/>
          </a:p>
        </p:txBody>
      </p:sp>
    </p:spTree>
    <p:extLst>
      <p:ext uri="{BB962C8B-B14F-4D97-AF65-F5344CB8AC3E}">
        <p14:creationId xmlns:p14="http://schemas.microsoft.com/office/powerpoint/2010/main" val="37672030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EC6019-EFA2-C14F-B72A-F0CFE81F03B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81821260"/>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C57CF6-98F9-2440-A5F2-07B3EEE900B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02480759"/>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28A060-9B26-4F4D-AB5C-DA9A1B00E0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69767373"/>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268B30-6286-394C-BA4A-BC7D946201D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9088818"/>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39AE80-C79E-B048-B099-E0923068F3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97851902"/>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C7118B-D190-0440-B91A-B22567A6D44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86099927"/>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170F3C-F9BB-A745-A211-9A7668AD49E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54017268"/>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033C7AF-552E-9A4F-BA83-7E1714CDBE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69096009"/>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B5D31D-947E-4943-A025-2D72C16B52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7328827"/>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01187F-9E32-8749-8A05-9CE2274E42B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26163079"/>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20C7A4D5-2461-214A-B107-6C73DCEAB0C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8" name="Rectangle 5">
            <a:extLst>
              <a:ext uri="{FF2B5EF4-FFF2-40B4-BE49-F238E27FC236}">
                <a16:creationId xmlns:a16="http://schemas.microsoft.com/office/drawing/2014/main" id="{88971B3D-B003-BB46-A6F1-38256078FE6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9" name="Rectangle 6">
            <a:extLst>
              <a:ext uri="{FF2B5EF4-FFF2-40B4-BE49-F238E27FC236}">
                <a16:creationId xmlns:a16="http://schemas.microsoft.com/office/drawing/2014/main" id="{32AF9A32-2C20-4445-AD7D-15C090ECFB1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C206E2-5772-9344-A050-0ABFDC5F2955}" type="slidenum">
              <a:rPr lang="en-US" altLang="en-US" smtClean="0"/>
              <a:pPr>
                <a:defRPr/>
              </a:pPr>
              <a:t>‹#›</a:t>
            </a:fld>
            <a:endParaRPr lang="en-US" altLang="en-US" dirty="0"/>
          </a:p>
        </p:txBody>
      </p:sp>
    </p:spTree>
    <p:extLst>
      <p:ext uri="{BB962C8B-B14F-4D97-AF65-F5344CB8AC3E}">
        <p14:creationId xmlns:p14="http://schemas.microsoft.com/office/powerpoint/2010/main" val="6189432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Arial" panose="020B0604020202020204" pitchFamily="34" charset="0"/>
                <a:ea typeface="+mn-ea"/>
                <a:cs typeface="+mn-cs"/>
              </a:rPr>
              <a:t> DRESSING</a:t>
            </a:r>
          </a:p>
          <a:p>
            <a:pPr>
              <a:defRPr/>
            </a:pPr>
            <a:r>
              <a:rPr lang="en-US" sz="2000" b="1" i="0" dirty="0">
                <a:solidFill>
                  <a:schemeClr val="tx2"/>
                </a:solidFill>
                <a:latin typeface="Arial" panose="020B0604020202020204" pitchFamily="34" charset="0"/>
                <a:ea typeface="+mn-ea"/>
                <a:cs typeface="+mn-cs"/>
              </a:rPr>
              <a:t>        THE                                    </a:t>
            </a:r>
          </a:p>
          <a:p>
            <a:pPr>
              <a:defRPr/>
            </a:pPr>
            <a:r>
              <a:rPr lang="en-US" sz="2000" b="1" i="0" dirty="0">
                <a:solidFill>
                  <a:schemeClr val="tx2"/>
                </a:solidFill>
                <a:latin typeface="Arial" panose="020B0604020202020204" pitchFamily="34" charset="0"/>
                <a:ea typeface="+mn-ea"/>
                <a:cs typeface="+mn-cs"/>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Tree>
    <p:extLst>
      <p:ext uri="{BB962C8B-B14F-4D97-AF65-F5344CB8AC3E}">
        <p14:creationId xmlns:p14="http://schemas.microsoft.com/office/powerpoint/2010/main" val="3043949172"/>
      </p:ext>
    </p:extLst>
  </p:cSld>
  <p:clrMapOvr>
    <a:masterClrMapping/>
  </p:clrMapOvr>
  <p:transition spd="med">
    <p:cu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8330405"/>
      </p:ext>
    </p:extLst>
  </p:cSld>
  <p:clrMapOvr>
    <a:masterClrMapping/>
  </p:clrMapOvr>
  <p:transition spd="med">
    <p:cu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894239163"/>
      </p:ext>
    </p:extLst>
  </p:cSld>
  <p:clrMapOvr>
    <a:masterClrMapping/>
  </p:clrMapOvr>
  <p:transition spd="med">
    <p:cu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1457187"/>
      </p:ext>
    </p:extLst>
  </p:cSld>
  <p:clrMapOvr>
    <a:masterClrMapping/>
  </p:clrMapOvr>
  <p:transition spd="med">
    <p:cu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4462062"/>
      </p:ext>
    </p:extLst>
  </p:cSld>
  <p:clrMapOvr>
    <a:masterClrMapping/>
  </p:clrMapOvr>
  <p:transition spd="med">
    <p:cu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62599177"/>
      </p:ext>
    </p:extLst>
  </p:cSld>
  <p:clrMapOvr>
    <a:masterClrMapping/>
  </p:clrMapOvr>
  <p:transition spd="med">
    <p:cu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264958"/>
      </p:ext>
    </p:extLst>
  </p:cSld>
  <p:clrMapOvr>
    <a:masterClrMapping/>
  </p:clrMapOvr>
  <p:transition spd="med">
    <p:cu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661129876"/>
      </p:ext>
    </p:extLst>
  </p:cSld>
  <p:clrMapOvr>
    <a:masterClrMapping/>
  </p:clrMapOvr>
  <p:transition spd="med">
    <p:cu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126427765"/>
      </p:ext>
    </p:extLst>
  </p:cSld>
  <p:clrMapOvr>
    <a:masterClrMapping/>
  </p:clrMapOvr>
  <p:transition spd="med">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7615026"/>
      </p:ext>
    </p:extLst>
  </p:cSld>
  <p:clrMapOvr>
    <a:masterClrMapping/>
  </p:clrMapOvr>
  <p:transition spd="med">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352DECB6-F12F-134F-B2B2-9887E412AD7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4" name="Rectangle 5">
            <a:extLst>
              <a:ext uri="{FF2B5EF4-FFF2-40B4-BE49-F238E27FC236}">
                <a16:creationId xmlns:a16="http://schemas.microsoft.com/office/drawing/2014/main" id="{DB1DF4AA-209D-4A46-AB49-DA0DF074D97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6">
            <a:extLst>
              <a:ext uri="{FF2B5EF4-FFF2-40B4-BE49-F238E27FC236}">
                <a16:creationId xmlns:a16="http://schemas.microsoft.com/office/drawing/2014/main" id="{42304C04-B5AC-EF42-A76E-5A7701A6186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73F23AA-1BEB-1A49-B163-2956BC3A5AE1}" type="slidenum">
              <a:rPr lang="en-US" altLang="en-US" smtClean="0"/>
              <a:pPr>
                <a:defRPr/>
              </a:pPr>
              <a:t>‹#›</a:t>
            </a:fld>
            <a:endParaRPr lang="en-US" altLang="en-US" dirty="0"/>
          </a:p>
        </p:txBody>
      </p:sp>
    </p:spTree>
    <p:extLst>
      <p:ext uri="{BB962C8B-B14F-4D97-AF65-F5344CB8AC3E}">
        <p14:creationId xmlns:p14="http://schemas.microsoft.com/office/powerpoint/2010/main" val="25700856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484764"/>
      </p:ext>
    </p:extLst>
  </p:cSld>
  <p:clrMapOvr>
    <a:masterClrMapping/>
  </p:clrMapOvr>
  <p:transition spd="med">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F486133-E361-4A28-8E5B-CDBC290FF7C8}" type="slidenum">
              <a:rPr lang="en-US" altLang="en-US"/>
              <a:pPr/>
              <a:t>‹#›</a:t>
            </a:fld>
            <a:endParaRPr lang="en-US" altLang="en-US"/>
          </a:p>
        </p:txBody>
      </p:sp>
    </p:spTree>
    <p:extLst>
      <p:ext uri="{BB962C8B-B14F-4D97-AF65-F5344CB8AC3E}">
        <p14:creationId xmlns:p14="http://schemas.microsoft.com/office/powerpoint/2010/main" val="36241485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36A5944A-E2CA-4D45-8A69-1DC327191F9B}" type="slidenum">
              <a:rPr lang="en-US" altLang="en-US"/>
              <a:pPr/>
              <a:t>‹#›</a:t>
            </a:fld>
            <a:endParaRPr lang="en-US" altLang="en-US"/>
          </a:p>
        </p:txBody>
      </p:sp>
    </p:spTree>
    <p:extLst>
      <p:ext uri="{BB962C8B-B14F-4D97-AF65-F5344CB8AC3E}">
        <p14:creationId xmlns:p14="http://schemas.microsoft.com/office/powerpoint/2010/main" val="32702107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3DC6DAEA-5FFD-4ABE-9DAD-94AE69FD85C5}" type="slidenum">
              <a:rPr lang="en-US" altLang="en-US"/>
              <a:pPr/>
              <a:t>‹#›</a:t>
            </a:fld>
            <a:endParaRPr lang="en-US" altLang="en-US"/>
          </a:p>
        </p:txBody>
      </p:sp>
    </p:spTree>
    <p:extLst>
      <p:ext uri="{BB962C8B-B14F-4D97-AF65-F5344CB8AC3E}">
        <p14:creationId xmlns:p14="http://schemas.microsoft.com/office/powerpoint/2010/main" val="14538930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47B5C86B-11C8-4D03-B33C-701C20D41424}" type="slidenum">
              <a:rPr lang="en-US" altLang="en-US"/>
              <a:pPr/>
              <a:t>‹#›</a:t>
            </a:fld>
            <a:endParaRPr lang="en-US" altLang="en-US"/>
          </a:p>
        </p:txBody>
      </p:sp>
    </p:spTree>
    <p:extLst>
      <p:ext uri="{BB962C8B-B14F-4D97-AF65-F5344CB8AC3E}">
        <p14:creationId xmlns:p14="http://schemas.microsoft.com/office/powerpoint/2010/main" val="3725528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endParaRPr lang="en-US" altLang="en-US"/>
          </a:p>
        </p:txBody>
      </p:sp>
      <p:sp>
        <p:nvSpPr>
          <p:cNvPr id="8" name="Rectangle 5"/>
          <p:cNvSpPr>
            <a:spLocks noGrp="1" noChangeArrowheads="1"/>
          </p:cNvSpPr>
          <p:nvPr>
            <p:ph type="ftr" sz="quarter" idx="11"/>
          </p:nvPr>
        </p:nvSpPr>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a:lvl1pPr>
          </a:lstStyle>
          <a:p>
            <a:fld id="{3CFFE3A2-977D-4502-8B73-CFF5D59BB1AA}" type="slidenum">
              <a:rPr lang="en-US" altLang="en-US"/>
              <a:pPr/>
              <a:t>‹#›</a:t>
            </a:fld>
            <a:endParaRPr lang="en-US" altLang="en-US"/>
          </a:p>
        </p:txBody>
      </p:sp>
    </p:spTree>
    <p:extLst>
      <p:ext uri="{BB962C8B-B14F-4D97-AF65-F5344CB8AC3E}">
        <p14:creationId xmlns:p14="http://schemas.microsoft.com/office/powerpoint/2010/main" val="12868340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vl1pPr>
          </a:lstStyle>
          <a:p>
            <a:fld id="{B8912BED-B663-428C-949C-BE501D621090}" type="slidenum">
              <a:rPr lang="en-US" altLang="en-US"/>
              <a:pPr/>
              <a:t>‹#›</a:t>
            </a:fld>
            <a:endParaRPr lang="en-US" altLang="en-US"/>
          </a:p>
        </p:txBody>
      </p:sp>
    </p:spTree>
    <p:extLst>
      <p:ext uri="{BB962C8B-B14F-4D97-AF65-F5344CB8AC3E}">
        <p14:creationId xmlns:p14="http://schemas.microsoft.com/office/powerpoint/2010/main" val="42067433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vl1pPr>
          </a:lstStyle>
          <a:p>
            <a:fld id="{60287E5D-FC13-46A7-A311-8B08C7383A7E}" type="slidenum">
              <a:rPr lang="en-US" altLang="en-US"/>
              <a:pPr/>
              <a:t>‹#›</a:t>
            </a:fld>
            <a:endParaRPr lang="en-US" altLang="en-US"/>
          </a:p>
        </p:txBody>
      </p:sp>
    </p:spTree>
    <p:extLst>
      <p:ext uri="{BB962C8B-B14F-4D97-AF65-F5344CB8AC3E}">
        <p14:creationId xmlns:p14="http://schemas.microsoft.com/office/powerpoint/2010/main" val="41908787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DD7BBCCC-60A8-47EB-A09E-82A4121A17A1}" type="slidenum">
              <a:rPr lang="en-US" altLang="en-US"/>
              <a:pPr/>
              <a:t>‹#›</a:t>
            </a:fld>
            <a:endParaRPr lang="en-US" altLang="en-US"/>
          </a:p>
        </p:txBody>
      </p:sp>
    </p:spTree>
    <p:extLst>
      <p:ext uri="{BB962C8B-B14F-4D97-AF65-F5344CB8AC3E}">
        <p14:creationId xmlns:p14="http://schemas.microsoft.com/office/powerpoint/2010/main" val="35397595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4394FA84-418B-422A-B398-40EA6D6CF77D}" type="slidenum">
              <a:rPr lang="en-US" altLang="en-US"/>
              <a:pPr/>
              <a:t>‹#›</a:t>
            </a:fld>
            <a:endParaRPr lang="en-US" altLang="en-US"/>
          </a:p>
        </p:txBody>
      </p:sp>
    </p:spTree>
    <p:extLst>
      <p:ext uri="{BB962C8B-B14F-4D97-AF65-F5344CB8AC3E}">
        <p14:creationId xmlns:p14="http://schemas.microsoft.com/office/powerpoint/2010/main" val="988033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CC19B58-EB7E-8A47-AD19-7D109AA168F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3" name="Rectangle 5">
            <a:extLst>
              <a:ext uri="{FF2B5EF4-FFF2-40B4-BE49-F238E27FC236}">
                <a16:creationId xmlns:a16="http://schemas.microsoft.com/office/drawing/2014/main" id="{CB488E78-4D6A-E741-ABF7-3D598143C2F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4" name="Rectangle 6">
            <a:extLst>
              <a:ext uri="{FF2B5EF4-FFF2-40B4-BE49-F238E27FC236}">
                <a16:creationId xmlns:a16="http://schemas.microsoft.com/office/drawing/2014/main" id="{B8A0A8AB-83A7-B44E-9E3D-F3EC88D6659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124C41-DDEF-5B4F-97CF-B27F6CB17EAE}" type="slidenum">
              <a:rPr lang="en-US" altLang="en-US" smtClean="0"/>
              <a:pPr>
                <a:defRPr/>
              </a:pPr>
              <a:t>‹#›</a:t>
            </a:fld>
            <a:endParaRPr lang="en-US" altLang="en-US" dirty="0"/>
          </a:p>
        </p:txBody>
      </p:sp>
    </p:spTree>
    <p:extLst>
      <p:ext uri="{BB962C8B-B14F-4D97-AF65-F5344CB8AC3E}">
        <p14:creationId xmlns:p14="http://schemas.microsoft.com/office/powerpoint/2010/main" val="34427481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3938C7AF-D02D-41C2-992F-9C40E81FF6A5}" type="slidenum">
              <a:rPr lang="en-US" altLang="en-US"/>
              <a:pPr/>
              <a:t>‹#›</a:t>
            </a:fld>
            <a:endParaRPr lang="en-US" altLang="en-US"/>
          </a:p>
        </p:txBody>
      </p:sp>
    </p:spTree>
    <p:extLst>
      <p:ext uri="{BB962C8B-B14F-4D97-AF65-F5344CB8AC3E}">
        <p14:creationId xmlns:p14="http://schemas.microsoft.com/office/powerpoint/2010/main" val="40739036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82102426-A179-40BA-8C18-D71531C485E6}" type="slidenum">
              <a:rPr lang="en-US" altLang="en-US"/>
              <a:pPr/>
              <a:t>‹#›</a:t>
            </a:fld>
            <a:endParaRPr lang="en-US" altLang="en-US"/>
          </a:p>
        </p:txBody>
      </p:sp>
    </p:spTree>
    <p:extLst>
      <p:ext uri="{BB962C8B-B14F-4D97-AF65-F5344CB8AC3E}">
        <p14:creationId xmlns:p14="http://schemas.microsoft.com/office/powerpoint/2010/main" val="33515524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3A2A9394-3570-48C1-9ABD-8A9A43F2C498}" type="slidenum">
              <a:rPr lang="en-US" altLang="en-US"/>
              <a:pPr/>
              <a:t>‹#›</a:t>
            </a:fld>
            <a:endParaRPr lang="en-US" altLang="en-US"/>
          </a:p>
        </p:txBody>
      </p:sp>
    </p:spTree>
    <p:extLst>
      <p:ext uri="{BB962C8B-B14F-4D97-AF65-F5344CB8AC3E}">
        <p14:creationId xmlns:p14="http://schemas.microsoft.com/office/powerpoint/2010/main" val="539303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defRPr/>
            </a:lvl1pPr>
          </a:lstStyle>
          <a:p>
            <a:endParaRPr lang="en-US" altLang="en-US"/>
          </a:p>
        </p:txBody>
      </p:sp>
      <p:sp>
        <p:nvSpPr>
          <p:cNvPr id="7" name="Rectangle 5"/>
          <p:cNvSpPr>
            <a:spLocks noGrp="1" noChangeArrowheads="1"/>
          </p:cNvSpPr>
          <p:nvPr>
            <p:ph type="ftr" sz="quarter" idx="11"/>
          </p:nvPr>
        </p:nvSpPr>
        <p:spPr/>
        <p:txBody>
          <a:bodyPr/>
          <a:lstStyle>
            <a:lvl1pPr>
              <a:defRPr/>
            </a:lvl1pPr>
          </a:lstStyle>
          <a:p>
            <a:endParaRPr lang="en-US" altLang="en-US"/>
          </a:p>
        </p:txBody>
      </p:sp>
      <p:sp>
        <p:nvSpPr>
          <p:cNvPr id="8" name="Rectangle 6"/>
          <p:cNvSpPr>
            <a:spLocks noGrp="1" noChangeArrowheads="1"/>
          </p:cNvSpPr>
          <p:nvPr>
            <p:ph type="sldNum" sz="quarter" idx="12"/>
          </p:nvPr>
        </p:nvSpPr>
        <p:spPr/>
        <p:txBody>
          <a:bodyPr/>
          <a:lstStyle>
            <a:lvl1pPr>
              <a:defRPr/>
            </a:lvl1pPr>
          </a:lstStyle>
          <a:p>
            <a:fld id="{F5C877C8-9AE2-42D4-9E3D-39CCD105C5F3}" type="slidenum">
              <a:rPr lang="en-US" altLang="en-US"/>
              <a:pPr/>
              <a:t>‹#›</a:t>
            </a:fld>
            <a:endParaRPr lang="en-US" altLang="en-US"/>
          </a:p>
        </p:txBody>
      </p:sp>
    </p:spTree>
    <p:extLst>
      <p:ext uri="{BB962C8B-B14F-4D97-AF65-F5344CB8AC3E}">
        <p14:creationId xmlns:p14="http://schemas.microsoft.com/office/powerpoint/2010/main" val="752826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D1965D39-2F7B-DE4A-ACD8-EC459667866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5">
            <a:extLst>
              <a:ext uri="{FF2B5EF4-FFF2-40B4-BE49-F238E27FC236}">
                <a16:creationId xmlns:a16="http://schemas.microsoft.com/office/drawing/2014/main" id="{FC7F9C5C-E3B8-3B4A-AD5E-13686ED781E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7" name="Rectangle 6">
            <a:extLst>
              <a:ext uri="{FF2B5EF4-FFF2-40B4-BE49-F238E27FC236}">
                <a16:creationId xmlns:a16="http://schemas.microsoft.com/office/drawing/2014/main" id="{D2618568-6D15-E745-8481-900DF3591811}"/>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51F950-F4E7-B94E-A530-59D2643A50D2}" type="slidenum">
              <a:rPr lang="en-US" altLang="en-US" smtClean="0"/>
              <a:pPr>
                <a:defRPr/>
              </a:pPr>
              <a:t>‹#›</a:t>
            </a:fld>
            <a:endParaRPr lang="en-US" altLang="en-US" dirty="0"/>
          </a:p>
        </p:txBody>
      </p:sp>
    </p:spTree>
    <p:extLst>
      <p:ext uri="{BB962C8B-B14F-4D97-AF65-F5344CB8AC3E}">
        <p14:creationId xmlns:p14="http://schemas.microsoft.com/office/powerpoint/2010/main" val="3367146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197673A4-86BC-CB41-A66C-ECA902A8194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5">
            <a:extLst>
              <a:ext uri="{FF2B5EF4-FFF2-40B4-BE49-F238E27FC236}">
                <a16:creationId xmlns:a16="http://schemas.microsoft.com/office/drawing/2014/main" id="{70ABFE36-7794-CF44-9020-41D2D8B512B9}"/>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7" name="Rectangle 6">
            <a:extLst>
              <a:ext uri="{FF2B5EF4-FFF2-40B4-BE49-F238E27FC236}">
                <a16:creationId xmlns:a16="http://schemas.microsoft.com/office/drawing/2014/main" id="{E6A52367-FD9D-864D-B778-0B000E12B7C4}"/>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D5A3CB-5039-D34C-B034-BCB02533E839}" type="slidenum">
              <a:rPr lang="en-US" altLang="en-US" smtClean="0"/>
              <a:pPr>
                <a:defRPr/>
              </a:pPr>
              <a:t>‹#›</a:t>
            </a:fld>
            <a:endParaRPr lang="en-US" altLang="en-US" dirty="0"/>
          </a:p>
        </p:txBody>
      </p:sp>
    </p:spTree>
    <p:extLst>
      <p:ext uri="{BB962C8B-B14F-4D97-AF65-F5344CB8AC3E}">
        <p14:creationId xmlns:p14="http://schemas.microsoft.com/office/powerpoint/2010/main" val="2885211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EBF08ED-FE9A-0240-81B9-31015E042A8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9851F757-1585-6948-8102-05B586F8EF0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87F1BAB1-9B07-AB47-9C2A-68550B230ED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smtClean="0">
                <a:latin typeface="Arial" panose="020B0604020202020204" pitchFamily="34" charset="0"/>
              </a:defRPr>
            </a:lvl1pPr>
          </a:lstStyle>
          <a:p>
            <a:pPr>
              <a:defRPr/>
            </a:pPr>
            <a:endParaRPr lang="en-US" altLang="en-US" dirty="0"/>
          </a:p>
        </p:txBody>
      </p:sp>
      <p:sp>
        <p:nvSpPr>
          <p:cNvPr id="1029" name="Rectangle 5">
            <a:extLst>
              <a:ext uri="{FF2B5EF4-FFF2-40B4-BE49-F238E27FC236}">
                <a16:creationId xmlns:a16="http://schemas.microsoft.com/office/drawing/2014/main" id="{5F23DDC2-D305-9142-AAC6-8D5CE3F3729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smtClean="0">
                <a:latin typeface="Arial" panose="020B0604020202020204" pitchFamily="34" charset="0"/>
              </a:defRPr>
            </a:lvl1pPr>
          </a:lstStyle>
          <a:p>
            <a:pPr>
              <a:defRPr/>
            </a:pPr>
            <a:endParaRPr lang="en-US" altLang="en-US" dirty="0"/>
          </a:p>
        </p:txBody>
      </p:sp>
      <p:sp>
        <p:nvSpPr>
          <p:cNvPr id="1030" name="Rectangle 6">
            <a:extLst>
              <a:ext uri="{FF2B5EF4-FFF2-40B4-BE49-F238E27FC236}">
                <a16:creationId xmlns:a16="http://schemas.microsoft.com/office/drawing/2014/main" id="{2CB1E8AF-BF85-FC4C-91A5-7369B3216C8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smtClean="0">
                <a:latin typeface="Arial" panose="020B0604020202020204" pitchFamily="34" charset="0"/>
              </a:defRPr>
            </a:lvl1pPr>
          </a:lstStyle>
          <a:p>
            <a:pPr>
              <a:defRPr/>
            </a:pPr>
            <a:fld id="{9570AC37-9839-B943-BE26-BBB0195E51CF}"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rgbClr val="FFFFFF"/>
          </a:solidFill>
          <a:latin typeface="Arial" pitchFamily="-112"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rgbClr val="FFFFFF"/>
          </a:solidFill>
          <a:latin typeface="Arial" pitchFamily="-112"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rgbClr val="FFFFFF"/>
          </a:solidFill>
          <a:latin typeface="Arial" pitchFamily="-112"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rgbClr val="FFFFFF"/>
          </a:solidFill>
          <a:latin typeface="Arial" pitchFamily="-112"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MS PGothic" panose="020B0600070205080204" pitchFamily="34" charset="-128"/>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MS PGothic" panose="020B0600070205080204" pitchFamily="34" charset="-128"/>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MS PGothic" panose="020B0600070205080204" pitchFamily="34" charset="-128"/>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891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sp>
          <p:nvSpPr>
            <p:cNvPr id="891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sp>
          <p:nvSpPr>
            <p:cNvPr id="891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itchFamily="34" charset="0"/>
              </a:defRPr>
            </a:lvl1pPr>
          </a:lstStyle>
          <a:p>
            <a:endParaRPr lang="en-US" alt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itchFamily="34" charset="0"/>
              </a:defRPr>
            </a:lvl1pPr>
          </a:lstStyle>
          <a:p>
            <a:endParaRPr lang="en-US" alt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itchFamily="34" charset="0"/>
              </a:defRPr>
            </a:lvl1pPr>
          </a:lstStyle>
          <a:p>
            <a:fld id="{6668DC74-C90B-4008-AFC5-19EF9012EC34}" type="slidenum">
              <a:rPr lang="en-US" altLang="en-US" smtClean="0"/>
              <a:pPr/>
              <a:t>‹#›</a:t>
            </a:fld>
            <a:endParaRPr lang="en-US" altLang="en-US" dirty="0"/>
          </a:p>
        </p:txBody>
      </p:sp>
    </p:spTree>
    <p:extLst>
      <p:ext uri="{BB962C8B-B14F-4D97-AF65-F5344CB8AC3E}">
        <p14:creationId xmlns:p14="http://schemas.microsoft.com/office/powerpoint/2010/main" val="3949395597"/>
      </p:ext>
    </p:extLst>
  </p:cSld>
  <p:clrMap bg1="dk2" tx1="lt1" bg2="dk1" tx2="lt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chemeClr val="tx1"/>
                </a:solidFill>
                <a:latin typeface="Arial" panose="020B0604020202020204" pitchFamily="34" charset="0"/>
              </a:defRPr>
            </a:lvl1pPr>
          </a:lstStyle>
          <a:p>
            <a:pPr>
              <a:defRPr/>
            </a:pPr>
            <a:fld id="{F7381B6D-9B86-EA42-8D99-657DFE49BEFE}" type="slidenum">
              <a:rPr lang="en-US" smtClean="0"/>
              <a:pPr>
                <a:defRPr/>
              </a:pPr>
              <a:t>‹#›</a:t>
            </a:fld>
            <a:endParaRPr lang="en-US" dirty="0"/>
          </a:p>
        </p:txBody>
      </p:sp>
    </p:spTree>
    <p:extLst>
      <p:ext uri="{BB962C8B-B14F-4D97-AF65-F5344CB8AC3E}">
        <p14:creationId xmlns:p14="http://schemas.microsoft.com/office/powerpoint/2010/main" val="3965842945"/>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0A13D4A3-E66E-9D47-8B45-AF6D3BD6B685}" type="slidenum">
              <a:rPr lang="en-US" smtClean="0">
                <a:solidFill>
                  <a:srgbClr val="000000"/>
                </a:solidFill>
                <a:ea typeface="ＭＳ Ｐゴシック" charset="0"/>
                <a:cs typeface="ＭＳ Ｐゴシック" charset="0"/>
              </a:rPr>
              <a:pPr>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216506039"/>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0" y="0"/>
            <a:ext cx="9132888" cy="6845300"/>
            <a:chOff x="0" y="0"/>
            <a:chExt cx="5753" cy="4312"/>
          </a:xfrm>
        </p:grpSpPr>
        <p:sp>
          <p:nvSpPr>
            <p:cNvPr id="2868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nvGrpSpPr>
            <p:cNvPr id="28684" name="Group 4"/>
            <p:cNvGrpSpPr>
              <a:grpSpLocks/>
            </p:cNvGrpSpPr>
            <p:nvPr/>
          </p:nvGrpSpPr>
          <p:grpSpPr bwMode="auto">
            <a:xfrm>
              <a:off x="246" y="204"/>
              <a:ext cx="5271" cy="3889"/>
              <a:chOff x="246" y="204"/>
              <a:chExt cx="5271" cy="3889"/>
            </a:xfrm>
          </p:grpSpPr>
          <p:sp>
            <p:nvSpPr>
              <p:cNvPr id="11674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2869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69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0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1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71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i="0" dirty="0">
                  <a:latin typeface="Arial" panose="020B0604020202020204" pitchFamily="34" charset="0"/>
                </a:endParaRPr>
              </a:p>
            </p:txBody>
          </p:sp>
        </p:grpSp>
        <p:grpSp>
          <p:nvGrpSpPr>
            <p:cNvPr id="28685" name="Group 28"/>
            <p:cNvGrpSpPr>
              <a:grpSpLocks/>
            </p:cNvGrpSpPr>
            <p:nvPr/>
          </p:nvGrpSpPr>
          <p:grpSpPr bwMode="auto">
            <a:xfrm>
              <a:off x="0" y="0"/>
              <a:ext cx="1246" cy="1232"/>
              <a:chOff x="0" y="0"/>
              <a:chExt cx="1246" cy="1232"/>
            </a:xfrm>
          </p:grpSpPr>
          <p:sp>
            <p:nvSpPr>
              <p:cNvPr id="2868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868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868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sp>
        <p:nvSpPr>
          <p:cNvPr id="116768"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116769"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28677"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8678"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16772"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Arial" panose="020B0604020202020204" pitchFamily="34" charset="0"/>
                <a:ea typeface="+mn-ea"/>
                <a:cs typeface="+mn-cs"/>
              </a:rPr>
              <a:t> DRESSING</a:t>
            </a:r>
          </a:p>
          <a:p>
            <a:pPr>
              <a:defRPr/>
            </a:pPr>
            <a:r>
              <a:rPr lang="en-US" sz="2000" b="1" i="0" dirty="0">
                <a:solidFill>
                  <a:schemeClr val="tx2"/>
                </a:solidFill>
                <a:latin typeface="Arial" panose="020B0604020202020204" pitchFamily="34" charset="0"/>
                <a:ea typeface="+mn-ea"/>
                <a:cs typeface="+mn-cs"/>
              </a:rPr>
              <a:t>        THE                                    </a:t>
            </a:r>
          </a:p>
          <a:p>
            <a:pPr>
              <a:defRPr/>
            </a:pPr>
            <a:r>
              <a:rPr lang="en-US" sz="2000" b="1" i="0" dirty="0">
                <a:solidFill>
                  <a:schemeClr val="tx2"/>
                </a:solidFill>
                <a:latin typeface="Arial" panose="020B0604020202020204" pitchFamily="34" charset="0"/>
                <a:ea typeface="+mn-ea"/>
                <a:cs typeface="+mn-cs"/>
              </a:rPr>
              <a:t>   STAGE</a:t>
            </a:r>
          </a:p>
        </p:txBody>
      </p:sp>
      <p:sp>
        <p:nvSpPr>
          <p:cNvPr id="116773"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28681" name="Text Box 38"/>
          <p:cNvSpPr txBox="1">
            <a:spLocks noChangeArrowheads="1"/>
          </p:cNvSpPr>
          <p:nvPr userDrawn="1"/>
        </p:nvSpPr>
        <p:spPr bwMode="auto">
          <a:xfrm>
            <a:off x="265113" y="6542088"/>
            <a:ext cx="103028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i="0" dirty="0">
                <a:solidFill>
                  <a:srgbClr val="FFFFFF"/>
                </a:solidFill>
                <a:latin typeface="Arial" panose="020B0604020202020204" pitchFamily="34" charset="0"/>
              </a:rPr>
              <a:t>© 2004 TBBMI</a:t>
            </a:r>
          </a:p>
        </p:txBody>
      </p:sp>
      <p:sp>
        <p:nvSpPr>
          <p:cNvPr id="116775" name="Rectangle 39"/>
          <p:cNvSpPr>
            <a:spLocks noChangeArrowheads="1"/>
          </p:cNvSpPr>
          <p:nvPr userDrawn="1"/>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8.0.02.</a:t>
            </a:r>
          </a:p>
        </p:txBody>
      </p:sp>
    </p:spTree>
    <p:extLst>
      <p:ext uri="{BB962C8B-B14F-4D97-AF65-F5344CB8AC3E}">
        <p14:creationId xmlns:p14="http://schemas.microsoft.com/office/powerpoint/2010/main" val="4079985232"/>
      </p:ext>
    </p:extLst>
  </p:cSld>
  <p:clrMap bg1="dk2" tx1="lt1" bg2="dk1" tx2="lt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6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4CF58E0-6343-4821-AA80-B46F209605B8}" type="slidenum">
              <a:rPr lang="en-US" altLang="en-US"/>
              <a:pPr/>
              <a:t>‹#›</a:t>
            </a:fld>
            <a:endParaRPr lang="en-US" altLang="en-US"/>
          </a:p>
        </p:txBody>
      </p:sp>
    </p:spTree>
    <p:extLst>
      <p:ext uri="{BB962C8B-B14F-4D97-AF65-F5344CB8AC3E}">
        <p14:creationId xmlns:p14="http://schemas.microsoft.com/office/powerpoint/2010/main" val="269068247"/>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 id="2147484308" r:id="rId12"/>
    <p:sldLayoutId id="2147484309"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56.xml"/><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27.xml"/><Relationship Id="rId4" Type="http://schemas.openxmlformats.org/officeDocument/2006/relationships/image" Target="../media/image107.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16.xml"/><Relationship Id="rId5" Type="http://schemas.openxmlformats.org/officeDocument/2006/relationships/image" Target="../media/image46.jpeg"/><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1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images.google.com.sg/imgres?imgurl=http://swtrekking.com/photo_gallery/images/stars.jpg&amp;imgrefurl=http://swtrekking.com/photo_gallery/pages/stars.htm&amp;h=289&amp;w=350&amp;sz=18&amp;tbnid=aZsuQ2FsTT0J:&amp;tbnh=95&amp;tbnw=115&amp;start=4&amp;prev=/images?q=stars&amp;hl=en&amp;lr=&amp;sa=N"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3" Type="http://schemas.openxmlformats.org/officeDocument/2006/relationships/hyperlink" Target="http://images.google.com.sg/imgres?imgurl=http://www.rootsweb.com/~cansk/SaskatchewanAndItsPeople/VolumeII/SunWorshipStone.jpg&amp;imgrefurl=http://www.rootsweb.com/~cansk/SaskatchewanAndItsPeople/VolumeII/sunworshipstone.html&amp;h=666&amp;w=537&amp;sz=69&amp;tbnid=oK_FpULQvioJ:&amp;tbnh=135&amp;tbnw=109&amp;start=17&amp;prev=/images?q=stone+worship&amp;hl=en&amp;lr="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jpeg"/></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98.xml.rels><?xml version="1.0" encoding="UTF-8" standalone="yes"?>
<Relationships xmlns="http://schemas.openxmlformats.org/package/2006/relationships"><Relationship Id="rId3" Type="http://schemas.openxmlformats.org/officeDocument/2006/relationships/hyperlink" Target="http://www.operationworld.org/" TargetMode="External"/><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2">
            <a:extLst>
              <a:ext uri="{FF2B5EF4-FFF2-40B4-BE49-F238E27FC236}">
                <a16:creationId xmlns:a16="http://schemas.microsoft.com/office/drawing/2014/main" id="{1B77A3A9-2B80-9345-A303-A52E0B3EC5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614"/>
          <a:stretch/>
        </p:blipFill>
        <p:spPr bwMode="auto">
          <a:xfrm>
            <a:off x="0" y="908050"/>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8142DFC-C45C-9E44-9B5A-1E8372B809AA}"/>
              </a:ext>
            </a:extLst>
          </p:cNvPr>
          <p:cNvSpPr>
            <a:spLocks noGrp="1"/>
          </p:cNvSpPr>
          <p:nvPr>
            <p:ph type="ctrTitle"/>
          </p:nvPr>
        </p:nvSpPr>
        <p:spPr>
          <a:xfrm>
            <a:off x="-1588" y="0"/>
            <a:ext cx="4141788" cy="1125538"/>
          </a:xfrm>
        </p:spPr>
        <p:txBody>
          <a:bodyPr/>
          <a:lstStyle/>
          <a:p>
            <a:pPr>
              <a:defRPr/>
            </a:pPr>
            <a:r>
              <a:rPr lang="ar-JO" dirty="0">
                <a:solidFill>
                  <a:schemeClr val="tx1"/>
                </a:solidFill>
                <a:cs typeface="Arial" panose="020B0604020202020204" pitchFamily="34" charset="0"/>
              </a:rPr>
              <a:t>العرب والإسلام</a:t>
            </a:r>
            <a:endParaRPr lang="en-SG" dirty="0">
              <a:solidFill>
                <a:schemeClr val="tx1"/>
              </a:solidFill>
              <a:cs typeface="Arial" panose="020B0604020202020204" pitchFamily="34" charset="0"/>
            </a:endParaRPr>
          </a:p>
        </p:txBody>
      </p:sp>
      <p:sp>
        <p:nvSpPr>
          <p:cNvPr id="16388" name="Subtitle 2">
            <a:extLst>
              <a:ext uri="{FF2B5EF4-FFF2-40B4-BE49-F238E27FC236}">
                <a16:creationId xmlns:a16="http://schemas.microsoft.com/office/drawing/2014/main" id="{26C34142-922D-F24C-9DAC-E3010C1CD9E7}"/>
              </a:ext>
            </a:extLst>
          </p:cNvPr>
          <p:cNvSpPr>
            <a:spLocks noGrp="1"/>
          </p:cNvSpPr>
          <p:nvPr>
            <p:ph type="subTitle" idx="1"/>
          </p:nvPr>
        </p:nvSpPr>
        <p:spPr>
          <a:xfrm>
            <a:off x="4572000" y="4999831"/>
            <a:ext cx="4572000" cy="1125538"/>
          </a:xfrm>
        </p:spPr>
        <p:txBody>
          <a:bodyPr/>
          <a:lstStyle/>
          <a:p>
            <a:r>
              <a:rPr lang="ar-JO" altLang="en-US" sz="1600" dirty="0">
                <a:solidFill>
                  <a:schemeClr val="tx1"/>
                </a:solidFill>
                <a:cs typeface="Arial" panose="020B0604020202020204" pitchFamily="34" charset="0"/>
              </a:rPr>
              <a:t>مقتبس من قبل رينفريد لوه </a:t>
            </a:r>
          </a:p>
          <a:p>
            <a:r>
              <a:rPr lang="ar-JO" altLang="en-US" sz="1600" dirty="0">
                <a:solidFill>
                  <a:schemeClr val="tx1"/>
                </a:solidFill>
                <a:cs typeface="Arial" panose="020B0604020202020204" pitchFamily="34" charset="0"/>
              </a:rPr>
              <a:t>من عرض تقديمي للدكتور ريك جريفيث</a:t>
            </a:r>
            <a:br>
              <a:rPr lang="en-SG" altLang="en-US" sz="1600" dirty="0">
                <a:solidFill>
                  <a:schemeClr val="tx1"/>
                </a:solidFill>
                <a:cs typeface="Arial" panose="020B0604020202020204" pitchFamily="34" charset="0"/>
              </a:rPr>
            </a:br>
            <a:r>
              <a:rPr lang="ar-JO" altLang="en-US" sz="1600" dirty="0">
                <a:solidFill>
                  <a:schemeClr val="tx1"/>
                </a:solidFill>
                <a:cs typeface="Arial" panose="020B0604020202020204" pitchFamily="34" charset="0"/>
              </a:rPr>
              <a:t>كلية الكتاب المقدس سنغافورة</a:t>
            </a:r>
            <a:br>
              <a:rPr lang="en-SG" altLang="en-US" sz="1600" dirty="0">
                <a:solidFill>
                  <a:schemeClr val="tx1"/>
                </a:solidFill>
                <a:cs typeface="Arial" panose="020B0604020202020204" pitchFamily="34" charset="0"/>
              </a:rPr>
            </a:br>
            <a:r>
              <a:rPr lang="en-SG" altLang="en-US" sz="1600" dirty="0">
                <a:solidFill>
                  <a:schemeClr val="tx1"/>
                </a:solidFill>
                <a:cs typeface="Arial" panose="020B0604020202020204" pitchFamily="34" charset="0"/>
              </a:rPr>
              <a:t>BibleStudyDownloads.org</a:t>
            </a:r>
          </a:p>
        </p:txBody>
      </p:sp>
      <p:sp>
        <p:nvSpPr>
          <p:cNvPr id="16389" name="Rectangle 13">
            <a:extLst>
              <a:ext uri="{FF2B5EF4-FFF2-40B4-BE49-F238E27FC236}">
                <a16:creationId xmlns:a16="http://schemas.microsoft.com/office/drawing/2014/main" id="{A6148027-42DF-E94D-B389-8B11FD72EA62}"/>
              </a:ext>
            </a:extLst>
          </p:cNvPr>
          <p:cNvSpPr>
            <a:spLocks noChangeArrowheads="1"/>
          </p:cNvSpPr>
          <p:nvPr/>
        </p:nvSpPr>
        <p:spPr bwMode="auto">
          <a:xfrm>
            <a:off x="-18635" y="6093296"/>
            <a:ext cx="53467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200" b="1" dirty="0">
                <a:solidFill>
                  <a:schemeClr val="tx1"/>
                </a:solidFill>
              </a:rPr>
              <a:t>http://</a:t>
            </a:r>
            <a:r>
              <a:rPr lang="en-SG" altLang="en-US" sz="1200" b="1" dirty="0" err="1">
                <a:solidFill>
                  <a:schemeClr val="tx1"/>
                </a:solidFill>
              </a:rPr>
              <a:t>commons.wikimedia.org</a:t>
            </a:r>
            <a:r>
              <a:rPr lang="en-SG" altLang="en-US" sz="1200" b="1" dirty="0">
                <a:solidFill>
                  <a:schemeClr val="tx1"/>
                </a:solidFill>
              </a:rPr>
              <a:t>/wiki/</a:t>
            </a:r>
            <a:r>
              <a:rPr lang="en-SG" altLang="en-US" sz="1200" b="1" dirty="0" err="1">
                <a:solidFill>
                  <a:schemeClr val="tx1"/>
                </a:solidFill>
              </a:rPr>
              <a:t>File:Arabs_Diaspora.PNG#filehistory</a:t>
            </a:r>
            <a:endParaRPr lang="en-SG" altLang="en-US" sz="1200" b="1" dirty="0">
              <a:solidFill>
                <a:schemeClr val="tx1"/>
              </a:solidFill>
            </a:endParaRPr>
          </a:p>
        </p:txBody>
      </p:sp>
      <p:sp>
        <p:nvSpPr>
          <p:cNvPr id="3" name="Rectangle 2">
            <a:extLst>
              <a:ext uri="{FF2B5EF4-FFF2-40B4-BE49-F238E27FC236}">
                <a16:creationId xmlns:a16="http://schemas.microsoft.com/office/drawing/2014/main" id="{7D9C9BA9-0FA0-A49E-6B6C-35579EF1D416}"/>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283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155651"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155652"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155653"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28359"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CECECE"/>
                </a:solidFill>
                <a:effectLst/>
                <a:uLnTx/>
                <a:uFillTx/>
                <a:ea typeface="ＭＳ Ｐゴシック" charset="0"/>
                <a:cs typeface="Arial" panose="020B0604020202020204" pitchFamily="34" charset="0"/>
              </a:rPr>
              <a:t>ER</a:t>
            </a:r>
          </a:p>
        </p:txBody>
      </p:sp>
      <p:sp>
        <p:nvSpPr>
          <p:cNvPr id="155655"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28361"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CECECE"/>
                </a:solidFill>
                <a:effectLst/>
                <a:uLnTx/>
                <a:uFillTx/>
                <a:ea typeface="ＭＳ Ｐゴシック" charset="0"/>
                <a:cs typeface="Arial" panose="020B0604020202020204" pitchFamily="34" charset="0"/>
              </a:rPr>
              <a:t>PG</a:t>
            </a:r>
          </a:p>
        </p:txBody>
      </p:sp>
      <p:sp>
        <p:nvSpPr>
          <p:cNvPr id="155657"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155658"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155659"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28365"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CECECE"/>
                </a:solidFill>
                <a:effectLst/>
                <a:uLnTx/>
                <a:uFillTx/>
                <a:ea typeface="ＭＳ Ｐゴシック" charset="0"/>
                <a:cs typeface="Arial" panose="020B0604020202020204" pitchFamily="34" charset="0"/>
              </a:rPr>
              <a:t>SG</a:t>
            </a:r>
          </a:p>
        </p:txBody>
      </p:sp>
      <p:sp>
        <p:nvSpPr>
          <p:cNvPr id="228366"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CECECE"/>
                </a:solidFill>
                <a:effectLst/>
                <a:uLnTx/>
                <a:uFillTx/>
                <a:ea typeface="ＭＳ Ｐゴシック" charset="0"/>
                <a:cs typeface="Arial" panose="020B0604020202020204" pitchFamily="34" charset="0"/>
              </a:rPr>
              <a:t>RS</a:t>
            </a:r>
          </a:p>
        </p:txBody>
      </p:sp>
      <p:sp>
        <p:nvSpPr>
          <p:cNvPr id="228367"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CECECE"/>
                </a:solidFill>
                <a:effectLst/>
                <a:uLnTx/>
                <a:uFillTx/>
                <a:ea typeface="ＭＳ Ｐゴシック" charset="0"/>
                <a:cs typeface="Arial" panose="020B0604020202020204" pitchFamily="34" charset="0"/>
              </a:rPr>
              <a:t>MS</a:t>
            </a:r>
          </a:p>
        </p:txBody>
      </p:sp>
      <p:sp>
        <p:nvSpPr>
          <p:cNvPr id="155663"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155664"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155665"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28371" name="Rectangle 19"/>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CECECE"/>
                </a:solidFill>
                <a:effectLst/>
                <a:uLnTx/>
                <a:uFillTx/>
                <a:ea typeface="ＭＳ Ｐゴシック" charset="0"/>
                <a:cs typeface="Arial" panose="020B0604020202020204" pitchFamily="34" charset="0"/>
              </a:rPr>
              <a:t>DS</a:t>
            </a:r>
          </a:p>
        </p:txBody>
      </p:sp>
      <p:sp>
        <p:nvSpPr>
          <p:cNvPr id="228372"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28373" name="Freeform 21"/>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155669"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228375" name="Rectangle 23"/>
          <p:cNvSpPr>
            <a:spLocks noChangeArrowheads="1"/>
          </p:cNvSpPr>
          <p:nvPr/>
        </p:nvSpPr>
        <p:spPr bwMode="auto">
          <a:xfrm>
            <a:off x="8098485" y="6525340"/>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25</a:t>
            </a:r>
          </a:p>
        </p:txBody>
      </p:sp>
      <p:sp>
        <p:nvSpPr>
          <p:cNvPr id="155671" name="Text Box 24"/>
          <p:cNvSpPr txBox="1">
            <a:spLocks noChangeArrowheads="1"/>
          </p:cNvSpPr>
          <p:nvPr/>
        </p:nvSpPr>
        <p:spPr bwMode="auto">
          <a:xfrm>
            <a:off x="7531218" y="5883682"/>
            <a:ext cx="27122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pic>
        <p:nvPicPr>
          <p:cNvPr id="155672" name="Picture 2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28380" name="Rectangle 28"/>
          <p:cNvSpPr>
            <a:spLocks noChangeArrowheads="1"/>
          </p:cNvSpPr>
          <p:nvPr/>
        </p:nvSpPr>
        <p:spPr bwMode="auto">
          <a:xfrm>
            <a:off x="3175"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155674" name="Rectangle 29"/>
          <p:cNvSpPr>
            <a:spLocks noChangeArrowheads="1"/>
          </p:cNvSpPr>
          <p:nvPr/>
        </p:nvSpPr>
        <p:spPr bwMode="auto">
          <a:xfrm>
            <a:off x="0" y="0"/>
            <a:ext cx="1828800" cy="18288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28382" name="Text Box 30"/>
          <p:cNvSpPr txBox="1">
            <a:spLocks noChangeArrowheads="1"/>
          </p:cNvSpPr>
          <p:nvPr/>
        </p:nvSpPr>
        <p:spPr bwMode="auto">
          <a:xfrm>
            <a:off x="152400" y="1143000"/>
            <a:ext cx="6134112" cy="3508653"/>
          </a:xfrm>
          <a:prstGeom prst="rect">
            <a:avLst/>
          </a:prstGeom>
          <a:noFill/>
          <a:ln w="9525">
            <a:noFill/>
            <a:miter lim="800000"/>
            <a:headEnd/>
            <a:tailEnd/>
          </a:ln>
          <a:effectLst>
            <a:outerShdw blurRad="63500" dist="35921" dir="2700000" algn="ctr" rotWithShape="0">
              <a:srgbClr val="000A0D">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بعد أن صنعت </a:t>
            </a:r>
            <a:r>
              <a:rPr lang="ar-JO" b="1" dirty="0">
                <a:solidFill>
                  <a:srgbClr val="FFFFFF"/>
                </a:solidFill>
                <a:latin typeface="Arial" panose="020B0604020202020204" pitchFamily="34" charset="0"/>
                <a:cs typeface="Arial" panose="020B0604020202020204" pitchFamily="34" charset="0"/>
              </a:rPr>
              <a:t>قائمة الشعوب</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في سلسلة نسب بسيطة ، أردت أن أرى عدد أسمائها التي تم توثيقها في سجلات الدول الأخرى في الشرق الأوسط ... [رأيت أن] </a:t>
            </a:r>
            <a:r>
              <a:rPr lang="ar-JO" b="1" dirty="0">
                <a:solidFill>
                  <a:srgbClr val="FFFFFF"/>
                </a:solidFill>
                <a:latin typeface="Arial" panose="020B0604020202020204" pitchFamily="34" charset="0"/>
                <a:cs typeface="Arial" panose="020B0604020202020204" pitchFamily="34" charset="0"/>
              </a:rPr>
              <a:t>قائمة الشعوب</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قد أدرجت جميع عائلات وقبائل الجنس البشري في مجموعاتهم الصحيحة، سواء كانت تلك التجمعات إثنوية أو لغوية أو جغرافية</a:t>
            </a:r>
            <a:r>
              <a:rPr lang="ar-JO" b="1" dirty="0">
                <a:solidFill>
                  <a:srgbClr val="FFFFFF"/>
                </a:solidFill>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جميع الأسماء دون استثناء دقيقة، وخلال أكثر من خمسة وعشرين عاماً من البحث والتحليل، لم أكتشف خطأ واحداً أو بياناً كاذباً</a:t>
            </a:r>
            <a:r>
              <a:rPr kumimoji="0" lang="ar-JO" sz="2400" b="1"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للحقائق في قائمة الشعوب</a:t>
            </a: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بيل كوبر, بعد الطوفان, ( تشيتستر : خمر جديد, 1995 ) 39 – 39 </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55676" name="Picture 31" descr="Coo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6663" y="1676400"/>
            <a:ext cx="27511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384" name="Rectangle 32"/>
          <p:cNvSpPr>
            <a:spLocks noGrp="1" noChangeArrowheads="1"/>
          </p:cNvSpPr>
          <p:nvPr>
            <p:ph type="title" idx="4294967295"/>
          </p:nvPr>
        </p:nvSpPr>
        <p:spPr bwMode="auto">
          <a:xfrm>
            <a:off x="0" y="190500"/>
            <a:ext cx="9144000" cy="8001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pPr>
              <a:defRPr/>
            </a:pPr>
            <a:r>
              <a:rPr lang="ar-JO" sz="3200" b="1" dirty="0">
                <a:latin typeface="Arial" panose="020B0604020202020204" pitchFamily="34" charset="0"/>
                <a:ea typeface="ＭＳ Ｐゴシック" charset="0"/>
                <a:cs typeface="Arial" panose="020B0604020202020204" pitchFamily="34" charset="0"/>
              </a:rPr>
              <a:t>هل قائمة الشعوب دقيقة بحسب تكوين 10 - 11</a:t>
            </a:r>
            <a:endParaRPr lang="en-US" sz="32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8380"/>
                                        </p:tgtEl>
                                        <p:attrNameLst>
                                          <p:attrName>style.visibility</p:attrName>
                                        </p:attrNameLst>
                                      </p:cBhvr>
                                      <p:to>
                                        <p:strVal val="visible"/>
                                      </p:to>
                                    </p:set>
                                    <p:animEffect transition="in" filter="blinds(horizontal)">
                                      <p:cBhvr>
                                        <p:cTn id="7" dur="500"/>
                                        <p:tgtEl>
                                          <p:spTgt spid="228380"/>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28382"/>
                                        </p:tgtEl>
                                        <p:attrNameLst>
                                          <p:attrName>style.visibility</p:attrName>
                                        </p:attrNameLst>
                                      </p:cBhvr>
                                      <p:to>
                                        <p:strVal val="visible"/>
                                      </p:to>
                                    </p:set>
                                    <p:anim calcmode="lin" valueType="num">
                                      <p:cBhvr>
                                        <p:cTn id="10" dur="500" fill="hold"/>
                                        <p:tgtEl>
                                          <p:spTgt spid="228382"/>
                                        </p:tgtEl>
                                        <p:attrNameLst>
                                          <p:attrName>ppt_w</p:attrName>
                                        </p:attrNameLst>
                                      </p:cBhvr>
                                      <p:tavLst>
                                        <p:tav tm="0">
                                          <p:val>
                                            <p:fltVal val="0"/>
                                          </p:val>
                                        </p:tav>
                                        <p:tav tm="100000">
                                          <p:val>
                                            <p:strVal val="#ppt_w"/>
                                          </p:val>
                                        </p:tav>
                                      </p:tavLst>
                                    </p:anim>
                                    <p:anim calcmode="lin" valueType="num">
                                      <p:cBhvr>
                                        <p:cTn id="11" dur="500" fill="hold"/>
                                        <p:tgtEl>
                                          <p:spTgt spid="228382"/>
                                        </p:tgtEl>
                                        <p:attrNameLst>
                                          <p:attrName>ppt_h</p:attrName>
                                        </p:attrNameLst>
                                      </p:cBhvr>
                                      <p:tavLst>
                                        <p:tav tm="0">
                                          <p:val>
                                            <p:fltVal val="0"/>
                                          </p:val>
                                        </p:tav>
                                        <p:tav tm="100000">
                                          <p:val>
                                            <p:strVal val="#ppt_h"/>
                                          </p:val>
                                        </p:tav>
                                      </p:tavLst>
                                    </p:anim>
                                    <p:anim calcmode="lin" valueType="num">
                                      <p:cBhvr>
                                        <p:cTn id="12" dur="500" fill="hold"/>
                                        <p:tgtEl>
                                          <p:spTgt spid="228382"/>
                                        </p:tgtEl>
                                        <p:attrNameLst>
                                          <p:attrName>style.rotation</p:attrName>
                                        </p:attrNameLst>
                                      </p:cBhvr>
                                      <p:tavLst>
                                        <p:tav tm="0">
                                          <p:val>
                                            <p:fltVal val="360"/>
                                          </p:val>
                                        </p:tav>
                                        <p:tav tm="100000">
                                          <p:val>
                                            <p:fltVal val="0"/>
                                          </p:val>
                                        </p:tav>
                                      </p:tavLst>
                                    </p:anim>
                                    <p:animEffect transition="in" filter="fade">
                                      <p:cBhvr>
                                        <p:cTn id="13" dur="500"/>
                                        <p:tgtEl>
                                          <p:spTgt spid="228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80" grpId="0" animBg="1"/>
      <p:bldP spid="22838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dirty="0">
                <a:solidFill>
                  <a:srgbClr val="FFFFFF"/>
                </a:solidFill>
                <a:ea typeface="ＭＳ Ｐゴシック" charset="0"/>
                <a:cs typeface="Arial" panose="020B0604020202020204" pitchFamily="34" charset="0"/>
              </a:rPr>
              <a:t>الرابط للعرض التقديميِّ "خلفيَّات العهد القديم" متاحٌ على الموقع الإلكترونيّ:</a:t>
            </a:r>
            <a:br>
              <a:rPr lang="ar-JO" sz="2400" dirty="0">
                <a:solidFill>
                  <a:srgbClr val="FFFFFF"/>
                </a:solidFill>
                <a:ea typeface="ＭＳ Ｐゴシック" charset="0"/>
                <a:cs typeface="Arial" panose="020B0604020202020204" pitchFamily="34" charset="0"/>
              </a:rPr>
            </a:br>
            <a:r>
              <a:rPr lang="ar-JO" sz="2400" dirty="0">
                <a:solidFill>
                  <a:srgbClr val="FFFFFF"/>
                </a:solidFill>
                <a:ea typeface="ＭＳ Ｐゴシック" charset="0"/>
                <a:cs typeface="Arial" panose="020B0604020202020204" pitchFamily="34" charset="0"/>
              </a:rPr>
              <a:t> </a:t>
            </a:r>
            <a:r>
              <a:rPr lang="en-US" sz="2400" dirty="0">
                <a:solidFill>
                  <a:srgbClr val="FFFFFF"/>
                </a:solidFill>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67999">
              <a:srgbClr val="FFCC66"/>
            </a:gs>
            <a:gs pos="96001">
              <a:srgbClr val="CC6600"/>
            </a:gs>
            <a:gs pos="100000">
              <a:srgbClr val="996633"/>
            </a:gs>
            <a:gs pos="100000">
              <a:srgbClr val="996633"/>
            </a:gs>
          </a:gsLst>
          <a:lin ang="5400000" scaled="1"/>
        </a:gra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E6D1ADAA-4A66-CE42-B8FB-C020C97F93A4}"/>
              </a:ext>
            </a:extLst>
          </p:cNvPr>
          <p:cNvSpPr>
            <a:spLocks noGrp="1" noChangeArrowheads="1"/>
          </p:cNvSpPr>
          <p:nvPr>
            <p:ph type="title"/>
          </p:nvPr>
        </p:nvSpPr>
        <p:spPr>
          <a:xfrm>
            <a:off x="-17463" y="12700"/>
            <a:ext cx="4746626" cy="1541463"/>
          </a:xfrm>
        </p:spPr>
        <p:txBody>
          <a:bodyPr/>
          <a:lstStyle/>
          <a:p>
            <a:pPr eaLnBrk="1" hangingPunct="1"/>
            <a:r>
              <a:rPr lang="ar-JO" altLang="en-US" dirty="0">
                <a:solidFill>
                  <a:schemeClr val="tx1"/>
                </a:solidFill>
                <a:cs typeface="Arial" panose="020B0604020202020204" pitchFamily="34" charset="0"/>
              </a:rPr>
              <a:t>من هم</a:t>
            </a:r>
            <a:br>
              <a:rPr lang="ar-JO" altLang="en-US" dirty="0">
                <a:solidFill>
                  <a:schemeClr val="tx1"/>
                </a:solidFill>
                <a:cs typeface="Arial" panose="020B0604020202020204" pitchFamily="34" charset="0"/>
              </a:rPr>
            </a:br>
            <a:r>
              <a:rPr lang="ar-JO" altLang="en-US" dirty="0">
                <a:solidFill>
                  <a:schemeClr val="tx1"/>
                </a:solidFill>
                <a:cs typeface="Arial" panose="020B0604020202020204" pitchFamily="34" charset="0"/>
              </a:rPr>
              <a:t>العرب؟</a:t>
            </a:r>
            <a:endParaRPr lang="en-US" altLang="en-US" dirty="0">
              <a:solidFill>
                <a:schemeClr val="tx1"/>
              </a:solidFill>
              <a:cs typeface="Arial" panose="020B0604020202020204" pitchFamily="34" charset="0"/>
            </a:endParaRPr>
          </a:p>
        </p:txBody>
      </p:sp>
      <p:grpSp>
        <p:nvGrpSpPr>
          <p:cNvPr id="32771" name="Group 3">
            <a:extLst>
              <a:ext uri="{FF2B5EF4-FFF2-40B4-BE49-F238E27FC236}">
                <a16:creationId xmlns:a16="http://schemas.microsoft.com/office/drawing/2014/main" id="{1DE4B287-0E5A-6844-8E41-B386D9D6D3BA}"/>
              </a:ext>
            </a:extLst>
          </p:cNvPr>
          <p:cNvGrpSpPr>
            <a:grpSpLocks noChangeAspect="1"/>
          </p:cNvGrpSpPr>
          <p:nvPr/>
        </p:nvGrpSpPr>
        <p:grpSpPr bwMode="auto">
          <a:xfrm>
            <a:off x="-2773363" y="836613"/>
            <a:ext cx="10126663" cy="6245225"/>
            <a:chOff x="-384" y="624"/>
            <a:chExt cx="6144" cy="3449"/>
          </a:xfrm>
        </p:grpSpPr>
        <p:sp>
          <p:nvSpPr>
            <p:cNvPr id="32775" name="AutoShape 4">
              <a:extLst>
                <a:ext uri="{FF2B5EF4-FFF2-40B4-BE49-F238E27FC236}">
                  <a16:creationId xmlns:a16="http://schemas.microsoft.com/office/drawing/2014/main" id="{F1F8414B-2BB2-174B-BC2E-8E85E8A85002}"/>
                </a:ext>
              </a:extLst>
            </p:cNvPr>
            <p:cNvSpPr>
              <a:spLocks noChangeAspect="1" noChangeArrowheads="1" noTextEdit="1"/>
            </p:cNvSpPr>
            <p:nvPr/>
          </p:nvSpPr>
          <p:spPr bwMode="auto">
            <a:xfrm>
              <a:off x="-384" y="624"/>
              <a:ext cx="6144" cy="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cxnSp>
          <p:nvCxnSpPr>
            <p:cNvPr id="32776" name="_s136197">
              <a:extLst>
                <a:ext uri="{FF2B5EF4-FFF2-40B4-BE49-F238E27FC236}">
                  <a16:creationId xmlns:a16="http://schemas.microsoft.com/office/drawing/2014/main" id="{A29F1A2F-347E-614C-9F6D-F2FE24942D90}"/>
                </a:ext>
              </a:extLst>
            </p:cNvPr>
            <p:cNvCxnSpPr>
              <a:cxnSpLocks noChangeShapeType="1"/>
              <a:stCxn id="32792" idx="0"/>
              <a:endCxn id="32790" idx="2"/>
            </p:cNvCxnSpPr>
            <p:nvPr/>
          </p:nvCxnSpPr>
          <p:spPr bwMode="auto">
            <a:xfrm rot="5400000" flipH="1">
              <a:off x="2631" y="3127"/>
              <a:ext cx="114" cy="507"/>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2777" name="_s136198">
              <a:extLst>
                <a:ext uri="{FF2B5EF4-FFF2-40B4-BE49-F238E27FC236}">
                  <a16:creationId xmlns:a16="http://schemas.microsoft.com/office/drawing/2014/main" id="{5CEF17F6-912D-004A-B969-5E08D61B2849}"/>
                </a:ext>
              </a:extLst>
            </p:cNvPr>
            <p:cNvCxnSpPr>
              <a:cxnSpLocks noChangeShapeType="1"/>
              <a:stCxn id="32791" idx="0"/>
              <a:endCxn id="32790" idx="2"/>
            </p:cNvCxnSpPr>
            <p:nvPr/>
          </p:nvCxnSpPr>
          <p:spPr bwMode="auto">
            <a:xfrm rot="-5400000">
              <a:off x="2123" y="3127"/>
              <a:ext cx="114" cy="508"/>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2778" name="_s136199">
              <a:extLst>
                <a:ext uri="{FF2B5EF4-FFF2-40B4-BE49-F238E27FC236}">
                  <a16:creationId xmlns:a16="http://schemas.microsoft.com/office/drawing/2014/main" id="{3EB21458-6403-1C4D-B9BD-D1E6221629A3}"/>
                </a:ext>
              </a:extLst>
            </p:cNvPr>
            <p:cNvCxnSpPr>
              <a:cxnSpLocks noChangeShapeType="1"/>
              <a:stCxn id="32790" idx="0"/>
              <a:endCxn id="32789" idx="2"/>
            </p:cNvCxnSpPr>
            <p:nvPr/>
          </p:nvCxnSpPr>
          <p:spPr bwMode="auto">
            <a:xfrm rot="-5400000">
              <a:off x="2378" y="299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32779" name="_s136200">
              <a:extLst>
                <a:ext uri="{FF2B5EF4-FFF2-40B4-BE49-F238E27FC236}">
                  <a16:creationId xmlns:a16="http://schemas.microsoft.com/office/drawing/2014/main" id="{351AB2B3-FEC0-8441-8062-E9FE9088359D}"/>
                </a:ext>
              </a:extLst>
            </p:cNvPr>
            <p:cNvCxnSpPr>
              <a:cxnSpLocks noChangeShapeType="1"/>
              <a:stCxn id="32789" idx="0"/>
              <a:endCxn id="32787" idx="2"/>
            </p:cNvCxnSpPr>
            <p:nvPr/>
          </p:nvCxnSpPr>
          <p:spPr bwMode="auto">
            <a:xfrm rot="-5400000">
              <a:off x="2378" y="261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32780" name="_s136201">
              <a:extLst>
                <a:ext uri="{FF2B5EF4-FFF2-40B4-BE49-F238E27FC236}">
                  <a16:creationId xmlns:a16="http://schemas.microsoft.com/office/drawing/2014/main" id="{D39BAC75-8AC5-9544-90EF-CA0B052CE0F8}"/>
                </a:ext>
              </a:extLst>
            </p:cNvPr>
            <p:cNvCxnSpPr>
              <a:cxnSpLocks noChangeShapeType="1"/>
              <a:stCxn id="32788" idx="0"/>
              <a:endCxn id="32786" idx="2"/>
            </p:cNvCxnSpPr>
            <p:nvPr/>
          </p:nvCxnSpPr>
          <p:spPr bwMode="auto">
            <a:xfrm rot="5400000" flipH="1">
              <a:off x="3012" y="1864"/>
              <a:ext cx="114" cy="762"/>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2781" name="_s136202">
              <a:extLst>
                <a:ext uri="{FF2B5EF4-FFF2-40B4-BE49-F238E27FC236}">
                  <a16:creationId xmlns:a16="http://schemas.microsoft.com/office/drawing/2014/main" id="{C1AC34C4-4F1D-A043-A669-F964088D3FA7}"/>
                </a:ext>
              </a:extLst>
            </p:cNvPr>
            <p:cNvCxnSpPr>
              <a:cxnSpLocks noChangeShapeType="1"/>
              <a:stCxn id="32787" idx="0"/>
              <a:endCxn id="32786" idx="2"/>
            </p:cNvCxnSpPr>
            <p:nvPr/>
          </p:nvCxnSpPr>
          <p:spPr bwMode="auto">
            <a:xfrm rot="-5400000">
              <a:off x="2504" y="2118"/>
              <a:ext cx="114" cy="254"/>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2782" name="_s136203">
              <a:extLst>
                <a:ext uri="{FF2B5EF4-FFF2-40B4-BE49-F238E27FC236}">
                  <a16:creationId xmlns:a16="http://schemas.microsoft.com/office/drawing/2014/main" id="{3A719FDB-B56E-2F4D-84AF-64420C903DF0}"/>
                </a:ext>
              </a:extLst>
            </p:cNvPr>
            <p:cNvCxnSpPr>
              <a:cxnSpLocks noChangeShapeType="1"/>
              <a:stCxn id="32786" idx="0"/>
              <a:endCxn id="32785" idx="2"/>
            </p:cNvCxnSpPr>
            <p:nvPr/>
          </p:nvCxnSpPr>
          <p:spPr bwMode="auto">
            <a:xfrm rot="-5400000">
              <a:off x="2632" y="1876"/>
              <a:ext cx="114" cy="1"/>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2783" name="_s136204">
              <a:extLst>
                <a:ext uri="{FF2B5EF4-FFF2-40B4-BE49-F238E27FC236}">
                  <a16:creationId xmlns:a16="http://schemas.microsoft.com/office/drawing/2014/main" id="{10AB22CD-3EC2-E04F-B87B-FAA55A95C0A6}"/>
                </a:ext>
              </a:extLst>
            </p:cNvPr>
            <p:cNvCxnSpPr>
              <a:cxnSpLocks noChangeShapeType="1"/>
              <a:stCxn id="32785" idx="0"/>
              <a:endCxn id="32784" idx="2"/>
            </p:cNvCxnSpPr>
            <p:nvPr/>
          </p:nvCxnSpPr>
          <p:spPr bwMode="auto">
            <a:xfrm rot="-5400000">
              <a:off x="2633" y="1508"/>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sp>
          <p:nvSpPr>
            <p:cNvPr id="32784" name="_s136205">
              <a:extLst>
                <a:ext uri="{FF2B5EF4-FFF2-40B4-BE49-F238E27FC236}">
                  <a16:creationId xmlns:a16="http://schemas.microsoft.com/office/drawing/2014/main" id="{CD9BD72F-251F-744F-A852-554C2122C4C0}"/>
                </a:ext>
              </a:extLst>
            </p:cNvPr>
            <p:cNvSpPr>
              <a:spLocks noChangeArrowheads="1"/>
            </p:cNvSpPr>
            <p:nvPr/>
          </p:nvSpPr>
          <p:spPr bwMode="auto">
            <a:xfrm>
              <a:off x="2253" y="1198"/>
              <a:ext cx="871" cy="252"/>
            </a:xfrm>
            <a:prstGeom prst="roundRect">
              <a:avLst>
                <a:gd name="adj" fmla="val 16667"/>
              </a:avLst>
            </a:prstGeom>
            <a:solidFill>
              <a:schemeClr val="tx2">
                <a:alpha val="56862"/>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نوح</a:t>
              </a:r>
              <a:endParaRPr lang="en-US" altLang="en-US" sz="2000" b="1" dirty="0">
                <a:ea typeface="SimSun" panose="02010600030101010101" pitchFamily="2" charset="-122"/>
                <a:cs typeface="Arial" panose="020B0604020202020204" pitchFamily="34" charset="0"/>
              </a:endParaRPr>
            </a:p>
          </p:txBody>
        </p:sp>
        <p:sp>
          <p:nvSpPr>
            <p:cNvPr id="32785" name="_s136206">
              <a:extLst>
                <a:ext uri="{FF2B5EF4-FFF2-40B4-BE49-F238E27FC236}">
                  <a16:creationId xmlns:a16="http://schemas.microsoft.com/office/drawing/2014/main" id="{4D7AA17F-329C-F648-B2D4-3E2DABE7383A}"/>
                </a:ext>
              </a:extLst>
            </p:cNvPr>
            <p:cNvSpPr>
              <a:spLocks noChangeArrowheads="1"/>
            </p:cNvSpPr>
            <p:nvPr/>
          </p:nvSpPr>
          <p:spPr bwMode="auto">
            <a:xfrm>
              <a:off x="2253" y="1566"/>
              <a:ext cx="871" cy="254"/>
            </a:xfrm>
            <a:prstGeom prst="roundRect">
              <a:avLst>
                <a:gd name="adj" fmla="val 16667"/>
              </a:avLst>
            </a:prstGeom>
            <a:solidFill>
              <a:schemeClr val="tx2">
                <a:alpha val="56862"/>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سام</a:t>
              </a:r>
              <a:endParaRPr lang="en-US" altLang="en-US" sz="2000" b="1" dirty="0">
                <a:ea typeface="SimSun" panose="02010600030101010101" pitchFamily="2" charset="-122"/>
                <a:cs typeface="Arial" panose="020B0604020202020204" pitchFamily="34" charset="0"/>
              </a:endParaRPr>
            </a:p>
          </p:txBody>
        </p:sp>
        <p:sp>
          <p:nvSpPr>
            <p:cNvPr id="32786" name="_s136207">
              <a:extLst>
                <a:ext uri="{FF2B5EF4-FFF2-40B4-BE49-F238E27FC236}">
                  <a16:creationId xmlns:a16="http://schemas.microsoft.com/office/drawing/2014/main" id="{1273AA50-CF13-AC49-9A37-7BBFA1A8D2F4}"/>
                </a:ext>
              </a:extLst>
            </p:cNvPr>
            <p:cNvSpPr>
              <a:spLocks noChangeArrowheads="1"/>
            </p:cNvSpPr>
            <p:nvPr/>
          </p:nvSpPr>
          <p:spPr bwMode="auto">
            <a:xfrm>
              <a:off x="2253" y="1934"/>
              <a:ext cx="870" cy="254"/>
            </a:xfrm>
            <a:prstGeom prst="roundRect">
              <a:avLst>
                <a:gd name="adj" fmla="val 16667"/>
              </a:avLst>
            </a:prstGeom>
            <a:solidFill>
              <a:schemeClr val="tx2">
                <a:alpha val="56862"/>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عابر</a:t>
              </a:r>
              <a:endParaRPr lang="en-US" altLang="en-US" sz="2000" b="1" dirty="0">
                <a:ea typeface="SimSun" panose="02010600030101010101" pitchFamily="2" charset="-122"/>
                <a:cs typeface="Arial" panose="020B0604020202020204" pitchFamily="34" charset="0"/>
              </a:endParaRPr>
            </a:p>
          </p:txBody>
        </p:sp>
        <p:sp>
          <p:nvSpPr>
            <p:cNvPr id="32787" name="_s136208">
              <a:extLst>
                <a:ext uri="{FF2B5EF4-FFF2-40B4-BE49-F238E27FC236}">
                  <a16:creationId xmlns:a16="http://schemas.microsoft.com/office/drawing/2014/main" id="{B5D10EF2-90B9-5640-94CB-AEFB89925919}"/>
                </a:ext>
              </a:extLst>
            </p:cNvPr>
            <p:cNvSpPr>
              <a:spLocks noChangeArrowheads="1"/>
            </p:cNvSpPr>
            <p:nvPr/>
          </p:nvSpPr>
          <p:spPr bwMode="auto">
            <a:xfrm>
              <a:off x="1998" y="2302"/>
              <a:ext cx="871" cy="256"/>
            </a:xfrm>
            <a:prstGeom prst="roundRect">
              <a:avLst>
                <a:gd name="adj" fmla="val 16667"/>
              </a:avLst>
            </a:prstGeom>
            <a:solidFill>
              <a:schemeClr val="tx2">
                <a:alpha val="56862"/>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فالج</a:t>
              </a:r>
              <a:endParaRPr lang="en-US" altLang="en-US" sz="2000" b="1" dirty="0">
                <a:ea typeface="SimSun" panose="02010600030101010101" pitchFamily="2" charset="-122"/>
                <a:cs typeface="Arial" panose="020B0604020202020204" pitchFamily="34" charset="0"/>
              </a:endParaRPr>
            </a:p>
          </p:txBody>
        </p:sp>
        <p:sp>
          <p:nvSpPr>
            <p:cNvPr id="32788" name="_s136209">
              <a:extLst>
                <a:ext uri="{FF2B5EF4-FFF2-40B4-BE49-F238E27FC236}">
                  <a16:creationId xmlns:a16="http://schemas.microsoft.com/office/drawing/2014/main" id="{09D6737E-23A6-B54D-8550-425775E3874E}"/>
                </a:ext>
              </a:extLst>
            </p:cNvPr>
            <p:cNvSpPr>
              <a:spLocks noChangeArrowheads="1"/>
            </p:cNvSpPr>
            <p:nvPr/>
          </p:nvSpPr>
          <p:spPr bwMode="auto">
            <a:xfrm>
              <a:off x="3014" y="2302"/>
              <a:ext cx="871" cy="256"/>
            </a:xfrm>
            <a:prstGeom prst="roundRect">
              <a:avLst>
                <a:gd name="adj" fmla="val 16667"/>
              </a:avLst>
            </a:prstGeom>
            <a:solidFill>
              <a:schemeClr val="tx2">
                <a:alpha val="56862"/>
              </a:schemeClr>
            </a:solidFill>
            <a:ln w="9525">
              <a:solidFill>
                <a:srgbClr val="000000"/>
              </a:solidFill>
              <a:round/>
              <a:headEnd/>
              <a:tailEnd/>
            </a:ln>
          </p:spPr>
          <p:txBody>
            <a:bodyPr lIns="58346" tIns="29172" rIns="58346" bIns="2917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zh-CN" sz="2000" b="1" dirty="0">
                  <a:solidFill>
                    <a:schemeClr val="tx1"/>
                  </a:solidFill>
                  <a:ea typeface="SimSun" panose="02010600030101010101" pitchFamily="2" charset="-122"/>
                  <a:cs typeface="Arial" panose="020B0604020202020204" pitchFamily="34" charset="0"/>
                </a:rPr>
                <a:t>Joktan</a:t>
              </a:r>
              <a:endParaRPr lang="en-US" altLang="en-US" sz="2000" b="1" dirty="0">
                <a:solidFill>
                  <a:schemeClr val="tx1"/>
                </a:solidFill>
                <a:ea typeface="SimSun" panose="02010600030101010101" pitchFamily="2" charset="-122"/>
                <a:cs typeface="Arial" panose="020B0604020202020204" pitchFamily="34" charset="0"/>
              </a:endParaRPr>
            </a:p>
          </p:txBody>
        </p:sp>
        <p:sp>
          <p:nvSpPr>
            <p:cNvPr id="32789" name="_s136210">
              <a:extLst>
                <a:ext uri="{FF2B5EF4-FFF2-40B4-BE49-F238E27FC236}">
                  <a16:creationId xmlns:a16="http://schemas.microsoft.com/office/drawing/2014/main" id="{5E5FF25A-DF6F-E042-9416-DBED5C8BEF92}"/>
                </a:ext>
              </a:extLst>
            </p:cNvPr>
            <p:cNvSpPr>
              <a:spLocks noChangeArrowheads="1"/>
            </p:cNvSpPr>
            <p:nvPr/>
          </p:nvSpPr>
          <p:spPr bwMode="auto">
            <a:xfrm>
              <a:off x="1998" y="2672"/>
              <a:ext cx="871" cy="266"/>
            </a:xfrm>
            <a:prstGeom prst="roundRect">
              <a:avLst>
                <a:gd name="adj" fmla="val 16667"/>
              </a:avLst>
            </a:prstGeom>
            <a:solidFill>
              <a:schemeClr val="tx2">
                <a:alpha val="56862"/>
              </a:schemeClr>
            </a:solidFill>
            <a:ln w="9525">
              <a:solidFill>
                <a:srgbClr val="000000"/>
              </a:solidFill>
              <a:round/>
              <a:headEnd/>
              <a:tailEnd/>
            </a:ln>
          </p:spPr>
          <p:txBody>
            <a:bodyPr lIns="72932" tIns="36466" rIns="72932" bIns="36466"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تارح</a:t>
              </a:r>
              <a:endParaRPr lang="en-US" altLang="en-US" sz="2000" b="1" dirty="0">
                <a:ea typeface="SimSun" panose="02010600030101010101" pitchFamily="2" charset="-122"/>
                <a:cs typeface="Arial" panose="020B0604020202020204" pitchFamily="34" charset="0"/>
              </a:endParaRPr>
            </a:p>
          </p:txBody>
        </p:sp>
        <p:sp>
          <p:nvSpPr>
            <p:cNvPr id="32790" name="_s136211">
              <a:extLst>
                <a:ext uri="{FF2B5EF4-FFF2-40B4-BE49-F238E27FC236}">
                  <a16:creationId xmlns:a16="http://schemas.microsoft.com/office/drawing/2014/main" id="{6A6CF2AD-352B-B344-8591-C497FEFAB551}"/>
                </a:ext>
              </a:extLst>
            </p:cNvPr>
            <p:cNvSpPr>
              <a:spLocks noChangeArrowheads="1"/>
            </p:cNvSpPr>
            <p:nvPr/>
          </p:nvSpPr>
          <p:spPr bwMode="auto">
            <a:xfrm>
              <a:off x="1998" y="3052"/>
              <a:ext cx="871" cy="274"/>
            </a:xfrm>
            <a:prstGeom prst="roundRect">
              <a:avLst>
                <a:gd name="adj" fmla="val 16667"/>
              </a:avLst>
            </a:prstGeom>
            <a:solidFill>
              <a:schemeClr val="tx2">
                <a:alpha val="56862"/>
              </a:schemeClr>
            </a:solidFill>
            <a:ln w="9525">
              <a:solidFill>
                <a:srgbClr val="000000"/>
              </a:solidFill>
              <a:round/>
              <a:headEnd/>
              <a:tailEnd/>
            </a:ln>
          </p:spPr>
          <p:txBody>
            <a:bodyPr lIns="83356" tIns="41678" rIns="83356" bIns="4167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إبراهيم</a:t>
              </a:r>
              <a:endParaRPr lang="en-US" altLang="en-US" sz="2000" b="1" dirty="0">
                <a:ea typeface="SimSun" panose="02010600030101010101" pitchFamily="2" charset="-122"/>
                <a:cs typeface="Arial" panose="020B0604020202020204" pitchFamily="34" charset="0"/>
              </a:endParaRPr>
            </a:p>
          </p:txBody>
        </p:sp>
        <p:sp>
          <p:nvSpPr>
            <p:cNvPr id="32791" name="_s136212">
              <a:extLst>
                <a:ext uri="{FF2B5EF4-FFF2-40B4-BE49-F238E27FC236}">
                  <a16:creationId xmlns:a16="http://schemas.microsoft.com/office/drawing/2014/main" id="{32647832-8BD5-3245-929D-FAC32E6B2373}"/>
                </a:ext>
              </a:extLst>
            </p:cNvPr>
            <p:cNvSpPr>
              <a:spLocks noChangeArrowheads="1"/>
            </p:cNvSpPr>
            <p:nvPr/>
          </p:nvSpPr>
          <p:spPr bwMode="auto">
            <a:xfrm>
              <a:off x="1491" y="3438"/>
              <a:ext cx="870" cy="278"/>
            </a:xfrm>
            <a:prstGeom prst="roundRect">
              <a:avLst>
                <a:gd name="adj" fmla="val 16667"/>
              </a:avLst>
            </a:prstGeom>
            <a:solidFill>
              <a:schemeClr val="tx2">
                <a:alpha val="56862"/>
              </a:schemeClr>
            </a:solidFill>
            <a:ln w="9525">
              <a:solidFill>
                <a:srgbClr val="000000"/>
              </a:solidFill>
              <a:round/>
              <a:headEnd/>
              <a:tailEnd/>
            </a:ln>
          </p:spPr>
          <p:txBody>
            <a:bodyPr lIns="85933" tIns="42968" rIns="85933" bIns="4296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إسحق</a:t>
              </a:r>
              <a:endParaRPr lang="en-US" altLang="en-US" sz="2000" b="1" dirty="0">
                <a:ea typeface="SimSun" panose="02010600030101010101" pitchFamily="2" charset="-122"/>
                <a:cs typeface="Arial" panose="020B0604020202020204" pitchFamily="34" charset="0"/>
              </a:endParaRPr>
            </a:p>
          </p:txBody>
        </p:sp>
        <p:sp>
          <p:nvSpPr>
            <p:cNvPr id="32792" name="_s136213">
              <a:extLst>
                <a:ext uri="{FF2B5EF4-FFF2-40B4-BE49-F238E27FC236}">
                  <a16:creationId xmlns:a16="http://schemas.microsoft.com/office/drawing/2014/main" id="{CE5A6BCB-D877-B14F-A568-9943A10BD7F0}"/>
                </a:ext>
              </a:extLst>
            </p:cNvPr>
            <p:cNvSpPr>
              <a:spLocks noChangeArrowheads="1"/>
            </p:cNvSpPr>
            <p:nvPr/>
          </p:nvSpPr>
          <p:spPr bwMode="auto">
            <a:xfrm>
              <a:off x="2506" y="3438"/>
              <a:ext cx="870" cy="278"/>
            </a:xfrm>
            <a:prstGeom prst="roundRect">
              <a:avLst>
                <a:gd name="adj" fmla="val 16667"/>
              </a:avLst>
            </a:prstGeom>
            <a:solidFill>
              <a:schemeClr val="tx2">
                <a:alpha val="56862"/>
              </a:schemeClr>
            </a:solidFill>
            <a:ln w="9525">
              <a:solidFill>
                <a:srgbClr val="000000"/>
              </a:solidFill>
              <a:round/>
              <a:headEnd/>
              <a:tailEnd/>
            </a:ln>
          </p:spPr>
          <p:txBody>
            <a:bodyPr lIns="92401" tIns="46201" rIns="92401" bIns="4620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إسماعيل</a:t>
              </a:r>
              <a:endParaRPr lang="en-US" altLang="en-US" sz="2000" b="1" dirty="0">
                <a:ea typeface="SimSun" panose="02010600030101010101" pitchFamily="2" charset="-122"/>
                <a:cs typeface="Arial" panose="020B0604020202020204" pitchFamily="34" charset="0"/>
              </a:endParaRPr>
            </a:p>
          </p:txBody>
        </p:sp>
      </p:grpSp>
      <p:sp>
        <p:nvSpPr>
          <p:cNvPr id="136222" name="_s1040">
            <a:extLst>
              <a:ext uri="{FF2B5EF4-FFF2-40B4-BE49-F238E27FC236}">
                <a16:creationId xmlns:a16="http://schemas.microsoft.com/office/drawing/2014/main" id="{EB6EEBEA-0904-7F4F-9B7C-42C317EBE590}"/>
              </a:ext>
            </a:extLst>
          </p:cNvPr>
          <p:cNvSpPr>
            <a:spLocks noChangeArrowheads="1"/>
          </p:cNvSpPr>
          <p:nvPr/>
        </p:nvSpPr>
        <p:spPr bwMode="auto">
          <a:xfrm>
            <a:off x="2797175" y="3851275"/>
            <a:ext cx="1498600" cy="519113"/>
          </a:xfrm>
          <a:prstGeom prst="roundRect">
            <a:avLst>
              <a:gd name="adj" fmla="val 16667"/>
            </a:avLst>
          </a:prstGeom>
          <a:solidFill>
            <a:srgbClr val="FFFF66"/>
          </a:solidFill>
          <a:ln w="9525">
            <a:solidFill>
              <a:srgbClr val="000000"/>
            </a:solidFill>
            <a:round/>
            <a:headEnd/>
            <a:tailEnd/>
          </a:ln>
        </p:spPr>
        <p:txBody>
          <a:bodyPr lIns="58346" tIns="29172" rIns="58346" bIns="2917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tx1"/>
                </a:solidFill>
                <a:ea typeface="SimSun" panose="02010600030101010101" pitchFamily="2" charset="-122"/>
                <a:cs typeface="Arial" panose="020B0604020202020204" pitchFamily="34" charset="0"/>
              </a:rPr>
              <a:t>يقطان</a:t>
            </a:r>
            <a:endParaRPr lang="en-US" altLang="en-US" sz="2000" b="1" dirty="0">
              <a:solidFill>
                <a:schemeClr val="tx1"/>
              </a:solidFill>
              <a:ea typeface="SimSun" panose="02010600030101010101" pitchFamily="2" charset="-122"/>
              <a:cs typeface="Arial" panose="020B0604020202020204" pitchFamily="34" charset="0"/>
            </a:endParaRPr>
          </a:p>
        </p:txBody>
      </p:sp>
      <p:sp>
        <p:nvSpPr>
          <p:cNvPr id="32773" name="TextBox 24">
            <a:extLst>
              <a:ext uri="{FF2B5EF4-FFF2-40B4-BE49-F238E27FC236}">
                <a16:creationId xmlns:a16="http://schemas.microsoft.com/office/drawing/2014/main" id="{B536D132-97EA-8749-8BAB-E929E177177F}"/>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400" b="1" dirty="0">
                <a:solidFill>
                  <a:schemeClr val="bg1"/>
                </a:solidFill>
                <a:cs typeface="Arial" panose="020B0604020202020204" pitchFamily="34" charset="0"/>
              </a:rPr>
              <a:t>152e</a:t>
            </a:r>
          </a:p>
        </p:txBody>
      </p:sp>
      <p:pic>
        <p:nvPicPr>
          <p:cNvPr id="32774" name="Picture 1">
            <a:extLst>
              <a:ext uri="{FF2B5EF4-FFF2-40B4-BE49-F238E27FC236}">
                <a16:creationId xmlns:a16="http://schemas.microsoft.com/office/drawing/2014/main" id="{781755F4-64F4-6E47-A9EB-B291EA946A4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9163" y="0"/>
            <a:ext cx="4414837" cy="676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34818" name="Picture 6">
            <a:extLst>
              <a:ext uri="{FF2B5EF4-FFF2-40B4-BE49-F238E27FC236}">
                <a16:creationId xmlns:a16="http://schemas.microsoft.com/office/drawing/2014/main" id="{6ED51D69-55AC-3E42-8A65-2B0615A395F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66152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19" name="Group 30">
            <a:extLst>
              <a:ext uri="{FF2B5EF4-FFF2-40B4-BE49-F238E27FC236}">
                <a16:creationId xmlns:a16="http://schemas.microsoft.com/office/drawing/2014/main" id="{12DB7CF8-2E02-0C47-BBA3-4A9612ACF8BD}"/>
              </a:ext>
            </a:extLst>
          </p:cNvPr>
          <p:cNvGrpSpPr>
            <a:grpSpLocks noChangeAspect="1"/>
          </p:cNvGrpSpPr>
          <p:nvPr/>
        </p:nvGrpSpPr>
        <p:grpSpPr bwMode="auto">
          <a:xfrm>
            <a:off x="1371600" y="-762000"/>
            <a:ext cx="4598988" cy="7391400"/>
            <a:chOff x="5428" y="11306"/>
            <a:chExt cx="3644" cy="55761"/>
          </a:xfrm>
        </p:grpSpPr>
        <p:sp>
          <p:nvSpPr>
            <p:cNvPr id="34832" name="AutoShape 31">
              <a:extLst>
                <a:ext uri="{FF2B5EF4-FFF2-40B4-BE49-F238E27FC236}">
                  <a16:creationId xmlns:a16="http://schemas.microsoft.com/office/drawing/2014/main" id="{A8BD5185-AD7C-3349-B4C1-07DAE4B4299A}"/>
                </a:ext>
              </a:extLst>
            </p:cNvPr>
            <p:cNvSpPr>
              <a:spLocks noChangeAspect="1" noChangeArrowheads="1" noTextEdit="1"/>
            </p:cNvSpPr>
            <p:nvPr/>
          </p:nvSpPr>
          <p:spPr bwMode="auto">
            <a:xfrm>
              <a:off x="5428" y="11306"/>
              <a:ext cx="3644" cy="5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cxnSp>
          <p:nvCxnSpPr>
            <p:cNvPr id="34833" name="_s134176">
              <a:extLst>
                <a:ext uri="{FF2B5EF4-FFF2-40B4-BE49-F238E27FC236}">
                  <a16:creationId xmlns:a16="http://schemas.microsoft.com/office/drawing/2014/main" id="{8C530EFE-7E23-BB49-9C8B-3A9B6F43FF4F}"/>
                </a:ext>
              </a:extLst>
            </p:cNvPr>
            <p:cNvCxnSpPr>
              <a:cxnSpLocks noChangeShapeType="1"/>
              <a:stCxn id="34859" idx="1"/>
              <a:endCxn id="34846" idx="2"/>
            </p:cNvCxnSpPr>
            <p:nvPr/>
          </p:nvCxnSpPr>
          <p:spPr bwMode="auto">
            <a:xfrm rot="10800000">
              <a:off x="6508" y="23402"/>
              <a:ext cx="403" cy="4027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4" name="_s134177">
              <a:extLst>
                <a:ext uri="{FF2B5EF4-FFF2-40B4-BE49-F238E27FC236}">
                  <a16:creationId xmlns:a16="http://schemas.microsoft.com/office/drawing/2014/main" id="{D07360BB-8813-4D4D-B131-723B2604FDF3}"/>
                </a:ext>
              </a:extLst>
            </p:cNvPr>
            <p:cNvCxnSpPr>
              <a:cxnSpLocks noChangeShapeType="1"/>
              <a:stCxn id="34858" idx="1"/>
              <a:endCxn id="34846" idx="2"/>
            </p:cNvCxnSpPr>
            <p:nvPr/>
          </p:nvCxnSpPr>
          <p:spPr bwMode="auto">
            <a:xfrm rot="10800000">
              <a:off x="6508" y="23402"/>
              <a:ext cx="403" cy="3706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5" name="_s134178">
              <a:extLst>
                <a:ext uri="{FF2B5EF4-FFF2-40B4-BE49-F238E27FC236}">
                  <a16:creationId xmlns:a16="http://schemas.microsoft.com/office/drawing/2014/main" id="{E46E2BF5-2AE7-5142-97EB-40F7B9818C97}"/>
                </a:ext>
              </a:extLst>
            </p:cNvPr>
            <p:cNvCxnSpPr>
              <a:cxnSpLocks noChangeShapeType="1"/>
              <a:stCxn id="34857" idx="1"/>
              <a:endCxn id="34846" idx="2"/>
            </p:cNvCxnSpPr>
            <p:nvPr/>
          </p:nvCxnSpPr>
          <p:spPr bwMode="auto">
            <a:xfrm rot="10800000">
              <a:off x="6508" y="23402"/>
              <a:ext cx="403" cy="33857"/>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6" name="_s134179">
              <a:extLst>
                <a:ext uri="{FF2B5EF4-FFF2-40B4-BE49-F238E27FC236}">
                  <a16:creationId xmlns:a16="http://schemas.microsoft.com/office/drawing/2014/main" id="{8C33D6DD-2342-B245-BD21-6D904DA828ED}"/>
                </a:ext>
              </a:extLst>
            </p:cNvPr>
            <p:cNvCxnSpPr>
              <a:cxnSpLocks noChangeShapeType="1"/>
              <a:stCxn id="34856" idx="1"/>
              <a:endCxn id="34846" idx="2"/>
            </p:cNvCxnSpPr>
            <p:nvPr/>
          </p:nvCxnSpPr>
          <p:spPr bwMode="auto">
            <a:xfrm rot="10800000">
              <a:off x="6508" y="23402"/>
              <a:ext cx="403" cy="30659"/>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7" name="_s134180">
              <a:extLst>
                <a:ext uri="{FF2B5EF4-FFF2-40B4-BE49-F238E27FC236}">
                  <a16:creationId xmlns:a16="http://schemas.microsoft.com/office/drawing/2014/main" id="{9FBC1076-B524-CC4E-B74E-6BBAEE280557}"/>
                </a:ext>
              </a:extLst>
            </p:cNvPr>
            <p:cNvCxnSpPr>
              <a:cxnSpLocks noChangeShapeType="1"/>
              <a:stCxn id="34855" idx="1"/>
              <a:endCxn id="34846" idx="2"/>
            </p:cNvCxnSpPr>
            <p:nvPr/>
          </p:nvCxnSpPr>
          <p:spPr bwMode="auto">
            <a:xfrm rot="10800000">
              <a:off x="6508" y="23402"/>
              <a:ext cx="403" cy="27449"/>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8" name="_s134181">
              <a:extLst>
                <a:ext uri="{FF2B5EF4-FFF2-40B4-BE49-F238E27FC236}">
                  <a16:creationId xmlns:a16="http://schemas.microsoft.com/office/drawing/2014/main" id="{ACF1DB4E-13B5-E34B-87FC-5B23AAB0D7DF}"/>
                </a:ext>
              </a:extLst>
            </p:cNvPr>
            <p:cNvCxnSpPr>
              <a:cxnSpLocks noChangeShapeType="1"/>
              <a:stCxn id="34854" idx="1"/>
              <a:endCxn id="34846" idx="2"/>
            </p:cNvCxnSpPr>
            <p:nvPr/>
          </p:nvCxnSpPr>
          <p:spPr bwMode="auto">
            <a:xfrm rot="10800000">
              <a:off x="6508" y="23402"/>
              <a:ext cx="403" cy="24240"/>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9" name="_s134182">
              <a:extLst>
                <a:ext uri="{FF2B5EF4-FFF2-40B4-BE49-F238E27FC236}">
                  <a16:creationId xmlns:a16="http://schemas.microsoft.com/office/drawing/2014/main" id="{3ED736B5-16C9-9E49-A624-521F54D06A31}"/>
                </a:ext>
              </a:extLst>
            </p:cNvPr>
            <p:cNvCxnSpPr>
              <a:cxnSpLocks noChangeShapeType="1"/>
              <a:stCxn id="34853" idx="1"/>
              <a:endCxn id="34846" idx="2"/>
            </p:cNvCxnSpPr>
            <p:nvPr/>
          </p:nvCxnSpPr>
          <p:spPr bwMode="auto">
            <a:xfrm rot="10800000">
              <a:off x="6508" y="23402"/>
              <a:ext cx="403" cy="21042"/>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0" name="_s134183">
              <a:extLst>
                <a:ext uri="{FF2B5EF4-FFF2-40B4-BE49-F238E27FC236}">
                  <a16:creationId xmlns:a16="http://schemas.microsoft.com/office/drawing/2014/main" id="{A1B4A696-0D1C-3647-98EB-C152273DC91E}"/>
                </a:ext>
              </a:extLst>
            </p:cNvPr>
            <p:cNvCxnSpPr>
              <a:cxnSpLocks noChangeShapeType="1"/>
              <a:stCxn id="34852" idx="1"/>
              <a:endCxn id="34846" idx="2"/>
            </p:cNvCxnSpPr>
            <p:nvPr/>
          </p:nvCxnSpPr>
          <p:spPr bwMode="auto">
            <a:xfrm rot="10800000">
              <a:off x="6508" y="23402"/>
              <a:ext cx="403" cy="17832"/>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1" name="_s134184">
              <a:extLst>
                <a:ext uri="{FF2B5EF4-FFF2-40B4-BE49-F238E27FC236}">
                  <a16:creationId xmlns:a16="http://schemas.microsoft.com/office/drawing/2014/main" id="{5B16CBAF-32F3-D24F-918F-D107E61372B6}"/>
                </a:ext>
              </a:extLst>
            </p:cNvPr>
            <p:cNvCxnSpPr>
              <a:cxnSpLocks noChangeShapeType="1"/>
              <a:stCxn id="34851" idx="1"/>
              <a:endCxn id="34846" idx="2"/>
            </p:cNvCxnSpPr>
            <p:nvPr/>
          </p:nvCxnSpPr>
          <p:spPr bwMode="auto">
            <a:xfrm rot="10800000">
              <a:off x="6508" y="23402"/>
              <a:ext cx="403" cy="14623"/>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2" name="_s134185">
              <a:extLst>
                <a:ext uri="{FF2B5EF4-FFF2-40B4-BE49-F238E27FC236}">
                  <a16:creationId xmlns:a16="http://schemas.microsoft.com/office/drawing/2014/main" id="{4FCB9975-BCB5-B746-9BBA-B71AC048F397}"/>
                </a:ext>
              </a:extLst>
            </p:cNvPr>
            <p:cNvCxnSpPr>
              <a:cxnSpLocks noChangeShapeType="1"/>
              <a:stCxn id="34850" idx="1"/>
              <a:endCxn id="34846" idx="2"/>
            </p:cNvCxnSpPr>
            <p:nvPr/>
          </p:nvCxnSpPr>
          <p:spPr bwMode="auto">
            <a:xfrm rot="10800000">
              <a:off x="6508" y="23402"/>
              <a:ext cx="403" cy="11425"/>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3" name="_s134186">
              <a:extLst>
                <a:ext uri="{FF2B5EF4-FFF2-40B4-BE49-F238E27FC236}">
                  <a16:creationId xmlns:a16="http://schemas.microsoft.com/office/drawing/2014/main" id="{4D55037E-7032-B049-8E0E-52619F13DDA0}"/>
                </a:ext>
              </a:extLst>
            </p:cNvPr>
            <p:cNvCxnSpPr>
              <a:cxnSpLocks noChangeShapeType="1"/>
              <a:stCxn id="34849" idx="1"/>
              <a:endCxn id="34846" idx="2"/>
            </p:cNvCxnSpPr>
            <p:nvPr/>
          </p:nvCxnSpPr>
          <p:spPr bwMode="auto">
            <a:xfrm rot="10800000">
              <a:off x="6508" y="23402"/>
              <a:ext cx="403" cy="821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4" name="_s134187">
              <a:extLst>
                <a:ext uri="{FF2B5EF4-FFF2-40B4-BE49-F238E27FC236}">
                  <a16:creationId xmlns:a16="http://schemas.microsoft.com/office/drawing/2014/main" id="{AEFF38BA-C88F-0445-9726-951408F69106}"/>
                </a:ext>
              </a:extLst>
            </p:cNvPr>
            <p:cNvCxnSpPr>
              <a:cxnSpLocks noChangeShapeType="1"/>
              <a:stCxn id="34848" idx="1"/>
              <a:endCxn id="34846" idx="2"/>
            </p:cNvCxnSpPr>
            <p:nvPr/>
          </p:nvCxnSpPr>
          <p:spPr bwMode="auto">
            <a:xfrm rot="10800000">
              <a:off x="6508" y="23402"/>
              <a:ext cx="403" cy="500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5" name="_s134188">
              <a:extLst>
                <a:ext uri="{FF2B5EF4-FFF2-40B4-BE49-F238E27FC236}">
                  <a16:creationId xmlns:a16="http://schemas.microsoft.com/office/drawing/2014/main" id="{0F69A3BF-EE45-6448-9AA9-4092BBD8AB59}"/>
                </a:ext>
              </a:extLst>
            </p:cNvPr>
            <p:cNvCxnSpPr>
              <a:cxnSpLocks noChangeShapeType="1"/>
              <a:stCxn id="34847" idx="1"/>
              <a:endCxn id="34846" idx="2"/>
            </p:cNvCxnSpPr>
            <p:nvPr/>
          </p:nvCxnSpPr>
          <p:spPr bwMode="auto">
            <a:xfrm rot="10800000">
              <a:off x="6508" y="23402"/>
              <a:ext cx="403" cy="179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sp>
          <p:nvSpPr>
            <p:cNvPr id="34846" name="_s134189">
              <a:extLst>
                <a:ext uri="{FF2B5EF4-FFF2-40B4-BE49-F238E27FC236}">
                  <a16:creationId xmlns:a16="http://schemas.microsoft.com/office/drawing/2014/main" id="{86676868-FB46-F146-A98B-69990D6D9B2B}"/>
                </a:ext>
              </a:extLst>
            </p:cNvPr>
            <p:cNvSpPr>
              <a:spLocks noChangeArrowheads="1"/>
            </p:cNvSpPr>
            <p:nvPr/>
          </p:nvSpPr>
          <p:spPr bwMode="auto">
            <a:xfrm>
              <a:off x="5428" y="20599"/>
              <a:ext cx="2161" cy="2802"/>
            </a:xfrm>
            <a:prstGeom prst="roundRect">
              <a:avLst>
                <a:gd name="adj" fmla="val 16667"/>
              </a:avLst>
            </a:prstGeom>
            <a:solidFill>
              <a:srgbClr val="FFFF66"/>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tx1"/>
                  </a:solidFill>
                  <a:ea typeface="SimSun" panose="02010600030101010101" pitchFamily="2" charset="-122"/>
                  <a:cs typeface="Arial" panose="020B0604020202020204" pitchFamily="34" charset="0"/>
                </a:rPr>
                <a:t>يقطان/قحطان</a:t>
              </a:r>
              <a:endParaRPr lang="en-US" altLang="en-US" sz="2000" b="1" dirty="0">
                <a:solidFill>
                  <a:schemeClr val="tx1"/>
                </a:solidFill>
                <a:ea typeface="SimSun" panose="02010600030101010101" pitchFamily="2" charset="-122"/>
                <a:cs typeface="Arial" panose="020B0604020202020204" pitchFamily="34" charset="0"/>
              </a:endParaRPr>
            </a:p>
          </p:txBody>
        </p:sp>
        <p:sp>
          <p:nvSpPr>
            <p:cNvPr id="34847" name="_s134190">
              <a:extLst>
                <a:ext uri="{FF2B5EF4-FFF2-40B4-BE49-F238E27FC236}">
                  <a16:creationId xmlns:a16="http://schemas.microsoft.com/office/drawing/2014/main" id="{8D643C20-4E5C-EB4C-8DE5-B7927C94F4EE}"/>
                </a:ext>
              </a:extLst>
            </p:cNvPr>
            <p:cNvSpPr>
              <a:spLocks noChangeArrowheads="1"/>
            </p:cNvSpPr>
            <p:nvPr/>
          </p:nvSpPr>
          <p:spPr bwMode="auto">
            <a:xfrm>
              <a:off x="6911" y="23797"/>
              <a:ext cx="2161" cy="2802"/>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ألموداد (مراد)</a:t>
              </a:r>
              <a:endParaRPr lang="en-US" altLang="en-US" sz="2000" b="1" dirty="0">
                <a:ea typeface="SimSun" panose="02010600030101010101" pitchFamily="2" charset="-122"/>
                <a:cs typeface="Arial" panose="020B0604020202020204" pitchFamily="34" charset="0"/>
              </a:endParaRPr>
            </a:p>
          </p:txBody>
        </p:sp>
        <p:sp>
          <p:nvSpPr>
            <p:cNvPr id="34848" name="_s134191">
              <a:extLst>
                <a:ext uri="{FF2B5EF4-FFF2-40B4-BE49-F238E27FC236}">
                  <a16:creationId xmlns:a16="http://schemas.microsoft.com/office/drawing/2014/main" id="{1AF5E6E4-90DD-D243-A65B-8A1F87A06C3A}"/>
                </a:ext>
              </a:extLst>
            </p:cNvPr>
            <p:cNvSpPr>
              <a:spLocks noChangeArrowheads="1"/>
            </p:cNvSpPr>
            <p:nvPr/>
          </p:nvSpPr>
          <p:spPr bwMode="auto">
            <a:xfrm>
              <a:off x="6911" y="27007"/>
              <a:ext cx="2161" cy="2802"/>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شالف (شليف)</a:t>
              </a:r>
              <a:endParaRPr lang="en-US" altLang="en-US" sz="2000" b="1" dirty="0">
                <a:ea typeface="SimSun" panose="02010600030101010101" pitchFamily="2" charset="-122"/>
                <a:cs typeface="Arial" panose="020B0604020202020204" pitchFamily="34" charset="0"/>
              </a:endParaRPr>
            </a:p>
          </p:txBody>
        </p:sp>
        <p:sp>
          <p:nvSpPr>
            <p:cNvPr id="34849" name="_s134192">
              <a:extLst>
                <a:ext uri="{FF2B5EF4-FFF2-40B4-BE49-F238E27FC236}">
                  <a16:creationId xmlns:a16="http://schemas.microsoft.com/office/drawing/2014/main" id="{807EB06B-3DF1-A04E-A8E8-824A25F91809}"/>
                </a:ext>
              </a:extLst>
            </p:cNvPr>
            <p:cNvSpPr>
              <a:spLocks noChangeArrowheads="1"/>
            </p:cNvSpPr>
            <p:nvPr/>
          </p:nvSpPr>
          <p:spPr bwMode="auto">
            <a:xfrm>
              <a:off x="6911" y="30216"/>
              <a:ext cx="2161" cy="2802"/>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حضرموت</a:t>
              </a:r>
              <a:r>
                <a:rPr lang="en-US" altLang="zh-CN" sz="600" b="1" dirty="0">
                  <a:ea typeface="SimSun" panose="02010600030101010101" pitchFamily="2" charset="-122"/>
                  <a:cs typeface="Arial" panose="020B0604020202020204" pitchFamily="34" charset="0"/>
                </a:rPr>
                <a:t> </a:t>
              </a:r>
              <a:endParaRPr lang="en-US" altLang="en-US" sz="1000" b="1" dirty="0">
                <a:ea typeface="SimSun" panose="02010600030101010101" pitchFamily="2" charset="-122"/>
                <a:cs typeface="Arial" panose="020B0604020202020204" pitchFamily="34" charset="0"/>
              </a:endParaRPr>
            </a:p>
          </p:txBody>
        </p:sp>
        <p:sp>
          <p:nvSpPr>
            <p:cNvPr id="34850" name="_s134193">
              <a:extLst>
                <a:ext uri="{FF2B5EF4-FFF2-40B4-BE49-F238E27FC236}">
                  <a16:creationId xmlns:a16="http://schemas.microsoft.com/office/drawing/2014/main" id="{D423B7A6-5047-B646-AB86-F5A6B24E73DA}"/>
                </a:ext>
              </a:extLst>
            </p:cNvPr>
            <p:cNvSpPr>
              <a:spLocks noChangeArrowheads="1"/>
            </p:cNvSpPr>
            <p:nvPr/>
          </p:nvSpPr>
          <p:spPr bwMode="auto">
            <a:xfrm>
              <a:off x="6911" y="33426"/>
              <a:ext cx="2161" cy="2802"/>
            </a:xfrm>
            <a:prstGeom prst="roundRect">
              <a:avLst>
                <a:gd name="adj" fmla="val 16667"/>
              </a:avLst>
            </a:prstGeom>
            <a:solidFill>
              <a:schemeClr val="tx2">
                <a:alpha val="56862"/>
              </a:schemeClr>
            </a:solidFill>
            <a:ln w="9525">
              <a:solidFill>
                <a:srgbClr val="000000"/>
              </a:solidFill>
              <a:round/>
              <a:headEnd/>
              <a:tailEnd/>
            </a:ln>
          </p:spPr>
          <p:txBody>
            <a:bodyPr lIns="23457" tIns="11731" rIns="23457" bIns="1173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يارح (حرموت)</a:t>
              </a:r>
              <a:r>
                <a:rPr lang="en-US" altLang="zh-CN" sz="2000" b="1" dirty="0">
                  <a:ea typeface="SimSun" panose="02010600030101010101" pitchFamily="2" charset="-122"/>
                  <a:cs typeface="Arial" panose="020B0604020202020204" pitchFamily="34" charset="0"/>
                </a:rPr>
                <a:t>)</a:t>
              </a:r>
              <a:endParaRPr lang="en-US" altLang="en-US" sz="2000" b="1" dirty="0">
                <a:ea typeface="SimSun" panose="02010600030101010101" pitchFamily="2" charset="-122"/>
                <a:cs typeface="Arial" panose="020B0604020202020204" pitchFamily="34" charset="0"/>
              </a:endParaRPr>
            </a:p>
          </p:txBody>
        </p:sp>
        <p:sp>
          <p:nvSpPr>
            <p:cNvPr id="34851" name="_s134194">
              <a:extLst>
                <a:ext uri="{FF2B5EF4-FFF2-40B4-BE49-F238E27FC236}">
                  <a16:creationId xmlns:a16="http://schemas.microsoft.com/office/drawing/2014/main" id="{EEC9AB6A-BFE7-DA42-836F-AA14F213B721}"/>
                </a:ext>
              </a:extLst>
            </p:cNvPr>
            <p:cNvSpPr>
              <a:spLocks noChangeArrowheads="1"/>
            </p:cNvSpPr>
            <p:nvPr/>
          </p:nvSpPr>
          <p:spPr bwMode="auto">
            <a:xfrm>
              <a:off x="6911" y="36624"/>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هدورام</a:t>
              </a:r>
              <a:endParaRPr lang="en-US" altLang="en-US" sz="2000" b="1" dirty="0">
                <a:ea typeface="SimSun" panose="02010600030101010101" pitchFamily="2" charset="-122"/>
                <a:cs typeface="Arial" panose="020B0604020202020204" pitchFamily="34" charset="0"/>
              </a:endParaRPr>
            </a:p>
          </p:txBody>
        </p:sp>
        <p:sp>
          <p:nvSpPr>
            <p:cNvPr id="34852" name="_s134195">
              <a:extLst>
                <a:ext uri="{FF2B5EF4-FFF2-40B4-BE49-F238E27FC236}">
                  <a16:creationId xmlns:a16="http://schemas.microsoft.com/office/drawing/2014/main" id="{30CBB738-BB26-9D45-9A8C-E4BAE9AF6D5C}"/>
                </a:ext>
              </a:extLst>
            </p:cNvPr>
            <p:cNvSpPr>
              <a:spLocks noChangeArrowheads="1"/>
            </p:cNvSpPr>
            <p:nvPr/>
          </p:nvSpPr>
          <p:spPr bwMode="auto">
            <a:xfrm>
              <a:off x="6911" y="39833"/>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أوزال</a:t>
              </a:r>
              <a:endParaRPr lang="en-US" altLang="en-US" sz="2000" b="1" dirty="0">
                <a:ea typeface="SimSun" panose="02010600030101010101" pitchFamily="2" charset="-122"/>
                <a:cs typeface="Arial" panose="020B0604020202020204" pitchFamily="34" charset="0"/>
              </a:endParaRPr>
            </a:p>
          </p:txBody>
        </p:sp>
        <p:sp>
          <p:nvSpPr>
            <p:cNvPr id="34853" name="_s134196">
              <a:extLst>
                <a:ext uri="{FF2B5EF4-FFF2-40B4-BE49-F238E27FC236}">
                  <a16:creationId xmlns:a16="http://schemas.microsoft.com/office/drawing/2014/main" id="{CD2E357B-C593-8845-B227-9A6D235070C2}"/>
                </a:ext>
              </a:extLst>
            </p:cNvPr>
            <p:cNvSpPr>
              <a:spLocks noChangeArrowheads="1"/>
            </p:cNvSpPr>
            <p:nvPr/>
          </p:nvSpPr>
          <p:spPr bwMode="auto">
            <a:xfrm>
              <a:off x="6911" y="43043"/>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دقلة</a:t>
              </a:r>
              <a:endParaRPr lang="en-US" altLang="en-US" sz="2000" b="1" dirty="0">
                <a:ea typeface="SimSun" panose="02010600030101010101" pitchFamily="2" charset="-122"/>
                <a:cs typeface="Arial" panose="020B0604020202020204" pitchFamily="34" charset="0"/>
              </a:endParaRPr>
            </a:p>
          </p:txBody>
        </p:sp>
        <p:sp>
          <p:nvSpPr>
            <p:cNvPr id="34854" name="_s134197">
              <a:extLst>
                <a:ext uri="{FF2B5EF4-FFF2-40B4-BE49-F238E27FC236}">
                  <a16:creationId xmlns:a16="http://schemas.microsoft.com/office/drawing/2014/main" id="{AA8D7043-5BAD-9347-8062-0C05A2DBE2B8}"/>
                </a:ext>
              </a:extLst>
            </p:cNvPr>
            <p:cNvSpPr>
              <a:spLocks noChangeArrowheads="1"/>
            </p:cNvSpPr>
            <p:nvPr/>
          </p:nvSpPr>
          <p:spPr bwMode="auto">
            <a:xfrm>
              <a:off x="6911" y="46240"/>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عوبال</a:t>
              </a:r>
              <a:endParaRPr lang="en-US" altLang="en-US" sz="2000" b="1" dirty="0">
                <a:ea typeface="SimSun" panose="02010600030101010101" pitchFamily="2" charset="-122"/>
                <a:cs typeface="Arial" panose="020B0604020202020204" pitchFamily="34" charset="0"/>
              </a:endParaRPr>
            </a:p>
          </p:txBody>
        </p:sp>
        <p:sp>
          <p:nvSpPr>
            <p:cNvPr id="34855" name="_s134198">
              <a:extLst>
                <a:ext uri="{FF2B5EF4-FFF2-40B4-BE49-F238E27FC236}">
                  <a16:creationId xmlns:a16="http://schemas.microsoft.com/office/drawing/2014/main" id="{203587E5-FBC9-A941-8619-06FE6E5CB887}"/>
                </a:ext>
              </a:extLst>
            </p:cNvPr>
            <p:cNvSpPr>
              <a:spLocks noChangeArrowheads="1"/>
            </p:cNvSpPr>
            <p:nvPr/>
          </p:nvSpPr>
          <p:spPr bwMode="auto">
            <a:xfrm>
              <a:off x="6911" y="49450"/>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000" b="1" dirty="0">
                  <a:ea typeface="SimSun" panose="02010600030101010101" pitchFamily="2" charset="-122"/>
                  <a:cs typeface="Arial" panose="020B0604020202020204" pitchFamily="34" charset="0"/>
                </a:rPr>
                <a:t>أبيمايل (مايل/مالي)</a:t>
              </a:r>
              <a:endParaRPr lang="en-US" altLang="en-US" sz="2000" b="1" dirty="0">
                <a:ea typeface="SimSun" panose="02010600030101010101" pitchFamily="2" charset="-122"/>
                <a:cs typeface="Arial" panose="020B0604020202020204" pitchFamily="34" charset="0"/>
              </a:endParaRPr>
            </a:p>
          </p:txBody>
        </p:sp>
        <p:sp>
          <p:nvSpPr>
            <p:cNvPr id="34856" name="_s134199">
              <a:extLst>
                <a:ext uri="{FF2B5EF4-FFF2-40B4-BE49-F238E27FC236}">
                  <a16:creationId xmlns:a16="http://schemas.microsoft.com/office/drawing/2014/main" id="{8BADC95D-5F61-AA4D-A358-0038003149F9}"/>
                </a:ext>
              </a:extLst>
            </p:cNvPr>
            <p:cNvSpPr>
              <a:spLocks noChangeArrowheads="1"/>
            </p:cNvSpPr>
            <p:nvPr/>
          </p:nvSpPr>
          <p:spPr bwMode="auto">
            <a:xfrm>
              <a:off x="6911" y="52660"/>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شبا</a:t>
              </a:r>
              <a:endParaRPr lang="en-US" altLang="en-US" sz="2000" b="1" dirty="0">
                <a:ea typeface="SimSun" panose="02010600030101010101" pitchFamily="2" charset="-122"/>
                <a:cs typeface="Arial" panose="020B0604020202020204" pitchFamily="34" charset="0"/>
              </a:endParaRPr>
            </a:p>
          </p:txBody>
        </p:sp>
        <p:sp>
          <p:nvSpPr>
            <p:cNvPr id="34857" name="_s134200">
              <a:extLst>
                <a:ext uri="{FF2B5EF4-FFF2-40B4-BE49-F238E27FC236}">
                  <a16:creationId xmlns:a16="http://schemas.microsoft.com/office/drawing/2014/main" id="{73E3EE1C-24BD-DE4A-A417-8C3E380B8D42}"/>
                </a:ext>
              </a:extLst>
            </p:cNvPr>
            <p:cNvSpPr>
              <a:spLocks noChangeArrowheads="1"/>
            </p:cNvSpPr>
            <p:nvPr/>
          </p:nvSpPr>
          <p:spPr bwMode="auto">
            <a:xfrm>
              <a:off x="6911" y="55857"/>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أوفير</a:t>
              </a:r>
              <a:endParaRPr lang="en-US" altLang="en-US" sz="2000" b="1" dirty="0">
                <a:ea typeface="SimSun" panose="02010600030101010101" pitchFamily="2" charset="-122"/>
                <a:cs typeface="Arial" panose="020B0604020202020204" pitchFamily="34" charset="0"/>
              </a:endParaRPr>
            </a:p>
          </p:txBody>
        </p:sp>
        <p:sp>
          <p:nvSpPr>
            <p:cNvPr id="34858" name="_s134201">
              <a:extLst>
                <a:ext uri="{FF2B5EF4-FFF2-40B4-BE49-F238E27FC236}">
                  <a16:creationId xmlns:a16="http://schemas.microsoft.com/office/drawing/2014/main" id="{9432F0C7-90BB-594E-8A21-D9299FCBE903}"/>
                </a:ext>
              </a:extLst>
            </p:cNvPr>
            <p:cNvSpPr>
              <a:spLocks noChangeArrowheads="1"/>
            </p:cNvSpPr>
            <p:nvPr/>
          </p:nvSpPr>
          <p:spPr bwMode="auto">
            <a:xfrm>
              <a:off x="6911" y="59067"/>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حويلة (خولان)</a:t>
              </a:r>
              <a:endParaRPr lang="en-US" altLang="en-US" sz="2000" b="1" dirty="0">
                <a:ea typeface="SimSun" panose="02010600030101010101" pitchFamily="2" charset="-122"/>
                <a:cs typeface="Arial" panose="020B0604020202020204" pitchFamily="34" charset="0"/>
              </a:endParaRPr>
            </a:p>
          </p:txBody>
        </p:sp>
        <p:sp>
          <p:nvSpPr>
            <p:cNvPr id="34859" name="_s134202">
              <a:extLst>
                <a:ext uri="{FF2B5EF4-FFF2-40B4-BE49-F238E27FC236}">
                  <a16:creationId xmlns:a16="http://schemas.microsoft.com/office/drawing/2014/main" id="{937FBE2E-D5AA-514E-9871-AF7E95EFB948}"/>
                </a:ext>
              </a:extLst>
            </p:cNvPr>
            <p:cNvSpPr>
              <a:spLocks noChangeArrowheads="1"/>
            </p:cNvSpPr>
            <p:nvPr/>
          </p:nvSpPr>
          <p:spPr bwMode="auto">
            <a:xfrm>
              <a:off x="6911" y="62277"/>
              <a:ext cx="2161" cy="2802"/>
            </a:xfrm>
            <a:prstGeom prst="roundRect">
              <a:avLst>
                <a:gd name="adj" fmla="val 16667"/>
              </a:avLst>
            </a:prstGeom>
            <a:solidFill>
              <a:schemeClr val="tx2">
                <a:alpha val="56862"/>
              </a:schemeClr>
            </a:solidFill>
            <a:ln w="9525">
              <a:solidFill>
                <a:srgbClr val="000000"/>
              </a:solidFill>
              <a:round/>
              <a:headEnd/>
              <a:tailEnd/>
            </a:ln>
          </p:spPr>
          <p:txBody>
            <a:bodyPr lIns="31166" tIns="15582" rIns="31166" bIns="1558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يوباب</a:t>
              </a:r>
              <a:endParaRPr lang="en-US" altLang="en-US" sz="2000" b="1" dirty="0">
                <a:ea typeface="SimSun" panose="02010600030101010101" pitchFamily="2" charset="-122"/>
                <a:cs typeface="Arial" panose="020B0604020202020204" pitchFamily="34" charset="0"/>
              </a:endParaRPr>
            </a:p>
          </p:txBody>
        </p:sp>
        <p:sp>
          <p:nvSpPr>
            <p:cNvPr id="34860" name="Line 59">
              <a:extLst>
                <a:ext uri="{FF2B5EF4-FFF2-40B4-BE49-F238E27FC236}">
                  <a16:creationId xmlns:a16="http://schemas.microsoft.com/office/drawing/2014/main" id="{FF5F8980-BC05-E142-9A80-D18549423F6A}"/>
                </a:ext>
              </a:extLst>
            </p:cNvPr>
            <p:cNvSpPr>
              <a:spLocks noChangeShapeType="1"/>
            </p:cNvSpPr>
            <p:nvPr/>
          </p:nvSpPr>
          <p:spPr bwMode="auto">
            <a:xfrm>
              <a:off x="8381" y="12357"/>
              <a:ext cx="610"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b="1" dirty="0">
                <a:cs typeface="Arial" panose="020B0604020202020204" pitchFamily="34" charset="0"/>
              </a:endParaRPr>
            </a:p>
          </p:txBody>
        </p:sp>
      </p:grpSp>
      <p:grpSp>
        <p:nvGrpSpPr>
          <p:cNvPr id="3" name="Group 104">
            <a:extLst>
              <a:ext uri="{FF2B5EF4-FFF2-40B4-BE49-F238E27FC236}">
                <a16:creationId xmlns:a16="http://schemas.microsoft.com/office/drawing/2014/main" id="{877D3149-5633-EC44-90EC-AD8CF0691E36}"/>
              </a:ext>
            </a:extLst>
          </p:cNvPr>
          <p:cNvGrpSpPr>
            <a:grpSpLocks/>
          </p:cNvGrpSpPr>
          <p:nvPr/>
        </p:nvGrpSpPr>
        <p:grpSpPr bwMode="auto">
          <a:xfrm>
            <a:off x="5969000" y="914401"/>
            <a:ext cx="2620963" cy="373063"/>
            <a:chOff x="3678" y="430"/>
            <a:chExt cx="1408" cy="235"/>
          </a:xfrm>
        </p:grpSpPr>
        <p:sp>
          <p:nvSpPr>
            <p:cNvPr id="34830" name="Text Box 93">
              <a:extLst>
                <a:ext uri="{FF2B5EF4-FFF2-40B4-BE49-F238E27FC236}">
                  <a16:creationId xmlns:a16="http://schemas.microsoft.com/office/drawing/2014/main" id="{1FC8A4D2-11DE-D44D-8ADF-2A6564AEA60E}"/>
                </a:ext>
              </a:extLst>
            </p:cNvPr>
            <p:cNvSpPr txBox="1">
              <a:spLocks noChangeArrowheads="1"/>
            </p:cNvSpPr>
            <p:nvPr/>
          </p:nvSpPr>
          <p:spPr bwMode="auto">
            <a:xfrm>
              <a:off x="4030" y="430"/>
              <a:ext cx="1056" cy="233"/>
            </a:xfrm>
            <a:prstGeom prst="rect">
              <a:avLst/>
            </a:prstGeom>
            <a:solidFill>
              <a:schemeClr val="bg1">
                <a:alpha val="59999"/>
              </a:schemeClr>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zh-CN" sz="1800" b="1" dirty="0">
                  <a:solidFill>
                    <a:schemeClr val="tx1"/>
                  </a:solidFill>
                  <a:ea typeface="SimSun" panose="02010600030101010101" pitchFamily="2" charset="-122"/>
                  <a:cs typeface="Arial" panose="020B0604020202020204" pitchFamily="34" charset="0"/>
                </a:rPr>
                <a:t>حمو إسماعيل</a:t>
              </a:r>
              <a:endParaRPr lang="en-US" altLang="en-US" sz="1800" b="1" dirty="0">
                <a:solidFill>
                  <a:schemeClr val="tx1"/>
                </a:solidFill>
                <a:ea typeface="SimSun" panose="02010600030101010101" pitchFamily="2" charset="-122"/>
                <a:cs typeface="Arial" panose="020B0604020202020204" pitchFamily="34" charset="0"/>
              </a:endParaRPr>
            </a:p>
          </p:txBody>
        </p:sp>
        <p:sp>
          <p:nvSpPr>
            <p:cNvPr id="34831" name="Line 94">
              <a:extLst>
                <a:ext uri="{FF2B5EF4-FFF2-40B4-BE49-F238E27FC236}">
                  <a16:creationId xmlns:a16="http://schemas.microsoft.com/office/drawing/2014/main" id="{F8EEBDEE-56B1-E545-854E-1721E5D792DD}"/>
                </a:ext>
              </a:extLst>
            </p:cNvPr>
            <p:cNvSpPr>
              <a:spLocks noChangeShapeType="1"/>
            </p:cNvSpPr>
            <p:nvPr/>
          </p:nvSpPr>
          <p:spPr bwMode="auto">
            <a:xfrm>
              <a:off x="3678" y="543"/>
              <a:ext cx="352" cy="12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dirty="0">
                <a:cs typeface="Arial" panose="020B0604020202020204" pitchFamily="34" charset="0"/>
              </a:endParaRPr>
            </a:p>
          </p:txBody>
        </p:sp>
      </p:grpSp>
      <p:grpSp>
        <p:nvGrpSpPr>
          <p:cNvPr id="4" name="Group 106">
            <a:extLst>
              <a:ext uri="{FF2B5EF4-FFF2-40B4-BE49-F238E27FC236}">
                <a16:creationId xmlns:a16="http://schemas.microsoft.com/office/drawing/2014/main" id="{8C85C016-4492-EB4E-A310-1B8DF11B2FA6}"/>
              </a:ext>
            </a:extLst>
          </p:cNvPr>
          <p:cNvGrpSpPr>
            <a:grpSpLocks/>
          </p:cNvGrpSpPr>
          <p:nvPr/>
        </p:nvGrpSpPr>
        <p:grpSpPr bwMode="auto">
          <a:xfrm>
            <a:off x="5854700" y="4848225"/>
            <a:ext cx="2878138" cy="1200150"/>
            <a:chOff x="3696" y="3029"/>
            <a:chExt cx="1813" cy="756"/>
          </a:xfrm>
        </p:grpSpPr>
        <p:sp>
          <p:nvSpPr>
            <p:cNvPr id="34828" name="Line 100">
              <a:extLst>
                <a:ext uri="{FF2B5EF4-FFF2-40B4-BE49-F238E27FC236}">
                  <a16:creationId xmlns:a16="http://schemas.microsoft.com/office/drawing/2014/main" id="{DC17527A-526E-7648-A326-1CF61D9AAE35}"/>
                </a:ext>
              </a:extLst>
            </p:cNvPr>
            <p:cNvSpPr>
              <a:spLocks noChangeShapeType="1"/>
            </p:cNvSpPr>
            <p:nvPr/>
          </p:nvSpPr>
          <p:spPr bwMode="auto">
            <a:xfrm>
              <a:off x="3696" y="3408"/>
              <a:ext cx="469" cy="1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dirty="0">
                <a:cs typeface="Arial" panose="020B0604020202020204" pitchFamily="34" charset="0"/>
              </a:endParaRPr>
            </a:p>
          </p:txBody>
        </p:sp>
        <p:sp>
          <p:nvSpPr>
            <p:cNvPr id="34829" name="Text Box 102">
              <a:extLst>
                <a:ext uri="{FF2B5EF4-FFF2-40B4-BE49-F238E27FC236}">
                  <a16:creationId xmlns:a16="http://schemas.microsoft.com/office/drawing/2014/main" id="{9CA8370F-9172-E945-946A-099242FBC339}"/>
                </a:ext>
              </a:extLst>
            </p:cNvPr>
            <p:cNvSpPr txBox="1">
              <a:spLocks noChangeArrowheads="1"/>
            </p:cNvSpPr>
            <p:nvPr/>
          </p:nvSpPr>
          <p:spPr bwMode="auto">
            <a:xfrm>
              <a:off x="4165" y="3029"/>
              <a:ext cx="1344" cy="756"/>
            </a:xfrm>
            <a:prstGeom prst="rect">
              <a:avLst/>
            </a:prstGeom>
            <a:solidFill>
              <a:schemeClr val="bg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zh-CN" sz="1800" b="1" dirty="0">
                  <a:solidFill>
                    <a:schemeClr val="tx1"/>
                  </a:solidFill>
                  <a:ea typeface="SimSun" panose="02010600030101010101" pitchFamily="2" charset="-122"/>
                  <a:cs typeface="Arial" panose="020B0604020202020204" pitchFamily="34" charset="0"/>
                </a:rPr>
                <a:t>استعمر الأحفاد الهند وفتحوا طرق التجارة نحو شبه الجزيرة العربية وأفريقيا</a:t>
              </a:r>
              <a:endParaRPr lang="en-US" altLang="en-US" sz="1800" b="1" dirty="0">
                <a:solidFill>
                  <a:schemeClr val="tx1"/>
                </a:solidFill>
                <a:ea typeface="SimSun" panose="02010600030101010101" pitchFamily="2" charset="-122"/>
                <a:cs typeface="Arial" panose="020B0604020202020204" pitchFamily="34" charset="0"/>
              </a:endParaRPr>
            </a:p>
          </p:txBody>
        </p:sp>
      </p:grpSp>
      <p:grpSp>
        <p:nvGrpSpPr>
          <p:cNvPr id="5" name="Group 105">
            <a:extLst>
              <a:ext uri="{FF2B5EF4-FFF2-40B4-BE49-F238E27FC236}">
                <a16:creationId xmlns:a16="http://schemas.microsoft.com/office/drawing/2014/main" id="{B897BB60-C95D-C14D-A4CC-0D0E4DE161E1}"/>
              </a:ext>
            </a:extLst>
          </p:cNvPr>
          <p:cNvGrpSpPr>
            <a:grpSpLocks/>
          </p:cNvGrpSpPr>
          <p:nvPr/>
        </p:nvGrpSpPr>
        <p:grpSpPr bwMode="auto">
          <a:xfrm>
            <a:off x="5970588" y="3003550"/>
            <a:ext cx="2811462" cy="1862138"/>
            <a:chOff x="3745" y="2640"/>
            <a:chExt cx="1633" cy="1173"/>
          </a:xfrm>
        </p:grpSpPr>
        <p:sp>
          <p:nvSpPr>
            <p:cNvPr id="34826" name="Text Box 97">
              <a:extLst>
                <a:ext uri="{FF2B5EF4-FFF2-40B4-BE49-F238E27FC236}">
                  <a16:creationId xmlns:a16="http://schemas.microsoft.com/office/drawing/2014/main" id="{6008D341-A78D-7C47-A64D-3B80C0C7BC01}"/>
                </a:ext>
              </a:extLst>
            </p:cNvPr>
            <p:cNvSpPr txBox="1">
              <a:spLocks noChangeArrowheads="1"/>
            </p:cNvSpPr>
            <p:nvPr/>
          </p:nvSpPr>
          <p:spPr bwMode="auto">
            <a:xfrm>
              <a:off x="4176" y="2640"/>
              <a:ext cx="1202" cy="231"/>
            </a:xfrm>
            <a:prstGeom prst="rect">
              <a:avLst/>
            </a:prstGeom>
            <a:solidFill>
              <a:schemeClr val="bg1">
                <a:alpha val="6313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zh-CN" sz="1800" b="1" dirty="0">
                  <a:solidFill>
                    <a:schemeClr val="tx1"/>
                  </a:solidFill>
                  <a:ea typeface="SimSun" panose="02010600030101010101" pitchFamily="2" charset="-122"/>
                  <a:cs typeface="Arial" panose="020B0604020202020204" pitchFamily="34" charset="0"/>
                </a:rPr>
                <a:t>ملكة سبأ</a:t>
              </a:r>
              <a:endParaRPr lang="en-US" altLang="en-US" sz="1800" b="1" dirty="0">
                <a:solidFill>
                  <a:schemeClr val="tx1"/>
                </a:solidFill>
                <a:ea typeface="SimSun" panose="02010600030101010101" pitchFamily="2" charset="-122"/>
                <a:cs typeface="Arial" panose="020B0604020202020204" pitchFamily="34" charset="0"/>
              </a:endParaRPr>
            </a:p>
          </p:txBody>
        </p:sp>
        <p:sp>
          <p:nvSpPr>
            <p:cNvPr id="34827" name="Line 103">
              <a:extLst>
                <a:ext uri="{FF2B5EF4-FFF2-40B4-BE49-F238E27FC236}">
                  <a16:creationId xmlns:a16="http://schemas.microsoft.com/office/drawing/2014/main" id="{62E307D9-D23D-2F4D-85FA-26BE6F781D4F}"/>
                </a:ext>
              </a:extLst>
            </p:cNvPr>
            <p:cNvSpPr>
              <a:spLocks noChangeShapeType="1"/>
            </p:cNvSpPr>
            <p:nvPr/>
          </p:nvSpPr>
          <p:spPr bwMode="auto">
            <a:xfrm flipV="1">
              <a:off x="3745" y="2784"/>
              <a:ext cx="479" cy="1029"/>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dirty="0">
                <a:cs typeface="Arial" panose="020B0604020202020204" pitchFamily="34" charset="0"/>
              </a:endParaRPr>
            </a:p>
          </p:txBody>
        </p:sp>
      </p:grpSp>
      <p:sp>
        <p:nvSpPr>
          <p:cNvPr id="34823" name="Text Box 108">
            <a:extLst>
              <a:ext uri="{FF2B5EF4-FFF2-40B4-BE49-F238E27FC236}">
                <a16:creationId xmlns:a16="http://schemas.microsoft.com/office/drawing/2014/main" id="{F302A6E5-C89A-A54D-89F7-B98C4315BA22}"/>
              </a:ext>
            </a:extLst>
          </p:cNvPr>
          <p:cNvSpPr txBox="1">
            <a:spLocks noChangeArrowheads="1"/>
          </p:cNvSpPr>
          <p:nvPr/>
        </p:nvSpPr>
        <p:spPr bwMode="auto">
          <a:xfrm>
            <a:off x="0" y="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ar-JO" altLang="zh-CN" sz="2400" b="1" dirty="0">
                <a:solidFill>
                  <a:srgbClr val="FFFF66"/>
                </a:solidFill>
                <a:ea typeface="SimSun" panose="02010600030101010101" pitchFamily="2" charset="-122"/>
                <a:cs typeface="Arial" panose="020B0604020202020204" pitchFamily="34" charset="0"/>
              </a:rPr>
              <a:t>المصدر الأول</a:t>
            </a:r>
            <a:endParaRPr lang="en-US" altLang="en-US" sz="2400" b="1" dirty="0">
              <a:solidFill>
                <a:srgbClr val="FFFF66"/>
              </a:solidFill>
              <a:ea typeface="SimSun" panose="02010600030101010101" pitchFamily="2" charset="-122"/>
              <a:cs typeface="Arial" panose="020B0604020202020204" pitchFamily="34" charset="0"/>
            </a:endParaRPr>
          </a:p>
        </p:txBody>
      </p:sp>
      <p:sp>
        <p:nvSpPr>
          <p:cNvPr id="34824" name="Text Box 109">
            <a:extLst>
              <a:ext uri="{FF2B5EF4-FFF2-40B4-BE49-F238E27FC236}">
                <a16:creationId xmlns:a16="http://schemas.microsoft.com/office/drawing/2014/main" id="{7AF84B80-8D28-FE46-9CB8-A7D2F568768F}"/>
              </a:ext>
            </a:extLst>
          </p:cNvPr>
          <p:cNvSpPr txBox="1">
            <a:spLocks noChangeArrowheads="1"/>
          </p:cNvSpPr>
          <p:nvPr/>
        </p:nvSpPr>
        <p:spPr bwMode="auto">
          <a:xfrm>
            <a:off x="304800" y="1066800"/>
            <a:ext cx="24384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lnSpc>
                <a:spcPct val="75000"/>
              </a:lnSpc>
              <a:spcBef>
                <a:spcPct val="50000"/>
              </a:spcBef>
              <a:buFontTx/>
              <a:buNone/>
            </a:pPr>
            <a:r>
              <a:rPr lang="ar-JO" altLang="zh-CN" sz="1800" b="1" dirty="0">
                <a:solidFill>
                  <a:schemeClr val="bg1"/>
                </a:solidFill>
                <a:ea typeface="SimSun" panose="02010600030101010101" pitchFamily="2" charset="-122"/>
                <a:cs typeface="Arial" panose="020B0604020202020204" pitchFamily="34" charset="0"/>
              </a:rPr>
              <a:t>تك 10: 26-29</a:t>
            </a:r>
            <a:endParaRPr lang="en-US" altLang="zh-CN" sz="1800" b="1" dirty="0">
              <a:solidFill>
                <a:schemeClr val="bg1"/>
              </a:solidFill>
              <a:ea typeface="SimSun" panose="02010600030101010101" pitchFamily="2" charset="-122"/>
              <a:cs typeface="Arial" panose="020B0604020202020204" pitchFamily="34" charset="0"/>
            </a:endParaRPr>
          </a:p>
          <a:p>
            <a:pPr eaLnBrk="1" hangingPunct="1">
              <a:lnSpc>
                <a:spcPct val="75000"/>
              </a:lnSpc>
              <a:spcBef>
                <a:spcPct val="50000"/>
              </a:spcBef>
              <a:buFontTx/>
              <a:buNone/>
            </a:pPr>
            <a:r>
              <a:rPr lang="ar-JO" altLang="zh-CN" sz="1800" b="1" dirty="0">
                <a:solidFill>
                  <a:schemeClr val="bg1"/>
                </a:solidFill>
                <a:ea typeface="SimSun" panose="02010600030101010101" pitchFamily="2" charset="-122"/>
                <a:cs typeface="Arial" panose="020B0604020202020204" pitchFamily="34" charset="0"/>
              </a:rPr>
              <a:t>1 أخ 1: 20-23</a:t>
            </a:r>
            <a:endParaRPr lang="en-US" altLang="en-US" sz="1800" b="1" dirty="0">
              <a:solidFill>
                <a:schemeClr val="bg1"/>
              </a:solidFill>
              <a:ea typeface="SimSun" panose="02010600030101010101" pitchFamily="2" charset="-122"/>
              <a:cs typeface="Arial" panose="020B0604020202020204" pitchFamily="34" charset="0"/>
            </a:endParaRPr>
          </a:p>
        </p:txBody>
      </p:sp>
      <p:sp>
        <p:nvSpPr>
          <p:cNvPr id="34825" name="TextBox 44">
            <a:extLst>
              <a:ext uri="{FF2B5EF4-FFF2-40B4-BE49-F238E27FC236}">
                <a16:creationId xmlns:a16="http://schemas.microsoft.com/office/drawing/2014/main" id="{E09525FE-E0F6-934B-82B7-5BB23A5DF999}"/>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152ج</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a:extLst>
              <a:ext uri="{FF2B5EF4-FFF2-40B4-BE49-F238E27FC236}">
                <a16:creationId xmlns:a16="http://schemas.microsoft.com/office/drawing/2014/main" id="{0F066F25-DA2E-EA44-A727-3337080B51D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7188" y="461963"/>
            <a:ext cx="8429625"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2">
            <a:extLst>
              <a:ext uri="{FF2B5EF4-FFF2-40B4-BE49-F238E27FC236}">
                <a16:creationId xmlns:a16="http://schemas.microsoft.com/office/drawing/2014/main" id="{C6B38C1B-36C5-2E43-9D52-DFA07EF18D98}"/>
              </a:ext>
            </a:extLst>
          </p:cNvPr>
          <p:cNvSpPr>
            <a:spLocks noGrp="1" noChangeArrowheads="1"/>
          </p:cNvSpPr>
          <p:nvPr>
            <p:ph type="title"/>
          </p:nvPr>
        </p:nvSpPr>
        <p:spPr>
          <a:xfrm>
            <a:off x="19050" y="-150813"/>
            <a:ext cx="9144000" cy="1303338"/>
          </a:xfrm>
        </p:spPr>
        <p:txBody>
          <a:bodyPr/>
          <a:lstStyle/>
          <a:p>
            <a:pPr eaLnBrk="1" hangingPunct="1"/>
            <a:r>
              <a:rPr lang="ar-JO" altLang="en-US" dirty="0">
                <a:solidFill>
                  <a:srgbClr val="0D0D0D"/>
                </a:solidFill>
                <a:cs typeface="Arial" panose="020B0604020202020204" pitchFamily="34" charset="0"/>
              </a:rPr>
              <a:t>من هم العرب؟</a:t>
            </a:r>
            <a:endParaRPr lang="en-US" altLang="en-US" dirty="0">
              <a:solidFill>
                <a:srgbClr val="0D0D0D"/>
              </a:solidFill>
              <a:cs typeface="Arial" panose="020B0604020202020204" pitchFamily="34" charset="0"/>
            </a:endParaRPr>
          </a:p>
        </p:txBody>
      </p:sp>
      <p:sp>
        <p:nvSpPr>
          <p:cNvPr id="36868" name="TextBox 24">
            <a:extLst>
              <a:ext uri="{FF2B5EF4-FFF2-40B4-BE49-F238E27FC236}">
                <a16:creationId xmlns:a16="http://schemas.microsoft.com/office/drawing/2014/main" id="{F12E9056-BC6C-2947-8F5E-F59E75540900}"/>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400" b="1" dirty="0">
                <a:solidFill>
                  <a:schemeClr val="bg1"/>
                </a:solidFill>
                <a:cs typeface="Arial" panose="020B0604020202020204" pitchFamily="34" charset="0"/>
              </a:rPr>
              <a:t>152e</a:t>
            </a:r>
          </a:p>
        </p:txBody>
      </p:sp>
      <p:grpSp>
        <p:nvGrpSpPr>
          <p:cNvPr id="36869" name="Group 3">
            <a:extLst>
              <a:ext uri="{FF2B5EF4-FFF2-40B4-BE49-F238E27FC236}">
                <a16:creationId xmlns:a16="http://schemas.microsoft.com/office/drawing/2014/main" id="{6AECFDA0-A096-E642-88C1-76EDF80CF065}"/>
              </a:ext>
            </a:extLst>
          </p:cNvPr>
          <p:cNvGrpSpPr>
            <a:grpSpLocks noChangeAspect="1"/>
          </p:cNvGrpSpPr>
          <p:nvPr/>
        </p:nvGrpSpPr>
        <p:grpSpPr bwMode="auto">
          <a:xfrm>
            <a:off x="-2124075" y="1052513"/>
            <a:ext cx="12960350" cy="5475287"/>
            <a:chOff x="-384" y="624"/>
            <a:chExt cx="6144" cy="3449"/>
          </a:xfrm>
        </p:grpSpPr>
        <p:sp>
          <p:nvSpPr>
            <p:cNvPr id="36871" name="AutoShape 4">
              <a:extLst>
                <a:ext uri="{FF2B5EF4-FFF2-40B4-BE49-F238E27FC236}">
                  <a16:creationId xmlns:a16="http://schemas.microsoft.com/office/drawing/2014/main" id="{FF201D1B-AF04-094B-8246-603E7B3341AF}"/>
                </a:ext>
              </a:extLst>
            </p:cNvPr>
            <p:cNvSpPr>
              <a:spLocks noChangeAspect="1" noChangeArrowheads="1" noTextEdit="1"/>
            </p:cNvSpPr>
            <p:nvPr/>
          </p:nvSpPr>
          <p:spPr bwMode="auto">
            <a:xfrm>
              <a:off x="-384" y="624"/>
              <a:ext cx="6144" cy="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cxnSp>
          <p:nvCxnSpPr>
            <p:cNvPr id="36872" name="_s141317">
              <a:extLst>
                <a:ext uri="{FF2B5EF4-FFF2-40B4-BE49-F238E27FC236}">
                  <a16:creationId xmlns:a16="http://schemas.microsoft.com/office/drawing/2014/main" id="{4636E631-0B53-1247-8750-B25B51BF4D09}"/>
                </a:ext>
              </a:extLst>
            </p:cNvPr>
            <p:cNvCxnSpPr>
              <a:cxnSpLocks noChangeShapeType="1"/>
              <a:stCxn id="36888" idx="0"/>
              <a:endCxn id="36886" idx="2"/>
            </p:cNvCxnSpPr>
            <p:nvPr/>
          </p:nvCxnSpPr>
          <p:spPr bwMode="auto">
            <a:xfrm rot="5400000" flipH="1">
              <a:off x="2631" y="3127"/>
              <a:ext cx="114" cy="507"/>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6873" name="_s141318">
              <a:extLst>
                <a:ext uri="{FF2B5EF4-FFF2-40B4-BE49-F238E27FC236}">
                  <a16:creationId xmlns:a16="http://schemas.microsoft.com/office/drawing/2014/main" id="{8C5E31DE-0FED-2140-82E2-564966503AA1}"/>
                </a:ext>
              </a:extLst>
            </p:cNvPr>
            <p:cNvCxnSpPr>
              <a:cxnSpLocks noChangeShapeType="1"/>
              <a:stCxn id="36887" idx="0"/>
              <a:endCxn id="36886" idx="2"/>
            </p:cNvCxnSpPr>
            <p:nvPr/>
          </p:nvCxnSpPr>
          <p:spPr bwMode="auto">
            <a:xfrm rot="-5400000">
              <a:off x="2123" y="3127"/>
              <a:ext cx="114" cy="508"/>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6874" name="_s141319">
              <a:extLst>
                <a:ext uri="{FF2B5EF4-FFF2-40B4-BE49-F238E27FC236}">
                  <a16:creationId xmlns:a16="http://schemas.microsoft.com/office/drawing/2014/main" id="{CEB660C1-3AE2-BA4C-8965-E2B782580F99}"/>
                </a:ext>
              </a:extLst>
            </p:cNvPr>
            <p:cNvCxnSpPr>
              <a:cxnSpLocks noChangeShapeType="1"/>
              <a:stCxn id="36886" idx="0"/>
              <a:endCxn id="36885" idx="2"/>
            </p:cNvCxnSpPr>
            <p:nvPr/>
          </p:nvCxnSpPr>
          <p:spPr bwMode="auto">
            <a:xfrm rot="-5400000">
              <a:off x="2378" y="299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36875" name="_s141320">
              <a:extLst>
                <a:ext uri="{FF2B5EF4-FFF2-40B4-BE49-F238E27FC236}">
                  <a16:creationId xmlns:a16="http://schemas.microsoft.com/office/drawing/2014/main" id="{E67342DA-60AB-EF46-806B-D85389F01CB6}"/>
                </a:ext>
              </a:extLst>
            </p:cNvPr>
            <p:cNvCxnSpPr>
              <a:cxnSpLocks noChangeShapeType="1"/>
              <a:stCxn id="36885" idx="0"/>
              <a:endCxn id="36883" idx="2"/>
            </p:cNvCxnSpPr>
            <p:nvPr/>
          </p:nvCxnSpPr>
          <p:spPr bwMode="auto">
            <a:xfrm rot="-5400000">
              <a:off x="2378" y="261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36876" name="_s141321">
              <a:extLst>
                <a:ext uri="{FF2B5EF4-FFF2-40B4-BE49-F238E27FC236}">
                  <a16:creationId xmlns:a16="http://schemas.microsoft.com/office/drawing/2014/main" id="{09EED30A-A69F-4044-A861-217CBB1259E8}"/>
                </a:ext>
              </a:extLst>
            </p:cNvPr>
            <p:cNvCxnSpPr>
              <a:cxnSpLocks noChangeShapeType="1"/>
              <a:stCxn id="36884" idx="0"/>
              <a:endCxn id="36882" idx="2"/>
            </p:cNvCxnSpPr>
            <p:nvPr/>
          </p:nvCxnSpPr>
          <p:spPr bwMode="auto">
            <a:xfrm rot="5400000" flipH="1">
              <a:off x="3012" y="1864"/>
              <a:ext cx="114" cy="762"/>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6877" name="_s141322">
              <a:extLst>
                <a:ext uri="{FF2B5EF4-FFF2-40B4-BE49-F238E27FC236}">
                  <a16:creationId xmlns:a16="http://schemas.microsoft.com/office/drawing/2014/main" id="{F87389B7-99EB-DB42-A8BA-C26D286B2A80}"/>
                </a:ext>
              </a:extLst>
            </p:cNvPr>
            <p:cNvCxnSpPr>
              <a:cxnSpLocks noChangeShapeType="1"/>
              <a:stCxn id="36883" idx="0"/>
              <a:endCxn id="36882" idx="2"/>
            </p:cNvCxnSpPr>
            <p:nvPr/>
          </p:nvCxnSpPr>
          <p:spPr bwMode="auto">
            <a:xfrm rot="-5400000">
              <a:off x="2504" y="2118"/>
              <a:ext cx="114" cy="254"/>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6878" name="_s141323">
              <a:extLst>
                <a:ext uri="{FF2B5EF4-FFF2-40B4-BE49-F238E27FC236}">
                  <a16:creationId xmlns:a16="http://schemas.microsoft.com/office/drawing/2014/main" id="{18F555E7-147E-CD40-8C34-8F7945EB335D}"/>
                </a:ext>
              </a:extLst>
            </p:cNvPr>
            <p:cNvCxnSpPr>
              <a:cxnSpLocks noChangeShapeType="1"/>
              <a:stCxn id="36882" idx="0"/>
              <a:endCxn id="36881" idx="2"/>
            </p:cNvCxnSpPr>
            <p:nvPr/>
          </p:nvCxnSpPr>
          <p:spPr bwMode="auto">
            <a:xfrm rot="-5400000">
              <a:off x="2632" y="1876"/>
              <a:ext cx="114" cy="1"/>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6879" name="_s141324">
              <a:extLst>
                <a:ext uri="{FF2B5EF4-FFF2-40B4-BE49-F238E27FC236}">
                  <a16:creationId xmlns:a16="http://schemas.microsoft.com/office/drawing/2014/main" id="{C1548795-5170-CF46-BD8F-4DE5A1343B11}"/>
                </a:ext>
              </a:extLst>
            </p:cNvPr>
            <p:cNvCxnSpPr>
              <a:cxnSpLocks noChangeShapeType="1"/>
              <a:stCxn id="36881" idx="0"/>
              <a:endCxn id="36880" idx="2"/>
            </p:cNvCxnSpPr>
            <p:nvPr/>
          </p:nvCxnSpPr>
          <p:spPr bwMode="auto">
            <a:xfrm rot="-5400000">
              <a:off x="2633" y="1508"/>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sp>
          <p:nvSpPr>
            <p:cNvPr id="36880" name="_s141325">
              <a:extLst>
                <a:ext uri="{FF2B5EF4-FFF2-40B4-BE49-F238E27FC236}">
                  <a16:creationId xmlns:a16="http://schemas.microsoft.com/office/drawing/2014/main" id="{FA656DA7-862E-EB43-8937-53A24F1C58E3}"/>
                </a:ext>
              </a:extLst>
            </p:cNvPr>
            <p:cNvSpPr>
              <a:spLocks noChangeArrowheads="1"/>
            </p:cNvSpPr>
            <p:nvPr/>
          </p:nvSpPr>
          <p:spPr bwMode="auto">
            <a:xfrm>
              <a:off x="2253" y="1198"/>
              <a:ext cx="871" cy="254"/>
            </a:xfrm>
            <a:prstGeom prst="roundRect">
              <a:avLst>
                <a:gd name="adj" fmla="val 16667"/>
              </a:avLst>
            </a:prstGeom>
            <a:solidFill>
              <a:schemeClr val="tx2">
                <a:alpha val="56078"/>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نوح</a:t>
              </a:r>
              <a:endParaRPr lang="en-US" altLang="en-US" sz="2000" b="1" dirty="0">
                <a:ea typeface="SimSun" panose="02010600030101010101" pitchFamily="2" charset="-122"/>
                <a:cs typeface="Arial" panose="020B0604020202020204" pitchFamily="34" charset="0"/>
              </a:endParaRPr>
            </a:p>
          </p:txBody>
        </p:sp>
        <p:sp>
          <p:nvSpPr>
            <p:cNvPr id="36881" name="_s141326">
              <a:extLst>
                <a:ext uri="{FF2B5EF4-FFF2-40B4-BE49-F238E27FC236}">
                  <a16:creationId xmlns:a16="http://schemas.microsoft.com/office/drawing/2014/main" id="{B78D18D7-5ED8-0647-833E-830A815F2D64}"/>
                </a:ext>
              </a:extLst>
            </p:cNvPr>
            <p:cNvSpPr>
              <a:spLocks noChangeArrowheads="1"/>
            </p:cNvSpPr>
            <p:nvPr/>
          </p:nvSpPr>
          <p:spPr bwMode="auto">
            <a:xfrm>
              <a:off x="2253" y="1566"/>
              <a:ext cx="871" cy="254"/>
            </a:xfrm>
            <a:prstGeom prst="roundRect">
              <a:avLst>
                <a:gd name="adj" fmla="val 16667"/>
              </a:avLst>
            </a:prstGeom>
            <a:solidFill>
              <a:schemeClr val="tx2">
                <a:alpha val="56078"/>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سام</a:t>
              </a:r>
              <a:endParaRPr lang="en-US" altLang="en-US" sz="2000" b="1" dirty="0">
                <a:ea typeface="SimSun" panose="02010600030101010101" pitchFamily="2" charset="-122"/>
                <a:cs typeface="Arial" panose="020B0604020202020204" pitchFamily="34" charset="0"/>
              </a:endParaRPr>
            </a:p>
          </p:txBody>
        </p:sp>
        <p:sp>
          <p:nvSpPr>
            <p:cNvPr id="36882" name="_s141327">
              <a:extLst>
                <a:ext uri="{FF2B5EF4-FFF2-40B4-BE49-F238E27FC236}">
                  <a16:creationId xmlns:a16="http://schemas.microsoft.com/office/drawing/2014/main" id="{5A30F405-6CDF-2640-A0D5-B79F1EFD3285}"/>
                </a:ext>
              </a:extLst>
            </p:cNvPr>
            <p:cNvSpPr>
              <a:spLocks noChangeArrowheads="1"/>
            </p:cNvSpPr>
            <p:nvPr/>
          </p:nvSpPr>
          <p:spPr bwMode="auto">
            <a:xfrm>
              <a:off x="2253" y="1934"/>
              <a:ext cx="870" cy="254"/>
            </a:xfrm>
            <a:prstGeom prst="roundRect">
              <a:avLst>
                <a:gd name="adj" fmla="val 16667"/>
              </a:avLst>
            </a:prstGeom>
            <a:solidFill>
              <a:schemeClr val="tx2">
                <a:alpha val="56078"/>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عابر</a:t>
              </a:r>
              <a:endParaRPr lang="en-US" altLang="en-US" sz="2000" b="1" dirty="0">
                <a:ea typeface="SimSun" panose="02010600030101010101" pitchFamily="2" charset="-122"/>
                <a:cs typeface="Arial" panose="020B0604020202020204" pitchFamily="34" charset="0"/>
              </a:endParaRPr>
            </a:p>
          </p:txBody>
        </p:sp>
        <p:sp>
          <p:nvSpPr>
            <p:cNvPr id="36883" name="_s141328">
              <a:extLst>
                <a:ext uri="{FF2B5EF4-FFF2-40B4-BE49-F238E27FC236}">
                  <a16:creationId xmlns:a16="http://schemas.microsoft.com/office/drawing/2014/main" id="{EC3976B6-AE24-DA48-A4DE-9ED1F72F0C4A}"/>
                </a:ext>
              </a:extLst>
            </p:cNvPr>
            <p:cNvSpPr>
              <a:spLocks noChangeArrowheads="1"/>
            </p:cNvSpPr>
            <p:nvPr/>
          </p:nvSpPr>
          <p:spPr bwMode="auto">
            <a:xfrm>
              <a:off x="1998" y="2302"/>
              <a:ext cx="871" cy="256"/>
            </a:xfrm>
            <a:prstGeom prst="roundRect">
              <a:avLst>
                <a:gd name="adj" fmla="val 16667"/>
              </a:avLst>
            </a:prstGeom>
            <a:solidFill>
              <a:schemeClr val="tx2">
                <a:alpha val="56078"/>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فالج</a:t>
              </a:r>
              <a:endParaRPr lang="en-US" altLang="en-US" sz="2000" b="1" dirty="0">
                <a:ea typeface="SimSun" panose="02010600030101010101" pitchFamily="2" charset="-122"/>
                <a:cs typeface="Arial" panose="020B0604020202020204" pitchFamily="34" charset="0"/>
              </a:endParaRPr>
            </a:p>
          </p:txBody>
        </p:sp>
        <p:sp>
          <p:nvSpPr>
            <p:cNvPr id="36884" name="_s141329">
              <a:extLst>
                <a:ext uri="{FF2B5EF4-FFF2-40B4-BE49-F238E27FC236}">
                  <a16:creationId xmlns:a16="http://schemas.microsoft.com/office/drawing/2014/main" id="{FC53DD01-CC5C-4044-8143-79C2A9038151}"/>
                </a:ext>
              </a:extLst>
            </p:cNvPr>
            <p:cNvSpPr>
              <a:spLocks noChangeArrowheads="1"/>
            </p:cNvSpPr>
            <p:nvPr/>
          </p:nvSpPr>
          <p:spPr bwMode="auto">
            <a:xfrm>
              <a:off x="3014" y="2302"/>
              <a:ext cx="871" cy="256"/>
            </a:xfrm>
            <a:prstGeom prst="roundRect">
              <a:avLst>
                <a:gd name="adj" fmla="val 16667"/>
              </a:avLst>
            </a:prstGeom>
            <a:solidFill>
              <a:srgbClr val="FFFF66"/>
            </a:solidFill>
            <a:ln w="9525">
              <a:solidFill>
                <a:srgbClr val="000000"/>
              </a:solidFill>
              <a:round/>
              <a:headEnd/>
              <a:tailEnd/>
            </a:ln>
          </p:spPr>
          <p:txBody>
            <a:bodyPr lIns="58346" tIns="29172" rIns="58346" bIns="2917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tx1"/>
                  </a:solidFill>
                  <a:ea typeface="SimSun" panose="02010600030101010101" pitchFamily="2" charset="-122"/>
                  <a:cs typeface="Arial" panose="020B0604020202020204" pitchFamily="34" charset="0"/>
                </a:rPr>
                <a:t>يقطان</a:t>
              </a:r>
              <a:endParaRPr lang="en-US" altLang="en-US" sz="2000" b="1" dirty="0">
                <a:solidFill>
                  <a:schemeClr val="tx1"/>
                </a:solidFill>
                <a:ea typeface="SimSun" panose="02010600030101010101" pitchFamily="2" charset="-122"/>
                <a:cs typeface="Arial" panose="020B0604020202020204" pitchFamily="34" charset="0"/>
              </a:endParaRPr>
            </a:p>
          </p:txBody>
        </p:sp>
        <p:sp>
          <p:nvSpPr>
            <p:cNvPr id="36885" name="_s141330">
              <a:extLst>
                <a:ext uri="{FF2B5EF4-FFF2-40B4-BE49-F238E27FC236}">
                  <a16:creationId xmlns:a16="http://schemas.microsoft.com/office/drawing/2014/main" id="{70A5C4E4-0AEE-D54D-8F0C-1B6501F7031D}"/>
                </a:ext>
              </a:extLst>
            </p:cNvPr>
            <p:cNvSpPr>
              <a:spLocks noChangeArrowheads="1"/>
            </p:cNvSpPr>
            <p:nvPr/>
          </p:nvSpPr>
          <p:spPr bwMode="auto">
            <a:xfrm>
              <a:off x="1998" y="2672"/>
              <a:ext cx="871" cy="266"/>
            </a:xfrm>
            <a:prstGeom prst="roundRect">
              <a:avLst>
                <a:gd name="adj" fmla="val 16667"/>
              </a:avLst>
            </a:prstGeom>
            <a:solidFill>
              <a:schemeClr val="tx2">
                <a:alpha val="56078"/>
              </a:schemeClr>
            </a:solidFill>
            <a:ln w="9525">
              <a:solidFill>
                <a:srgbClr val="000000"/>
              </a:solidFill>
              <a:round/>
              <a:headEnd/>
              <a:tailEnd/>
            </a:ln>
          </p:spPr>
          <p:txBody>
            <a:bodyPr lIns="72932" tIns="36466" rIns="72932" bIns="36466"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تارح</a:t>
              </a:r>
              <a:endParaRPr lang="en-US" altLang="en-US" sz="2000" b="1" dirty="0">
                <a:ea typeface="SimSun" panose="02010600030101010101" pitchFamily="2" charset="-122"/>
                <a:cs typeface="Arial" panose="020B0604020202020204" pitchFamily="34" charset="0"/>
              </a:endParaRPr>
            </a:p>
          </p:txBody>
        </p:sp>
        <p:sp>
          <p:nvSpPr>
            <p:cNvPr id="36886" name="_s141331">
              <a:extLst>
                <a:ext uri="{FF2B5EF4-FFF2-40B4-BE49-F238E27FC236}">
                  <a16:creationId xmlns:a16="http://schemas.microsoft.com/office/drawing/2014/main" id="{5667FD79-C4D2-504A-975A-B29B7BE17F2E}"/>
                </a:ext>
              </a:extLst>
            </p:cNvPr>
            <p:cNvSpPr>
              <a:spLocks noChangeArrowheads="1"/>
            </p:cNvSpPr>
            <p:nvPr/>
          </p:nvSpPr>
          <p:spPr bwMode="auto">
            <a:xfrm>
              <a:off x="1998" y="3052"/>
              <a:ext cx="871" cy="272"/>
            </a:xfrm>
            <a:prstGeom prst="roundRect">
              <a:avLst>
                <a:gd name="adj" fmla="val 16667"/>
              </a:avLst>
            </a:prstGeom>
            <a:solidFill>
              <a:schemeClr val="tx2">
                <a:alpha val="56078"/>
              </a:schemeClr>
            </a:solidFill>
            <a:ln w="9525">
              <a:solidFill>
                <a:srgbClr val="000000"/>
              </a:solidFill>
              <a:round/>
              <a:headEnd/>
              <a:tailEnd/>
            </a:ln>
          </p:spPr>
          <p:txBody>
            <a:bodyPr lIns="83356" tIns="41678" rIns="83356" bIns="4167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إبراهيم</a:t>
              </a:r>
              <a:endParaRPr lang="en-US" altLang="en-US" sz="2000" b="1" dirty="0">
                <a:ea typeface="SimSun" panose="02010600030101010101" pitchFamily="2" charset="-122"/>
                <a:cs typeface="Arial" panose="020B0604020202020204" pitchFamily="34" charset="0"/>
              </a:endParaRPr>
            </a:p>
          </p:txBody>
        </p:sp>
        <p:sp>
          <p:nvSpPr>
            <p:cNvPr id="36887" name="_s141332">
              <a:extLst>
                <a:ext uri="{FF2B5EF4-FFF2-40B4-BE49-F238E27FC236}">
                  <a16:creationId xmlns:a16="http://schemas.microsoft.com/office/drawing/2014/main" id="{7A1503D3-F456-9545-8692-91D5A51F91BB}"/>
                </a:ext>
              </a:extLst>
            </p:cNvPr>
            <p:cNvSpPr>
              <a:spLocks noChangeArrowheads="1"/>
            </p:cNvSpPr>
            <p:nvPr/>
          </p:nvSpPr>
          <p:spPr bwMode="auto">
            <a:xfrm>
              <a:off x="1491" y="3438"/>
              <a:ext cx="870" cy="278"/>
            </a:xfrm>
            <a:prstGeom prst="roundRect">
              <a:avLst>
                <a:gd name="adj" fmla="val 16667"/>
              </a:avLst>
            </a:prstGeom>
            <a:solidFill>
              <a:schemeClr val="tx2">
                <a:alpha val="56078"/>
              </a:schemeClr>
            </a:solidFill>
            <a:ln w="9525">
              <a:solidFill>
                <a:srgbClr val="000000"/>
              </a:solidFill>
              <a:round/>
              <a:headEnd/>
              <a:tailEnd/>
            </a:ln>
          </p:spPr>
          <p:txBody>
            <a:bodyPr lIns="85933" tIns="42968" rIns="85933" bIns="4296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ea typeface="SimSun" panose="02010600030101010101" pitchFamily="2" charset="-122"/>
                  <a:cs typeface="Arial" panose="020B0604020202020204" pitchFamily="34" charset="0"/>
                </a:rPr>
                <a:t>إسحق</a:t>
              </a:r>
              <a:endParaRPr lang="en-US" altLang="en-US" sz="2000" b="1" dirty="0">
                <a:ea typeface="SimSun" panose="02010600030101010101" pitchFamily="2" charset="-122"/>
                <a:cs typeface="Arial" panose="020B0604020202020204" pitchFamily="34" charset="0"/>
              </a:endParaRPr>
            </a:p>
          </p:txBody>
        </p:sp>
        <p:sp>
          <p:nvSpPr>
            <p:cNvPr id="36888" name="_s141333">
              <a:extLst>
                <a:ext uri="{FF2B5EF4-FFF2-40B4-BE49-F238E27FC236}">
                  <a16:creationId xmlns:a16="http://schemas.microsoft.com/office/drawing/2014/main" id="{1BA56761-4C03-3A46-9F07-1FC4CD3851BA}"/>
                </a:ext>
              </a:extLst>
            </p:cNvPr>
            <p:cNvSpPr>
              <a:spLocks noChangeArrowheads="1"/>
            </p:cNvSpPr>
            <p:nvPr/>
          </p:nvSpPr>
          <p:spPr bwMode="auto">
            <a:xfrm>
              <a:off x="2506" y="3438"/>
              <a:ext cx="870" cy="278"/>
            </a:xfrm>
            <a:prstGeom prst="roundRect">
              <a:avLst>
                <a:gd name="adj" fmla="val 16667"/>
              </a:avLst>
            </a:prstGeom>
            <a:solidFill>
              <a:schemeClr val="tx2">
                <a:alpha val="56078"/>
              </a:schemeClr>
            </a:solidFill>
            <a:ln w="9525">
              <a:solidFill>
                <a:srgbClr val="000000"/>
              </a:solidFill>
              <a:round/>
              <a:headEnd/>
              <a:tailEnd/>
            </a:ln>
          </p:spPr>
          <p:txBody>
            <a:bodyPr lIns="92401" tIns="46201" rIns="92401" bIns="4620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zh-CN" sz="2000" b="1" dirty="0">
                  <a:ea typeface="SimSun" panose="02010600030101010101" pitchFamily="2" charset="-122"/>
                  <a:cs typeface="Arial" panose="020B0604020202020204" pitchFamily="34" charset="0"/>
                </a:rPr>
                <a:t>Ishmael</a:t>
              </a:r>
              <a:endParaRPr lang="en-US" altLang="en-US" sz="2000" b="1" dirty="0">
                <a:ea typeface="SimSun" panose="02010600030101010101" pitchFamily="2" charset="-122"/>
                <a:cs typeface="Arial" panose="020B0604020202020204" pitchFamily="34" charset="0"/>
              </a:endParaRPr>
            </a:p>
          </p:txBody>
        </p:sp>
      </p:grpSp>
      <p:sp>
        <p:nvSpPr>
          <p:cNvPr id="141338" name="_s1040">
            <a:extLst>
              <a:ext uri="{FF2B5EF4-FFF2-40B4-BE49-F238E27FC236}">
                <a16:creationId xmlns:a16="http://schemas.microsoft.com/office/drawing/2014/main" id="{985614F4-402F-4A4B-8DF2-DF1084B9AD4D}"/>
              </a:ext>
            </a:extLst>
          </p:cNvPr>
          <p:cNvSpPr>
            <a:spLocks noChangeArrowheads="1"/>
          </p:cNvSpPr>
          <p:nvPr/>
        </p:nvSpPr>
        <p:spPr bwMode="auto">
          <a:xfrm>
            <a:off x="3948113" y="5480050"/>
            <a:ext cx="1858962" cy="481013"/>
          </a:xfrm>
          <a:prstGeom prst="roundRect">
            <a:avLst>
              <a:gd name="adj" fmla="val 16667"/>
            </a:avLst>
          </a:prstGeom>
          <a:solidFill>
            <a:srgbClr val="FFFF66"/>
          </a:solidFill>
          <a:ln w="9525">
            <a:solidFill>
              <a:srgbClr val="000000"/>
            </a:solidFill>
            <a:round/>
            <a:headEnd/>
            <a:tailEnd/>
          </a:ln>
        </p:spPr>
        <p:txBody>
          <a:bodyPr lIns="58346" tIns="29172" rIns="58346" bIns="2917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tx1"/>
                </a:solidFill>
                <a:ea typeface="SimSun" panose="02010600030101010101" pitchFamily="2" charset="-122"/>
                <a:cs typeface="Arial" panose="020B0604020202020204" pitchFamily="34" charset="0"/>
              </a:rPr>
              <a:t>إسماعيل</a:t>
            </a:r>
            <a:endParaRPr lang="en-US" altLang="en-US" sz="2000" b="1" dirty="0">
              <a:solidFill>
                <a:schemeClr val="tx1"/>
              </a:solidFill>
              <a:ea typeface="SimSun" panose="02010600030101010101"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guercino-angel-appears-hagar-ishmael-L612-fm.jpg">
            <a:extLst>
              <a:ext uri="{FF2B5EF4-FFF2-40B4-BE49-F238E27FC236}">
                <a16:creationId xmlns:a16="http://schemas.microsoft.com/office/drawing/2014/main" id="{29180B1D-AEA4-174E-A5AD-CC32157E5D5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2">
            <a:extLst>
              <a:ext uri="{FF2B5EF4-FFF2-40B4-BE49-F238E27FC236}">
                <a16:creationId xmlns:a16="http://schemas.microsoft.com/office/drawing/2014/main" id="{A477E64C-CB0E-FE49-86C2-6D36CFDE5630}"/>
              </a:ext>
            </a:extLst>
          </p:cNvPr>
          <p:cNvSpPr>
            <a:spLocks noGrp="1" noChangeArrowheads="1"/>
          </p:cNvSpPr>
          <p:nvPr>
            <p:ph type="title"/>
          </p:nvPr>
        </p:nvSpPr>
        <p:spPr>
          <a:xfrm>
            <a:off x="0" y="-341313"/>
            <a:ext cx="9144000" cy="1143001"/>
          </a:xfrm>
        </p:spPr>
        <p:txBody>
          <a:bodyPr/>
          <a:lstStyle/>
          <a:p>
            <a:pPr eaLnBrk="1" hangingPunct="1"/>
            <a:r>
              <a:rPr lang="ar-JO" altLang="zh-CN" dirty="0">
                <a:ea typeface="SimSun" panose="02010600030101010101" pitchFamily="2" charset="-122"/>
                <a:cs typeface="Arial" panose="020B0604020202020204" pitchFamily="34" charset="0"/>
              </a:rPr>
              <a:t>الملاك وهاجر</a:t>
            </a:r>
            <a:endParaRPr lang="en-US" altLang="en-US" dirty="0">
              <a:solidFill>
                <a:schemeClr val="bg1"/>
              </a:solidFill>
              <a:cs typeface="Arial" panose="020B0604020202020204" pitchFamily="34" charset="0"/>
            </a:endParaRPr>
          </a:p>
        </p:txBody>
      </p:sp>
      <p:sp>
        <p:nvSpPr>
          <p:cNvPr id="38916" name="TextBox 7">
            <a:extLst>
              <a:ext uri="{FF2B5EF4-FFF2-40B4-BE49-F238E27FC236}">
                <a16:creationId xmlns:a16="http://schemas.microsoft.com/office/drawing/2014/main" id="{E6D36F98-225C-1E47-BACF-00416EE1D685}"/>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rPr>
              <a:t>152ح</a:t>
            </a:r>
            <a:endParaRPr lang="en-US" altLang="en-US" sz="2400" b="1"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uercino-angel-appears-hagar-ishmael-L612-fm.jpg">
            <a:extLst>
              <a:ext uri="{FF2B5EF4-FFF2-40B4-BE49-F238E27FC236}">
                <a16:creationId xmlns:a16="http://schemas.microsoft.com/office/drawing/2014/main" id="{097BC68D-667C-6E17-EE1F-94456C190115}"/>
              </a:ext>
            </a:extLst>
          </p:cNvPr>
          <p:cNvPicPr>
            <a:picLocks noChangeAspect="1"/>
          </p:cNvPicPr>
          <p:nvPr/>
        </p:nvPicPr>
        <p:blipFill rotWithShape="1">
          <a:blip r:embed="rId3">
            <a:lum bright="-26000"/>
            <a:extLst>
              <a:ext uri="{28A0092B-C50C-407E-A947-70E740481C1C}">
                <a14:useLocalDpi xmlns:a14="http://schemas.microsoft.com/office/drawing/2010/main"/>
              </a:ext>
            </a:extLst>
          </a:blip>
          <a:srcRect t="4000" b="6000"/>
          <a:stretch/>
        </p:blipFill>
        <p:spPr bwMode="auto">
          <a:xfrm>
            <a:off x="-36512" y="0"/>
            <a:ext cx="91805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a:extLst>
              <a:ext uri="{FF2B5EF4-FFF2-40B4-BE49-F238E27FC236}">
                <a16:creationId xmlns:a16="http://schemas.microsoft.com/office/drawing/2014/main" id="{5ACD2918-F2BB-9849-AD3E-CED60833FB40}"/>
              </a:ext>
            </a:extLst>
          </p:cNvPr>
          <p:cNvSpPr>
            <a:spLocks noGrp="1" noChangeArrowheads="1"/>
          </p:cNvSpPr>
          <p:nvPr>
            <p:ph type="body" idx="1"/>
          </p:nvPr>
        </p:nvSpPr>
        <p:spPr>
          <a:xfrm>
            <a:off x="0" y="152400"/>
            <a:ext cx="9144000" cy="6705600"/>
          </a:xfrm>
        </p:spPr>
        <p:txBody>
          <a:bodyPr/>
          <a:lstStyle/>
          <a:p>
            <a:pPr algn="ctr" eaLnBrk="1" hangingPunct="1">
              <a:lnSpc>
                <a:spcPct val="90000"/>
              </a:lnSpc>
              <a:spcBef>
                <a:spcPct val="35000"/>
              </a:spcBef>
              <a:buFontTx/>
              <a:buNone/>
            </a:pPr>
            <a:r>
              <a:rPr lang="ar-JO" altLang="zh-CN" sz="2800" dirty="0">
                <a:solidFill>
                  <a:schemeClr val="accent1"/>
                </a:solidFill>
                <a:ea typeface="SimSun" panose="02010600030101010101" pitchFamily="2" charset="-122"/>
                <a:cs typeface="Arial" panose="020B0604020202020204" pitchFamily="34" charset="0"/>
              </a:rPr>
              <a:t>وقال لها ملاك الرب: تكثيراً </a:t>
            </a:r>
            <a:r>
              <a:rPr lang="ar-JO" altLang="zh-CN" sz="2800" dirty="0">
                <a:solidFill>
                  <a:srgbClr val="FFFF00"/>
                </a:solidFill>
                <a:ea typeface="SimSun" panose="02010600030101010101" pitchFamily="2" charset="-122"/>
                <a:cs typeface="Arial" panose="020B0604020202020204" pitchFamily="34" charset="0"/>
              </a:rPr>
              <a:t>أكثر نسلك </a:t>
            </a:r>
            <a:r>
              <a:rPr lang="ar-JO" altLang="zh-CN" sz="2800" dirty="0">
                <a:solidFill>
                  <a:schemeClr val="accent1"/>
                </a:solidFill>
                <a:ea typeface="SimSun" panose="02010600030101010101" pitchFamily="2" charset="-122"/>
                <a:cs typeface="Arial" panose="020B0604020202020204" pitchFamily="34" charset="0"/>
              </a:rPr>
              <a:t>فلا يعد من الكثرة.</a:t>
            </a:r>
          </a:p>
          <a:p>
            <a:pPr algn="ctr" eaLnBrk="1" hangingPunct="1">
              <a:lnSpc>
                <a:spcPct val="90000"/>
              </a:lnSpc>
              <a:spcBef>
                <a:spcPct val="35000"/>
              </a:spcBef>
              <a:buFontTx/>
              <a:buNone/>
            </a:pPr>
            <a:r>
              <a:rPr lang="ar-JO" altLang="zh-CN" sz="2800" dirty="0">
                <a:solidFill>
                  <a:schemeClr val="accent1"/>
                </a:solidFill>
                <a:ea typeface="SimSun" panose="02010600030101010101" pitchFamily="2" charset="-122"/>
                <a:cs typeface="Arial" panose="020B0604020202020204" pitchFamily="34" charset="0"/>
              </a:rPr>
              <a:t>وقال لها ملاك الرب: </a:t>
            </a:r>
          </a:p>
          <a:p>
            <a:pPr algn="ctr" eaLnBrk="1" hangingPunct="1">
              <a:lnSpc>
                <a:spcPct val="90000"/>
              </a:lnSpc>
              <a:spcBef>
                <a:spcPct val="35000"/>
              </a:spcBef>
              <a:buFontTx/>
              <a:buNone/>
            </a:pPr>
            <a:r>
              <a:rPr lang="ar-JO" altLang="zh-CN" sz="2800" dirty="0">
                <a:solidFill>
                  <a:schemeClr val="accent1"/>
                </a:solidFill>
                <a:ea typeface="SimSun" panose="02010600030101010101" pitchFamily="2" charset="-122"/>
                <a:cs typeface="Arial" panose="020B0604020202020204" pitchFamily="34" charset="0"/>
              </a:rPr>
              <a:t>ها أنت حبلى</a:t>
            </a:r>
          </a:p>
          <a:p>
            <a:pPr algn="ctr" eaLnBrk="1" hangingPunct="1">
              <a:lnSpc>
                <a:spcPct val="90000"/>
              </a:lnSpc>
              <a:spcBef>
                <a:spcPct val="35000"/>
              </a:spcBef>
              <a:buFontTx/>
              <a:buNone/>
            </a:pPr>
            <a:r>
              <a:rPr lang="ar-JO" altLang="zh-CN" sz="2800" dirty="0">
                <a:solidFill>
                  <a:schemeClr val="accent1"/>
                </a:solidFill>
                <a:ea typeface="SimSun" panose="02010600030101010101" pitchFamily="2" charset="-122"/>
                <a:cs typeface="Arial" panose="020B0604020202020204" pitchFamily="34" charset="0"/>
              </a:rPr>
              <a:t>فتلدين ابناً </a:t>
            </a:r>
          </a:p>
          <a:p>
            <a:pPr algn="ctr" eaLnBrk="1" hangingPunct="1">
              <a:lnSpc>
                <a:spcPct val="90000"/>
              </a:lnSpc>
              <a:spcBef>
                <a:spcPct val="35000"/>
              </a:spcBef>
              <a:buFontTx/>
              <a:buNone/>
            </a:pPr>
            <a:r>
              <a:rPr lang="ar-JO" altLang="zh-CN" sz="2800" dirty="0">
                <a:solidFill>
                  <a:srgbClr val="FFFF00"/>
                </a:solidFill>
                <a:ea typeface="SimSun" panose="02010600030101010101" pitchFamily="2" charset="-122"/>
                <a:cs typeface="Arial" panose="020B0604020202020204" pitchFamily="34" charset="0"/>
              </a:rPr>
              <a:t>وتدعين اسمه إسماعيل</a:t>
            </a:r>
            <a:r>
              <a:rPr lang="ar-JO" altLang="zh-CN" sz="2800" dirty="0">
                <a:solidFill>
                  <a:schemeClr val="accent1"/>
                </a:solidFill>
                <a:ea typeface="SimSun" panose="02010600030101010101" pitchFamily="2" charset="-122"/>
                <a:cs typeface="Arial" panose="020B0604020202020204" pitchFamily="34" charset="0"/>
              </a:rPr>
              <a:t> </a:t>
            </a:r>
          </a:p>
          <a:p>
            <a:pPr algn="ctr" eaLnBrk="1" hangingPunct="1">
              <a:lnSpc>
                <a:spcPct val="90000"/>
              </a:lnSpc>
              <a:spcBef>
                <a:spcPct val="35000"/>
              </a:spcBef>
              <a:buFontTx/>
              <a:buNone/>
            </a:pPr>
            <a:r>
              <a:rPr lang="ar-JO" altLang="zh-CN" sz="2800" dirty="0">
                <a:solidFill>
                  <a:schemeClr val="accent1"/>
                </a:solidFill>
                <a:ea typeface="SimSun" panose="02010600030101010101" pitchFamily="2" charset="-122"/>
                <a:cs typeface="Arial" panose="020B0604020202020204" pitchFamily="34" charset="0"/>
              </a:rPr>
              <a:t>لأن الرب قد سمع لمذلتك.</a:t>
            </a:r>
          </a:p>
          <a:p>
            <a:pPr algn="ctr" eaLnBrk="1" hangingPunct="1">
              <a:lnSpc>
                <a:spcPct val="90000"/>
              </a:lnSpc>
              <a:spcBef>
                <a:spcPct val="35000"/>
              </a:spcBef>
              <a:buFontTx/>
              <a:buNone/>
            </a:pPr>
            <a:r>
              <a:rPr lang="ar-JO" altLang="zh-CN" sz="2800" dirty="0">
                <a:solidFill>
                  <a:schemeClr val="accent1"/>
                </a:solidFill>
                <a:ea typeface="SimSun" panose="02010600030101010101" pitchFamily="2" charset="-122"/>
                <a:cs typeface="Arial" panose="020B0604020202020204" pitchFamily="34" charset="0"/>
              </a:rPr>
              <a:t>وإنه يكون </a:t>
            </a:r>
            <a:r>
              <a:rPr lang="ar-JO" altLang="zh-CN" sz="2800" dirty="0">
                <a:solidFill>
                  <a:srgbClr val="FFFF00"/>
                </a:solidFill>
                <a:ea typeface="SimSun" panose="02010600030101010101" pitchFamily="2" charset="-122"/>
                <a:cs typeface="Arial" panose="020B0604020202020204" pitchFamily="34" charset="0"/>
              </a:rPr>
              <a:t>إنساناً وحشياً</a:t>
            </a:r>
            <a:endParaRPr lang="ar-JO" altLang="zh-CN" sz="2800" dirty="0">
              <a:solidFill>
                <a:schemeClr val="accent1"/>
              </a:solidFill>
              <a:ea typeface="SimSun" panose="02010600030101010101" pitchFamily="2" charset="-122"/>
              <a:cs typeface="Arial" panose="020B0604020202020204" pitchFamily="34" charset="0"/>
            </a:endParaRPr>
          </a:p>
          <a:p>
            <a:pPr algn="ctr" eaLnBrk="1" hangingPunct="1">
              <a:lnSpc>
                <a:spcPct val="90000"/>
              </a:lnSpc>
              <a:spcBef>
                <a:spcPct val="35000"/>
              </a:spcBef>
              <a:buFontTx/>
              <a:buNone/>
            </a:pPr>
            <a:r>
              <a:rPr lang="ar-JO" altLang="zh-CN" sz="2800" dirty="0">
                <a:solidFill>
                  <a:schemeClr val="accent1"/>
                </a:solidFill>
                <a:ea typeface="SimSun" panose="02010600030101010101" pitchFamily="2" charset="-122"/>
                <a:cs typeface="Arial" panose="020B0604020202020204" pitchFamily="34" charset="0"/>
              </a:rPr>
              <a:t>يده </a:t>
            </a:r>
            <a:r>
              <a:rPr lang="ar-JO" altLang="zh-CN" sz="2800" dirty="0">
                <a:solidFill>
                  <a:srgbClr val="FFFF00"/>
                </a:solidFill>
                <a:ea typeface="SimSun" panose="02010600030101010101" pitchFamily="2" charset="-122"/>
                <a:cs typeface="Arial" panose="020B0604020202020204" pitchFamily="34" charset="0"/>
              </a:rPr>
              <a:t>على كل واحد</a:t>
            </a:r>
          </a:p>
          <a:p>
            <a:pPr algn="ctr" eaLnBrk="1" hangingPunct="1">
              <a:lnSpc>
                <a:spcPct val="90000"/>
              </a:lnSpc>
              <a:spcBef>
                <a:spcPct val="35000"/>
              </a:spcBef>
              <a:buFontTx/>
              <a:buNone/>
            </a:pPr>
            <a:r>
              <a:rPr lang="ar-JO" altLang="zh-CN" sz="2800" dirty="0">
                <a:solidFill>
                  <a:schemeClr val="accent1"/>
                </a:solidFill>
                <a:ea typeface="SimSun" panose="02010600030101010101" pitchFamily="2" charset="-122"/>
                <a:cs typeface="Arial" panose="020B0604020202020204" pitchFamily="34" charset="0"/>
              </a:rPr>
              <a:t>ويد كل واحد </a:t>
            </a:r>
            <a:r>
              <a:rPr lang="ar-JO" altLang="zh-CN" sz="2800" dirty="0">
                <a:solidFill>
                  <a:srgbClr val="FFFF00"/>
                </a:solidFill>
                <a:ea typeface="SimSun" panose="02010600030101010101" pitchFamily="2" charset="-122"/>
                <a:cs typeface="Arial" panose="020B0604020202020204" pitchFamily="34" charset="0"/>
              </a:rPr>
              <a:t>عليه</a:t>
            </a:r>
            <a:r>
              <a:rPr lang="ar-JO" altLang="zh-CN" sz="2800" dirty="0">
                <a:solidFill>
                  <a:schemeClr val="accent1"/>
                </a:solidFill>
                <a:ea typeface="SimSun" panose="02010600030101010101" pitchFamily="2" charset="-122"/>
                <a:cs typeface="Arial" panose="020B0604020202020204" pitchFamily="34" charset="0"/>
              </a:rPr>
              <a:t>، </a:t>
            </a:r>
          </a:p>
          <a:p>
            <a:pPr algn="ctr" eaLnBrk="1" hangingPunct="1">
              <a:lnSpc>
                <a:spcPct val="90000"/>
              </a:lnSpc>
              <a:spcBef>
                <a:spcPct val="35000"/>
              </a:spcBef>
              <a:buFontTx/>
              <a:buNone/>
            </a:pPr>
            <a:r>
              <a:rPr lang="ar-JO" altLang="zh-CN" sz="2800" dirty="0">
                <a:solidFill>
                  <a:srgbClr val="FFFF00"/>
                </a:solidFill>
                <a:ea typeface="SimSun" panose="02010600030101010101" pitchFamily="2" charset="-122"/>
                <a:cs typeface="Arial" panose="020B0604020202020204" pitchFamily="34" charset="0"/>
              </a:rPr>
              <a:t>وأمام جميع إخوته يسكن.</a:t>
            </a:r>
            <a:endParaRPr lang="en-US" altLang="zh-CN" sz="2800" dirty="0">
              <a:solidFill>
                <a:srgbClr val="FFFF00"/>
              </a:solidFill>
              <a:ea typeface="SimSun" panose="02010600030101010101" pitchFamily="2" charset="-122"/>
              <a:cs typeface="Arial" panose="020B0604020202020204" pitchFamily="34" charset="0"/>
            </a:endParaRPr>
          </a:p>
          <a:p>
            <a:pPr algn="r" eaLnBrk="1" hangingPunct="1">
              <a:lnSpc>
                <a:spcPct val="80000"/>
              </a:lnSpc>
              <a:buFontTx/>
              <a:buNone/>
            </a:pPr>
            <a:r>
              <a:rPr lang="en-US" altLang="zh-CN" sz="2800" dirty="0">
                <a:ea typeface="SimSun" panose="02010600030101010101" pitchFamily="2" charset="-122"/>
                <a:cs typeface="Arial" panose="020B0604020202020204" pitchFamily="34" charset="0"/>
              </a:rPr>
              <a:t>							</a:t>
            </a:r>
            <a:r>
              <a:rPr lang="ar-JO" altLang="zh-CN" sz="2800" dirty="0">
                <a:solidFill>
                  <a:srgbClr val="FFFF99"/>
                </a:solidFill>
                <a:ea typeface="SimSun" panose="02010600030101010101" pitchFamily="2" charset="-122"/>
                <a:cs typeface="Arial" panose="020B0604020202020204" pitchFamily="34" charset="0"/>
              </a:rPr>
              <a:t>تك 16: 10-12</a:t>
            </a:r>
            <a:endParaRPr lang="en-US" altLang="en-US" sz="2400" dirty="0">
              <a:solidFill>
                <a:srgbClr val="FFFF99"/>
              </a:solidFill>
              <a:cs typeface="Arial" panose="020B0604020202020204" pitchFamily="34" charset="0"/>
            </a:endParaRPr>
          </a:p>
        </p:txBody>
      </p:sp>
      <p:sp>
        <p:nvSpPr>
          <p:cNvPr id="40964" name="TextBox 5">
            <a:extLst>
              <a:ext uri="{FF2B5EF4-FFF2-40B4-BE49-F238E27FC236}">
                <a16:creationId xmlns:a16="http://schemas.microsoft.com/office/drawing/2014/main" id="{714398B2-3A08-9845-98D8-1FBB3B4E41A1}"/>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152ح</a:t>
            </a:r>
            <a:endParaRPr lang="en-US" altLang="en-US" sz="2400" b="1" dirty="0">
              <a:solidFill>
                <a:schemeClr val="bg1"/>
              </a:solidFill>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3C46120E-0EC1-F440-BF2D-852CAFCC604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12875"/>
            <a:ext cx="914400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2">
            <a:extLst>
              <a:ext uri="{FF2B5EF4-FFF2-40B4-BE49-F238E27FC236}">
                <a16:creationId xmlns:a16="http://schemas.microsoft.com/office/drawing/2014/main" id="{962C2801-8073-CB4E-939E-A82E1BF5FC0C}"/>
              </a:ext>
            </a:extLst>
          </p:cNvPr>
          <p:cNvSpPr>
            <a:spLocks noGrp="1" noChangeArrowheads="1"/>
          </p:cNvSpPr>
          <p:nvPr>
            <p:ph type="title"/>
          </p:nvPr>
        </p:nvSpPr>
        <p:spPr>
          <a:xfrm>
            <a:off x="0" y="0"/>
            <a:ext cx="9144000" cy="1557338"/>
          </a:xfrm>
          <a:solidFill>
            <a:schemeClr val="tx2">
              <a:alpha val="21960"/>
            </a:schemeClr>
          </a:solidFill>
        </p:spPr>
        <p:txBody>
          <a:bodyPr/>
          <a:lstStyle/>
          <a:p>
            <a:pPr eaLnBrk="1" hangingPunct="1"/>
            <a:r>
              <a:rPr lang="ar-JO" altLang="en-US" dirty="0">
                <a:solidFill>
                  <a:schemeClr val="tx1"/>
                </a:solidFill>
                <a:cs typeface="Arial" panose="020B0604020202020204" pitchFamily="34" charset="0"/>
              </a:rPr>
              <a:t>توسل إبراهيم إلى الله من أجل إسماعيل            </a:t>
            </a:r>
            <a:r>
              <a:rPr lang="ar-JO" altLang="en-US" sz="4000" dirty="0">
                <a:solidFill>
                  <a:schemeClr val="tx1"/>
                </a:solidFill>
                <a:cs typeface="Arial" panose="020B0604020202020204" pitchFamily="34" charset="0"/>
              </a:rPr>
              <a:t>– تك 17: 20</a:t>
            </a:r>
            <a:endParaRPr lang="en-US" altLang="en-US" dirty="0">
              <a:solidFill>
                <a:schemeClr val="tx1"/>
              </a:solidFill>
              <a:cs typeface="Arial" panose="020B0604020202020204" pitchFamily="34" charset="0"/>
            </a:endParaRPr>
          </a:p>
        </p:txBody>
      </p:sp>
      <p:sp>
        <p:nvSpPr>
          <p:cNvPr id="43012" name="TextBox 6">
            <a:extLst>
              <a:ext uri="{FF2B5EF4-FFF2-40B4-BE49-F238E27FC236}">
                <a16:creationId xmlns:a16="http://schemas.microsoft.com/office/drawing/2014/main" id="{9C7E6C00-6101-9D4C-840F-864DE48B5C0E}"/>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rPr>
              <a:t>152ح</a:t>
            </a:r>
            <a:endParaRPr lang="en-US" altLang="en-US" sz="2400" b="1"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62673"/>
        </a:solidFill>
        <a:effectLst/>
      </p:bgPr>
    </p:bg>
    <p:spTree>
      <p:nvGrpSpPr>
        <p:cNvPr id="1" name=""/>
        <p:cNvGrpSpPr/>
        <p:nvPr/>
      </p:nvGrpSpPr>
      <p:grpSpPr>
        <a:xfrm>
          <a:off x="0" y="0"/>
          <a:ext cx="0" cy="0"/>
          <a:chOff x="0" y="0"/>
          <a:chExt cx="0" cy="0"/>
        </a:xfrm>
      </p:grpSpPr>
      <p:grpSp>
        <p:nvGrpSpPr>
          <p:cNvPr id="45058" name="Group 2">
            <a:extLst>
              <a:ext uri="{FF2B5EF4-FFF2-40B4-BE49-F238E27FC236}">
                <a16:creationId xmlns:a16="http://schemas.microsoft.com/office/drawing/2014/main" id="{6475E8FD-1747-AB47-8850-DEE65FA5C3D2}"/>
              </a:ext>
            </a:extLst>
          </p:cNvPr>
          <p:cNvGrpSpPr>
            <a:grpSpLocks noChangeAspect="1"/>
          </p:cNvGrpSpPr>
          <p:nvPr/>
        </p:nvGrpSpPr>
        <p:grpSpPr bwMode="auto">
          <a:xfrm>
            <a:off x="1371600" y="-762000"/>
            <a:ext cx="4598988" cy="7391400"/>
            <a:chOff x="5428" y="11306"/>
            <a:chExt cx="3644" cy="55761"/>
          </a:xfrm>
        </p:grpSpPr>
        <p:sp>
          <p:nvSpPr>
            <p:cNvPr id="45068" name="AutoShape 3">
              <a:extLst>
                <a:ext uri="{FF2B5EF4-FFF2-40B4-BE49-F238E27FC236}">
                  <a16:creationId xmlns:a16="http://schemas.microsoft.com/office/drawing/2014/main" id="{4FACE3D8-74BE-604E-AC8E-C3C8181311A7}"/>
                </a:ext>
              </a:extLst>
            </p:cNvPr>
            <p:cNvSpPr>
              <a:spLocks noChangeAspect="1" noChangeArrowheads="1" noTextEdit="1"/>
            </p:cNvSpPr>
            <p:nvPr/>
          </p:nvSpPr>
          <p:spPr bwMode="auto">
            <a:xfrm>
              <a:off x="5428" y="11306"/>
              <a:ext cx="3644" cy="5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cxnSp>
          <p:nvCxnSpPr>
            <p:cNvPr id="45069" name="_s143365">
              <a:extLst>
                <a:ext uri="{FF2B5EF4-FFF2-40B4-BE49-F238E27FC236}">
                  <a16:creationId xmlns:a16="http://schemas.microsoft.com/office/drawing/2014/main" id="{0159F2B4-9E2C-5446-B050-C80DF9BF5B15}"/>
                </a:ext>
              </a:extLst>
            </p:cNvPr>
            <p:cNvCxnSpPr>
              <a:cxnSpLocks noChangeShapeType="1"/>
              <a:stCxn id="45093" idx="1"/>
              <a:endCxn id="45081" idx="2"/>
            </p:cNvCxnSpPr>
            <p:nvPr/>
          </p:nvCxnSpPr>
          <p:spPr bwMode="auto">
            <a:xfrm rot="10800000">
              <a:off x="6522" y="22966"/>
              <a:ext cx="390" cy="38320"/>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0" name="_s143366">
              <a:extLst>
                <a:ext uri="{FF2B5EF4-FFF2-40B4-BE49-F238E27FC236}">
                  <a16:creationId xmlns:a16="http://schemas.microsoft.com/office/drawing/2014/main" id="{2A0CA434-231A-8047-99E4-F218FCCC7BC6}"/>
                </a:ext>
              </a:extLst>
            </p:cNvPr>
            <p:cNvCxnSpPr>
              <a:cxnSpLocks noChangeShapeType="1"/>
              <a:stCxn id="45092" idx="1"/>
              <a:endCxn id="45081" idx="2"/>
            </p:cNvCxnSpPr>
            <p:nvPr/>
          </p:nvCxnSpPr>
          <p:spPr bwMode="auto">
            <a:xfrm rot="10800000">
              <a:off x="6522" y="22966"/>
              <a:ext cx="390" cy="35043"/>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1" name="_s143367">
              <a:extLst>
                <a:ext uri="{FF2B5EF4-FFF2-40B4-BE49-F238E27FC236}">
                  <a16:creationId xmlns:a16="http://schemas.microsoft.com/office/drawing/2014/main" id="{2F93700E-E4FE-6449-8A34-4D866CCB5A35}"/>
                </a:ext>
              </a:extLst>
            </p:cNvPr>
            <p:cNvCxnSpPr>
              <a:cxnSpLocks noChangeShapeType="1"/>
              <a:stCxn id="45091" idx="1"/>
              <a:endCxn id="45081" idx="2"/>
            </p:cNvCxnSpPr>
            <p:nvPr/>
          </p:nvCxnSpPr>
          <p:spPr bwMode="auto">
            <a:xfrm rot="10800000">
              <a:off x="6522" y="22966"/>
              <a:ext cx="390" cy="3176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2" name="_s143368">
              <a:extLst>
                <a:ext uri="{FF2B5EF4-FFF2-40B4-BE49-F238E27FC236}">
                  <a16:creationId xmlns:a16="http://schemas.microsoft.com/office/drawing/2014/main" id="{705550C2-12E6-D844-8E2E-BFA730950310}"/>
                </a:ext>
              </a:extLst>
            </p:cNvPr>
            <p:cNvCxnSpPr>
              <a:cxnSpLocks noChangeShapeType="1"/>
              <a:stCxn id="45090" idx="1"/>
              <a:endCxn id="45081" idx="2"/>
            </p:cNvCxnSpPr>
            <p:nvPr/>
          </p:nvCxnSpPr>
          <p:spPr bwMode="auto">
            <a:xfrm rot="10800000">
              <a:off x="6522" y="22966"/>
              <a:ext cx="390" cy="28489"/>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3" name="_s143369">
              <a:extLst>
                <a:ext uri="{FF2B5EF4-FFF2-40B4-BE49-F238E27FC236}">
                  <a16:creationId xmlns:a16="http://schemas.microsoft.com/office/drawing/2014/main" id="{C4839FD7-FF9F-134C-9078-BE7684184A8D}"/>
                </a:ext>
              </a:extLst>
            </p:cNvPr>
            <p:cNvCxnSpPr>
              <a:cxnSpLocks noChangeShapeType="1"/>
              <a:stCxn id="45089" idx="1"/>
              <a:endCxn id="45081" idx="2"/>
            </p:cNvCxnSpPr>
            <p:nvPr/>
          </p:nvCxnSpPr>
          <p:spPr bwMode="auto">
            <a:xfrm rot="10800000">
              <a:off x="6522" y="22966"/>
              <a:ext cx="390" cy="25212"/>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4" name="_s143370">
              <a:extLst>
                <a:ext uri="{FF2B5EF4-FFF2-40B4-BE49-F238E27FC236}">
                  <a16:creationId xmlns:a16="http://schemas.microsoft.com/office/drawing/2014/main" id="{C566E762-597A-6347-944B-B06451A2AA63}"/>
                </a:ext>
              </a:extLst>
            </p:cNvPr>
            <p:cNvCxnSpPr>
              <a:cxnSpLocks noChangeShapeType="1"/>
              <a:stCxn id="45088" idx="1"/>
              <a:endCxn id="45081" idx="2"/>
            </p:cNvCxnSpPr>
            <p:nvPr/>
          </p:nvCxnSpPr>
          <p:spPr bwMode="auto">
            <a:xfrm rot="10800000">
              <a:off x="6522" y="22966"/>
              <a:ext cx="390" cy="21935"/>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5" name="_s143371">
              <a:extLst>
                <a:ext uri="{FF2B5EF4-FFF2-40B4-BE49-F238E27FC236}">
                  <a16:creationId xmlns:a16="http://schemas.microsoft.com/office/drawing/2014/main" id="{AEF15C89-C8A8-4647-9E02-7D7847764BCA}"/>
                </a:ext>
              </a:extLst>
            </p:cNvPr>
            <p:cNvCxnSpPr>
              <a:cxnSpLocks noChangeShapeType="1"/>
              <a:stCxn id="45087" idx="1"/>
              <a:endCxn id="45081" idx="2"/>
            </p:cNvCxnSpPr>
            <p:nvPr/>
          </p:nvCxnSpPr>
          <p:spPr bwMode="auto">
            <a:xfrm rot="10800000">
              <a:off x="6522" y="22966"/>
              <a:ext cx="390" cy="18658"/>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6" name="_s143372">
              <a:extLst>
                <a:ext uri="{FF2B5EF4-FFF2-40B4-BE49-F238E27FC236}">
                  <a16:creationId xmlns:a16="http://schemas.microsoft.com/office/drawing/2014/main" id="{014A6FEE-D35A-EB4E-90B3-6E9F059FDBDC}"/>
                </a:ext>
              </a:extLst>
            </p:cNvPr>
            <p:cNvCxnSpPr>
              <a:cxnSpLocks noChangeShapeType="1"/>
              <a:stCxn id="45086" idx="1"/>
              <a:endCxn id="45081" idx="2"/>
            </p:cNvCxnSpPr>
            <p:nvPr/>
          </p:nvCxnSpPr>
          <p:spPr bwMode="auto">
            <a:xfrm rot="10800000">
              <a:off x="6522" y="22966"/>
              <a:ext cx="390" cy="15381"/>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7" name="_s143373">
              <a:extLst>
                <a:ext uri="{FF2B5EF4-FFF2-40B4-BE49-F238E27FC236}">
                  <a16:creationId xmlns:a16="http://schemas.microsoft.com/office/drawing/2014/main" id="{8D290A40-3202-1940-9A7D-B224A7C62776}"/>
                </a:ext>
              </a:extLst>
            </p:cNvPr>
            <p:cNvCxnSpPr>
              <a:cxnSpLocks noChangeShapeType="1"/>
              <a:stCxn id="45085" idx="1"/>
              <a:endCxn id="45081" idx="2"/>
            </p:cNvCxnSpPr>
            <p:nvPr/>
          </p:nvCxnSpPr>
          <p:spPr bwMode="auto">
            <a:xfrm rot="10800000">
              <a:off x="6522" y="22966"/>
              <a:ext cx="390" cy="12104"/>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8" name="_s143374">
              <a:extLst>
                <a:ext uri="{FF2B5EF4-FFF2-40B4-BE49-F238E27FC236}">
                  <a16:creationId xmlns:a16="http://schemas.microsoft.com/office/drawing/2014/main" id="{201025D9-4780-6F48-9F7C-0C2BCF843BB3}"/>
                </a:ext>
              </a:extLst>
            </p:cNvPr>
            <p:cNvCxnSpPr>
              <a:cxnSpLocks noChangeShapeType="1"/>
              <a:stCxn id="45084" idx="1"/>
              <a:endCxn id="45081" idx="2"/>
            </p:cNvCxnSpPr>
            <p:nvPr/>
          </p:nvCxnSpPr>
          <p:spPr bwMode="auto">
            <a:xfrm rot="10800000">
              <a:off x="6522" y="22966"/>
              <a:ext cx="390" cy="8827"/>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9" name="_s143375">
              <a:extLst>
                <a:ext uri="{FF2B5EF4-FFF2-40B4-BE49-F238E27FC236}">
                  <a16:creationId xmlns:a16="http://schemas.microsoft.com/office/drawing/2014/main" id="{96EF1C56-615B-1543-B857-B4ABFE168760}"/>
                </a:ext>
              </a:extLst>
            </p:cNvPr>
            <p:cNvCxnSpPr>
              <a:cxnSpLocks noChangeShapeType="1"/>
              <a:stCxn id="45083" idx="1"/>
              <a:endCxn id="45081" idx="2"/>
            </p:cNvCxnSpPr>
            <p:nvPr/>
          </p:nvCxnSpPr>
          <p:spPr bwMode="auto">
            <a:xfrm rot="10800000">
              <a:off x="6522" y="22966"/>
              <a:ext cx="390" cy="5550"/>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80" name="_s143376">
              <a:extLst>
                <a:ext uri="{FF2B5EF4-FFF2-40B4-BE49-F238E27FC236}">
                  <a16:creationId xmlns:a16="http://schemas.microsoft.com/office/drawing/2014/main" id="{C4E2E6FA-167C-9A44-902E-9EC15B8D199B}"/>
                </a:ext>
              </a:extLst>
            </p:cNvPr>
            <p:cNvCxnSpPr>
              <a:cxnSpLocks noChangeShapeType="1"/>
              <a:stCxn id="45082" idx="1"/>
              <a:endCxn id="45081" idx="2"/>
            </p:cNvCxnSpPr>
            <p:nvPr/>
          </p:nvCxnSpPr>
          <p:spPr bwMode="auto">
            <a:xfrm rot="10800000">
              <a:off x="6522" y="22966"/>
              <a:ext cx="390" cy="2273"/>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sp>
          <p:nvSpPr>
            <p:cNvPr id="45081" name="_s143377">
              <a:extLst>
                <a:ext uri="{FF2B5EF4-FFF2-40B4-BE49-F238E27FC236}">
                  <a16:creationId xmlns:a16="http://schemas.microsoft.com/office/drawing/2014/main" id="{7FBC5C93-FE51-424D-8A67-7FD0FD514CCC}"/>
                </a:ext>
              </a:extLst>
            </p:cNvPr>
            <p:cNvSpPr>
              <a:spLocks noChangeArrowheads="1"/>
            </p:cNvSpPr>
            <p:nvPr/>
          </p:nvSpPr>
          <p:spPr bwMode="auto">
            <a:xfrm>
              <a:off x="5441" y="20164"/>
              <a:ext cx="2161" cy="2802"/>
            </a:xfrm>
            <a:prstGeom prst="roundRect">
              <a:avLst>
                <a:gd name="adj" fmla="val 16667"/>
              </a:avLst>
            </a:prstGeom>
            <a:solidFill>
              <a:srgbClr val="FFFF66"/>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tx1"/>
                  </a:solidFill>
                  <a:ea typeface="SimSun" panose="02010600030101010101" pitchFamily="2" charset="-122"/>
                  <a:cs typeface="Arial" panose="020B0604020202020204" pitchFamily="34" charset="0"/>
                </a:rPr>
                <a:t>إسماعيل</a:t>
              </a:r>
              <a:endParaRPr lang="en-US" altLang="en-US" sz="2000" b="1" dirty="0">
                <a:solidFill>
                  <a:schemeClr val="tx1"/>
                </a:solidFill>
                <a:ea typeface="SimSun" panose="02010600030101010101" pitchFamily="2" charset="-122"/>
                <a:cs typeface="Arial" panose="020B0604020202020204" pitchFamily="34" charset="0"/>
              </a:endParaRPr>
            </a:p>
          </p:txBody>
        </p:sp>
        <p:sp>
          <p:nvSpPr>
            <p:cNvPr id="45082" name="_s143378">
              <a:extLst>
                <a:ext uri="{FF2B5EF4-FFF2-40B4-BE49-F238E27FC236}">
                  <a16:creationId xmlns:a16="http://schemas.microsoft.com/office/drawing/2014/main" id="{9B3C94FE-88ED-244D-9821-69EB6AE61865}"/>
                </a:ext>
              </a:extLst>
            </p:cNvPr>
            <p:cNvSpPr>
              <a:spLocks noChangeArrowheads="1"/>
            </p:cNvSpPr>
            <p:nvPr/>
          </p:nvSpPr>
          <p:spPr bwMode="auto">
            <a:xfrm>
              <a:off x="6911" y="23802"/>
              <a:ext cx="2161" cy="2874"/>
            </a:xfrm>
            <a:prstGeom prst="roundRect">
              <a:avLst>
                <a:gd name="adj" fmla="val 16667"/>
              </a:avLst>
            </a:prstGeom>
            <a:solidFill>
              <a:schemeClr val="tx2">
                <a:alpha val="61176"/>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000" b="1" dirty="0">
                  <a:solidFill>
                    <a:schemeClr val="bg1"/>
                  </a:solidFill>
                  <a:ea typeface="SimSun" panose="02010600030101010101" pitchFamily="2" charset="-122"/>
                  <a:cs typeface="Arial" panose="020B0604020202020204" pitchFamily="34" charset="0"/>
                </a:rPr>
                <a:t>نبايوت (الأنباط)</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5083" name="_s143379">
              <a:extLst>
                <a:ext uri="{FF2B5EF4-FFF2-40B4-BE49-F238E27FC236}">
                  <a16:creationId xmlns:a16="http://schemas.microsoft.com/office/drawing/2014/main" id="{C543DCB0-509B-8C44-95FF-2637E571CF1F}"/>
                </a:ext>
              </a:extLst>
            </p:cNvPr>
            <p:cNvSpPr>
              <a:spLocks noChangeArrowheads="1"/>
            </p:cNvSpPr>
            <p:nvPr/>
          </p:nvSpPr>
          <p:spPr bwMode="auto">
            <a:xfrm>
              <a:off x="6911" y="27079"/>
              <a:ext cx="2161" cy="2874"/>
            </a:xfrm>
            <a:prstGeom prst="roundRect">
              <a:avLst>
                <a:gd name="adj" fmla="val 16667"/>
              </a:avLst>
            </a:prstGeom>
            <a:solidFill>
              <a:schemeClr val="tx2">
                <a:alpha val="61176"/>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قيدار</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5084" name="_s143380">
              <a:extLst>
                <a:ext uri="{FF2B5EF4-FFF2-40B4-BE49-F238E27FC236}">
                  <a16:creationId xmlns:a16="http://schemas.microsoft.com/office/drawing/2014/main" id="{9D95F6A8-D2DD-2B4A-A772-8EE6B9499A45}"/>
                </a:ext>
              </a:extLst>
            </p:cNvPr>
            <p:cNvSpPr>
              <a:spLocks noChangeArrowheads="1"/>
            </p:cNvSpPr>
            <p:nvPr/>
          </p:nvSpPr>
          <p:spPr bwMode="auto">
            <a:xfrm>
              <a:off x="6911" y="30356"/>
              <a:ext cx="2161" cy="2874"/>
            </a:xfrm>
            <a:prstGeom prst="roundRect">
              <a:avLst>
                <a:gd name="adj" fmla="val 16667"/>
              </a:avLst>
            </a:prstGeom>
            <a:solidFill>
              <a:schemeClr val="tx2">
                <a:alpha val="61176"/>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أدبئيل</a:t>
              </a:r>
              <a:endParaRPr lang="en-US" altLang="en-US" sz="1000" b="1" dirty="0">
                <a:solidFill>
                  <a:schemeClr val="bg1"/>
                </a:solidFill>
                <a:ea typeface="SimSun" panose="02010600030101010101" pitchFamily="2" charset="-122"/>
                <a:cs typeface="Arial" panose="020B0604020202020204" pitchFamily="34" charset="0"/>
              </a:endParaRPr>
            </a:p>
          </p:txBody>
        </p:sp>
        <p:sp>
          <p:nvSpPr>
            <p:cNvPr id="45085" name="_s143381">
              <a:extLst>
                <a:ext uri="{FF2B5EF4-FFF2-40B4-BE49-F238E27FC236}">
                  <a16:creationId xmlns:a16="http://schemas.microsoft.com/office/drawing/2014/main" id="{7A4AD962-98F9-AF4E-91E4-B5598E809AE9}"/>
                </a:ext>
              </a:extLst>
            </p:cNvPr>
            <p:cNvSpPr>
              <a:spLocks noChangeArrowheads="1"/>
            </p:cNvSpPr>
            <p:nvPr/>
          </p:nvSpPr>
          <p:spPr bwMode="auto">
            <a:xfrm>
              <a:off x="6911" y="33633"/>
              <a:ext cx="2161" cy="2874"/>
            </a:xfrm>
            <a:prstGeom prst="roundRect">
              <a:avLst>
                <a:gd name="adj" fmla="val 16667"/>
              </a:avLst>
            </a:prstGeom>
            <a:solidFill>
              <a:schemeClr val="tx2">
                <a:alpha val="61176"/>
              </a:schemeClr>
            </a:solidFill>
            <a:ln w="9525">
              <a:solidFill>
                <a:srgbClr val="000000"/>
              </a:solidFill>
              <a:round/>
              <a:headEnd/>
              <a:tailEnd/>
            </a:ln>
          </p:spPr>
          <p:txBody>
            <a:bodyPr lIns="23457" tIns="11731" rIns="23457" bIns="1173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مبسام</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5086" name="_s143382">
              <a:extLst>
                <a:ext uri="{FF2B5EF4-FFF2-40B4-BE49-F238E27FC236}">
                  <a16:creationId xmlns:a16="http://schemas.microsoft.com/office/drawing/2014/main" id="{A3DDD38C-781F-1C41-B716-332F14125E54}"/>
                </a:ext>
              </a:extLst>
            </p:cNvPr>
            <p:cNvSpPr>
              <a:spLocks noChangeArrowheads="1"/>
            </p:cNvSpPr>
            <p:nvPr/>
          </p:nvSpPr>
          <p:spPr bwMode="auto">
            <a:xfrm>
              <a:off x="6911" y="36910"/>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مشماع (ماساماني)</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5087" name="_s143383">
              <a:extLst>
                <a:ext uri="{FF2B5EF4-FFF2-40B4-BE49-F238E27FC236}">
                  <a16:creationId xmlns:a16="http://schemas.microsoft.com/office/drawing/2014/main" id="{29ABE8C7-4A85-DD48-A6D0-88F0A2C2702D}"/>
                </a:ext>
              </a:extLst>
            </p:cNvPr>
            <p:cNvSpPr>
              <a:spLocks noChangeArrowheads="1"/>
            </p:cNvSpPr>
            <p:nvPr/>
          </p:nvSpPr>
          <p:spPr bwMode="auto">
            <a:xfrm>
              <a:off x="6911" y="40187"/>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دومة</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5088" name="_s143384">
              <a:extLst>
                <a:ext uri="{FF2B5EF4-FFF2-40B4-BE49-F238E27FC236}">
                  <a16:creationId xmlns:a16="http://schemas.microsoft.com/office/drawing/2014/main" id="{5FC99BDD-9868-DD45-AABB-06EDEA342278}"/>
                </a:ext>
              </a:extLst>
            </p:cNvPr>
            <p:cNvSpPr>
              <a:spLocks noChangeArrowheads="1"/>
            </p:cNvSpPr>
            <p:nvPr/>
          </p:nvSpPr>
          <p:spPr bwMode="auto">
            <a:xfrm>
              <a:off x="6911" y="43464"/>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مسّا (مساني)</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5089" name="_s143385">
              <a:extLst>
                <a:ext uri="{FF2B5EF4-FFF2-40B4-BE49-F238E27FC236}">
                  <a16:creationId xmlns:a16="http://schemas.microsoft.com/office/drawing/2014/main" id="{AD448642-1075-C042-B53B-2424F0A1B4A9}"/>
                </a:ext>
              </a:extLst>
            </p:cNvPr>
            <p:cNvSpPr>
              <a:spLocks noChangeArrowheads="1"/>
            </p:cNvSpPr>
            <p:nvPr/>
          </p:nvSpPr>
          <p:spPr bwMode="auto">
            <a:xfrm>
              <a:off x="6911" y="46741"/>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حدار</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5090" name="_s143386">
              <a:extLst>
                <a:ext uri="{FF2B5EF4-FFF2-40B4-BE49-F238E27FC236}">
                  <a16:creationId xmlns:a16="http://schemas.microsoft.com/office/drawing/2014/main" id="{22057C2B-4DCA-DD4C-B33B-2BE5BAFDA5D0}"/>
                </a:ext>
              </a:extLst>
            </p:cNvPr>
            <p:cNvSpPr>
              <a:spLocks noChangeArrowheads="1"/>
            </p:cNvSpPr>
            <p:nvPr/>
          </p:nvSpPr>
          <p:spPr bwMode="auto">
            <a:xfrm>
              <a:off x="6911" y="50018"/>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تيما</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5091" name="_s143387">
              <a:extLst>
                <a:ext uri="{FF2B5EF4-FFF2-40B4-BE49-F238E27FC236}">
                  <a16:creationId xmlns:a16="http://schemas.microsoft.com/office/drawing/2014/main" id="{BB1BDCD8-E76C-4F44-BE05-876F72A6430F}"/>
                </a:ext>
              </a:extLst>
            </p:cNvPr>
            <p:cNvSpPr>
              <a:spLocks noChangeArrowheads="1"/>
            </p:cNvSpPr>
            <p:nvPr/>
          </p:nvSpPr>
          <p:spPr bwMode="auto">
            <a:xfrm>
              <a:off x="6911" y="53295"/>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يطور</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5092" name="_s143388">
              <a:extLst>
                <a:ext uri="{FF2B5EF4-FFF2-40B4-BE49-F238E27FC236}">
                  <a16:creationId xmlns:a16="http://schemas.microsoft.com/office/drawing/2014/main" id="{5ED74C58-01C7-2540-9ED7-C3CD4A2D0866}"/>
                </a:ext>
              </a:extLst>
            </p:cNvPr>
            <p:cNvSpPr>
              <a:spLocks noChangeArrowheads="1"/>
            </p:cNvSpPr>
            <p:nvPr/>
          </p:nvSpPr>
          <p:spPr bwMode="auto">
            <a:xfrm>
              <a:off x="6911" y="56572"/>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نافيش</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5093" name="_s143389">
              <a:extLst>
                <a:ext uri="{FF2B5EF4-FFF2-40B4-BE49-F238E27FC236}">
                  <a16:creationId xmlns:a16="http://schemas.microsoft.com/office/drawing/2014/main" id="{9D87BD43-6261-4F49-B410-3789BB10D9AA}"/>
                </a:ext>
              </a:extLst>
            </p:cNvPr>
            <p:cNvSpPr>
              <a:spLocks noChangeArrowheads="1"/>
            </p:cNvSpPr>
            <p:nvPr/>
          </p:nvSpPr>
          <p:spPr bwMode="auto">
            <a:xfrm>
              <a:off x="6911" y="59849"/>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قدمة</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5094" name="Line 31">
              <a:extLst>
                <a:ext uri="{FF2B5EF4-FFF2-40B4-BE49-F238E27FC236}">
                  <a16:creationId xmlns:a16="http://schemas.microsoft.com/office/drawing/2014/main" id="{711123B0-E31F-8849-97E0-4DC58408B683}"/>
                </a:ext>
              </a:extLst>
            </p:cNvPr>
            <p:cNvSpPr>
              <a:spLocks noChangeShapeType="1"/>
            </p:cNvSpPr>
            <p:nvPr/>
          </p:nvSpPr>
          <p:spPr bwMode="auto">
            <a:xfrm>
              <a:off x="8381" y="12357"/>
              <a:ext cx="610"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b="1" dirty="0">
                <a:cs typeface="Arial" panose="020B0604020202020204" pitchFamily="34" charset="0"/>
              </a:endParaRPr>
            </a:p>
          </p:txBody>
        </p:sp>
      </p:grpSp>
      <p:grpSp>
        <p:nvGrpSpPr>
          <p:cNvPr id="3" name="Group 32">
            <a:extLst>
              <a:ext uri="{FF2B5EF4-FFF2-40B4-BE49-F238E27FC236}">
                <a16:creationId xmlns:a16="http://schemas.microsoft.com/office/drawing/2014/main" id="{59E9C8B2-0C8D-3C4E-9080-15408ACF73FF}"/>
              </a:ext>
            </a:extLst>
          </p:cNvPr>
          <p:cNvGrpSpPr>
            <a:grpSpLocks/>
          </p:cNvGrpSpPr>
          <p:nvPr/>
        </p:nvGrpSpPr>
        <p:grpSpPr bwMode="auto">
          <a:xfrm>
            <a:off x="5943600" y="762000"/>
            <a:ext cx="2819400" cy="646113"/>
            <a:chOff x="3648" y="480"/>
            <a:chExt cx="1392" cy="407"/>
          </a:xfrm>
        </p:grpSpPr>
        <p:sp>
          <p:nvSpPr>
            <p:cNvPr id="45066" name="Text Box 33">
              <a:extLst>
                <a:ext uri="{FF2B5EF4-FFF2-40B4-BE49-F238E27FC236}">
                  <a16:creationId xmlns:a16="http://schemas.microsoft.com/office/drawing/2014/main" id="{9E9436E4-FABC-294F-A569-A8195397C8B6}"/>
                </a:ext>
              </a:extLst>
            </p:cNvPr>
            <p:cNvSpPr txBox="1">
              <a:spLocks noChangeArrowheads="1"/>
            </p:cNvSpPr>
            <p:nvPr/>
          </p:nvSpPr>
          <p:spPr bwMode="auto">
            <a:xfrm>
              <a:off x="3984" y="480"/>
              <a:ext cx="1056" cy="407"/>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zh-CN" sz="1800" b="1" dirty="0">
                  <a:solidFill>
                    <a:schemeClr val="tx1"/>
                  </a:solidFill>
                  <a:ea typeface="SimSun" panose="02010600030101010101" pitchFamily="2" charset="-122"/>
                  <a:cs typeface="Arial" panose="020B0604020202020204" pitchFamily="34" charset="0"/>
                </a:rPr>
                <a:t>والدة الملك هيرودس؛ مؤسس بابل</a:t>
              </a:r>
              <a:endParaRPr lang="en-US" altLang="en-US" sz="1800" b="1" dirty="0">
                <a:solidFill>
                  <a:schemeClr val="tx1"/>
                </a:solidFill>
                <a:ea typeface="SimSun" panose="02010600030101010101" pitchFamily="2" charset="-122"/>
                <a:cs typeface="Arial" panose="020B0604020202020204" pitchFamily="34" charset="0"/>
              </a:endParaRPr>
            </a:p>
          </p:txBody>
        </p:sp>
        <p:sp>
          <p:nvSpPr>
            <p:cNvPr id="45067" name="Line 34">
              <a:extLst>
                <a:ext uri="{FF2B5EF4-FFF2-40B4-BE49-F238E27FC236}">
                  <a16:creationId xmlns:a16="http://schemas.microsoft.com/office/drawing/2014/main" id="{B8FAE933-9359-9445-8C17-BCE1799CCD38}"/>
                </a:ext>
              </a:extLst>
            </p:cNvPr>
            <p:cNvSpPr>
              <a:spLocks noChangeShapeType="1"/>
            </p:cNvSpPr>
            <p:nvPr/>
          </p:nvSpPr>
          <p:spPr bwMode="auto">
            <a:xfrm>
              <a:off x="3648" y="672"/>
              <a:ext cx="336"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dirty="0">
                <a:cs typeface="Arial" panose="020B0604020202020204" pitchFamily="34" charset="0"/>
              </a:endParaRPr>
            </a:p>
          </p:txBody>
        </p:sp>
      </p:grpSp>
      <p:grpSp>
        <p:nvGrpSpPr>
          <p:cNvPr id="4" name="Group 45">
            <a:extLst>
              <a:ext uri="{FF2B5EF4-FFF2-40B4-BE49-F238E27FC236}">
                <a16:creationId xmlns:a16="http://schemas.microsoft.com/office/drawing/2014/main" id="{C79883F1-B98E-974D-95BB-9FB2AE12D90B}"/>
              </a:ext>
            </a:extLst>
          </p:cNvPr>
          <p:cNvGrpSpPr>
            <a:grpSpLocks/>
          </p:cNvGrpSpPr>
          <p:nvPr/>
        </p:nvGrpSpPr>
        <p:grpSpPr bwMode="auto">
          <a:xfrm>
            <a:off x="5867400" y="1981200"/>
            <a:ext cx="2895600" cy="685800"/>
            <a:chOff x="3696" y="1248"/>
            <a:chExt cx="1824" cy="432"/>
          </a:xfrm>
        </p:grpSpPr>
        <p:sp>
          <p:nvSpPr>
            <p:cNvPr id="45064" name="Line 36">
              <a:extLst>
                <a:ext uri="{FF2B5EF4-FFF2-40B4-BE49-F238E27FC236}">
                  <a16:creationId xmlns:a16="http://schemas.microsoft.com/office/drawing/2014/main" id="{9521232D-A00E-414C-AAEF-F6F3D954A936}"/>
                </a:ext>
              </a:extLst>
            </p:cNvPr>
            <p:cNvSpPr>
              <a:spLocks noChangeShapeType="1"/>
            </p:cNvSpPr>
            <p:nvPr/>
          </p:nvSpPr>
          <p:spPr bwMode="auto">
            <a:xfrm>
              <a:off x="3696" y="1248"/>
              <a:ext cx="624" cy="43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dirty="0">
                <a:cs typeface="Arial" panose="020B0604020202020204" pitchFamily="34" charset="0"/>
              </a:endParaRPr>
            </a:p>
          </p:txBody>
        </p:sp>
        <p:sp>
          <p:nvSpPr>
            <p:cNvPr id="45065" name="Text Box 37">
              <a:extLst>
                <a:ext uri="{FF2B5EF4-FFF2-40B4-BE49-F238E27FC236}">
                  <a16:creationId xmlns:a16="http://schemas.microsoft.com/office/drawing/2014/main" id="{6307B95A-F25C-1741-9A75-2702362AB8B3}"/>
                </a:ext>
              </a:extLst>
            </p:cNvPr>
            <p:cNvSpPr txBox="1">
              <a:spLocks noChangeArrowheads="1"/>
            </p:cNvSpPr>
            <p:nvPr/>
          </p:nvSpPr>
          <p:spPr bwMode="auto">
            <a:xfrm>
              <a:off x="4224" y="1440"/>
              <a:ext cx="1296"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zh-CN" sz="1800" b="1" dirty="0">
                  <a:solidFill>
                    <a:schemeClr val="tx1"/>
                  </a:solidFill>
                  <a:ea typeface="SimSun" panose="02010600030101010101" pitchFamily="2" charset="-122"/>
                  <a:cs typeface="Arial" panose="020B0604020202020204" pitchFamily="34" charset="0"/>
                </a:rPr>
                <a:t>جد محمد</a:t>
              </a:r>
              <a:endParaRPr lang="en-US" altLang="en-US" sz="1800" b="1" dirty="0">
                <a:solidFill>
                  <a:schemeClr val="tx1"/>
                </a:solidFill>
                <a:ea typeface="SimSun" panose="02010600030101010101" pitchFamily="2" charset="-122"/>
                <a:cs typeface="Arial" panose="020B0604020202020204" pitchFamily="34" charset="0"/>
              </a:endParaRPr>
            </a:p>
          </p:txBody>
        </p:sp>
      </p:grpSp>
      <p:sp>
        <p:nvSpPr>
          <p:cNvPr id="45061" name="Text Box 41">
            <a:extLst>
              <a:ext uri="{FF2B5EF4-FFF2-40B4-BE49-F238E27FC236}">
                <a16:creationId xmlns:a16="http://schemas.microsoft.com/office/drawing/2014/main" id="{A49C5A81-F2D0-F947-BF8A-3FA365C01A12}"/>
              </a:ext>
            </a:extLst>
          </p:cNvPr>
          <p:cNvSpPr txBox="1">
            <a:spLocks noChangeArrowheads="1"/>
          </p:cNvSpPr>
          <p:nvPr/>
        </p:nvSpPr>
        <p:spPr bwMode="auto">
          <a:xfrm>
            <a:off x="0" y="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zh-CN" sz="2400" b="1" dirty="0">
                <a:solidFill>
                  <a:srgbClr val="FFFF66"/>
                </a:solidFill>
                <a:ea typeface="SimSun" panose="02010600030101010101" pitchFamily="2" charset="-122"/>
                <a:cs typeface="Arial" panose="020B0604020202020204" pitchFamily="34" charset="0"/>
              </a:rPr>
              <a:t>المصدر الثاني</a:t>
            </a:r>
            <a:endParaRPr lang="en-US" altLang="en-US" sz="2400" b="1" dirty="0">
              <a:solidFill>
                <a:srgbClr val="FFFF66"/>
              </a:solidFill>
              <a:ea typeface="SimSun" panose="02010600030101010101" pitchFamily="2" charset="-122"/>
              <a:cs typeface="Arial" panose="020B0604020202020204" pitchFamily="34" charset="0"/>
            </a:endParaRPr>
          </a:p>
        </p:txBody>
      </p:sp>
      <p:sp>
        <p:nvSpPr>
          <p:cNvPr id="45062" name="Text Box 42">
            <a:extLst>
              <a:ext uri="{FF2B5EF4-FFF2-40B4-BE49-F238E27FC236}">
                <a16:creationId xmlns:a16="http://schemas.microsoft.com/office/drawing/2014/main" id="{C30CF0BC-EF15-784C-ACE3-4E615EC67C28}"/>
              </a:ext>
            </a:extLst>
          </p:cNvPr>
          <p:cNvSpPr txBox="1">
            <a:spLocks noChangeArrowheads="1"/>
          </p:cNvSpPr>
          <p:nvPr/>
        </p:nvSpPr>
        <p:spPr bwMode="auto">
          <a:xfrm>
            <a:off x="304800" y="1919288"/>
            <a:ext cx="2438400"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lnSpc>
                <a:spcPct val="75000"/>
              </a:lnSpc>
              <a:spcBef>
                <a:spcPct val="50000"/>
              </a:spcBef>
              <a:buFontTx/>
              <a:buNone/>
            </a:pPr>
            <a:r>
              <a:rPr lang="ar-JO" altLang="zh-CN" sz="1800" b="1" dirty="0">
                <a:solidFill>
                  <a:schemeClr val="bg1"/>
                </a:solidFill>
                <a:ea typeface="SimSun" panose="02010600030101010101" pitchFamily="2" charset="-122"/>
                <a:cs typeface="Arial" panose="020B0604020202020204" pitchFamily="34" charset="0"/>
              </a:rPr>
              <a:t>تك 25: 13-15</a:t>
            </a:r>
            <a:endParaRPr lang="en-US" altLang="zh-CN" sz="1800" b="1" dirty="0">
              <a:solidFill>
                <a:schemeClr val="bg1"/>
              </a:solidFill>
              <a:ea typeface="SimSun" panose="02010600030101010101" pitchFamily="2" charset="-122"/>
              <a:cs typeface="Arial" panose="020B0604020202020204" pitchFamily="34" charset="0"/>
            </a:endParaRPr>
          </a:p>
          <a:p>
            <a:pPr algn="ctr" eaLnBrk="1" hangingPunct="1">
              <a:lnSpc>
                <a:spcPct val="75000"/>
              </a:lnSpc>
              <a:spcBef>
                <a:spcPct val="50000"/>
              </a:spcBef>
              <a:buFontTx/>
              <a:buNone/>
            </a:pPr>
            <a:r>
              <a:rPr lang="ar-JO" altLang="en-US" sz="1800" b="1" dirty="0">
                <a:solidFill>
                  <a:schemeClr val="bg1"/>
                </a:solidFill>
                <a:ea typeface="SimSun" panose="02010600030101010101" pitchFamily="2" charset="-122"/>
                <a:cs typeface="Arial" panose="020B0604020202020204" pitchFamily="34" charset="0"/>
              </a:rPr>
              <a:t>1 أخ 1: 29-31</a:t>
            </a:r>
            <a:endParaRPr lang="en-US" altLang="en-US" sz="1800" b="1" dirty="0">
              <a:solidFill>
                <a:schemeClr val="bg1"/>
              </a:solidFill>
              <a:ea typeface="SimSun" panose="02010600030101010101" pitchFamily="2" charset="-122"/>
              <a:cs typeface="Arial" panose="020B0604020202020204" pitchFamily="34" charset="0"/>
            </a:endParaRPr>
          </a:p>
        </p:txBody>
      </p:sp>
      <p:sp>
        <p:nvSpPr>
          <p:cNvPr id="45063" name="TextBox 40">
            <a:extLst>
              <a:ext uri="{FF2B5EF4-FFF2-40B4-BE49-F238E27FC236}">
                <a16:creationId xmlns:a16="http://schemas.microsoft.com/office/drawing/2014/main" id="{5C1231E2-462A-E545-A725-548B9585EDDF}"/>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152ح</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8CC115BA-BAC3-F140-A75D-951CDE918FD4}"/>
              </a:ext>
            </a:extLst>
          </p:cNvPr>
          <p:cNvSpPr>
            <a:spLocks noGrp="1" noChangeArrowheads="1"/>
          </p:cNvSpPr>
          <p:nvPr>
            <p:ph type="title"/>
          </p:nvPr>
        </p:nvSpPr>
        <p:spPr>
          <a:xfrm>
            <a:off x="0" y="0"/>
            <a:ext cx="9144000" cy="1447800"/>
          </a:xfrm>
          <a:solidFill>
            <a:schemeClr val="tx1"/>
          </a:solidFill>
        </p:spPr>
        <p:txBody>
          <a:bodyPr/>
          <a:lstStyle/>
          <a:p>
            <a:pPr eaLnBrk="1" hangingPunct="1"/>
            <a:r>
              <a:rPr lang="ar-JO" altLang="en-US" dirty="0">
                <a:solidFill>
                  <a:schemeClr val="bg1"/>
                </a:solidFill>
                <a:cs typeface="Arial" panose="020B0604020202020204" pitchFamily="34" charset="0"/>
              </a:rPr>
              <a:t>من هم العرب؟</a:t>
            </a:r>
            <a:endParaRPr lang="en-US" altLang="en-US" dirty="0">
              <a:solidFill>
                <a:schemeClr val="bg1"/>
              </a:solidFill>
              <a:cs typeface="Arial" panose="020B0604020202020204" pitchFamily="34" charset="0"/>
            </a:endParaRPr>
          </a:p>
        </p:txBody>
      </p:sp>
      <p:grpSp>
        <p:nvGrpSpPr>
          <p:cNvPr id="47107" name="Group 3">
            <a:extLst>
              <a:ext uri="{FF2B5EF4-FFF2-40B4-BE49-F238E27FC236}">
                <a16:creationId xmlns:a16="http://schemas.microsoft.com/office/drawing/2014/main" id="{0D109667-81A5-5347-8BA4-38C2E286BF51}"/>
              </a:ext>
            </a:extLst>
          </p:cNvPr>
          <p:cNvGrpSpPr>
            <a:grpSpLocks noChangeAspect="1"/>
          </p:cNvGrpSpPr>
          <p:nvPr/>
        </p:nvGrpSpPr>
        <p:grpSpPr bwMode="auto">
          <a:xfrm>
            <a:off x="-304800" y="981075"/>
            <a:ext cx="9753600" cy="5475288"/>
            <a:chOff x="-384" y="624"/>
            <a:chExt cx="6144" cy="3449"/>
          </a:xfrm>
        </p:grpSpPr>
        <p:sp>
          <p:nvSpPr>
            <p:cNvPr id="47110" name="AutoShape 4">
              <a:extLst>
                <a:ext uri="{FF2B5EF4-FFF2-40B4-BE49-F238E27FC236}">
                  <a16:creationId xmlns:a16="http://schemas.microsoft.com/office/drawing/2014/main" id="{C44AA905-82E3-664C-9331-1101F777993A}"/>
                </a:ext>
              </a:extLst>
            </p:cNvPr>
            <p:cNvSpPr>
              <a:spLocks noChangeAspect="1" noChangeArrowheads="1" noTextEdit="1"/>
            </p:cNvSpPr>
            <p:nvPr/>
          </p:nvSpPr>
          <p:spPr bwMode="auto">
            <a:xfrm>
              <a:off x="-384" y="624"/>
              <a:ext cx="6144" cy="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cxnSp>
          <p:nvCxnSpPr>
            <p:cNvPr id="47111" name="_s147461">
              <a:extLst>
                <a:ext uri="{FF2B5EF4-FFF2-40B4-BE49-F238E27FC236}">
                  <a16:creationId xmlns:a16="http://schemas.microsoft.com/office/drawing/2014/main" id="{7F98E335-8754-F044-AC77-ACF150558075}"/>
                </a:ext>
              </a:extLst>
            </p:cNvPr>
            <p:cNvCxnSpPr>
              <a:cxnSpLocks noChangeShapeType="1"/>
              <a:stCxn id="47127" idx="0"/>
              <a:endCxn id="47125" idx="2"/>
            </p:cNvCxnSpPr>
            <p:nvPr/>
          </p:nvCxnSpPr>
          <p:spPr bwMode="auto">
            <a:xfrm rot="16200000" flipV="1">
              <a:off x="2640" y="3117"/>
              <a:ext cx="194" cy="607"/>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7112" name="_s147462">
              <a:extLst>
                <a:ext uri="{FF2B5EF4-FFF2-40B4-BE49-F238E27FC236}">
                  <a16:creationId xmlns:a16="http://schemas.microsoft.com/office/drawing/2014/main" id="{FC63EB8A-2A3E-6A49-B93D-65AE5CAE008A}"/>
                </a:ext>
              </a:extLst>
            </p:cNvPr>
            <p:cNvCxnSpPr>
              <a:cxnSpLocks noChangeShapeType="1"/>
              <a:stCxn id="47126" idx="0"/>
              <a:endCxn id="47125" idx="2"/>
            </p:cNvCxnSpPr>
            <p:nvPr/>
          </p:nvCxnSpPr>
          <p:spPr bwMode="auto">
            <a:xfrm rot="5400000" flipH="1" flipV="1">
              <a:off x="2097" y="3181"/>
              <a:ext cx="194" cy="479"/>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7113" name="_s147463">
              <a:extLst>
                <a:ext uri="{FF2B5EF4-FFF2-40B4-BE49-F238E27FC236}">
                  <a16:creationId xmlns:a16="http://schemas.microsoft.com/office/drawing/2014/main" id="{B4A207B5-8ECD-5D45-9C4F-F6FE903CCCF0}"/>
                </a:ext>
              </a:extLst>
            </p:cNvPr>
            <p:cNvCxnSpPr>
              <a:cxnSpLocks noChangeShapeType="1"/>
              <a:stCxn id="47125" idx="0"/>
              <a:endCxn id="47124" idx="2"/>
            </p:cNvCxnSpPr>
            <p:nvPr/>
          </p:nvCxnSpPr>
          <p:spPr bwMode="auto">
            <a:xfrm rot="-5400000">
              <a:off x="2378" y="299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47114" name="_s147464">
              <a:extLst>
                <a:ext uri="{FF2B5EF4-FFF2-40B4-BE49-F238E27FC236}">
                  <a16:creationId xmlns:a16="http://schemas.microsoft.com/office/drawing/2014/main" id="{465A153D-76F8-1C4B-BCA4-F2228E4D3FC5}"/>
                </a:ext>
              </a:extLst>
            </p:cNvPr>
            <p:cNvCxnSpPr>
              <a:cxnSpLocks noChangeShapeType="1"/>
              <a:stCxn id="47124" idx="0"/>
              <a:endCxn id="47122" idx="2"/>
            </p:cNvCxnSpPr>
            <p:nvPr/>
          </p:nvCxnSpPr>
          <p:spPr bwMode="auto">
            <a:xfrm rot="-5400000">
              <a:off x="2378" y="261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47115" name="_s147465">
              <a:extLst>
                <a:ext uri="{FF2B5EF4-FFF2-40B4-BE49-F238E27FC236}">
                  <a16:creationId xmlns:a16="http://schemas.microsoft.com/office/drawing/2014/main" id="{8786B4B4-A783-974C-AA91-1AC1D54EA2AE}"/>
                </a:ext>
              </a:extLst>
            </p:cNvPr>
            <p:cNvCxnSpPr>
              <a:cxnSpLocks noChangeShapeType="1"/>
              <a:stCxn id="47123" idx="0"/>
              <a:endCxn id="47121" idx="2"/>
            </p:cNvCxnSpPr>
            <p:nvPr/>
          </p:nvCxnSpPr>
          <p:spPr bwMode="auto">
            <a:xfrm rot="16200000" flipV="1">
              <a:off x="3024" y="1853"/>
              <a:ext cx="108" cy="779"/>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7116" name="_s147466">
              <a:extLst>
                <a:ext uri="{FF2B5EF4-FFF2-40B4-BE49-F238E27FC236}">
                  <a16:creationId xmlns:a16="http://schemas.microsoft.com/office/drawing/2014/main" id="{5693F5E4-D078-F044-983D-240C5C542049}"/>
                </a:ext>
              </a:extLst>
            </p:cNvPr>
            <p:cNvCxnSpPr>
              <a:cxnSpLocks noChangeShapeType="1"/>
              <a:stCxn id="47122" idx="0"/>
              <a:endCxn id="47121" idx="2"/>
            </p:cNvCxnSpPr>
            <p:nvPr/>
          </p:nvCxnSpPr>
          <p:spPr bwMode="auto">
            <a:xfrm rot="-5400000">
              <a:off x="2504" y="2118"/>
              <a:ext cx="114" cy="254"/>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7117" name="_s147467">
              <a:extLst>
                <a:ext uri="{FF2B5EF4-FFF2-40B4-BE49-F238E27FC236}">
                  <a16:creationId xmlns:a16="http://schemas.microsoft.com/office/drawing/2014/main" id="{686C8142-BF96-C449-B5A2-552F57F0F4BA}"/>
                </a:ext>
              </a:extLst>
            </p:cNvPr>
            <p:cNvCxnSpPr>
              <a:cxnSpLocks noChangeShapeType="1"/>
              <a:stCxn id="47121" idx="0"/>
              <a:endCxn id="47120" idx="2"/>
            </p:cNvCxnSpPr>
            <p:nvPr/>
          </p:nvCxnSpPr>
          <p:spPr bwMode="auto">
            <a:xfrm rot="-5400000">
              <a:off x="2632" y="1876"/>
              <a:ext cx="114" cy="1"/>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7118" name="_s147468">
              <a:extLst>
                <a:ext uri="{FF2B5EF4-FFF2-40B4-BE49-F238E27FC236}">
                  <a16:creationId xmlns:a16="http://schemas.microsoft.com/office/drawing/2014/main" id="{79FDED1D-AF35-8249-AF6F-25E66B17A0A4}"/>
                </a:ext>
              </a:extLst>
            </p:cNvPr>
            <p:cNvCxnSpPr>
              <a:cxnSpLocks noChangeShapeType="1"/>
              <a:stCxn id="47120" idx="0"/>
              <a:endCxn id="47119" idx="2"/>
            </p:cNvCxnSpPr>
            <p:nvPr/>
          </p:nvCxnSpPr>
          <p:spPr bwMode="auto">
            <a:xfrm rot="-5400000">
              <a:off x="2633" y="1508"/>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sp>
          <p:nvSpPr>
            <p:cNvPr id="47119" name="_s147469">
              <a:extLst>
                <a:ext uri="{FF2B5EF4-FFF2-40B4-BE49-F238E27FC236}">
                  <a16:creationId xmlns:a16="http://schemas.microsoft.com/office/drawing/2014/main" id="{2DBB820F-0B1D-D74A-9249-B9AB9DD69728}"/>
                </a:ext>
              </a:extLst>
            </p:cNvPr>
            <p:cNvSpPr>
              <a:spLocks noChangeArrowheads="1"/>
            </p:cNvSpPr>
            <p:nvPr/>
          </p:nvSpPr>
          <p:spPr bwMode="auto">
            <a:xfrm>
              <a:off x="2253" y="1198"/>
              <a:ext cx="871" cy="254"/>
            </a:xfrm>
            <a:prstGeom prst="roundRect">
              <a:avLst>
                <a:gd name="adj" fmla="val 16667"/>
              </a:avLst>
            </a:prstGeom>
            <a:solidFill>
              <a:schemeClr val="tx1">
                <a:alpha val="69019"/>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نوح</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7120" name="_s147470">
              <a:extLst>
                <a:ext uri="{FF2B5EF4-FFF2-40B4-BE49-F238E27FC236}">
                  <a16:creationId xmlns:a16="http://schemas.microsoft.com/office/drawing/2014/main" id="{DC63E372-E126-114E-B6BA-DB71F08E7766}"/>
                </a:ext>
              </a:extLst>
            </p:cNvPr>
            <p:cNvSpPr>
              <a:spLocks noChangeArrowheads="1"/>
            </p:cNvSpPr>
            <p:nvPr/>
          </p:nvSpPr>
          <p:spPr bwMode="auto">
            <a:xfrm>
              <a:off x="2253" y="1566"/>
              <a:ext cx="871" cy="254"/>
            </a:xfrm>
            <a:prstGeom prst="roundRect">
              <a:avLst>
                <a:gd name="adj" fmla="val 16667"/>
              </a:avLst>
            </a:prstGeom>
            <a:solidFill>
              <a:schemeClr val="tx1">
                <a:alpha val="69019"/>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سام</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7121" name="_s147471">
              <a:extLst>
                <a:ext uri="{FF2B5EF4-FFF2-40B4-BE49-F238E27FC236}">
                  <a16:creationId xmlns:a16="http://schemas.microsoft.com/office/drawing/2014/main" id="{562C2A6B-097A-4342-A165-09B1F7227EF7}"/>
                </a:ext>
              </a:extLst>
            </p:cNvPr>
            <p:cNvSpPr>
              <a:spLocks noChangeArrowheads="1"/>
            </p:cNvSpPr>
            <p:nvPr/>
          </p:nvSpPr>
          <p:spPr bwMode="auto">
            <a:xfrm>
              <a:off x="2253" y="1934"/>
              <a:ext cx="870" cy="254"/>
            </a:xfrm>
            <a:prstGeom prst="roundRect">
              <a:avLst>
                <a:gd name="adj" fmla="val 16667"/>
              </a:avLst>
            </a:prstGeom>
            <a:solidFill>
              <a:schemeClr val="tx1">
                <a:alpha val="69019"/>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عابر</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7122" name="_s147472">
              <a:extLst>
                <a:ext uri="{FF2B5EF4-FFF2-40B4-BE49-F238E27FC236}">
                  <a16:creationId xmlns:a16="http://schemas.microsoft.com/office/drawing/2014/main" id="{F22C66AE-CC9F-054B-95BD-C0CABB3695D1}"/>
                </a:ext>
              </a:extLst>
            </p:cNvPr>
            <p:cNvSpPr>
              <a:spLocks noChangeArrowheads="1"/>
            </p:cNvSpPr>
            <p:nvPr/>
          </p:nvSpPr>
          <p:spPr bwMode="auto">
            <a:xfrm>
              <a:off x="1998" y="2302"/>
              <a:ext cx="871" cy="256"/>
            </a:xfrm>
            <a:prstGeom prst="roundRect">
              <a:avLst>
                <a:gd name="adj" fmla="val 16667"/>
              </a:avLst>
            </a:prstGeom>
            <a:solidFill>
              <a:schemeClr val="tx1">
                <a:alpha val="69019"/>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فالج</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7123" name="_s147473">
              <a:extLst>
                <a:ext uri="{FF2B5EF4-FFF2-40B4-BE49-F238E27FC236}">
                  <a16:creationId xmlns:a16="http://schemas.microsoft.com/office/drawing/2014/main" id="{0488C67B-589E-F24C-BCFF-056E8CA35083}"/>
                </a:ext>
              </a:extLst>
            </p:cNvPr>
            <p:cNvSpPr>
              <a:spLocks noChangeArrowheads="1"/>
            </p:cNvSpPr>
            <p:nvPr/>
          </p:nvSpPr>
          <p:spPr bwMode="auto">
            <a:xfrm>
              <a:off x="3052" y="2296"/>
              <a:ext cx="830" cy="256"/>
            </a:xfrm>
            <a:prstGeom prst="roundRect">
              <a:avLst>
                <a:gd name="adj" fmla="val 16667"/>
              </a:avLst>
            </a:prstGeom>
            <a:solidFill>
              <a:srgbClr val="FFFF66"/>
            </a:solidFill>
            <a:ln w="9525">
              <a:solidFill>
                <a:srgbClr val="000000"/>
              </a:solidFill>
              <a:round/>
              <a:headEnd/>
              <a:tailEnd/>
            </a:ln>
          </p:spPr>
          <p:txBody>
            <a:bodyPr lIns="58346" tIns="29172" rIns="58346" bIns="2917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tx1"/>
                  </a:solidFill>
                  <a:ea typeface="SimSun" panose="02010600030101010101" pitchFamily="2" charset="-122"/>
                  <a:cs typeface="Arial" panose="020B0604020202020204" pitchFamily="34" charset="0"/>
                </a:rPr>
                <a:t>يقطان</a:t>
              </a:r>
              <a:endParaRPr lang="en-US" altLang="en-US" sz="2000" b="1" dirty="0">
                <a:solidFill>
                  <a:schemeClr val="tx1"/>
                </a:solidFill>
                <a:ea typeface="SimSun" panose="02010600030101010101" pitchFamily="2" charset="-122"/>
                <a:cs typeface="Arial" panose="020B0604020202020204" pitchFamily="34" charset="0"/>
              </a:endParaRPr>
            </a:p>
          </p:txBody>
        </p:sp>
        <p:sp>
          <p:nvSpPr>
            <p:cNvPr id="47124" name="_s147474">
              <a:extLst>
                <a:ext uri="{FF2B5EF4-FFF2-40B4-BE49-F238E27FC236}">
                  <a16:creationId xmlns:a16="http://schemas.microsoft.com/office/drawing/2014/main" id="{51D47A08-D522-0648-AF27-DE2D5279DBD8}"/>
                </a:ext>
              </a:extLst>
            </p:cNvPr>
            <p:cNvSpPr>
              <a:spLocks noChangeArrowheads="1"/>
            </p:cNvSpPr>
            <p:nvPr/>
          </p:nvSpPr>
          <p:spPr bwMode="auto">
            <a:xfrm>
              <a:off x="1998" y="2672"/>
              <a:ext cx="871" cy="266"/>
            </a:xfrm>
            <a:prstGeom prst="roundRect">
              <a:avLst>
                <a:gd name="adj" fmla="val 16667"/>
              </a:avLst>
            </a:prstGeom>
            <a:solidFill>
              <a:schemeClr val="tx1">
                <a:alpha val="69019"/>
              </a:schemeClr>
            </a:solidFill>
            <a:ln w="9525">
              <a:solidFill>
                <a:srgbClr val="000000"/>
              </a:solidFill>
              <a:round/>
              <a:headEnd/>
              <a:tailEnd/>
            </a:ln>
          </p:spPr>
          <p:txBody>
            <a:bodyPr lIns="72932" tIns="36466" rIns="72932" bIns="36466"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تارح</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7125" name="_s147475">
              <a:extLst>
                <a:ext uri="{FF2B5EF4-FFF2-40B4-BE49-F238E27FC236}">
                  <a16:creationId xmlns:a16="http://schemas.microsoft.com/office/drawing/2014/main" id="{4FE35959-A0B7-BC4E-8E00-3F7B6EED7428}"/>
                </a:ext>
              </a:extLst>
            </p:cNvPr>
            <p:cNvSpPr>
              <a:spLocks noChangeArrowheads="1"/>
            </p:cNvSpPr>
            <p:nvPr/>
          </p:nvSpPr>
          <p:spPr bwMode="auto">
            <a:xfrm>
              <a:off x="1998" y="3052"/>
              <a:ext cx="871" cy="272"/>
            </a:xfrm>
            <a:prstGeom prst="roundRect">
              <a:avLst>
                <a:gd name="adj" fmla="val 16667"/>
              </a:avLst>
            </a:prstGeom>
            <a:solidFill>
              <a:schemeClr val="tx1">
                <a:alpha val="69019"/>
              </a:schemeClr>
            </a:solidFill>
            <a:ln w="9525">
              <a:solidFill>
                <a:srgbClr val="000000"/>
              </a:solidFill>
              <a:round/>
              <a:headEnd/>
              <a:tailEnd/>
            </a:ln>
          </p:spPr>
          <p:txBody>
            <a:bodyPr lIns="83356" tIns="41678" rIns="83356" bIns="4167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zh-CN" sz="2000" b="1" dirty="0">
                  <a:solidFill>
                    <a:schemeClr val="bg1"/>
                  </a:solidFill>
                  <a:ea typeface="SimSun" panose="02010600030101010101" pitchFamily="2" charset="-122"/>
                  <a:cs typeface="Arial" panose="020B0604020202020204" pitchFamily="34" charset="0"/>
                </a:rPr>
                <a:t>Abraham</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7126" name="_s147476">
              <a:extLst>
                <a:ext uri="{FF2B5EF4-FFF2-40B4-BE49-F238E27FC236}">
                  <a16:creationId xmlns:a16="http://schemas.microsoft.com/office/drawing/2014/main" id="{1C2D4B60-7CCF-5B43-9154-E100FE844EA8}"/>
                </a:ext>
              </a:extLst>
            </p:cNvPr>
            <p:cNvSpPr>
              <a:spLocks noChangeArrowheads="1"/>
            </p:cNvSpPr>
            <p:nvPr/>
          </p:nvSpPr>
          <p:spPr bwMode="auto">
            <a:xfrm>
              <a:off x="1519" y="3518"/>
              <a:ext cx="870" cy="278"/>
            </a:xfrm>
            <a:prstGeom prst="roundRect">
              <a:avLst>
                <a:gd name="adj" fmla="val 16667"/>
              </a:avLst>
            </a:prstGeom>
            <a:solidFill>
              <a:schemeClr val="tx1">
                <a:alpha val="69019"/>
              </a:schemeClr>
            </a:solidFill>
            <a:ln w="9525">
              <a:solidFill>
                <a:srgbClr val="000000"/>
              </a:solidFill>
              <a:round/>
              <a:headEnd/>
              <a:tailEnd/>
            </a:ln>
          </p:spPr>
          <p:txBody>
            <a:bodyPr lIns="85933" tIns="42968" rIns="85933" bIns="4296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إسحق</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7127" name="_s147477">
              <a:extLst>
                <a:ext uri="{FF2B5EF4-FFF2-40B4-BE49-F238E27FC236}">
                  <a16:creationId xmlns:a16="http://schemas.microsoft.com/office/drawing/2014/main" id="{1505F9A0-30C7-F84A-8FE3-E8F700FBD1C6}"/>
                </a:ext>
              </a:extLst>
            </p:cNvPr>
            <p:cNvSpPr>
              <a:spLocks noChangeArrowheads="1"/>
            </p:cNvSpPr>
            <p:nvPr/>
          </p:nvSpPr>
          <p:spPr bwMode="auto">
            <a:xfrm>
              <a:off x="2606" y="3518"/>
              <a:ext cx="870" cy="278"/>
            </a:xfrm>
            <a:prstGeom prst="roundRect">
              <a:avLst>
                <a:gd name="adj" fmla="val 16667"/>
              </a:avLst>
            </a:prstGeom>
            <a:solidFill>
              <a:srgbClr val="FFFF66"/>
            </a:solidFill>
            <a:ln w="9525">
              <a:solidFill>
                <a:srgbClr val="000000"/>
              </a:solidFill>
              <a:round/>
              <a:headEnd/>
              <a:tailEnd/>
            </a:ln>
          </p:spPr>
          <p:txBody>
            <a:bodyPr lIns="92401" tIns="46201" rIns="92401" bIns="4620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tx1"/>
                  </a:solidFill>
                  <a:ea typeface="SimSun" panose="02010600030101010101" pitchFamily="2" charset="-122"/>
                  <a:cs typeface="Arial" panose="020B0604020202020204" pitchFamily="34" charset="0"/>
                </a:rPr>
                <a:t>إسماعيل</a:t>
              </a:r>
              <a:endParaRPr lang="en-US" altLang="en-US" sz="2000" b="1" dirty="0">
                <a:solidFill>
                  <a:schemeClr val="tx1"/>
                </a:solidFill>
                <a:ea typeface="SimSun" panose="02010600030101010101" pitchFamily="2" charset="-122"/>
                <a:cs typeface="Arial" panose="020B0604020202020204" pitchFamily="34" charset="0"/>
              </a:endParaRPr>
            </a:p>
          </p:txBody>
        </p:sp>
      </p:grpSp>
      <p:sp>
        <p:nvSpPr>
          <p:cNvPr id="147479" name="_s1042">
            <a:extLst>
              <a:ext uri="{FF2B5EF4-FFF2-40B4-BE49-F238E27FC236}">
                <a16:creationId xmlns:a16="http://schemas.microsoft.com/office/drawing/2014/main" id="{D234BF9D-19DB-8344-BB0F-A90D044C1ADD}"/>
              </a:ext>
            </a:extLst>
          </p:cNvPr>
          <p:cNvSpPr>
            <a:spLocks noChangeArrowheads="1"/>
          </p:cNvSpPr>
          <p:nvPr/>
        </p:nvSpPr>
        <p:spPr bwMode="auto">
          <a:xfrm>
            <a:off x="3459163" y="4821238"/>
            <a:ext cx="1400175" cy="454025"/>
          </a:xfrm>
          <a:prstGeom prst="roundRect">
            <a:avLst>
              <a:gd name="adj" fmla="val 16667"/>
            </a:avLst>
          </a:prstGeom>
          <a:solidFill>
            <a:srgbClr val="FFFF66"/>
          </a:solidFill>
          <a:ln w="9525">
            <a:solidFill>
              <a:srgbClr val="000000"/>
            </a:solidFill>
            <a:round/>
            <a:headEnd/>
            <a:tailEnd/>
          </a:ln>
        </p:spPr>
        <p:txBody>
          <a:bodyPr lIns="83356" tIns="41678" rIns="83356" bIns="4167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tx1"/>
                </a:solidFill>
                <a:ea typeface="SimSun" panose="02010600030101010101" pitchFamily="2" charset="-122"/>
                <a:cs typeface="Arial" panose="020B0604020202020204" pitchFamily="34" charset="0"/>
              </a:rPr>
              <a:t>إبراهيم</a:t>
            </a:r>
            <a:endParaRPr lang="en-US" altLang="en-US" sz="2000" b="1" dirty="0">
              <a:solidFill>
                <a:schemeClr val="tx1"/>
              </a:solidFill>
              <a:ea typeface="SimSun" panose="02010600030101010101" pitchFamily="2" charset="-122"/>
              <a:cs typeface="Arial" panose="020B0604020202020204" pitchFamily="34" charset="0"/>
            </a:endParaRPr>
          </a:p>
        </p:txBody>
      </p:sp>
      <p:sp>
        <p:nvSpPr>
          <p:cNvPr id="47109" name="TextBox 24">
            <a:extLst>
              <a:ext uri="{FF2B5EF4-FFF2-40B4-BE49-F238E27FC236}">
                <a16:creationId xmlns:a16="http://schemas.microsoft.com/office/drawing/2014/main" id="{EDA2464D-3D28-8A4D-955B-82DC23803193}"/>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152ح</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4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7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grpSp>
        <p:nvGrpSpPr>
          <p:cNvPr id="49154" name="Group 2">
            <a:extLst>
              <a:ext uri="{FF2B5EF4-FFF2-40B4-BE49-F238E27FC236}">
                <a16:creationId xmlns:a16="http://schemas.microsoft.com/office/drawing/2014/main" id="{D6F61987-DA54-D549-87C9-17E3FB1B2D13}"/>
              </a:ext>
            </a:extLst>
          </p:cNvPr>
          <p:cNvGrpSpPr>
            <a:grpSpLocks noChangeAspect="1"/>
          </p:cNvGrpSpPr>
          <p:nvPr/>
        </p:nvGrpSpPr>
        <p:grpSpPr bwMode="auto">
          <a:xfrm>
            <a:off x="-446088" y="115888"/>
            <a:ext cx="6465888" cy="9799637"/>
            <a:chOff x="5364" y="12324"/>
            <a:chExt cx="4553" cy="53019"/>
          </a:xfrm>
        </p:grpSpPr>
        <p:sp>
          <p:nvSpPr>
            <p:cNvPr id="49164" name="AutoShape 3">
              <a:extLst>
                <a:ext uri="{FF2B5EF4-FFF2-40B4-BE49-F238E27FC236}">
                  <a16:creationId xmlns:a16="http://schemas.microsoft.com/office/drawing/2014/main" id="{7765C345-3A0B-8348-834B-BD126FDE2453}"/>
                </a:ext>
              </a:extLst>
            </p:cNvPr>
            <p:cNvSpPr>
              <a:spLocks noChangeAspect="1" noChangeArrowheads="1" noTextEdit="1"/>
            </p:cNvSpPr>
            <p:nvPr/>
          </p:nvSpPr>
          <p:spPr bwMode="auto">
            <a:xfrm>
              <a:off x="5364" y="12324"/>
              <a:ext cx="4553" cy="5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cxnSp>
          <p:nvCxnSpPr>
            <p:cNvPr id="49165" name="_s150538">
              <a:extLst>
                <a:ext uri="{FF2B5EF4-FFF2-40B4-BE49-F238E27FC236}">
                  <a16:creationId xmlns:a16="http://schemas.microsoft.com/office/drawing/2014/main" id="{C0462DF4-18B8-A844-BF0F-C3256F7D45B7}"/>
                </a:ext>
              </a:extLst>
            </p:cNvPr>
            <p:cNvCxnSpPr>
              <a:cxnSpLocks noChangeShapeType="1"/>
              <a:stCxn id="49177" idx="1"/>
              <a:endCxn id="49171" idx="2"/>
            </p:cNvCxnSpPr>
            <p:nvPr/>
          </p:nvCxnSpPr>
          <p:spPr bwMode="auto">
            <a:xfrm rot="10800000">
              <a:off x="6899" y="23965"/>
              <a:ext cx="402" cy="1821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9166" name="_s150539">
              <a:extLst>
                <a:ext uri="{FF2B5EF4-FFF2-40B4-BE49-F238E27FC236}">
                  <a16:creationId xmlns:a16="http://schemas.microsoft.com/office/drawing/2014/main" id="{6A0FAF93-BB72-8640-B975-3C2D820D033B}"/>
                </a:ext>
              </a:extLst>
            </p:cNvPr>
            <p:cNvCxnSpPr>
              <a:cxnSpLocks noChangeShapeType="1"/>
              <a:stCxn id="49176" idx="1"/>
              <a:endCxn id="49171" idx="2"/>
            </p:cNvCxnSpPr>
            <p:nvPr/>
          </p:nvCxnSpPr>
          <p:spPr bwMode="auto">
            <a:xfrm rot="10800000">
              <a:off x="6899" y="23965"/>
              <a:ext cx="402" cy="1494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9167" name="_s150540">
              <a:extLst>
                <a:ext uri="{FF2B5EF4-FFF2-40B4-BE49-F238E27FC236}">
                  <a16:creationId xmlns:a16="http://schemas.microsoft.com/office/drawing/2014/main" id="{C0681D32-9A24-244A-9F04-E03079C9C0EE}"/>
                </a:ext>
              </a:extLst>
            </p:cNvPr>
            <p:cNvCxnSpPr>
              <a:cxnSpLocks noChangeShapeType="1"/>
              <a:stCxn id="49175" idx="1"/>
              <a:endCxn id="49171" idx="2"/>
            </p:cNvCxnSpPr>
            <p:nvPr/>
          </p:nvCxnSpPr>
          <p:spPr bwMode="auto">
            <a:xfrm rot="10800000">
              <a:off x="6899" y="23965"/>
              <a:ext cx="402" cy="11665"/>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9168" name="_s150541">
              <a:extLst>
                <a:ext uri="{FF2B5EF4-FFF2-40B4-BE49-F238E27FC236}">
                  <a16:creationId xmlns:a16="http://schemas.microsoft.com/office/drawing/2014/main" id="{D93EDC1D-BCA2-574C-A33A-5A4A19A30802}"/>
                </a:ext>
              </a:extLst>
            </p:cNvPr>
            <p:cNvCxnSpPr>
              <a:cxnSpLocks noChangeShapeType="1"/>
              <a:stCxn id="49174" idx="1"/>
              <a:endCxn id="49171" idx="2"/>
            </p:cNvCxnSpPr>
            <p:nvPr/>
          </p:nvCxnSpPr>
          <p:spPr bwMode="auto">
            <a:xfrm rot="10800000">
              <a:off x="6899" y="23965"/>
              <a:ext cx="402" cy="8383"/>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9169" name="_s150542">
              <a:extLst>
                <a:ext uri="{FF2B5EF4-FFF2-40B4-BE49-F238E27FC236}">
                  <a16:creationId xmlns:a16="http://schemas.microsoft.com/office/drawing/2014/main" id="{3D18C2FC-7394-2144-836F-7E66FF895E44}"/>
                </a:ext>
              </a:extLst>
            </p:cNvPr>
            <p:cNvCxnSpPr>
              <a:cxnSpLocks noChangeShapeType="1"/>
              <a:stCxn id="49173" idx="1"/>
              <a:endCxn id="49171" idx="2"/>
            </p:cNvCxnSpPr>
            <p:nvPr/>
          </p:nvCxnSpPr>
          <p:spPr bwMode="auto">
            <a:xfrm rot="10800000">
              <a:off x="6899" y="23965"/>
              <a:ext cx="402" cy="5114"/>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9170" name="_s150543">
              <a:extLst>
                <a:ext uri="{FF2B5EF4-FFF2-40B4-BE49-F238E27FC236}">
                  <a16:creationId xmlns:a16="http://schemas.microsoft.com/office/drawing/2014/main" id="{593A0610-F149-C948-BD7F-226DCC2B8956}"/>
                </a:ext>
              </a:extLst>
            </p:cNvPr>
            <p:cNvCxnSpPr>
              <a:cxnSpLocks noChangeShapeType="1"/>
              <a:stCxn id="49172" idx="1"/>
              <a:endCxn id="49171" idx="2"/>
            </p:cNvCxnSpPr>
            <p:nvPr/>
          </p:nvCxnSpPr>
          <p:spPr bwMode="auto">
            <a:xfrm rot="10800000">
              <a:off x="6899" y="23965"/>
              <a:ext cx="402" cy="1832"/>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sp>
          <p:nvSpPr>
            <p:cNvPr id="49171" name="_s150544">
              <a:extLst>
                <a:ext uri="{FF2B5EF4-FFF2-40B4-BE49-F238E27FC236}">
                  <a16:creationId xmlns:a16="http://schemas.microsoft.com/office/drawing/2014/main" id="{6FABDE02-BE9B-B046-81A3-98C917A44139}"/>
                </a:ext>
              </a:extLst>
            </p:cNvPr>
            <p:cNvSpPr>
              <a:spLocks noChangeArrowheads="1"/>
            </p:cNvSpPr>
            <p:nvPr/>
          </p:nvSpPr>
          <p:spPr bwMode="auto">
            <a:xfrm>
              <a:off x="5818" y="21160"/>
              <a:ext cx="2161" cy="2802"/>
            </a:xfrm>
            <a:prstGeom prst="roundRect">
              <a:avLst>
                <a:gd name="adj" fmla="val 16667"/>
              </a:avLst>
            </a:prstGeom>
            <a:solidFill>
              <a:srgbClr val="FFFF66"/>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tx1"/>
                  </a:solidFill>
                  <a:ea typeface="SimSun" panose="02010600030101010101" pitchFamily="2" charset="-122"/>
                  <a:cs typeface="Arial" panose="020B0604020202020204" pitchFamily="34" charset="0"/>
                </a:rPr>
                <a:t>إبراهيم</a:t>
              </a:r>
              <a:endParaRPr lang="en-US" altLang="en-US" sz="2000" b="1" dirty="0">
                <a:solidFill>
                  <a:schemeClr val="tx1"/>
                </a:solidFill>
                <a:ea typeface="SimSun" panose="02010600030101010101" pitchFamily="2" charset="-122"/>
                <a:cs typeface="Arial" panose="020B0604020202020204" pitchFamily="34" charset="0"/>
              </a:endParaRPr>
            </a:p>
          </p:txBody>
        </p:sp>
        <p:sp>
          <p:nvSpPr>
            <p:cNvPr id="49172" name="_s150545">
              <a:extLst>
                <a:ext uri="{FF2B5EF4-FFF2-40B4-BE49-F238E27FC236}">
                  <a16:creationId xmlns:a16="http://schemas.microsoft.com/office/drawing/2014/main" id="{11D8B68E-6C9E-E44B-AE35-809FB11B32FA}"/>
                </a:ext>
              </a:extLst>
            </p:cNvPr>
            <p:cNvSpPr>
              <a:spLocks noChangeArrowheads="1"/>
            </p:cNvSpPr>
            <p:nvPr/>
          </p:nvSpPr>
          <p:spPr bwMode="auto">
            <a:xfrm>
              <a:off x="7301" y="24363"/>
              <a:ext cx="2161" cy="2874"/>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زمران</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9173" name="_s150546">
              <a:extLst>
                <a:ext uri="{FF2B5EF4-FFF2-40B4-BE49-F238E27FC236}">
                  <a16:creationId xmlns:a16="http://schemas.microsoft.com/office/drawing/2014/main" id="{AF6BA8CA-46D6-4D43-AF2E-C4E3CEC065FE}"/>
                </a:ext>
              </a:extLst>
            </p:cNvPr>
            <p:cNvSpPr>
              <a:spLocks noChangeArrowheads="1"/>
            </p:cNvSpPr>
            <p:nvPr/>
          </p:nvSpPr>
          <p:spPr bwMode="auto">
            <a:xfrm>
              <a:off x="7301" y="27640"/>
              <a:ext cx="2161" cy="2874"/>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يقشان</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9174" name="_s150547">
              <a:extLst>
                <a:ext uri="{FF2B5EF4-FFF2-40B4-BE49-F238E27FC236}">
                  <a16:creationId xmlns:a16="http://schemas.microsoft.com/office/drawing/2014/main" id="{95DAFA30-4C66-3344-9CCB-7AC8BB34D8E5}"/>
                </a:ext>
              </a:extLst>
            </p:cNvPr>
            <p:cNvSpPr>
              <a:spLocks noChangeArrowheads="1"/>
            </p:cNvSpPr>
            <p:nvPr/>
          </p:nvSpPr>
          <p:spPr bwMode="auto">
            <a:xfrm>
              <a:off x="7301" y="30917"/>
              <a:ext cx="2161" cy="2874"/>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مدان</a:t>
              </a:r>
              <a:endParaRPr lang="en-US" altLang="en-US" sz="1000" b="1" dirty="0">
                <a:solidFill>
                  <a:schemeClr val="bg1"/>
                </a:solidFill>
                <a:ea typeface="SimSun" panose="02010600030101010101" pitchFamily="2" charset="-122"/>
                <a:cs typeface="Arial" panose="020B0604020202020204" pitchFamily="34" charset="0"/>
              </a:endParaRPr>
            </a:p>
          </p:txBody>
        </p:sp>
        <p:sp>
          <p:nvSpPr>
            <p:cNvPr id="49175" name="_s150548">
              <a:extLst>
                <a:ext uri="{FF2B5EF4-FFF2-40B4-BE49-F238E27FC236}">
                  <a16:creationId xmlns:a16="http://schemas.microsoft.com/office/drawing/2014/main" id="{A441C139-0362-0C40-B47A-D8FCB4737ECE}"/>
                </a:ext>
              </a:extLst>
            </p:cNvPr>
            <p:cNvSpPr>
              <a:spLocks noChangeArrowheads="1"/>
            </p:cNvSpPr>
            <p:nvPr/>
          </p:nvSpPr>
          <p:spPr bwMode="auto">
            <a:xfrm>
              <a:off x="7301" y="34194"/>
              <a:ext cx="2161" cy="2874"/>
            </a:xfrm>
            <a:prstGeom prst="roundRect">
              <a:avLst>
                <a:gd name="adj" fmla="val 16667"/>
              </a:avLst>
            </a:prstGeom>
            <a:solidFill>
              <a:schemeClr val="tx2">
                <a:alpha val="56862"/>
              </a:schemeClr>
            </a:solidFill>
            <a:ln w="9525">
              <a:solidFill>
                <a:srgbClr val="000000"/>
              </a:solidFill>
              <a:round/>
              <a:headEnd/>
              <a:tailEnd/>
            </a:ln>
          </p:spPr>
          <p:txBody>
            <a:bodyPr lIns="23457" tIns="11731" rIns="23457" bIns="1173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مديان (المديانيين)</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9176" name="_s150549">
              <a:extLst>
                <a:ext uri="{FF2B5EF4-FFF2-40B4-BE49-F238E27FC236}">
                  <a16:creationId xmlns:a16="http://schemas.microsoft.com/office/drawing/2014/main" id="{24F8830D-97A1-8846-918B-911EA3CF940B}"/>
                </a:ext>
              </a:extLst>
            </p:cNvPr>
            <p:cNvSpPr>
              <a:spLocks noChangeArrowheads="1"/>
            </p:cNvSpPr>
            <p:nvPr/>
          </p:nvSpPr>
          <p:spPr bwMode="auto">
            <a:xfrm>
              <a:off x="7301" y="37471"/>
              <a:ext cx="2161" cy="2874"/>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يشباق</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9177" name="_s150550">
              <a:extLst>
                <a:ext uri="{FF2B5EF4-FFF2-40B4-BE49-F238E27FC236}">
                  <a16:creationId xmlns:a16="http://schemas.microsoft.com/office/drawing/2014/main" id="{BDB81B8F-CB03-554C-8CD3-593F04CBD3DE}"/>
                </a:ext>
              </a:extLst>
            </p:cNvPr>
            <p:cNvSpPr>
              <a:spLocks noChangeArrowheads="1"/>
            </p:cNvSpPr>
            <p:nvPr/>
          </p:nvSpPr>
          <p:spPr bwMode="auto">
            <a:xfrm>
              <a:off x="7301" y="40748"/>
              <a:ext cx="2161" cy="2874"/>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2000" b="1" dirty="0">
                  <a:solidFill>
                    <a:schemeClr val="bg1"/>
                  </a:solidFill>
                  <a:ea typeface="SimSun" panose="02010600030101010101" pitchFamily="2" charset="-122"/>
                  <a:cs typeface="Arial" panose="020B0604020202020204" pitchFamily="34" charset="0"/>
                </a:rPr>
                <a:t>شوح</a:t>
              </a:r>
              <a:endParaRPr lang="en-US" altLang="en-US" sz="2000" b="1" dirty="0">
                <a:solidFill>
                  <a:schemeClr val="bg1"/>
                </a:solidFill>
                <a:ea typeface="SimSun" panose="02010600030101010101" pitchFamily="2" charset="-122"/>
                <a:cs typeface="Arial" panose="020B0604020202020204" pitchFamily="34" charset="0"/>
              </a:endParaRPr>
            </a:p>
          </p:txBody>
        </p:sp>
        <p:sp>
          <p:nvSpPr>
            <p:cNvPr id="49178" name="Line 29">
              <a:extLst>
                <a:ext uri="{FF2B5EF4-FFF2-40B4-BE49-F238E27FC236}">
                  <a16:creationId xmlns:a16="http://schemas.microsoft.com/office/drawing/2014/main" id="{4A8DB730-E06B-9E46-A5CF-CBC46F19CEA7}"/>
                </a:ext>
              </a:extLst>
            </p:cNvPr>
            <p:cNvSpPr>
              <a:spLocks noChangeShapeType="1"/>
            </p:cNvSpPr>
            <p:nvPr/>
          </p:nvSpPr>
          <p:spPr bwMode="auto">
            <a:xfrm>
              <a:off x="8278" y="12357"/>
              <a:ext cx="590"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b="1" dirty="0">
                <a:cs typeface="Arial" panose="020B0604020202020204" pitchFamily="34" charset="0"/>
              </a:endParaRPr>
            </a:p>
          </p:txBody>
        </p:sp>
      </p:grpSp>
      <p:grpSp>
        <p:nvGrpSpPr>
          <p:cNvPr id="3" name="Group 30">
            <a:extLst>
              <a:ext uri="{FF2B5EF4-FFF2-40B4-BE49-F238E27FC236}">
                <a16:creationId xmlns:a16="http://schemas.microsoft.com/office/drawing/2014/main" id="{F300B656-E01D-7D4C-9470-B53B3A4FDE76}"/>
              </a:ext>
            </a:extLst>
          </p:cNvPr>
          <p:cNvGrpSpPr>
            <a:grpSpLocks/>
          </p:cNvGrpSpPr>
          <p:nvPr/>
        </p:nvGrpSpPr>
        <p:grpSpPr bwMode="auto">
          <a:xfrm>
            <a:off x="5102225" y="2266951"/>
            <a:ext cx="3124200" cy="369888"/>
            <a:chOff x="3648" y="480"/>
            <a:chExt cx="1392" cy="233"/>
          </a:xfrm>
        </p:grpSpPr>
        <p:sp>
          <p:nvSpPr>
            <p:cNvPr id="49162" name="Text Box 31">
              <a:extLst>
                <a:ext uri="{FF2B5EF4-FFF2-40B4-BE49-F238E27FC236}">
                  <a16:creationId xmlns:a16="http://schemas.microsoft.com/office/drawing/2014/main" id="{1A898CC5-73BF-B149-9093-1CABADEE31D4}"/>
                </a:ext>
              </a:extLst>
            </p:cNvPr>
            <p:cNvSpPr txBox="1">
              <a:spLocks noChangeArrowheads="1"/>
            </p:cNvSpPr>
            <p:nvPr/>
          </p:nvSpPr>
          <p:spPr bwMode="auto">
            <a:xfrm>
              <a:off x="3984" y="480"/>
              <a:ext cx="1056" cy="233"/>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zh-CN" sz="1800" b="1" dirty="0">
                  <a:solidFill>
                    <a:schemeClr val="tx1"/>
                  </a:solidFill>
                  <a:ea typeface="SimSun" panose="02010600030101010101" pitchFamily="2" charset="-122"/>
                  <a:cs typeface="Arial" panose="020B0604020202020204" pitchFamily="34" charset="0"/>
                </a:rPr>
                <a:t>احتل نسله أثيوبيا</a:t>
              </a:r>
              <a:endParaRPr lang="en-US" altLang="en-US" sz="1800" b="1" dirty="0">
                <a:solidFill>
                  <a:schemeClr val="tx1"/>
                </a:solidFill>
                <a:ea typeface="SimSun" panose="02010600030101010101" pitchFamily="2" charset="-122"/>
                <a:cs typeface="Arial" panose="020B0604020202020204" pitchFamily="34" charset="0"/>
              </a:endParaRPr>
            </a:p>
          </p:txBody>
        </p:sp>
        <p:sp>
          <p:nvSpPr>
            <p:cNvPr id="49163" name="Line 32">
              <a:extLst>
                <a:ext uri="{FF2B5EF4-FFF2-40B4-BE49-F238E27FC236}">
                  <a16:creationId xmlns:a16="http://schemas.microsoft.com/office/drawing/2014/main" id="{094A9FB6-DDB5-8247-BF60-9301F2E3E06F}"/>
                </a:ext>
              </a:extLst>
            </p:cNvPr>
            <p:cNvSpPr>
              <a:spLocks noChangeShapeType="1"/>
            </p:cNvSpPr>
            <p:nvPr/>
          </p:nvSpPr>
          <p:spPr bwMode="auto">
            <a:xfrm>
              <a:off x="3648" y="672"/>
              <a:ext cx="336"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dirty="0">
                <a:cs typeface="Arial" panose="020B0604020202020204" pitchFamily="34" charset="0"/>
              </a:endParaRPr>
            </a:p>
          </p:txBody>
        </p:sp>
      </p:grpSp>
      <p:grpSp>
        <p:nvGrpSpPr>
          <p:cNvPr id="4" name="Group 38">
            <a:extLst>
              <a:ext uri="{FF2B5EF4-FFF2-40B4-BE49-F238E27FC236}">
                <a16:creationId xmlns:a16="http://schemas.microsoft.com/office/drawing/2014/main" id="{0DD9A076-7558-3B49-912D-B9ACF19B51D4}"/>
              </a:ext>
            </a:extLst>
          </p:cNvPr>
          <p:cNvGrpSpPr>
            <a:grpSpLocks/>
          </p:cNvGrpSpPr>
          <p:nvPr/>
        </p:nvGrpSpPr>
        <p:grpSpPr bwMode="auto">
          <a:xfrm>
            <a:off x="5103813" y="3776663"/>
            <a:ext cx="3932237" cy="446087"/>
            <a:chOff x="3984" y="1584"/>
            <a:chExt cx="2477" cy="281"/>
          </a:xfrm>
        </p:grpSpPr>
        <p:sp>
          <p:nvSpPr>
            <p:cNvPr id="49160" name="Line 34">
              <a:extLst>
                <a:ext uri="{FF2B5EF4-FFF2-40B4-BE49-F238E27FC236}">
                  <a16:creationId xmlns:a16="http://schemas.microsoft.com/office/drawing/2014/main" id="{688AC133-4E8E-9E42-93E1-A9FE704890E8}"/>
                </a:ext>
              </a:extLst>
            </p:cNvPr>
            <p:cNvSpPr>
              <a:spLocks noChangeShapeType="1"/>
            </p:cNvSpPr>
            <p:nvPr/>
          </p:nvSpPr>
          <p:spPr bwMode="auto">
            <a:xfrm>
              <a:off x="3984" y="1584"/>
              <a:ext cx="384" cy="19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dirty="0">
                <a:cs typeface="Arial" panose="020B0604020202020204" pitchFamily="34" charset="0"/>
              </a:endParaRPr>
            </a:p>
          </p:txBody>
        </p:sp>
        <p:sp>
          <p:nvSpPr>
            <p:cNvPr id="49161" name="Text Box 35">
              <a:extLst>
                <a:ext uri="{FF2B5EF4-FFF2-40B4-BE49-F238E27FC236}">
                  <a16:creationId xmlns:a16="http://schemas.microsoft.com/office/drawing/2014/main" id="{FA53C86B-4B2B-234C-9F2B-28E9A089D14E}"/>
                </a:ext>
              </a:extLst>
            </p:cNvPr>
            <p:cNvSpPr txBox="1">
              <a:spLocks noChangeArrowheads="1"/>
            </p:cNvSpPr>
            <p:nvPr/>
          </p:nvSpPr>
          <p:spPr bwMode="auto">
            <a:xfrm>
              <a:off x="4368" y="1632"/>
              <a:ext cx="2093"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zh-CN" sz="1800" b="1" dirty="0">
                  <a:solidFill>
                    <a:schemeClr val="tx1"/>
                  </a:solidFill>
                  <a:ea typeface="SimSun" panose="02010600030101010101" pitchFamily="2" charset="-122"/>
                  <a:cs typeface="Arial" panose="020B0604020202020204" pitchFamily="34" charset="0"/>
                </a:rPr>
                <a:t>يثرون حمو موسى</a:t>
              </a:r>
              <a:endParaRPr lang="en-US" altLang="en-US" sz="1800" b="1" dirty="0">
                <a:solidFill>
                  <a:schemeClr val="tx1"/>
                </a:solidFill>
                <a:ea typeface="SimSun" panose="02010600030101010101" pitchFamily="2" charset="-122"/>
                <a:cs typeface="Arial" panose="020B0604020202020204" pitchFamily="34" charset="0"/>
              </a:endParaRPr>
            </a:p>
          </p:txBody>
        </p:sp>
      </p:grpSp>
      <p:sp>
        <p:nvSpPr>
          <p:cNvPr id="49157" name="Text Box 36">
            <a:extLst>
              <a:ext uri="{FF2B5EF4-FFF2-40B4-BE49-F238E27FC236}">
                <a16:creationId xmlns:a16="http://schemas.microsoft.com/office/drawing/2014/main" id="{D7DEF5E4-27B6-084D-A6C8-73D6CEA2C73B}"/>
              </a:ext>
            </a:extLst>
          </p:cNvPr>
          <p:cNvSpPr txBox="1">
            <a:spLocks noChangeArrowheads="1"/>
          </p:cNvSpPr>
          <p:nvPr/>
        </p:nvSpPr>
        <p:spPr bwMode="auto">
          <a:xfrm>
            <a:off x="0" y="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ar-JO" altLang="zh-CN" sz="2400" b="1" dirty="0">
                <a:solidFill>
                  <a:srgbClr val="FFFF66"/>
                </a:solidFill>
                <a:ea typeface="SimSun" panose="02010600030101010101" pitchFamily="2" charset="-122"/>
                <a:cs typeface="Arial" panose="020B0604020202020204" pitchFamily="34" charset="0"/>
              </a:rPr>
              <a:t>المصدر الثالث</a:t>
            </a:r>
            <a:endParaRPr lang="en-US" altLang="en-US" sz="2400" b="1" dirty="0">
              <a:solidFill>
                <a:srgbClr val="FFFF66"/>
              </a:solidFill>
              <a:ea typeface="SimSun" panose="02010600030101010101" pitchFamily="2" charset="-122"/>
              <a:cs typeface="Arial" panose="020B0604020202020204" pitchFamily="34" charset="0"/>
            </a:endParaRPr>
          </a:p>
        </p:txBody>
      </p:sp>
      <p:sp>
        <p:nvSpPr>
          <p:cNvPr id="49158" name="Text Box 37">
            <a:extLst>
              <a:ext uri="{FF2B5EF4-FFF2-40B4-BE49-F238E27FC236}">
                <a16:creationId xmlns:a16="http://schemas.microsoft.com/office/drawing/2014/main" id="{8592BC36-D05B-D24E-9F34-AD533636F57B}"/>
              </a:ext>
            </a:extLst>
          </p:cNvPr>
          <p:cNvSpPr txBox="1">
            <a:spLocks noChangeArrowheads="1"/>
          </p:cNvSpPr>
          <p:nvPr/>
        </p:nvSpPr>
        <p:spPr bwMode="auto">
          <a:xfrm>
            <a:off x="73025" y="1016000"/>
            <a:ext cx="24384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lnSpc>
                <a:spcPct val="75000"/>
              </a:lnSpc>
              <a:spcBef>
                <a:spcPct val="50000"/>
              </a:spcBef>
              <a:buFontTx/>
              <a:buNone/>
            </a:pPr>
            <a:r>
              <a:rPr lang="ar-JO" altLang="zh-CN" sz="1800" b="1" dirty="0">
                <a:solidFill>
                  <a:schemeClr val="bg1"/>
                </a:solidFill>
                <a:ea typeface="SimSun" panose="02010600030101010101" pitchFamily="2" charset="-122"/>
                <a:cs typeface="Arial" panose="020B0604020202020204" pitchFamily="34" charset="0"/>
              </a:rPr>
              <a:t>تك 25: 2-3</a:t>
            </a:r>
            <a:endParaRPr lang="en-US" altLang="zh-CN" sz="1800" b="1" dirty="0">
              <a:solidFill>
                <a:schemeClr val="bg1"/>
              </a:solidFill>
              <a:ea typeface="SimSun" panose="02010600030101010101" pitchFamily="2" charset="-122"/>
              <a:cs typeface="Arial" panose="020B0604020202020204" pitchFamily="34" charset="0"/>
            </a:endParaRPr>
          </a:p>
          <a:p>
            <a:pPr algn="ctr" eaLnBrk="1" hangingPunct="1">
              <a:lnSpc>
                <a:spcPct val="75000"/>
              </a:lnSpc>
              <a:spcBef>
                <a:spcPct val="50000"/>
              </a:spcBef>
              <a:buFontTx/>
              <a:buNone/>
            </a:pPr>
            <a:r>
              <a:rPr lang="ar-JO" altLang="zh-CN" sz="1800" b="1" dirty="0">
                <a:solidFill>
                  <a:schemeClr val="bg1"/>
                </a:solidFill>
                <a:ea typeface="SimSun" panose="02010600030101010101" pitchFamily="2" charset="-122"/>
                <a:cs typeface="Arial" panose="020B0604020202020204" pitchFamily="34" charset="0"/>
              </a:rPr>
              <a:t>1 أخ 1: 32</a:t>
            </a:r>
            <a:endParaRPr lang="en-US" altLang="en-US" sz="1800" b="1" dirty="0">
              <a:solidFill>
                <a:schemeClr val="bg1"/>
              </a:solidFill>
              <a:ea typeface="SimSun" panose="02010600030101010101" pitchFamily="2" charset="-122"/>
              <a:cs typeface="Arial" panose="020B0604020202020204" pitchFamily="34" charset="0"/>
            </a:endParaRPr>
          </a:p>
        </p:txBody>
      </p:sp>
      <p:sp>
        <p:nvSpPr>
          <p:cNvPr id="49159" name="TextBox 27">
            <a:extLst>
              <a:ext uri="{FF2B5EF4-FFF2-40B4-BE49-F238E27FC236}">
                <a16:creationId xmlns:a16="http://schemas.microsoft.com/office/drawing/2014/main" id="{4C6AFC75-3BBE-8A49-9F5D-A802EC1F5ACF}"/>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152خ</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E9FC12E1-E8B1-0348-BE61-E352BDA27DF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080135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Rectangle 5">
            <a:extLst>
              <a:ext uri="{FF2B5EF4-FFF2-40B4-BE49-F238E27FC236}">
                <a16:creationId xmlns:a16="http://schemas.microsoft.com/office/drawing/2014/main" id="{7DCA9DD4-B19D-E547-9340-446C53E10FDB}"/>
              </a:ext>
            </a:extLst>
          </p:cNvPr>
          <p:cNvSpPr>
            <a:spLocks noChangeArrowheads="1"/>
          </p:cNvSpPr>
          <p:nvPr/>
        </p:nvSpPr>
        <p:spPr bwMode="auto">
          <a:xfrm>
            <a:off x="0" y="0"/>
            <a:ext cx="4678363" cy="12684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6000" b="1" dirty="0">
                <a:solidFill>
                  <a:schemeClr val="bg1"/>
                </a:solidFill>
                <a:cs typeface="Arial" panose="020B0604020202020204" pitchFamily="34" charset="0"/>
              </a:rPr>
              <a:t>المحتويات</a:t>
            </a:r>
            <a:endParaRPr lang="en-US" altLang="en-US" sz="6000" b="1" dirty="0">
              <a:solidFill>
                <a:schemeClr val="bg1"/>
              </a:solidFill>
              <a:latin typeface="Baskerville Old Face" panose="02020602080505020303" pitchFamily="18" charset="77"/>
              <a:ea typeface="SimSun" panose="02010600030101010101" pitchFamily="2" charset="-122"/>
            </a:endParaRPr>
          </a:p>
        </p:txBody>
      </p:sp>
      <p:pic>
        <p:nvPicPr>
          <p:cNvPr id="17412" name="Picture 1">
            <a:extLst>
              <a:ext uri="{FF2B5EF4-FFF2-40B4-BE49-F238E27FC236}">
                <a16:creationId xmlns:a16="http://schemas.microsoft.com/office/drawing/2014/main" id="{D1EB1C02-0160-E74E-A6E3-E218CFA9BFB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78363" y="0"/>
            <a:ext cx="44672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3">
            <a:extLst>
              <a:ext uri="{FF2B5EF4-FFF2-40B4-BE49-F238E27FC236}">
                <a16:creationId xmlns:a16="http://schemas.microsoft.com/office/drawing/2014/main" id="{9181D56B-CC47-B646-B512-5F37C49871D7}"/>
              </a:ext>
            </a:extLst>
          </p:cNvPr>
          <p:cNvSpPr>
            <a:spLocks noGrp="1" noChangeArrowheads="1"/>
          </p:cNvSpPr>
          <p:nvPr>
            <p:ph type="body" idx="1"/>
          </p:nvPr>
        </p:nvSpPr>
        <p:spPr>
          <a:xfrm>
            <a:off x="26989" y="1816100"/>
            <a:ext cx="4678364" cy="4308475"/>
          </a:xfrm>
        </p:spPr>
        <p:txBody>
          <a:bodyPr/>
          <a:lstStyle/>
          <a:p>
            <a:pPr algn="r" rtl="1" eaLnBrk="1" hangingPunct="1">
              <a:lnSpc>
                <a:spcPct val="90000"/>
              </a:lnSpc>
            </a:pPr>
            <a:r>
              <a:rPr lang="ar-JO" altLang="zh-CN" dirty="0">
                <a:solidFill>
                  <a:schemeClr val="tx1"/>
                </a:solidFill>
                <a:ea typeface="SimSun" panose="02010600030101010101" pitchFamily="2" charset="-122"/>
                <a:cs typeface="Arial" panose="020B0604020202020204" pitchFamily="34" charset="0"/>
              </a:rPr>
              <a:t>الشعب – من هم العرب؟</a:t>
            </a:r>
            <a:endParaRPr lang="en-US" altLang="zh-CN" dirty="0">
              <a:solidFill>
                <a:schemeClr val="tx1"/>
              </a:solidFill>
              <a:ea typeface="SimSun" panose="02010600030101010101" pitchFamily="2" charset="-122"/>
              <a:cs typeface="Arial" panose="020B0604020202020204" pitchFamily="34" charset="0"/>
            </a:endParaRPr>
          </a:p>
          <a:p>
            <a:pPr algn="r" rtl="1" eaLnBrk="1" hangingPunct="1">
              <a:lnSpc>
                <a:spcPct val="90000"/>
              </a:lnSpc>
            </a:pPr>
            <a:r>
              <a:rPr lang="ar-JO" altLang="zh-CN" dirty="0">
                <a:solidFill>
                  <a:schemeClr val="tx1"/>
                </a:solidFill>
                <a:ea typeface="SimSun" panose="02010600030101010101" pitchFamily="2" charset="-122"/>
                <a:cs typeface="Arial" panose="020B0604020202020204" pitchFamily="34" charset="0"/>
              </a:rPr>
              <a:t>الجغرافيا</a:t>
            </a:r>
            <a:endParaRPr lang="en-US" altLang="zh-CN" dirty="0">
              <a:solidFill>
                <a:schemeClr val="tx1"/>
              </a:solidFill>
              <a:ea typeface="SimSun" panose="02010600030101010101" pitchFamily="2" charset="-122"/>
              <a:cs typeface="Arial" panose="020B0604020202020204" pitchFamily="34" charset="0"/>
            </a:endParaRPr>
          </a:p>
          <a:p>
            <a:pPr algn="r" rtl="1" eaLnBrk="1" hangingPunct="1">
              <a:lnSpc>
                <a:spcPct val="90000"/>
              </a:lnSpc>
            </a:pPr>
            <a:r>
              <a:rPr lang="ar-JO" altLang="zh-CN" dirty="0">
                <a:solidFill>
                  <a:schemeClr val="tx1"/>
                </a:solidFill>
                <a:ea typeface="SimSun" panose="02010600030101010101" pitchFamily="2" charset="-122"/>
                <a:cs typeface="Arial" panose="020B0604020202020204" pitchFamily="34" charset="0"/>
              </a:rPr>
              <a:t>الدين</a:t>
            </a:r>
            <a:r>
              <a:rPr lang="en-US" altLang="zh-CN" dirty="0">
                <a:solidFill>
                  <a:schemeClr val="tx1"/>
                </a:solidFill>
                <a:ea typeface="SimSun" panose="02010600030101010101" pitchFamily="2" charset="-122"/>
                <a:cs typeface="Arial" panose="020B0604020202020204" pitchFamily="34" charset="0"/>
              </a:rPr>
              <a:t> </a:t>
            </a:r>
          </a:p>
          <a:p>
            <a:pPr algn="r" rtl="1" eaLnBrk="1" hangingPunct="1">
              <a:lnSpc>
                <a:spcPct val="90000"/>
              </a:lnSpc>
            </a:pPr>
            <a:r>
              <a:rPr lang="ar-JO" altLang="zh-CN" dirty="0">
                <a:solidFill>
                  <a:schemeClr val="tx1"/>
                </a:solidFill>
                <a:ea typeface="SimSun" panose="02010600030101010101" pitchFamily="2" charset="-122"/>
                <a:cs typeface="Arial" panose="020B0604020202020204" pitchFamily="34" charset="0"/>
              </a:rPr>
              <a:t>اللغة والأدب</a:t>
            </a:r>
            <a:endParaRPr lang="en-US" altLang="zh-CN" dirty="0">
              <a:solidFill>
                <a:schemeClr val="tx1"/>
              </a:solidFill>
              <a:ea typeface="SimSun" panose="02010600030101010101" pitchFamily="2" charset="-122"/>
              <a:cs typeface="Arial" panose="020B0604020202020204" pitchFamily="34" charset="0"/>
            </a:endParaRPr>
          </a:p>
          <a:p>
            <a:pPr algn="r" rtl="1" eaLnBrk="1" hangingPunct="1">
              <a:lnSpc>
                <a:spcPct val="90000"/>
              </a:lnSpc>
            </a:pPr>
            <a:r>
              <a:rPr lang="ar-JO" altLang="zh-CN" dirty="0">
                <a:solidFill>
                  <a:schemeClr val="tx1"/>
                </a:solidFill>
                <a:ea typeface="SimSun" panose="02010600030101010101" pitchFamily="2" charset="-122"/>
                <a:cs typeface="Arial" panose="020B0604020202020204" pitchFamily="34" charset="0"/>
              </a:rPr>
              <a:t>مساهمات العرب</a:t>
            </a:r>
            <a:endParaRPr lang="en-US" altLang="zh-CN" dirty="0">
              <a:solidFill>
                <a:schemeClr val="tx1"/>
              </a:solidFill>
              <a:ea typeface="SimSun" panose="02010600030101010101" pitchFamily="2" charset="-122"/>
              <a:cs typeface="Arial" panose="020B0604020202020204" pitchFamily="34" charset="0"/>
            </a:endParaRPr>
          </a:p>
          <a:p>
            <a:pPr algn="r" rtl="1" eaLnBrk="1" hangingPunct="1">
              <a:lnSpc>
                <a:spcPct val="90000"/>
              </a:lnSpc>
            </a:pPr>
            <a:r>
              <a:rPr lang="ar-JO" altLang="zh-CN" dirty="0">
                <a:solidFill>
                  <a:schemeClr val="tx1"/>
                </a:solidFill>
                <a:ea typeface="SimSun" panose="02010600030101010101" pitchFamily="2" charset="-122"/>
                <a:cs typeface="Arial" panose="020B0604020202020204" pitchFamily="34" charset="0"/>
              </a:rPr>
              <a:t>دروس معتمدة على دراستنا</a:t>
            </a:r>
            <a:endParaRPr lang="en-US" altLang="en-US" dirty="0">
              <a:solidFill>
                <a:schemeClr val="tx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40293"/>
                                        </p:tgtEl>
                                      </p:cBhvr>
                                    </p:animEffect>
                                    <p:animScale>
                                      <p:cBhvr>
                                        <p:cTn id="7" dur="250" autoRev="1" fill="hold"/>
                                        <p:tgtEl>
                                          <p:spTgt spid="14029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1">
            <a:extLst>
              <a:ext uri="{FF2B5EF4-FFF2-40B4-BE49-F238E27FC236}">
                <a16:creationId xmlns:a16="http://schemas.microsoft.com/office/drawing/2014/main" id="{38D50996-E015-6A42-8F92-74B0AA3FEA7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2">
            <a:extLst>
              <a:ext uri="{FF2B5EF4-FFF2-40B4-BE49-F238E27FC236}">
                <a16:creationId xmlns:a16="http://schemas.microsoft.com/office/drawing/2014/main" id="{42B4C2B9-9711-3548-AD4C-DE670C9BD60B}"/>
              </a:ext>
            </a:extLst>
          </p:cNvPr>
          <p:cNvSpPr>
            <a:spLocks noGrp="1" noChangeArrowheads="1"/>
          </p:cNvSpPr>
          <p:nvPr>
            <p:ph type="title"/>
          </p:nvPr>
        </p:nvSpPr>
        <p:spPr>
          <a:xfrm>
            <a:off x="0" y="0"/>
            <a:ext cx="9144000" cy="1219200"/>
          </a:xfrm>
          <a:solidFill>
            <a:schemeClr val="tx2">
              <a:alpha val="16078"/>
            </a:schemeClr>
          </a:solidFill>
        </p:spPr>
        <p:txBody>
          <a:bodyPr/>
          <a:lstStyle/>
          <a:p>
            <a:pPr eaLnBrk="1" hangingPunct="1"/>
            <a:r>
              <a:rPr lang="ar-JO" altLang="en-US" sz="4800" dirty="0">
                <a:solidFill>
                  <a:schemeClr val="bg1"/>
                </a:solidFill>
                <a:cs typeface="Arial" panose="020B0604020202020204" pitchFamily="34" charset="0"/>
              </a:rPr>
              <a:t>من هم العرب؟</a:t>
            </a:r>
            <a:endParaRPr lang="en-US" altLang="en-US" sz="4800" dirty="0">
              <a:solidFill>
                <a:schemeClr val="bg1"/>
              </a:solidFill>
              <a:cs typeface="Arial" panose="020B0604020202020204" pitchFamily="34" charset="0"/>
            </a:endParaRPr>
          </a:p>
        </p:txBody>
      </p:sp>
      <p:sp>
        <p:nvSpPr>
          <p:cNvPr id="131075" name="Rectangle 3">
            <a:extLst>
              <a:ext uri="{FF2B5EF4-FFF2-40B4-BE49-F238E27FC236}">
                <a16:creationId xmlns:a16="http://schemas.microsoft.com/office/drawing/2014/main" id="{D2BC5047-C742-0345-B433-32C61FF1BCDB}"/>
              </a:ext>
            </a:extLst>
          </p:cNvPr>
          <p:cNvSpPr>
            <a:spLocks noGrp="1" noChangeArrowheads="1"/>
          </p:cNvSpPr>
          <p:nvPr>
            <p:ph type="body" idx="1"/>
          </p:nvPr>
        </p:nvSpPr>
        <p:spPr>
          <a:xfrm>
            <a:off x="457200" y="1600200"/>
            <a:ext cx="8458200" cy="4876800"/>
          </a:xfrm>
          <a:solidFill>
            <a:schemeClr val="tx2">
              <a:alpha val="38039"/>
            </a:schemeClr>
          </a:solidFill>
        </p:spPr>
        <p:txBody>
          <a:bodyPr/>
          <a:lstStyle/>
          <a:p>
            <a:pPr marL="533400" indent="-533400" algn="r" eaLnBrk="1" hangingPunct="1">
              <a:buFontTx/>
              <a:buNone/>
            </a:pPr>
            <a:r>
              <a:rPr lang="ar-JO" altLang="zh-CN" u="sng" dirty="0">
                <a:solidFill>
                  <a:schemeClr val="bg1"/>
                </a:solidFill>
                <a:ea typeface="SimSun" panose="02010600030101010101" pitchFamily="2" charset="-122"/>
                <a:cs typeface="Arial" panose="020B0604020202020204" pitchFamily="34" charset="0"/>
              </a:rPr>
              <a:t>كلمة العرب في الكتاب المقدس</a:t>
            </a:r>
            <a:endParaRPr lang="en-GB" altLang="zh-CN" u="sng" dirty="0">
              <a:solidFill>
                <a:schemeClr val="bg1"/>
              </a:solidFill>
              <a:ea typeface="SimSun" panose="02010600030101010101" pitchFamily="2" charset="-122"/>
              <a:cs typeface="Arial" panose="020B0604020202020204" pitchFamily="34" charset="0"/>
            </a:endParaRPr>
          </a:p>
          <a:p>
            <a:pPr marL="533400" indent="-533400" algn="r" rtl="1" eaLnBrk="1" hangingPunct="1"/>
            <a:r>
              <a:rPr lang="ar-JO" altLang="zh-CN" dirty="0">
                <a:solidFill>
                  <a:srgbClr val="FFFF00"/>
                </a:solidFill>
                <a:ea typeface="SimSun" panose="02010600030101010101" pitchFamily="2" charset="-122"/>
                <a:cs typeface="Arial" panose="020B0604020202020204" pitchFamily="34" charset="0"/>
              </a:rPr>
              <a:t>يش 15: 52 </a:t>
            </a:r>
            <a:r>
              <a:rPr lang="ar-JO" altLang="zh-CN" dirty="0">
                <a:solidFill>
                  <a:schemeClr val="bg1"/>
                </a:solidFill>
                <a:ea typeface="SimSun" panose="02010600030101010101" pitchFamily="2" charset="-122"/>
                <a:cs typeface="Arial" panose="020B0604020202020204" pitchFamily="34" charset="0"/>
              </a:rPr>
              <a:t>– تشير إلى </a:t>
            </a:r>
            <a:r>
              <a:rPr lang="ar-JO" altLang="zh-CN" dirty="0">
                <a:solidFill>
                  <a:srgbClr val="FFFF00"/>
                </a:solidFill>
                <a:ea typeface="SimSun" panose="02010600030101010101" pitchFamily="2" charset="-122"/>
                <a:cs typeface="Arial" panose="020B0604020202020204" pitchFamily="34" charset="0"/>
              </a:rPr>
              <a:t>قرية</a:t>
            </a:r>
            <a:r>
              <a:rPr lang="ar-JO" altLang="zh-CN" dirty="0">
                <a:solidFill>
                  <a:schemeClr val="bg1"/>
                </a:solidFill>
                <a:ea typeface="SimSun" panose="02010600030101010101" pitchFamily="2" charset="-122"/>
                <a:cs typeface="Arial" panose="020B0604020202020204" pitchFamily="34" charset="0"/>
              </a:rPr>
              <a:t> في الجبل كميراث لسبط يهوذا.</a:t>
            </a:r>
            <a:endParaRPr lang="en-GB" altLang="zh-CN" dirty="0">
              <a:solidFill>
                <a:schemeClr val="bg1"/>
              </a:solidFill>
              <a:ea typeface="SimSun" panose="02010600030101010101" pitchFamily="2" charset="-122"/>
              <a:cs typeface="Arial" panose="020B0604020202020204" pitchFamily="34" charset="0"/>
            </a:endParaRPr>
          </a:p>
          <a:p>
            <a:pPr marL="533400" indent="-533400" algn="r" rtl="1" eaLnBrk="1" hangingPunct="1"/>
            <a:r>
              <a:rPr lang="ar-JO" altLang="zh-CN" dirty="0">
                <a:solidFill>
                  <a:srgbClr val="FFFF00"/>
                </a:solidFill>
                <a:ea typeface="SimSun" panose="02010600030101010101" pitchFamily="2" charset="-122"/>
                <a:cs typeface="Arial" panose="020B0604020202020204" pitchFamily="34" charset="0"/>
              </a:rPr>
              <a:t>نح 2: 19، 6: 1 </a:t>
            </a:r>
            <a:r>
              <a:rPr lang="ar-JO" altLang="zh-CN" dirty="0">
                <a:solidFill>
                  <a:schemeClr val="bg1"/>
                </a:solidFill>
                <a:ea typeface="SimSun" panose="02010600030101010101" pitchFamily="2" charset="-122"/>
                <a:cs typeface="Arial" panose="020B0604020202020204" pitchFamily="34" charset="0"/>
              </a:rPr>
              <a:t>– تشير إلى </a:t>
            </a:r>
            <a:r>
              <a:rPr lang="ar-JO" altLang="zh-CN" dirty="0">
                <a:solidFill>
                  <a:srgbClr val="FFFF00"/>
                </a:solidFill>
                <a:ea typeface="SimSun" panose="02010600030101010101" pitchFamily="2" charset="-122"/>
                <a:cs typeface="Arial" panose="020B0604020202020204" pitchFamily="34" charset="0"/>
              </a:rPr>
              <a:t>عرق</a:t>
            </a:r>
            <a:r>
              <a:rPr lang="ar-JO" altLang="zh-CN" dirty="0">
                <a:solidFill>
                  <a:schemeClr val="bg1"/>
                </a:solidFill>
                <a:ea typeface="SimSun" panose="02010600030101010101" pitchFamily="2" charset="-122"/>
                <a:cs typeface="Arial" panose="020B0604020202020204" pitchFamily="34" charset="0"/>
              </a:rPr>
              <a:t> جشم الذي قاوم نحميا.</a:t>
            </a:r>
            <a:endParaRPr lang="en-GB" altLang="zh-CN" dirty="0">
              <a:solidFill>
                <a:schemeClr val="bg1"/>
              </a:solidFill>
              <a:ea typeface="SimSun" panose="02010600030101010101" pitchFamily="2" charset="-122"/>
              <a:cs typeface="Arial" panose="020B0604020202020204" pitchFamily="34" charset="0"/>
            </a:endParaRPr>
          </a:p>
          <a:p>
            <a:pPr marL="533400" indent="-533400" algn="r" rtl="1" eaLnBrk="1" hangingPunct="1"/>
            <a:r>
              <a:rPr lang="ar-JO" altLang="zh-CN" dirty="0">
                <a:solidFill>
                  <a:srgbClr val="FFFF00"/>
                </a:solidFill>
                <a:ea typeface="SimSun" panose="02010600030101010101" pitchFamily="2" charset="-122"/>
                <a:cs typeface="Arial" panose="020B0604020202020204" pitchFamily="34" charset="0"/>
              </a:rPr>
              <a:t>أش 13: 20 </a:t>
            </a:r>
            <a:r>
              <a:rPr lang="ar-JO" altLang="zh-CN" dirty="0">
                <a:solidFill>
                  <a:schemeClr val="bg1"/>
                </a:solidFill>
                <a:ea typeface="SimSun" panose="02010600030101010101" pitchFamily="2" charset="-122"/>
                <a:cs typeface="Arial" panose="020B0604020202020204" pitchFamily="34" charset="0"/>
              </a:rPr>
              <a:t>-  تشير إلى </a:t>
            </a:r>
            <a:r>
              <a:rPr lang="ar-JO" altLang="zh-CN" dirty="0">
                <a:solidFill>
                  <a:srgbClr val="FFFF00"/>
                </a:solidFill>
                <a:ea typeface="SimSun" panose="02010600030101010101" pitchFamily="2" charset="-122"/>
                <a:cs typeface="Arial" panose="020B0604020202020204" pitchFamily="34" charset="0"/>
              </a:rPr>
              <a:t>شعب</a:t>
            </a:r>
            <a:r>
              <a:rPr lang="ar-JO" altLang="zh-CN" dirty="0">
                <a:solidFill>
                  <a:schemeClr val="bg1"/>
                </a:solidFill>
                <a:ea typeface="SimSun" panose="02010600030101010101" pitchFamily="2" charset="-122"/>
                <a:cs typeface="Arial" panose="020B0604020202020204" pitchFamily="34" charset="0"/>
              </a:rPr>
              <a:t> لن يسكن بابل بسبب دينونة الله على بابل. </a:t>
            </a:r>
            <a:endParaRPr lang="en-GB" altLang="zh-CN" dirty="0">
              <a:solidFill>
                <a:schemeClr val="bg1"/>
              </a:solidFill>
              <a:ea typeface="SimSun" panose="02010600030101010101" pitchFamily="2" charset="-122"/>
              <a:cs typeface="Arial" panose="020B0604020202020204" pitchFamily="34" charset="0"/>
            </a:endParaRPr>
          </a:p>
        </p:txBody>
      </p:sp>
      <p:sp>
        <p:nvSpPr>
          <p:cNvPr id="51205" name="TextBox 5">
            <a:extLst>
              <a:ext uri="{FF2B5EF4-FFF2-40B4-BE49-F238E27FC236}">
                <a16:creationId xmlns:a16="http://schemas.microsoft.com/office/drawing/2014/main" id="{6BA19812-6BC2-4A47-B989-E9AF5CF965CE}"/>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152خ</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anim calcmode="lin" valueType="num">
                                      <p:cBhvr additive="base">
                                        <p:cTn id="7" dur="500" fill="hold"/>
                                        <p:tgtEl>
                                          <p:spTgt spid="1310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10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1075">
                                            <p:txEl>
                                              <p:pRg st="1" end="1"/>
                                            </p:txEl>
                                          </p:spTgt>
                                        </p:tgtEl>
                                        <p:attrNameLst>
                                          <p:attrName>style.visibility</p:attrName>
                                        </p:attrNameLst>
                                      </p:cBhvr>
                                      <p:to>
                                        <p:strVal val="visible"/>
                                      </p:to>
                                    </p:set>
                                    <p:anim calcmode="lin" valueType="num">
                                      <p:cBhvr additive="base">
                                        <p:cTn id="13" dur="500" fill="hold"/>
                                        <p:tgtEl>
                                          <p:spTgt spid="1310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10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1075">
                                            <p:txEl>
                                              <p:pRg st="2" end="2"/>
                                            </p:txEl>
                                          </p:spTgt>
                                        </p:tgtEl>
                                        <p:attrNameLst>
                                          <p:attrName>style.visibility</p:attrName>
                                        </p:attrNameLst>
                                      </p:cBhvr>
                                      <p:to>
                                        <p:strVal val="visible"/>
                                      </p:to>
                                    </p:set>
                                    <p:anim calcmode="lin" valueType="num">
                                      <p:cBhvr additive="base">
                                        <p:cTn id="19" dur="500" fill="hold"/>
                                        <p:tgtEl>
                                          <p:spTgt spid="1310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10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31075">
                                            <p:txEl>
                                              <p:pRg st="3" end="3"/>
                                            </p:txEl>
                                          </p:spTgt>
                                        </p:tgtEl>
                                        <p:attrNameLst>
                                          <p:attrName>style.visibility</p:attrName>
                                        </p:attrNameLst>
                                      </p:cBhvr>
                                      <p:to>
                                        <p:strVal val="visible"/>
                                      </p:to>
                                    </p:set>
                                    <p:anim calcmode="lin" valueType="num">
                                      <p:cBhvr additive="base">
                                        <p:cTn id="25" dur="500" fill="hold"/>
                                        <p:tgtEl>
                                          <p:spTgt spid="1310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107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1">
            <a:extLst>
              <a:ext uri="{FF2B5EF4-FFF2-40B4-BE49-F238E27FC236}">
                <a16:creationId xmlns:a16="http://schemas.microsoft.com/office/drawing/2014/main" id="{1A42B00B-2AE5-D046-B44E-FB5F9BF92742}"/>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3000" b="1" dirty="0">
                <a:solidFill>
                  <a:schemeClr val="bg1"/>
                </a:solidFill>
              </a:rPr>
              <a:t>الدول العربية المحيطة بإسرائيل </a:t>
            </a:r>
          </a:p>
          <a:p>
            <a:pPr algn="ctr" eaLnBrk="1" hangingPunct="1">
              <a:spcBef>
                <a:spcPct val="0"/>
              </a:spcBef>
              <a:buFontTx/>
              <a:buNone/>
            </a:pPr>
            <a:r>
              <a:rPr lang="ar-JO" altLang="en-US" sz="3000" b="1" dirty="0">
                <a:solidFill>
                  <a:schemeClr val="bg1"/>
                </a:solidFill>
              </a:rPr>
              <a:t>في العصر الحالي</a:t>
            </a:r>
            <a:endParaRPr lang="en-US" altLang="en-US" sz="3000" b="1" dirty="0">
              <a:solidFill>
                <a:schemeClr val="bg1"/>
              </a:solidFill>
            </a:endParaRPr>
          </a:p>
        </p:txBody>
      </p:sp>
      <p:pic>
        <p:nvPicPr>
          <p:cNvPr id="2052" name="Picture 4" descr="Arab-Countries">
            <a:extLst>
              <a:ext uri="{FF2B5EF4-FFF2-40B4-BE49-F238E27FC236}">
                <a16:creationId xmlns:a16="http://schemas.microsoft.com/office/drawing/2014/main" id="{870BAE4A-FA58-A84F-8240-A64F32830B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Oval 7">
            <a:extLst>
              <a:ext uri="{FF2B5EF4-FFF2-40B4-BE49-F238E27FC236}">
                <a16:creationId xmlns:a16="http://schemas.microsoft.com/office/drawing/2014/main" id="{23DADB92-0187-1943-B28E-E21F34BC72BE}"/>
              </a:ext>
            </a:extLst>
          </p:cNvPr>
          <p:cNvSpPr>
            <a:spLocks noChangeArrowheads="1"/>
          </p:cNvSpPr>
          <p:nvPr/>
        </p:nvSpPr>
        <p:spPr bwMode="auto">
          <a:xfrm rot="-2015360">
            <a:off x="5294313" y="1473200"/>
            <a:ext cx="3163887" cy="3708400"/>
          </a:xfrm>
          <a:prstGeom prst="ellipse">
            <a:avLst/>
          </a:pr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endParaRPr>
          </a:p>
        </p:txBody>
      </p:sp>
      <p:sp>
        <p:nvSpPr>
          <p:cNvPr id="53254" name="TextBox 7">
            <a:extLst>
              <a:ext uri="{FF2B5EF4-FFF2-40B4-BE49-F238E27FC236}">
                <a16:creationId xmlns:a16="http://schemas.microsoft.com/office/drawing/2014/main" id="{CE2FBCED-940C-A045-BB7A-E8F3AAF66B78}"/>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rPr>
              <a:t>152خ</a:t>
            </a:r>
            <a:endParaRPr lang="en-US" altLang="en-US" sz="2400" b="1" dirty="0">
              <a:solidFill>
                <a:schemeClr val="bg1"/>
              </a:solidFill>
            </a:endParaRPr>
          </a:p>
        </p:txBody>
      </p:sp>
      <p:sp>
        <p:nvSpPr>
          <p:cNvPr id="2" name="Rectangle 1">
            <a:extLst>
              <a:ext uri="{FF2B5EF4-FFF2-40B4-BE49-F238E27FC236}">
                <a16:creationId xmlns:a16="http://schemas.microsoft.com/office/drawing/2014/main" id="{B0193626-4194-3F8E-0E76-AF2CEF5FD6A7}"/>
              </a:ext>
            </a:extLst>
          </p:cNvPr>
          <p:cNvSpPr/>
          <p:nvPr/>
        </p:nvSpPr>
        <p:spPr>
          <a:xfrm>
            <a:off x="4860032" y="3284984"/>
            <a:ext cx="3293368" cy="7200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800" b="1" dirty="0">
                <a:solidFill>
                  <a:srgbClr val="FFC000"/>
                </a:solidFill>
                <a:latin typeface="Arial" panose="020B0604020202020204" pitchFamily="34" charset="0"/>
                <a:cs typeface="Arial" panose="020B0604020202020204" pitchFamily="34" charset="0"/>
              </a:rPr>
              <a:t>العربية القديمة</a:t>
            </a:r>
            <a:endParaRPr lang="en-US" sz="4800" b="1" dirty="0">
              <a:solidFill>
                <a:srgbClr val="FFC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0-#ppt_w/2"/>
                                          </p:val>
                                        </p:tav>
                                        <p:tav tm="100000">
                                          <p:val>
                                            <p:strVal val="#ppt_x"/>
                                          </p:val>
                                        </p:tav>
                                      </p:tavLst>
                                    </p:anim>
                                    <p:anim calcmode="lin" valueType="num">
                                      <p:cBhvr additive="base">
                                        <p:cTn id="8"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55"/>
                                        </p:tgtEl>
                                        <p:attrNameLst>
                                          <p:attrName>style.visibility</p:attrName>
                                        </p:attrNameLst>
                                      </p:cBhvr>
                                      <p:to>
                                        <p:strVal val="visible"/>
                                      </p:to>
                                    </p:set>
                                    <p:anim calcmode="lin" valueType="num">
                                      <p:cBhvr additive="base">
                                        <p:cTn id="13" dur="500" fill="hold"/>
                                        <p:tgtEl>
                                          <p:spTgt spid="2055"/>
                                        </p:tgtEl>
                                        <p:attrNameLst>
                                          <p:attrName>ppt_x</p:attrName>
                                        </p:attrNameLst>
                                      </p:cBhvr>
                                      <p:tavLst>
                                        <p:tav tm="0">
                                          <p:val>
                                            <p:strVal val="#ppt_x"/>
                                          </p:val>
                                        </p:tav>
                                        <p:tav tm="100000">
                                          <p:val>
                                            <p:strVal val="#ppt_x"/>
                                          </p:val>
                                        </p:tav>
                                      </p:tavLst>
                                    </p:anim>
                                    <p:anim calcmode="lin" valueType="num">
                                      <p:cBhvr additive="base">
                                        <p:cTn id="14"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Text Box 2">
            <a:extLst>
              <a:ext uri="{FF2B5EF4-FFF2-40B4-BE49-F238E27FC236}">
                <a16:creationId xmlns:a16="http://schemas.microsoft.com/office/drawing/2014/main" id="{D1AE1ED6-30CC-0146-9BCB-CF164228E50C}"/>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sp>
        <p:nvSpPr>
          <p:cNvPr id="77827" name="Text Box 3">
            <a:extLst>
              <a:ext uri="{FF2B5EF4-FFF2-40B4-BE49-F238E27FC236}">
                <a16:creationId xmlns:a16="http://schemas.microsoft.com/office/drawing/2014/main" id="{123F7516-FBFA-8A4F-BC36-900F83751BF9}"/>
              </a:ext>
            </a:extLst>
          </p:cNvPr>
          <p:cNvSpPr txBox="1">
            <a:spLocks noChangeArrowheads="1"/>
          </p:cNvSpPr>
          <p:nvPr/>
        </p:nvSpPr>
        <p:spPr bwMode="auto">
          <a:xfrm>
            <a:off x="5181600" y="1981200"/>
            <a:ext cx="3962400"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360000" indent="-360000" algn="r" rtl="1" eaLnBrk="1" hangingPunct="1">
              <a:spcBef>
                <a:spcPct val="50000"/>
              </a:spcBef>
              <a:buNone/>
            </a:pPr>
            <a:r>
              <a:rPr lang="ar-JO" altLang="en-US" sz="2800" b="1" dirty="0">
                <a:solidFill>
                  <a:schemeClr val="bg1"/>
                </a:solidFill>
                <a:ea typeface="SimSun" panose="02010600030101010101" pitchFamily="2" charset="-122"/>
                <a:cs typeface="Arial" panose="020B0604020202020204" pitchFamily="34" charset="0"/>
              </a:rPr>
              <a:t>1. البتراء العربية</a:t>
            </a:r>
            <a:r>
              <a:rPr lang="en-US" altLang="en-US" sz="2800" b="1" dirty="0">
                <a:solidFill>
                  <a:schemeClr val="accent1"/>
                </a:solidFill>
                <a:ea typeface="SimSun" panose="02010600030101010101" pitchFamily="2" charset="-122"/>
                <a:cs typeface="Arial" panose="020B0604020202020204" pitchFamily="34" charset="0"/>
              </a:rPr>
              <a:t> </a:t>
            </a:r>
            <a:endParaRPr lang="en-US" altLang="zh-CN" sz="2800" b="1" dirty="0">
              <a:solidFill>
                <a:schemeClr val="accent1"/>
              </a:solidFill>
              <a:ea typeface="SimSun" panose="02010600030101010101" pitchFamily="2" charset="-122"/>
              <a:cs typeface="Arial" panose="020B0604020202020204" pitchFamily="34" charset="0"/>
            </a:endParaRPr>
          </a:p>
          <a:p>
            <a:pPr marL="360000" indent="-360000" algn="r" rtl="1" eaLnBrk="1" hangingPunct="1">
              <a:spcBef>
                <a:spcPct val="0"/>
              </a:spcBef>
              <a:buFontTx/>
              <a:buNone/>
            </a:pPr>
            <a:r>
              <a:rPr lang="en-US" altLang="en-US" sz="2000" b="1" dirty="0">
                <a:solidFill>
                  <a:schemeClr val="accent1"/>
                </a:solidFill>
                <a:ea typeface="SimSun" panose="02010600030101010101" pitchFamily="2" charset="-122"/>
                <a:cs typeface="Arial" panose="020B0604020202020204" pitchFamily="34" charset="0"/>
              </a:rPr>
              <a:t>      </a:t>
            </a:r>
            <a:r>
              <a:rPr lang="ar-JO" altLang="en-US" sz="2000" b="1" dirty="0">
                <a:solidFill>
                  <a:schemeClr val="accent1"/>
                </a:solidFill>
                <a:ea typeface="SimSun" panose="02010600030101010101" pitchFamily="2" charset="-122"/>
                <a:cs typeface="Arial" panose="020B0604020202020204" pitchFamily="34" charset="0"/>
              </a:rPr>
              <a:t>(العربية التي حكمت من البتراء</a:t>
            </a:r>
            <a:r>
              <a:rPr lang="en-US" altLang="en-US" sz="2000" b="1" dirty="0">
                <a:solidFill>
                  <a:schemeClr val="accent1"/>
                </a:solidFill>
                <a:ea typeface="SimSun" panose="02010600030101010101" pitchFamily="2" charset="-122"/>
                <a:cs typeface="Arial" panose="020B0604020202020204" pitchFamily="34" charset="0"/>
              </a:rPr>
              <a:t>(</a:t>
            </a:r>
            <a:endParaRPr lang="en-US" altLang="zh-CN" sz="2000" b="1" dirty="0">
              <a:solidFill>
                <a:schemeClr val="accent1"/>
              </a:solidFill>
              <a:ea typeface="SimSun" panose="02010600030101010101" pitchFamily="2" charset="-122"/>
              <a:cs typeface="Arial" panose="020B0604020202020204" pitchFamily="34" charset="0"/>
            </a:endParaRPr>
          </a:p>
          <a:p>
            <a:pPr marL="360000" indent="-360000" algn="r" rtl="1" eaLnBrk="1" hangingPunct="1">
              <a:spcBef>
                <a:spcPct val="0"/>
              </a:spcBef>
              <a:buFontTx/>
              <a:buNone/>
            </a:pPr>
            <a:r>
              <a:rPr lang="en-US" altLang="zh-CN" sz="2000" b="1" dirty="0">
                <a:solidFill>
                  <a:schemeClr val="accent1"/>
                </a:solidFill>
                <a:ea typeface="SimSun" panose="02010600030101010101" pitchFamily="2" charset="-122"/>
                <a:cs typeface="Arial" panose="020B0604020202020204" pitchFamily="34" charset="0"/>
              </a:rPr>
              <a:t>      </a:t>
            </a:r>
            <a:r>
              <a:rPr lang="ar-JO" altLang="zh-CN" sz="2000" b="1" dirty="0">
                <a:solidFill>
                  <a:schemeClr val="accent1"/>
                </a:solidFill>
                <a:ea typeface="SimSun" panose="02010600030101010101" pitchFamily="2" charset="-122"/>
                <a:cs typeface="Arial" panose="020B0604020202020204" pitchFamily="34" charset="0"/>
              </a:rPr>
              <a:t>أجزاء من سوريا والأردن</a:t>
            </a:r>
            <a:endParaRPr lang="en-US" altLang="zh-CN" sz="2000" b="1" dirty="0">
              <a:solidFill>
                <a:schemeClr val="accent1"/>
              </a:solidFill>
              <a:ea typeface="SimSun" panose="02010600030101010101" pitchFamily="2" charset="-122"/>
              <a:cs typeface="Arial" panose="020B0604020202020204" pitchFamily="34" charset="0"/>
            </a:endParaRPr>
          </a:p>
          <a:p>
            <a:pPr eaLnBrk="1" hangingPunct="1">
              <a:spcBef>
                <a:spcPct val="0"/>
              </a:spcBef>
              <a:buFontTx/>
              <a:buNone/>
            </a:pPr>
            <a:endParaRPr lang="en-US" altLang="zh-CN" sz="2000" b="1" dirty="0">
              <a:solidFill>
                <a:srgbClr val="CCCC00"/>
              </a:solidFill>
              <a:ea typeface="SimSun" panose="02010600030101010101" pitchFamily="2" charset="-122"/>
              <a:cs typeface="Arial" panose="020B0604020202020204" pitchFamily="34" charset="0"/>
            </a:endParaRPr>
          </a:p>
          <a:p>
            <a:pPr algn="r" rtl="1" eaLnBrk="1" hangingPunct="1">
              <a:spcBef>
                <a:spcPct val="0"/>
              </a:spcBef>
              <a:buFontTx/>
              <a:buNone/>
            </a:pPr>
            <a:r>
              <a:rPr lang="ar-JO" altLang="zh-CN" sz="2800" b="1" dirty="0">
                <a:solidFill>
                  <a:schemeClr val="bg1"/>
                </a:solidFill>
                <a:ea typeface="SimSun" panose="02010600030101010101" pitchFamily="2" charset="-122"/>
                <a:cs typeface="Arial" panose="020B0604020202020204" pitchFamily="34" charset="0"/>
              </a:rPr>
              <a:t>2. الصحراء العربية</a:t>
            </a:r>
          </a:p>
          <a:p>
            <a:pPr marL="360000" indent="-360000" algn="r" rtl="1" eaLnBrk="1" hangingPunct="1">
              <a:spcBef>
                <a:spcPct val="0"/>
              </a:spcBef>
              <a:buFontTx/>
              <a:buNone/>
            </a:pPr>
            <a:r>
              <a:rPr lang="en-US" altLang="en-US" sz="2000" b="1" dirty="0">
                <a:solidFill>
                  <a:schemeClr val="accent1"/>
                </a:solidFill>
                <a:ea typeface="SimSun" panose="02010600030101010101" pitchFamily="2" charset="-122"/>
                <a:cs typeface="Arial" panose="020B0604020202020204" pitchFamily="34" charset="0"/>
              </a:rPr>
              <a:t>)      </a:t>
            </a:r>
            <a:r>
              <a:rPr lang="ar-JO" altLang="en-US" sz="2000" b="1" dirty="0">
                <a:solidFill>
                  <a:schemeClr val="accent1"/>
                </a:solidFill>
                <a:ea typeface="SimSun" panose="02010600030101010101" pitchFamily="2" charset="-122"/>
                <a:cs typeface="Arial" panose="020B0604020202020204" pitchFamily="34" charset="0"/>
              </a:rPr>
              <a:t>الصحراء العربية</a:t>
            </a:r>
            <a:r>
              <a:rPr lang="en-US" altLang="en-US" sz="2000" b="1" dirty="0">
                <a:solidFill>
                  <a:schemeClr val="accent1"/>
                </a:solidFill>
                <a:ea typeface="SimSun" panose="02010600030101010101" pitchFamily="2" charset="-122"/>
                <a:cs typeface="Arial" panose="020B0604020202020204" pitchFamily="34" charset="0"/>
              </a:rPr>
              <a:t>(</a:t>
            </a:r>
            <a:endParaRPr lang="en-US" altLang="zh-CN" sz="2000" b="1" dirty="0">
              <a:solidFill>
                <a:schemeClr val="accent1"/>
              </a:solidFill>
              <a:ea typeface="SimSun" panose="02010600030101010101" pitchFamily="2" charset="-122"/>
              <a:cs typeface="Arial" panose="020B0604020202020204" pitchFamily="34" charset="0"/>
            </a:endParaRPr>
          </a:p>
          <a:p>
            <a:pPr algn="r" rtl="1" eaLnBrk="1" hangingPunct="1">
              <a:spcBef>
                <a:spcPct val="0"/>
              </a:spcBef>
              <a:buFontTx/>
              <a:buNone/>
            </a:pPr>
            <a:r>
              <a:rPr lang="en-US" altLang="zh-CN" sz="2000" b="1" dirty="0">
                <a:solidFill>
                  <a:schemeClr val="accent1"/>
                </a:solidFill>
                <a:ea typeface="SimSun" panose="02010600030101010101" pitchFamily="2" charset="-122"/>
                <a:cs typeface="Arial" panose="020B0604020202020204" pitchFamily="34" charset="0"/>
              </a:rPr>
              <a:t>	</a:t>
            </a:r>
            <a:r>
              <a:rPr lang="ar-JO" altLang="zh-CN" sz="2000" b="1" dirty="0">
                <a:solidFill>
                  <a:schemeClr val="accent1"/>
                </a:solidFill>
                <a:ea typeface="SimSun" panose="02010600030101010101" pitchFamily="2" charset="-122"/>
                <a:cs typeface="Arial" panose="020B0604020202020204" pitchFamily="34" charset="0"/>
              </a:rPr>
              <a:t>العربية السعودية</a:t>
            </a:r>
            <a:endParaRPr lang="en-US" altLang="zh-CN" sz="2000" b="1" dirty="0">
              <a:solidFill>
                <a:schemeClr val="accent1"/>
              </a:solidFill>
              <a:ea typeface="SimSun" panose="02010600030101010101" pitchFamily="2" charset="-122"/>
              <a:cs typeface="Arial" panose="020B0604020202020204" pitchFamily="34" charset="0"/>
            </a:endParaRPr>
          </a:p>
          <a:p>
            <a:pPr eaLnBrk="1" hangingPunct="1">
              <a:spcBef>
                <a:spcPct val="50000"/>
              </a:spcBef>
              <a:buFontTx/>
              <a:buNone/>
            </a:pPr>
            <a:endParaRPr lang="en-US" altLang="zh-CN" sz="2000" b="1" dirty="0">
              <a:solidFill>
                <a:schemeClr val="accent1"/>
              </a:solidFill>
              <a:ea typeface="SimSun" panose="02010600030101010101" pitchFamily="2" charset="-122"/>
              <a:cs typeface="Arial" panose="020B0604020202020204" pitchFamily="34" charset="0"/>
            </a:endParaRPr>
          </a:p>
          <a:p>
            <a:pPr algn="r" rtl="1" eaLnBrk="1" hangingPunct="1">
              <a:spcBef>
                <a:spcPct val="0"/>
              </a:spcBef>
              <a:buFontTx/>
              <a:buNone/>
            </a:pPr>
            <a:r>
              <a:rPr lang="ar-JO" altLang="zh-CN" sz="2800" b="1" dirty="0">
                <a:solidFill>
                  <a:schemeClr val="bg1"/>
                </a:solidFill>
                <a:ea typeface="SimSun" panose="02010600030101010101" pitchFamily="2" charset="-122"/>
                <a:cs typeface="Arial" panose="020B0604020202020204" pitchFamily="34" charset="0"/>
              </a:rPr>
              <a:t>3. العربية السعيدة</a:t>
            </a:r>
            <a:endParaRPr lang="en-US" altLang="zh-CN" sz="2800" b="1" dirty="0">
              <a:solidFill>
                <a:schemeClr val="accent1"/>
              </a:solidFill>
              <a:ea typeface="SimSun" panose="02010600030101010101" pitchFamily="2" charset="-122"/>
              <a:cs typeface="Arial" panose="020B0604020202020204" pitchFamily="34" charset="0"/>
            </a:endParaRPr>
          </a:p>
          <a:p>
            <a:pPr algn="r" rtl="1" eaLnBrk="1" hangingPunct="1">
              <a:spcBef>
                <a:spcPct val="0"/>
              </a:spcBef>
              <a:buFontTx/>
              <a:buNone/>
            </a:pPr>
            <a:r>
              <a:rPr lang="en-US" altLang="zh-CN" sz="2000" b="1" dirty="0">
                <a:solidFill>
                  <a:schemeClr val="accent1"/>
                </a:solidFill>
                <a:ea typeface="SimSun" panose="02010600030101010101" pitchFamily="2" charset="-122"/>
                <a:cs typeface="Arial" panose="020B0604020202020204" pitchFamily="34" charset="0"/>
              </a:rPr>
              <a:t>     </a:t>
            </a:r>
            <a:r>
              <a:rPr lang="ar-JO" altLang="en-US" sz="2000" b="1" dirty="0">
                <a:solidFill>
                  <a:schemeClr val="accent1"/>
                </a:solidFill>
                <a:ea typeface="SimSun" panose="02010600030101010101" pitchFamily="2" charset="-122"/>
                <a:cs typeface="Arial" panose="020B0604020202020204" pitchFamily="34" charset="0"/>
              </a:rPr>
              <a:t>(العربية السعيدة)</a:t>
            </a:r>
            <a:endParaRPr lang="en-US" altLang="zh-CN" sz="2000" b="1" dirty="0">
              <a:solidFill>
                <a:schemeClr val="accent1"/>
              </a:solidFill>
              <a:ea typeface="SimSun" panose="02010600030101010101" pitchFamily="2" charset="-122"/>
              <a:cs typeface="Arial" panose="020B0604020202020204" pitchFamily="34" charset="0"/>
            </a:endParaRPr>
          </a:p>
          <a:p>
            <a:pPr algn="r" rtl="1" eaLnBrk="1" hangingPunct="1">
              <a:spcBef>
                <a:spcPct val="0"/>
              </a:spcBef>
              <a:buFontTx/>
              <a:buNone/>
            </a:pPr>
            <a:r>
              <a:rPr lang="en-US" altLang="zh-CN" sz="2000" b="1" dirty="0">
                <a:solidFill>
                  <a:schemeClr val="accent1"/>
                </a:solidFill>
                <a:ea typeface="SimSun" panose="02010600030101010101" pitchFamily="2" charset="-122"/>
                <a:cs typeface="Arial" panose="020B0604020202020204" pitchFamily="34" charset="0"/>
              </a:rPr>
              <a:t>      </a:t>
            </a:r>
            <a:r>
              <a:rPr lang="ar-JO" altLang="zh-CN" sz="2000" b="1" dirty="0">
                <a:solidFill>
                  <a:schemeClr val="accent1"/>
                </a:solidFill>
                <a:ea typeface="SimSun" panose="02010600030101010101" pitchFamily="2" charset="-122"/>
                <a:cs typeface="Arial" panose="020B0604020202020204" pitchFamily="34" charset="0"/>
              </a:rPr>
              <a:t>(اليمن وعُمان)</a:t>
            </a:r>
            <a:endParaRPr lang="en-US" altLang="en-US" sz="2800" b="1" dirty="0">
              <a:solidFill>
                <a:schemeClr val="accent1"/>
              </a:solidFill>
              <a:ea typeface="SimSun" panose="02010600030101010101" pitchFamily="2" charset="-122"/>
              <a:cs typeface="Arial" panose="020B0604020202020204" pitchFamily="34" charset="0"/>
            </a:endParaRPr>
          </a:p>
        </p:txBody>
      </p:sp>
      <p:pic>
        <p:nvPicPr>
          <p:cNvPr id="55300" name="Picture 4" descr="Middle East- Zones">
            <a:extLst>
              <a:ext uri="{FF2B5EF4-FFF2-40B4-BE49-F238E27FC236}">
                <a16:creationId xmlns:a16="http://schemas.microsoft.com/office/drawing/2014/main" id="{E1FD64D8-2AC8-6041-9B3C-2AF55CF8048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5">
            <a:extLst>
              <a:ext uri="{FF2B5EF4-FFF2-40B4-BE49-F238E27FC236}">
                <a16:creationId xmlns:a16="http://schemas.microsoft.com/office/drawing/2014/main" id="{692ABE7A-9145-5C41-93B6-A77FADBAB141}"/>
              </a:ext>
            </a:extLst>
          </p:cNvPr>
          <p:cNvSpPr txBox="1">
            <a:spLocks noChangeArrowheads="1"/>
          </p:cNvSpPr>
          <p:nvPr/>
        </p:nvSpPr>
        <p:spPr bwMode="auto">
          <a:xfrm>
            <a:off x="3352800" y="5486400"/>
            <a:ext cx="1604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sz="1800" b="1" dirty="0">
                <a:solidFill>
                  <a:schemeClr val="tx1"/>
                </a:solidFill>
                <a:cs typeface="Arial" panose="020B0604020202020204" pitchFamily="34" charset="0"/>
              </a:rPr>
              <a:t>العربية السعيدة</a:t>
            </a:r>
            <a:endParaRPr lang="en-US" altLang="en-US" sz="1800" b="1" dirty="0">
              <a:solidFill>
                <a:schemeClr val="tx1"/>
              </a:solidFill>
              <a:cs typeface="Arial" panose="020B0604020202020204" pitchFamily="34" charset="0"/>
            </a:endParaRPr>
          </a:p>
        </p:txBody>
      </p:sp>
      <p:sp>
        <p:nvSpPr>
          <p:cNvPr id="77830" name="AutoShape 6">
            <a:extLst>
              <a:ext uri="{FF2B5EF4-FFF2-40B4-BE49-F238E27FC236}">
                <a16:creationId xmlns:a16="http://schemas.microsoft.com/office/drawing/2014/main" id="{3B55397E-09BC-2740-9EFF-EB88059E3D9C}"/>
              </a:ext>
            </a:extLst>
          </p:cNvPr>
          <p:cNvSpPr>
            <a:spLocks noChangeArrowheads="1"/>
          </p:cNvSpPr>
          <p:nvPr/>
        </p:nvSpPr>
        <p:spPr bwMode="auto">
          <a:xfrm rot="2956074">
            <a:off x="3505200" y="5257800"/>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77831" name="Text Box 7">
            <a:extLst>
              <a:ext uri="{FF2B5EF4-FFF2-40B4-BE49-F238E27FC236}">
                <a16:creationId xmlns:a16="http://schemas.microsoft.com/office/drawing/2014/main" id="{ADC12BFD-FC51-9748-8F11-AC25C4111C6A}"/>
              </a:ext>
            </a:extLst>
          </p:cNvPr>
          <p:cNvSpPr txBox="1">
            <a:spLocks noChangeArrowheads="1"/>
          </p:cNvSpPr>
          <p:nvPr/>
        </p:nvSpPr>
        <p:spPr bwMode="auto">
          <a:xfrm>
            <a:off x="304800" y="45720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sz="1800" b="1" dirty="0">
                <a:solidFill>
                  <a:schemeClr val="tx1"/>
                </a:solidFill>
                <a:cs typeface="Arial" panose="020B0604020202020204" pitchFamily="34" charset="0"/>
              </a:rPr>
              <a:t>الصحراء العربية</a:t>
            </a:r>
            <a:endParaRPr lang="en-US" altLang="en-US" sz="1800" b="1" dirty="0">
              <a:solidFill>
                <a:schemeClr val="tx1"/>
              </a:solidFill>
              <a:cs typeface="Arial" panose="020B0604020202020204" pitchFamily="34" charset="0"/>
            </a:endParaRPr>
          </a:p>
        </p:txBody>
      </p:sp>
      <p:sp>
        <p:nvSpPr>
          <p:cNvPr id="77832" name="AutoShape 8">
            <a:extLst>
              <a:ext uri="{FF2B5EF4-FFF2-40B4-BE49-F238E27FC236}">
                <a16:creationId xmlns:a16="http://schemas.microsoft.com/office/drawing/2014/main" id="{16702EBE-04BC-8844-AE60-EA38E584DF68}"/>
              </a:ext>
            </a:extLst>
          </p:cNvPr>
          <p:cNvSpPr>
            <a:spLocks noChangeArrowheads="1"/>
          </p:cNvSpPr>
          <p:nvPr/>
        </p:nvSpPr>
        <p:spPr bwMode="auto">
          <a:xfrm rot="-2451323">
            <a:off x="1447800" y="4343400"/>
            <a:ext cx="609600" cy="152400"/>
          </a:xfrm>
          <a:prstGeom prst="rightArrow">
            <a:avLst>
              <a:gd name="adj1" fmla="val 50000"/>
              <a:gd name="adj2" fmla="val 10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77833" name="Text Box 9">
            <a:extLst>
              <a:ext uri="{FF2B5EF4-FFF2-40B4-BE49-F238E27FC236}">
                <a16:creationId xmlns:a16="http://schemas.microsoft.com/office/drawing/2014/main" id="{C0F2AB18-5B49-C44C-B33D-C9E78EB9C0D7}"/>
              </a:ext>
            </a:extLst>
          </p:cNvPr>
          <p:cNvSpPr txBox="1">
            <a:spLocks noChangeArrowheads="1"/>
          </p:cNvSpPr>
          <p:nvPr/>
        </p:nvSpPr>
        <p:spPr bwMode="auto">
          <a:xfrm>
            <a:off x="2438400" y="24384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sz="1800" b="1" dirty="0">
                <a:solidFill>
                  <a:schemeClr val="tx1"/>
                </a:solidFill>
                <a:cs typeface="Arial" panose="020B0604020202020204" pitchFamily="34" charset="0"/>
              </a:rPr>
              <a:t>البتراء العربية</a:t>
            </a:r>
            <a:endParaRPr lang="en-US" altLang="en-US" sz="1800" b="1" dirty="0">
              <a:solidFill>
                <a:schemeClr val="tx1"/>
              </a:solidFill>
              <a:cs typeface="Arial" panose="020B0604020202020204" pitchFamily="34" charset="0"/>
            </a:endParaRPr>
          </a:p>
        </p:txBody>
      </p:sp>
      <p:sp>
        <p:nvSpPr>
          <p:cNvPr id="77834" name="AutoShape 10">
            <a:extLst>
              <a:ext uri="{FF2B5EF4-FFF2-40B4-BE49-F238E27FC236}">
                <a16:creationId xmlns:a16="http://schemas.microsoft.com/office/drawing/2014/main" id="{6CAD8B86-2449-BF4F-826F-4DCD79FA1DA5}"/>
              </a:ext>
            </a:extLst>
          </p:cNvPr>
          <p:cNvSpPr>
            <a:spLocks noChangeArrowheads="1"/>
          </p:cNvSpPr>
          <p:nvPr/>
        </p:nvSpPr>
        <p:spPr bwMode="auto">
          <a:xfrm rot="-927673">
            <a:off x="1905000" y="2667000"/>
            <a:ext cx="533400" cy="152400"/>
          </a:xfrm>
          <a:prstGeom prst="lef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55307" name="Rectangle 11">
            <a:extLst>
              <a:ext uri="{FF2B5EF4-FFF2-40B4-BE49-F238E27FC236}">
                <a16:creationId xmlns:a16="http://schemas.microsoft.com/office/drawing/2014/main" id="{2A34E62C-7A29-2341-8468-C68F09349E6B}"/>
              </a:ext>
            </a:extLst>
          </p:cNvPr>
          <p:cNvSpPr>
            <a:spLocks noChangeArrowheads="1"/>
          </p:cNvSpPr>
          <p:nvPr/>
        </p:nvSpPr>
        <p:spPr bwMode="auto">
          <a:xfrm>
            <a:off x="0" y="0"/>
            <a:ext cx="9144000" cy="1417638"/>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3600" b="1" dirty="0">
                <a:solidFill>
                  <a:schemeClr val="bg1"/>
                </a:solidFill>
                <a:ea typeface="SimSun" panose="02010600030101010101" pitchFamily="2" charset="-122"/>
                <a:cs typeface="Arial" panose="020B0604020202020204" pitchFamily="34" charset="0"/>
              </a:rPr>
              <a:t>3 مناطق رئيسية في الجزيرة العربية القديمة</a:t>
            </a:r>
            <a:endParaRPr lang="en-US" altLang="en-US" sz="3600" b="1" dirty="0">
              <a:solidFill>
                <a:schemeClr val="bg1"/>
              </a:solidFill>
              <a:ea typeface="SimSun" panose="02010600030101010101" pitchFamily="2" charset="-122"/>
              <a:cs typeface="Arial" panose="020B0604020202020204" pitchFamily="34" charset="0"/>
            </a:endParaRPr>
          </a:p>
        </p:txBody>
      </p:sp>
      <p:sp>
        <p:nvSpPr>
          <p:cNvPr id="55308" name="TextBox 13">
            <a:extLst>
              <a:ext uri="{FF2B5EF4-FFF2-40B4-BE49-F238E27FC236}">
                <a16:creationId xmlns:a16="http://schemas.microsoft.com/office/drawing/2014/main" id="{CAE64B0A-4155-E64A-BAD7-20898EF9A889}"/>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152د</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33"/>
                                        </p:tgtEl>
                                        <p:attrNameLst>
                                          <p:attrName>style.visibility</p:attrName>
                                        </p:attrNameLst>
                                      </p:cBhvr>
                                      <p:to>
                                        <p:strVal val="visible"/>
                                      </p:to>
                                    </p:set>
                                    <p:animEffect transition="in" filter="blinds(horizontal)">
                                      <p:cBhvr>
                                        <p:cTn id="7" dur="500"/>
                                        <p:tgtEl>
                                          <p:spTgt spid="7783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7834"/>
                                        </p:tgtEl>
                                        <p:attrNameLst>
                                          <p:attrName>style.visibility</p:attrName>
                                        </p:attrNameLst>
                                      </p:cBhvr>
                                      <p:to>
                                        <p:strVal val="visible"/>
                                      </p:to>
                                    </p:set>
                                    <p:animEffect transition="in" filter="blinds(horizontal)">
                                      <p:cBhvr>
                                        <p:cTn id="10" dur="500"/>
                                        <p:tgtEl>
                                          <p:spTgt spid="77834"/>
                                        </p:tgtEl>
                                      </p:cBhvr>
                                    </p:animEffect>
                                  </p:childTnLst>
                                </p:cTn>
                              </p:par>
                              <p:par>
                                <p:cTn id="11" presetID="3" presetClass="entr" presetSubtype="10" fill="hold" nodeType="withEffect">
                                  <p:stCondLst>
                                    <p:cond delay="0"/>
                                  </p:stCondLst>
                                  <p:childTnLst>
                                    <p:set>
                                      <p:cBhvr>
                                        <p:cTn id="12" dur="1" fill="hold">
                                          <p:stCondLst>
                                            <p:cond delay="0"/>
                                          </p:stCondLst>
                                        </p:cTn>
                                        <p:tgtEl>
                                          <p:spTgt spid="77827">
                                            <p:txEl>
                                              <p:pRg st="0" end="0"/>
                                            </p:txEl>
                                          </p:spTgt>
                                        </p:tgtEl>
                                        <p:attrNameLst>
                                          <p:attrName>style.visibility</p:attrName>
                                        </p:attrNameLst>
                                      </p:cBhvr>
                                      <p:to>
                                        <p:strVal val="visible"/>
                                      </p:to>
                                    </p:set>
                                    <p:animEffect transition="in" filter="blinds(horizontal)">
                                      <p:cBhvr>
                                        <p:cTn id="13" dur="500"/>
                                        <p:tgtEl>
                                          <p:spTgt spid="77827">
                                            <p:txEl>
                                              <p:pRg st="0" end="0"/>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7827">
                                            <p:txEl>
                                              <p:pRg st="1" end="1"/>
                                            </p:txEl>
                                          </p:spTgt>
                                        </p:tgtEl>
                                        <p:attrNameLst>
                                          <p:attrName>style.visibility</p:attrName>
                                        </p:attrNameLst>
                                      </p:cBhvr>
                                      <p:to>
                                        <p:strVal val="visible"/>
                                      </p:to>
                                    </p:set>
                                    <p:animEffect transition="in" filter="blinds(horizontal)">
                                      <p:cBhvr>
                                        <p:cTn id="16" dur="500"/>
                                        <p:tgtEl>
                                          <p:spTgt spid="77827">
                                            <p:txEl>
                                              <p:pRg st="1" end="1"/>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77827">
                                            <p:txEl>
                                              <p:pRg st="2" end="2"/>
                                            </p:txEl>
                                          </p:spTgt>
                                        </p:tgtEl>
                                        <p:attrNameLst>
                                          <p:attrName>style.visibility</p:attrName>
                                        </p:attrNameLst>
                                      </p:cBhvr>
                                      <p:to>
                                        <p:strVal val="visible"/>
                                      </p:to>
                                    </p:set>
                                    <p:animEffect transition="in" filter="blinds(horizontal)">
                                      <p:cBhvr>
                                        <p:cTn id="19" dur="500"/>
                                        <p:tgtEl>
                                          <p:spTgt spid="77827">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77831"/>
                                        </p:tgtEl>
                                        <p:attrNameLst>
                                          <p:attrName>style.visibility</p:attrName>
                                        </p:attrNameLst>
                                      </p:cBhvr>
                                      <p:to>
                                        <p:strVal val="visible"/>
                                      </p:to>
                                    </p:set>
                                    <p:animEffect transition="in" filter="blinds(horizontal)">
                                      <p:cBhvr>
                                        <p:cTn id="24" dur="500"/>
                                        <p:tgtEl>
                                          <p:spTgt spid="7783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77832"/>
                                        </p:tgtEl>
                                        <p:attrNameLst>
                                          <p:attrName>style.visibility</p:attrName>
                                        </p:attrNameLst>
                                      </p:cBhvr>
                                      <p:to>
                                        <p:strVal val="visible"/>
                                      </p:to>
                                    </p:set>
                                    <p:animEffect transition="in" filter="blinds(horizontal)">
                                      <p:cBhvr>
                                        <p:cTn id="27" dur="500"/>
                                        <p:tgtEl>
                                          <p:spTgt spid="77832"/>
                                        </p:tgtEl>
                                      </p:cBhvr>
                                    </p:animEffect>
                                  </p:childTnLst>
                                </p:cTn>
                              </p:par>
                              <p:par>
                                <p:cTn id="28" presetID="3" presetClass="entr" presetSubtype="10" fill="hold" nodeType="withEffect">
                                  <p:stCondLst>
                                    <p:cond delay="0"/>
                                  </p:stCondLst>
                                  <p:childTnLst>
                                    <p:set>
                                      <p:cBhvr>
                                        <p:cTn id="29" dur="1" fill="hold">
                                          <p:stCondLst>
                                            <p:cond delay="0"/>
                                          </p:stCondLst>
                                        </p:cTn>
                                        <p:tgtEl>
                                          <p:spTgt spid="77827">
                                            <p:txEl>
                                              <p:pRg st="4" end="4"/>
                                            </p:txEl>
                                          </p:spTgt>
                                        </p:tgtEl>
                                        <p:attrNameLst>
                                          <p:attrName>style.visibility</p:attrName>
                                        </p:attrNameLst>
                                      </p:cBhvr>
                                      <p:to>
                                        <p:strVal val="visible"/>
                                      </p:to>
                                    </p:set>
                                    <p:animEffect transition="in" filter="blinds(horizontal)">
                                      <p:cBhvr>
                                        <p:cTn id="30" dur="500"/>
                                        <p:tgtEl>
                                          <p:spTgt spid="77827">
                                            <p:txEl>
                                              <p:pRg st="4" end="4"/>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77827">
                                            <p:txEl>
                                              <p:pRg st="5" end="5"/>
                                            </p:txEl>
                                          </p:spTgt>
                                        </p:tgtEl>
                                        <p:attrNameLst>
                                          <p:attrName>style.visibility</p:attrName>
                                        </p:attrNameLst>
                                      </p:cBhvr>
                                      <p:to>
                                        <p:strVal val="visible"/>
                                      </p:to>
                                    </p:set>
                                    <p:animEffect transition="in" filter="blinds(horizontal)">
                                      <p:cBhvr>
                                        <p:cTn id="33" dur="500"/>
                                        <p:tgtEl>
                                          <p:spTgt spid="77827">
                                            <p:txEl>
                                              <p:pRg st="5" end="5"/>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77827">
                                            <p:txEl>
                                              <p:pRg st="6" end="6"/>
                                            </p:txEl>
                                          </p:spTgt>
                                        </p:tgtEl>
                                        <p:attrNameLst>
                                          <p:attrName>style.visibility</p:attrName>
                                        </p:attrNameLst>
                                      </p:cBhvr>
                                      <p:to>
                                        <p:strVal val="visible"/>
                                      </p:to>
                                    </p:set>
                                    <p:animEffect transition="in" filter="blinds(horizontal)">
                                      <p:cBhvr>
                                        <p:cTn id="36" dur="500"/>
                                        <p:tgtEl>
                                          <p:spTgt spid="77827">
                                            <p:txEl>
                                              <p:pRg st="6" end="6"/>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77829"/>
                                        </p:tgtEl>
                                        <p:attrNameLst>
                                          <p:attrName>style.visibility</p:attrName>
                                        </p:attrNameLst>
                                      </p:cBhvr>
                                      <p:to>
                                        <p:strVal val="visible"/>
                                      </p:to>
                                    </p:set>
                                    <p:animEffect transition="in" filter="blinds(horizontal)">
                                      <p:cBhvr>
                                        <p:cTn id="41" dur="500"/>
                                        <p:tgtEl>
                                          <p:spTgt spid="77829"/>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77830"/>
                                        </p:tgtEl>
                                        <p:attrNameLst>
                                          <p:attrName>style.visibility</p:attrName>
                                        </p:attrNameLst>
                                      </p:cBhvr>
                                      <p:to>
                                        <p:strVal val="visible"/>
                                      </p:to>
                                    </p:set>
                                    <p:animEffect transition="in" filter="blinds(horizontal)">
                                      <p:cBhvr>
                                        <p:cTn id="44" dur="500"/>
                                        <p:tgtEl>
                                          <p:spTgt spid="77830"/>
                                        </p:tgtEl>
                                      </p:cBhvr>
                                    </p:animEffect>
                                  </p:childTnLst>
                                </p:cTn>
                              </p:par>
                              <p:par>
                                <p:cTn id="45" presetID="3" presetClass="entr" presetSubtype="10" fill="hold" nodeType="withEffect">
                                  <p:stCondLst>
                                    <p:cond delay="0"/>
                                  </p:stCondLst>
                                  <p:childTnLst>
                                    <p:set>
                                      <p:cBhvr>
                                        <p:cTn id="46" dur="1" fill="hold">
                                          <p:stCondLst>
                                            <p:cond delay="0"/>
                                          </p:stCondLst>
                                        </p:cTn>
                                        <p:tgtEl>
                                          <p:spTgt spid="77827">
                                            <p:txEl>
                                              <p:pRg st="8" end="8"/>
                                            </p:txEl>
                                          </p:spTgt>
                                        </p:tgtEl>
                                        <p:attrNameLst>
                                          <p:attrName>style.visibility</p:attrName>
                                        </p:attrNameLst>
                                      </p:cBhvr>
                                      <p:to>
                                        <p:strVal val="visible"/>
                                      </p:to>
                                    </p:set>
                                    <p:animEffect transition="in" filter="blinds(horizontal)">
                                      <p:cBhvr>
                                        <p:cTn id="47" dur="500"/>
                                        <p:tgtEl>
                                          <p:spTgt spid="77827">
                                            <p:txEl>
                                              <p:pRg st="8" end="8"/>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77827">
                                            <p:txEl>
                                              <p:pRg st="9" end="9"/>
                                            </p:txEl>
                                          </p:spTgt>
                                        </p:tgtEl>
                                        <p:attrNameLst>
                                          <p:attrName>style.visibility</p:attrName>
                                        </p:attrNameLst>
                                      </p:cBhvr>
                                      <p:to>
                                        <p:strVal val="visible"/>
                                      </p:to>
                                    </p:set>
                                    <p:animEffect transition="in" filter="blinds(horizontal)">
                                      <p:cBhvr>
                                        <p:cTn id="50" dur="500"/>
                                        <p:tgtEl>
                                          <p:spTgt spid="77827">
                                            <p:txEl>
                                              <p:pRg st="9" end="9"/>
                                            </p:txEl>
                                          </p:spTgt>
                                        </p:tgtEl>
                                      </p:cBhvr>
                                    </p:animEffect>
                                  </p:childTnLst>
                                </p:cTn>
                              </p:par>
                              <p:par>
                                <p:cTn id="51" presetID="3" presetClass="entr" presetSubtype="10" fill="hold" nodeType="withEffect">
                                  <p:stCondLst>
                                    <p:cond delay="0"/>
                                  </p:stCondLst>
                                  <p:childTnLst>
                                    <p:set>
                                      <p:cBhvr>
                                        <p:cTn id="52" dur="1" fill="hold">
                                          <p:stCondLst>
                                            <p:cond delay="0"/>
                                          </p:stCondLst>
                                        </p:cTn>
                                        <p:tgtEl>
                                          <p:spTgt spid="77827">
                                            <p:txEl>
                                              <p:pRg st="10" end="10"/>
                                            </p:txEl>
                                          </p:spTgt>
                                        </p:tgtEl>
                                        <p:attrNameLst>
                                          <p:attrName>style.visibility</p:attrName>
                                        </p:attrNameLst>
                                      </p:cBhvr>
                                      <p:to>
                                        <p:strVal val="visible"/>
                                      </p:to>
                                    </p:set>
                                    <p:animEffect transition="in" filter="blinds(horizontal)">
                                      <p:cBhvr>
                                        <p:cTn id="53" dur="500"/>
                                        <p:tgtEl>
                                          <p:spTgt spid="778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p:bldP spid="77830" grpId="0" animBg="1"/>
      <p:bldP spid="77831" grpId="0"/>
      <p:bldP spid="77832" grpId="0" animBg="1"/>
      <p:bldP spid="77833" grpId="0"/>
      <p:bldP spid="778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a:extLst>
              <a:ext uri="{FF2B5EF4-FFF2-40B4-BE49-F238E27FC236}">
                <a16:creationId xmlns:a16="http://schemas.microsoft.com/office/drawing/2014/main" id="{E518C8F9-A3A3-A440-BC93-DCAA008AE15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 y="-26988"/>
            <a:ext cx="9866313"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00EE6A-B528-814A-80BE-5C17B0402940}"/>
              </a:ext>
            </a:extLst>
          </p:cNvPr>
          <p:cNvSpPr/>
          <p:nvPr/>
        </p:nvSpPr>
        <p:spPr>
          <a:xfrm>
            <a:off x="4953000" y="1417638"/>
            <a:ext cx="4191000" cy="5440362"/>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58370" name="Text Box 2">
            <a:extLst>
              <a:ext uri="{FF2B5EF4-FFF2-40B4-BE49-F238E27FC236}">
                <a16:creationId xmlns:a16="http://schemas.microsoft.com/office/drawing/2014/main" id="{29CD2907-0B62-724E-9010-B3AC7327AED0}"/>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sp>
        <p:nvSpPr>
          <p:cNvPr id="88067" name="Text Box 3">
            <a:extLst>
              <a:ext uri="{FF2B5EF4-FFF2-40B4-BE49-F238E27FC236}">
                <a16:creationId xmlns:a16="http://schemas.microsoft.com/office/drawing/2014/main" id="{CDED97F4-B553-C346-8540-7095032CCFC5}"/>
              </a:ext>
            </a:extLst>
          </p:cNvPr>
          <p:cNvSpPr txBox="1">
            <a:spLocks noChangeArrowheads="1"/>
          </p:cNvSpPr>
          <p:nvPr/>
        </p:nvSpPr>
        <p:spPr bwMode="auto">
          <a:xfrm>
            <a:off x="5181600" y="1981200"/>
            <a:ext cx="3962400" cy="76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zh-CN" sz="1800" b="1" dirty="0">
              <a:solidFill>
                <a:srgbClr val="CCCC00"/>
              </a:solidFill>
              <a:ea typeface="SimSun" panose="02010600030101010101" pitchFamily="2" charset="-122"/>
              <a:cs typeface="Arial" panose="020B0604020202020204" pitchFamily="34" charset="0"/>
            </a:endParaRPr>
          </a:p>
          <a:p>
            <a:pPr eaLnBrk="1" hangingPunct="1">
              <a:lnSpc>
                <a:spcPct val="50000"/>
              </a:lnSpc>
              <a:spcBef>
                <a:spcPct val="50000"/>
              </a:spcBef>
              <a:buFontTx/>
              <a:buNone/>
            </a:pPr>
            <a:endParaRPr lang="en-US" altLang="en-US" sz="2400" b="1" dirty="0">
              <a:solidFill>
                <a:schemeClr val="accent1"/>
              </a:solidFill>
              <a:ea typeface="SimSun" panose="02010600030101010101" pitchFamily="2" charset="-122"/>
              <a:cs typeface="Arial" panose="020B0604020202020204" pitchFamily="34" charset="0"/>
            </a:endParaRPr>
          </a:p>
        </p:txBody>
      </p:sp>
      <p:pic>
        <p:nvPicPr>
          <p:cNvPr id="58372" name="Picture 4" descr="Middle East- Zones">
            <a:extLst>
              <a:ext uri="{FF2B5EF4-FFF2-40B4-BE49-F238E27FC236}">
                <a16:creationId xmlns:a16="http://schemas.microsoft.com/office/drawing/2014/main" id="{39DBF460-415D-534C-8BE3-68A3FCAD20C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 Box 5">
            <a:extLst>
              <a:ext uri="{FF2B5EF4-FFF2-40B4-BE49-F238E27FC236}">
                <a16:creationId xmlns:a16="http://schemas.microsoft.com/office/drawing/2014/main" id="{4662DB39-F8A9-8E44-A104-E1A24764A19F}"/>
              </a:ext>
            </a:extLst>
          </p:cNvPr>
          <p:cNvSpPr txBox="1">
            <a:spLocks noChangeArrowheads="1"/>
          </p:cNvSpPr>
          <p:nvPr/>
        </p:nvSpPr>
        <p:spPr bwMode="auto">
          <a:xfrm>
            <a:off x="2438400" y="2438400"/>
            <a:ext cx="1828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ar-JO" altLang="en-US" b="1" dirty="0">
                <a:solidFill>
                  <a:schemeClr val="tx1"/>
                </a:solidFill>
                <a:cs typeface="Arial" panose="020B0604020202020204" pitchFamily="34" charset="0"/>
              </a:rPr>
              <a:t>البتراء العربية</a:t>
            </a:r>
            <a:endParaRPr lang="en-US" altLang="en-US" b="1" dirty="0">
              <a:solidFill>
                <a:schemeClr val="tx1"/>
              </a:solidFill>
              <a:cs typeface="Arial" panose="020B0604020202020204" pitchFamily="34" charset="0"/>
            </a:endParaRPr>
          </a:p>
        </p:txBody>
      </p:sp>
      <p:sp>
        <p:nvSpPr>
          <p:cNvPr id="88070" name="AutoShape 6">
            <a:extLst>
              <a:ext uri="{FF2B5EF4-FFF2-40B4-BE49-F238E27FC236}">
                <a16:creationId xmlns:a16="http://schemas.microsoft.com/office/drawing/2014/main" id="{4A760506-0971-674D-BF71-75A05312864B}"/>
              </a:ext>
            </a:extLst>
          </p:cNvPr>
          <p:cNvSpPr>
            <a:spLocks noChangeArrowheads="1"/>
          </p:cNvSpPr>
          <p:nvPr/>
        </p:nvSpPr>
        <p:spPr bwMode="auto">
          <a:xfrm rot="-927673">
            <a:off x="1905000" y="2667000"/>
            <a:ext cx="533400" cy="152400"/>
          </a:xfrm>
          <a:prstGeom prst="lef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58375" name="Rectangle 7">
            <a:extLst>
              <a:ext uri="{FF2B5EF4-FFF2-40B4-BE49-F238E27FC236}">
                <a16:creationId xmlns:a16="http://schemas.microsoft.com/office/drawing/2014/main" id="{9CAD6761-A5B2-094E-B957-84F0DC74429E}"/>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3600" b="1" dirty="0">
                <a:solidFill>
                  <a:schemeClr val="bg1"/>
                </a:solidFill>
                <a:ea typeface="SimSun" panose="02010600030101010101" pitchFamily="2" charset="-122"/>
                <a:cs typeface="Arial" panose="020B0604020202020204" pitchFamily="34" charset="0"/>
              </a:rPr>
              <a:t>البتراء العربية</a:t>
            </a:r>
            <a:r>
              <a:rPr lang="ar-JO" altLang="en-US" sz="2800" b="1" dirty="0">
                <a:solidFill>
                  <a:schemeClr val="bg1"/>
                </a:solidFill>
                <a:ea typeface="SimSun" panose="02010600030101010101" pitchFamily="2" charset="-122"/>
                <a:cs typeface="Arial" panose="020B0604020202020204" pitchFamily="34" charset="0"/>
              </a:rPr>
              <a:t> (العربية التي حكمت من البتراء)</a:t>
            </a:r>
            <a:endParaRPr lang="en-US" altLang="en-US" sz="2800" b="1" dirty="0">
              <a:solidFill>
                <a:schemeClr val="bg1"/>
              </a:solidFill>
              <a:ea typeface="SimSun" panose="02010600030101010101" pitchFamily="2" charset="-122"/>
              <a:cs typeface="Arial" panose="020B0604020202020204" pitchFamily="34" charset="0"/>
            </a:endParaRPr>
          </a:p>
        </p:txBody>
      </p:sp>
      <p:sp>
        <p:nvSpPr>
          <p:cNvPr id="88072" name="Text Box 8">
            <a:extLst>
              <a:ext uri="{FF2B5EF4-FFF2-40B4-BE49-F238E27FC236}">
                <a16:creationId xmlns:a16="http://schemas.microsoft.com/office/drawing/2014/main" id="{6D28804F-7090-E24E-BCA2-FE8D16639B72}"/>
              </a:ext>
            </a:extLst>
          </p:cNvPr>
          <p:cNvSpPr txBox="1">
            <a:spLocks noChangeArrowheads="1"/>
          </p:cNvSpPr>
          <p:nvPr/>
        </p:nvSpPr>
        <p:spPr bwMode="auto">
          <a:xfrm>
            <a:off x="4953000" y="1511300"/>
            <a:ext cx="41910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rtl="1" eaLnBrk="1" hangingPunct="1">
              <a:spcBef>
                <a:spcPct val="50000"/>
              </a:spcBef>
            </a:pPr>
            <a:r>
              <a:rPr lang="ar-JO" altLang="zh-CN" sz="2200" b="1" dirty="0">
                <a:solidFill>
                  <a:schemeClr val="accent1"/>
                </a:solidFill>
                <a:ea typeface="SimSun" panose="02010600030101010101" pitchFamily="2" charset="-122"/>
                <a:cs typeface="Arial" panose="020B0604020202020204" pitchFamily="34" charset="0"/>
              </a:rPr>
              <a:t>عرفت أيضاً بالعربية الصخرية بسبب جبالها الصخرية وسهولها المحجرة.</a:t>
            </a:r>
            <a:endParaRPr lang="en-US" altLang="zh-CN" sz="2200" b="1" dirty="0">
              <a:solidFill>
                <a:schemeClr val="accent1"/>
              </a:solidFill>
              <a:ea typeface="SimSun" panose="02010600030101010101" pitchFamily="2" charset="-122"/>
              <a:cs typeface="Arial" panose="020B0604020202020204" pitchFamily="34" charset="0"/>
            </a:endParaRPr>
          </a:p>
          <a:p>
            <a:pPr algn="r" rtl="1" eaLnBrk="1" hangingPunct="1">
              <a:spcBef>
                <a:spcPct val="50000"/>
              </a:spcBef>
            </a:pPr>
            <a:r>
              <a:rPr lang="ar-JO" altLang="zh-CN" sz="2200" b="1" dirty="0">
                <a:solidFill>
                  <a:schemeClr val="accent1"/>
                </a:solidFill>
                <a:ea typeface="SimSun" panose="02010600030101010101" pitchFamily="2" charset="-122"/>
                <a:cs typeface="Arial" panose="020B0604020202020204" pitchFamily="34" charset="0"/>
              </a:rPr>
              <a:t>يظهر العرب باعتبارهم بدو ورعاة إبل في العربية الشمالية في النقوش الأشورية في القرن التاسع ق.م </a:t>
            </a:r>
            <a:endParaRPr lang="en-US" altLang="zh-CN" sz="2200" b="1" dirty="0">
              <a:solidFill>
                <a:schemeClr val="accent1"/>
              </a:solidFill>
              <a:ea typeface="SimSun" panose="02010600030101010101" pitchFamily="2" charset="-122"/>
              <a:cs typeface="Arial" panose="020B0604020202020204" pitchFamily="34" charset="0"/>
            </a:endParaRPr>
          </a:p>
          <a:p>
            <a:pPr algn="r" rtl="1" eaLnBrk="1" hangingPunct="1">
              <a:spcBef>
                <a:spcPct val="50000"/>
              </a:spcBef>
            </a:pPr>
            <a:r>
              <a:rPr lang="ar-JO" altLang="en-US" sz="2200" b="1" dirty="0">
                <a:solidFill>
                  <a:schemeClr val="accent1"/>
                </a:solidFill>
                <a:ea typeface="SimSun" panose="02010600030101010101" pitchFamily="2" charset="-122"/>
                <a:cs typeface="Arial" panose="020B0604020202020204" pitchFamily="34" charset="0"/>
              </a:rPr>
              <a:t>عاش هؤلاء العرب بين مصر وبلاد ما بين النهرين، وأخيراً تركوا أسلوب حياتهم البدوي وبنوا عدة قرى. </a:t>
            </a:r>
            <a:endParaRPr lang="en-US" altLang="en-US" sz="1800" b="1" dirty="0">
              <a:solidFill>
                <a:schemeClr val="accent1"/>
              </a:solidFill>
              <a:ea typeface="SimSun" panose="02010600030101010101" pitchFamily="2" charset="-122"/>
              <a:cs typeface="Arial" panose="020B0604020202020204" pitchFamily="34" charset="0"/>
            </a:endParaRPr>
          </a:p>
        </p:txBody>
      </p:sp>
      <p:sp>
        <p:nvSpPr>
          <p:cNvPr id="58377" name="TextBox 10">
            <a:extLst>
              <a:ext uri="{FF2B5EF4-FFF2-40B4-BE49-F238E27FC236}">
                <a16:creationId xmlns:a16="http://schemas.microsoft.com/office/drawing/2014/main" id="{E3BEF198-8D6A-024C-AAE8-E32A789B15BD}"/>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152ذ</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069"/>
                                        </p:tgtEl>
                                        <p:attrNameLst>
                                          <p:attrName>style.visibility</p:attrName>
                                        </p:attrNameLst>
                                      </p:cBhvr>
                                      <p:to>
                                        <p:strVal val="visible"/>
                                      </p:to>
                                    </p:set>
                                    <p:animEffect transition="in" filter="blinds(horizontal)">
                                      <p:cBhvr>
                                        <p:cTn id="7" dur="500"/>
                                        <p:tgtEl>
                                          <p:spTgt spid="88069"/>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88070"/>
                                        </p:tgtEl>
                                        <p:attrNameLst>
                                          <p:attrName>style.visibility</p:attrName>
                                        </p:attrNameLst>
                                      </p:cBhvr>
                                      <p:to>
                                        <p:strVal val="visible"/>
                                      </p:to>
                                    </p:set>
                                    <p:animEffect transition="in" filter="blinds(horizontal)">
                                      <p:cBhvr>
                                        <p:cTn id="11" dur="500"/>
                                        <p:tgtEl>
                                          <p:spTgt spid="88070"/>
                                        </p:tgtEl>
                                      </p:cBhvr>
                                    </p:animEffect>
                                  </p:childTnLst>
                                </p:cTn>
                              </p:par>
                            </p:childTnLst>
                          </p:cTn>
                        </p:par>
                        <p:par>
                          <p:cTn id="12" fill="hold" nodeType="afterGroup">
                            <p:stCondLst>
                              <p:cond delay="1000"/>
                            </p:stCondLst>
                            <p:childTnLst>
                              <p:par>
                                <p:cTn id="13" presetID="3" presetClass="entr" presetSubtype="10" fill="hold" grpId="0" nodeType="afterEffect" nodePh="1">
                                  <p:stCondLst>
                                    <p:cond delay="0"/>
                                  </p:stCondLst>
                                  <p:endCondLst>
                                    <p:cond evt="begin" delay="0">
                                      <p:tn val="13"/>
                                    </p:cond>
                                  </p:endCondLst>
                                  <p:childTnLst>
                                    <p:set>
                                      <p:cBhvr>
                                        <p:cTn id="14" dur="1" fill="hold">
                                          <p:stCondLst>
                                            <p:cond delay="0"/>
                                          </p:stCondLst>
                                        </p:cTn>
                                        <p:tgtEl>
                                          <p:spTgt spid="88067"/>
                                        </p:tgtEl>
                                        <p:attrNameLst>
                                          <p:attrName>style.visibility</p:attrName>
                                        </p:attrNameLst>
                                      </p:cBhvr>
                                      <p:to>
                                        <p:strVal val="visible"/>
                                      </p:to>
                                    </p:set>
                                    <p:animEffect transition="in" filter="blinds(horizontal)">
                                      <p:cBhvr>
                                        <p:cTn id="15" dur="500"/>
                                        <p:tgtEl>
                                          <p:spTgt spid="8806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88072">
                                            <p:txEl>
                                              <p:pRg st="0" end="0"/>
                                            </p:txEl>
                                          </p:spTgt>
                                        </p:tgtEl>
                                        <p:attrNameLst>
                                          <p:attrName>style.visibility</p:attrName>
                                        </p:attrNameLst>
                                      </p:cBhvr>
                                      <p:to>
                                        <p:strVal val="visible"/>
                                      </p:to>
                                    </p:set>
                                    <p:animEffect transition="in" filter="dissolve">
                                      <p:cBhvr>
                                        <p:cTn id="20" dur="500"/>
                                        <p:tgtEl>
                                          <p:spTgt spid="8807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88072">
                                            <p:txEl>
                                              <p:pRg st="1" end="1"/>
                                            </p:txEl>
                                          </p:spTgt>
                                        </p:tgtEl>
                                        <p:attrNameLst>
                                          <p:attrName>style.visibility</p:attrName>
                                        </p:attrNameLst>
                                      </p:cBhvr>
                                      <p:to>
                                        <p:strVal val="visible"/>
                                      </p:to>
                                    </p:set>
                                    <p:animEffect transition="in" filter="dissolve">
                                      <p:cBhvr>
                                        <p:cTn id="25" dur="500"/>
                                        <p:tgtEl>
                                          <p:spTgt spid="8807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88072">
                                            <p:txEl>
                                              <p:pRg st="2" end="2"/>
                                            </p:txEl>
                                          </p:spTgt>
                                        </p:tgtEl>
                                        <p:attrNameLst>
                                          <p:attrName>style.visibility</p:attrName>
                                        </p:attrNameLst>
                                      </p:cBhvr>
                                      <p:to>
                                        <p:strVal val="visible"/>
                                      </p:to>
                                    </p:set>
                                    <p:animEffect transition="in" filter="dissolve">
                                      <p:cBhvr>
                                        <p:cTn id="30" dur="500"/>
                                        <p:tgtEl>
                                          <p:spTgt spid="880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utoUpdateAnimBg="0"/>
      <p:bldP spid="88069" grpId="0" autoUpdateAnimBg="0"/>
      <p:bldP spid="8807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0418" name="Rectangle 3">
            <a:extLst>
              <a:ext uri="{FF2B5EF4-FFF2-40B4-BE49-F238E27FC236}">
                <a16:creationId xmlns:a16="http://schemas.microsoft.com/office/drawing/2014/main" id="{14269944-07A1-B94B-8FC0-D15A6FE624AB}"/>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البتراء العربية</a:t>
            </a:r>
            <a:r>
              <a:rPr kumimoji="0" lang="ar-JO" altLang="en-US" sz="2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 (العربية التي حكمت من البتراء)</a:t>
            </a:r>
            <a:endParaRPr kumimoji="0" lang="en-US" altLang="en-US" sz="2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67594" name="Rectangle 10">
            <a:extLst>
              <a:ext uri="{FF2B5EF4-FFF2-40B4-BE49-F238E27FC236}">
                <a16:creationId xmlns:a16="http://schemas.microsoft.com/office/drawing/2014/main" id="{6C5FB0D3-E867-4C49-9DA1-964F49F35554}"/>
              </a:ext>
            </a:extLst>
          </p:cNvPr>
          <p:cNvSpPr>
            <a:spLocks noChangeArrowheads="1"/>
          </p:cNvSpPr>
          <p:nvPr/>
        </p:nvSpPr>
        <p:spPr bwMode="auto">
          <a:xfrm>
            <a:off x="35496" y="3189288"/>
            <a:ext cx="3352800" cy="193899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0"/>
              </a:spcBef>
              <a:buFontTx/>
              <a:buNone/>
            </a:pPr>
            <a:r>
              <a:rPr lang="ar-JO" altLang="zh-CN" sz="2400" b="1" dirty="0">
                <a:solidFill>
                  <a:schemeClr val="tx1"/>
                </a:solidFill>
                <a:ea typeface="SimSun" panose="02010600030101010101" pitchFamily="2" charset="-122"/>
                <a:cs typeface="Arial" panose="020B0604020202020204" pitchFamily="34" charset="0"/>
              </a:rPr>
              <a:t>أقدم ذكر لهؤلاء العرب في سفر التكوين/ حيث أنَّ تجاراً عرب (مديانيون) اشتروا وباعوا يوسف. </a:t>
            </a:r>
            <a:endParaRPr lang="en-US" altLang="zh-CN" sz="2400" b="1" dirty="0">
              <a:solidFill>
                <a:schemeClr val="tx1"/>
              </a:solidFill>
              <a:ea typeface="SimSun" panose="02010600030101010101" pitchFamily="2" charset="-122"/>
              <a:cs typeface="Arial" panose="020B0604020202020204" pitchFamily="34" charset="0"/>
            </a:endParaRPr>
          </a:p>
          <a:p>
            <a:pPr eaLnBrk="1" hangingPunct="1">
              <a:spcBef>
                <a:spcPct val="0"/>
              </a:spcBef>
              <a:buFontTx/>
              <a:buNone/>
            </a:pPr>
            <a:r>
              <a:rPr lang="ar-JO" altLang="zh-CN" sz="2400" b="1" dirty="0">
                <a:solidFill>
                  <a:schemeClr val="tx1"/>
                </a:solidFill>
                <a:ea typeface="SimSun" panose="02010600030101010101" pitchFamily="2" charset="-122"/>
                <a:cs typeface="Arial" panose="020B0604020202020204" pitchFamily="34" charset="0"/>
              </a:rPr>
              <a:t>تك 37: 28</a:t>
            </a:r>
            <a:endParaRPr lang="en-US" altLang="en-US" sz="2400" b="1" dirty="0">
              <a:solidFill>
                <a:schemeClr val="accent2"/>
              </a:solidFill>
              <a:ea typeface="SimSun" panose="02010600030101010101" pitchFamily="2" charset="-122"/>
              <a:cs typeface="Arial" panose="020B0604020202020204" pitchFamily="34" charset="0"/>
            </a:endParaRPr>
          </a:p>
        </p:txBody>
      </p:sp>
      <p:sp>
        <p:nvSpPr>
          <p:cNvPr id="60420" name="Text Box 16">
            <a:extLst>
              <a:ext uri="{FF2B5EF4-FFF2-40B4-BE49-F238E27FC236}">
                <a16:creationId xmlns:a16="http://schemas.microsoft.com/office/drawing/2014/main" id="{BBD0986E-02D2-E842-8364-282A259F619E}"/>
              </a:ext>
            </a:extLst>
          </p:cNvPr>
          <p:cNvSpPr txBox="1">
            <a:spLocks noChangeArrowheads="1"/>
          </p:cNvSpPr>
          <p:nvPr/>
        </p:nvSpPr>
        <p:spPr bwMode="auto">
          <a:xfrm>
            <a:off x="3657600" y="1828800"/>
            <a:ext cx="525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sp>
        <p:nvSpPr>
          <p:cNvPr id="67601" name="Text Box 17">
            <a:extLst>
              <a:ext uri="{FF2B5EF4-FFF2-40B4-BE49-F238E27FC236}">
                <a16:creationId xmlns:a16="http://schemas.microsoft.com/office/drawing/2014/main" id="{ECAC2E9B-067C-F844-B895-4102C22A8B52}"/>
              </a:ext>
            </a:extLst>
          </p:cNvPr>
          <p:cNvSpPr txBox="1">
            <a:spLocks noChangeArrowheads="1"/>
          </p:cNvSpPr>
          <p:nvPr/>
        </p:nvSpPr>
        <p:spPr bwMode="auto">
          <a:xfrm>
            <a:off x="3439096" y="1447800"/>
            <a:ext cx="5334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185738" indent="-185738" algn="r" rtl="1" eaLnBrk="1" hangingPunct="1">
              <a:spcBef>
                <a:spcPct val="50000"/>
              </a:spcBef>
            </a:pPr>
            <a:r>
              <a:rPr lang="ar-JO" altLang="zh-CN" sz="2400" b="1" dirty="0">
                <a:solidFill>
                  <a:srgbClr val="FFFF99"/>
                </a:solidFill>
                <a:ea typeface="SimSun" panose="02010600030101010101" pitchFamily="2" charset="-122"/>
                <a:cs typeface="Arial" panose="020B0604020202020204" pitchFamily="34" charset="0"/>
              </a:rPr>
              <a:t>قبيلة عربية انحدرت من مديان ابن إبراهيم.</a:t>
            </a:r>
            <a:endParaRPr lang="en-US" altLang="zh-CN" sz="2400" b="1" dirty="0">
              <a:solidFill>
                <a:srgbClr val="FFFF99"/>
              </a:solidFill>
              <a:ea typeface="SimSun" panose="02010600030101010101" pitchFamily="2" charset="-122"/>
              <a:cs typeface="Arial" panose="020B0604020202020204" pitchFamily="34" charset="0"/>
            </a:endParaRPr>
          </a:p>
          <a:p>
            <a:pPr marL="185738" indent="-185738" algn="r" rtl="1" eaLnBrk="1" hangingPunct="1">
              <a:spcBef>
                <a:spcPct val="50000"/>
              </a:spcBef>
            </a:pPr>
            <a:r>
              <a:rPr lang="ar-JO" altLang="zh-CN" sz="2400" b="1" dirty="0">
                <a:solidFill>
                  <a:srgbClr val="FFFF99"/>
                </a:solidFill>
                <a:ea typeface="SimSun" panose="02010600030101010101" pitchFamily="2" charset="-122"/>
                <a:cs typeface="Arial" panose="020B0604020202020204" pitchFamily="34" charset="0"/>
              </a:rPr>
              <a:t>سكنوا على الغالب في الصحراء شمال شبه الجزيرة العربية.</a:t>
            </a:r>
            <a:endParaRPr lang="en-US" altLang="zh-CN" sz="2400" b="1" dirty="0">
              <a:solidFill>
                <a:srgbClr val="FFFF99"/>
              </a:solidFill>
              <a:ea typeface="SimSun" panose="02010600030101010101" pitchFamily="2" charset="-122"/>
              <a:cs typeface="Arial" panose="020B0604020202020204" pitchFamily="34" charset="0"/>
            </a:endParaRPr>
          </a:p>
          <a:p>
            <a:pPr marL="185738" indent="-185738" algn="r" rtl="1" eaLnBrk="1" hangingPunct="1">
              <a:spcBef>
                <a:spcPct val="50000"/>
              </a:spcBef>
            </a:pPr>
            <a:r>
              <a:rPr lang="ar-JO" altLang="zh-CN" sz="2400" b="1" dirty="0">
                <a:solidFill>
                  <a:srgbClr val="FFFF99"/>
                </a:solidFill>
                <a:ea typeface="SimSun" panose="02010600030101010101" pitchFamily="2" charset="-122"/>
                <a:cs typeface="Arial" panose="020B0604020202020204" pitchFamily="34" charset="0"/>
              </a:rPr>
              <a:t>كانت شبه جزيرة سيناء مرعى لقطعانهم.</a:t>
            </a:r>
            <a:endParaRPr lang="en-US" altLang="zh-CN" sz="2400" b="1" dirty="0">
              <a:solidFill>
                <a:srgbClr val="FFFF99"/>
              </a:solidFill>
              <a:ea typeface="SimSun" panose="02010600030101010101" pitchFamily="2" charset="-122"/>
              <a:cs typeface="Arial" panose="020B0604020202020204" pitchFamily="34" charset="0"/>
            </a:endParaRPr>
          </a:p>
          <a:p>
            <a:pPr marL="185738" indent="-185738" algn="r" rtl="1" eaLnBrk="1" hangingPunct="1">
              <a:spcBef>
                <a:spcPct val="50000"/>
              </a:spcBef>
            </a:pPr>
            <a:r>
              <a:rPr lang="ar-JO" altLang="zh-CN" sz="2400" b="1" dirty="0">
                <a:solidFill>
                  <a:srgbClr val="FFFF99"/>
                </a:solidFill>
                <a:ea typeface="SimSun" panose="02010600030101010101" pitchFamily="2" charset="-122"/>
                <a:cs typeface="Arial" panose="020B0604020202020204" pitchFamily="34" charset="0"/>
              </a:rPr>
              <a:t>سيطروا على العربية حيث كانوا قبيلة بارزة.</a:t>
            </a:r>
            <a:endParaRPr lang="en-US" altLang="zh-CN" sz="2400" b="1" dirty="0">
              <a:solidFill>
                <a:srgbClr val="FFFF99"/>
              </a:solidFill>
              <a:ea typeface="SimSun" panose="02010600030101010101" pitchFamily="2" charset="-122"/>
              <a:cs typeface="Arial" panose="020B0604020202020204" pitchFamily="34" charset="0"/>
            </a:endParaRPr>
          </a:p>
        </p:txBody>
      </p:sp>
      <p:sp>
        <p:nvSpPr>
          <p:cNvPr id="60422" name="TextBox 9">
            <a:extLst>
              <a:ext uri="{FF2B5EF4-FFF2-40B4-BE49-F238E27FC236}">
                <a16:creationId xmlns:a16="http://schemas.microsoft.com/office/drawing/2014/main" id="{E92266B1-8F83-044E-B340-BC11F68532BB}"/>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152ذ</a:t>
            </a:r>
            <a:endParaRPr lang="en-US" altLang="en-US" sz="2400" b="1" dirty="0">
              <a:solidFill>
                <a:schemeClr val="bg1"/>
              </a:solidFill>
              <a:cs typeface="Arial" panose="020B0604020202020204" pitchFamily="34" charset="0"/>
            </a:endParaRPr>
          </a:p>
        </p:txBody>
      </p:sp>
      <p:sp>
        <p:nvSpPr>
          <p:cNvPr id="60423" name="TextBox 10">
            <a:extLst>
              <a:ext uri="{FF2B5EF4-FFF2-40B4-BE49-F238E27FC236}">
                <a16:creationId xmlns:a16="http://schemas.microsoft.com/office/drawing/2014/main" id="{5E80A949-D83A-414B-9B5A-0A0F245972D2}"/>
              </a:ext>
            </a:extLst>
          </p:cNvPr>
          <p:cNvSpPr txBox="1">
            <a:spLocks noChangeArrowheads="1"/>
          </p:cNvSpPr>
          <p:nvPr/>
        </p:nvSpPr>
        <p:spPr bwMode="auto">
          <a:xfrm rot="-775614">
            <a:off x="560368" y="1918792"/>
            <a:ext cx="24336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ar-JO" altLang="en-US" sz="5400" b="1" dirty="0">
                <a:solidFill>
                  <a:srgbClr val="FFFF00"/>
                </a:solidFill>
                <a:cs typeface="Arial" panose="020B0604020202020204" pitchFamily="34" charset="0"/>
              </a:rPr>
              <a:t>المديانيون</a:t>
            </a:r>
            <a:endParaRPr lang="en-US" altLang="en-US" sz="5400" b="1" dirty="0">
              <a:solidFill>
                <a:srgbClr val="FFFF00"/>
              </a:solidFill>
              <a:cs typeface="Arial" panose="020B0604020202020204" pitchFamily="34" charset="0"/>
            </a:endParaRPr>
          </a:p>
        </p:txBody>
      </p:sp>
      <p:pic>
        <p:nvPicPr>
          <p:cNvPr id="60424" name="Picture 2">
            <a:extLst>
              <a:ext uri="{FF2B5EF4-FFF2-40B4-BE49-F238E27FC236}">
                <a16:creationId xmlns:a16="http://schemas.microsoft.com/office/drawing/2014/main" id="{C06964A0-8085-6C43-9D36-F7FF31DD036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71974" y="4725144"/>
            <a:ext cx="3197426" cy="215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7594"/>
                                        </p:tgtEl>
                                        <p:attrNameLst>
                                          <p:attrName>style.visibility</p:attrName>
                                        </p:attrNameLst>
                                      </p:cBhvr>
                                      <p:to>
                                        <p:strVal val="visible"/>
                                      </p:to>
                                    </p:set>
                                    <p:animEffect transition="in" filter="box(in)">
                                      <p:cBhvr>
                                        <p:cTn id="7" dur="500"/>
                                        <p:tgtEl>
                                          <p:spTgt spid="675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601"/>
                                        </p:tgtEl>
                                        <p:attrNameLst>
                                          <p:attrName>style.visibility</p:attrName>
                                        </p:attrNameLst>
                                      </p:cBhvr>
                                      <p:to>
                                        <p:strVal val="visible"/>
                                      </p:to>
                                    </p:set>
                                    <p:animEffect transition="in" filter="dissolve">
                                      <p:cBhvr>
                                        <p:cTn id="12" dur="500"/>
                                        <p:tgtEl>
                                          <p:spTgt spid="67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4" grpId="0" animBg="1"/>
      <p:bldP spid="6760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2466" name="Text Box 2">
            <a:extLst>
              <a:ext uri="{FF2B5EF4-FFF2-40B4-BE49-F238E27FC236}">
                <a16:creationId xmlns:a16="http://schemas.microsoft.com/office/drawing/2014/main" id="{8A109591-D002-2542-BF71-22B34E1DBB3A}"/>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sp>
        <p:nvSpPr>
          <p:cNvPr id="62467" name="Text Box 3">
            <a:extLst>
              <a:ext uri="{FF2B5EF4-FFF2-40B4-BE49-F238E27FC236}">
                <a16:creationId xmlns:a16="http://schemas.microsoft.com/office/drawing/2014/main" id="{F668224D-2446-A44E-A99D-8349A227B07F}"/>
              </a:ext>
            </a:extLst>
          </p:cNvPr>
          <p:cNvSpPr txBox="1">
            <a:spLocks noChangeArrowheads="1"/>
          </p:cNvSpPr>
          <p:nvPr/>
        </p:nvSpPr>
        <p:spPr bwMode="auto">
          <a:xfrm>
            <a:off x="5181600" y="1981200"/>
            <a:ext cx="3962400" cy="76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zh-CN" sz="1800" b="1" dirty="0">
              <a:solidFill>
                <a:srgbClr val="CCCC00"/>
              </a:solidFill>
              <a:ea typeface="SimSun" panose="02010600030101010101" pitchFamily="2" charset="-122"/>
              <a:cs typeface="Arial" panose="020B0604020202020204" pitchFamily="34" charset="0"/>
            </a:endParaRPr>
          </a:p>
          <a:p>
            <a:pPr eaLnBrk="1" hangingPunct="1">
              <a:lnSpc>
                <a:spcPct val="50000"/>
              </a:lnSpc>
              <a:spcBef>
                <a:spcPct val="50000"/>
              </a:spcBef>
              <a:buFontTx/>
              <a:buNone/>
            </a:pPr>
            <a:endParaRPr lang="en-US" altLang="en-US" sz="2400" b="1" dirty="0">
              <a:solidFill>
                <a:schemeClr val="accent1"/>
              </a:solidFill>
              <a:ea typeface="SimSun" panose="02010600030101010101" pitchFamily="2" charset="-122"/>
              <a:cs typeface="Arial" panose="020B0604020202020204" pitchFamily="34" charset="0"/>
            </a:endParaRPr>
          </a:p>
        </p:txBody>
      </p:sp>
      <p:pic>
        <p:nvPicPr>
          <p:cNvPr id="62468" name="Picture 4" descr="Middle East- Zones">
            <a:extLst>
              <a:ext uri="{FF2B5EF4-FFF2-40B4-BE49-F238E27FC236}">
                <a16:creationId xmlns:a16="http://schemas.microsoft.com/office/drawing/2014/main" id="{4BF281C6-DC67-8547-AD79-CAC6FFA214F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5">
            <a:extLst>
              <a:ext uri="{FF2B5EF4-FFF2-40B4-BE49-F238E27FC236}">
                <a16:creationId xmlns:a16="http://schemas.microsoft.com/office/drawing/2014/main" id="{834ADEC0-DCA0-E940-B770-58CE77218FD7}"/>
              </a:ext>
            </a:extLst>
          </p:cNvPr>
          <p:cNvSpPr txBox="1">
            <a:spLocks noChangeArrowheads="1"/>
          </p:cNvSpPr>
          <p:nvPr/>
        </p:nvSpPr>
        <p:spPr bwMode="auto">
          <a:xfrm>
            <a:off x="2438400" y="2438400"/>
            <a:ext cx="1828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ar-JO" altLang="en-US" b="1" dirty="0">
                <a:solidFill>
                  <a:schemeClr val="tx1"/>
                </a:solidFill>
                <a:cs typeface="Arial" panose="020B0604020202020204" pitchFamily="34" charset="0"/>
              </a:rPr>
              <a:t>البتراء العربية</a:t>
            </a:r>
            <a:endParaRPr lang="en-US" altLang="en-US" b="1" dirty="0">
              <a:solidFill>
                <a:schemeClr val="tx1"/>
              </a:solidFill>
              <a:cs typeface="Arial" panose="020B0604020202020204" pitchFamily="34" charset="0"/>
            </a:endParaRPr>
          </a:p>
        </p:txBody>
      </p:sp>
      <p:sp>
        <p:nvSpPr>
          <p:cNvPr id="62470" name="AutoShape 6">
            <a:extLst>
              <a:ext uri="{FF2B5EF4-FFF2-40B4-BE49-F238E27FC236}">
                <a16:creationId xmlns:a16="http://schemas.microsoft.com/office/drawing/2014/main" id="{306BB109-8AA8-3748-BE69-C213E7737C0A}"/>
              </a:ext>
            </a:extLst>
          </p:cNvPr>
          <p:cNvSpPr>
            <a:spLocks noChangeArrowheads="1"/>
          </p:cNvSpPr>
          <p:nvPr/>
        </p:nvSpPr>
        <p:spPr bwMode="auto">
          <a:xfrm rot="-927673">
            <a:off x="1905000" y="2667000"/>
            <a:ext cx="533400" cy="152400"/>
          </a:xfrm>
          <a:prstGeom prst="lef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62471" name="Rectangle 7">
            <a:extLst>
              <a:ext uri="{FF2B5EF4-FFF2-40B4-BE49-F238E27FC236}">
                <a16:creationId xmlns:a16="http://schemas.microsoft.com/office/drawing/2014/main" id="{E15DBC25-AFA7-9546-8B40-1C90991D7F26}"/>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البتراء العربية</a:t>
            </a:r>
            <a:r>
              <a:rPr kumimoji="0" lang="ar-JO" altLang="en-US" sz="2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 (العربية التي حكمت من البتراء)</a:t>
            </a:r>
            <a:endParaRPr kumimoji="0" lang="en-US" altLang="en-US" sz="2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90120" name="Text Box 8">
            <a:extLst>
              <a:ext uri="{FF2B5EF4-FFF2-40B4-BE49-F238E27FC236}">
                <a16:creationId xmlns:a16="http://schemas.microsoft.com/office/drawing/2014/main" id="{7DF0520E-3565-B44F-98B7-DE35140B3297}"/>
              </a:ext>
            </a:extLst>
          </p:cNvPr>
          <p:cNvSpPr txBox="1">
            <a:spLocks noChangeArrowheads="1"/>
          </p:cNvSpPr>
          <p:nvPr/>
        </p:nvSpPr>
        <p:spPr bwMode="auto">
          <a:xfrm>
            <a:off x="5562600" y="1600200"/>
            <a:ext cx="35814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50000"/>
              </a:spcBef>
              <a:buFontTx/>
              <a:buNone/>
            </a:pPr>
            <a:r>
              <a:rPr lang="ar-JO" altLang="en-US" b="1" dirty="0">
                <a:solidFill>
                  <a:schemeClr val="accent1"/>
                </a:solidFill>
                <a:ea typeface="SimSun" panose="02010600030101010101" pitchFamily="2" charset="-122"/>
                <a:cs typeface="Arial" panose="020B0604020202020204" pitchFamily="34" charset="0"/>
              </a:rPr>
              <a:t>الشعب الرئيسي في هذه المنطقة هم </a:t>
            </a:r>
            <a:r>
              <a:rPr lang="ar-JO" altLang="en-US" b="1" dirty="0">
                <a:solidFill>
                  <a:srgbClr val="FFFF00"/>
                </a:solidFill>
                <a:ea typeface="SimSun" panose="02010600030101010101" pitchFamily="2" charset="-122"/>
                <a:cs typeface="Arial" panose="020B0604020202020204" pitchFamily="34" charset="0"/>
              </a:rPr>
              <a:t>الأنباط</a:t>
            </a:r>
            <a:r>
              <a:rPr lang="ar-JO" altLang="en-US" b="1" dirty="0">
                <a:solidFill>
                  <a:schemeClr val="accent1"/>
                </a:solidFill>
                <a:ea typeface="SimSun" panose="02010600030101010101" pitchFamily="2" charset="-122"/>
                <a:cs typeface="Arial" panose="020B0604020202020204" pitchFamily="34" charset="0"/>
              </a:rPr>
              <a:t> (بني المشرق) وكانت البتراء عاصمتهم.</a:t>
            </a:r>
            <a:endParaRPr lang="en-US" altLang="en-US" b="1" dirty="0">
              <a:solidFill>
                <a:schemeClr val="accent1"/>
              </a:solidFill>
              <a:ea typeface="SimSun" panose="02010600030101010101" pitchFamily="2" charset="-122"/>
              <a:cs typeface="Arial" panose="020B0604020202020204" pitchFamily="34" charset="0"/>
            </a:endParaRPr>
          </a:p>
        </p:txBody>
      </p:sp>
      <p:sp>
        <p:nvSpPr>
          <p:cNvPr id="62473" name="TextBox 10">
            <a:extLst>
              <a:ext uri="{FF2B5EF4-FFF2-40B4-BE49-F238E27FC236}">
                <a16:creationId xmlns:a16="http://schemas.microsoft.com/office/drawing/2014/main" id="{15247DD3-E457-9C47-AF0C-76A63BF693A9}"/>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152ذ</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0120">
                                            <p:txEl>
                                              <p:pRg st="0" end="0"/>
                                            </p:txEl>
                                          </p:spTgt>
                                        </p:tgtEl>
                                        <p:attrNameLst>
                                          <p:attrName>style.visibility</p:attrName>
                                        </p:attrNameLst>
                                      </p:cBhvr>
                                      <p:to>
                                        <p:strVal val="visible"/>
                                      </p:to>
                                    </p:set>
                                    <p:animEffect transition="in" filter="diamond(in)">
                                      <p:cBhvr>
                                        <p:cTn id="7" dur="2000"/>
                                        <p:tgtEl>
                                          <p:spTgt spid="901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4514" name="Text Box 2">
            <a:extLst>
              <a:ext uri="{FF2B5EF4-FFF2-40B4-BE49-F238E27FC236}">
                <a16:creationId xmlns:a16="http://schemas.microsoft.com/office/drawing/2014/main" id="{B4C43CEE-38C9-CA41-9580-D05AAF69F764}"/>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sp>
        <p:nvSpPr>
          <p:cNvPr id="64515" name="Rectangle 7">
            <a:extLst>
              <a:ext uri="{FF2B5EF4-FFF2-40B4-BE49-F238E27FC236}">
                <a16:creationId xmlns:a16="http://schemas.microsoft.com/office/drawing/2014/main" id="{BB9E0F2C-7E74-9146-86D5-739FE5E5A4F6}"/>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البتراء العربية</a:t>
            </a:r>
            <a:r>
              <a:rPr kumimoji="0" lang="ar-JO" altLang="en-US" sz="2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 (العربية التي حكمت من البتراء)</a:t>
            </a:r>
            <a:endParaRPr kumimoji="0" lang="en-US" altLang="en-US" sz="2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64517" name="Text Box 15">
            <a:extLst>
              <a:ext uri="{FF2B5EF4-FFF2-40B4-BE49-F238E27FC236}">
                <a16:creationId xmlns:a16="http://schemas.microsoft.com/office/drawing/2014/main" id="{48ADBD39-A1C6-3847-AFD7-3E9B631E21D2}"/>
              </a:ext>
            </a:extLst>
          </p:cNvPr>
          <p:cNvSpPr txBox="1">
            <a:spLocks noChangeArrowheads="1"/>
          </p:cNvSpPr>
          <p:nvPr/>
        </p:nvSpPr>
        <p:spPr bwMode="auto">
          <a:xfrm>
            <a:off x="0" y="2560638"/>
            <a:ext cx="4211638" cy="72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zh-CN" sz="2200" b="1" dirty="0">
                <a:solidFill>
                  <a:schemeClr val="bg1"/>
                </a:solidFill>
                <a:ea typeface="SimSun" panose="02010600030101010101" pitchFamily="2" charset="-122"/>
                <a:cs typeface="Arial" panose="020B0604020202020204" pitchFamily="34" charset="0"/>
              </a:rPr>
              <a:t>عاصمة الأنباط</a:t>
            </a:r>
            <a:endParaRPr lang="en-US" altLang="zh-CN" sz="1800" b="1" dirty="0">
              <a:solidFill>
                <a:schemeClr val="bg1"/>
              </a:solidFill>
              <a:ea typeface="SimSun" panose="02010600030101010101" pitchFamily="2" charset="-122"/>
              <a:cs typeface="Arial" panose="020B0604020202020204" pitchFamily="34" charset="0"/>
            </a:endParaRPr>
          </a:p>
          <a:p>
            <a:pPr algn="ctr" eaLnBrk="1" hangingPunct="1">
              <a:lnSpc>
                <a:spcPct val="50000"/>
              </a:lnSpc>
              <a:spcBef>
                <a:spcPct val="50000"/>
              </a:spcBef>
              <a:buFontTx/>
              <a:buNone/>
            </a:pPr>
            <a:r>
              <a:rPr lang="ar-JO" altLang="en-US" sz="1800" b="1" dirty="0">
                <a:solidFill>
                  <a:schemeClr val="bg1"/>
                </a:solidFill>
                <a:ea typeface="SimSun" panose="02010600030101010101" pitchFamily="2" charset="-122"/>
                <a:cs typeface="Arial" panose="020B0604020202020204" pitchFamily="34" charset="0"/>
              </a:rPr>
              <a:t>القرن الثاني قبل الميلاد، جنوب الأردن</a:t>
            </a:r>
            <a:endParaRPr lang="en-US" altLang="en-US" sz="1800" b="1" dirty="0">
              <a:solidFill>
                <a:schemeClr val="bg1"/>
              </a:solidFill>
              <a:ea typeface="SimSun" panose="02010600030101010101" pitchFamily="2" charset="-122"/>
              <a:cs typeface="Arial" panose="020B0604020202020204" pitchFamily="34" charset="0"/>
            </a:endParaRPr>
          </a:p>
        </p:txBody>
      </p:sp>
      <p:sp>
        <p:nvSpPr>
          <p:cNvPr id="64518" name="TextBox 10">
            <a:extLst>
              <a:ext uri="{FF2B5EF4-FFF2-40B4-BE49-F238E27FC236}">
                <a16:creationId xmlns:a16="http://schemas.microsoft.com/office/drawing/2014/main" id="{D7771847-3321-5946-AD7D-5627C21C400D}"/>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152ذ</a:t>
            </a:r>
            <a:endParaRPr lang="en-US" altLang="en-US" sz="2400" b="1" dirty="0">
              <a:solidFill>
                <a:schemeClr val="bg1"/>
              </a:solidFill>
              <a:cs typeface="Arial" panose="020B0604020202020204" pitchFamily="34" charset="0"/>
            </a:endParaRPr>
          </a:p>
        </p:txBody>
      </p:sp>
      <p:pic>
        <p:nvPicPr>
          <p:cNvPr id="64519" name="Picture 1">
            <a:extLst>
              <a:ext uri="{FF2B5EF4-FFF2-40B4-BE49-F238E27FC236}">
                <a16:creationId xmlns:a16="http://schemas.microsoft.com/office/drawing/2014/main" id="{F3889E28-6E2F-5C48-91B8-C63F98F6194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288" y="3933825"/>
            <a:ext cx="5595937"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2">
            <a:extLst>
              <a:ext uri="{FF2B5EF4-FFF2-40B4-BE49-F238E27FC236}">
                <a16:creationId xmlns:a16="http://schemas.microsoft.com/office/drawing/2014/main" id="{5BD6A7FF-6971-EF45-9C25-69D52CA8256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11638" y="1570038"/>
            <a:ext cx="4805362" cy="333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1F7EB41-1469-C0CF-BEC1-D71916CBAE19}"/>
              </a:ext>
            </a:extLst>
          </p:cNvPr>
          <p:cNvSpPr/>
          <p:nvPr/>
        </p:nvSpPr>
        <p:spPr>
          <a:xfrm>
            <a:off x="0" y="1570038"/>
            <a:ext cx="4211638" cy="838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800" b="1" dirty="0">
                <a:solidFill>
                  <a:schemeClr val="bg1"/>
                </a:solidFill>
                <a:effectLst/>
                <a:latin typeface="Arial" panose="020B0604020202020204" pitchFamily="34" charset="0"/>
                <a:cs typeface="Arial" panose="020B0604020202020204" pitchFamily="34" charset="0"/>
              </a:rPr>
              <a:t>مدينة البتراء</a:t>
            </a:r>
            <a:endParaRPr lang="en-US" sz="4800" b="1" dirty="0">
              <a:solidFill>
                <a:schemeClr val="bg1"/>
              </a:solidFill>
              <a:effectLst/>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58C8F5DE-82A2-0F4C-98F5-B6F1DFE4DA2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0"/>
            <a:ext cx="9136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7586" name="Rectangle 4">
            <a:extLst>
              <a:ext uri="{FF2B5EF4-FFF2-40B4-BE49-F238E27FC236}">
                <a16:creationId xmlns:a16="http://schemas.microsoft.com/office/drawing/2014/main" id="{D7EB3963-B778-FA49-B0F3-F260769E3EB7}"/>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البتراء العربية</a:t>
            </a:r>
            <a:r>
              <a:rPr kumimoji="0" lang="ar-JO" altLang="en-US" sz="2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 (العربية التي حكمت من البتراء)</a:t>
            </a:r>
            <a:endParaRPr kumimoji="0" lang="en-US" altLang="en-US" sz="2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pic>
        <p:nvPicPr>
          <p:cNvPr id="67587" name="Picture 5" descr="palmrya">
            <a:extLst>
              <a:ext uri="{FF2B5EF4-FFF2-40B4-BE49-F238E27FC236}">
                <a16:creationId xmlns:a16="http://schemas.microsoft.com/office/drawing/2014/main" id="{34DDE62B-9F8E-6541-A52F-B0C931697949}"/>
              </a:ext>
            </a:extLst>
          </p:cNvPr>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1752600" y="1600200"/>
            <a:ext cx="5562600" cy="3773488"/>
          </a:xfrm>
          <a:noFill/>
        </p:spPr>
      </p:pic>
      <p:sp>
        <p:nvSpPr>
          <p:cNvPr id="67589" name="Text Box 8">
            <a:extLst>
              <a:ext uri="{FF2B5EF4-FFF2-40B4-BE49-F238E27FC236}">
                <a16:creationId xmlns:a16="http://schemas.microsoft.com/office/drawing/2014/main" id="{F6A38E9D-421A-EC43-A571-FDB3CD1A301F}"/>
              </a:ext>
            </a:extLst>
          </p:cNvPr>
          <p:cNvSpPr txBox="1">
            <a:spLocks noChangeArrowheads="1"/>
          </p:cNvSpPr>
          <p:nvPr/>
        </p:nvSpPr>
        <p:spPr bwMode="auto">
          <a:xfrm>
            <a:off x="2362200" y="6172200"/>
            <a:ext cx="4800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sz="2200" b="1" dirty="0">
                <a:solidFill>
                  <a:schemeClr val="bg1"/>
                </a:solidFill>
                <a:ea typeface="SimSun" panose="02010600030101010101" pitchFamily="2" charset="-122"/>
                <a:cs typeface="Arial" panose="020B0604020202020204" pitchFamily="34" charset="0"/>
              </a:rPr>
              <a:t>وسط سوريا، القرن الثالث الميلادي</a:t>
            </a:r>
            <a:endParaRPr lang="en-US" altLang="en-US" sz="1800" b="1" dirty="0">
              <a:solidFill>
                <a:schemeClr val="bg1"/>
              </a:solidFill>
              <a:ea typeface="SimSun" panose="02010600030101010101" pitchFamily="2" charset="-122"/>
              <a:cs typeface="Arial" panose="020B0604020202020204" pitchFamily="34" charset="0"/>
            </a:endParaRPr>
          </a:p>
        </p:txBody>
      </p:sp>
      <p:sp>
        <p:nvSpPr>
          <p:cNvPr id="67590" name="TextBox 7">
            <a:extLst>
              <a:ext uri="{FF2B5EF4-FFF2-40B4-BE49-F238E27FC236}">
                <a16:creationId xmlns:a16="http://schemas.microsoft.com/office/drawing/2014/main" id="{B645D087-A685-9A41-B088-FF738D044834}"/>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152ذ</a:t>
            </a:r>
            <a:endParaRPr lang="en-US" altLang="en-US" sz="2400" b="1" dirty="0">
              <a:solidFill>
                <a:schemeClr val="bg1"/>
              </a:solidFill>
              <a:cs typeface="Arial" panose="020B0604020202020204" pitchFamily="34" charset="0"/>
            </a:endParaRPr>
          </a:p>
        </p:txBody>
      </p:sp>
      <p:sp>
        <p:nvSpPr>
          <p:cNvPr id="2" name="Rectangle 1">
            <a:extLst>
              <a:ext uri="{FF2B5EF4-FFF2-40B4-BE49-F238E27FC236}">
                <a16:creationId xmlns:a16="http://schemas.microsoft.com/office/drawing/2014/main" id="{D3371D97-1E96-504C-2964-70B63BE6A4DA}"/>
              </a:ext>
            </a:extLst>
          </p:cNvPr>
          <p:cNvSpPr/>
          <p:nvPr/>
        </p:nvSpPr>
        <p:spPr>
          <a:xfrm>
            <a:off x="2483768" y="5373688"/>
            <a:ext cx="3888432" cy="79851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800" b="1" dirty="0">
                <a:solidFill>
                  <a:schemeClr val="bg1"/>
                </a:solidFill>
                <a:effectLst/>
                <a:latin typeface="Arial" panose="020B0604020202020204" pitchFamily="34" charset="0"/>
                <a:cs typeface="Arial" panose="020B0604020202020204" pitchFamily="34" charset="0"/>
              </a:rPr>
              <a:t>تدمر</a:t>
            </a:r>
            <a:endParaRPr lang="en-US" sz="4800" b="1" dirty="0">
              <a:solidFill>
                <a:schemeClr val="bg1"/>
              </a:solidFill>
              <a:effectLst/>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a:extLst>
              <a:ext uri="{FF2B5EF4-FFF2-40B4-BE49-F238E27FC236}">
                <a16:creationId xmlns:a16="http://schemas.microsoft.com/office/drawing/2014/main" id="{F580A217-C2D9-7C43-8883-61D7160C8A3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 y="0"/>
            <a:ext cx="907415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Content Placeholder 2">
            <a:extLst>
              <a:ext uri="{FF2B5EF4-FFF2-40B4-BE49-F238E27FC236}">
                <a16:creationId xmlns:a16="http://schemas.microsoft.com/office/drawing/2014/main" id="{609D8081-FC6D-5B41-934A-13133C967393}"/>
              </a:ext>
            </a:extLst>
          </p:cNvPr>
          <p:cNvSpPr>
            <a:spLocks noGrp="1"/>
          </p:cNvSpPr>
          <p:nvPr>
            <p:ph idx="1"/>
          </p:nvPr>
        </p:nvSpPr>
        <p:spPr>
          <a:xfrm>
            <a:off x="457200" y="1700213"/>
            <a:ext cx="8229600" cy="4608512"/>
          </a:xfrm>
          <a:solidFill>
            <a:srgbClr val="996633">
              <a:alpha val="36078"/>
            </a:srgbClr>
          </a:solidFill>
        </p:spPr>
        <p:txBody>
          <a:bodyPr/>
          <a:lstStyle/>
          <a:p>
            <a:pPr algn="r" rtl="1"/>
            <a:r>
              <a:rPr lang="ar-JO" altLang="en-US" dirty="0">
                <a:solidFill>
                  <a:schemeClr val="bg1"/>
                </a:solidFill>
                <a:cs typeface="Arial" panose="020B0604020202020204" pitchFamily="34" charset="0"/>
              </a:rPr>
              <a:t>ما هي البلد التي يعيشون فيها؟</a:t>
            </a:r>
            <a:endParaRPr lang="en-SG" altLang="en-US" dirty="0">
              <a:solidFill>
                <a:schemeClr val="bg1"/>
              </a:solidFill>
              <a:cs typeface="Arial" panose="020B0604020202020204" pitchFamily="34" charset="0"/>
            </a:endParaRPr>
          </a:p>
          <a:p>
            <a:pPr algn="r" rtl="1"/>
            <a:r>
              <a:rPr lang="ar-JO" altLang="en-US" dirty="0">
                <a:solidFill>
                  <a:schemeClr val="bg1"/>
                </a:solidFill>
                <a:cs typeface="Arial" panose="020B0604020202020204" pitchFamily="34" charset="0"/>
              </a:rPr>
              <a:t>ماذا يعملون؟</a:t>
            </a:r>
            <a:endParaRPr lang="en-SG" altLang="en-US" dirty="0">
              <a:solidFill>
                <a:schemeClr val="bg1"/>
              </a:solidFill>
              <a:cs typeface="Arial" panose="020B0604020202020204" pitchFamily="34" charset="0"/>
            </a:endParaRPr>
          </a:p>
          <a:p>
            <a:pPr algn="r" rtl="1"/>
            <a:r>
              <a:rPr lang="ar-JO" altLang="en-US" dirty="0">
                <a:solidFill>
                  <a:schemeClr val="bg1"/>
                </a:solidFill>
                <a:cs typeface="Arial" panose="020B0604020202020204" pitchFamily="34" charset="0"/>
              </a:rPr>
              <a:t>ماذا يأكلون؟</a:t>
            </a:r>
            <a:endParaRPr lang="en-SG" altLang="en-US" dirty="0">
              <a:solidFill>
                <a:schemeClr val="bg1"/>
              </a:solidFill>
              <a:cs typeface="Arial" panose="020B0604020202020204" pitchFamily="34" charset="0"/>
            </a:endParaRPr>
          </a:p>
          <a:p>
            <a:pPr algn="r" rtl="1"/>
            <a:r>
              <a:rPr lang="ar-JO" altLang="en-US" dirty="0">
                <a:solidFill>
                  <a:schemeClr val="bg1"/>
                </a:solidFill>
                <a:cs typeface="Arial" panose="020B0604020202020204" pitchFamily="34" charset="0"/>
              </a:rPr>
              <a:t>ماذا يلبسون؟</a:t>
            </a:r>
            <a:endParaRPr lang="en-SG" altLang="en-US" dirty="0">
              <a:solidFill>
                <a:schemeClr val="bg1"/>
              </a:solidFill>
              <a:cs typeface="Arial" panose="020B0604020202020204" pitchFamily="34" charset="0"/>
            </a:endParaRPr>
          </a:p>
          <a:p>
            <a:endParaRPr lang="en-SG" altLang="en-US" dirty="0">
              <a:solidFill>
                <a:schemeClr val="bg1"/>
              </a:solidFill>
              <a:cs typeface="Arial" panose="020B0604020202020204" pitchFamily="34" charset="0"/>
            </a:endParaRPr>
          </a:p>
        </p:txBody>
      </p:sp>
      <p:sp>
        <p:nvSpPr>
          <p:cNvPr id="4" name="Title 3">
            <a:extLst>
              <a:ext uri="{FF2B5EF4-FFF2-40B4-BE49-F238E27FC236}">
                <a16:creationId xmlns:a16="http://schemas.microsoft.com/office/drawing/2014/main" id="{E764982C-19A6-3042-9331-5FACE74A1BA5}"/>
              </a:ext>
            </a:extLst>
          </p:cNvPr>
          <p:cNvSpPr>
            <a:spLocks noGrp="1"/>
          </p:cNvSpPr>
          <p:nvPr>
            <p:ph type="title"/>
          </p:nvPr>
        </p:nvSpPr>
        <p:spPr>
          <a:xfrm>
            <a:off x="2006810" y="188640"/>
            <a:ext cx="4653422" cy="923330"/>
          </a:xfr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defRPr/>
            </a:pPr>
            <a:r>
              <a:rPr lang="ar-JO" sz="5400" dirty="0">
                <a:ln/>
                <a:solidFill>
                  <a:schemeClr val="tx1">
                    <a:lumMod val="85000"/>
                    <a:lumOff val="15000"/>
                  </a:schemeClr>
                </a:solidFill>
                <a:cs typeface="Arial" panose="020B0604020202020204" pitchFamily="34" charset="0"/>
              </a:rPr>
              <a:t>من هم العرب؟</a:t>
            </a:r>
            <a:endParaRPr lang="en-US" sz="5400" dirty="0">
              <a:ln/>
              <a:solidFill>
                <a:schemeClr val="tx1">
                  <a:lumMod val="85000"/>
                  <a:lumOff val="15000"/>
                </a:schemeClr>
              </a:solidFill>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9634" name="Text Box 2">
            <a:extLst>
              <a:ext uri="{FF2B5EF4-FFF2-40B4-BE49-F238E27FC236}">
                <a16:creationId xmlns:a16="http://schemas.microsoft.com/office/drawing/2014/main" id="{D1D995B4-B7A6-E544-A4CC-13B966778678}"/>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sp>
        <p:nvSpPr>
          <p:cNvPr id="69635" name="Rectangle 3">
            <a:extLst>
              <a:ext uri="{FF2B5EF4-FFF2-40B4-BE49-F238E27FC236}">
                <a16:creationId xmlns:a16="http://schemas.microsoft.com/office/drawing/2014/main" id="{875952D6-F868-7C4B-B9FD-BEAE643D7A75}"/>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البتراء العربية</a:t>
            </a:r>
            <a:r>
              <a:rPr kumimoji="0" lang="ar-JO" altLang="en-US" sz="2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 (العربية التي حكمت من البتراء)</a:t>
            </a:r>
            <a:endParaRPr kumimoji="0" lang="en-US" altLang="en-US" sz="2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69636" name="Text Box 5">
            <a:extLst>
              <a:ext uri="{FF2B5EF4-FFF2-40B4-BE49-F238E27FC236}">
                <a16:creationId xmlns:a16="http://schemas.microsoft.com/office/drawing/2014/main" id="{59BDC614-D267-7549-A513-4967CCF948F4}"/>
              </a:ext>
            </a:extLst>
          </p:cNvPr>
          <p:cNvSpPr txBox="1">
            <a:spLocks noChangeArrowheads="1"/>
          </p:cNvSpPr>
          <p:nvPr/>
        </p:nvSpPr>
        <p:spPr bwMode="auto">
          <a:xfrm>
            <a:off x="3475038" y="1425575"/>
            <a:ext cx="5638800"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50000"/>
              </a:spcBef>
              <a:buFontTx/>
              <a:buNone/>
            </a:pPr>
            <a:r>
              <a:rPr lang="ar-JO" altLang="zh-CN" sz="2800" b="1" dirty="0">
                <a:solidFill>
                  <a:schemeClr val="accent1"/>
                </a:solidFill>
                <a:ea typeface="SimSun" panose="02010600030101010101" pitchFamily="2" charset="-122"/>
                <a:cs typeface="Arial" panose="020B0604020202020204" pitchFamily="34" charset="0"/>
              </a:rPr>
              <a:t>كان الأنباط شعباً ثرياً – ثرياً جداً حتى أنهم الشعب الوحيد في التاريخ المعروف أنهم فرضوا </a:t>
            </a:r>
            <a:r>
              <a:rPr lang="ar-JO" altLang="zh-CN" sz="2800" b="1" dirty="0">
                <a:solidFill>
                  <a:srgbClr val="FFFF00"/>
                </a:solidFill>
                <a:ea typeface="SimSun" panose="02010600030101010101" pitchFamily="2" charset="-122"/>
                <a:cs typeface="Arial" panose="020B0604020202020204" pitchFamily="34" charset="0"/>
              </a:rPr>
              <a:t>ضرببة عقابية على من يصبح أفقر</a:t>
            </a:r>
            <a:r>
              <a:rPr lang="ar-JO" altLang="zh-CN" sz="2800" b="1" dirty="0">
                <a:solidFill>
                  <a:schemeClr val="accent1"/>
                </a:solidFill>
                <a:ea typeface="SimSun" panose="02010600030101010101" pitchFamily="2" charset="-122"/>
                <a:cs typeface="Arial" panose="020B0604020202020204" pitchFamily="34" charset="0"/>
              </a:rPr>
              <a:t> بدلاً من أن يصبح أغنى.  </a:t>
            </a:r>
            <a:endParaRPr lang="en-US" altLang="zh-CN" sz="2800" b="1" dirty="0">
              <a:solidFill>
                <a:schemeClr val="accent1"/>
              </a:solidFill>
              <a:ea typeface="SimSun" panose="02010600030101010101" pitchFamily="2" charset="-122"/>
              <a:cs typeface="Arial" panose="020B0604020202020204" pitchFamily="34" charset="0"/>
            </a:endParaRPr>
          </a:p>
          <a:p>
            <a:pPr algn="r" eaLnBrk="1" hangingPunct="1">
              <a:spcBef>
                <a:spcPct val="50000"/>
              </a:spcBef>
              <a:buFontTx/>
              <a:buNone/>
            </a:pPr>
            <a:r>
              <a:rPr lang="ar-JO" altLang="zh-CN" sz="2800" b="1" dirty="0">
                <a:solidFill>
                  <a:schemeClr val="accent1"/>
                </a:solidFill>
                <a:ea typeface="SimSun" panose="02010600030101010101" pitchFamily="2" charset="-122"/>
                <a:cs typeface="Arial" panose="020B0604020202020204" pitchFamily="34" charset="0"/>
              </a:rPr>
              <a:t>جاء الكثير من ثروتهم العظيمة من إحكام قبضتهم على </a:t>
            </a:r>
            <a:r>
              <a:rPr lang="ar-JO" altLang="zh-CN" sz="2800" b="1" dirty="0">
                <a:solidFill>
                  <a:srgbClr val="FFFF00"/>
                </a:solidFill>
                <a:ea typeface="SimSun" panose="02010600030101010101" pitchFamily="2" charset="-122"/>
                <a:cs typeface="Arial" panose="020B0604020202020204" pitchFamily="34" charset="0"/>
              </a:rPr>
              <a:t>قوافل تجارة التوابل والبخور التي تدفقت من جنوب شبه الجزيرة العربية إلى مصر.</a:t>
            </a:r>
            <a:endParaRPr lang="en-US" altLang="zh-CN" sz="2800" b="1" dirty="0">
              <a:solidFill>
                <a:srgbClr val="FFFF00"/>
              </a:solidFill>
              <a:ea typeface="SimSun" panose="02010600030101010101" pitchFamily="2" charset="-122"/>
              <a:cs typeface="Arial" panose="020B0604020202020204" pitchFamily="34" charset="0"/>
            </a:endParaRPr>
          </a:p>
        </p:txBody>
      </p:sp>
      <p:sp>
        <p:nvSpPr>
          <p:cNvPr id="69639" name="TextBox 9">
            <a:extLst>
              <a:ext uri="{FF2B5EF4-FFF2-40B4-BE49-F238E27FC236}">
                <a16:creationId xmlns:a16="http://schemas.microsoft.com/office/drawing/2014/main" id="{EB35AE1E-5E71-0B4B-8E9C-A1BDE7C7856C}"/>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152ذ</a:t>
            </a:r>
            <a:endParaRPr lang="en-US" altLang="en-US" sz="2400" b="1" dirty="0">
              <a:solidFill>
                <a:schemeClr val="bg1"/>
              </a:solidFill>
              <a:cs typeface="Arial" panose="020B0604020202020204" pitchFamily="34" charset="0"/>
            </a:endParaRPr>
          </a:p>
        </p:txBody>
      </p:sp>
      <p:pic>
        <p:nvPicPr>
          <p:cNvPr id="69640" name="Picture 1">
            <a:extLst>
              <a:ext uri="{FF2B5EF4-FFF2-40B4-BE49-F238E27FC236}">
                <a16:creationId xmlns:a16="http://schemas.microsoft.com/office/drawing/2014/main" id="{976E3C1C-D6F1-A54B-AAD8-9DD428DE529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2316163"/>
            <a:ext cx="28479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2">
            <a:extLst>
              <a:ext uri="{FF2B5EF4-FFF2-40B4-BE49-F238E27FC236}">
                <a16:creationId xmlns:a16="http://schemas.microsoft.com/office/drawing/2014/main" id="{8C94551A-1F26-CA42-B91B-ACD1CEC816F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1245042">
            <a:off x="644525" y="4327525"/>
            <a:ext cx="26384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D429A91-7012-8DB2-86C0-3FBB4B3C5636}"/>
              </a:ext>
            </a:extLst>
          </p:cNvPr>
          <p:cNvSpPr/>
          <p:nvPr/>
        </p:nvSpPr>
        <p:spPr>
          <a:xfrm>
            <a:off x="30162" y="1425576"/>
            <a:ext cx="2847975" cy="89058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800" b="1" dirty="0">
                <a:solidFill>
                  <a:schemeClr val="bg1"/>
                </a:solidFill>
                <a:effectLst/>
                <a:latin typeface="Arial" panose="020B0604020202020204" pitchFamily="34" charset="0"/>
                <a:cs typeface="Arial" panose="020B0604020202020204" pitchFamily="34" charset="0"/>
              </a:rPr>
              <a:t>الأنباط</a:t>
            </a:r>
            <a:endParaRPr lang="en-US" sz="4800" b="1" dirty="0">
              <a:solidFill>
                <a:schemeClr val="bg1"/>
              </a:solidFill>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349DA85-C542-755B-02CA-0EC60DCF7804}"/>
              </a:ext>
            </a:extLst>
          </p:cNvPr>
          <p:cNvSpPr/>
          <p:nvPr/>
        </p:nvSpPr>
        <p:spPr>
          <a:xfrm>
            <a:off x="3276600" y="6118916"/>
            <a:ext cx="5486400" cy="73908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5400" b="1" dirty="0">
                <a:solidFill>
                  <a:schemeClr val="bg1"/>
                </a:solidFill>
                <a:latin typeface="Arial" panose="020B0604020202020204" pitchFamily="34" charset="0"/>
                <a:cs typeface="Arial" panose="020B0604020202020204" pitchFamily="34" charset="0"/>
              </a:rPr>
              <a:t>الثروة من التجارة</a:t>
            </a:r>
            <a:endParaRPr lang="en-US" sz="54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71682" name="Text Box 2">
            <a:extLst>
              <a:ext uri="{FF2B5EF4-FFF2-40B4-BE49-F238E27FC236}">
                <a16:creationId xmlns:a16="http://schemas.microsoft.com/office/drawing/2014/main" id="{B502536D-2138-AB4E-BA3C-908AAE6C1D15}"/>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endParaRPr>
          </a:p>
        </p:txBody>
      </p:sp>
      <p:pic>
        <p:nvPicPr>
          <p:cNvPr id="71683" name="Picture 3" descr="Middle East- Zones">
            <a:extLst>
              <a:ext uri="{FF2B5EF4-FFF2-40B4-BE49-F238E27FC236}">
                <a16:creationId xmlns:a16="http://schemas.microsoft.com/office/drawing/2014/main" id="{05E78151-FF9B-DB4B-ADE7-8A05B98E067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AutoShape 5">
            <a:extLst>
              <a:ext uri="{FF2B5EF4-FFF2-40B4-BE49-F238E27FC236}">
                <a16:creationId xmlns:a16="http://schemas.microsoft.com/office/drawing/2014/main" id="{1329B608-39D5-014D-ADE0-4B0C5ABE0B92}"/>
              </a:ext>
            </a:extLst>
          </p:cNvPr>
          <p:cNvSpPr>
            <a:spLocks noChangeArrowheads="1"/>
          </p:cNvSpPr>
          <p:nvPr/>
        </p:nvSpPr>
        <p:spPr bwMode="auto">
          <a:xfrm rot="-2451323">
            <a:off x="1447800" y="4343400"/>
            <a:ext cx="609600" cy="152400"/>
          </a:xfrm>
          <a:prstGeom prst="rightArrow">
            <a:avLst>
              <a:gd name="adj1" fmla="val 50000"/>
              <a:gd name="adj2" fmla="val 10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endParaRPr>
          </a:p>
        </p:txBody>
      </p:sp>
      <p:sp>
        <p:nvSpPr>
          <p:cNvPr id="71685" name="Rectangle 6">
            <a:extLst>
              <a:ext uri="{FF2B5EF4-FFF2-40B4-BE49-F238E27FC236}">
                <a16:creationId xmlns:a16="http://schemas.microsoft.com/office/drawing/2014/main" id="{709E6B9E-DE6E-6346-872A-77B788404E51}"/>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3800" b="1" dirty="0">
                <a:solidFill>
                  <a:schemeClr val="bg1"/>
                </a:solidFill>
              </a:rPr>
              <a:t>الصحراء العربية </a:t>
            </a:r>
            <a:r>
              <a:rPr lang="ar-JO" altLang="en-US" sz="2600" b="1" dirty="0">
                <a:solidFill>
                  <a:schemeClr val="bg1"/>
                </a:solidFill>
              </a:rPr>
              <a:t>(الصحراء العربية)</a:t>
            </a:r>
            <a:endParaRPr lang="en-US" altLang="en-US" sz="2600" b="1" dirty="0">
              <a:solidFill>
                <a:schemeClr val="bg1"/>
              </a:solidFill>
            </a:endParaRPr>
          </a:p>
        </p:txBody>
      </p:sp>
      <p:sp>
        <p:nvSpPr>
          <p:cNvPr id="71686" name="Text Box 7">
            <a:extLst>
              <a:ext uri="{FF2B5EF4-FFF2-40B4-BE49-F238E27FC236}">
                <a16:creationId xmlns:a16="http://schemas.microsoft.com/office/drawing/2014/main" id="{3869DE78-DF6C-F846-A1D7-FD3F29A32CD1}"/>
              </a:ext>
            </a:extLst>
          </p:cNvPr>
          <p:cNvSpPr txBox="1">
            <a:spLocks noChangeArrowheads="1"/>
          </p:cNvSpPr>
          <p:nvPr/>
        </p:nvSpPr>
        <p:spPr bwMode="auto">
          <a:xfrm>
            <a:off x="5105400" y="1558925"/>
            <a:ext cx="4038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2400" b="1" dirty="0">
              <a:solidFill>
                <a:schemeClr val="accent1"/>
              </a:solidFill>
            </a:endParaRPr>
          </a:p>
          <a:p>
            <a:pPr eaLnBrk="1" hangingPunct="1">
              <a:spcBef>
                <a:spcPct val="50000"/>
              </a:spcBef>
              <a:buFontTx/>
              <a:buNone/>
            </a:pPr>
            <a:endParaRPr lang="en-US" altLang="zh-CN" sz="1800" b="1" dirty="0">
              <a:solidFill>
                <a:schemeClr val="accent1"/>
              </a:solidFill>
              <a:ea typeface="SimSun" panose="02010600030101010101" pitchFamily="2" charset="-122"/>
            </a:endParaRPr>
          </a:p>
          <a:p>
            <a:pPr eaLnBrk="1" hangingPunct="1">
              <a:spcBef>
                <a:spcPct val="50000"/>
              </a:spcBef>
              <a:buFontTx/>
              <a:buNone/>
            </a:pPr>
            <a:endParaRPr lang="en-US" altLang="en-US" sz="1800" b="1" dirty="0">
              <a:solidFill>
                <a:schemeClr val="accent1"/>
              </a:solidFill>
              <a:ea typeface="SimSun" panose="02010600030101010101" pitchFamily="2" charset="-122"/>
            </a:endParaRPr>
          </a:p>
        </p:txBody>
      </p:sp>
      <p:sp>
        <p:nvSpPr>
          <p:cNvPr id="126984" name="Text Box 8">
            <a:extLst>
              <a:ext uri="{FF2B5EF4-FFF2-40B4-BE49-F238E27FC236}">
                <a16:creationId xmlns:a16="http://schemas.microsoft.com/office/drawing/2014/main" id="{9E170151-386E-174D-9E6E-C57345210054}"/>
              </a:ext>
            </a:extLst>
          </p:cNvPr>
          <p:cNvSpPr txBox="1">
            <a:spLocks noChangeArrowheads="1"/>
          </p:cNvSpPr>
          <p:nvPr/>
        </p:nvSpPr>
        <p:spPr bwMode="auto">
          <a:xfrm>
            <a:off x="4953000" y="1543050"/>
            <a:ext cx="4191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50000"/>
              </a:spcBef>
              <a:buFontTx/>
              <a:buNone/>
            </a:pPr>
            <a:r>
              <a:rPr lang="ar-JO" altLang="en-US" sz="2800" b="1" dirty="0">
                <a:solidFill>
                  <a:schemeClr val="accent1"/>
                </a:solidFill>
                <a:cs typeface="Arial" panose="020B0604020202020204" pitchFamily="34" charset="0"/>
              </a:rPr>
              <a:t>يوجد في العربية السعودية </a:t>
            </a:r>
            <a:r>
              <a:rPr lang="ar-JO" altLang="en-US" sz="2800" b="1" dirty="0">
                <a:solidFill>
                  <a:srgbClr val="FFFF00"/>
                </a:solidFill>
                <a:cs typeface="Arial" panose="020B0604020202020204" pitchFamily="34" charset="0"/>
              </a:rPr>
              <a:t>صحراء بمناخ شديد الحرارة نهاراً وبرد قارس ليلاً، </a:t>
            </a:r>
            <a:r>
              <a:rPr lang="ar-JO" altLang="en-US" sz="2800" b="1" dirty="0">
                <a:solidFill>
                  <a:schemeClr val="accent1"/>
                </a:solidFill>
                <a:cs typeface="Arial" panose="020B0604020202020204" pitchFamily="34" charset="0"/>
              </a:rPr>
              <a:t>مع هطول أمطار طفيف وغير منتظم. بسبب تأثير نظام الضغط العالي شبه الإستوائي والتقلبات العديدة في الإرتفاع، نجد أن هناك تباين كبير في درجات الحرارة والرطوبة، يتم الشعور بالنقيضين الرئيسيين ما بين </a:t>
            </a:r>
            <a:r>
              <a:rPr lang="ar-JO" altLang="en-US" sz="2800" b="1" dirty="0">
                <a:solidFill>
                  <a:srgbClr val="FFFF00"/>
                </a:solidFill>
                <a:cs typeface="Arial" panose="020B0604020202020204" pitchFamily="34" charset="0"/>
              </a:rPr>
              <a:t>الأراضي الساحلية والداخلية. </a:t>
            </a:r>
            <a:endParaRPr lang="en-US" altLang="en-US" sz="2800" b="1" dirty="0">
              <a:solidFill>
                <a:srgbClr val="FFFF00"/>
              </a:solidFill>
              <a:cs typeface="Arial" panose="020B0604020202020204" pitchFamily="34" charset="0"/>
            </a:endParaRPr>
          </a:p>
        </p:txBody>
      </p:sp>
      <p:sp>
        <p:nvSpPr>
          <p:cNvPr id="71688" name="TextBox 10">
            <a:extLst>
              <a:ext uri="{FF2B5EF4-FFF2-40B4-BE49-F238E27FC236}">
                <a16:creationId xmlns:a16="http://schemas.microsoft.com/office/drawing/2014/main" id="{5EA9F9FA-9B3E-664C-B2A4-2A7B61E77770}"/>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rPr>
              <a:t>152ر</a:t>
            </a:r>
            <a:endParaRPr lang="en-US" altLang="en-US" sz="2400" b="1" dirty="0">
              <a:solidFill>
                <a:schemeClr val="bg1"/>
              </a:solidFill>
            </a:endParaRPr>
          </a:p>
        </p:txBody>
      </p:sp>
      <p:sp>
        <p:nvSpPr>
          <p:cNvPr id="71689" name="Text Box 4">
            <a:extLst>
              <a:ext uri="{FF2B5EF4-FFF2-40B4-BE49-F238E27FC236}">
                <a16:creationId xmlns:a16="http://schemas.microsoft.com/office/drawing/2014/main" id="{5F70A124-8476-D44F-82A1-DF9139BE39CC}"/>
              </a:ext>
            </a:extLst>
          </p:cNvPr>
          <p:cNvSpPr txBox="1">
            <a:spLocks noChangeArrowheads="1"/>
          </p:cNvSpPr>
          <p:nvPr/>
        </p:nvSpPr>
        <p:spPr bwMode="auto">
          <a:xfrm>
            <a:off x="304800" y="4572000"/>
            <a:ext cx="1828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b="1" dirty="0">
                <a:solidFill>
                  <a:schemeClr val="tx1"/>
                </a:solidFill>
              </a:rPr>
              <a:t>الصحراء العربية</a:t>
            </a:r>
            <a:endParaRPr lang="en-US" altLang="en-US"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6984">
                                            <p:txEl>
                                              <p:pRg st="0" end="0"/>
                                            </p:txEl>
                                          </p:spTgt>
                                        </p:tgtEl>
                                        <p:attrNameLst>
                                          <p:attrName>style.visibility</p:attrName>
                                        </p:attrNameLst>
                                      </p:cBhvr>
                                      <p:to>
                                        <p:strVal val="visible"/>
                                      </p:to>
                                    </p:set>
                                    <p:animEffect transition="in" filter="blinds(horizontal)">
                                      <p:cBhvr>
                                        <p:cTn id="7" dur="500"/>
                                        <p:tgtEl>
                                          <p:spTgt spid="1269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73730" name="Text Box 2">
            <a:extLst>
              <a:ext uri="{FF2B5EF4-FFF2-40B4-BE49-F238E27FC236}">
                <a16:creationId xmlns:a16="http://schemas.microsoft.com/office/drawing/2014/main" id="{CEB0BE19-EE24-EA47-B95B-D670A3B8F490}"/>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endParaRPr>
          </a:p>
        </p:txBody>
      </p:sp>
      <p:pic>
        <p:nvPicPr>
          <p:cNvPr id="73731" name="Picture 3" descr="Middle East- Zones">
            <a:extLst>
              <a:ext uri="{FF2B5EF4-FFF2-40B4-BE49-F238E27FC236}">
                <a16:creationId xmlns:a16="http://schemas.microsoft.com/office/drawing/2014/main" id="{335F5D68-40D8-B044-89F9-6A1DB14A155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Box 4">
            <a:extLst>
              <a:ext uri="{FF2B5EF4-FFF2-40B4-BE49-F238E27FC236}">
                <a16:creationId xmlns:a16="http://schemas.microsoft.com/office/drawing/2014/main" id="{CA597631-A502-904E-9ED5-91405851FE6C}"/>
              </a:ext>
            </a:extLst>
          </p:cNvPr>
          <p:cNvSpPr txBox="1">
            <a:spLocks noChangeArrowheads="1"/>
          </p:cNvSpPr>
          <p:nvPr/>
        </p:nvSpPr>
        <p:spPr bwMode="auto">
          <a:xfrm>
            <a:off x="304800" y="4572000"/>
            <a:ext cx="1828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b="1" dirty="0">
                <a:solidFill>
                  <a:schemeClr val="tx1"/>
                </a:solidFill>
              </a:rPr>
              <a:t>الصحراء العربية</a:t>
            </a:r>
            <a:endParaRPr lang="en-US" altLang="en-US" b="1" dirty="0">
              <a:solidFill>
                <a:schemeClr val="tx1"/>
              </a:solidFill>
            </a:endParaRPr>
          </a:p>
        </p:txBody>
      </p:sp>
      <p:sp>
        <p:nvSpPr>
          <p:cNvPr id="73733" name="AutoShape 5">
            <a:extLst>
              <a:ext uri="{FF2B5EF4-FFF2-40B4-BE49-F238E27FC236}">
                <a16:creationId xmlns:a16="http://schemas.microsoft.com/office/drawing/2014/main" id="{EE3252B4-5294-5C44-A6BC-E709D0754296}"/>
              </a:ext>
            </a:extLst>
          </p:cNvPr>
          <p:cNvSpPr>
            <a:spLocks noChangeArrowheads="1"/>
          </p:cNvSpPr>
          <p:nvPr/>
        </p:nvSpPr>
        <p:spPr bwMode="auto">
          <a:xfrm rot="-2451323">
            <a:off x="1447800" y="4343400"/>
            <a:ext cx="609600" cy="152400"/>
          </a:xfrm>
          <a:prstGeom prst="rightArrow">
            <a:avLst>
              <a:gd name="adj1" fmla="val 50000"/>
              <a:gd name="adj2" fmla="val 10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endParaRPr>
          </a:p>
        </p:txBody>
      </p:sp>
      <p:sp>
        <p:nvSpPr>
          <p:cNvPr id="73734" name="Rectangle 6">
            <a:extLst>
              <a:ext uri="{FF2B5EF4-FFF2-40B4-BE49-F238E27FC236}">
                <a16:creationId xmlns:a16="http://schemas.microsoft.com/office/drawing/2014/main" id="{EA7A49A4-160E-6245-984D-1132C7823D51}"/>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800" b="1" u="none" strike="noStrike" kern="1200" cap="none" spc="0" normalizeH="0" baseline="0" noProof="0" dirty="0">
                <a:ln>
                  <a:noFill/>
                </a:ln>
                <a:solidFill>
                  <a:srgbClr val="FFFFFF"/>
                </a:solidFill>
                <a:effectLst/>
                <a:uLnTx/>
                <a:uFillTx/>
                <a:ea typeface="MS PGothic" panose="020B0600070205080204" pitchFamily="34" charset="-128"/>
                <a:cs typeface="+mn-cs"/>
              </a:rPr>
              <a:t>الصحراء العربية </a:t>
            </a:r>
            <a:r>
              <a:rPr kumimoji="0" lang="ar-JO" altLang="en-US" sz="2600" b="1" u="none" strike="noStrike" kern="1200" cap="none" spc="0" normalizeH="0" baseline="0" noProof="0" dirty="0">
                <a:ln>
                  <a:noFill/>
                </a:ln>
                <a:solidFill>
                  <a:srgbClr val="FFFFFF"/>
                </a:solidFill>
                <a:effectLst/>
                <a:uLnTx/>
                <a:uFillTx/>
                <a:ea typeface="MS PGothic" panose="020B0600070205080204" pitchFamily="34" charset="-128"/>
                <a:cs typeface="+mn-cs"/>
              </a:rPr>
              <a:t>(الصحراء العربية)</a:t>
            </a:r>
            <a:endParaRPr kumimoji="0" lang="en-US" altLang="en-US" sz="2600" b="1" u="none" strike="noStrike" kern="1200" cap="none" spc="0" normalizeH="0" baseline="0" noProof="0" dirty="0">
              <a:ln>
                <a:noFill/>
              </a:ln>
              <a:solidFill>
                <a:srgbClr val="FFFFFF"/>
              </a:solidFill>
              <a:effectLst/>
              <a:uLnTx/>
              <a:uFillTx/>
              <a:ea typeface="MS PGothic" panose="020B0600070205080204" pitchFamily="34" charset="-128"/>
              <a:cs typeface="+mn-cs"/>
            </a:endParaRPr>
          </a:p>
        </p:txBody>
      </p:sp>
      <p:sp>
        <p:nvSpPr>
          <p:cNvPr id="73735" name="Text Box 7">
            <a:extLst>
              <a:ext uri="{FF2B5EF4-FFF2-40B4-BE49-F238E27FC236}">
                <a16:creationId xmlns:a16="http://schemas.microsoft.com/office/drawing/2014/main" id="{AA7276FF-8BA9-6B4F-BF61-376FDA74CBE2}"/>
              </a:ext>
            </a:extLst>
          </p:cNvPr>
          <p:cNvSpPr txBox="1">
            <a:spLocks noChangeArrowheads="1"/>
          </p:cNvSpPr>
          <p:nvPr/>
        </p:nvSpPr>
        <p:spPr bwMode="auto">
          <a:xfrm>
            <a:off x="5105400" y="1558925"/>
            <a:ext cx="4038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2400" b="1" dirty="0">
              <a:solidFill>
                <a:schemeClr val="accent1"/>
              </a:solidFill>
            </a:endParaRPr>
          </a:p>
          <a:p>
            <a:pPr eaLnBrk="1" hangingPunct="1">
              <a:spcBef>
                <a:spcPct val="50000"/>
              </a:spcBef>
              <a:buFontTx/>
              <a:buNone/>
            </a:pPr>
            <a:endParaRPr lang="en-US" altLang="zh-CN" sz="1800" b="1" dirty="0">
              <a:solidFill>
                <a:schemeClr val="accent1"/>
              </a:solidFill>
              <a:ea typeface="SimSun" panose="02010600030101010101" pitchFamily="2" charset="-122"/>
            </a:endParaRPr>
          </a:p>
          <a:p>
            <a:pPr eaLnBrk="1" hangingPunct="1">
              <a:spcBef>
                <a:spcPct val="50000"/>
              </a:spcBef>
              <a:buFontTx/>
              <a:buNone/>
            </a:pPr>
            <a:endParaRPr lang="en-US" altLang="en-US" sz="1800" b="1" dirty="0">
              <a:solidFill>
                <a:schemeClr val="accent1"/>
              </a:solidFill>
              <a:ea typeface="SimSun" panose="02010600030101010101" pitchFamily="2" charset="-122"/>
            </a:endParaRPr>
          </a:p>
        </p:txBody>
      </p:sp>
      <p:sp>
        <p:nvSpPr>
          <p:cNvPr id="114696" name="Text Box 8">
            <a:extLst>
              <a:ext uri="{FF2B5EF4-FFF2-40B4-BE49-F238E27FC236}">
                <a16:creationId xmlns:a16="http://schemas.microsoft.com/office/drawing/2014/main" id="{515D994A-55CF-C848-9D75-D6F04D9EAC05}"/>
              </a:ext>
            </a:extLst>
          </p:cNvPr>
          <p:cNvSpPr txBox="1">
            <a:spLocks noChangeArrowheads="1"/>
          </p:cNvSpPr>
          <p:nvPr/>
        </p:nvSpPr>
        <p:spPr bwMode="auto">
          <a:xfrm>
            <a:off x="5105400" y="1600200"/>
            <a:ext cx="4038600"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50000"/>
              </a:spcBef>
              <a:buFontTx/>
              <a:buNone/>
            </a:pPr>
            <a:r>
              <a:rPr lang="ar-JO" altLang="zh-CN" sz="2800" b="1" dirty="0">
                <a:solidFill>
                  <a:schemeClr val="accent1"/>
                </a:solidFill>
                <a:ea typeface="SimSun" panose="02010600030101010101" pitchFamily="2" charset="-122"/>
              </a:rPr>
              <a:t>المناخ القاسي لشبه الجزيرة العربية مختلطاً مع تضاريس الصحراء والجبال </a:t>
            </a:r>
            <a:r>
              <a:rPr lang="ar-JO" altLang="zh-CN" sz="2800" b="1" dirty="0">
                <a:solidFill>
                  <a:srgbClr val="FFFF00"/>
                </a:solidFill>
                <a:ea typeface="SimSun" panose="02010600030101010101" pitchFamily="2" charset="-122"/>
              </a:rPr>
              <a:t>وضعا حدوداً للزراعة </a:t>
            </a:r>
            <a:r>
              <a:rPr lang="ar-JO" altLang="zh-CN" sz="2800" b="1" dirty="0">
                <a:solidFill>
                  <a:schemeClr val="accent1"/>
                </a:solidFill>
                <a:ea typeface="SimSun" panose="02010600030101010101" pitchFamily="2" charset="-122"/>
              </a:rPr>
              <a:t>وجعل من الصعب الوصول للمناطق الداخلية. </a:t>
            </a:r>
            <a:endParaRPr lang="en-US" altLang="zh-CN" sz="2800" b="1" dirty="0">
              <a:solidFill>
                <a:schemeClr val="accent1"/>
              </a:solidFill>
              <a:ea typeface="SimSun" panose="02010600030101010101" pitchFamily="2" charset="-122"/>
            </a:endParaRPr>
          </a:p>
          <a:p>
            <a:pPr algn="r" eaLnBrk="1" hangingPunct="1">
              <a:spcBef>
                <a:spcPct val="50000"/>
              </a:spcBef>
              <a:buFontTx/>
              <a:buNone/>
            </a:pPr>
            <a:r>
              <a:rPr lang="ar-JO" altLang="zh-CN" sz="2800" b="1" dirty="0">
                <a:solidFill>
                  <a:schemeClr val="accent1"/>
                </a:solidFill>
                <a:ea typeface="SimSun" panose="02010600030101010101" pitchFamily="2" charset="-122"/>
              </a:rPr>
              <a:t>لا نعرف الكثير عن هذا الشعب باستثناء أنهم كانوا </a:t>
            </a:r>
            <a:r>
              <a:rPr lang="ar-JO" altLang="zh-CN" sz="2800" b="1" dirty="0">
                <a:solidFill>
                  <a:srgbClr val="FFFF00"/>
                </a:solidFill>
                <a:ea typeface="SimSun" panose="02010600030101010101" pitchFamily="2" charset="-122"/>
              </a:rPr>
              <a:t>راكبي جمال </a:t>
            </a:r>
            <a:r>
              <a:rPr lang="ar-JO" altLang="zh-CN" sz="2800" b="1" dirty="0">
                <a:solidFill>
                  <a:schemeClr val="accent1"/>
                </a:solidFill>
                <a:ea typeface="SimSun" panose="02010600030101010101" pitchFamily="2" charset="-122"/>
              </a:rPr>
              <a:t>في القرن العاشر أو التاسع ق.م</a:t>
            </a:r>
            <a:endParaRPr lang="en-US" altLang="zh-CN" sz="2800" b="1" dirty="0">
              <a:solidFill>
                <a:schemeClr val="accent1"/>
              </a:solidFill>
              <a:ea typeface="SimSun" panose="02010600030101010101" pitchFamily="2" charset="-122"/>
            </a:endParaRPr>
          </a:p>
        </p:txBody>
      </p:sp>
      <p:sp>
        <p:nvSpPr>
          <p:cNvPr id="73737" name="TextBox 10">
            <a:extLst>
              <a:ext uri="{FF2B5EF4-FFF2-40B4-BE49-F238E27FC236}">
                <a16:creationId xmlns:a16="http://schemas.microsoft.com/office/drawing/2014/main" id="{87B96278-7BDA-0841-BD76-DC49C955EFC4}"/>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rPr>
              <a:t>152ر</a:t>
            </a:r>
            <a:endParaRPr lang="en-US" altLang="en-US"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14696">
                                            <p:txEl>
                                              <p:pRg st="0" end="0"/>
                                            </p:txEl>
                                          </p:spTgt>
                                        </p:tgtEl>
                                        <p:attrNameLst>
                                          <p:attrName>style.visibility</p:attrName>
                                        </p:attrNameLst>
                                      </p:cBhvr>
                                      <p:to>
                                        <p:strVal val="visible"/>
                                      </p:to>
                                    </p:set>
                                    <p:animEffect transition="in" filter="blinds(horizontal)">
                                      <p:cBhvr>
                                        <p:cTn id="7" dur="500"/>
                                        <p:tgtEl>
                                          <p:spTgt spid="1146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4696">
                                            <p:txEl>
                                              <p:pRg st="1" end="1"/>
                                            </p:txEl>
                                          </p:spTgt>
                                        </p:tgtEl>
                                        <p:attrNameLst>
                                          <p:attrName>style.visibility</p:attrName>
                                        </p:attrNameLst>
                                      </p:cBhvr>
                                      <p:to>
                                        <p:strVal val="visible"/>
                                      </p:to>
                                    </p:set>
                                    <p:animEffect transition="in" filter="blinds(horizontal)">
                                      <p:cBhvr>
                                        <p:cTn id="12" dur="500"/>
                                        <p:tgtEl>
                                          <p:spTgt spid="11469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75778" name="Text Box 2">
            <a:extLst>
              <a:ext uri="{FF2B5EF4-FFF2-40B4-BE49-F238E27FC236}">
                <a16:creationId xmlns:a16="http://schemas.microsoft.com/office/drawing/2014/main" id="{FFCAF864-F3A8-7645-B36A-DF8029E5358F}"/>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pic>
        <p:nvPicPr>
          <p:cNvPr id="75779" name="Picture 4" descr="Middle East- Zones">
            <a:extLst>
              <a:ext uri="{FF2B5EF4-FFF2-40B4-BE49-F238E27FC236}">
                <a16:creationId xmlns:a16="http://schemas.microsoft.com/office/drawing/2014/main" id="{57E602BA-D06B-024F-B754-BADEC99118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AutoShape 8">
            <a:extLst>
              <a:ext uri="{FF2B5EF4-FFF2-40B4-BE49-F238E27FC236}">
                <a16:creationId xmlns:a16="http://schemas.microsoft.com/office/drawing/2014/main" id="{CF3C05C3-9444-4542-96EA-DB2AB82E90CA}"/>
              </a:ext>
            </a:extLst>
          </p:cNvPr>
          <p:cNvSpPr>
            <a:spLocks noChangeArrowheads="1"/>
          </p:cNvSpPr>
          <p:nvPr/>
        </p:nvSpPr>
        <p:spPr bwMode="auto">
          <a:xfrm rot="-2451323">
            <a:off x="1447800" y="4343400"/>
            <a:ext cx="609600" cy="152400"/>
          </a:xfrm>
          <a:prstGeom prst="rightArrow">
            <a:avLst>
              <a:gd name="adj1" fmla="val 50000"/>
              <a:gd name="adj2" fmla="val 10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75781" name="Rectangle 11">
            <a:extLst>
              <a:ext uri="{FF2B5EF4-FFF2-40B4-BE49-F238E27FC236}">
                <a16:creationId xmlns:a16="http://schemas.microsoft.com/office/drawing/2014/main" id="{F919C80C-A24F-0F45-B87D-4091DEBF35CA}"/>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800" b="1" u="none" strike="noStrike" kern="1200" cap="none" spc="0" normalizeH="0" baseline="0" noProof="0" dirty="0">
                <a:ln>
                  <a:noFill/>
                </a:ln>
                <a:solidFill>
                  <a:srgbClr val="FFFFFF"/>
                </a:solidFill>
                <a:effectLst/>
                <a:uLnTx/>
                <a:uFillTx/>
                <a:cs typeface="Arial" panose="020B0604020202020204" pitchFamily="34" charset="0"/>
              </a:rPr>
              <a:t>الصحراء العربية </a:t>
            </a:r>
            <a:r>
              <a:rPr kumimoji="0" lang="ar-JO" altLang="en-US" sz="2600" b="1" u="none" strike="noStrike" kern="1200" cap="none" spc="0" normalizeH="0" baseline="0" noProof="0" dirty="0">
                <a:ln>
                  <a:noFill/>
                </a:ln>
                <a:solidFill>
                  <a:srgbClr val="FFFFFF"/>
                </a:solidFill>
                <a:effectLst/>
                <a:uLnTx/>
                <a:uFillTx/>
                <a:cs typeface="Arial" panose="020B0604020202020204" pitchFamily="34" charset="0"/>
              </a:rPr>
              <a:t>(الصحراء العربية)</a:t>
            </a:r>
            <a:endParaRPr kumimoji="0" lang="en-US" altLang="en-US" sz="26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75782" name="Text Box 12">
            <a:extLst>
              <a:ext uri="{FF2B5EF4-FFF2-40B4-BE49-F238E27FC236}">
                <a16:creationId xmlns:a16="http://schemas.microsoft.com/office/drawing/2014/main" id="{05F8B1C8-275E-F740-8DDF-26E8B6D1C7E6}"/>
              </a:ext>
            </a:extLst>
          </p:cNvPr>
          <p:cNvSpPr txBox="1">
            <a:spLocks noChangeArrowheads="1"/>
          </p:cNvSpPr>
          <p:nvPr/>
        </p:nvSpPr>
        <p:spPr bwMode="auto">
          <a:xfrm>
            <a:off x="5105400" y="1558925"/>
            <a:ext cx="4038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2400" b="1" dirty="0">
              <a:solidFill>
                <a:schemeClr val="accent1"/>
              </a:solidFill>
              <a:cs typeface="Arial" panose="020B0604020202020204" pitchFamily="34" charset="0"/>
            </a:endParaRPr>
          </a:p>
          <a:p>
            <a:pPr eaLnBrk="1" hangingPunct="1">
              <a:spcBef>
                <a:spcPct val="50000"/>
              </a:spcBef>
              <a:buFontTx/>
              <a:buNone/>
            </a:pPr>
            <a:endParaRPr lang="en-US" altLang="zh-CN" sz="1800" b="1" dirty="0">
              <a:solidFill>
                <a:schemeClr val="accent1"/>
              </a:solidFill>
              <a:ea typeface="SimSun" panose="02010600030101010101" pitchFamily="2" charset="-122"/>
              <a:cs typeface="Arial" panose="020B0604020202020204" pitchFamily="34" charset="0"/>
            </a:endParaRPr>
          </a:p>
          <a:p>
            <a:pPr eaLnBrk="1" hangingPunct="1">
              <a:spcBef>
                <a:spcPct val="50000"/>
              </a:spcBef>
              <a:buFontTx/>
              <a:buNone/>
            </a:pPr>
            <a:endParaRPr lang="en-US" altLang="en-US" sz="1800" b="1" dirty="0">
              <a:solidFill>
                <a:schemeClr val="accent1"/>
              </a:solidFill>
              <a:ea typeface="SimSun" panose="02010600030101010101" pitchFamily="2" charset="-122"/>
              <a:cs typeface="Arial" panose="020B0604020202020204" pitchFamily="34" charset="0"/>
            </a:endParaRPr>
          </a:p>
        </p:txBody>
      </p:sp>
      <p:sp>
        <p:nvSpPr>
          <p:cNvPr id="97293" name="Text Box 13">
            <a:extLst>
              <a:ext uri="{FF2B5EF4-FFF2-40B4-BE49-F238E27FC236}">
                <a16:creationId xmlns:a16="http://schemas.microsoft.com/office/drawing/2014/main" id="{D9E46FCA-779F-6D40-B116-FDEB2A6CF852}"/>
              </a:ext>
            </a:extLst>
          </p:cNvPr>
          <p:cNvSpPr txBox="1">
            <a:spLocks noChangeArrowheads="1"/>
          </p:cNvSpPr>
          <p:nvPr/>
        </p:nvSpPr>
        <p:spPr bwMode="auto">
          <a:xfrm>
            <a:off x="4953000" y="1371600"/>
            <a:ext cx="41910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50000"/>
              </a:spcBef>
              <a:buFontTx/>
              <a:buNone/>
            </a:pPr>
            <a:r>
              <a:rPr lang="ar-JO" altLang="zh-CN" sz="2800" b="1" dirty="0">
                <a:solidFill>
                  <a:schemeClr val="accent1"/>
                </a:solidFill>
                <a:ea typeface="SimSun" panose="02010600030101010101" pitchFamily="2" charset="-122"/>
                <a:cs typeface="Arial" panose="020B0604020202020204" pitchFamily="34" charset="0"/>
              </a:rPr>
              <a:t>طوروا أسلوباً لسرج الجمال لنقل الأحمال الكبيرة مما زاد التجارة.</a:t>
            </a:r>
            <a:endParaRPr lang="en-US" altLang="zh-CN" sz="2800" b="1" dirty="0">
              <a:solidFill>
                <a:schemeClr val="accent1"/>
              </a:solidFill>
              <a:ea typeface="SimSun" panose="02010600030101010101" pitchFamily="2" charset="-122"/>
              <a:cs typeface="Arial" panose="020B0604020202020204" pitchFamily="34" charset="0"/>
            </a:endParaRPr>
          </a:p>
          <a:p>
            <a:pPr algn="r" eaLnBrk="1" hangingPunct="1">
              <a:spcBef>
                <a:spcPct val="50000"/>
              </a:spcBef>
              <a:buFontTx/>
              <a:buNone/>
            </a:pPr>
            <a:r>
              <a:rPr lang="ar-JO" altLang="en-US" sz="2800" b="1" dirty="0">
                <a:solidFill>
                  <a:schemeClr val="accent1"/>
                </a:solidFill>
                <a:ea typeface="SimSun" panose="02010600030101010101" pitchFamily="2" charset="-122"/>
                <a:cs typeface="Arial" panose="020B0604020202020204" pitchFamily="34" charset="0"/>
              </a:rPr>
              <a:t>غزت </a:t>
            </a:r>
            <a:r>
              <a:rPr lang="ar-JO" altLang="en-US" sz="2800" b="1" u="sng" dirty="0">
                <a:solidFill>
                  <a:schemeClr val="accent1"/>
                </a:solidFill>
                <a:ea typeface="SimSun" panose="02010600030101010101" pitchFamily="2" charset="-122"/>
                <a:cs typeface="Arial" panose="020B0604020202020204" pitchFamily="34" charset="0"/>
              </a:rPr>
              <a:t>القبائل البدوية </a:t>
            </a:r>
            <a:r>
              <a:rPr lang="ar-JO" altLang="en-US" sz="2800" b="1" dirty="0">
                <a:solidFill>
                  <a:schemeClr val="accent1"/>
                </a:solidFill>
                <a:ea typeface="SimSun" panose="02010600030101010101" pitchFamily="2" charset="-122"/>
                <a:cs typeface="Arial" panose="020B0604020202020204" pitchFamily="34" charset="0"/>
              </a:rPr>
              <a:t>من الصحراء العربية البلاد المحيطة بشكل متكرر (العربية السعيدة وبلاد ما بين النهرين) وعادة سكنوا في هذه الأراضي المحتلة.</a:t>
            </a:r>
            <a:endParaRPr lang="en-US" altLang="en-US" sz="2800" b="1" dirty="0">
              <a:solidFill>
                <a:schemeClr val="accent1"/>
              </a:solidFill>
              <a:ea typeface="SimSun" panose="02010600030101010101" pitchFamily="2" charset="-122"/>
              <a:cs typeface="Arial" panose="020B0604020202020204" pitchFamily="34" charset="0"/>
            </a:endParaRPr>
          </a:p>
        </p:txBody>
      </p:sp>
      <p:sp>
        <p:nvSpPr>
          <p:cNvPr id="75784" name="TextBox 10">
            <a:extLst>
              <a:ext uri="{FF2B5EF4-FFF2-40B4-BE49-F238E27FC236}">
                <a16:creationId xmlns:a16="http://schemas.microsoft.com/office/drawing/2014/main" id="{F4F2D03E-65DF-E143-A37D-85E2079BA20E}"/>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152ر</a:t>
            </a:r>
            <a:endParaRPr lang="en-US" altLang="en-US" sz="2400" b="1" dirty="0">
              <a:solidFill>
                <a:schemeClr val="bg1"/>
              </a:solidFill>
              <a:cs typeface="Arial" panose="020B0604020202020204" pitchFamily="34" charset="0"/>
            </a:endParaRPr>
          </a:p>
        </p:txBody>
      </p:sp>
      <p:sp>
        <p:nvSpPr>
          <p:cNvPr id="75785" name="Text Box 4">
            <a:extLst>
              <a:ext uri="{FF2B5EF4-FFF2-40B4-BE49-F238E27FC236}">
                <a16:creationId xmlns:a16="http://schemas.microsoft.com/office/drawing/2014/main" id="{A3FA3AEE-946E-8E46-ADD6-001BF06A267B}"/>
              </a:ext>
            </a:extLst>
          </p:cNvPr>
          <p:cNvSpPr txBox="1">
            <a:spLocks noChangeArrowheads="1"/>
          </p:cNvSpPr>
          <p:nvPr/>
        </p:nvSpPr>
        <p:spPr bwMode="auto">
          <a:xfrm>
            <a:off x="304800" y="4572000"/>
            <a:ext cx="1828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b="1" dirty="0">
                <a:solidFill>
                  <a:schemeClr val="tx1"/>
                </a:solidFill>
                <a:cs typeface="Arial" panose="020B0604020202020204" pitchFamily="34" charset="0"/>
              </a:rPr>
              <a:t>الصحراء العربية</a:t>
            </a:r>
            <a:endParaRPr lang="en-US" altLang="en-US" b="1" dirty="0">
              <a:solidFill>
                <a:schemeClr val="tx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97293">
                                            <p:txEl>
                                              <p:pRg st="0" end="0"/>
                                            </p:txEl>
                                          </p:spTgt>
                                        </p:tgtEl>
                                        <p:attrNameLst>
                                          <p:attrName>style.visibility</p:attrName>
                                        </p:attrNameLst>
                                      </p:cBhvr>
                                      <p:to>
                                        <p:strVal val="visible"/>
                                      </p:to>
                                    </p:set>
                                    <p:animEffect transition="in" filter="blinds(horizontal)">
                                      <p:cBhvr>
                                        <p:cTn id="7" dur="500"/>
                                        <p:tgtEl>
                                          <p:spTgt spid="972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7293">
                                            <p:txEl>
                                              <p:pRg st="1" end="1"/>
                                            </p:txEl>
                                          </p:spTgt>
                                        </p:tgtEl>
                                        <p:attrNameLst>
                                          <p:attrName>style.visibility</p:attrName>
                                        </p:attrNameLst>
                                      </p:cBhvr>
                                      <p:to>
                                        <p:strVal val="visible"/>
                                      </p:to>
                                    </p:set>
                                    <p:animEffect transition="in" filter="blinds(horizontal)">
                                      <p:cBhvr>
                                        <p:cTn id="12" dur="500"/>
                                        <p:tgtEl>
                                          <p:spTgt spid="9729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77826" name="Text Box 2">
            <a:extLst>
              <a:ext uri="{FF2B5EF4-FFF2-40B4-BE49-F238E27FC236}">
                <a16:creationId xmlns:a16="http://schemas.microsoft.com/office/drawing/2014/main" id="{AC8E50C7-BD46-BF46-8960-CB02C950BA61}"/>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pic>
        <p:nvPicPr>
          <p:cNvPr id="77827" name="Picture 3" descr="Middle East- Zones">
            <a:extLst>
              <a:ext uri="{FF2B5EF4-FFF2-40B4-BE49-F238E27FC236}">
                <a16:creationId xmlns:a16="http://schemas.microsoft.com/office/drawing/2014/main" id="{09A0DC32-556A-994D-9F34-1D4088D2A92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AutoShape 5">
            <a:extLst>
              <a:ext uri="{FF2B5EF4-FFF2-40B4-BE49-F238E27FC236}">
                <a16:creationId xmlns:a16="http://schemas.microsoft.com/office/drawing/2014/main" id="{F1C62572-3AEF-A342-BC25-A404A7A0F906}"/>
              </a:ext>
            </a:extLst>
          </p:cNvPr>
          <p:cNvSpPr>
            <a:spLocks noChangeArrowheads="1"/>
          </p:cNvSpPr>
          <p:nvPr/>
        </p:nvSpPr>
        <p:spPr bwMode="auto">
          <a:xfrm rot="-2451323">
            <a:off x="1447800" y="4343400"/>
            <a:ext cx="609600" cy="152400"/>
          </a:xfrm>
          <a:prstGeom prst="rightArrow">
            <a:avLst>
              <a:gd name="adj1" fmla="val 50000"/>
              <a:gd name="adj2" fmla="val 10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77829" name="Rectangle 6">
            <a:extLst>
              <a:ext uri="{FF2B5EF4-FFF2-40B4-BE49-F238E27FC236}">
                <a16:creationId xmlns:a16="http://schemas.microsoft.com/office/drawing/2014/main" id="{A69967B0-DCE3-6C4C-8913-0CC1E04497FA}"/>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800" b="1" u="none" strike="noStrike" kern="1200" cap="none" spc="0" normalizeH="0" baseline="0" noProof="0" dirty="0">
                <a:ln>
                  <a:noFill/>
                </a:ln>
                <a:solidFill>
                  <a:srgbClr val="FFFFFF"/>
                </a:solidFill>
                <a:effectLst/>
                <a:uLnTx/>
                <a:uFillTx/>
                <a:cs typeface="Arial" panose="020B0604020202020204" pitchFamily="34" charset="0"/>
              </a:rPr>
              <a:t>الصحراء العربية </a:t>
            </a:r>
            <a:r>
              <a:rPr kumimoji="0" lang="ar-JO" altLang="en-US" sz="2600" b="1" u="none" strike="noStrike" kern="1200" cap="none" spc="0" normalizeH="0" baseline="0" noProof="0" dirty="0">
                <a:ln>
                  <a:noFill/>
                </a:ln>
                <a:solidFill>
                  <a:srgbClr val="FFFFFF"/>
                </a:solidFill>
                <a:effectLst/>
                <a:uLnTx/>
                <a:uFillTx/>
                <a:cs typeface="Arial" panose="020B0604020202020204" pitchFamily="34" charset="0"/>
              </a:rPr>
              <a:t>(الصحراء العربية)</a:t>
            </a:r>
            <a:endParaRPr kumimoji="0" lang="en-US" altLang="en-US" sz="26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99335" name="Text Box 7">
            <a:extLst>
              <a:ext uri="{FF2B5EF4-FFF2-40B4-BE49-F238E27FC236}">
                <a16:creationId xmlns:a16="http://schemas.microsoft.com/office/drawing/2014/main" id="{E01D92B9-9337-184E-A643-A39FC2E669CD}"/>
              </a:ext>
            </a:extLst>
          </p:cNvPr>
          <p:cNvSpPr txBox="1">
            <a:spLocks noChangeArrowheads="1"/>
          </p:cNvSpPr>
          <p:nvPr/>
        </p:nvSpPr>
        <p:spPr bwMode="auto">
          <a:xfrm>
            <a:off x="5105400" y="1558925"/>
            <a:ext cx="4038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2400" b="1" dirty="0">
              <a:solidFill>
                <a:schemeClr val="accent1"/>
              </a:solidFill>
              <a:cs typeface="Arial" panose="020B0604020202020204" pitchFamily="34" charset="0"/>
            </a:endParaRPr>
          </a:p>
          <a:p>
            <a:pPr eaLnBrk="1" hangingPunct="1">
              <a:spcBef>
                <a:spcPct val="50000"/>
              </a:spcBef>
              <a:buFontTx/>
              <a:buNone/>
            </a:pPr>
            <a:endParaRPr lang="en-US" altLang="zh-CN" sz="1800" b="1" dirty="0">
              <a:solidFill>
                <a:schemeClr val="accent1"/>
              </a:solidFill>
              <a:ea typeface="SimSun" panose="02010600030101010101" pitchFamily="2" charset="-122"/>
              <a:cs typeface="Arial" panose="020B0604020202020204" pitchFamily="34" charset="0"/>
            </a:endParaRPr>
          </a:p>
          <a:p>
            <a:pPr eaLnBrk="1" hangingPunct="1">
              <a:spcBef>
                <a:spcPct val="50000"/>
              </a:spcBef>
              <a:buFontTx/>
              <a:buNone/>
            </a:pPr>
            <a:endParaRPr lang="en-US" altLang="en-US" sz="1800" b="1" dirty="0">
              <a:solidFill>
                <a:schemeClr val="accent1"/>
              </a:solidFill>
              <a:ea typeface="SimSun" panose="02010600030101010101" pitchFamily="2" charset="-122"/>
              <a:cs typeface="Arial" panose="020B0604020202020204" pitchFamily="34" charset="0"/>
            </a:endParaRPr>
          </a:p>
        </p:txBody>
      </p:sp>
      <p:sp>
        <p:nvSpPr>
          <p:cNvPr id="77831" name="Text Box 9">
            <a:extLst>
              <a:ext uri="{FF2B5EF4-FFF2-40B4-BE49-F238E27FC236}">
                <a16:creationId xmlns:a16="http://schemas.microsoft.com/office/drawing/2014/main" id="{89310413-C09F-FB43-982E-EC4F866815D8}"/>
              </a:ext>
            </a:extLst>
          </p:cNvPr>
          <p:cNvSpPr txBox="1">
            <a:spLocks noChangeArrowheads="1"/>
          </p:cNvSpPr>
          <p:nvPr/>
        </p:nvSpPr>
        <p:spPr bwMode="auto">
          <a:xfrm>
            <a:off x="4953000" y="1524000"/>
            <a:ext cx="4191000"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1143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algn="r" eaLnBrk="1" hangingPunct="1">
              <a:spcBef>
                <a:spcPct val="0"/>
              </a:spcBef>
              <a:buFontTx/>
              <a:buNone/>
            </a:pPr>
            <a:r>
              <a:rPr lang="ar-JO" altLang="en-US" b="1" dirty="0">
                <a:solidFill>
                  <a:schemeClr val="accent1"/>
                </a:solidFill>
                <a:cs typeface="Arial" panose="020B0604020202020204" pitchFamily="34" charset="0"/>
              </a:rPr>
              <a:t>بحلول عام 250 ق.م بدأت قبائل عربية متنوعة بالتحرك داخل بلاد الشام.</a:t>
            </a:r>
            <a:endParaRPr lang="en-US" altLang="en-US" b="1" dirty="0">
              <a:solidFill>
                <a:schemeClr val="accent1"/>
              </a:solidFill>
              <a:cs typeface="Arial" panose="020B0604020202020204" pitchFamily="34" charset="0"/>
            </a:endParaRPr>
          </a:p>
          <a:p>
            <a:pPr lvl="1" eaLnBrk="1" hangingPunct="1">
              <a:spcBef>
                <a:spcPct val="0"/>
              </a:spcBef>
              <a:buFontTx/>
              <a:buNone/>
            </a:pPr>
            <a:endParaRPr lang="en-US" altLang="en-US" b="1" dirty="0">
              <a:solidFill>
                <a:schemeClr val="accent1"/>
              </a:solidFill>
              <a:cs typeface="Arial" panose="020B0604020202020204" pitchFamily="34" charset="0"/>
            </a:endParaRPr>
          </a:p>
          <a:p>
            <a:pPr lvl="1" algn="r" eaLnBrk="1" hangingPunct="1">
              <a:spcBef>
                <a:spcPct val="0"/>
              </a:spcBef>
              <a:buFontTx/>
              <a:buNone/>
            </a:pPr>
            <a:r>
              <a:rPr lang="ar-JO" altLang="en-US" b="1" dirty="0">
                <a:solidFill>
                  <a:schemeClr val="accent1"/>
                </a:solidFill>
                <a:cs typeface="Arial" panose="020B0604020202020204" pitchFamily="34" charset="0"/>
              </a:rPr>
              <a:t>قامت كل من قبيلة قيدار والنبطيين بغزو المناطق الأدومية، المؤابية واليهودية.</a:t>
            </a:r>
            <a:endParaRPr lang="en-US" altLang="en-US" b="1" dirty="0">
              <a:solidFill>
                <a:schemeClr val="accent1"/>
              </a:solidFill>
              <a:cs typeface="Arial" panose="020B0604020202020204" pitchFamily="34" charset="0"/>
            </a:endParaRPr>
          </a:p>
          <a:p>
            <a:pPr lvl="1" eaLnBrk="1" hangingPunct="1">
              <a:spcBef>
                <a:spcPct val="0"/>
              </a:spcBef>
              <a:buFontTx/>
              <a:buNone/>
            </a:pPr>
            <a:endParaRPr lang="en-US" altLang="en-US" b="1" dirty="0">
              <a:solidFill>
                <a:schemeClr val="accent1"/>
              </a:solidFill>
              <a:cs typeface="Arial" panose="020B0604020202020204" pitchFamily="34" charset="0"/>
            </a:endParaRPr>
          </a:p>
          <a:p>
            <a:pPr lvl="1" algn="r" eaLnBrk="1" hangingPunct="1">
              <a:spcBef>
                <a:spcPct val="0"/>
              </a:spcBef>
              <a:buFontTx/>
              <a:buNone/>
            </a:pPr>
            <a:r>
              <a:rPr lang="ar-JO" altLang="en-US" b="1" dirty="0">
                <a:solidFill>
                  <a:schemeClr val="bg1">
                    <a:lumMod val="85000"/>
                  </a:schemeClr>
                </a:solidFill>
                <a:cs typeface="Arial" panose="020B0604020202020204" pitchFamily="34" charset="0"/>
              </a:rPr>
              <a:t>في الفترتين البارثينية والرومانية حكمت عدة سلالات عربية مدناً فيما يعرف </a:t>
            </a:r>
            <a:r>
              <a:rPr lang="ar-JO" altLang="en-US" b="1" dirty="0">
                <a:solidFill>
                  <a:srgbClr val="FFFF00"/>
                </a:solidFill>
                <a:cs typeface="Arial" panose="020B0604020202020204" pitchFamily="34" charset="0"/>
              </a:rPr>
              <a:t>الآن سوريا والعراق.</a:t>
            </a:r>
            <a:endParaRPr lang="en-US" altLang="en-US" b="1" dirty="0">
              <a:solidFill>
                <a:srgbClr val="FFFF00"/>
              </a:solidFill>
              <a:cs typeface="Arial" panose="020B0604020202020204" pitchFamily="34" charset="0"/>
            </a:endParaRPr>
          </a:p>
          <a:p>
            <a:pPr eaLnBrk="1" hangingPunct="1">
              <a:spcBef>
                <a:spcPct val="0"/>
              </a:spcBef>
              <a:buFontTx/>
              <a:buNone/>
            </a:pPr>
            <a:endParaRPr lang="en-US" altLang="en-US" sz="2000" b="1" dirty="0">
              <a:solidFill>
                <a:schemeClr val="tx1"/>
              </a:solidFill>
              <a:cs typeface="Arial" panose="020B0604020202020204" pitchFamily="34" charset="0"/>
            </a:endParaRPr>
          </a:p>
        </p:txBody>
      </p:sp>
      <p:sp>
        <p:nvSpPr>
          <p:cNvPr id="77832" name="TextBox 10">
            <a:extLst>
              <a:ext uri="{FF2B5EF4-FFF2-40B4-BE49-F238E27FC236}">
                <a16:creationId xmlns:a16="http://schemas.microsoft.com/office/drawing/2014/main" id="{678C7B1C-F02B-834D-9A52-026E89EACBD7}"/>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152ر</a:t>
            </a:r>
            <a:endParaRPr lang="en-US" altLang="en-US" sz="2400" b="1" dirty="0">
              <a:solidFill>
                <a:schemeClr val="bg1"/>
              </a:solidFill>
              <a:cs typeface="Arial" panose="020B0604020202020204" pitchFamily="34" charset="0"/>
            </a:endParaRPr>
          </a:p>
        </p:txBody>
      </p:sp>
      <p:sp>
        <p:nvSpPr>
          <p:cNvPr id="77833" name="Text Box 4">
            <a:extLst>
              <a:ext uri="{FF2B5EF4-FFF2-40B4-BE49-F238E27FC236}">
                <a16:creationId xmlns:a16="http://schemas.microsoft.com/office/drawing/2014/main" id="{F6F19126-8000-CE41-8711-88C9A3F81F31}"/>
              </a:ext>
            </a:extLst>
          </p:cNvPr>
          <p:cNvSpPr txBox="1">
            <a:spLocks noChangeArrowheads="1"/>
          </p:cNvSpPr>
          <p:nvPr/>
        </p:nvSpPr>
        <p:spPr bwMode="auto">
          <a:xfrm>
            <a:off x="304800" y="4572000"/>
            <a:ext cx="1828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b="1" dirty="0">
                <a:solidFill>
                  <a:schemeClr val="tx1"/>
                </a:solidFill>
                <a:cs typeface="Arial" panose="020B0604020202020204" pitchFamily="34" charset="0"/>
              </a:rPr>
              <a:t>الصحراء العربية</a:t>
            </a:r>
            <a:endParaRPr lang="en-US" altLang="en-US" b="1" dirty="0">
              <a:solidFill>
                <a:schemeClr val="tx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99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5"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79874" name="Text Box 2">
            <a:extLst>
              <a:ext uri="{FF2B5EF4-FFF2-40B4-BE49-F238E27FC236}">
                <a16:creationId xmlns:a16="http://schemas.microsoft.com/office/drawing/2014/main" id="{51CD6162-6668-5B4D-AB90-23F203A89C8D}"/>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pic>
        <p:nvPicPr>
          <p:cNvPr id="79875" name="Picture 3" descr="Middle East- Zones">
            <a:extLst>
              <a:ext uri="{FF2B5EF4-FFF2-40B4-BE49-F238E27FC236}">
                <a16:creationId xmlns:a16="http://schemas.microsoft.com/office/drawing/2014/main" id="{2C9F493F-8AEF-9344-86D8-E099C2A198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AutoShape 5">
            <a:extLst>
              <a:ext uri="{FF2B5EF4-FFF2-40B4-BE49-F238E27FC236}">
                <a16:creationId xmlns:a16="http://schemas.microsoft.com/office/drawing/2014/main" id="{2221049A-E702-EC44-9C95-A056CC171383}"/>
              </a:ext>
            </a:extLst>
          </p:cNvPr>
          <p:cNvSpPr>
            <a:spLocks noChangeArrowheads="1"/>
          </p:cNvSpPr>
          <p:nvPr/>
        </p:nvSpPr>
        <p:spPr bwMode="auto">
          <a:xfrm rot="-2451323">
            <a:off x="1447800" y="4343400"/>
            <a:ext cx="609600" cy="152400"/>
          </a:xfrm>
          <a:prstGeom prst="rightArrow">
            <a:avLst>
              <a:gd name="adj1" fmla="val 50000"/>
              <a:gd name="adj2" fmla="val 10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79877" name="Rectangle 6">
            <a:extLst>
              <a:ext uri="{FF2B5EF4-FFF2-40B4-BE49-F238E27FC236}">
                <a16:creationId xmlns:a16="http://schemas.microsoft.com/office/drawing/2014/main" id="{D31538FB-FF5B-9A4D-9AD6-13B65EC33623}"/>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800" b="1" u="none" strike="noStrike" kern="1200" cap="none" spc="0" normalizeH="0" baseline="0" noProof="0" dirty="0">
                <a:ln>
                  <a:noFill/>
                </a:ln>
                <a:solidFill>
                  <a:srgbClr val="FFFFFF"/>
                </a:solidFill>
                <a:effectLst/>
                <a:uLnTx/>
                <a:uFillTx/>
                <a:cs typeface="Arial" panose="020B0604020202020204" pitchFamily="34" charset="0"/>
              </a:rPr>
              <a:t>الصحراء العربية </a:t>
            </a:r>
            <a:r>
              <a:rPr kumimoji="0" lang="ar-JO" altLang="en-US" sz="2600" b="1" u="none" strike="noStrike" kern="1200" cap="none" spc="0" normalizeH="0" baseline="0" noProof="0" dirty="0">
                <a:ln>
                  <a:noFill/>
                </a:ln>
                <a:solidFill>
                  <a:srgbClr val="FFFFFF"/>
                </a:solidFill>
                <a:effectLst/>
                <a:uLnTx/>
                <a:uFillTx/>
                <a:cs typeface="Arial" panose="020B0604020202020204" pitchFamily="34" charset="0"/>
              </a:rPr>
              <a:t>(الصحراء العربية)</a:t>
            </a:r>
            <a:endParaRPr kumimoji="0" lang="en-US" altLang="en-US" sz="26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101383" name="Text Box 7">
            <a:extLst>
              <a:ext uri="{FF2B5EF4-FFF2-40B4-BE49-F238E27FC236}">
                <a16:creationId xmlns:a16="http://schemas.microsoft.com/office/drawing/2014/main" id="{6FFD571A-05C1-6D4D-871F-D080231F64DF}"/>
              </a:ext>
            </a:extLst>
          </p:cNvPr>
          <p:cNvSpPr txBox="1">
            <a:spLocks noChangeArrowheads="1"/>
          </p:cNvSpPr>
          <p:nvPr/>
        </p:nvSpPr>
        <p:spPr bwMode="auto">
          <a:xfrm>
            <a:off x="5105400" y="1558925"/>
            <a:ext cx="4038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2400" b="1" dirty="0">
              <a:solidFill>
                <a:schemeClr val="accent1"/>
              </a:solidFill>
              <a:cs typeface="Arial" panose="020B0604020202020204" pitchFamily="34" charset="0"/>
            </a:endParaRPr>
          </a:p>
          <a:p>
            <a:pPr eaLnBrk="1" hangingPunct="1">
              <a:spcBef>
                <a:spcPct val="50000"/>
              </a:spcBef>
              <a:buFontTx/>
              <a:buNone/>
            </a:pPr>
            <a:endParaRPr lang="en-US" altLang="zh-CN" sz="1800" b="1" dirty="0">
              <a:solidFill>
                <a:schemeClr val="accent1"/>
              </a:solidFill>
              <a:ea typeface="SimSun" panose="02010600030101010101" pitchFamily="2" charset="-122"/>
              <a:cs typeface="Arial" panose="020B0604020202020204" pitchFamily="34" charset="0"/>
            </a:endParaRPr>
          </a:p>
          <a:p>
            <a:pPr eaLnBrk="1" hangingPunct="1">
              <a:spcBef>
                <a:spcPct val="50000"/>
              </a:spcBef>
              <a:buFontTx/>
              <a:buNone/>
            </a:pPr>
            <a:endParaRPr lang="en-US" altLang="en-US" sz="1800" b="1" dirty="0">
              <a:solidFill>
                <a:schemeClr val="accent1"/>
              </a:solidFill>
              <a:ea typeface="SimSun" panose="02010600030101010101" pitchFamily="2" charset="-122"/>
              <a:cs typeface="Arial" panose="020B0604020202020204" pitchFamily="34" charset="0"/>
            </a:endParaRPr>
          </a:p>
        </p:txBody>
      </p:sp>
      <p:sp>
        <p:nvSpPr>
          <p:cNvPr id="101384" name="Text Box 8">
            <a:extLst>
              <a:ext uri="{FF2B5EF4-FFF2-40B4-BE49-F238E27FC236}">
                <a16:creationId xmlns:a16="http://schemas.microsoft.com/office/drawing/2014/main" id="{338849A5-F770-7549-A63D-74FD647B0EBE}"/>
              </a:ext>
            </a:extLst>
          </p:cNvPr>
          <p:cNvSpPr txBox="1">
            <a:spLocks noChangeArrowheads="1"/>
          </p:cNvSpPr>
          <p:nvPr/>
        </p:nvSpPr>
        <p:spPr bwMode="auto">
          <a:xfrm>
            <a:off x="5262562" y="2825750"/>
            <a:ext cx="3576637" cy="308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eaLnBrk="1" hangingPunct="1">
              <a:lnSpc>
                <a:spcPct val="90000"/>
              </a:lnSpc>
              <a:buFontTx/>
              <a:buNone/>
            </a:pPr>
            <a:r>
              <a:rPr lang="ar-JO" altLang="en-US" sz="3600" b="1" dirty="0">
                <a:solidFill>
                  <a:schemeClr val="accent1"/>
                </a:solidFill>
                <a:ea typeface="SimSun" panose="02010600030101010101" pitchFamily="2" charset="-122"/>
                <a:cs typeface="Arial" panose="020B0604020202020204" pitchFamily="34" charset="0"/>
              </a:rPr>
              <a:t>يشير المؤرخين القدماء إلى العرب من خلال </a:t>
            </a:r>
            <a:r>
              <a:rPr lang="ar-JO" altLang="en-US" sz="3600" b="1" dirty="0">
                <a:solidFill>
                  <a:srgbClr val="FFFF00"/>
                </a:solidFill>
                <a:ea typeface="SimSun" panose="02010600030101010101" pitchFamily="2" charset="-122"/>
                <a:cs typeface="Arial" panose="020B0604020202020204" pitchFamily="34" charset="0"/>
              </a:rPr>
              <a:t>الإسم القبلي </a:t>
            </a:r>
            <a:r>
              <a:rPr lang="ar-JO" altLang="en-US" sz="3600" b="1" dirty="0">
                <a:solidFill>
                  <a:schemeClr val="accent1"/>
                </a:solidFill>
                <a:ea typeface="SimSun" panose="02010600030101010101" pitchFamily="2" charset="-122"/>
                <a:cs typeface="Arial" panose="020B0604020202020204" pitchFamily="34" charset="0"/>
              </a:rPr>
              <a:t>المباشر لتجنب الإرتباك.</a:t>
            </a:r>
            <a:endParaRPr lang="en-US" altLang="en-US" sz="3600" b="1" dirty="0">
              <a:solidFill>
                <a:schemeClr val="accent1"/>
              </a:solidFill>
              <a:ea typeface="SimSun" panose="02010600030101010101" pitchFamily="2" charset="-122"/>
              <a:cs typeface="Arial" panose="020B0604020202020204" pitchFamily="34" charset="0"/>
            </a:endParaRPr>
          </a:p>
        </p:txBody>
      </p:sp>
      <p:sp>
        <p:nvSpPr>
          <p:cNvPr id="79880" name="TextBox 10">
            <a:extLst>
              <a:ext uri="{FF2B5EF4-FFF2-40B4-BE49-F238E27FC236}">
                <a16:creationId xmlns:a16="http://schemas.microsoft.com/office/drawing/2014/main" id="{A0B9ABBE-29A9-FF4F-B1C1-421E5BFEF307}"/>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152ر</a:t>
            </a:r>
            <a:endParaRPr lang="en-US" altLang="en-US" sz="2400" b="1" dirty="0">
              <a:solidFill>
                <a:schemeClr val="bg1"/>
              </a:solidFill>
              <a:cs typeface="Arial" panose="020B0604020202020204" pitchFamily="34" charset="0"/>
            </a:endParaRPr>
          </a:p>
        </p:txBody>
      </p:sp>
      <p:sp>
        <p:nvSpPr>
          <p:cNvPr id="79881" name="Text Box 4">
            <a:extLst>
              <a:ext uri="{FF2B5EF4-FFF2-40B4-BE49-F238E27FC236}">
                <a16:creationId xmlns:a16="http://schemas.microsoft.com/office/drawing/2014/main" id="{E2AAE507-48C4-2A43-8C77-F277AA5F7A04}"/>
              </a:ext>
            </a:extLst>
          </p:cNvPr>
          <p:cNvSpPr txBox="1">
            <a:spLocks noChangeArrowheads="1"/>
          </p:cNvSpPr>
          <p:nvPr/>
        </p:nvSpPr>
        <p:spPr bwMode="auto">
          <a:xfrm>
            <a:off x="304800" y="4572000"/>
            <a:ext cx="1828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b="1" dirty="0">
                <a:solidFill>
                  <a:schemeClr val="tx1"/>
                </a:solidFill>
                <a:cs typeface="Arial" panose="020B0604020202020204" pitchFamily="34" charset="0"/>
              </a:rPr>
              <a:t>الصحراء العربية</a:t>
            </a:r>
            <a:endParaRPr lang="en-US" altLang="en-US" b="1" dirty="0">
              <a:solidFill>
                <a:schemeClr val="tx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1013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01384">
                                            <p:txEl>
                                              <p:pRg st="0" end="0"/>
                                            </p:txEl>
                                          </p:spTgt>
                                        </p:tgtEl>
                                        <p:attrNameLst>
                                          <p:attrName>style.visibility</p:attrName>
                                        </p:attrNameLst>
                                      </p:cBhvr>
                                      <p:to>
                                        <p:strVal val="visible"/>
                                      </p:to>
                                    </p:set>
                                    <p:animEffect transition="in" filter="blinds(horizontal)">
                                      <p:cBhvr>
                                        <p:cTn id="11" dur="500"/>
                                        <p:tgtEl>
                                          <p:spTgt spid="1013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3"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105479" name="Text Box 7">
            <a:extLst>
              <a:ext uri="{FF2B5EF4-FFF2-40B4-BE49-F238E27FC236}">
                <a16:creationId xmlns:a16="http://schemas.microsoft.com/office/drawing/2014/main" id="{2B3C4556-D8B3-B649-A988-74F725A809D1}"/>
              </a:ext>
            </a:extLst>
          </p:cNvPr>
          <p:cNvSpPr txBox="1">
            <a:spLocks noChangeArrowheads="1"/>
          </p:cNvSpPr>
          <p:nvPr/>
        </p:nvSpPr>
        <p:spPr bwMode="auto">
          <a:xfrm>
            <a:off x="4957763" y="1504950"/>
            <a:ext cx="3986212"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algn="r" eaLnBrk="1" hangingPunct="1">
              <a:lnSpc>
                <a:spcPct val="80000"/>
              </a:lnSpc>
              <a:buFontTx/>
              <a:buNone/>
            </a:pPr>
            <a:r>
              <a:rPr lang="ar-JO" altLang="zh-CN" b="1" dirty="0">
                <a:solidFill>
                  <a:schemeClr val="accent1"/>
                </a:solidFill>
                <a:ea typeface="SimSun" panose="02010600030101010101" pitchFamily="2" charset="-122"/>
              </a:rPr>
              <a:t>المدن والممالك الجنوبية المحاذية للمحيط الهندي.</a:t>
            </a:r>
            <a:endParaRPr lang="en-US" altLang="zh-CN" b="1" dirty="0">
              <a:solidFill>
                <a:schemeClr val="accent1"/>
              </a:solidFill>
              <a:ea typeface="SimSun" panose="02010600030101010101" pitchFamily="2" charset="-122"/>
            </a:endParaRPr>
          </a:p>
          <a:p>
            <a:pPr lvl="1" algn="r" eaLnBrk="1" hangingPunct="1">
              <a:lnSpc>
                <a:spcPct val="80000"/>
              </a:lnSpc>
              <a:buFontTx/>
              <a:buNone/>
            </a:pPr>
            <a:endParaRPr lang="en-US" altLang="zh-CN" b="1" dirty="0">
              <a:solidFill>
                <a:schemeClr val="accent1"/>
              </a:solidFill>
              <a:ea typeface="SimSun" panose="02010600030101010101" pitchFamily="2" charset="-122"/>
            </a:endParaRPr>
          </a:p>
          <a:p>
            <a:pPr lvl="1" algn="r" eaLnBrk="1" hangingPunct="1">
              <a:lnSpc>
                <a:spcPct val="80000"/>
              </a:lnSpc>
              <a:buFontTx/>
              <a:buNone/>
            </a:pPr>
            <a:r>
              <a:rPr lang="en-US" altLang="zh-CN" b="1" dirty="0">
                <a:solidFill>
                  <a:schemeClr val="accent1"/>
                </a:solidFill>
                <a:ea typeface="SimSun" panose="02010600030101010101" pitchFamily="2" charset="-122"/>
              </a:rPr>
              <a:t>	</a:t>
            </a:r>
            <a:r>
              <a:rPr lang="ar-JO" altLang="en-US" b="1" dirty="0">
                <a:solidFill>
                  <a:schemeClr val="accent1"/>
                </a:solidFill>
                <a:ea typeface="SimSun" panose="02010600030101010101" pitchFamily="2" charset="-122"/>
              </a:rPr>
              <a:t>أتاحت المسطحات المائية على جانبي شبه الجزيرة العربية سهولة الوصول إلى حضارات وادي النهر المجاورة لنهر النيل ودجلة والفرات.</a:t>
            </a:r>
          </a:p>
          <a:p>
            <a:pPr lvl="1" algn="r" eaLnBrk="1" hangingPunct="1">
              <a:lnSpc>
                <a:spcPct val="80000"/>
              </a:lnSpc>
              <a:buFontTx/>
              <a:buNone/>
            </a:pPr>
            <a:endParaRPr lang="en-US" altLang="zh-CN" b="1" dirty="0">
              <a:solidFill>
                <a:schemeClr val="accent1"/>
              </a:solidFill>
              <a:ea typeface="SimSun" panose="02010600030101010101" pitchFamily="2" charset="-122"/>
            </a:endParaRPr>
          </a:p>
          <a:p>
            <a:pPr lvl="1" algn="r" eaLnBrk="1" hangingPunct="1">
              <a:lnSpc>
                <a:spcPct val="80000"/>
              </a:lnSpc>
              <a:buFontTx/>
              <a:buNone/>
            </a:pPr>
            <a:r>
              <a:rPr lang="en-US" altLang="en-US" b="1" dirty="0">
                <a:solidFill>
                  <a:schemeClr val="accent1"/>
                </a:solidFill>
                <a:ea typeface="SimSun" panose="02010600030101010101" pitchFamily="2" charset="-122"/>
              </a:rPr>
              <a:t>	</a:t>
            </a:r>
            <a:r>
              <a:rPr lang="ar-JO" altLang="en-US" b="1" dirty="0">
                <a:solidFill>
                  <a:schemeClr val="accent1"/>
                </a:solidFill>
                <a:ea typeface="SimSun" panose="02010600030101010101" pitchFamily="2" charset="-122"/>
              </a:rPr>
              <a:t>سمح مناخ وطبوغرافية هذه المنطقة بتطور زراعي أكبر منه على ساحل الخليج الفارسي.</a:t>
            </a:r>
            <a:endParaRPr lang="en-US" altLang="en-US" b="1" dirty="0">
              <a:solidFill>
                <a:schemeClr val="accent1"/>
              </a:solidFill>
              <a:ea typeface="SimSun" panose="02010600030101010101" pitchFamily="2" charset="-122"/>
            </a:endParaRPr>
          </a:p>
        </p:txBody>
      </p:sp>
      <p:sp>
        <p:nvSpPr>
          <p:cNvPr id="81923" name="Text Box 2">
            <a:extLst>
              <a:ext uri="{FF2B5EF4-FFF2-40B4-BE49-F238E27FC236}">
                <a16:creationId xmlns:a16="http://schemas.microsoft.com/office/drawing/2014/main" id="{C42053A8-159E-F241-9BFB-F5DA31B71BC6}"/>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endParaRPr>
          </a:p>
        </p:txBody>
      </p:sp>
      <p:pic>
        <p:nvPicPr>
          <p:cNvPr id="81924" name="Picture 3" descr="Middle East- Zones">
            <a:extLst>
              <a:ext uri="{FF2B5EF4-FFF2-40B4-BE49-F238E27FC236}">
                <a16:creationId xmlns:a16="http://schemas.microsoft.com/office/drawing/2014/main" id="{5FCA7C40-8FD7-DF45-9443-4F4FEBFEC1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Rectangle 4">
            <a:extLst>
              <a:ext uri="{FF2B5EF4-FFF2-40B4-BE49-F238E27FC236}">
                <a16:creationId xmlns:a16="http://schemas.microsoft.com/office/drawing/2014/main" id="{8E0E5511-ED25-0B4E-8D15-6629EBAD4ADF}"/>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3800" b="1" dirty="0">
                <a:solidFill>
                  <a:schemeClr val="bg1"/>
                </a:solidFill>
              </a:rPr>
              <a:t>العربية السعيدة </a:t>
            </a:r>
            <a:r>
              <a:rPr lang="ar-JO" altLang="en-US" sz="2600" b="1" dirty="0">
                <a:solidFill>
                  <a:schemeClr val="bg1"/>
                </a:solidFill>
              </a:rPr>
              <a:t>(العربية السعيدة)</a:t>
            </a:r>
            <a:endParaRPr lang="en-US" altLang="en-US" sz="2600" b="1" dirty="0">
              <a:solidFill>
                <a:schemeClr val="bg1"/>
              </a:solidFill>
            </a:endParaRPr>
          </a:p>
        </p:txBody>
      </p:sp>
      <p:sp>
        <p:nvSpPr>
          <p:cNvPr id="81927" name="Text Box 6">
            <a:extLst>
              <a:ext uri="{FF2B5EF4-FFF2-40B4-BE49-F238E27FC236}">
                <a16:creationId xmlns:a16="http://schemas.microsoft.com/office/drawing/2014/main" id="{15E3C086-3798-644D-8276-532EF5683180}"/>
              </a:ext>
            </a:extLst>
          </p:cNvPr>
          <p:cNvSpPr txBox="1">
            <a:spLocks noChangeArrowheads="1"/>
          </p:cNvSpPr>
          <p:nvPr/>
        </p:nvSpPr>
        <p:spPr bwMode="auto">
          <a:xfrm>
            <a:off x="4648200" y="1600200"/>
            <a:ext cx="42672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eaLnBrk="1" hangingPunct="1">
              <a:lnSpc>
                <a:spcPct val="90000"/>
              </a:lnSpc>
              <a:buFontTx/>
              <a:buNone/>
            </a:pPr>
            <a:endParaRPr lang="en-US" altLang="en-US" sz="2400" b="1" dirty="0">
              <a:solidFill>
                <a:schemeClr val="accent1"/>
              </a:solidFill>
            </a:endParaRPr>
          </a:p>
        </p:txBody>
      </p:sp>
      <p:sp>
        <p:nvSpPr>
          <p:cNvPr id="81928" name="Text Box 8">
            <a:extLst>
              <a:ext uri="{FF2B5EF4-FFF2-40B4-BE49-F238E27FC236}">
                <a16:creationId xmlns:a16="http://schemas.microsoft.com/office/drawing/2014/main" id="{B0B28188-C461-D34F-8054-A023CAB9275C}"/>
              </a:ext>
            </a:extLst>
          </p:cNvPr>
          <p:cNvSpPr txBox="1">
            <a:spLocks noChangeArrowheads="1"/>
          </p:cNvSpPr>
          <p:nvPr/>
        </p:nvSpPr>
        <p:spPr bwMode="auto">
          <a:xfrm>
            <a:off x="3352800" y="54864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en-US" altLang="en-US" sz="1800" b="1" dirty="0">
                <a:solidFill>
                  <a:schemeClr val="tx1"/>
                </a:solidFill>
              </a:rPr>
              <a:t>Arabia Felix</a:t>
            </a:r>
          </a:p>
        </p:txBody>
      </p:sp>
      <p:sp>
        <p:nvSpPr>
          <p:cNvPr id="81929" name="AutoShape 9">
            <a:extLst>
              <a:ext uri="{FF2B5EF4-FFF2-40B4-BE49-F238E27FC236}">
                <a16:creationId xmlns:a16="http://schemas.microsoft.com/office/drawing/2014/main" id="{43C6AC51-916F-C14E-B02C-BC926039EF54}"/>
              </a:ext>
            </a:extLst>
          </p:cNvPr>
          <p:cNvSpPr>
            <a:spLocks noChangeArrowheads="1"/>
          </p:cNvSpPr>
          <p:nvPr/>
        </p:nvSpPr>
        <p:spPr bwMode="auto">
          <a:xfrm rot="2956074">
            <a:off x="3505200" y="5257800"/>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endParaRPr>
          </a:p>
        </p:txBody>
      </p:sp>
      <p:sp>
        <p:nvSpPr>
          <p:cNvPr id="81930" name="AutoShape 13">
            <a:extLst>
              <a:ext uri="{FF2B5EF4-FFF2-40B4-BE49-F238E27FC236}">
                <a16:creationId xmlns:a16="http://schemas.microsoft.com/office/drawing/2014/main" id="{68C105A0-8B47-B049-AD0A-FD3E30EDA144}"/>
              </a:ext>
            </a:extLst>
          </p:cNvPr>
          <p:cNvSpPr>
            <a:spLocks noChangeArrowheads="1"/>
          </p:cNvSpPr>
          <p:nvPr/>
        </p:nvSpPr>
        <p:spPr bwMode="auto">
          <a:xfrm rot="-2443926">
            <a:off x="3200400" y="3429000"/>
            <a:ext cx="838200" cy="228600"/>
          </a:xfrm>
          <a:prstGeom prst="leftArrow">
            <a:avLst>
              <a:gd name="adj1" fmla="val 50000"/>
              <a:gd name="adj2" fmla="val 91667"/>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endParaRPr>
          </a:p>
        </p:txBody>
      </p:sp>
      <p:sp>
        <p:nvSpPr>
          <p:cNvPr id="81931" name="AutoShape 14">
            <a:extLst>
              <a:ext uri="{FF2B5EF4-FFF2-40B4-BE49-F238E27FC236}">
                <a16:creationId xmlns:a16="http://schemas.microsoft.com/office/drawing/2014/main" id="{6A1D6D50-1549-BB46-9B97-97C530D30118}"/>
              </a:ext>
            </a:extLst>
          </p:cNvPr>
          <p:cNvSpPr>
            <a:spLocks noChangeArrowheads="1"/>
          </p:cNvSpPr>
          <p:nvPr/>
        </p:nvSpPr>
        <p:spPr bwMode="auto">
          <a:xfrm rot="-9849310">
            <a:off x="838200" y="4343400"/>
            <a:ext cx="838200" cy="228600"/>
          </a:xfrm>
          <a:prstGeom prst="leftArrow">
            <a:avLst>
              <a:gd name="adj1" fmla="val 50000"/>
              <a:gd name="adj2" fmla="val 91667"/>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endParaRPr>
          </a:p>
        </p:txBody>
      </p:sp>
      <p:sp>
        <p:nvSpPr>
          <p:cNvPr id="81932" name="TextBox 13">
            <a:extLst>
              <a:ext uri="{FF2B5EF4-FFF2-40B4-BE49-F238E27FC236}">
                <a16:creationId xmlns:a16="http://schemas.microsoft.com/office/drawing/2014/main" id="{38A9D10D-6875-1345-AED4-F5D76E4155FE}"/>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rPr>
              <a:t>152ر</a:t>
            </a:r>
            <a:endParaRPr lang="en-US" altLang="en-US"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5479">
                                            <p:txEl>
                                              <p:pRg st="0" end="0"/>
                                            </p:txEl>
                                          </p:spTgt>
                                        </p:tgtEl>
                                        <p:attrNameLst>
                                          <p:attrName>style.visibility</p:attrName>
                                        </p:attrNameLst>
                                      </p:cBhvr>
                                      <p:to>
                                        <p:strVal val="visible"/>
                                      </p:to>
                                    </p:set>
                                    <p:animEffect transition="in" filter="blinds(horizontal)">
                                      <p:cBhvr>
                                        <p:cTn id="7" dur="500"/>
                                        <p:tgtEl>
                                          <p:spTgt spid="1054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5479">
                                            <p:txEl>
                                              <p:pRg st="2" end="2"/>
                                            </p:txEl>
                                          </p:spTgt>
                                        </p:tgtEl>
                                        <p:attrNameLst>
                                          <p:attrName>style.visibility</p:attrName>
                                        </p:attrNameLst>
                                      </p:cBhvr>
                                      <p:to>
                                        <p:strVal val="visible"/>
                                      </p:to>
                                    </p:set>
                                    <p:animEffect transition="in" filter="blinds(horizontal)">
                                      <p:cBhvr>
                                        <p:cTn id="12" dur="500"/>
                                        <p:tgtEl>
                                          <p:spTgt spid="10547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05479">
                                            <p:txEl>
                                              <p:pRg st="4" end="4"/>
                                            </p:txEl>
                                          </p:spTgt>
                                        </p:tgtEl>
                                        <p:attrNameLst>
                                          <p:attrName>style.visibility</p:attrName>
                                        </p:attrNameLst>
                                      </p:cBhvr>
                                      <p:to>
                                        <p:strVal val="visible"/>
                                      </p:to>
                                    </p:set>
                                    <p:animEffect transition="in" filter="blinds(horizontal)">
                                      <p:cBhvr>
                                        <p:cTn id="17" dur="500"/>
                                        <p:tgtEl>
                                          <p:spTgt spid="1054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3970" name="Text Box 2">
            <a:extLst>
              <a:ext uri="{FF2B5EF4-FFF2-40B4-BE49-F238E27FC236}">
                <a16:creationId xmlns:a16="http://schemas.microsoft.com/office/drawing/2014/main" id="{4C369361-53A0-9848-9C65-1E59C8E487BB}"/>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pic>
        <p:nvPicPr>
          <p:cNvPr id="83971" name="Picture 3" descr="Middle East- Zones">
            <a:extLst>
              <a:ext uri="{FF2B5EF4-FFF2-40B4-BE49-F238E27FC236}">
                <a16:creationId xmlns:a16="http://schemas.microsoft.com/office/drawing/2014/main" id="{3D71B24A-892A-8440-BCAA-99226CD7348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4">
            <a:extLst>
              <a:ext uri="{FF2B5EF4-FFF2-40B4-BE49-F238E27FC236}">
                <a16:creationId xmlns:a16="http://schemas.microsoft.com/office/drawing/2014/main" id="{E0DE5473-B38B-6A40-AC91-2B55FE4CDE48}"/>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800" b="1" u="none" strike="noStrike" kern="1200" cap="none" spc="0" normalizeH="0" baseline="0" noProof="0" dirty="0">
                <a:ln>
                  <a:noFill/>
                </a:ln>
                <a:solidFill>
                  <a:srgbClr val="FFFFFF"/>
                </a:solidFill>
                <a:effectLst/>
                <a:uLnTx/>
                <a:uFillTx/>
                <a:cs typeface="Arial" panose="020B0604020202020204" pitchFamily="34" charset="0"/>
              </a:rPr>
              <a:t>العربية السعيدة </a:t>
            </a:r>
            <a:r>
              <a:rPr kumimoji="0" lang="ar-JO" altLang="en-US" sz="2600" b="1" u="none" strike="noStrike" kern="1200" cap="none" spc="0" normalizeH="0" baseline="0" noProof="0" dirty="0">
                <a:ln>
                  <a:noFill/>
                </a:ln>
                <a:solidFill>
                  <a:srgbClr val="FFFFFF"/>
                </a:solidFill>
                <a:effectLst/>
                <a:uLnTx/>
                <a:uFillTx/>
                <a:cs typeface="Arial" panose="020B0604020202020204" pitchFamily="34" charset="0"/>
              </a:rPr>
              <a:t>(العربية السعيدة)</a:t>
            </a:r>
            <a:endParaRPr kumimoji="0" lang="en-US" altLang="en-US" sz="26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83973" name="Text Box 5">
            <a:extLst>
              <a:ext uri="{FF2B5EF4-FFF2-40B4-BE49-F238E27FC236}">
                <a16:creationId xmlns:a16="http://schemas.microsoft.com/office/drawing/2014/main" id="{EAC02BEC-73A9-2F4A-9FE3-86646B34CC11}"/>
              </a:ext>
            </a:extLst>
          </p:cNvPr>
          <p:cNvSpPr txBox="1">
            <a:spLocks noChangeArrowheads="1"/>
          </p:cNvSpPr>
          <p:nvPr/>
        </p:nvSpPr>
        <p:spPr bwMode="auto">
          <a:xfrm>
            <a:off x="5105400" y="1558925"/>
            <a:ext cx="4038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2400" b="1" dirty="0">
              <a:solidFill>
                <a:schemeClr val="accent1"/>
              </a:solidFill>
              <a:cs typeface="Arial" panose="020B0604020202020204" pitchFamily="34" charset="0"/>
            </a:endParaRPr>
          </a:p>
          <a:p>
            <a:pPr eaLnBrk="1" hangingPunct="1">
              <a:spcBef>
                <a:spcPct val="50000"/>
              </a:spcBef>
              <a:buFontTx/>
              <a:buNone/>
            </a:pPr>
            <a:endParaRPr lang="en-US" altLang="zh-CN" sz="1800" b="1" dirty="0">
              <a:solidFill>
                <a:schemeClr val="accent1"/>
              </a:solidFill>
              <a:ea typeface="SimSun" panose="02010600030101010101" pitchFamily="2" charset="-122"/>
              <a:cs typeface="Arial" panose="020B0604020202020204" pitchFamily="34" charset="0"/>
            </a:endParaRPr>
          </a:p>
          <a:p>
            <a:pPr eaLnBrk="1" hangingPunct="1">
              <a:spcBef>
                <a:spcPct val="50000"/>
              </a:spcBef>
              <a:buFontTx/>
              <a:buNone/>
            </a:pPr>
            <a:endParaRPr lang="en-US" altLang="en-US" sz="1800" b="1" dirty="0">
              <a:solidFill>
                <a:schemeClr val="accent1"/>
              </a:solidFill>
              <a:ea typeface="SimSun" panose="02010600030101010101" pitchFamily="2" charset="-122"/>
              <a:cs typeface="Arial" panose="020B0604020202020204" pitchFamily="34" charset="0"/>
            </a:endParaRPr>
          </a:p>
        </p:txBody>
      </p:sp>
      <p:sp>
        <p:nvSpPr>
          <p:cNvPr id="83974" name="Text Box 6">
            <a:extLst>
              <a:ext uri="{FF2B5EF4-FFF2-40B4-BE49-F238E27FC236}">
                <a16:creationId xmlns:a16="http://schemas.microsoft.com/office/drawing/2014/main" id="{C3744200-96D6-7A45-8A7A-DB68B1BBAE52}"/>
              </a:ext>
            </a:extLst>
          </p:cNvPr>
          <p:cNvSpPr txBox="1">
            <a:spLocks noChangeArrowheads="1"/>
          </p:cNvSpPr>
          <p:nvPr/>
        </p:nvSpPr>
        <p:spPr bwMode="auto">
          <a:xfrm>
            <a:off x="4648200" y="1600200"/>
            <a:ext cx="42672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eaLnBrk="1" hangingPunct="1">
              <a:lnSpc>
                <a:spcPct val="90000"/>
              </a:lnSpc>
              <a:buFontTx/>
              <a:buNone/>
            </a:pPr>
            <a:endParaRPr lang="en-US" altLang="en-US" sz="2400" b="1" dirty="0">
              <a:solidFill>
                <a:schemeClr val="accent1"/>
              </a:solidFill>
              <a:cs typeface="Arial" panose="020B0604020202020204" pitchFamily="34" charset="0"/>
            </a:endParaRPr>
          </a:p>
        </p:txBody>
      </p:sp>
      <p:sp>
        <p:nvSpPr>
          <p:cNvPr id="109575" name="Text Box 7">
            <a:extLst>
              <a:ext uri="{FF2B5EF4-FFF2-40B4-BE49-F238E27FC236}">
                <a16:creationId xmlns:a16="http://schemas.microsoft.com/office/drawing/2014/main" id="{5E37696A-0D6E-B947-90F1-5DEDB8DA21C2}"/>
              </a:ext>
            </a:extLst>
          </p:cNvPr>
          <p:cNvSpPr txBox="1">
            <a:spLocks noChangeArrowheads="1"/>
          </p:cNvSpPr>
          <p:nvPr/>
        </p:nvSpPr>
        <p:spPr bwMode="auto">
          <a:xfrm>
            <a:off x="5029200" y="1511300"/>
            <a:ext cx="4114800"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50000"/>
              </a:spcBef>
              <a:buFontTx/>
              <a:buNone/>
            </a:pPr>
            <a:r>
              <a:rPr lang="ar-JO" altLang="zh-CN" sz="2800" b="1" dirty="0">
                <a:solidFill>
                  <a:schemeClr val="tx1"/>
                </a:solidFill>
                <a:ea typeface="SimSun" panose="02010600030101010101" pitchFamily="2" charset="-122"/>
                <a:cs typeface="Arial" panose="020B0604020202020204" pitchFamily="34" charset="0"/>
              </a:rPr>
              <a:t>عاش شعوب المنطقة في ممالك صغيرة أو مدن ولايات، غالباً أن أكثرها شهرة هي سبأ والتي سميت </a:t>
            </a:r>
            <a:r>
              <a:rPr lang="ar-JO" altLang="zh-CN" sz="2800" b="1" dirty="0">
                <a:solidFill>
                  <a:srgbClr val="FF0000"/>
                </a:solidFill>
                <a:ea typeface="SimSun" panose="02010600030101010101" pitchFamily="2" charset="-122"/>
                <a:cs typeface="Arial" panose="020B0604020202020204" pitchFamily="34" charset="0"/>
              </a:rPr>
              <a:t>شبا </a:t>
            </a:r>
            <a:r>
              <a:rPr lang="ar-JO" altLang="zh-CN" sz="2800" b="1" dirty="0">
                <a:solidFill>
                  <a:schemeClr val="tx1"/>
                </a:solidFill>
                <a:ea typeface="SimSun" panose="02010600030101010101" pitchFamily="2" charset="-122"/>
                <a:cs typeface="Arial" panose="020B0604020202020204" pitchFamily="34" charset="0"/>
              </a:rPr>
              <a:t>في العهد القديم</a:t>
            </a:r>
            <a:r>
              <a:rPr lang="en-US" altLang="zh-CN" sz="2800" b="1" dirty="0">
                <a:solidFill>
                  <a:schemeClr val="accent1"/>
                </a:solidFill>
                <a:ea typeface="SimSun" panose="02010600030101010101" pitchFamily="2" charset="-122"/>
                <a:cs typeface="Arial" panose="020B0604020202020204" pitchFamily="34" charset="0"/>
              </a:rPr>
              <a:t>. </a:t>
            </a:r>
          </a:p>
          <a:p>
            <a:pPr algn="r" eaLnBrk="1" hangingPunct="1">
              <a:spcBef>
                <a:spcPct val="50000"/>
              </a:spcBef>
              <a:buFontTx/>
              <a:buNone/>
            </a:pPr>
            <a:r>
              <a:rPr lang="ar-JO" altLang="zh-CN" sz="2000" b="1" dirty="0">
                <a:solidFill>
                  <a:schemeClr val="tx1"/>
                </a:solidFill>
                <a:ea typeface="SimSun" panose="02010600030101010101" pitchFamily="2" charset="-122"/>
                <a:cs typeface="Arial" panose="020B0604020202020204" pitchFamily="34" charset="0"/>
              </a:rPr>
              <a:t>1 ملوك 10: 1-10</a:t>
            </a:r>
            <a:endParaRPr lang="en-US" altLang="zh-CN" sz="2800" b="1" dirty="0">
              <a:solidFill>
                <a:schemeClr val="tx1"/>
              </a:solidFill>
              <a:ea typeface="SimSun" panose="02010600030101010101" pitchFamily="2" charset="-122"/>
              <a:cs typeface="Arial" panose="020B0604020202020204" pitchFamily="34" charset="0"/>
            </a:endParaRPr>
          </a:p>
        </p:txBody>
      </p:sp>
      <p:sp>
        <p:nvSpPr>
          <p:cNvPr id="83976" name="Text Box 8">
            <a:extLst>
              <a:ext uri="{FF2B5EF4-FFF2-40B4-BE49-F238E27FC236}">
                <a16:creationId xmlns:a16="http://schemas.microsoft.com/office/drawing/2014/main" id="{195126AF-9D7A-1440-846C-4266B1DE2B63}"/>
              </a:ext>
            </a:extLst>
          </p:cNvPr>
          <p:cNvSpPr txBox="1">
            <a:spLocks noChangeArrowheads="1"/>
          </p:cNvSpPr>
          <p:nvPr/>
        </p:nvSpPr>
        <p:spPr bwMode="auto">
          <a:xfrm>
            <a:off x="3352800" y="5486400"/>
            <a:ext cx="15065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b="1" dirty="0">
                <a:solidFill>
                  <a:schemeClr val="tx1"/>
                </a:solidFill>
                <a:cs typeface="Arial" panose="020B0604020202020204" pitchFamily="34" charset="0"/>
              </a:rPr>
              <a:t>العربية السعيدة</a:t>
            </a:r>
            <a:endParaRPr lang="en-US" altLang="en-US" b="1" dirty="0">
              <a:solidFill>
                <a:schemeClr val="tx1"/>
              </a:solidFill>
              <a:cs typeface="Arial" panose="020B0604020202020204" pitchFamily="34" charset="0"/>
            </a:endParaRPr>
          </a:p>
        </p:txBody>
      </p:sp>
      <p:sp>
        <p:nvSpPr>
          <p:cNvPr id="83977" name="AutoShape 9">
            <a:extLst>
              <a:ext uri="{FF2B5EF4-FFF2-40B4-BE49-F238E27FC236}">
                <a16:creationId xmlns:a16="http://schemas.microsoft.com/office/drawing/2014/main" id="{1D3D0427-04C9-404C-B79F-97890A628312}"/>
              </a:ext>
            </a:extLst>
          </p:cNvPr>
          <p:cNvSpPr>
            <a:spLocks noChangeArrowheads="1"/>
          </p:cNvSpPr>
          <p:nvPr/>
        </p:nvSpPr>
        <p:spPr bwMode="auto">
          <a:xfrm rot="2956074">
            <a:off x="3505200" y="5257800"/>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pic>
        <p:nvPicPr>
          <p:cNvPr id="83978" name="Picture 11" descr="solandsheba">
            <a:extLst>
              <a:ext uri="{FF2B5EF4-FFF2-40B4-BE49-F238E27FC236}">
                <a16:creationId xmlns:a16="http://schemas.microsoft.com/office/drawing/2014/main" id="{FCF3A9D9-C079-4D4D-AA17-3580A5BC96C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81600" y="4114800"/>
            <a:ext cx="19192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9" name="AutoShape 12">
            <a:extLst>
              <a:ext uri="{FF2B5EF4-FFF2-40B4-BE49-F238E27FC236}">
                <a16:creationId xmlns:a16="http://schemas.microsoft.com/office/drawing/2014/main" id="{EB6287C8-1EA3-D847-B8D7-F5643EE22EE5}"/>
              </a:ext>
            </a:extLst>
          </p:cNvPr>
          <p:cNvSpPr>
            <a:spLocks noChangeArrowheads="1"/>
          </p:cNvSpPr>
          <p:nvPr/>
        </p:nvSpPr>
        <p:spPr bwMode="auto">
          <a:xfrm rot="-9071417">
            <a:off x="838200" y="4800600"/>
            <a:ext cx="1676400" cy="304800"/>
          </a:xfrm>
          <a:prstGeom prst="leftArrow">
            <a:avLst>
              <a:gd name="adj1" fmla="val 50000"/>
              <a:gd name="adj2" fmla="val 13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83980" name="TextBox 13">
            <a:extLst>
              <a:ext uri="{FF2B5EF4-FFF2-40B4-BE49-F238E27FC236}">
                <a16:creationId xmlns:a16="http://schemas.microsoft.com/office/drawing/2014/main" id="{CC386F51-FC4A-6B46-B4CB-570F51CDDB88}"/>
              </a:ext>
            </a:extLst>
          </p:cNvPr>
          <p:cNvSpPr txBox="1">
            <a:spLocks noChangeArrowheads="1"/>
          </p:cNvSpPr>
          <p:nvPr/>
        </p:nvSpPr>
        <p:spPr bwMode="auto">
          <a:xfrm>
            <a:off x="8153400" y="0"/>
            <a:ext cx="99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152ر</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9575">
                                            <p:txEl>
                                              <p:pRg st="0" end="0"/>
                                            </p:txEl>
                                          </p:spTgt>
                                        </p:tgtEl>
                                        <p:attrNameLst>
                                          <p:attrName>style.visibility</p:attrName>
                                        </p:attrNameLst>
                                      </p:cBhvr>
                                      <p:to>
                                        <p:strVal val="visible"/>
                                      </p:to>
                                    </p:set>
                                    <p:animEffect transition="in" filter="blinds(horizontal)">
                                      <p:cBhvr>
                                        <p:cTn id="7" dur="500"/>
                                        <p:tgtEl>
                                          <p:spTgt spid="1095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9575">
                                            <p:txEl>
                                              <p:pRg st="1" end="1"/>
                                            </p:txEl>
                                          </p:spTgt>
                                        </p:tgtEl>
                                        <p:attrNameLst>
                                          <p:attrName>style.visibility</p:attrName>
                                        </p:attrNameLst>
                                      </p:cBhvr>
                                      <p:to>
                                        <p:strVal val="visible"/>
                                      </p:to>
                                    </p:set>
                                    <p:animEffect transition="in" filter="blinds(horizontal)">
                                      <p:cBhvr>
                                        <p:cTn id="12" dur="500"/>
                                        <p:tgtEl>
                                          <p:spTgt spid="1095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6018" name="Text Box 2">
            <a:extLst>
              <a:ext uri="{FF2B5EF4-FFF2-40B4-BE49-F238E27FC236}">
                <a16:creationId xmlns:a16="http://schemas.microsoft.com/office/drawing/2014/main" id="{2C6B328C-3F88-3444-B0BB-D936798A38FE}"/>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pic>
        <p:nvPicPr>
          <p:cNvPr id="86019" name="Picture 3" descr="Middle East- Zones">
            <a:extLst>
              <a:ext uri="{FF2B5EF4-FFF2-40B4-BE49-F238E27FC236}">
                <a16:creationId xmlns:a16="http://schemas.microsoft.com/office/drawing/2014/main" id="{3C2B070B-40C1-4542-8C25-127F9A872FF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Rectangle 6">
            <a:extLst>
              <a:ext uri="{FF2B5EF4-FFF2-40B4-BE49-F238E27FC236}">
                <a16:creationId xmlns:a16="http://schemas.microsoft.com/office/drawing/2014/main" id="{2BF4DBF9-7898-264B-B01A-C37955AD206B}"/>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800" b="1" u="none" strike="noStrike" kern="1200" cap="none" spc="0" normalizeH="0" baseline="0" noProof="0" dirty="0">
                <a:ln>
                  <a:noFill/>
                </a:ln>
                <a:solidFill>
                  <a:srgbClr val="FFFFFF"/>
                </a:solidFill>
                <a:effectLst/>
                <a:uLnTx/>
                <a:uFillTx/>
                <a:cs typeface="Arial" panose="020B0604020202020204" pitchFamily="34" charset="0"/>
              </a:rPr>
              <a:t>العربية السعيدة </a:t>
            </a:r>
            <a:r>
              <a:rPr kumimoji="0" lang="ar-JO" altLang="en-US" sz="2600" b="1" u="none" strike="noStrike" kern="1200" cap="none" spc="0" normalizeH="0" baseline="0" noProof="0" dirty="0">
                <a:ln>
                  <a:noFill/>
                </a:ln>
                <a:solidFill>
                  <a:srgbClr val="FFFFFF"/>
                </a:solidFill>
                <a:effectLst/>
                <a:uLnTx/>
                <a:uFillTx/>
                <a:cs typeface="Arial" panose="020B0604020202020204" pitchFamily="34" charset="0"/>
              </a:rPr>
              <a:t>(العربية السعيدة)</a:t>
            </a:r>
            <a:endParaRPr kumimoji="0" lang="en-US" altLang="en-US" sz="26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86021" name="Text Box 7">
            <a:extLst>
              <a:ext uri="{FF2B5EF4-FFF2-40B4-BE49-F238E27FC236}">
                <a16:creationId xmlns:a16="http://schemas.microsoft.com/office/drawing/2014/main" id="{FFB4F337-DF66-3C40-B600-503D287EBDA5}"/>
              </a:ext>
            </a:extLst>
          </p:cNvPr>
          <p:cNvSpPr txBox="1">
            <a:spLocks noChangeArrowheads="1"/>
          </p:cNvSpPr>
          <p:nvPr/>
        </p:nvSpPr>
        <p:spPr bwMode="auto">
          <a:xfrm>
            <a:off x="5105400" y="1558925"/>
            <a:ext cx="4038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2400" b="1" dirty="0">
              <a:solidFill>
                <a:schemeClr val="accent1"/>
              </a:solidFill>
              <a:cs typeface="Arial" panose="020B0604020202020204" pitchFamily="34" charset="0"/>
            </a:endParaRPr>
          </a:p>
          <a:p>
            <a:pPr eaLnBrk="1" hangingPunct="1">
              <a:spcBef>
                <a:spcPct val="50000"/>
              </a:spcBef>
              <a:buFontTx/>
              <a:buNone/>
            </a:pPr>
            <a:endParaRPr lang="en-US" altLang="zh-CN" sz="1800" b="1" dirty="0">
              <a:solidFill>
                <a:schemeClr val="accent1"/>
              </a:solidFill>
              <a:ea typeface="SimSun" panose="02010600030101010101" pitchFamily="2" charset="-122"/>
              <a:cs typeface="Arial" panose="020B0604020202020204" pitchFamily="34" charset="0"/>
            </a:endParaRPr>
          </a:p>
          <a:p>
            <a:pPr eaLnBrk="1" hangingPunct="1">
              <a:spcBef>
                <a:spcPct val="50000"/>
              </a:spcBef>
              <a:buFontTx/>
              <a:buNone/>
            </a:pPr>
            <a:endParaRPr lang="en-US" altLang="en-US" sz="1800" b="1" dirty="0">
              <a:solidFill>
                <a:schemeClr val="accent1"/>
              </a:solidFill>
              <a:ea typeface="SimSun" panose="02010600030101010101" pitchFamily="2" charset="-122"/>
              <a:cs typeface="Arial" panose="020B0604020202020204" pitchFamily="34" charset="0"/>
            </a:endParaRPr>
          </a:p>
        </p:txBody>
      </p:sp>
      <p:sp>
        <p:nvSpPr>
          <p:cNvPr id="86022" name="Text Box 8">
            <a:extLst>
              <a:ext uri="{FF2B5EF4-FFF2-40B4-BE49-F238E27FC236}">
                <a16:creationId xmlns:a16="http://schemas.microsoft.com/office/drawing/2014/main" id="{4F43556E-38B4-1241-B073-F5CC115A0989}"/>
              </a:ext>
            </a:extLst>
          </p:cNvPr>
          <p:cNvSpPr txBox="1">
            <a:spLocks noChangeArrowheads="1"/>
          </p:cNvSpPr>
          <p:nvPr/>
        </p:nvSpPr>
        <p:spPr bwMode="auto">
          <a:xfrm>
            <a:off x="4648200" y="1600200"/>
            <a:ext cx="42672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eaLnBrk="1" hangingPunct="1">
              <a:lnSpc>
                <a:spcPct val="90000"/>
              </a:lnSpc>
              <a:buFontTx/>
              <a:buNone/>
            </a:pPr>
            <a:endParaRPr lang="en-US" altLang="en-US" sz="2400" b="1" dirty="0">
              <a:solidFill>
                <a:schemeClr val="accent1"/>
              </a:solidFill>
              <a:cs typeface="Arial" panose="020B0604020202020204" pitchFamily="34" charset="0"/>
            </a:endParaRPr>
          </a:p>
        </p:txBody>
      </p:sp>
      <p:sp>
        <p:nvSpPr>
          <p:cNvPr id="103433" name="Text Box 9">
            <a:extLst>
              <a:ext uri="{FF2B5EF4-FFF2-40B4-BE49-F238E27FC236}">
                <a16:creationId xmlns:a16="http://schemas.microsoft.com/office/drawing/2014/main" id="{004D9847-F679-2542-B7EB-82BA6B00F441}"/>
              </a:ext>
            </a:extLst>
          </p:cNvPr>
          <p:cNvSpPr txBox="1">
            <a:spLocks noChangeArrowheads="1"/>
          </p:cNvSpPr>
          <p:nvPr/>
        </p:nvSpPr>
        <p:spPr bwMode="auto">
          <a:xfrm>
            <a:off x="5334000" y="1447800"/>
            <a:ext cx="3810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1143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algn="r" eaLnBrk="1" hangingPunct="1">
              <a:spcBef>
                <a:spcPct val="0"/>
              </a:spcBef>
              <a:buFontTx/>
              <a:buNone/>
            </a:pPr>
            <a:r>
              <a:rPr lang="ar-JO" altLang="zh-CN" sz="2400" b="1" dirty="0">
                <a:solidFill>
                  <a:schemeClr val="tx1"/>
                </a:solidFill>
                <a:ea typeface="SimSun" panose="02010600030101010101" pitchFamily="2" charset="-122"/>
                <a:cs typeface="Arial" panose="020B0604020202020204" pitchFamily="34" charset="0"/>
              </a:rPr>
              <a:t>كان سكان السواحل في شبه الجزيرة العربية في وضع ممتاز للإستفادة من التجارة مع الشعوب المجاورة.</a:t>
            </a:r>
            <a:endParaRPr lang="en-US" altLang="zh-CN" sz="2400" b="1" dirty="0">
              <a:solidFill>
                <a:schemeClr val="tx1"/>
              </a:solidFill>
              <a:ea typeface="SimSun" panose="02010600030101010101" pitchFamily="2" charset="-122"/>
              <a:cs typeface="Arial" panose="020B0604020202020204" pitchFamily="34" charset="0"/>
            </a:endParaRPr>
          </a:p>
          <a:p>
            <a:pPr lvl="1" eaLnBrk="1" hangingPunct="1">
              <a:spcBef>
                <a:spcPct val="0"/>
              </a:spcBef>
              <a:buFontTx/>
              <a:buNone/>
            </a:pPr>
            <a:endParaRPr lang="en-US" altLang="zh-CN" sz="2400" b="1" dirty="0">
              <a:solidFill>
                <a:schemeClr val="tx1"/>
              </a:solidFill>
              <a:ea typeface="SimSun" panose="02010600030101010101" pitchFamily="2" charset="-122"/>
              <a:cs typeface="Arial" panose="020B0604020202020204" pitchFamily="34" charset="0"/>
            </a:endParaRPr>
          </a:p>
          <a:p>
            <a:pPr lvl="1" algn="r" eaLnBrk="1" hangingPunct="1">
              <a:spcBef>
                <a:spcPct val="0"/>
              </a:spcBef>
              <a:buFontTx/>
              <a:buNone/>
            </a:pPr>
            <a:r>
              <a:rPr lang="ar-JO" altLang="en-US" sz="2400" b="1" dirty="0">
                <a:solidFill>
                  <a:schemeClr val="tx1"/>
                </a:solidFill>
                <a:ea typeface="SimSun" panose="02010600030101010101" pitchFamily="2" charset="-122"/>
                <a:cs typeface="Arial" panose="020B0604020202020204" pitchFamily="34" charset="0"/>
              </a:rPr>
              <a:t>في العصور القديمة كان اليمن مشهوراً بالبخور والقرفة (التي استوردت من الهند).</a:t>
            </a:r>
            <a:endParaRPr lang="en-US" altLang="en-US" b="1" dirty="0">
              <a:solidFill>
                <a:schemeClr val="tx1"/>
              </a:solidFill>
              <a:ea typeface="SimSun" panose="02010600030101010101" pitchFamily="2" charset="-122"/>
              <a:cs typeface="Arial" panose="020B0604020202020204" pitchFamily="34" charset="0"/>
            </a:endParaRPr>
          </a:p>
        </p:txBody>
      </p:sp>
      <p:sp>
        <p:nvSpPr>
          <p:cNvPr id="86024" name="Text Box 10">
            <a:extLst>
              <a:ext uri="{FF2B5EF4-FFF2-40B4-BE49-F238E27FC236}">
                <a16:creationId xmlns:a16="http://schemas.microsoft.com/office/drawing/2014/main" id="{742A2371-5505-0143-BC93-1F6AB75DB042}"/>
              </a:ext>
            </a:extLst>
          </p:cNvPr>
          <p:cNvSpPr txBox="1">
            <a:spLocks noChangeArrowheads="1"/>
          </p:cNvSpPr>
          <p:nvPr/>
        </p:nvSpPr>
        <p:spPr bwMode="auto">
          <a:xfrm>
            <a:off x="3352800" y="5486400"/>
            <a:ext cx="14668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b="1" dirty="0">
                <a:solidFill>
                  <a:schemeClr val="tx1"/>
                </a:solidFill>
                <a:cs typeface="Arial" panose="020B0604020202020204" pitchFamily="34" charset="0"/>
              </a:rPr>
              <a:t>العربية السعيدة</a:t>
            </a:r>
            <a:endParaRPr lang="en-US" altLang="en-US" b="1" dirty="0">
              <a:solidFill>
                <a:schemeClr val="tx1"/>
              </a:solidFill>
              <a:cs typeface="Arial" panose="020B0604020202020204" pitchFamily="34" charset="0"/>
            </a:endParaRPr>
          </a:p>
        </p:txBody>
      </p:sp>
      <p:sp>
        <p:nvSpPr>
          <p:cNvPr id="86025" name="AutoShape 11">
            <a:extLst>
              <a:ext uri="{FF2B5EF4-FFF2-40B4-BE49-F238E27FC236}">
                <a16:creationId xmlns:a16="http://schemas.microsoft.com/office/drawing/2014/main" id="{1D252DD3-B145-584D-BFE6-12FCA326CD82}"/>
              </a:ext>
            </a:extLst>
          </p:cNvPr>
          <p:cNvSpPr>
            <a:spLocks noChangeArrowheads="1"/>
          </p:cNvSpPr>
          <p:nvPr/>
        </p:nvSpPr>
        <p:spPr bwMode="auto">
          <a:xfrm rot="2956074">
            <a:off x="3505200" y="5257800"/>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pic>
        <p:nvPicPr>
          <p:cNvPr id="103436" name="Picture 12" descr="cinnamon">
            <a:extLst>
              <a:ext uri="{FF2B5EF4-FFF2-40B4-BE49-F238E27FC236}">
                <a16:creationId xmlns:a16="http://schemas.microsoft.com/office/drawing/2014/main" id="{7387E60B-994C-4949-90D1-BDB00464BE3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3962400"/>
            <a:ext cx="14668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7" name="Picture 13" descr="MPj02161240000[1]">
            <a:extLst>
              <a:ext uri="{FF2B5EF4-FFF2-40B4-BE49-F238E27FC236}">
                <a16:creationId xmlns:a16="http://schemas.microsoft.com/office/drawing/2014/main" id="{6B232DAE-FCB7-8346-88B4-D6AC4359C68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5625" y="4967288"/>
            <a:ext cx="3013075"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8" name="TextBox 13">
            <a:extLst>
              <a:ext uri="{FF2B5EF4-FFF2-40B4-BE49-F238E27FC236}">
                <a16:creationId xmlns:a16="http://schemas.microsoft.com/office/drawing/2014/main" id="{89E12506-DD5D-6E4B-B809-9938EF7CB201}"/>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152ر</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3433">
                                            <p:txEl>
                                              <p:pRg st="0" end="0"/>
                                            </p:txEl>
                                          </p:spTgt>
                                        </p:tgtEl>
                                        <p:attrNameLst>
                                          <p:attrName>style.visibility</p:attrName>
                                        </p:attrNameLst>
                                      </p:cBhvr>
                                      <p:to>
                                        <p:strVal val="visible"/>
                                      </p:to>
                                    </p:set>
                                    <p:animEffect transition="in" filter="blinds(horizontal)">
                                      <p:cBhvr>
                                        <p:cTn id="7" dur="500"/>
                                        <p:tgtEl>
                                          <p:spTgt spid="1034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3433">
                                            <p:txEl>
                                              <p:pRg st="2" end="2"/>
                                            </p:txEl>
                                          </p:spTgt>
                                        </p:tgtEl>
                                        <p:attrNameLst>
                                          <p:attrName>style.visibility</p:attrName>
                                        </p:attrNameLst>
                                      </p:cBhvr>
                                      <p:to>
                                        <p:strVal val="visible"/>
                                      </p:to>
                                    </p:set>
                                    <p:animEffect transition="in" filter="blinds(horizontal)">
                                      <p:cBhvr>
                                        <p:cTn id="12" dur="500"/>
                                        <p:tgtEl>
                                          <p:spTgt spid="103433">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03436"/>
                                        </p:tgtEl>
                                        <p:attrNameLst>
                                          <p:attrName>style.visibility</p:attrName>
                                        </p:attrNameLst>
                                      </p:cBhvr>
                                      <p:to>
                                        <p:strVal val="visible"/>
                                      </p:to>
                                    </p:set>
                                    <p:animEffect transition="in" filter="dissolve">
                                      <p:cBhvr>
                                        <p:cTn id="15" dur="500"/>
                                        <p:tgtEl>
                                          <p:spTgt spid="103436"/>
                                        </p:tgtEl>
                                      </p:cBhvr>
                                    </p:animEffect>
                                  </p:childTnLst>
                                </p:cTn>
                              </p:par>
                              <p:par>
                                <p:cTn id="16" presetID="9" presetClass="entr" presetSubtype="0" fill="hold" nodeType="withEffect">
                                  <p:stCondLst>
                                    <p:cond delay="0"/>
                                  </p:stCondLst>
                                  <p:childTnLst>
                                    <p:set>
                                      <p:cBhvr>
                                        <p:cTn id="17" dur="1" fill="hold">
                                          <p:stCondLst>
                                            <p:cond delay="0"/>
                                          </p:stCondLst>
                                        </p:cTn>
                                        <p:tgtEl>
                                          <p:spTgt spid="103437"/>
                                        </p:tgtEl>
                                        <p:attrNameLst>
                                          <p:attrName>style.visibility</p:attrName>
                                        </p:attrNameLst>
                                      </p:cBhvr>
                                      <p:to>
                                        <p:strVal val="visible"/>
                                      </p:to>
                                    </p:set>
                                    <p:animEffect transition="in" filter="dissolve">
                                      <p:cBhvr>
                                        <p:cTn id="18" dur="500"/>
                                        <p:tgtEl>
                                          <p:spTgt spid="103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8066" name="Text Box 2">
            <a:extLst>
              <a:ext uri="{FF2B5EF4-FFF2-40B4-BE49-F238E27FC236}">
                <a16:creationId xmlns:a16="http://schemas.microsoft.com/office/drawing/2014/main" id="{754BAE74-2EE0-F243-A464-97B7C2C9454C}"/>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pic>
        <p:nvPicPr>
          <p:cNvPr id="88067" name="Picture 3" descr="Middle East- Zones">
            <a:extLst>
              <a:ext uri="{FF2B5EF4-FFF2-40B4-BE49-F238E27FC236}">
                <a16:creationId xmlns:a16="http://schemas.microsoft.com/office/drawing/2014/main" id="{BF3801BA-1BBC-4440-B290-EB16B284F28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4">
            <a:extLst>
              <a:ext uri="{FF2B5EF4-FFF2-40B4-BE49-F238E27FC236}">
                <a16:creationId xmlns:a16="http://schemas.microsoft.com/office/drawing/2014/main" id="{1ED57DD4-220D-B749-A9A9-05CCD35527B9}"/>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800" b="1" u="none" strike="noStrike" kern="1200" cap="none" spc="0" normalizeH="0" baseline="0" noProof="0" dirty="0">
                <a:ln>
                  <a:noFill/>
                </a:ln>
                <a:solidFill>
                  <a:srgbClr val="FFFFFF"/>
                </a:solidFill>
                <a:effectLst/>
                <a:uLnTx/>
                <a:uFillTx/>
                <a:cs typeface="Arial" panose="020B0604020202020204" pitchFamily="34" charset="0"/>
              </a:rPr>
              <a:t>العربية السعيدة </a:t>
            </a:r>
            <a:r>
              <a:rPr kumimoji="0" lang="ar-JO" altLang="en-US" sz="2600" b="1" u="none" strike="noStrike" kern="1200" cap="none" spc="0" normalizeH="0" baseline="0" noProof="0" dirty="0">
                <a:ln>
                  <a:noFill/>
                </a:ln>
                <a:solidFill>
                  <a:srgbClr val="FFFFFF"/>
                </a:solidFill>
                <a:effectLst/>
                <a:uLnTx/>
                <a:uFillTx/>
                <a:cs typeface="Arial" panose="020B0604020202020204" pitchFamily="34" charset="0"/>
              </a:rPr>
              <a:t>(العربية السعيدة)</a:t>
            </a:r>
            <a:endParaRPr kumimoji="0" lang="en-US" altLang="en-US" sz="26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88069" name="Text Box 6">
            <a:extLst>
              <a:ext uri="{FF2B5EF4-FFF2-40B4-BE49-F238E27FC236}">
                <a16:creationId xmlns:a16="http://schemas.microsoft.com/office/drawing/2014/main" id="{5689273E-5918-3C46-95F1-BFCBD9BABF47}"/>
              </a:ext>
            </a:extLst>
          </p:cNvPr>
          <p:cNvSpPr txBox="1">
            <a:spLocks noChangeArrowheads="1"/>
          </p:cNvSpPr>
          <p:nvPr/>
        </p:nvSpPr>
        <p:spPr bwMode="auto">
          <a:xfrm>
            <a:off x="4648200" y="1600200"/>
            <a:ext cx="42672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eaLnBrk="1" hangingPunct="1">
              <a:lnSpc>
                <a:spcPct val="90000"/>
              </a:lnSpc>
              <a:buFontTx/>
              <a:buNone/>
            </a:pPr>
            <a:endParaRPr lang="en-US" altLang="en-US" sz="2400" b="1" dirty="0">
              <a:solidFill>
                <a:schemeClr val="accent1"/>
              </a:solidFill>
              <a:cs typeface="Arial" panose="020B0604020202020204" pitchFamily="34" charset="0"/>
            </a:endParaRPr>
          </a:p>
        </p:txBody>
      </p:sp>
      <p:sp>
        <p:nvSpPr>
          <p:cNvPr id="120839" name="Text Box 7">
            <a:extLst>
              <a:ext uri="{FF2B5EF4-FFF2-40B4-BE49-F238E27FC236}">
                <a16:creationId xmlns:a16="http://schemas.microsoft.com/office/drawing/2014/main" id="{33D13085-C29B-C042-81D3-789E967D7B7C}"/>
              </a:ext>
            </a:extLst>
          </p:cNvPr>
          <p:cNvSpPr txBox="1">
            <a:spLocks noChangeArrowheads="1"/>
          </p:cNvSpPr>
          <p:nvPr/>
        </p:nvSpPr>
        <p:spPr bwMode="auto">
          <a:xfrm>
            <a:off x="4884738" y="1509713"/>
            <a:ext cx="4259262" cy="393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1143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algn="r" eaLnBrk="1" hangingPunct="1">
              <a:lnSpc>
                <a:spcPct val="80000"/>
              </a:lnSpc>
              <a:buFontTx/>
              <a:buNone/>
            </a:pPr>
            <a:r>
              <a:rPr lang="ar-JO" altLang="en-US" sz="2400" b="1" dirty="0">
                <a:solidFill>
                  <a:schemeClr val="tx1"/>
                </a:solidFill>
                <a:cs typeface="Arial" panose="020B0604020202020204" pitchFamily="34" charset="0"/>
              </a:rPr>
              <a:t>كانت تجارة البخور هي المصدر الرئيسي للثراء.</a:t>
            </a:r>
            <a:endParaRPr lang="en-US" altLang="en-US" sz="2400" b="1" dirty="0">
              <a:solidFill>
                <a:schemeClr val="tx1"/>
              </a:solidFill>
              <a:cs typeface="Arial" panose="020B0604020202020204" pitchFamily="34" charset="0"/>
            </a:endParaRPr>
          </a:p>
          <a:p>
            <a:pPr lvl="1" eaLnBrk="1" hangingPunct="1">
              <a:lnSpc>
                <a:spcPct val="80000"/>
              </a:lnSpc>
              <a:buFontTx/>
              <a:buNone/>
            </a:pPr>
            <a:endParaRPr lang="en-US" altLang="zh-CN" sz="2400" b="1" dirty="0">
              <a:solidFill>
                <a:schemeClr val="tx1"/>
              </a:solidFill>
              <a:ea typeface="SimSun" panose="02010600030101010101" pitchFamily="2" charset="-122"/>
              <a:cs typeface="Arial" panose="020B0604020202020204" pitchFamily="34" charset="0"/>
            </a:endParaRPr>
          </a:p>
          <a:p>
            <a:pPr lvl="1" algn="r" eaLnBrk="1" hangingPunct="1">
              <a:lnSpc>
                <a:spcPct val="90000"/>
              </a:lnSpc>
              <a:buFontTx/>
              <a:buNone/>
            </a:pPr>
            <a:r>
              <a:rPr lang="ar-JO" altLang="en-US" sz="2400" b="1" dirty="0">
                <a:solidFill>
                  <a:schemeClr val="tx1"/>
                </a:solidFill>
                <a:ea typeface="SimSun" panose="02010600030101010101" pitchFamily="2" charset="-122"/>
                <a:cs typeface="Arial" panose="020B0604020202020204" pitchFamily="34" charset="0"/>
              </a:rPr>
              <a:t>نقلت الجمال البضائع على طول </a:t>
            </a:r>
            <a:r>
              <a:rPr lang="ar-JO" altLang="en-US" sz="2400" b="1" u="sng" dirty="0">
                <a:solidFill>
                  <a:schemeClr val="tx1"/>
                </a:solidFill>
                <a:ea typeface="SimSun" panose="02010600030101010101" pitchFamily="2" charset="-122"/>
                <a:cs typeface="Arial" panose="020B0604020202020204" pitchFamily="34" charset="0"/>
              </a:rPr>
              <a:t>طريق البخور</a:t>
            </a:r>
            <a:r>
              <a:rPr lang="ar-JO" altLang="en-US" sz="2400" b="1" dirty="0">
                <a:solidFill>
                  <a:schemeClr val="tx1"/>
                </a:solidFill>
                <a:ea typeface="SimSun" panose="02010600030101010101" pitchFamily="2" charset="-122"/>
                <a:cs typeface="Arial" panose="020B0604020202020204" pitchFamily="34" charset="0"/>
              </a:rPr>
              <a:t>، تم تدجين هذه الجمال في القرن العاشر قبل الميلاد، وكان بإمكانها السفر 100 كيلومتر في اليوم.  </a:t>
            </a:r>
            <a:endParaRPr lang="en-US" altLang="en-US" sz="2400" b="1" dirty="0">
              <a:solidFill>
                <a:schemeClr val="tx1"/>
              </a:solidFill>
              <a:ea typeface="SimSun" panose="02010600030101010101" pitchFamily="2" charset="-122"/>
              <a:cs typeface="Arial" panose="020B0604020202020204" pitchFamily="34" charset="0"/>
            </a:endParaRPr>
          </a:p>
          <a:p>
            <a:pPr lvl="1" eaLnBrk="1" hangingPunct="1">
              <a:lnSpc>
                <a:spcPct val="90000"/>
              </a:lnSpc>
              <a:buFontTx/>
              <a:buNone/>
            </a:pPr>
            <a:endParaRPr lang="en-US" altLang="zh-CN" sz="2400" b="1" dirty="0">
              <a:solidFill>
                <a:schemeClr val="tx1"/>
              </a:solidFill>
              <a:ea typeface="SimSun" panose="02010600030101010101" pitchFamily="2" charset="-122"/>
              <a:cs typeface="Arial" panose="020B0604020202020204" pitchFamily="34" charset="0"/>
            </a:endParaRPr>
          </a:p>
          <a:p>
            <a:pPr lvl="1" algn="r" eaLnBrk="1" hangingPunct="1">
              <a:lnSpc>
                <a:spcPct val="90000"/>
              </a:lnSpc>
              <a:buFontTx/>
              <a:buNone/>
            </a:pPr>
            <a:r>
              <a:rPr lang="ar-JO" altLang="en-US" sz="2400" b="1" dirty="0">
                <a:solidFill>
                  <a:schemeClr val="tx1"/>
                </a:solidFill>
                <a:ea typeface="SimSun" panose="02010600030101010101" pitchFamily="2" charset="-122"/>
                <a:cs typeface="Arial" panose="020B0604020202020204" pitchFamily="34" charset="0"/>
              </a:rPr>
              <a:t>تأسست عدة مدن على طول طريق البخور، كانت </a:t>
            </a:r>
            <a:r>
              <a:rPr lang="ar-JO" altLang="en-US" sz="2400" b="1" u="sng" dirty="0">
                <a:solidFill>
                  <a:schemeClr val="tx1"/>
                </a:solidFill>
                <a:ea typeface="SimSun" panose="02010600030101010101" pitchFamily="2" charset="-122"/>
                <a:cs typeface="Arial" panose="020B0604020202020204" pitchFamily="34" charset="0"/>
              </a:rPr>
              <a:t>مكة</a:t>
            </a:r>
            <a:r>
              <a:rPr lang="ar-JO" altLang="en-US" sz="2400" b="1" dirty="0">
                <a:solidFill>
                  <a:schemeClr val="tx1"/>
                </a:solidFill>
                <a:ea typeface="SimSun" panose="02010600030101010101" pitchFamily="2" charset="-122"/>
                <a:cs typeface="Arial" panose="020B0604020202020204" pitchFamily="34" charset="0"/>
              </a:rPr>
              <a:t> بعيدة قليلاً عن الطريق الرئيسي.</a:t>
            </a:r>
            <a:endParaRPr lang="en-US" altLang="en-US" sz="2400" b="1" dirty="0">
              <a:solidFill>
                <a:schemeClr val="tx1"/>
              </a:solidFill>
              <a:ea typeface="SimSun" panose="02010600030101010101" pitchFamily="2" charset="-122"/>
              <a:cs typeface="Arial" panose="020B0604020202020204" pitchFamily="34" charset="0"/>
            </a:endParaRPr>
          </a:p>
        </p:txBody>
      </p:sp>
      <p:sp>
        <p:nvSpPr>
          <p:cNvPr id="88071" name="Text Box 8">
            <a:extLst>
              <a:ext uri="{FF2B5EF4-FFF2-40B4-BE49-F238E27FC236}">
                <a16:creationId xmlns:a16="http://schemas.microsoft.com/office/drawing/2014/main" id="{1A58D94C-5EE0-7442-A82F-2AE6B05AB21C}"/>
              </a:ext>
            </a:extLst>
          </p:cNvPr>
          <p:cNvSpPr txBox="1">
            <a:spLocks noChangeArrowheads="1"/>
          </p:cNvSpPr>
          <p:nvPr/>
        </p:nvSpPr>
        <p:spPr bwMode="auto">
          <a:xfrm>
            <a:off x="3352800" y="54864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ar-JO" altLang="en-US" sz="1800" b="1" dirty="0">
                <a:solidFill>
                  <a:schemeClr val="tx1"/>
                </a:solidFill>
                <a:cs typeface="Arial" panose="020B0604020202020204" pitchFamily="34" charset="0"/>
              </a:rPr>
              <a:t>العربية السعيدة</a:t>
            </a:r>
            <a:endParaRPr lang="en-US" altLang="en-US" sz="1800" b="1" dirty="0">
              <a:solidFill>
                <a:schemeClr val="tx1"/>
              </a:solidFill>
              <a:cs typeface="Arial" panose="020B0604020202020204" pitchFamily="34" charset="0"/>
            </a:endParaRPr>
          </a:p>
        </p:txBody>
      </p:sp>
      <p:sp>
        <p:nvSpPr>
          <p:cNvPr id="88072" name="AutoShape 9">
            <a:extLst>
              <a:ext uri="{FF2B5EF4-FFF2-40B4-BE49-F238E27FC236}">
                <a16:creationId xmlns:a16="http://schemas.microsoft.com/office/drawing/2014/main" id="{397E4429-8950-6947-BF90-09CAECB9E37F}"/>
              </a:ext>
            </a:extLst>
          </p:cNvPr>
          <p:cNvSpPr>
            <a:spLocks noChangeArrowheads="1"/>
          </p:cNvSpPr>
          <p:nvPr/>
        </p:nvSpPr>
        <p:spPr bwMode="auto">
          <a:xfrm rot="2956074">
            <a:off x="3505200" y="5257800"/>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nvGrpSpPr>
          <p:cNvPr id="2" name="Group 12">
            <a:extLst>
              <a:ext uri="{FF2B5EF4-FFF2-40B4-BE49-F238E27FC236}">
                <a16:creationId xmlns:a16="http://schemas.microsoft.com/office/drawing/2014/main" id="{EB8AC24D-8E99-B847-A479-DFF9DBE64D7A}"/>
              </a:ext>
            </a:extLst>
          </p:cNvPr>
          <p:cNvGrpSpPr>
            <a:grpSpLocks/>
          </p:cNvGrpSpPr>
          <p:nvPr/>
        </p:nvGrpSpPr>
        <p:grpSpPr bwMode="auto">
          <a:xfrm>
            <a:off x="228600" y="1752600"/>
            <a:ext cx="4495800" cy="2362200"/>
            <a:chOff x="192" y="3221"/>
            <a:chExt cx="1776" cy="912"/>
          </a:xfrm>
        </p:grpSpPr>
        <p:pic>
          <p:nvPicPr>
            <p:cNvPr id="88076" name="Picture 13" descr="MCBD07327_0000[1]">
              <a:extLst>
                <a:ext uri="{FF2B5EF4-FFF2-40B4-BE49-F238E27FC236}">
                  <a16:creationId xmlns:a16="http://schemas.microsoft.com/office/drawing/2014/main" id="{38683E6C-458E-C84D-8AAE-78BAAEE8A29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3264"/>
              <a:ext cx="912" cy="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7" name="Picture 14" descr="MCBD07327_0000[1]">
              <a:extLst>
                <a:ext uri="{FF2B5EF4-FFF2-40B4-BE49-F238E27FC236}">
                  <a16:creationId xmlns:a16="http://schemas.microsoft.com/office/drawing/2014/main" id="{127E65C5-FACA-1545-AF7A-8B44B816075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56" y="3221"/>
              <a:ext cx="912" cy="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0847" name="Oval 15">
            <a:extLst>
              <a:ext uri="{FF2B5EF4-FFF2-40B4-BE49-F238E27FC236}">
                <a16:creationId xmlns:a16="http://schemas.microsoft.com/office/drawing/2014/main" id="{EC29AC3B-25FF-EE42-B1BC-C85329D624F8}"/>
              </a:ext>
            </a:extLst>
          </p:cNvPr>
          <p:cNvSpPr>
            <a:spLocks noChangeArrowheads="1"/>
          </p:cNvSpPr>
          <p:nvPr/>
        </p:nvSpPr>
        <p:spPr bwMode="auto">
          <a:xfrm>
            <a:off x="1752600" y="4495800"/>
            <a:ext cx="457200" cy="3048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88075" name="TextBox 15">
            <a:extLst>
              <a:ext uri="{FF2B5EF4-FFF2-40B4-BE49-F238E27FC236}">
                <a16:creationId xmlns:a16="http://schemas.microsoft.com/office/drawing/2014/main" id="{DB917E0B-9B5C-2145-8FCF-270383B48182}"/>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152ر</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0839">
                                            <p:txEl>
                                              <p:pRg st="0" end="0"/>
                                            </p:txEl>
                                          </p:spTgt>
                                        </p:tgtEl>
                                        <p:attrNameLst>
                                          <p:attrName>style.visibility</p:attrName>
                                        </p:attrNameLst>
                                      </p:cBhvr>
                                      <p:to>
                                        <p:strVal val="visible"/>
                                      </p:to>
                                    </p:set>
                                    <p:animEffect transition="in" filter="blinds(horizontal)">
                                      <p:cBhvr>
                                        <p:cTn id="7" dur="500"/>
                                        <p:tgtEl>
                                          <p:spTgt spid="1208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0839">
                                            <p:txEl>
                                              <p:pRg st="2" end="2"/>
                                            </p:txEl>
                                          </p:spTgt>
                                        </p:tgtEl>
                                        <p:attrNameLst>
                                          <p:attrName>style.visibility</p:attrName>
                                        </p:attrNameLst>
                                      </p:cBhvr>
                                      <p:to>
                                        <p:strVal val="visible"/>
                                      </p:to>
                                    </p:set>
                                    <p:animEffect transition="in" filter="blinds(horizontal)">
                                      <p:cBhvr>
                                        <p:cTn id="12" dur="500"/>
                                        <p:tgtEl>
                                          <p:spTgt spid="120839">
                                            <p:txEl>
                                              <p:pRg st="2" end="2"/>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20839">
                                            <p:txEl>
                                              <p:pRg st="4" end="4"/>
                                            </p:txEl>
                                          </p:spTgt>
                                        </p:tgtEl>
                                        <p:attrNameLst>
                                          <p:attrName>style.visibility</p:attrName>
                                        </p:attrNameLst>
                                      </p:cBhvr>
                                      <p:to>
                                        <p:strVal val="visible"/>
                                      </p:to>
                                    </p:set>
                                    <p:animEffect transition="in" filter="blinds(horizontal)">
                                      <p:cBhvr>
                                        <p:cTn id="20" dur="500"/>
                                        <p:tgtEl>
                                          <p:spTgt spid="120839">
                                            <p:txEl>
                                              <p:pRg st="4" end="4"/>
                                            </p:txEl>
                                          </p:spTgt>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120847"/>
                                        </p:tgtEl>
                                        <p:attrNameLst>
                                          <p:attrName>style.visibility</p:attrName>
                                        </p:attrNameLst>
                                      </p:cBhvr>
                                      <p:to>
                                        <p:strVal val="visible"/>
                                      </p:to>
                                    </p:set>
                                    <p:anim calcmode="lin" valueType="num">
                                      <p:cBhvr additive="base">
                                        <p:cTn id="23" dur="500" fill="hold"/>
                                        <p:tgtEl>
                                          <p:spTgt spid="120847"/>
                                        </p:tgtEl>
                                        <p:attrNameLst>
                                          <p:attrName>ppt_x</p:attrName>
                                        </p:attrNameLst>
                                      </p:cBhvr>
                                      <p:tavLst>
                                        <p:tav tm="0">
                                          <p:val>
                                            <p:strVal val="#ppt_x"/>
                                          </p:val>
                                        </p:tav>
                                        <p:tav tm="100000">
                                          <p:val>
                                            <p:strVal val="#ppt_x"/>
                                          </p:val>
                                        </p:tav>
                                      </p:tavLst>
                                    </p:anim>
                                    <p:anim calcmode="lin" valueType="num">
                                      <p:cBhvr additive="base">
                                        <p:cTn id="24" dur="500" fill="hold"/>
                                        <p:tgtEl>
                                          <p:spTgt spid="1208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a:extLst>
              <a:ext uri="{FF2B5EF4-FFF2-40B4-BE49-F238E27FC236}">
                <a16:creationId xmlns:a16="http://schemas.microsoft.com/office/drawing/2014/main" id="{9C40C602-5816-D34A-BB8D-1BBBD37E0EE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039" y="-26988"/>
            <a:ext cx="9264960" cy="698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Content Placeholder 2">
            <a:extLst>
              <a:ext uri="{FF2B5EF4-FFF2-40B4-BE49-F238E27FC236}">
                <a16:creationId xmlns:a16="http://schemas.microsoft.com/office/drawing/2014/main" id="{E0C02D85-1AA1-DC44-8406-D06222576FB6}"/>
              </a:ext>
            </a:extLst>
          </p:cNvPr>
          <p:cNvSpPr>
            <a:spLocks noGrp="1"/>
          </p:cNvSpPr>
          <p:nvPr>
            <p:ph idx="1"/>
          </p:nvPr>
        </p:nvSpPr>
        <p:spPr>
          <a:xfrm>
            <a:off x="465138" y="3644900"/>
            <a:ext cx="8229600" cy="2841625"/>
          </a:xfrm>
          <a:solidFill>
            <a:schemeClr val="tx2">
              <a:alpha val="21176"/>
            </a:schemeClr>
          </a:solidFill>
        </p:spPr>
        <p:txBody>
          <a:bodyPr/>
          <a:lstStyle/>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altLang="en-US" sz="3200" u="none" strike="noStrike" kern="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ما هي البلد التي يعيشون فيها؟</a:t>
            </a:r>
            <a:endParaRPr kumimoji="0" lang="en-SG" altLang="en-US" sz="3200" u="none" strike="noStrike" kern="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altLang="en-US" sz="3200" u="none" strike="noStrike" kern="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ماذا يعملون؟</a:t>
            </a:r>
            <a:endParaRPr kumimoji="0" lang="en-SG" altLang="en-US" sz="3200" u="none" strike="noStrike" kern="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altLang="en-US" sz="3200" u="none" strike="noStrike" kern="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ماذا يأكلون؟</a:t>
            </a:r>
            <a:endParaRPr kumimoji="0" lang="en-SG" altLang="en-US" sz="3200" u="none" strike="noStrike" kern="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altLang="en-US" sz="3200" u="none" strike="noStrike" kern="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ماذا يلبسون؟</a:t>
            </a:r>
            <a:endParaRPr kumimoji="0" lang="en-SG" altLang="en-US" sz="3200" u="none" strike="noStrike" kern="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SG" altLang="en-US" sz="3200" u="none" strike="noStrike" kern="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p:txBody>
      </p:sp>
      <p:sp>
        <p:nvSpPr>
          <p:cNvPr id="4" name="Title 3">
            <a:extLst>
              <a:ext uri="{FF2B5EF4-FFF2-40B4-BE49-F238E27FC236}">
                <a16:creationId xmlns:a16="http://schemas.microsoft.com/office/drawing/2014/main" id="{56927779-9138-CC4E-B1FF-53333348E40D}"/>
              </a:ext>
            </a:extLst>
          </p:cNvPr>
          <p:cNvSpPr>
            <a:spLocks noGrp="1"/>
          </p:cNvSpPr>
          <p:nvPr>
            <p:ph type="title"/>
          </p:nvPr>
        </p:nvSpPr>
        <p:spPr>
          <a:xfrm>
            <a:off x="2179630" y="305421"/>
            <a:ext cx="4203395" cy="923330"/>
          </a:xfr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defRPr/>
            </a:pPr>
            <a:r>
              <a:rPr lang="ar-JO" sz="5400" dirty="0">
                <a:ln/>
                <a:solidFill>
                  <a:schemeClr val="bg1">
                    <a:lumMod val="95000"/>
                  </a:schemeClr>
                </a:solidFill>
              </a:rPr>
              <a:t>من هم الصينيون؟</a:t>
            </a:r>
            <a:endParaRPr lang="en-US" sz="5400" dirty="0">
              <a:ln/>
              <a:solidFill>
                <a:schemeClr val="bg1">
                  <a:lumMod val="95000"/>
                </a:schemeClr>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90114" name="Text Box 2">
            <a:extLst>
              <a:ext uri="{FF2B5EF4-FFF2-40B4-BE49-F238E27FC236}">
                <a16:creationId xmlns:a16="http://schemas.microsoft.com/office/drawing/2014/main" id="{83CE1FCD-B2B7-3E41-BDFF-0698E394077C}"/>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cs typeface="Arial" panose="020B0604020202020204" pitchFamily="34" charset="0"/>
            </a:endParaRPr>
          </a:p>
        </p:txBody>
      </p:sp>
      <p:pic>
        <p:nvPicPr>
          <p:cNvPr id="90115" name="Picture 3" descr="Middle East- Zones">
            <a:extLst>
              <a:ext uri="{FF2B5EF4-FFF2-40B4-BE49-F238E27FC236}">
                <a16:creationId xmlns:a16="http://schemas.microsoft.com/office/drawing/2014/main" id="{AA00E0E1-8FB4-474D-B1E8-FE2E5B86417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Rectangle 4">
            <a:extLst>
              <a:ext uri="{FF2B5EF4-FFF2-40B4-BE49-F238E27FC236}">
                <a16:creationId xmlns:a16="http://schemas.microsoft.com/office/drawing/2014/main" id="{3C1DFFC0-2D9B-154F-8487-3528ED84B6E2}"/>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800" b="1" u="none" strike="noStrike" kern="1200" cap="none" spc="0" normalizeH="0" baseline="0" noProof="0" dirty="0">
                <a:ln>
                  <a:noFill/>
                </a:ln>
                <a:solidFill>
                  <a:srgbClr val="FFFFFF"/>
                </a:solidFill>
                <a:effectLst/>
                <a:uLnTx/>
                <a:uFillTx/>
                <a:cs typeface="Arial" panose="020B0604020202020204" pitchFamily="34" charset="0"/>
              </a:rPr>
              <a:t>العربية السعيدة </a:t>
            </a:r>
            <a:r>
              <a:rPr kumimoji="0" lang="ar-JO" altLang="en-US" sz="2600" b="1" u="none" strike="noStrike" kern="1200" cap="none" spc="0" normalizeH="0" baseline="0" noProof="0" dirty="0">
                <a:ln>
                  <a:noFill/>
                </a:ln>
                <a:solidFill>
                  <a:srgbClr val="FFFFFF"/>
                </a:solidFill>
                <a:effectLst/>
                <a:uLnTx/>
                <a:uFillTx/>
                <a:cs typeface="Arial" panose="020B0604020202020204" pitchFamily="34" charset="0"/>
              </a:rPr>
              <a:t>(العربية السعيدة)</a:t>
            </a:r>
            <a:endParaRPr kumimoji="0" lang="en-US" altLang="en-US" sz="26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90117" name="Text Box 5">
            <a:extLst>
              <a:ext uri="{FF2B5EF4-FFF2-40B4-BE49-F238E27FC236}">
                <a16:creationId xmlns:a16="http://schemas.microsoft.com/office/drawing/2014/main" id="{0ADE0449-0AD8-DF4A-BA28-83C2A8209E1E}"/>
              </a:ext>
            </a:extLst>
          </p:cNvPr>
          <p:cNvSpPr txBox="1">
            <a:spLocks noChangeArrowheads="1"/>
          </p:cNvSpPr>
          <p:nvPr/>
        </p:nvSpPr>
        <p:spPr bwMode="auto">
          <a:xfrm>
            <a:off x="5105400" y="1558925"/>
            <a:ext cx="4038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2400" b="1" dirty="0">
              <a:solidFill>
                <a:schemeClr val="accent1"/>
              </a:solidFill>
              <a:cs typeface="Arial" panose="020B0604020202020204" pitchFamily="34" charset="0"/>
            </a:endParaRPr>
          </a:p>
          <a:p>
            <a:pPr eaLnBrk="1" hangingPunct="1">
              <a:spcBef>
                <a:spcPct val="50000"/>
              </a:spcBef>
              <a:buFontTx/>
              <a:buNone/>
            </a:pPr>
            <a:endParaRPr lang="en-US" altLang="zh-CN" sz="1800" b="1" dirty="0">
              <a:solidFill>
                <a:schemeClr val="accent1"/>
              </a:solidFill>
              <a:ea typeface="SimSun" panose="02010600030101010101" pitchFamily="2" charset="-122"/>
              <a:cs typeface="Arial" panose="020B0604020202020204" pitchFamily="34" charset="0"/>
            </a:endParaRPr>
          </a:p>
          <a:p>
            <a:pPr eaLnBrk="1" hangingPunct="1">
              <a:spcBef>
                <a:spcPct val="50000"/>
              </a:spcBef>
              <a:buFontTx/>
              <a:buNone/>
            </a:pPr>
            <a:endParaRPr lang="en-US" altLang="en-US" sz="1800" b="1" dirty="0">
              <a:solidFill>
                <a:schemeClr val="accent1"/>
              </a:solidFill>
              <a:ea typeface="SimSun" panose="02010600030101010101" pitchFamily="2" charset="-122"/>
              <a:cs typeface="Arial" panose="020B0604020202020204" pitchFamily="34" charset="0"/>
            </a:endParaRPr>
          </a:p>
        </p:txBody>
      </p:sp>
      <p:sp>
        <p:nvSpPr>
          <p:cNvPr id="90118" name="Text Box 6">
            <a:extLst>
              <a:ext uri="{FF2B5EF4-FFF2-40B4-BE49-F238E27FC236}">
                <a16:creationId xmlns:a16="http://schemas.microsoft.com/office/drawing/2014/main" id="{8458251E-04C1-C048-A45F-FE8B3798C3F3}"/>
              </a:ext>
            </a:extLst>
          </p:cNvPr>
          <p:cNvSpPr txBox="1">
            <a:spLocks noChangeArrowheads="1"/>
          </p:cNvSpPr>
          <p:nvPr/>
        </p:nvSpPr>
        <p:spPr bwMode="auto">
          <a:xfrm>
            <a:off x="4648200" y="1600200"/>
            <a:ext cx="42672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eaLnBrk="1" hangingPunct="1">
              <a:lnSpc>
                <a:spcPct val="90000"/>
              </a:lnSpc>
              <a:buFontTx/>
              <a:buNone/>
            </a:pPr>
            <a:endParaRPr lang="en-US" altLang="en-US" sz="2400" b="1" dirty="0">
              <a:solidFill>
                <a:schemeClr val="accent1"/>
              </a:solidFill>
              <a:cs typeface="Arial" panose="020B0604020202020204" pitchFamily="34" charset="0"/>
            </a:endParaRPr>
          </a:p>
        </p:txBody>
      </p:sp>
      <p:sp>
        <p:nvSpPr>
          <p:cNvPr id="107527" name="Text Box 7">
            <a:extLst>
              <a:ext uri="{FF2B5EF4-FFF2-40B4-BE49-F238E27FC236}">
                <a16:creationId xmlns:a16="http://schemas.microsoft.com/office/drawing/2014/main" id="{B7540546-D0BF-9B44-98D4-DFCFAC9DC3C1}"/>
              </a:ext>
            </a:extLst>
          </p:cNvPr>
          <p:cNvSpPr txBox="1">
            <a:spLocks noChangeArrowheads="1"/>
          </p:cNvSpPr>
          <p:nvPr/>
        </p:nvSpPr>
        <p:spPr bwMode="auto">
          <a:xfrm>
            <a:off x="5029200" y="1447800"/>
            <a:ext cx="3935288" cy="3323987"/>
          </a:xfrm>
          <a:prstGeom prst="rect">
            <a:avLst/>
          </a:prstGeom>
          <a:noFill/>
          <a:ln>
            <a:noFill/>
          </a:ln>
          <a:effectLst>
            <a:outerShdw blurRad="50800" dist="50800" dir="54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50000"/>
              </a:spcBef>
              <a:buFontTx/>
              <a:buNone/>
              <a:defRPr/>
            </a:pPr>
            <a:r>
              <a:rPr lang="ar-JO" altLang="zh-CN" sz="2800" b="1" dirty="0">
                <a:solidFill>
                  <a:schemeClr val="tx1"/>
                </a:solidFill>
                <a:ea typeface="SimSun" panose="02010600030101010101" pitchFamily="2" charset="-122"/>
                <a:cs typeface="Arial" panose="020B0604020202020204" pitchFamily="34" charset="0"/>
              </a:rPr>
              <a:t>بفضل التجارة وصلت الحضارات مستوى مرتفع نسبياً في جنوب الجزيرة العربية بحلول 1000 ق.م</a:t>
            </a:r>
            <a:endParaRPr lang="en-US" altLang="zh-CN" sz="2800" b="1" dirty="0">
              <a:solidFill>
                <a:schemeClr val="tx1"/>
              </a:solidFill>
              <a:ea typeface="SimSun" panose="02010600030101010101" pitchFamily="2" charset="-122"/>
              <a:cs typeface="Arial" panose="020B0604020202020204" pitchFamily="34" charset="0"/>
            </a:endParaRPr>
          </a:p>
          <a:p>
            <a:pPr algn="r" eaLnBrk="1" hangingPunct="1">
              <a:spcBef>
                <a:spcPct val="50000"/>
              </a:spcBef>
              <a:buFontTx/>
              <a:buNone/>
              <a:defRPr/>
            </a:pPr>
            <a:r>
              <a:rPr lang="ar-JO" altLang="zh-CN" sz="2800" b="1" dirty="0">
                <a:solidFill>
                  <a:schemeClr val="tx1"/>
                </a:solidFill>
                <a:ea typeface="SimSun" panose="02010600030101010101" pitchFamily="2" charset="-122"/>
                <a:cs typeface="Arial" panose="020B0604020202020204" pitchFamily="34" charset="0"/>
              </a:rPr>
              <a:t>شجع ازدهار اليمن الرومانيين لتسميتها فيلكس (حرفياً، العربية السعيدة)</a:t>
            </a:r>
            <a:r>
              <a:rPr lang="en-US" altLang="zh-CN" sz="2000" b="1" dirty="0">
                <a:solidFill>
                  <a:schemeClr val="tx1"/>
                </a:solidFill>
                <a:ea typeface="SimSun" panose="02010600030101010101" pitchFamily="2" charset="-122"/>
                <a:cs typeface="Arial" panose="020B0604020202020204" pitchFamily="34" charset="0"/>
              </a:rPr>
              <a:t> </a:t>
            </a:r>
            <a:r>
              <a:rPr lang="en-US" altLang="zh-CN" sz="2800" b="1" dirty="0">
                <a:solidFill>
                  <a:schemeClr val="tx1"/>
                </a:solidFill>
                <a:ea typeface="SimSun" panose="02010600030101010101" pitchFamily="2" charset="-122"/>
                <a:cs typeface="Arial" panose="020B0604020202020204" pitchFamily="34" charset="0"/>
              </a:rPr>
              <a:t> </a:t>
            </a:r>
            <a:endParaRPr lang="en-US" altLang="en-US" sz="2800" b="1" dirty="0">
              <a:solidFill>
                <a:schemeClr val="tx1"/>
              </a:solidFill>
              <a:ea typeface="SimSun" panose="02010600030101010101" pitchFamily="2" charset="-122"/>
              <a:cs typeface="Arial" panose="020B0604020202020204" pitchFamily="34" charset="0"/>
            </a:endParaRPr>
          </a:p>
        </p:txBody>
      </p:sp>
      <p:sp>
        <p:nvSpPr>
          <p:cNvPr id="90120" name="Text Box 8">
            <a:extLst>
              <a:ext uri="{FF2B5EF4-FFF2-40B4-BE49-F238E27FC236}">
                <a16:creationId xmlns:a16="http://schemas.microsoft.com/office/drawing/2014/main" id="{DF02AE3D-0F77-4A44-9158-EC6E02AC3A8A}"/>
              </a:ext>
            </a:extLst>
          </p:cNvPr>
          <p:cNvSpPr txBox="1">
            <a:spLocks noChangeArrowheads="1"/>
          </p:cNvSpPr>
          <p:nvPr/>
        </p:nvSpPr>
        <p:spPr bwMode="auto">
          <a:xfrm>
            <a:off x="3352800" y="5486400"/>
            <a:ext cx="1828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ar-JO" altLang="en-US" b="1" dirty="0">
                <a:solidFill>
                  <a:schemeClr val="tx1"/>
                </a:solidFill>
                <a:cs typeface="Arial" panose="020B0604020202020204" pitchFamily="34" charset="0"/>
              </a:rPr>
              <a:t>العربية السعيدة</a:t>
            </a:r>
            <a:endParaRPr lang="en-US" altLang="en-US" b="1" dirty="0">
              <a:solidFill>
                <a:schemeClr val="tx1"/>
              </a:solidFill>
              <a:cs typeface="Arial" panose="020B0604020202020204" pitchFamily="34" charset="0"/>
            </a:endParaRPr>
          </a:p>
        </p:txBody>
      </p:sp>
      <p:sp>
        <p:nvSpPr>
          <p:cNvPr id="90121" name="AutoShape 9">
            <a:extLst>
              <a:ext uri="{FF2B5EF4-FFF2-40B4-BE49-F238E27FC236}">
                <a16:creationId xmlns:a16="http://schemas.microsoft.com/office/drawing/2014/main" id="{3331BD8D-BBC5-574A-89FC-0D9D2AC3939F}"/>
              </a:ext>
            </a:extLst>
          </p:cNvPr>
          <p:cNvSpPr>
            <a:spLocks noChangeArrowheads="1"/>
          </p:cNvSpPr>
          <p:nvPr/>
        </p:nvSpPr>
        <p:spPr bwMode="auto">
          <a:xfrm rot="2956074">
            <a:off x="3505200" y="5257800"/>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pic>
        <p:nvPicPr>
          <p:cNvPr id="90122" name="Picture 12" descr="yemen">
            <a:extLst>
              <a:ext uri="{FF2B5EF4-FFF2-40B4-BE49-F238E27FC236}">
                <a16:creationId xmlns:a16="http://schemas.microsoft.com/office/drawing/2014/main" id="{AE404A0B-34A9-7E47-AB3B-CA4F5878001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43475" y="5340350"/>
            <a:ext cx="2509838"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3" name="TextBox 12">
            <a:extLst>
              <a:ext uri="{FF2B5EF4-FFF2-40B4-BE49-F238E27FC236}">
                <a16:creationId xmlns:a16="http://schemas.microsoft.com/office/drawing/2014/main" id="{C8A88E58-9541-0B4C-AC32-72EB3AE81AA5}"/>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152ر</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7527">
                                            <p:txEl>
                                              <p:pRg st="0" end="0"/>
                                            </p:txEl>
                                          </p:spTgt>
                                        </p:tgtEl>
                                        <p:attrNameLst>
                                          <p:attrName>style.visibility</p:attrName>
                                        </p:attrNameLst>
                                      </p:cBhvr>
                                      <p:to>
                                        <p:strVal val="visible"/>
                                      </p:to>
                                    </p:set>
                                    <p:animEffect transition="in" filter="blinds(horizontal)">
                                      <p:cBhvr>
                                        <p:cTn id="7" dur="500"/>
                                        <p:tgtEl>
                                          <p:spTgt spid="1075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7527">
                                            <p:txEl>
                                              <p:pRg st="1" end="1"/>
                                            </p:txEl>
                                          </p:spTgt>
                                        </p:tgtEl>
                                        <p:attrNameLst>
                                          <p:attrName>style.visibility</p:attrName>
                                        </p:attrNameLst>
                                      </p:cBhvr>
                                      <p:to>
                                        <p:strVal val="visible"/>
                                      </p:to>
                                    </p:set>
                                    <p:animEffect transition="in" filter="blinds(horizontal)">
                                      <p:cBhvr>
                                        <p:cTn id="12" dur="500"/>
                                        <p:tgtEl>
                                          <p:spTgt spid="1075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92162" name="Text Box 2">
            <a:extLst>
              <a:ext uri="{FF2B5EF4-FFF2-40B4-BE49-F238E27FC236}">
                <a16:creationId xmlns:a16="http://schemas.microsoft.com/office/drawing/2014/main" id="{E5A59E9B-3588-364B-B31B-2522AEAC3A59}"/>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endParaRPr>
          </a:p>
        </p:txBody>
      </p:sp>
      <p:sp>
        <p:nvSpPr>
          <p:cNvPr id="92163" name="Rectangle 4">
            <a:extLst>
              <a:ext uri="{FF2B5EF4-FFF2-40B4-BE49-F238E27FC236}">
                <a16:creationId xmlns:a16="http://schemas.microsoft.com/office/drawing/2014/main" id="{0AE22AE4-A6B8-5843-B7B2-EC7A926C6BB1}"/>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3800" b="1" dirty="0">
                <a:solidFill>
                  <a:schemeClr val="bg1"/>
                </a:solidFill>
                <a:ea typeface="SimSun" panose="02010600030101010101" pitchFamily="2" charset="-122"/>
              </a:rPr>
              <a:t>تأثير التجارة على الجزيرة العربية</a:t>
            </a:r>
            <a:endParaRPr lang="en-US" altLang="en-US" sz="2600" b="1" dirty="0">
              <a:solidFill>
                <a:schemeClr val="bg1"/>
              </a:solidFill>
              <a:ea typeface="SimSun" panose="02010600030101010101" pitchFamily="2" charset="-122"/>
            </a:endParaRPr>
          </a:p>
        </p:txBody>
      </p:sp>
      <p:sp>
        <p:nvSpPr>
          <p:cNvPr id="92164" name="Text Box 5">
            <a:extLst>
              <a:ext uri="{FF2B5EF4-FFF2-40B4-BE49-F238E27FC236}">
                <a16:creationId xmlns:a16="http://schemas.microsoft.com/office/drawing/2014/main" id="{8FB2A137-5115-1847-96CD-D2D4DCAF2C59}"/>
              </a:ext>
            </a:extLst>
          </p:cNvPr>
          <p:cNvSpPr txBox="1">
            <a:spLocks noChangeArrowheads="1"/>
          </p:cNvSpPr>
          <p:nvPr/>
        </p:nvSpPr>
        <p:spPr bwMode="auto">
          <a:xfrm>
            <a:off x="5105400" y="1558925"/>
            <a:ext cx="4038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2400" b="1" dirty="0">
              <a:solidFill>
                <a:schemeClr val="accent1"/>
              </a:solidFill>
            </a:endParaRPr>
          </a:p>
          <a:p>
            <a:pPr eaLnBrk="1" hangingPunct="1">
              <a:spcBef>
                <a:spcPct val="50000"/>
              </a:spcBef>
              <a:buFontTx/>
              <a:buNone/>
            </a:pPr>
            <a:endParaRPr lang="en-US" altLang="zh-CN" sz="1800" b="1" dirty="0">
              <a:solidFill>
                <a:schemeClr val="accent1"/>
              </a:solidFill>
              <a:ea typeface="SimSun" panose="02010600030101010101" pitchFamily="2" charset="-122"/>
            </a:endParaRPr>
          </a:p>
          <a:p>
            <a:pPr eaLnBrk="1" hangingPunct="1">
              <a:spcBef>
                <a:spcPct val="50000"/>
              </a:spcBef>
              <a:buFontTx/>
              <a:buNone/>
            </a:pPr>
            <a:endParaRPr lang="en-US" altLang="en-US" sz="1800" b="1" dirty="0">
              <a:solidFill>
                <a:schemeClr val="accent1"/>
              </a:solidFill>
              <a:ea typeface="SimSun" panose="02010600030101010101" pitchFamily="2" charset="-122"/>
            </a:endParaRPr>
          </a:p>
        </p:txBody>
      </p:sp>
      <p:sp>
        <p:nvSpPr>
          <p:cNvPr id="92165" name="Text Box 6">
            <a:extLst>
              <a:ext uri="{FF2B5EF4-FFF2-40B4-BE49-F238E27FC236}">
                <a16:creationId xmlns:a16="http://schemas.microsoft.com/office/drawing/2014/main" id="{7EE6D3D7-9655-C94A-BF24-9816DD572E50}"/>
              </a:ext>
            </a:extLst>
          </p:cNvPr>
          <p:cNvSpPr txBox="1">
            <a:spLocks noChangeArrowheads="1"/>
          </p:cNvSpPr>
          <p:nvPr/>
        </p:nvSpPr>
        <p:spPr bwMode="auto">
          <a:xfrm>
            <a:off x="4648200" y="1600200"/>
            <a:ext cx="42672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eaLnBrk="1" hangingPunct="1">
              <a:lnSpc>
                <a:spcPct val="90000"/>
              </a:lnSpc>
              <a:buFontTx/>
              <a:buNone/>
            </a:pPr>
            <a:endParaRPr lang="en-US" altLang="en-US" sz="2400" b="1" dirty="0">
              <a:solidFill>
                <a:schemeClr val="accent1"/>
              </a:solidFill>
            </a:endParaRPr>
          </a:p>
        </p:txBody>
      </p:sp>
      <p:sp>
        <p:nvSpPr>
          <p:cNvPr id="92166" name="Text Box 7">
            <a:extLst>
              <a:ext uri="{FF2B5EF4-FFF2-40B4-BE49-F238E27FC236}">
                <a16:creationId xmlns:a16="http://schemas.microsoft.com/office/drawing/2014/main" id="{35E01DFE-A7A5-914A-B338-EFAA1A9BA0C3}"/>
              </a:ext>
            </a:extLst>
          </p:cNvPr>
          <p:cNvSpPr txBox="1">
            <a:spLocks noChangeArrowheads="1"/>
          </p:cNvSpPr>
          <p:nvPr/>
        </p:nvSpPr>
        <p:spPr bwMode="auto">
          <a:xfrm>
            <a:off x="0" y="1524000"/>
            <a:ext cx="89154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algn="r" rtl="1" eaLnBrk="1" hangingPunct="1">
              <a:lnSpc>
                <a:spcPct val="80000"/>
              </a:lnSpc>
              <a:buFontTx/>
              <a:buNone/>
            </a:pPr>
            <a:r>
              <a:rPr lang="ar-JO" altLang="zh-CN" b="1" dirty="0">
                <a:solidFill>
                  <a:schemeClr val="tx1"/>
                </a:solidFill>
                <a:ea typeface="SimSun" panose="02010600030101010101" pitchFamily="2" charset="-122"/>
              </a:rPr>
              <a:t>أنتجت التجارة المتزايدة عبر البلاد العربية نتيجتين مهمتين:</a:t>
            </a:r>
            <a:endParaRPr lang="en-US" altLang="zh-CN" b="1" dirty="0">
              <a:solidFill>
                <a:schemeClr val="tx1"/>
              </a:solidFill>
              <a:ea typeface="SimSun" panose="02010600030101010101" pitchFamily="2" charset="-122"/>
            </a:endParaRPr>
          </a:p>
          <a:p>
            <a:pPr lvl="1" eaLnBrk="1" hangingPunct="1">
              <a:lnSpc>
                <a:spcPct val="80000"/>
              </a:lnSpc>
              <a:buFontTx/>
              <a:buNone/>
            </a:pPr>
            <a:endParaRPr lang="en-US" altLang="zh-CN" b="1" dirty="0">
              <a:solidFill>
                <a:schemeClr val="tx1"/>
              </a:solidFill>
              <a:ea typeface="SimSun" panose="02010600030101010101" pitchFamily="2" charset="-122"/>
            </a:endParaRPr>
          </a:p>
          <a:p>
            <a:pPr marL="360000" lvl="1" indent="-360000" algn="r" rtl="1" eaLnBrk="1" hangingPunct="1">
              <a:lnSpc>
                <a:spcPct val="80000"/>
              </a:lnSpc>
              <a:buNone/>
            </a:pPr>
            <a:r>
              <a:rPr lang="ar-JO" altLang="zh-CN" b="1" dirty="0">
                <a:solidFill>
                  <a:schemeClr val="tx1"/>
                </a:solidFill>
                <a:ea typeface="SimSun" panose="02010600030101010101" pitchFamily="2" charset="-122"/>
              </a:rPr>
              <a:t>1. ظهرت مدن لخدمة قوافل الجمال التي تتحرك عبر الصحراء، أكثر هؤلاء ازدهاراً هي </a:t>
            </a:r>
            <a:r>
              <a:rPr lang="ar-JO" altLang="zh-CN" b="1" dirty="0">
                <a:solidFill>
                  <a:srgbClr val="FF0000"/>
                </a:solidFill>
                <a:ea typeface="SimSun" panose="02010600030101010101" pitchFamily="2" charset="-122"/>
              </a:rPr>
              <a:t>البتراء </a:t>
            </a:r>
            <a:r>
              <a:rPr lang="ar-JO" altLang="zh-CN" b="1" dirty="0">
                <a:solidFill>
                  <a:schemeClr val="tx1"/>
                </a:solidFill>
                <a:ea typeface="SimSun" panose="02010600030101010101" pitchFamily="2" charset="-122"/>
              </a:rPr>
              <a:t>في الأردن و</a:t>
            </a:r>
            <a:r>
              <a:rPr lang="ar-JO" altLang="zh-CN" b="1" dirty="0">
                <a:solidFill>
                  <a:srgbClr val="FF0000"/>
                </a:solidFill>
                <a:ea typeface="SimSun" panose="02010600030101010101" pitchFamily="2" charset="-122"/>
              </a:rPr>
              <a:t>تدمر</a:t>
            </a:r>
            <a:r>
              <a:rPr lang="ar-JO" altLang="zh-CN" b="1" dirty="0">
                <a:solidFill>
                  <a:schemeClr val="tx1"/>
                </a:solidFill>
                <a:ea typeface="SimSun" panose="02010600030101010101" pitchFamily="2" charset="-122"/>
              </a:rPr>
              <a:t> في سوريا.</a:t>
            </a:r>
            <a:endParaRPr lang="en-US" altLang="zh-CN" b="1" dirty="0">
              <a:solidFill>
                <a:schemeClr val="tx1"/>
              </a:solidFill>
              <a:ea typeface="SimSun" panose="02010600030101010101" pitchFamily="2" charset="-122"/>
            </a:endParaRPr>
          </a:p>
          <a:p>
            <a:pPr marL="360000" lvl="1" indent="-360000" algn="r" rtl="1" eaLnBrk="1" hangingPunct="1">
              <a:lnSpc>
                <a:spcPct val="80000"/>
              </a:lnSpc>
              <a:buFontTx/>
              <a:buNone/>
            </a:pPr>
            <a:r>
              <a:rPr lang="en-US" altLang="zh-CN" b="1" dirty="0">
                <a:solidFill>
                  <a:schemeClr val="tx1"/>
                </a:solidFill>
                <a:ea typeface="SimSun" panose="02010600030101010101" pitchFamily="2" charset="-122"/>
              </a:rPr>
              <a:t>	</a:t>
            </a:r>
            <a:r>
              <a:rPr lang="ar-JO" altLang="zh-CN" b="1" dirty="0">
                <a:solidFill>
                  <a:schemeClr val="tx1"/>
                </a:solidFill>
                <a:ea typeface="SimSun" panose="02010600030101010101" pitchFamily="2" charset="-122"/>
              </a:rPr>
              <a:t>تطورت مدن القوافل الصغيرة عبر شبه الجزيرة العربية أيضاً، أكثرهن أهمية كانت مدينة </a:t>
            </a:r>
            <a:r>
              <a:rPr lang="ar-JO" altLang="zh-CN" b="1" dirty="0">
                <a:solidFill>
                  <a:srgbClr val="FF0000"/>
                </a:solidFill>
                <a:ea typeface="SimSun" panose="02010600030101010101" pitchFamily="2" charset="-122"/>
              </a:rPr>
              <a:t>مكة</a:t>
            </a:r>
            <a:r>
              <a:rPr lang="ar-JO" altLang="zh-CN" b="1" dirty="0">
                <a:solidFill>
                  <a:schemeClr val="tx1"/>
                </a:solidFill>
                <a:ea typeface="SimSun" panose="02010600030101010101" pitchFamily="2" charset="-122"/>
              </a:rPr>
              <a:t>، والتي يرجع سبب ازدهارها إلى بعض المزارات الموجودة في المنطقة، والتي يزورها العرب من كل أنحاء شبه الجزيرة العربية.</a:t>
            </a:r>
            <a:endParaRPr lang="en-US" altLang="zh-CN" b="1" dirty="0">
              <a:solidFill>
                <a:schemeClr val="tx1"/>
              </a:solidFill>
              <a:ea typeface="SimSun" panose="02010600030101010101" pitchFamily="2" charset="-122"/>
            </a:endParaRPr>
          </a:p>
        </p:txBody>
      </p:sp>
      <p:grpSp>
        <p:nvGrpSpPr>
          <p:cNvPr id="92167" name="Group 10">
            <a:extLst>
              <a:ext uri="{FF2B5EF4-FFF2-40B4-BE49-F238E27FC236}">
                <a16:creationId xmlns:a16="http://schemas.microsoft.com/office/drawing/2014/main" id="{C560DD89-4970-7A48-B6E0-446E41E9886D}"/>
              </a:ext>
            </a:extLst>
          </p:cNvPr>
          <p:cNvGrpSpPr>
            <a:grpSpLocks/>
          </p:cNvGrpSpPr>
          <p:nvPr/>
        </p:nvGrpSpPr>
        <p:grpSpPr bwMode="auto">
          <a:xfrm>
            <a:off x="381000" y="5181600"/>
            <a:ext cx="3733800" cy="1524000"/>
            <a:chOff x="192" y="3221"/>
            <a:chExt cx="1776" cy="912"/>
          </a:xfrm>
        </p:grpSpPr>
        <p:pic>
          <p:nvPicPr>
            <p:cNvPr id="92169" name="Picture 11" descr="MCBD07327_0000[1]">
              <a:extLst>
                <a:ext uri="{FF2B5EF4-FFF2-40B4-BE49-F238E27FC236}">
                  <a16:creationId xmlns:a16="http://schemas.microsoft.com/office/drawing/2014/main" id="{BA263F85-B243-A24B-83CB-E278E689574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 y="3264"/>
              <a:ext cx="912" cy="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0" name="Picture 12" descr="MCBD07327_0000[1]">
              <a:extLst>
                <a:ext uri="{FF2B5EF4-FFF2-40B4-BE49-F238E27FC236}">
                  <a16:creationId xmlns:a16="http://schemas.microsoft.com/office/drawing/2014/main" id="{79FB5500-1BFA-514C-8870-1DDD546FE3B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6" y="3221"/>
              <a:ext cx="912" cy="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168" name="TextBox 11">
            <a:extLst>
              <a:ext uri="{FF2B5EF4-FFF2-40B4-BE49-F238E27FC236}">
                <a16:creationId xmlns:a16="http://schemas.microsoft.com/office/drawing/2014/main" id="{F99D3F7C-977E-1B4D-92A5-0C9DF3FF36E0}"/>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rPr>
              <a:t>152ر</a:t>
            </a:r>
            <a:endParaRPr lang="en-US" altLang="en-US" sz="2400" b="1" dirty="0">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94210" name="Text Box 2">
            <a:extLst>
              <a:ext uri="{FF2B5EF4-FFF2-40B4-BE49-F238E27FC236}">
                <a16:creationId xmlns:a16="http://schemas.microsoft.com/office/drawing/2014/main" id="{F9B911CC-CCDA-3543-90B6-6C38EAFEF643}"/>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1800" b="1" dirty="0">
              <a:solidFill>
                <a:schemeClr val="tx1"/>
              </a:solidFill>
            </a:endParaRPr>
          </a:p>
        </p:txBody>
      </p:sp>
      <p:sp>
        <p:nvSpPr>
          <p:cNvPr id="94211" name="Rectangle 3">
            <a:extLst>
              <a:ext uri="{FF2B5EF4-FFF2-40B4-BE49-F238E27FC236}">
                <a16:creationId xmlns:a16="http://schemas.microsoft.com/office/drawing/2014/main" id="{0821E607-EF6B-B849-A89E-5F428A3E92C8}"/>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800" b="1" u="none" strike="noStrike" kern="1200" cap="none" spc="0" normalizeH="0" baseline="0" noProof="0" dirty="0">
                <a:ln>
                  <a:noFill/>
                </a:ln>
                <a:solidFill>
                  <a:srgbClr val="FFFFFF"/>
                </a:solidFill>
                <a:effectLst/>
                <a:uLnTx/>
                <a:uFillTx/>
                <a:ea typeface="SimSun" panose="02010600030101010101" pitchFamily="2" charset="-122"/>
                <a:cs typeface="+mn-cs"/>
              </a:rPr>
              <a:t>تأثير التجارة على الجزيرة العربية</a:t>
            </a:r>
            <a:endParaRPr kumimoji="0" lang="en-US" altLang="en-US" sz="2600" b="1" u="none" strike="noStrike" kern="1200" cap="none" spc="0" normalizeH="0" baseline="0" noProof="0" dirty="0">
              <a:ln>
                <a:noFill/>
              </a:ln>
              <a:solidFill>
                <a:srgbClr val="FFFFFF"/>
              </a:solidFill>
              <a:effectLst/>
              <a:uLnTx/>
              <a:uFillTx/>
              <a:ea typeface="SimSun" panose="02010600030101010101" pitchFamily="2" charset="-122"/>
              <a:cs typeface="+mn-cs"/>
            </a:endParaRPr>
          </a:p>
        </p:txBody>
      </p:sp>
      <p:sp>
        <p:nvSpPr>
          <p:cNvPr id="94212" name="Text Box 4">
            <a:extLst>
              <a:ext uri="{FF2B5EF4-FFF2-40B4-BE49-F238E27FC236}">
                <a16:creationId xmlns:a16="http://schemas.microsoft.com/office/drawing/2014/main" id="{9DF3D073-FD88-2146-8265-79FC77EDCB5C}"/>
              </a:ext>
            </a:extLst>
          </p:cNvPr>
          <p:cNvSpPr txBox="1">
            <a:spLocks noChangeArrowheads="1"/>
          </p:cNvSpPr>
          <p:nvPr/>
        </p:nvSpPr>
        <p:spPr bwMode="auto">
          <a:xfrm>
            <a:off x="5105400" y="1558925"/>
            <a:ext cx="4038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sz="2400" b="1" dirty="0">
              <a:solidFill>
                <a:schemeClr val="accent1"/>
              </a:solidFill>
            </a:endParaRPr>
          </a:p>
          <a:p>
            <a:pPr eaLnBrk="1" hangingPunct="1">
              <a:spcBef>
                <a:spcPct val="50000"/>
              </a:spcBef>
              <a:buFontTx/>
              <a:buNone/>
            </a:pPr>
            <a:endParaRPr lang="en-US" altLang="zh-CN" sz="1800" b="1" dirty="0">
              <a:solidFill>
                <a:schemeClr val="accent1"/>
              </a:solidFill>
              <a:ea typeface="SimSun" panose="02010600030101010101" pitchFamily="2" charset="-122"/>
            </a:endParaRPr>
          </a:p>
          <a:p>
            <a:pPr eaLnBrk="1" hangingPunct="1">
              <a:spcBef>
                <a:spcPct val="50000"/>
              </a:spcBef>
              <a:buFontTx/>
              <a:buNone/>
            </a:pPr>
            <a:endParaRPr lang="en-US" altLang="en-US" sz="1800" b="1" dirty="0">
              <a:solidFill>
                <a:schemeClr val="accent1"/>
              </a:solidFill>
              <a:ea typeface="SimSun" panose="02010600030101010101" pitchFamily="2" charset="-122"/>
            </a:endParaRPr>
          </a:p>
        </p:txBody>
      </p:sp>
      <p:sp>
        <p:nvSpPr>
          <p:cNvPr id="94213" name="Text Box 5">
            <a:extLst>
              <a:ext uri="{FF2B5EF4-FFF2-40B4-BE49-F238E27FC236}">
                <a16:creationId xmlns:a16="http://schemas.microsoft.com/office/drawing/2014/main" id="{3232B629-FD16-0F42-B93B-36A020A66771}"/>
              </a:ext>
            </a:extLst>
          </p:cNvPr>
          <p:cNvSpPr txBox="1">
            <a:spLocks noChangeArrowheads="1"/>
          </p:cNvSpPr>
          <p:nvPr/>
        </p:nvSpPr>
        <p:spPr bwMode="auto">
          <a:xfrm>
            <a:off x="4648200" y="1600200"/>
            <a:ext cx="42672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1" eaLnBrk="1" hangingPunct="1">
              <a:lnSpc>
                <a:spcPct val="90000"/>
              </a:lnSpc>
              <a:buFontTx/>
              <a:buNone/>
            </a:pPr>
            <a:endParaRPr lang="en-US" altLang="en-US" sz="2400" b="1" dirty="0">
              <a:solidFill>
                <a:schemeClr val="accent1"/>
              </a:solidFill>
            </a:endParaRPr>
          </a:p>
        </p:txBody>
      </p:sp>
      <p:sp>
        <p:nvSpPr>
          <p:cNvPr id="124934" name="Text Box 6">
            <a:extLst>
              <a:ext uri="{FF2B5EF4-FFF2-40B4-BE49-F238E27FC236}">
                <a16:creationId xmlns:a16="http://schemas.microsoft.com/office/drawing/2014/main" id="{5DDF796D-1B70-2B44-9314-447F3F9AA561}"/>
              </a:ext>
            </a:extLst>
          </p:cNvPr>
          <p:cNvSpPr txBox="1">
            <a:spLocks noChangeArrowheads="1"/>
          </p:cNvSpPr>
          <p:nvPr/>
        </p:nvSpPr>
        <p:spPr bwMode="auto">
          <a:xfrm>
            <a:off x="152400" y="1524000"/>
            <a:ext cx="8763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800100" indent="-34290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457200" lvl="1" indent="-457200" algn="r" rtl="1" eaLnBrk="1" hangingPunct="1">
              <a:lnSpc>
                <a:spcPct val="80000"/>
              </a:lnSpc>
              <a:buFontTx/>
              <a:buNone/>
            </a:pPr>
            <a:r>
              <a:rPr lang="ar-JO" altLang="zh-CN" b="1" dirty="0">
                <a:solidFill>
                  <a:schemeClr val="tx1"/>
                </a:solidFill>
                <a:ea typeface="SimSun" panose="02010600030101010101" pitchFamily="2" charset="-122"/>
              </a:rPr>
              <a:t>2. تجارة العرب المتزايدة وضعتهم في </a:t>
            </a:r>
            <a:r>
              <a:rPr lang="ar-JO" altLang="zh-CN" b="1" dirty="0">
                <a:solidFill>
                  <a:srgbClr val="FF0000"/>
                </a:solidFill>
                <a:ea typeface="SimSun" panose="02010600030101010101" pitchFamily="2" charset="-122"/>
              </a:rPr>
              <a:t>اتصال مع العالم الخارجي</a:t>
            </a:r>
            <a:r>
              <a:rPr lang="en-US" altLang="zh-CN" b="1" dirty="0">
                <a:solidFill>
                  <a:srgbClr val="FF0000"/>
                </a:solidFill>
                <a:ea typeface="SimSun" panose="02010600030101010101" pitchFamily="2" charset="-122"/>
              </a:rPr>
              <a:t> </a:t>
            </a:r>
          </a:p>
          <a:p>
            <a:pPr marL="457200" lvl="1" indent="-457200" algn="r" rtl="1" eaLnBrk="1" hangingPunct="1">
              <a:lnSpc>
                <a:spcPct val="80000"/>
              </a:lnSpc>
              <a:buFontTx/>
              <a:buNone/>
            </a:pPr>
            <a:r>
              <a:rPr lang="ar-JO" altLang="zh-CN" b="1" dirty="0">
                <a:solidFill>
                  <a:schemeClr val="tx1"/>
                </a:solidFill>
                <a:ea typeface="SimSun" panose="02010600030101010101" pitchFamily="2" charset="-122"/>
              </a:rPr>
              <a:t>     في الشرق الأدنى كان الفرس والرومان هما القوى العظمى لقرون قبل ظهور الإسلام، وقد كانت القبائل العربية التي جاورت هذه المناطق قد انجذبت غلى شؤونهم السياسية. </a:t>
            </a:r>
            <a:r>
              <a:rPr lang="en-US" altLang="zh-CN" b="1" dirty="0">
                <a:solidFill>
                  <a:schemeClr val="tx1"/>
                </a:solidFill>
                <a:ea typeface="SimSun" panose="02010600030101010101" pitchFamily="2" charset="-122"/>
              </a:rPr>
              <a:t> </a:t>
            </a:r>
          </a:p>
          <a:p>
            <a:pPr marL="457200" lvl="1" indent="-457200" algn="r" rtl="1" eaLnBrk="1" hangingPunct="1">
              <a:lnSpc>
                <a:spcPct val="80000"/>
              </a:lnSpc>
              <a:spcBef>
                <a:spcPct val="0"/>
              </a:spcBef>
              <a:buNone/>
            </a:pPr>
            <a:r>
              <a:rPr lang="en-US" altLang="zh-CN" b="1" dirty="0">
                <a:solidFill>
                  <a:srgbClr val="FF0000"/>
                </a:solidFill>
                <a:ea typeface="SimSun" panose="02010600030101010101" pitchFamily="2" charset="-122"/>
              </a:rPr>
              <a:t>	</a:t>
            </a:r>
            <a:r>
              <a:rPr lang="ar-JO" altLang="en-US" b="1" dirty="0">
                <a:solidFill>
                  <a:srgbClr val="FF0000"/>
                </a:solidFill>
                <a:ea typeface="SimSun" panose="02010600030101010101" pitchFamily="2" charset="-122"/>
              </a:rPr>
              <a:t>بعد 400 م دفعت كلا الإمبراطوريتين القبائل العربية ليس لحماية حدودهم الجنوبية فحسب، بل لمضايقة حدود خصومهم أيضاً. </a:t>
            </a:r>
            <a:endParaRPr lang="en-US" altLang="en-US" b="1" dirty="0">
              <a:solidFill>
                <a:srgbClr val="FF0000"/>
              </a:solidFill>
              <a:ea typeface="SimSun" panose="02010600030101010101" pitchFamily="2" charset="-122"/>
            </a:endParaRPr>
          </a:p>
          <a:p>
            <a:pPr lvl="1" algn="r" eaLnBrk="1" hangingPunct="1">
              <a:lnSpc>
                <a:spcPct val="80000"/>
              </a:lnSpc>
              <a:buFontTx/>
              <a:buNone/>
            </a:pPr>
            <a:endParaRPr lang="en-US" altLang="zh-CN" sz="2000" b="1" dirty="0">
              <a:solidFill>
                <a:srgbClr val="FF0000"/>
              </a:solidFill>
              <a:ea typeface="SimSun" panose="02010600030101010101" pitchFamily="2" charset="-122"/>
            </a:endParaRPr>
          </a:p>
        </p:txBody>
      </p:sp>
      <p:pic>
        <p:nvPicPr>
          <p:cNvPr id="94215" name="Picture 10" descr="arabs1">
            <a:extLst>
              <a:ext uri="{FF2B5EF4-FFF2-40B4-BE49-F238E27FC236}">
                <a16:creationId xmlns:a16="http://schemas.microsoft.com/office/drawing/2014/main" id="{4C8F7F7A-973D-8C42-BE80-4A30FD25FE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59613" y="4191000"/>
            <a:ext cx="185578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11" descr="camel">
            <a:extLst>
              <a:ext uri="{FF2B5EF4-FFF2-40B4-BE49-F238E27FC236}">
                <a16:creationId xmlns:a16="http://schemas.microsoft.com/office/drawing/2014/main" id="{F9EB5C82-D73A-1142-A92C-A3BA96C781F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91000" y="4651375"/>
            <a:ext cx="26670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7" name="TextBox 10">
            <a:extLst>
              <a:ext uri="{FF2B5EF4-FFF2-40B4-BE49-F238E27FC236}">
                <a16:creationId xmlns:a16="http://schemas.microsoft.com/office/drawing/2014/main" id="{49D19E88-352F-1449-833C-DEC6D3E8E8C2}"/>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rPr>
              <a:t>152ز</a:t>
            </a:r>
            <a:endParaRPr lang="en-US" altLang="en-US"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4934"/>
                                        </p:tgtEl>
                                        <p:attrNameLst>
                                          <p:attrName>style.visibility</p:attrName>
                                        </p:attrNameLst>
                                      </p:cBhvr>
                                      <p:to>
                                        <p:strVal val="visible"/>
                                      </p:to>
                                    </p:set>
                                    <p:animEffect transition="in" filter="blinds(horizontal)">
                                      <p:cBhvr>
                                        <p:cTn id="7" dur="500"/>
                                        <p:tgtEl>
                                          <p:spTgt spid="124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4"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575D1"/>
        </a:solidFill>
        <a:effectLst/>
      </p:bgPr>
    </p:bg>
    <p:spTree>
      <p:nvGrpSpPr>
        <p:cNvPr id="1" name=""/>
        <p:cNvGrpSpPr/>
        <p:nvPr/>
      </p:nvGrpSpPr>
      <p:grpSpPr>
        <a:xfrm>
          <a:off x="0" y="0"/>
          <a:ext cx="0" cy="0"/>
          <a:chOff x="0" y="0"/>
          <a:chExt cx="0" cy="0"/>
        </a:xfrm>
      </p:grpSpPr>
      <p:sp>
        <p:nvSpPr>
          <p:cNvPr id="96258" name="Rectangle 5">
            <a:extLst>
              <a:ext uri="{FF2B5EF4-FFF2-40B4-BE49-F238E27FC236}">
                <a16:creationId xmlns:a16="http://schemas.microsoft.com/office/drawing/2014/main" id="{888443D5-0C4C-D94A-B5A4-993EFA73978A}"/>
              </a:ext>
            </a:extLst>
          </p:cNvPr>
          <p:cNvSpPr>
            <a:spLocks noGrp="1" noChangeArrowheads="1"/>
          </p:cNvSpPr>
          <p:nvPr>
            <p:ph type="title" sz="quarter"/>
          </p:nvPr>
        </p:nvSpPr>
        <p:spPr>
          <a:xfrm>
            <a:off x="0" y="0"/>
            <a:ext cx="9144000" cy="1417638"/>
          </a:xfrm>
          <a:solidFill>
            <a:schemeClr val="tx2"/>
          </a:solidFill>
        </p:spPr>
        <p:txBody>
          <a:bodyPr/>
          <a:lstStyle/>
          <a:p>
            <a:pPr eaLnBrk="1" hangingPunct="1"/>
            <a:r>
              <a:rPr lang="ar-JO" altLang="zh-CN" sz="3600" dirty="0">
                <a:solidFill>
                  <a:schemeClr val="bg1"/>
                </a:solidFill>
                <a:ea typeface="SimSun" panose="02010600030101010101" pitchFamily="2" charset="-122"/>
                <a:cs typeface="Arial" panose="020B0604020202020204" pitchFamily="34" charset="0"/>
              </a:rPr>
              <a:t>الجزيرة العربية زمن الحكم الأشوري</a:t>
            </a:r>
            <a:endParaRPr lang="en-US" altLang="en-US" sz="3600" dirty="0">
              <a:solidFill>
                <a:schemeClr val="bg1"/>
              </a:solidFill>
              <a:cs typeface="Arial" panose="020B0604020202020204" pitchFamily="34" charset="0"/>
            </a:endParaRPr>
          </a:p>
        </p:txBody>
      </p:sp>
      <p:pic>
        <p:nvPicPr>
          <p:cNvPr id="53252" name="Picture 4" descr="Assyria">
            <a:extLst>
              <a:ext uri="{FF2B5EF4-FFF2-40B4-BE49-F238E27FC236}">
                <a16:creationId xmlns:a16="http://schemas.microsoft.com/office/drawing/2014/main" id="{7BB4F1A4-9DDC-4A49-8E06-53B7C3C3E27B}"/>
              </a:ext>
            </a:extLst>
          </p:cNvPr>
          <p:cNvPicPr>
            <a:picLocks noGrp="1" noChangeAspect="1" noChangeArrowheads="1"/>
          </p:cNvPicPr>
          <p:nvPr>
            <p:ph sz="quarter" idx="1"/>
          </p:nvPr>
        </p:nvPicPr>
        <p:blipFill>
          <a:blip r:embed="rId3" cstate="screen">
            <a:extLst>
              <a:ext uri="{28A0092B-C50C-407E-A947-70E740481C1C}">
                <a14:useLocalDpi xmlns:a14="http://schemas.microsoft.com/office/drawing/2010/main"/>
              </a:ext>
            </a:extLst>
          </a:blip>
          <a:srcRect/>
          <a:stretch>
            <a:fillRect/>
          </a:stretch>
        </p:blipFill>
        <p:spPr>
          <a:xfrm>
            <a:off x="381000" y="1600200"/>
            <a:ext cx="5638800" cy="4003675"/>
          </a:xfrm>
          <a:noFill/>
        </p:spPr>
      </p:pic>
      <p:sp>
        <p:nvSpPr>
          <p:cNvPr id="53267" name="Oval 19">
            <a:extLst>
              <a:ext uri="{FF2B5EF4-FFF2-40B4-BE49-F238E27FC236}">
                <a16:creationId xmlns:a16="http://schemas.microsoft.com/office/drawing/2014/main" id="{8FFF4DFA-73D7-1D49-9D94-F1A8677CEE57}"/>
              </a:ext>
            </a:extLst>
          </p:cNvPr>
          <p:cNvSpPr>
            <a:spLocks noChangeArrowheads="1"/>
          </p:cNvSpPr>
          <p:nvPr/>
        </p:nvSpPr>
        <p:spPr bwMode="auto">
          <a:xfrm rot="1795112">
            <a:off x="1366838" y="2043113"/>
            <a:ext cx="1323975" cy="304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endParaRPr>
          </a:p>
        </p:txBody>
      </p:sp>
      <p:sp>
        <p:nvSpPr>
          <p:cNvPr id="96262" name="TextBox 7">
            <a:extLst>
              <a:ext uri="{FF2B5EF4-FFF2-40B4-BE49-F238E27FC236}">
                <a16:creationId xmlns:a16="http://schemas.microsoft.com/office/drawing/2014/main" id="{B71E796E-F46D-F44B-AD88-CA688BD0DA0B}"/>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rPr>
              <a:t>152ز</a:t>
            </a:r>
            <a:endParaRPr lang="en-US" altLang="en-US" sz="2400" b="1" dirty="0">
              <a:solidFill>
                <a:schemeClr val="bg1"/>
              </a:solidFill>
            </a:endParaRPr>
          </a:p>
        </p:txBody>
      </p:sp>
      <p:sp>
        <p:nvSpPr>
          <p:cNvPr id="2" name="Rectangle 1">
            <a:extLst>
              <a:ext uri="{FF2B5EF4-FFF2-40B4-BE49-F238E27FC236}">
                <a16:creationId xmlns:a16="http://schemas.microsoft.com/office/drawing/2014/main" id="{7A117E5F-867F-E054-832B-12FFA4DE698C}"/>
              </a:ext>
            </a:extLst>
          </p:cNvPr>
          <p:cNvSpPr/>
          <p:nvPr/>
        </p:nvSpPr>
        <p:spPr>
          <a:xfrm>
            <a:off x="381000" y="5603875"/>
            <a:ext cx="3398912" cy="56142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JO" sz="3600" b="1" dirty="0">
                <a:solidFill>
                  <a:srgbClr val="FFC000"/>
                </a:solidFill>
                <a:latin typeface="Arial" panose="020B0604020202020204" pitchFamily="34" charset="0"/>
                <a:cs typeface="Arial" panose="020B0604020202020204" pitchFamily="34" charset="0"/>
              </a:rPr>
              <a:t>أشور (ّ</a:t>
            </a:r>
            <a:r>
              <a:rPr lang="en-US" sz="3600" b="1" dirty="0">
                <a:solidFill>
                  <a:srgbClr val="FFC000"/>
                </a:solidFill>
                <a:latin typeface="Arial" panose="020B0604020202020204" pitchFamily="34" charset="0"/>
                <a:cs typeface="Arial" panose="020B0604020202020204" pitchFamily="34" charset="0"/>
              </a:rPr>
              <a:t>~</a:t>
            </a:r>
            <a:r>
              <a:rPr lang="ar-JO" sz="3600" b="1" dirty="0">
                <a:solidFill>
                  <a:srgbClr val="FFC000"/>
                </a:solidFill>
                <a:latin typeface="Arial" panose="020B0604020202020204" pitchFamily="34" charset="0"/>
                <a:cs typeface="Arial" panose="020B0604020202020204" pitchFamily="34" charset="0"/>
              </a:rPr>
              <a:t>650 ق..م)</a:t>
            </a:r>
            <a:endParaRPr lang="en-US" sz="3600" b="1" dirty="0">
              <a:solidFill>
                <a:srgbClr val="FFC000"/>
              </a:solidFill>
              <a:latin typeface="Arial" panose="020B0604020202020204" pitchFamily="34" charset="0"/>
              <a:cs typeface="Arial" panose="020B0604020202020204" pitchFamily="34"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3252"/>
                                        </p:tgtEl>
                                        <p:attrNameLst>
                                          <p:attrName>style.visibility</p:attrName>
                                        </p:attrNameLst>
                                      </p:cBhvr>
                                      <p:to>
                                        <p:strVal val="visible"/>
                                      </p:to>
                                    </p:set>
                                    <p:anim calcmode="lin" valueType="num">
                                      <p:cBhvr additive="base">
                                        <p:cTn id="7" dur="500" fill="hold"/>
                                        <p:tgtEl>
                                          <p:spTgt spid="53252"/>
                                        </p:tgtEl>
                                        <p:attrNameLst>
                                          <p:attrName>ppt_x</p:attrName>
                                        </p:attrNameLst>
                                      </p:cBhvr>
                                      <p:tavLst>
                                        <p:tav tm="0">
                                          <p:val>
                                            <p:strVal val="0-#ppt_w/2"/>
                                          </p:val>
                                        </p:tav>
                                        <p:tav tm="100000">
                                          <p:val>
                                            <p:strVal val="#ppt_x"/>
                                          </p:val>
                                        </p:tav>
                                      </p:tavLst>
                                    </p:anim>
                                    <p:anim calcmode="lin" valueType="num">
                                      <p:cBhvr additive="base">
                                        <p:cTn id="8" dur="500" fill="hold"/>
                                        <p:tgtEl>
                                          <p:spTgt spid="532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67"/>
                                        </p:tgtEl>
                                        <p:attrNameLst>
                                          <p:attrName>style.visibility</p:attrName>
                                        </p:attrNameLst>
                                      </p:cBhvr>
                                      <p:to>
                                        <p:strVal val="visible"/>
                                      </p:to>
                                    </p:set>
                                    <p:anim calcmode="lin" valueType="num">
                                      <p:cBhvr additive="base">
                                        <p:cTn id="13" dur="500" fill="hold"/>
                                        <p:tgtEl>
                                          <p:spTgt spid="53267"/>
                                        </p:tgtEl>
                                        <p:attrNameLst>
                                          <p:attrName>ppt_x</p:attrName>
                                        </p:attrNameLst>
                                      </p:cBhvr>
                                      <p:tavLst>
                                        <p:tav tm="0">
                                          <p:val>
                                            <p:strVal val="#ppt_x"/>
                                          </p:val>
                                        </p:tav>
                                        <p:tav tm="100000">
                                          <p:val>
                                            <p:strVal val="#ppt_x"/>
                                          </p:val>
                                        </p:tav>
                                      </p:tavLst>
                                    </p:anim>
                                    <p:anim calcmode="lin" valueType="num">
                                      <p:cBhvr additive="base">
                                        <p:cTn id="14" dur="500" fill="hold"/>
                                        <p:tgtEl>
                                          <p:spTgt spid="532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7575D1"/>
        </a:solidFill>
        <a:effectLst/>
      </p:bgPr>
    </p:bg>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F6FD4704-0D6C-264D-AE2C-C3E160F2BDB2}"/>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3600" b="1" dirty="0">
                <a:solidFill>
                  <a:schemeClr val="bg1"/>
                </a:solidFill>
                <a:ea typeface="SimSun" panose="02010600030101010101" pitchFamily="2" charset="-122"/>
                <a:cs typeface="Arial" panose="020B0604020202020204" pitchFamily="34" charset="0"/>
              </a:rPr>
              <a:t>الجزيرة العربية زمن الحكم الأشوري</a:t>
            </a:r>
            <a:endParaRPr lang="en-US" altLang="en-US" sz="3600" b="1" dirty="0">
              <a:solidFill>
                <a:schemeClr val="bg1"/>
              </a:solidFill>
              <a:ea typeface="SimSun" panose="02010600030101010101" pitchFamily="2" charset="-122"/>
              <a:cs typeface="Arial" panose="020B0604020202020204" pitchFamily="34" charset="0"/>
            </a:endParaRPr>
          </a:p>
        </p:txBody>
      </p:sp>
      <p:pic>
        <p:nvPicPr>
          <p:cNvPr id="98307" name="Picture 3" descr="shalmaneser_kurkh_close">
            <a:extLst>
              <a:ext uri="{FF2B5EF4-FFF2-40B4-BE49-F238E27FC236}">
                <a16:creationId xmlns:a16="http://schemas.microsoft.com/office/drawing/2014/main" id="{8B367D2A-81FE-5149-AF08-52D816F8DA06}"/>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304800" y="4552950"/>
            <a:ext cx="3619500" cy="2305050"/>
          </a:xfrm>
          <a:noFill/>
        </p:spPr>
      </p:pic>
      <p:sp>
        <p:nvSpPr>
          <p:cNvPr id="98308" name="Rectangle 4">
            <a:extLst>
              <a:ext uri="{FF2B5EF4-FFF2-40B4-BE49-F238E27FC236}">
                <a16:creationId xmlns:a16="http://schemas.microsoft.com/office/drawing/2014/main" id="{6B10B036-3D07-3C49-9338-108620153880}"/>
              </a:ext>
            </a:extLst>
          </p:cNvPr>
          <p:cNvSpPr>
            <a:spLocks noChangeArrowheads="1"/>
          </p:cNvSpPr>
          <p:nvPr/>
        </p:nvSpPr>
        <p:spPr bwMode="auto">
          <a:xfrm>
            <a:off x="228600" y="1524000"/>
            <a:ext cx="43434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0"/>
              </a:spcBef>
              <a:buFontTx/>
              <a:buNone/>
            </a:pPr>
            <a:r>
              <a:rPr lang="ar-JO" altLang="zh-CN" sz="3000" b="1" dirty="0">
                <a:solidFill>
                  <a:schemeClr val="accent1"/>
                </a:solidFill>
                <a:ea typeface="SimSun" panose="02010600030101010101" pitchFamily="2" charset="-122"/>
                <a:cs typeface="Arial" panose="020B0604020202020204" pitchFamily="34" charset="0"/>
              </a:rPr>
              <a:t>الملك الأشوري</a:t>
            </a:r>
          </a:p>
          <a:p>
            <a:pPr algn="r" eaLnBrk="1" hangingPunct="1">
              <a:spcBef>
                <a:spcPct val="0"/>
              </a:spcBef>
              <a:buFontTx/>
              <a:buNone/>
            </a:pPr>
            <a:r>
              <a:rPr lang="ar-JO" altLang="zh-CN" sz="3000" b="1" dirty="0">
                <a:solidFill>
                  <a:schemeClr val="accent1"/>
                </a:solidFill>
                <a:ea typeface="SimSun" panose="02010600030101010101" pitchFamily="2" charset="-122"/>
                <a:cs typeface="Arial" panose="020B0604020202020204" pitchFamily="34" charset="0"/>
              </a:rPr>
              <a:t>شلمنأصر الثالث</a:t>
            </a:r>
          </a:p>
          <a:p>
            <a:pPr algn="r" eaLnBrk="1" hangingPunct="1">
              <a:spcBef>
                <a:spcPct val="0"/>
              </a:spcBef>
              <a:buFontTx/>
              <a:buNone/>
            </a:pPr>
            <a:r>
              <a:rPr lang="ar-JO" altLang="zh-CN" sz="3000" b="1" dirty="0">
                <a:solidFill>
                  <a:schemeClr val="accent1"/>
                </a:solidFill>
                <a:ea typeface="SimSun" panose="02010600030101010101" pitchFamily="2" charset="-122"/>
                <a:cs typeface="Arial" panose="020B0604020202020204" pitchFamily="34" charset="0"/>
              </a:rPr>
              <a:t>قصة معركة قرقر في 853 ق.م</a:t>
            </a:r>
            <a:endParaRPr lang="en-US" altLang="zh-CN" sz="3000" b="1" dirty="0">
              <a:solidFill>
                <a:schemeClr val="accent1"/>
              </a:solidFill>
              <a:ea typeface="SimSun" panose="02010600030101010101" pitchFamily="2" charset="-122"/>
              <a:cs typeface="Arial" panose="020B0604020202020204" pitchFamily="34" charset="0"/>
            </a:endParaRPr>
          </a:p>
          <a:p>
            <a:pPr marL="180000" indent="-180000" algn="r" rtl="1" eaLnBrk="1" hangingPunct="1">
              <a:spcBef>
                <a:spcPct val="0"/>
              </a:spcBef>
            </a:pPr>
            <a:r>
              <a:rPr lang="ar-JO" altLang="en-US" sz="2400" b="1" dirty="0">
                <a:solidFill>
                  <a:schemeClr val="bg1"/>
                </a:solidFill>
                <a:ea typeface="SimSun" panose="02010600030101010101" pitchFamily="2" charset="-122"/>
                <a:cs typeface="Arial" panose="020B0604020202020204" pitchFamily="34" charset="0"/>
              </a:rPr>
              <a:t> يذكر الملك جندبو (جندب العربي)، العربي وجماله الألف.</a:t>
            </a:r>
            <a:endParaRPr lang="en-US" altLang="en-US" sz="2400" b="1" dirty="0">
              <a:solidFill>
                <a:schemeClr val="bg1"/>
              </a:solidFill>
              <a:ea typeface="SimSun" panose="02010600030101010101" pitchFamily="2" charset="-122"/>
              <a:cs typeface="Arial" panose="020B0604020202020204" pitchFamily="34" charset="0"/>
            </a:endParaRPr>
          </a:p>
        </p:txBody>
      </p:sp>
      <p:sp>
        <p:nvSpPr>
          <p:cNvPr id="98309" name="Rectangle 7">
            <a:extLst>
              <a:ext uri="{FF2B5EF4-FFF2-40B4-BE49-F238E27FC236}">
                <a16:creationId xmlns:a16="http://schemas.microsoft.com/office/drawing/2014/main" id="{DE6928AB-C049-7043-8FEC-13EA26AC9599}"/>
              </a:ext>
            </a:extLst>
          </p:cNvPr>
          <p:cNvSpPr>
            <a:spLocks noChangeArrowheads="1"/>
          </p:cNvSpPr>
          <p:nvPr/>
        </p:nvSpPr>
        <p:spPr bwMode="auto">
          <a:xfrm>
            <a:off x="4876800" y="1600200"/>
            <a:ext cx="4038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0"/>
              </a:spcBef>
              <a:buFontTx/>
              <a:buNone/>
            </a:pPr>
            <a:r>
              <a:rPr lang="ar-JO" altLang="zh-CN" sz="3000" b="1" dirty="0">
                <a:solidFill>
                  <a:schemeClr val="accent1"/>
                </a:solidFill>
                <a:ea typeface="SimSun" panose="02010600030101010101" pitchFamily="2" charset="-122"/>
                <a:cs typeface="Arial" panose="020B0604020202020204" pitchFamily="34" charset="0"/>
              </a:rPr>
              <a:t>تغلث فلاسر الثالث</a:t>
            </a:r>
          </a:p>
          <a:p>
            <a:pPr algn="r" eaLnBrk="1" hangingPunct="1">
              <a:spcBef>
                <a:spcPct val="0"/>
              </a:spcBef>
              <a:buFontTx/>
              <a:buNone/>
            </a:pPr>
            <a:r>
              <a:rPr lang="ar-JO" altLang="zh-CN" sz="3000" b="1" dirty="0">
                <a:solidFill>
                  <a:schemeClr val="accent1"/>
                </a:solidFill>
                <a:ea typeface="SimSun" panose="02010600030101010101" pitchFamily="2" charset="-122"/>
                <a:cs typeface="Arial" panose="020B0604020202020204" pitchFamily="34" charset="0"/>
              </a:rPr>
              <a:t>(745-727 ق.م)</a:t>
            </a:r>
            <a:endParaRPr lang="en-US" altLang="zh-CN" sz="3000" b="1" dirty="0">
              <a:solidFill>
                <a:schemeClr val="accent1"/>
              </a:solidFill>
              <a:ea typeface="SimSun" panose="02010600030101010101" pitchFamily="2" charset="-122"/>
              <a:cs typeface="Arial" panose="020B0604020202020204" pitchFamily="34" charset="0"/>
            </a:endParaRPr>
          </a:p>
          <a:p>
            <a:pPr algn="r" rtl="1" eaLnBrk="1" hangingPunct="1">
              <a:spcBef>
                <a:spcPct val="0"/>
              </a:spcBef>
            </a:pPr>
            <a:r>
              <a:rPr lang="ar-JO" altLang="en-US" sz="2400" b="1" dirty="0">
                <a:solidFill>
                  <a:schemeClr val="bg1"/>
                </a:solidFill>
                <a:ea typeface="SimSun" panose="02010600030101010101" pitchFamily="2" charset="-122"/>
                <a:cs typeface="Arial" panose="020B0604020202020204" pitchFamily="34" charset="0"/>
              </a:rPr>
              <a:t> يذكر مملكة تدعى عريبي</a:t>
            </a:r>
            <a:endParaRPr lang="en-US" altLang="en-US" sz="2400" b="1" dirty="0">
              <a:solidFill>
                <a:schemeClr val="bg1"/>
              </a:solidFill>
              <a:ea typeface="SimSun" panose="02010600030101010101" pitchFamily="2" charset="-122"/>
              <a:cs typeface="Arial" panose="020B0604020202020204" pitchFamily="34" charset="0"/>
            </a:endParaRPr>
          </a:p>
        </p:txBody>
      </p:sp>
      <p:pic>
        <p:nvPicPr>
          <p:cNvPr id="98310" name="Picture 9" descr="shalmaneser n Babylonian king">
            <a:extLst>
              <a:ext uri="{FF2B5EF4-FFF2-40B4-BE49-F238E27FC236}">
                <a16:creationId xmlns:a16="http://schemas.microsoft.com/office/drawing/2014/main" id="{18FB8B7B-7E07-D84B-822B-8E08ED138608}"/>
              </a:ext>
            </a:extLst>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4648200" y="3429000"/>
            <a:ext cx="4267200" cy="2814638"/>
          </a:xfrm>
          <a:noFill/>
        </p:spPr>
      </p:pic>
      <p:sp>
        <p:nvSpPr>
          <p:cNvPr id="98311" name="TextBox 8">
            <a:extLst>
              <a:ext uri="{FF2B5EF4-FFF2-40B4-BE49-F238E27FC236}">
                <a16:creationId xmlns:a16="http://schemas.microsoft.com/office/drawing/2014/main" id="{9EC93040-B647-F24C-BB5C-FB6168EDA23B}"/>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152ز</a:t>
            </a:r>
            <a:endParaRPr lang="en-US" altLang="en-US" sz="2400" b="1" dirty="0">
              <a:solidFill>
                <a:schemeClr val="bg1"/>
              </a:solidFill>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7575D1"/>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8435E46C-8005-8A41-8482-DAC1E758172A}"/>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الجزيرة العربية زمن الحكم الأشوري</a:t>
            </a:r>
            <a:endParaRPr kumimoji="0" lang="en-US" altLang="en-US" sz="36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100355" name="Rectangle 4">
            <a:extLst>
              <a:ext uri="{FF2B5EF4-FFF2-40B4-BE49-F238E27FC236}">
                <a16:creationId xmlns:a16="http://schemas.microsoft.com/office/drawing/2014/main" id="{1CBCD7FA-C387-B345-932C-0D49CE124328}"/>
              </a:ext>
            </a:extLst>
          </p:cNvPr>
          <p:cNvSpPr>
            <a:spLocks noChangeArrowheads="1"/>
          </p:cNvSpPr>
          <p:nvPr/>
        </p:nvSpPr>
        <p:spPr bwMode="auto">
          <a:xfrm>
            <a:off x="609600" y="1524000"/>
            <a:ext cx="43434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0"/>
              </a:spcBef>
              <a:buFontTx/>
              <a:buNone/>
            </a:pPr>
            <a:r>
              <a:rPr lang="ar-JO" altLang="zh-CN" sz="3000" b="1" dirty="0">
                <a:solidFill>
                  <a:schemeClr val="accent1"/>
                </a:solidFill>
                <a:ea typeface="SimSun" panose="02010600030101010101" pitchFamily="2" charset="-122"/>
                <a:cs typeface="Arial" panose="020B0604020202020204" pitchFamily="34" charset="0"/>
              </a:rPr>
              <a:t>الملك سرجون الثاني</a:t>
            </a:r>
          </a:p>
          <a:p>
            <a:pPr algn="r" eaLnBrk="1" hangingPunct="1">
              <a:spcBef>
                <a:spcPct val="0"/>
              </a:spcBef>
              <a:buFontTx/>
              <a:buNone/>
            </a:pPr>
            <a:r>
              <a:rPr lang="ar-JO" altLang="zh-CN" sz="3000" b="1" dirty="0">
                <a:solidFill>
                  <a:schemeClr val="accent1"/>
                </a:solidFill>
                <a:ea typeface="SimSun" panose="02010600030101010101" pitchFamily="2" charset="-122"/>
                <a:cs typeface="Arial" panose="020B0604020202020204" pitchFamily="34" charset="0"/>
              </a:rPr>
              <a:t>(721-705 ق.م)</a:t>
            </a:r>
            <a:endParaRPr lang="en-US" altLang="zh-CN" sz="3000" b="1" dirty="0">
              <a:solidFill>
                <a:schemeClr val="accent1"/>
              </a:solidFill>
              <a:ea typeface="SimSun" panose="02010600030101010101" pitchFamily="2" charset="-122"/>
              <a:cs typeface="Arial" panose="020B0604020202020204" pitchFamily="34" charset="0"/>
            </a:endParaRPr>
          </a:p>
          <a:p>
            <a:pPr algn="r" eaLnBrk="1" hangingPunct="1">
              <a:spcBef>
                <a:spcPct val="0"/>
              </a:spcBef>
              <a:buFontTx/>
              <a:buNone/>
            </a:pPr>
            <a:r>
              <a:rPr lang="ar-JO" altLang="en-US" sz="2400" b="1" dirty="0">
                <a:solidFill>
                  <a:schemeClr val="bg1"/>
                </a:solidFill>
                <a:ea typeface="SimSun" panose="02010600030101010101" pitchFamily="2" charset="-122"/>
                <a:cs typeface="Arial" panose="020B0604020202020204" pitchFamily="34" charset="0"/>
              </a:rPr>
              <a:t>ادعى أنه أسكن بعض المجموعات البظوية العربية في السامرة كجزء من السبي الأشوري. </a:t>
            </a:r>
            <a:endParaRPr lang="en-US" altLang="en-US" sz="2400" b="1" dirty="0">
              <a:solidFill>
                <a:schemeClr val="bg1"/>
              </a:solidFill>
              <a:ea typeface="SimSun" panose="02010600030101010101" pitchFamily="2" charset="-122"/>
              <a:cs typeface="Arial" panose="020B0604020202020204" pitchFamily="34" charset="0"/>
            </a:endParaRPr>
          </a:p>
        </p:txBody>
      </p:sp>
      <p:pic>
        <p:nvPicPr>
          <p:cNvPr id="100356" name="Picture 9" descr="sargonII">
            <a:extLst>
              <a:ext uri="{FF2B5EF4-FFF2-40B4-BE49-F238E27FC236}">
                <a16:creationId xmlns:a16="http://schemas.microsoft.com/office/drawing/2014/main" id="{BF4A4AFB-6D69-C446-9EDC-2A6F403A77A3}"/>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5410200" y="1752600"/>
            <a:ext cx="2895600" cy="4572000"/>
          </a:xfrm>
          <a:noFill/>
        </p:spPr>
      </p:pic>
      <p:pic>
        <p:nvPicPr>
          <p:cNvPr id="100357" name="Picture 10" descr="sargon's palace">
            <a:extLst>
              <a:ext uri="{FF2B5EF4-FFF2-40B4-BE49-F238E27FC236}">
                <a16:creationId xmlns:a16="http://schemas.microsoft.com/office/drawing/2014/main" id="{C7768C8E-8AB6-9D4A-BFCD-21588386FD58}"/>
              </a:ext>
            </a:extLst>
          </p:cNvPr>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990600" y="4114800"/>
            <a:ext cx="3200400" cy="2400300"/>
          </a:xfrm>
          <a:noFill/>
        </p:spPr>
      </p:pic>
      <p:sp>
        <p:nvSpPr>
          <p:cNvPr id="100358" name="TextBox 7">
            <a:extLst>
              <a:ext uri="{FF2B5EF4-FFF2-40B4-BE49-F238E27FC236}">
                <a16:creationId xmlns:a16="http://schemas.microsoft.com/office/drawing/2014/main" id="{33432204-4246-4F47-B43A-6AB19A17DE78}"/>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152ز</a:t>
            </a:r>
            <a:endParaRPr lang="en-US" altLang="en-US" sz="2400" b="1" dirty="0">
              <a:solidFill>
                <a:schemeClr val="bg1"/>
              </a:solidFill>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7575D1"/>
        </a:solidFill>
        <a:effectLst/>
      </p:bgPr>
    </p:bg>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20F6F44E-B392-BD4F-82F7-9B9FEDD834EB}"/>
              </a:ext>
            </a:extLst>
          </p:cNvPr>
          <p:cNvSpPr>
            <a:spLocks noGrp="1" noChangeArrowheads="1"/>
          </p:cNvSpPr>
          <p:nvPr>
            <p:ph type="title" sz="quarter"/>
          </p:nvPr>
        </p:nvSpPr>
        <p:spPr>
          <a:xfrm>
            <a:off x="0" y="0"/>
            <a:ext cx="9144000" cy="1417638"/>
          </a:xfrm>
          <a:solidFill>
            <a:schemeClr val="tx2"/>
          </a:solidFill>
        </p:spPr>
        <p:txBody>
          <a:bodyPr/>
          <a:lstStyle/>
          <a:p>
            <a:pPr eaLnBrk="1" hangingPunct="1"/>
            <a:r>
              <a:rPr lang="ar-JO" altLang="zh-CN" sz="3600" dirty="0">
                <a:solidFill>
                  <a:schemeClr val="bg1"/>
                </a:solidFill>
                <a:ea typeface="SimSun" panose="02010600030101010101" pitchFamily="2" charset="-122"/>
                <a:cs typeface="Arial" panose="020B0604020202020204" pitchFamily="34" charset="0"/>
              </a:rPr>
              <a:t>الجزيرة العربية تحت الحكم البابلي</a:t>
            </a:r>
            <a:endParaRPr lang="en-US" altLang="en-US" sz="3600" dirty="0">
              <a:solidFill>
                <a:schemeClr val="bg1"/>
              </a:solidFill>
              <a:cs typeface="Arial" panose="020B0604020202020204" pitchFamily="34" charset="0"/>
            </a:endParaRPr>
          </a:p>
        </p:txBody>
      </p:sp>
      <p:pic>
        <p:nvPicPr>
          <p:cNvPr id="60419" name="Picture 3" descr="Assyria">
            <a:extLst>
              <a:ext uri="{FF2B5EF4-FFF2-40B4-BE49-F238E27FC236}">
                <a16:creationId xmlns:a16="http://schemas.microsoft.com/office/drawing/2014/main" id="{4C5C36B5-D85B-704A-93C1-2B782D1946C6}"/>
              </a:ext>
            </a:extLst>
          </p:cNvPr>
          <p:cNvPicPr>
            <a:picLocks noGrp="1" noChangeAspect="1" noChangeArrowheads="1"/>
          </p:cNvPicPr>
          <p:nvPr>
            <p:ph sz="quarter" idx="1"/>
          </p:nvPr>
        </p:nvPicPr>
        <p:blipFill>
          <a:blip r:embed="rId3" cstate="screen">
            <a:lum bright="-38000" contrast="-6000"/>
            <a:grayscl/>
            <a:extLst>
              <a:ext uri="{28A0092B-C50C-407E-A947-70E740481C1C}">
                <a14:useLocalDpi xmlns:a14="http://schemas.microsoft.com/office/drawing/2010/main"/>
              </a:ext>
            </a:extLst>
          </a:blip>
          <a:srcRect/>
          <a:stretch>
            <a:fillRect/>
          </a:stretch>
        </p:blipFill>
        <p:spPr>
          <a:xfrm>
            <a:off x="381000" y="1600200"/>
            <a:ext cx="5638800" cy="4003675"/>
          </a:xfrm>
          <a:noFill/>
        </p:spPr>
      </p:pic>
      <p:pic>
        <p:nvPicPr>
          <p:cNvPr id="60420" name="Picture 4" descr="babylon">
            <a:extLst>
              <a:ext uri="{FF2B5EF4-FFF2-40B4-BE49-F238E27FC236}">
                <a16:creationId xmlns:a16="http://schemas.microsoft.com/office/drawing/2014/main" id="{39A2B33F-5060-AE49-9363-49EAA33409E0}"/>
              </a:ext>
            </a:extLst>
          </p:cNvPr>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990600" y="2311316"/>
            <a:ext cx="5713565" cy="3770397"/>
          </a:xfrm>
          <a:noFill/>
        </p:spPr>
      </p:pic>
      <p:sp>
        <p:nvSpPr>
          <p:cNvPr id="60426" name="Oval 10">
            <a:extLst>
              <a:ext uri="{FF2B5EF4-FFF2-40B4-BE49-F238E27FC236}">
                <a16:creationId xmlns:a16="http://schemas.microsoft.com/office/drawing/2014/main" id="{4257EBCE-6DD0-AE48-B8F6-C12B10C1F7FB}"/>
              </a:ext>
            </a:extLst>
          </p:cNvPr>
          <p:cNvSpPr>
            <a:spLocks noChangeArrowheads="1"/>
          </p:cNvSpPr>
          <p:nvPr/>
        </p:nvSpPr>
        <p:spPr bwMode="auto">
          <a:xfrm rot="1795112">
            <a:off x="2286000" y="2438400"/>
            <a:ext cx="1323975" cy="304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60429" name="Text Box 13">
            <a:extLst>
              <a:ext uri="{FF2B5EF4-FFF2-40B4-BE49-F238E27FC236}">
                <a16:creationId xmlns:a16="http://schemas.microsoft.com/office/drawing/2014/main" id="{D8C02DA1-1886-C245-A895-C54BB6663A9A}"/>
              </a:ext>
            </a:extLst>
          </p:cNvPr>
          <p:cNvSpPr txBox="1">
            <a:spLocks noChangeArrowheads="1"/>
          </p:cNvSpPr>
          <p:nvPr/>
        </p:nvSpPr>
        <p:spPr bwMode="auto">
          <a:xfrm>
            <a:off x="6858000" y="2514600"/>
            <a:ext cx="2286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sz="3000" b="1" dirty="0">
                <a:solidFill>
                  <a:schemeClr val="bg1"/>
                </a:solidFill>
                <a:ea typeface="SimSun" panose="02010600030101010101" pitchFamily="2" charset="-122"/>
                <a:cs typeface="Arial" panose="020B0604020202020204" pitchFamily="34" charset="0"/>
              </a:rPr>
              <a:t>كان العرب خاضعين للملك البابلي نبونايدس.</a:t>
            </a:r>
            <a:endParaRPr lang="en-US" altLang="en-US" sz="3000" b="1" dirty="0">
              <a:solidFill>
                <a:schemeClr val="bg1"/>
              </a:solidFill>
              <a:ea typeface="SimSun" panose="02010600030101010101" pitchFamily="2" charset="-122"/>
              <a:cs typeface="Arial" panose="020B0604020202020204" pitchFamily="34" charset="0"/>
            </a:endParaRPr>
          </a:p>
        </p:txBody>
      </p:sp>
      <p:sp>
        <p:nvSpPr>
          <p:cNvPr id="102408" name="TextBox 9">
            <a:extLst>
              <a:ext uri="{FF2B5EF4-FFF2-40B4-BE49-F238E27FC236}">
                <a16:creationId xmlns:a16="http://schemas.microsoft.com/office/drawing/2014/main" id="{86AF3E37-4BCD-5F4D-98E2-85951BB1F884}"/>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152س</a:t>
            </a:r>
            <a:endParaRPr lang="en-US" altLang="en-US" sz="2400" b="1" dirty="0">
              <a:solidFill>
                <a:schemeClr val="bg1"/>
              </a:solidFill>
              <a:cs typeface="Arial" panose="020B0604020202020204" pitchFamily="34" charset="0"/>
            </a:endParaRPr>
          </a:p>
        </p:txBody>
      </p:sp>
      <p:sp>
        <p:nvSpPr>
          <p:cNvPr id="2" name="Rectangle 1">
            <a:extLst>
              <a:ext uri="{FF2B5EF4-FFF2-40B4-BE49-F238E27FC236}">
                <a16:creationId xmlns:a16="http://schemas.microsoft.com/office/drawing/2014/main" id="{E59B54F7-B3DA-B87C-DCE8-AF018BFB2E57}"/>
              </a:ext>
            </a:extLst>
          </p:cNvPr>
          <p:cNvSpPr/>
          <p:nvPr/>
        </p:nvSpPr>
        <p:spPr>
          <a:xfrm>
            <a:off x="539553" y="6081713"/>
            <a:ext cx="3600400" cy="71111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JO" sz="3600" b="1" dirty="0">
                <a:solidFill>
                  <a:srgbClr val="FFC000"/>
                </a:solidFill>
                <a:latin typeface="Arial" panose="020B0604020202020204" pitchFamily="34" charset="0"/>
                <a:cs typeface="Arial" panose="020B0604020202020204" pitchFamily="34" charset="0"/>
              </a:rPr>
              <a:t>بابل (ّ</a:t>
            </a:r>
            <a:r>
              <a:rPr lang="en-US" sz="3600" b="1" dirty="0">
                <a:solidFill>
                  <a:srgbClr val="FFC000"/>
                </a:solidFill>
                <a:latin typeface="Arial" panose="020B0604020202020204" pitchFamily="34" charset="0"/>
                <a:cs typeface="Arial" panose="020B0604020202020204" pitchFamily="34" charset="0"/>
              </a:rPr>
              <a:t>~</a:t>
            </a:r>
            <a:r>
              <a:rPr lang="ar-JO" sz="3600" b="1" dirty="0">
                <a:solidFill>
                  <a:srgbClr val="FFC000"/>
                </a:solidFill>
                <a:latin typeface="Arial" panose="020B0604020202020204" pitchFamily="34" charset="0"/>
                <a:cs typeface="Arial" panose="020B0604020202020204" pitchFamily="34" charset="0"/>
              </a:rPr>
              <a:t>550 ق..م)</a:t>
            </a:r>
            <a:endParaRPr lang="en-US" sz="3600" b="1" dirty="0">
              <a:solidFill>
                <a:srgbClr val="FFC000"/>
              </a:solidFill>
              <a:latin typeface="Arial" panose="020B0604020202020204" pitchFamily="34" charset="0"/>
              <a:cs typeface="Arial" panose="020B0604020202020204" pitchFamily="34"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0420"/>
                                        </p:tgtEl>
                                        <p:attrNameLst>
                                          <p:attrName>style.visibility</p:attrName>
                                        </p:attrNameLst>
                                      </p:cBhvr>
                                      <p:to>
                                        <p:strVal val="visible"/>
                                      </p:to>
                                    </p:set>
                                    <p:anim calcmode="lin" valueType="num">
                                      <p:cBhvr additive="base">
                                        <p:cTn id="7" dur="500" fill="hold"/>
                                        <p:tgtEl>
                                          <p:spTgt spid="60420"/>
                                        </p:tgtEl>
                                        <p:attrNameLst>
                                          <p:attrName>ppt_x</p:attrName>
                                        </p:attrNameLst>
                                      </p:cBhvr>
                                      <p:tavLst>
                                        <p:tav tm="0">
                                          <p:val>
                                            <p:strVal val="0-#ppt_w/2"/>
                                          </p:val>
                                        </p:tav>
                                        <p:tav tm="100000">
                                          <p:val>
                                            <p:strVal val="#ppt_x"/>
                                          </p:val>
                                        </p:tav>
                                      </p:tavLst>
                                    </p:anim>
                                    <p:anim calcmode="lin" valueType="num">
                                      <p:cBhvr additive="base">
                                        <p:cTn id="8" dur="500" fill="hold"/>
                                        <p:tgtEl>
                                          <p:spTgt spid="604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60429"/>
                                        </p:tgtEl>
                                        <p:attrNameLst>
                                          <p:attrName>style.visibility</p:attrName>
                                        </p:attrNameLst>
                                      </p:cBhvr>
                                      <p:to>
                                        <p:strVal val="visible"/>
                                      </p:to>
                                    </p:set>
                                    <p:animEffect transition="in" filter="checkerboard(across)">
                                      <p:cBhvr>
                                        <p:cTn id="13" dur="500"/>
                                        <p:tgtEl>
                                          <p:spTgt spid="6042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0426"/>
                                        </p:tgtEl>
                                        <p:attrNameLst>
                                          <p:attrName>style.visibility</p:attrName>
                                        </p:attrNameLst>
                                      </p:cBhvr>
                                      <p:to>
                                        <p:strVal val="visible"/>
                                      </p:to>
                                    </p:set>
                                    <p:anim calcmode="lin" valueType="num">
                                      <p:cBhvr additive="base">
                                        <p:cTn id="18" dur="500" fill="hold"/>
                                        <p:tgtEl>
                                          <p:spTgt spid="60426"/>
                                        </p:tgtEl>
                                        <p:attrNameLst>
                                          <p:attrName>ppt_x</p:attrName>
                                        </p:attrNameLst>
                                      </p:cBhvr>
                                      <p:tavLst>
                                        <p:tav tm="0">
                                          <p:val>
                                            <p:strVal val="#ppt_x"/>
                                          </p:val>
                                        </p:tav>
                                        <p:tav tm="100000">
                                          <p:val>
                                            <p:strVal val="#ppt_x"/>
                                          </p:val>
                                        </p:tav>
                                      </p:tavLst>
                                    </p:anim>
                                    <p:anim calcmode="lin" valueType="num">
                                      <p:cBhvr additive="base">
                                        <p:cTn id="19" dur="500" fill="hold"/>
                                        <p:tgtEl>
                                          <p:spTgt spid="604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6" grpId="0" animBg="1"/>
      <p:bldP spid="6042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7575D1"/>
        </a:solid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23176F07-3EAF-0744-9703-FDB639419F67}"/>
              </a:ext>
            </a:extLst>
          </p:cNvPr>
          <p:cNvSpPr>
            <a:spLocks noGrp="1" noChangeArrowheads="1"/>
          </p:cNvSpPr>
          <p:nvPr>
            <p:ph type="title" sz="quarter"/>
          </p:nvPr>
        </p:nvSpPr>
        <p:spPr>
          <a:xfrm>
            <a:off x="0" y="0"/>
            <a:ext cx="9144000" cy="1417638"/>
          </a:xfrm>
          <a:solidFill>
            <a:schemeClr val="tx2"/>
          </a:solidFill>
        </p:spPr>
        <p:txBody>
          <a:bodyPr/>
          <a:lstStyle/>
          <a:p>
            <a:pPr eaLnBrk="1" hangingPunct="1"/>
            <a:r>
              <a:rPr lang="ar-JO" altLang="zh-CN" sz="3600" dirty="0">
                <a:solidFill>
                  <a:schemeClr val="bg1"/>
                </a:solidFill>
                <a:ea typeface="SimSun" panose="02010600030101010101" pitchFamily="2" charset="-122"/>
                <a:cs typeface="Arial" panose="020B0604020202020204" pitchFamily="34" charset="0"/>
              </a:rPr>
              <a:t>الجزيرة العربية تحت الحكم الفارسي</a:t>
            </a:r>
            <a:endParaRPr lang="en-US" altLang="en-US" sz="3600" dirty="0">
              <a:solidFill>
                <a:schemeClr val="bg1"/>
              </a:solidFill>
              <a:cs typeface="Arial" panose="020B0604020202020204" pitchFamily="34" charset="0"/>
            </a:endParaRPr>
          </a:p>
        </p:txBody>
      </p:sp>
      <p:pic>
        <p:nvPicPr>
          <p:cNvPr id="61443" name="Picture 3" descr="Assyria">
            <a:extLst>
              <a:ext uri="{FF2B5EF4-FFF2-40B4-BE49-F238E27FC236}">
                <a16:creationId xmlns:a16="http://schemas.microsoft.com/office/drawing/2014/main" id="{84BA3184-AEA5-3F4B-90EA-31A09FC48822}"/>
              </a:ext>
            </a:extLst>
          </p:cNvPr>
          <p:cNvPicPr>
            <a:picLocks noGrp="1" noChangeAspect="1" noChangeArrowheads="1"/>
          </p:cNvPicPr>
          <p:nvPr>
            <p:ph sz="quarter" idx="1"/>
          </p:nvPr>
        </p:nvPicPr>
        <p:blipFill>
          <a:blip r:embed="rId3" cstate="screen">
            <a:lum bright="-38000"/>
            <a:grayscl/>
            <a:extLst>
              <a:ext uri="{28A0092B-C50C-407E-A947-70E740481C1C}">
                <a14:useLocalDpi xmlns:a14="http://schemas.microsoft.com/office/drawing/2010/main"/>
              </a:ext>
            </a:extLst>
          </a:blip>
          <a:srcRect/>
          <a:stretch>
            <a:fillRect/>
          </a:stretch>
        </p:blipFill>
        <p:spPr>
          <a:xfrm>
            <a:off x="381000" y="1600200"/>
            <a:ext cx="5638800" cy="4003675"/>
          </a:xfrm>
          <a:noFill/>
        </p:spPr>
      </p:pic>
      <p:pic>
        <p:nvPicPr>
          <p:cNvPr id="61444" name="Picture 4" descr="babylon">
            <a:extLst>
              <a:ext uri="{FF2B5EF4-FFF2-40B4-BE49-F238E27FC236}">
                <a16:creationId xmlns:a16="http://schemas.microsoft.com/office/drawing/2014/main" id="{3A916F05-5AC6-D34D-80AB-688C71C15535}"/>
              </a:ext>
            </a:extLst>
          </p:cNvPr>
          <p:cNvPicPr>
            <a:picLocks noGrp="1" noChangeAspect="1" noChangeArrowheads="1"/>
          </p:cNvPicPr>
          <p:nvPr>
            <p:ph sz="quarter" idx="2"/>
          </p:nvPr>
        </p:nvPicPr>
        <p:blipFill>
          <a:blip r:embed="rId4" cstate="screen">
            <a:lum bright="-38000"/>
            <a:grayscl/>
            <a:extLst>
              <a:ext uri="{28A0092B-C50C-407E-A947-70E740481C1C}">
                <a14:useLocalDpi xmlns:a14="http://schemas.microsoft.com/office/drawing/2010/main"/>
              </a:ext>
            </a:extLst>
          </a:blip>
          <a:srcRect/>
          <a:stretch>
            <a:fillRect/>
          </a:stretch>
        </p:blipFill>
        <p:spPr>
          <a:xfrm>
            <a:off x="990600" y="2209800"/>
            <a:ext cx="5867400" cy="3871913"/>
          </a:xfrm>
          <a:noFill/>
        </p:spPr>
      </p:pic>
      <p:pic>
        <p:nvPicPr>
          <p:cNvPr id="61445" name="Picture 5" descr="Persian">
            <a:extLst>
              <a:ext uri="{FF2B5EF4-FFF2-40B4-BE49-F238E27FC236}">
                <a16:creationId xmlns:a16="http://schemas.microsoft.com/office/drawing/2014/main" id="{DCC7626D-D835-E74E-8E14-5B9EE70EDB13}"/>
              </a:ext>
            </a:extLst>
          </p:cNvPr>
          <p:cNvPicPr>
            <a:picLocks noGrp="1" noChangeAspect="1" noChangeArrowheads="1"/>
          </p:cNvPicPr>
          <p:nvPr>
            <p:ph sz="quarter" idx="3"/>
          </p:nvPr>
        </p:nvPicPr>
        <p:blipFill>
          <a:blip r:embed="rId5" cstate="screen">
            <a:extLst>
              <a:ext uri="{28A0092B-C50C-407E-A947-70E740481C1C}">
                <a14:useLocalDpi xmlns:a14="http://schemas.microsoft.com/office/drawing/2010/main"/>
              </a:ext>
            </a:extLst>
          </a:blip>
          <a:srcRect/>
          <a:stretch>
            <a:fillRect/>
          </a:stretch>
        </p:blipFill>
        <p:spPr>
          <a:xfrm>
            <a:off x="990600" y="1905000"/>
            <a:ext cx="6477000" cy="4489450"/>
          </a:xfrm>
          <a:noFill/>
        </p:spPr>
      </p:pic>
      <p:sp>
        <p:nvSpPr>
          <p:cNvPr id="61449" name="Oval 9">
            <a:extLst>
              <a:ext uri="{FF2B5EF4-FFF2-40B4-BE49-F238E27FC236}">
                <a16:creationId xmlns:a16="http://schemas.microsoft.com/office/drawing/2014/main" id="{E94D7DF1-B9F1-CD4B-AA29-6D1E2680A5CD}"/>
              </a:ext>
            </a:extLst>
          </p:cNvPr>
          <p:cNvSpPr>
            <a:spLocks noChangeArrowheads="1"/>
          </p:cNvSpPr>
          <p:nvPr/>
        </p:nvSpPr>
        <p:spPr bwMode="auto">
          <a:xfrm rot="1795112">
            <a:off x="2514600" y="3959225"/>
            <a:ext cx="625475" cy="1319213"/>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61453" name="Text Box 13">
            <a:extLst>
              <a:ext uri="{FF2B5EF4-FFF2-40B4-BE49-F238E27FC236}">
                <a16:creationId xmlns:a16="http://schemas.microsoft.com/office/drawing/2014/main" id="{8B762376-F163-5240-A2FB-5A95DB0E4031}"/>
              </a:ext>
            </a:extLst>
          </p:cNvPr>
          <p:cNvSpPr txBox="1">
            <a:spLocks noChangeArrowheads="1"/>
          </p:cNvSpPr>
          <p:nvPr/>
        </p:nvSpPr>
        <p:spPr bwMode="auto">
          <a:xfrm>
            <a:off x="4343400" y="2362200"/>
            <a:ext cx="3200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ar-JO" altLang="en-US" sz="3000" b="1" dirty="0">
                <a:solidFill>
                  <a:schemeClr val="tx1"/>
                </a:solidFill>
                <a:ea typeface="SimSun" panose="02010600030101010101" pitchFamily="2" charset="-122"/>
                <a:cs typeface="Arial" panose="020B0604020202020204" pitchFamily="34" charset="0"/>
              </a:rPr>
              <a:t>لم يتمكن الملك الفارسي قمبيز من إخضاع العرب عندما هاجم مصر في 525 ق.م</a:t>
            </a:r>
            <a:endParaRPr lang="en-US" altLang="en-US" sz="3000" b="1" dirty="0">
              <a:solidFill>
                <a:schemeClr val="tx1"/>
              </a:solidFill>
              <a:ea typeface="SimSun" panose="02010600030101010101" pitchFamily="2" charset="-122"/>
              <a:cs typeface="Arial" panose="020B0604020202020204" pitchFamily="34" charset="0"/>
            </a:endParaRPr>
          </a:p>
        </p:txBody>
      </p:sp>
      <p:sp>
        <p:nvSpPr>
          <p:cNvPr id="104457" name="TextBox 10">
            <a:extLst>
              <a:ext uri="{FF2B5EF4-FFF2-40B4-BE49-F238E27FC236}">
                <a16:creationId xmlns:a16="http://schemas.microsoft.com/office/drawing/2014/main" id="{EF405100-C0F3-4444-AD90-97A81A58793C}"/>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152س</a:t>
            </a:r>
            <a:endParaRPr lang="en-US" altLang="en-US" sz="2400" b="1" dirty="0">
              <a:solidFill>
                <a:schemeClr val="bg1"/>
              </a:solidFill>
              <a:cs typeface="Arial" panose="020B0604020202020204" pitchFamily="34" charset="0"/>
            </a:endParaRPr>
          </a:p>
        </p:txBody>
      </p:sp>
      <p:sp>
        <p:nvSpPr>
          <p:cNvPr id="2" name="Rectangle 1">
            <a:extLst>
              <a:ext uri="{FF2B5EF4-FFF2-40B4-BE49-F238E27FC236}">
                <a16:creationId xmlns:a16="http://schemas.microsoft.com/office/drawing/2014/main" id="{114D3E5B-C003-50E6-3CEF-98EA2E9FB496}"/>
              </a:ext>
            </a:extLst>
          </p:cNvPr>
          <p:cNvSpPr/>
          <p:nvPr/>
        </p:nvSpPr>
        <p:spPr>
          <a:xfrm>
            <a:off x="1" y="6081713"/>
            <a:ext cx="3563888" cy="71111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JO" sz="3600" b="1" dirty="0">
                <a:solidFill>
                  <a:schemeClr val="tx1"/>
                </a:solidFill>
                <a:latin typeface="Arial" panose="020B0604020202020204" pitchFamily="34" charset="0"/>
                <a:cs typeface="Arial" panose="020B0604020202020204" pitchFamily="34" charset="0"/>
              </a:rPr>
              <a:t>فارس (ّ</a:t>
            </a:r>
            <a:r>
              <a:rPr lang="en-US" sz="3600" b="1" dirty="0">
                <a:solidFill>
                  <a:schemeClr val="tx1"/>
                </a:solidFill>
                <a:latin typeface="Arial" panose="020B0604020202020204" pitchFamily="34" charset="0"/>
                <a:cs typeface="Arial" panose="020B0604020202020204" pitchFamily="34" charset="0"/>
              </a:rPr>
              <a:t>~</a:t>
            </a:r>
            <a:r>
              <a:rPr lang="ar-JO" sz="3600" b="1" dirty="0">
                <a:solidFill>
                  <a:schemeClr val="tx1"/>
                </a:solidFill>
                <a:latin typeface="Arial" panose="020B0604020202020204" pitchFamily="34" charset="0"/>
                <a:cs typeface="Arial" panose="020B0604020202020204" pitchFamily="34" charset="0"/>
              </a:rPr>
              <a:t>450 ق..م)</a:t>
            </a:r>
            <a:endParaRPr lang="en-US" sz="3600"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1443"/>
                                        </p:tgtEl>
                                        <p:attrNameLst>
                                          <p:attrName>style.visibility</p:attrName>
                                        </p:attrNameLst>
                                      </p:cBhvr>
                                      <p:to>
                                        <p:strVal val="visible"/>
                                      </p:to>
                                    </p:set>
                                    <p:anim calcmode="lin" valueType="num">
                                      <p:cBhvr additive="base">
                                        <p:cTn id="7" dur="500" fill="hold"/>
                                        <p:tgtEl>
                                          <p:spTgt spid="61443"/>
                                        </p:tgtEl>
                                        <p:attrNameLst>
                                          <p:attrName>ppt_x</p:attrName>
                                        </p:attrNameLst>
                                      </p:cBhvr>
                                      <p:tavLst>
                                        <p:tav tm="0">
                                          <p:val>
                                            <p:strVal val="0-#ppt_w/2"/>
                                          </p:val>
                                        </p:tav>
                                        <p:tav tm="100000">
                                          <p:val>
                                            <p:strVal val="#ppt_x"/>
                                          </p:val>
                                        </p:tav>
                                      </p:tavLst>
                                    </p:anim>
                                    <p:anim calcmode="lin" valueType="num">
                                      <p:cBhvr additive="base">
                                        <p:cTn id="8" dur="500" fill="hold"/>
                                        <p:tgtEl>
                                          <p:spTgt spid="6144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1444"/>
                                        </p:tgtEl>
                                        <p:attrNameLst>
                                          <p:attrName>style.visibility</p:attrName>
                                        </p:attrNameLst>
                                      </p:cBhvr>
                                      <p:to>
                                        <p:strVal val="visible"/>
                                      </p:to>
                                    </p:set>
                                    <p:anim calcmode="lin" valueType="num">
                                      <p:cBhvr additive="base">
                                        <p:cTn id="11" dur="500" fill="hold"/>
                                        <p:tgtEl>
                                          <p:spTgt spid="61444"/>
                                        </p:tgtEl>
                                        <p:attrNameLst>
                                          <p:attrName>ppt_x</p:attrName>
                                        </p:attrNameLst>
                                      </p:cBhvr>
                                      <p:tavLst>
                                        <p:tav tm="0">
                                          <p:val>
                                            <p:strVal val="0-#ppt_w/2"/>
                                          </p:val>
                                        </p:tav>
                                        <p:tav tm="100000">
                                          <p:val>
                                            <p:strVal val="#ppt_x"/>
                                          </p:val>
                                        </p:tav>
                                      </p:tavLst>
                                    </p:anim>
                                    <p:anim calcmode="lin" valueType="num">
                                      <p:cBhvr additive="base">
                                        <p:cTn id="12" dur="500" fill="hold"/>
                                        <p:tgtEl>
                                          <p:spTgt spid="6144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1445"/>
                                        </p:tgtEl>
                                        <p:attrNameLst>
                                          <p:attrName>style.visibility</p:attrName>
                                        </p:attrNameLst>
                                      </p:cBhvr>
                                      <p:to>
                                        <p:strVal val="visible"/>
                                      </p:to>
                                    </p:set>
                                    <p:anim calcmode="lin" valueType="num">
                                      <p:cBhvr additive="base">
                                        <p:cTn id="15" dur="500" fill="hold"/>
                                        <p:tgtEl>
                                          <p:spTgt spid="61445"/>
                                        </p:tgtEl>
                                        <p:attrNameLst>
                                          <p:attrName>ppt_x</p:attrName>
                                        </p:attrNameLst>
                                      </p:cBhvr>
                                      <p:tavLst>
                                        <p:tav tm="0">
                                          <p:val>
                                            <p:strVal val="0-#ppt_w/2"/>
                                          </p:val>
                                        </p:tav>
                                        <p:tav tm="100000">
                                          <p:val>
                                            <p:strVal val="#ppt_x"/>
                                          </p:val>
                                        </p:tav>
                                      </p:tavLst>
                                    </p:anim>
                                    <p:anim calcmode="lin" valueType="num">
                                      <p:cBhvr additive="base">
                                        <p:cTn id="16" dur="500" fill="hold"/>
                                        <p:tgtEl>
                                          <p:spTgt spid="61445"/>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61453"/>
                                        </p:tgtEl>
                                        <p:attrNameLst>
                                          <p:attrName>style.visibility</p:attrName>
                                        </p:attrNameLst>
                                      </p:cBhvr>
                                      <p:to>
                                        <p:strVal val="visible"/>
                                      </p:to>
                                    </p:set>
                                    <p:animEffect transition="in" filter="checkerboard(across)">
                                      <p:cBhvr>
                                        <p:cTn id="21" dur="500"/>
                                        <p:tgtEl>
                                          <p:spTgt spid="6145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1449"/>
                                        </p:tgtEl>
                                        <p:attrNameLst>
                                          <p:attrName>style.visibility</p:attrName>
                                        </p:attrNameLst>
                                      </p:cBhvr>
                                      <p:to>
                                        <p:strVal val="visible"/>
                                      </p:to>
                                    </p:set>
                                    <p:anim calcmode="lin" valueType="num">
                                      <p:cBhvr additive="base">
                                        <p:cTn id="26" dur="500" fill="hold"/>
                                        <p:tgtEl>
                                          <p:spTgt spid="61449"/>
                                        </p:tgtEl>
                                        <p:attrNameLst>
                                          <p:attrName>ppt_x</p:attrName>
                                        </p:attrNameLst>
                                      </p:cBhvr>
                                      <p:tavLst>
                                        <p:tav tm="0">
                                          <p:val>
                                            <p:strVal val="#ppt_x"/>
                                          </p:val>
                                        </p:tav>
                                        <p:tav tm="100000">
                                          <p:val>
                                            <p:strVal val="#ppt_x"/>
                                          </p:val>
                                        </p:tav>
                                      </p:tavLst>
                                    </p:anim>
                                    <p:anim calcmode="lin" valueType="num">
                                      <p:cBhvr additive="base">
                                        <p:cTn id="27" dur="500" fill="hold"/>
                                        <p:tgtEl>
                                          <p:spTgt spid="614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9" grpId="0" animBg="1"/>
      <p:bldP spid="6145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7575D1"/>
        </a:solidFill>
        <a:effectLst/>
      </p:bgPr>
    </p:bg>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6F936246-65BB-D947-9085-BF1E33803D36}"/>
              </a:ext>
            </a:extLst>
          </p:cNvPr>
          <p:cNvSpPr>
            <a:spLocks noGrp="1" noChangeArrowheads="1"/>
          </p:cNvSpPr>
          <p:nvPr>
            <p:ph type="title" sz="quarter"/>
          </p:nvPr>
        </p:nvSpPr>
        <p:spPr>
          <a:xfrm>
            <a:off x="0" y="0"/>
            <a:ext cx="9144000" cy="1417638"/>
          </a:xfrm>
          <a:solidFill>
            <a:schemeClr val="tx2"/>
          </a:solidFill>
        </p:spPr>
        <p:txBody>
          <a:bodyPr/>
          <a:lstStyle/>
          <a:p>
            <a:pPr eaLnBrk="1" hangingPunct="1"/>
            <a:r>
              <a:rPr lang="ar-JO" altLang="zh-CN" sz="3600" dirty="0">
                <a:solidFill>
                  <a:schemeClr val="bg1"/>
                </a:solidFill>
                <a:ea typeface="SimSun" panose="02010600030101010101" pitchFamily="2" charset="-122"/>
                <a:cs typeface="Arial" panose="020B0604020202020204" pitchFamily="34" charset="0"/>
              </a:rPr>
              <a:t>الجزيرة العربية تحت الإمبراطورية اليونانية</a:t>
            </a:r>
            <a:endParaRPr lang="en-US" altLang="en-US" sz="3600" dirty="0">
              <a:solidFill>
                <a:schemeClr val="bg1"/>
              </a:solidFill>
              <a:cs typeface="Arial" panose="020B0604020202020204" pitchFamily="34" charset="0"/>
            </a:endParaRPr>
          </a:p>
        </p:txBody>
      </p:sp>
      <p:pic>
        <p:nvPicPr>
          <p:cNvPr id="62467" name="Picture 3" descr="Assyria">
            <a:extLst>
              <a:ext uri="{FF2B5EF4-FFF2-40B4-BE49-F238E27FC236}">
                <a16:creationId xmlns:a16="http://schemas.microsoft.com/office/drawing/2014/main" id="{B7056327-08E1-8A46-BDC4-5140B63DB110}"/>
              </a:ext>
            </a:extLst>
          </p:cNvPr>
          <p:cNvPicPr>
            <a:picLocks noGrp="1" noChangeAspect="1" noChangeArrowheads="1"/>
          </p:cNvPicPr>
          <p:nvPr>
            <p:ph sz="quarter" idx="1"/>
          </p:nvPr>
        </p:nvPicPr>
        <p:blipFill>
          <a:blip r:embed="rId3" cstate="screen">
            <a:lum bright="-34000"/>
            <a:grayscl/>
            <a:extLst>
              <a:ext uri="{28A0092B-C50C-407E-A947-70E740481C1C}">
                <a14:useLocalDpi xmlns:a14="http://schemas.microsoft.com/office/drawing/2010/main"/>
              </a:ext>
            </a:extLst>
          </a:blip>
          <a:srcRect/>
          <a:stretch>
            <a:fillRect/>
          </a:stretch>
        </p:blipFill>
        <p:spPr>
          <a:xfrm>
            <a:off x="381000" y="1600200"/>
            <a:ext cx="5638800" cy="4003675"/>
          </a:xfrm>
          <a:noFill/>
        </p:spPr>
      </p:pic>
      <p:pic>
        <p:nvPicPr>
          <p:cNvPr id="62468" name="Picture 4" descr="babylon">
            <a:extLst>
              <a:ext uri="{FF2B5EF4-FFF2-40B4-BE49-F238E27FC236}">
                <a16:creationId xmlns:a16="http://schemas.microsoft.com/office/drawing/2014/main" id="{4955343F-3D4E-D342-AF9D-3D7CEA5A8E69}"/>
              </a:ext>
            </a:extLst>
          </p:cNvPr>
          <p:cNvPicPr>
            <a:picLocks noGrp="1" noChangeAspect="1" noChangeArrowheads="1"/>
          </p:cNvPicPr>
          <p:nvPr>
            <p:ph sz="quarter" idx="2"/>
          </p:nvPr>
        </p:nvPicPr>
        <p:blipFill>
          <a:blip r:embed="rId4" cstate="screen">
            <a:lum bright="-26000"/>
            <a:grayscl/>
            <a:extLst>
              <a:ext uri="{28A0092B-C50C-407E-A947-70E740481C1C}">
                <a14:useLocalDpi xmlns:a14="http://schemas.microsoft.com/office/drawing/2010/main"/>
              </a:ext>
            </a:extLst>
          </a:blip>
          <a:srcRect/>
          <a:stretch>
            <a:fillRect/>
          </a:stretch>
        </p:blipFill>
        <p:spPr>
          <a:xfrm>
            <a:off x="990600" y="2209800"/>
            <a:ext cx="5867400" cy="3871913"/>
          </a:xfrm>
          <a:noFill/>
        </p:spPr>
      </p:pic>
      <p:pic>
        <p:nvPicPr>
          <p:cNvPr id="62469" name="Picture 5" descr="Persian">
            <a:extLst>
              <a:ext uri="{FF2B5EF4-FFF2-40B4-BE49-F238E27FC236}">
                <a16:creationId xmlns:a16="http://schemas.microsoft.com/office/drawing/2014/main" id="{55945261-4804-CD43-B4C9-C5F203A27128}"/>
              </a:ext>
            </a:extLst>
          </p:cNvPr>
          <p:cNvPicPr>
            <a:picLocks noGrp="1" noChangeAspect="1" noChangeArrowheads="1"/>
          </p:cNvPicPr>
          <p:nvPr>
            <p:ph sz="quarter" idx="3"/>
          </p:nvPr>
        </p:nvPicPr>
        <p:blipFill>
          <a:blip r:embed="rId5" cstate="screen">
            <a:lum bright="-38000"/>
            <a:grayscl/>
            <a:extLst>
              <a:ext uri="{28A0092B-C50C-407E-A947-70E740481C1C}">
                <a14:useLocalDpi xmlns:a14="http://schemas.microsoft.com/office/drawing/2010/main"/>
              </a:ext>
            </a:extLst>
          </a:blip>
          <a:srcRect/>
          <a:stretch>
            <a:fillRect/>
          </a:stretch>
        </p:blipFill>
        <p:spPr>
          <a:xfrm>
            <a:off x="1828800" y="2743200"/>
            <a:ext cx="5638800" cy="3908425"/>
          </a:xfrm>
          <a:noFill/>
        </p:spPr>
      </p:pic>
      <p:pic>
        <p:nvPicPr>
          <p:cNvPr id="62470" name="Picture 6" descr="Greek">
            <a:extLst>
              <a:ext uri="{FF2B5EF4-FFF2-40B4-BE49-F238E27FC236}">
                <a16:creationId xmlns:a16="http://schemas.microsoft.com/office/drawing/2014/main" id="{DBABBFC3-0214-634C-A3F5-E59A7AC5BE58}"/>
              </a:ext>
            </a:extLst>
          </p:cNvPr>
          <p:cNvPicPr>
            <a:picLocks noGrp="1" noChangeAspect="1" noChangeArrowheads="1"/>
          </p:cNvPicPr>
          <p:nvPr>
            <p:ph sz="quarter" idx="4"/>
          </p:nvPr>
        </p:nvPicPr>
        <p:blipFill>
          <a:blip r:embed="rId6">
            <a:extLst>
              <a:ext uri="{28A0092B-C50C-407E-A947-70E740481C1C}">
                <a14:useLocalDpi xmlns:a14="http://schemas.microsoft.com/office/drawing/2010/main"/>
              </a:ext>
            </a:extLst>
          </a:blip>
          <a:srcRect/>
          <a:stretch>
            <a:fillRect/>
          </a:stretch>
        </p:blipFill>
        <p:spPr>
          <a:xfrm>
            <a:off x="0" y="2667000"/>
            <a:ext cx="9144000" cy="3927475"/>
          </a:xfrm>
          <a:noFill/>
        </p:spPr>
      </p:pic>
      <p:sp>
        <p:nvSpPr>
          <p:cNvPr id="62472" name="Oval 8">
            <a:extLst>
              <a:ext uri="{FF2B5EF4-FFF2-40B4-BE49-F238E27FC236}">
                <a16:creationId xmlns:a16="http://schemas.microsoft.com/office/drawing/2014/main" id="{6539E2C1-08E2-404D-94EF-03094DB69807}"/>
              </a:ext>
            </a:extLst>
          </p:cNvPr>
          <p:cNvSpPr>
            <a:spLocks noChangeArrowheads="1"/>
          </p:cNvSpPr>
          <p:nvPr/>
        </p:nvSpPr>
        <p:spPr bwMode="auto">
          <a:xfrm rot="765123">
            <a:off x="3124200" y="3581400"/>
            <a:ext cx="625475" cy="16764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endParaRPr>
          </a:p>
        </p:txBody>
      </p:sp>
      <p:sp>
        <p:nvSpPr>
          <p:cNvPr id="62474" name="Text Box 10">
            <a:extLst>
              <a:ext uri="{FF2B5EF4-FFF2-40B4-BE49-F238E27FC236}">
                <a16:creationId xmlns:a16="http://schemas.microsoft.com/office/drawing/2014/main" id="{43BB31B7-B324-0345-833E-F48E7AC10D1E}"/>
              </a:ext>
            </a:extLst>
          </p:cNvPr>
          <p:cNvSpPr txBox="1">
            <a:spLocks noChangeArrowheads="1"/>
          </p:cNvSpPr>
          <p:nvPr/>
        </p:nvSpPr>
        <p:spPr bwMode="auto">
          <a:xfrm>
            <a:off x="4038600" y="4419600"/>
            <a:ext cx="4267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eaLnBrk="1" hangingPunct="1">
              <a:spcBef>
                <a:spcPct val="50000"/>
              </a:spcBef>
              <a:buFontTx/>
              <a:buNone/>
            </a:pPr>
            <a:r>
              <a:rPr lang="ar-JO" altLang="en-US" sz="2800" b="1" dirty="0">
                <a:solidFill>
                  <a:schemeClr val="tx1"/>
                </a:solidFill>
                <a:ea typeface="SimSun" panose="02010600030101010101" pitchFamily="2" charset="-122"/>
              </a:rPr>
              <a:t>عندما احتل الإسكندر الأكبر الإمبراطورية الفارسية، أصبح هذا الجزء من الجزيرة العربية أكثر أو أقل استقلالية لقرون.</a:t>
            </a:r>
            <a:endParaRPr lang="en-US" altLang="en-US" sz="2800" b="1" dirty="0">
              <a:solidFill>
                <a:schemeClr val="tx1"/>
              </a:solidFill>
              <a:ea typeface="SimSun" panose="02010600030101010101" pitchFamily="2" charset="-122"/>
            </a:endParaRPr>
          </a:p>
        </p:txBody>
      </p:sp>
      <p:sp>
        <p:nvSpPr>
          <p:cNvPr id="106505" name="TextBox 10">
            <a:extLst>
              <a:ext uri="{FF2B5EF4-FFF2-40B4-BE49-F238E27FC236}">
                <a16:creationId xmlns:a16="http://schemas.microsoft.com/office/drawing/2014/main" id="{5C6DC7B7-B336-4B45-88AD-DAA0F05859BF}"/>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rPr>
              <a:t>152س</a:t>
            </a:r>
            <a:endParaRPr lang="en-US" altLang="en-US" sz="2400" b="1" dirty="0">
              <a:solidFill>
                <a:schemeClr val="bg1"/>
              </a:solidFill>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additive="base">
                                        <p:cTn id="7" dur="500" fill="hold"/>
                                        <p:tgtEl>
                                          <p:spTgt spid="62467"/>
                                        </p:tgtEl>
                                        <p:attrNameLst>
                                          <p:attrName>ppt_x</p:attrName>
                                        </p:attrNameLst>
                                      </p:cBhvr>
                                      <p:tavLst>
                                        <p:tav tm="0">
                                          <p:val>
                                            <p:strVal val="0-#ppt_w/2"/>
                                          </p:val>
                                        </p:tav>
                                        <p:tav tm="100000">
                                          <p:val>
                                            <p:strVal val="#ppt_x"/>
                                          </p:val>
                                        </p:tav>
                                      </p:tavLst>
                                    </p:anim>
                                    <p:anim calcmode="lin" valueType="num">
                                      <p:cBhvr additive="base">
                                        <p:cTn id="8" dur="500" fill="hold"/>
                                        <p:tgtEl>
                                          <p:spTgt spid="6246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2468"/>
                                        </p:tgtEl>
                                        <p:attrNameLst>
                                          <p:attrName>style.visibility</p:attrName>
                                        </p:attrNameLst>
                                      </p:cBhvr>
                                      <p:to>
                                        <p:strVal val="visible"/>
                                      </p:to>
                                    </p:set>
                                    <p:anim calcmode="lin" valueType="num">
                                      <p:cBhvr additive="base">
                                        <p:cTn id="11" dur="500" fill="hold"/>
                                        <p:tgtEl>
                                          <p:spTgt spid="62468"/>
                                        </p:tgtEl>
                                        <p:attrNameLst>
                                          <p:attrName>ppt_x</p:attrName>
                                        </p:attrNameLst>
                                      </p:cBhvr>
                                      <p:tavLst>
                                        <p:tav tm="0">
                                          <p:val>
                                            <p:strVal val="0-#ppt_w/2"/>
                                          </p:val>
                                        </p:tav>
                                        <p:tav tm="100000">
                                          <p:val>
                                            <p:strVal val="#ppt_x"/>
                                          </p:val>
                                        </p:tav>
                                      </p:tavLst>
                                    </p:anim>
                                    <p:anim calcmode="lin" valueType="num">
                                      <p:cBhvr additive="base">
                                        <p:cTn id="12" dur="500" fill="hold"/>
                                        <p:tgtEl>
                                          <p:spTgt spid="6246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2469"/>
                                        </p:tgtEl>
                                        <p:attrNameLst>
                                          <p:attrName>style.visibility</p:attrName>
                                        </p:attrNameLst>
                                      </p:cBhvr>
                                      <p:to>
                                        <p:strVal val="visible"/>
                                      </p:to>
                                    </p:set>
                                    <p:anim calcmode="lin" valueType="num">
                                      <p:cBhvr additive="base">
                                        <p:cTn id="15" dur="500" fill="hold"/>
                                        <p:tgtEl>
                                          <p:spTgt spid="62469"/>
                                        </p:tgtEl>
                                        <p:attrNameLst>
                                          <p:attrName>ppt_x</p:attrName>
                                        </p:attrNameLst>
                                      </p:cBhvr>
                                      <p:tavLst>
                                        <p:tav tm="0">
                                          <p:val>
                                            <p:strVal val="0-#ppt_w/2"/>
                                          </p:val>
                                        </p:tav>
                                        <p:tav tm="100000">
                                          <p:val>
                                            <p:strVal val="#ppt_x"/>
                                          </p:val>
                                        </p:tav>
                                      </p:tavLst>
                                    </p:anim>
                                    <p:anim calcmode="lin" valueType="num">
                                      <p:cBhvr additive="base">
                                        <p:cTn id="16" dur="500" fill="hold"/>
                                        <p:tgtEl>
                                          <p:spTgt spid="6246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2470"/>
                                        </p:tgtEl>
                                        <p:attrNameLst>
                                          <p:attrName>style.visibility</p:attrName>
                                        </p:attrNameLst>
                                      </p:cBhvr>
                                      <p:to>
                                        <p:strVal val="visible"/>
                                      </p:to>
                                    </p:set>
                                    <p:anim calcmode="lin" valueType="num">
                                      <p:cBhvr additive="base">
                                        <p:cTn id="19" dur="500" fill="hold"/>
                                        <p:tgtEl>
                                          <p:spTgt spid="62470"/>
                                        </p:tgtEl>
                                        <p:attrNameLst>
                                          <p:attrName>ppt_x</p:attrName>
                                        </p:attrNameLst>
                                      </p:cBhvr>
                                      <p:tavLst>
                                        <p:tav tm="0">
                                          <p:val>
                                            <p:strVal val="0-#ppt_w/2"/>
                                          </p:val>
                                        </p:tav>
                                        <p:tav tm="100000">
                                          <p:val>
                                            <p:strVal val="#ppt_x"/>
                                          </p:val>
                                        </p:tav>
                                      </p:tavLst>
                                    </p:anim>
                                    <p:anim calcmode="lin" valueType="num">
                                      <p:cBhvr additive="base">
                                        <p:cTn id="20" dur="500" fill="hold"/>
                                        <p:tgtEl>
                                          <p:spTgt spid="6247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2472"/>
                                        </p:tgtEl>
                                        <p:attrNameLst>
                                          <p:attrName>style.visibility</p:attrName>
                                        </p:attrNameLst>
                                      </p:cBhvr>
                                      <p:to>
                                        <p:strVal val="visible"/>
                                      </p:to>
                                    </p:set>
                                    <p:anim calcmode="lin" valueType="num">
                                      <p:cBhvr additive="base">
                                        <p:cTn id="25" dur="500" fill="hold"/>
                                        <p:tgtEl>
                                          <p:spTgt spid="62472"/>
                                        </p:tgtEl>
                                        <p:attrNameLst>
                                          <p:attrName>ppt_x</p:attrName>
                                        </p:attrNameLst>
                                      </p:cBhvr>
                                      <p:tavLst>
                                        <p:tav tm="0">
                                          <p:val>
                                            <p:strVal val="#ppt_x"/>
                                          </p:val>
                                        </p:tav>
                                        <p:tav tm="100000">
                                          <p:val>
                                            <p:strVal val="#ppt_x"/>
                                          </p:val>
                                        </p:tav>
                                      </p:tavLst>
                                    </p:anim>
                                    <p:anim calcmode="lin" valueType="num">
                                      <p:cBhvr additive="base">
                                        <p:cTn id="26" dur="500" fill="hold"/>
                                        <p:tgtEl>
                                          <p:spTgt spid="6247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2474"/>
                                        </p:tgtEl>
                                        <p:attrNameLst>
                                          <p:attrName>style.visibility</p:attrName>
                                        </p:attrNameLst>
                                      </p:cBhvr>
                                      <p:to>
                                        <p:strVal val="visible"/>
                                      </p:to>
                                    </p:set>
                                    <p:animEffect transition="in" filter="dissolve">
                                      <p:cBhvr>
                                        <p:cTn id="31" dur="500"/>
                                        <p:tgtEl>
                                          <p:spTgt spid="62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2" grpId="0" animBg="1"/>
      <p:bldP spid="6247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108546" name="Rectangle 6">
            <a:extLst>
              <a:ext uri="{FF2B5EF4-FFF2-40B4-BE49-F238E27FC236}">
                <a16:creationId xmlns:a16="http://schemas.microsoft.com/office/drawing/2014/main" id="{4C53D30C-B565-EC47-B5A0-7C33FD658CC4}"/>
              </a:ext>
            </a:extLst>
          </p:cNvPr>
          <p:cNvSpPr>
            <a:spLocks noGrp="1" noChangeArrowheads="1"/>
          </p:cNvSpPr>
          <p:nvPr>
            <p:ph type="title"/>
          </p:nvPr>
        </p:nvSpPr>
        <p:spPr/>
        <p:txBody>
          <a:bodyPr/>
          <a:lstStyle/>
          <a:p>
            <a:pPr eaLnBrk="1" hangingPunct="1"/>
            <a:endParaRPr lang="en-US" altLang="en-US" dirty="0">
              <a:cs typeface="Arial" panose="020B0604020202020204" pitchFamily="34" charset="0"/>
            </a:endParaRPr>
          </a:p>
        </p:txBody>
      </p:sp>
      <p:sp>
        <p:nvSpPr>
          <p:cNvPr id="108547" name="Rectangle 4">
            <a:extLst>
              <a:ext uri="{FF2B5EF4-FFF2-40B4-BE49-F238E27FC236}">
                <a16:creationId xmlns:a16="http://schemas.microsoft.com/office/drawing/2014/main" id="{C45B01FA-1462-0A49-9079-D692C545D037}"/>
              </a:ext>
            </a:extLst>
          </p:cNvPr>
          <p:cNvSpPr>
            <a:spLocks noChangeArrowheads="1"/>
          </p:cNvSpPr>
          <p:nvPr/>
        </p:nvSpPr>
        <p:spPr bwMode="auto">
          <a:xfrm>
            <a:off x="0" y="0"/>
            <a:ext cx="9144000" cy="1524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3600" b="1" dirty="0">
                <a:solidFill>
                  <a:schemeClr val="bg1"/>
                </a:solidFill>
                <a:ea typeface="SimSun" panose="02010600030101010101" pitchFamily="2" charset="-122"/>
                <a:cs typeface="Arial" panose="020B0604020202020204" pitchFamily="34" charset="0"/>
              </a:rPr>
              <a:t>الجزيرة العربية تحت الإمبراطورية الرومانية (27 ق.م)</a:t>
            </a:r>
            <a:endParaRPr lang="en-US" altLang="en-US" sz="3600" b="1" dirty="0">
              <a:solidFill>
                <a:schemeClr val="bg1"/>
              </a:solidFill>
              <a:ea typeface="SimSun" panose="02010600030101010101" pitchFamily="2" charset="-122"/>
              <a:cs typeface="Arial" panose="020B0604020202020204" pitchFamily="34" charset="0"/>
            </a:endParaRPr>
          </a:p>
        </p:txBody>
      </p:sp>
      <p:pic>
        <p:nvPicPr>
          <p:cNvPr id="166917" name="Picture 5" descr="ANEroman">
            <a:extLst>
              <a:ext uri="{FF2B5EF4-FFF2-40B4-BE49-F238E27FC236}">
                <a16:creationId xmlns:a16="http://schemas.microsoft.com/office/drawing/2014/main" id="{56133447-46A1-A749-B00B-8C75DBCBAD93}"/>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828800" y="1524000"/>
            <a:ext cx="5305425" cy="4525963"/>
          </a:xfrm>
          <a:noFill/>
        </p:spPr>
      </p:pic>
      <p:sp>
        <p:nvSpPr>
          <p:cNvPr id="166920" name="Oval 8">
            <a:extLst>
              <a:ext uri="{FF2B5EF4-FFF2-40B4-BE49-F238E27FC236}">
                <a16:creationId xmlns:a16="http://schemas.microsoft.com/office/drawing/2014/main" id="{469898EE-FA3C-AE4C-A796-0462794AACAA}"/>
              </a:ext>
            </a:extLst>
          </p:cNvPr>
          <p:cNvSpPr>
            <a:spLocks noChangeArrowheads="1"/>
          </p:cNvSpPr>
          <p:nvPr/>
        </p:nvSpPr>
        <p:spPr bwMode="auto">
          <a:xfrm rot="1960620">
            <a:off x="4038600" y="3124200"/>
            <a:ext cx="1752600" cy="2438400"/>
          </a:xfrm>
          <a:prstGeom prst="ellipse">
            <a:avLst/>
          </a:prstGeom>
          <a:noFill/>
          <a:ln w="38100">
            <a:solidFill>
              <a:srgbClr val="99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108551" name="TextBox 8">
            <a:extLst>
              <a:ext uri="{FF2B5EF4-FFF2-40B4-BE49-F238E27FC236}">
                <a16:creationId xmlns:a16="http://schemas.microsoft.com/office/drawing/2014/main" id="{DA9A67E3-7B0B-914D-B116-FEABBC4CBA3A}"/>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152س</a:t>
            </a:r>
            <a:endParaRPr lang="en-US" altLang="en-US" sz="2400" b="1" dirty="0">
              <a:solidFill>
                <a:schemeClr val="bg1"/>
              </a:solidFill>
              <a:cs typeface="Arial" panose="020B0604020202020204" pitchFamily="34" charset="0"/>
            </a:endParaRPr>
          </a:p>
        </p:txBody>
      </p:sp>
      <p:sp>
        <p:nvSpPr>
          <p:cNvPr id="2" name="Rectangle 1">
            <a:extLst>
              <a:ext uri="{FF2B5EF4-FFF2-40B4-BE49-F238E27FC236}">
                <a16:creationId xmlns:a16="http://schemas.microsoft.com/office/drawing/2014/main" id="{ED4C9A2F-DC71-4E85-EBB8-66E636F63BBD}"/>
              </a:ext>
            </a:extLst>
          </p:cNvPr>
          <p:cNvSpPr/>
          <p:nvPr/>
        </p:nvSpPr>
        <p:spPr>
          <a:xfrm>
            <a:off x="1828800" y="6049962"/>
            <a:ext cx="5305425" cy="80803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JO" sz="3600" b="1" dirty="0">
                <a:solidFill>
                  <a:srgbClr val="9966FF"/>
                </a:solidFill>
                <a:latin typeface="Arial" panose="020B0604020202020204" pitchFamily="34" charset="0"/>
                <a:cs typeface="Arial" panose="020B0604020202020204" pitchFamily="34" charset="0"/>
              </a:rPr>
              <a:t>الجزيرة العربية/تعريف النبطية</a:t>
            </a:r>
            <a:endParaRPr lang="en-US" sz="3600" b="1" dirty="0">
              <a:solidFill>
                <a:srgbClr val="9966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6917"/>
                                        </p:tgtEl>
                                        <p:attrNameLst>
                                          <p:attrName>style.visibility</p:attrName>
                                        </p:attrNameLst>
                                      </p:cBhvr>
                                      <p:to>
                                        <p:strVal val="visible"/>
                                      </p:to>
                                    </p:set>
                                    <p:anim calcmode="lin" valueType="num">
                                      <p:cBhvr additive="base">
                                        <p:cTn id="7" dur="500" fill="hold"/>
                                        <p:tgtEl>
                                          <p:spTgt spid="166917"/>
                                        </p:tgtEl>
                                        <p:attrNameLst>
                                          <p:attrName>ppt_x</p:attrName>
                                        </p:attrNameLst>
                                      </p:cBhvr>
                                      <p:tavLst>
                                        <p:tav tm="0">
                                          <p:val>
                                            <p:strVal val="0-#ppt_w/2"/>
                                          </p:val>
                                        </p:tav>
                                        <p:tav tm="100000">
                                          <p:val>
                                            <p:strVal val="#ppt_x"/>
                                          </p:val>
                                        </p:tav>
                                      </p:tavLst>
                                    </p:anim>
                                    <p:anim calcmode="lin" valueType="num">
                                      <p:cBhvr additive="base">
                                        <p:cTn id="8" dur="500" fill="hold"/>
                                        <p:tgtEl>
                                          <p:spTgt spid="16691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66920"/>
                                        </p:tgtEl>
                                        <p:attrNameLst>
                                          <p:attrName>style.visibility</p:attrName>
                                        </p:attrNameLst>
                                      </p:cBhvr>
                                      <p:to>
                                        <p:strVal val="visible"/>
                                      </p:to>
                                    </p:set>
                                    <p:animEffect transition="in" filter="dissolve">
                                      <p:cBhvr>
                                        <p:cTn id="13" dur="500"/>
                                        <p:tgtEl>
                                          <p:spTgt spid="166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623C0D-6F46-3F42-8E92-7E1F90F9F7AE}"/>
              </a:ext>
            </a:extLst>
          </p:cNvPr>
          <p:cNvSpPr/>
          <p:nvPr/>
        </p:nvSpPr>
        <p:spPr>
          <a:xfrm>
            <a:off x="0" y="71444"/>
            <a:ext cx="9144000" cy="923330"/>
          </a:xfrm>
          <a:prstGeom prst="rect">
            <a:avLst/>
          </a:prstGeom>
          <a:solidFill>
            <a:schemeClr val="bg2">
              <a:lumMod val="20000"/>
              <a:lumOff val="80000"/>
            </a:schemeClr>
          </a:solidFill>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ar-JO" sz="5400" b="1" dirty="0">
                <a:ln/>
              </a:rPr>
              <a:t>من هم العرب؟</a:t>
            </a:r>
            <a:endParaRPr lang="en-US" sz="5400" b="1" dirty="0">
              <a:ln/>
            </a:endParaRPr>
          </a:p>
        </p:txBody>
      </p:sp>
      <p:pic>
        <p:nvPicPr>
          <p:cNvPr id="21509" name="Picture 8">
            <a:extLst>
              <a:ext uri="{FF2B5EF4-FFF2-40B4-BE49-F238E27FC236}">
                <a16:creationId xmlns:a16="http://schemas.microsoft.com/office/drawing/2014/main" id="{82F497B3-D151-0948-B706-5EBCF39FF81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08625" y="1104900"/>
            <a:ext cx="29464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9">
            <a:extLst>
              <a:ext uri="{FF2B5EF4-FFF2-40B4-BE49-F238E27FC236}">
                <a16:creationId xmlns:a16="http://schemas.microsoft.com/office/drawing/2014/main" id="{E8E6297D-0BB1-9847-823E-71E6BCBA487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6400" y="1104900"/>
            <a:ext cx="313055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1">
            <a:extLst>
              <a:ext uri="{FF2B5EF4-FFF2-40B4-BE49-F238E27FC236}">
                <a16:creationId xmlns:a16="http://schemas.microsoft.com/office/drawing/2014/main" id="{CC94A5AB-2C03-3440-80AC-0ABBD5E600C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0825" y="4143375"/>
            <a:ext cx="2505075"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2">
            <a:extLst>
              <a:ext uri="{FF2B5EF4-FFF2-40B4-BE49-F238E27FC236}">
                <a16:creationId xmlns:a16="http://schemas.microsoft.com/office/drawing/2014/main" id="{BF496164-A28B-874B-8872-02BEACB4CDF2}"/>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54338" y="3429000"/>
            <a:ext cx="355600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2">
            <a:extLst>
              <a:ext uri="{FF2B5EF4-FFF2-40B4-BE49-F238E27FC236}">
                <a16:creationId xmlns:a16="http://schemas.microsoft.com/office/drawing/2014/main" id="{1D67AF77-56DE-794E-B4FB-2B94953250A6}"/>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708774" y="4027488"/>
            <a:ext cx="2349502" cy="215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B8446A4-AFA3-D3D5-5B71-11D26B60C18A}"/>
              </a:ext>
            </a:extLst>
          </p:cNvPr>
          <p:cNvSpPr/>
          <p:nvPr/>
        </p:nvSpPr>
        <p:spPr>
          <a:xfrm>
            <a:off x="406400" y="2771775"/>
            <a:ext cx="3130549" cy="65722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800" b="1" dirty="0">
                <a:solidFill>
                  <a:schemeClr val="tx1"/>
                </a:solidFill>
                <a:latin typeface="Arial" panose="020B0604020202020204" pitchFamily="34" charset="0"/>
                <a:cs typeface="Arial" panose="020B0604020202020204" pitchFamily="34" charset="0"/>
              </a:rPr>
              <a:t>إرهابيون؟</a:t>
            </a:r>
            <a:endParaRPr lang="en-US" sz="4800" b="1" dirty="0">
              <a:solidFill>
                <a:schemeClr val="tx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11C5030-5A09-C9FD-6A98-0274415B10DA}"/>
              </a:ext>
            </a:extLst>
          </p:cNvPr>
          <p:cNvSpPr/>
          <p:nvPr/>
        </p:nvSpPr>
        <p:spPr>
          <a:xfrm>
            <a:off x="5508625" y="2924175"/>
            <a:ext cx="2946400" cy="50482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000" b="1" dirty="0">
                <a:solidFill>
                  <a:schemeClr val="tx1"/>
                </a:solidFill>
                <a:latin typeface="Arial" panose="020B0604020202020204" pitchFamily="34" charset="0"/>
                <a:cs typeface="Arial" panose="020B0604020202020204" pitchFamily="34" charset="0"/>
              </a:rPr>
              <a:t>جمال وصحاري؟</a:t>
            </a:r>
            <a:endParaRPr lang="en-US" sz="4000" b="1" dirty="0">
              <a:solidFill>
                <a:schemeClr val="tx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2F92C19-203A-AAA6-0CAF-AA5A7D4369B2}"/>
              </a:ext>
            </a:extLst>
          </p:cNvPr>
          <p:cNvSpPr/>
          <p:nvPr/>
        </p:nvSpPr>
        <p:spPr>
          <a:xfrm>
            <a:off x="0" y="5808662"/>
            <a:ext cx="2954337" cy="6446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000" b="1" dirty="0">
                <a:solidFill>
                  <a:schemeClr val="tx1"/>
                </a:solidFill>
                <a:latin typeface="Arial" panose="020B0604020202020204" pitchFamily="34" charset="0"/>
                <a:cs typeface="Arial" panose="020B0604020202020204" pitchFamily="34" charset="0"/>
              </a:rPr>
              <a:t>أعداء إسرائيل؟</a:t>
            </a:r>
            <a:endParaRPr lang="en-US" sz="4000" b="1" dirty="0">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3789E47-BD5A-204B-322C-C398CA10C65B}"/>
              </a:ext>
            </a:extLst>
          </p:cNvPr>
          <p:cNvSpPr/>
          <p:nvPr/>
        </p:nvSpPr>
        <p:spPr>
          <a:xfrm>
            <a:off x="2954336" y="5513388"/>
            <a:ext cx="3556001" cy="57467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000" b="1" dirty="0">
                <a:solidFill>
                  <a:schemeClr val="tx1"/>
                </a:solidFill>
                <a:latin typeface="Arial" panose="020B0604020202020204" pitchFamily="34" charset="0"/>
                <a:cs typeface="Arial" panose="020B0604020202020204" pitchFamily="34" charset="0"/>
              </a:rPr>
              <a:t>أغنياء؟</a:t>
            </a:r>
            <a:endParaRPr lang="en-US" sz="4000" b="1" dirty="0">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38D8E39-15E5-72F0-8B9B-F2658233636D}"/>
              </a:ext>
            </a:extLst>
          </p:cNvPr>
          <p:cNvSpPr/>
          <p:nvPr/>
        </p:nvSpPr>
        <p:spPr>
          <a:xfrm>
            <a:off x="6708772" y="5661248"/>
            <a:ext cx="2435227" cy="574675"/>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000" b="1" dirty="0">
                <a:solidFill>
                  <a:schemeClr val="tx1"/>
                </a:solidFill>
                <a:latin typeface="Arial" panose="020B0604020202020204" pitchFamily="34" charset="0"/>
                <a:cs typeface="Arial" panose="020B0604020202020204" pitchFamily="34" charset="0"/>
              </a:rPr>
              <a:t>مسلمون؟</a:t>
            </a:r>
            <a:endParaRPr lang="en-US" sz="4000" b="1"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F6B2A257-0140-7442-992C-53F7B5F47260}"/>
              </a:ext>
            </a:extLst>
          </p:cNvPr>
          <p:cNvSpPr>
            <a:spLocks noGrp="1" noChangeArrowheads="1"/>
          </p:cNvSpPr>
          <p:nvPr>
            <p:ph type="title"/>
          </p:nvPr>
        </p:nvSpPr>
        <p:spPr>
          <a:xfrm>
            <a:off x="0" y="0"/>
            <a:ext cx="9144000" cy="1524000"/>
          </a:xfrm>
          <a:solidFill>
            <a:schemeClr val="tx2"/>
          </a:solidFill>
        </p:spPr>
        <p:txBody>
          <a:bodyPr/>
          <a:lstStyle/>
          <a:p>
            <a:pPr eaLnBrk="1" hangingPunct="1"/>
            <a:r>
              <a:rPr lang="ar-JO" altLang="zh-CN" sz="3600" dirty="0">
                <a:solidFill>
                  <a:schemeClr val="bg1"/>
                </a:solidFill>
                <a:ea typeface="SimSun" panose="02010600030101010101" pitchFamily="2" charset="-122"/>
                <a:cs typeface="Arial" panose="020B0604020202020204" pitchFamily="34" charset="0"/>
              </a:rPr>
              <a:t>الجزيرة العربية تحت الإمبراطورية الرومانية</a:t>
            </a:r>
            <a:endParaRPr lang="en-US" altLang="en-US" sz="3600" dirty="0">
              <a:solidFill>
                <a:schemeClr val="bg1"/>
              </a:solidFill>
              <a:cs typeface="Arial" panose="020B0604020202020204" pitchFamily="34" charset="0"/>
            </a:endParaRPr>
          </a:p>
        </p:txBody>
      </p:sp>
      <p:pic>
        <p:nvPicPr>
          <p:cNvPr id="110595" name="Picture 14" descr="romans1">
            <a:extLst>
              <a:ext uri="{FF2B5EF4-FFF2-40B4-BE49-F238E27FC236}">
                <a16:creationId xmlns:a16="http://schemas.microsoft.com/office/drawing/2014/main" id="{3D59487E-E0F6-DC4F-B10F-5DE7846C0257}"/>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762000" y="1524000"/>
            <a:ext cx="2590800" cy="1955800"/>
          </a:xfrm>
          <a:noFill/>
        </p:spPr>
      </p:pic>
      <p:sp>
        <p:nvSpPr>
          <p:cNvPr id="79885" name="Text Box 13">
            <a:extLst>
              <a:ext uri="{FF2B5EF4-FFF2-40B4-BE49-F238E27FC236}">
                <a16:creationId xmlns:a16="http://schemas.microsoft.com/office/drawing/2014/main" id="{1D51698A-B58E-1D4A-868E-86295EFFDB38}"/>
              </a:ext>
            </a:extLst>
          </p:cNvPr>
          <p:cNvSpPr txBox="1">
            <a:spLocks noChangeArrowheads="1"/>
          </p:cNvSpPr>
          <p:nvPr/>
        </p:nvSpPr>
        <p:spPr bwMode="auto">
          <a:xfrm>
            <a:off x="0" y="3829050"/>
            <a:ext cx="914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r" rtl="1" eaLnBrk="1" hangingPunct="1">
              <a:spcBef>
                <a:spcPct val="50000"/>
              </a:spcBef>
            </a:pPr>
            <a:r>
              <a:rPr lang="ar-JO" altLang="zh-CN" sz="2800" b="1" dirty="0">
                <a:solidFill>
                  <a:schemeClr val="tx1"/>
                </a:solidFill>
                <a:ea typeface="SimSun" panose="02010600030101010101" pitchFamily="2" charset="-122"/>
              </a:rPr>
              <a:t>خلال الفترة الرومانية، ساوى المؤرخون مثل يوسيفوس وسترابو بين العرب والأنباط بحرية.</a:t>
            </a:r>
            <a:endParaRPr lang="en-US" altLang="zh-CN" sz="2800" b="1" dirty="0">
              <a:solidFill>
                <a:schemeClr val="tx1"/>
              </a:solidFill>
              <a:ea typeface="SimSun" panose="02010600030101010101" pitchFamily="2" charset="-122"/>
            </a:endParaRPr>
          </a:p>
          <a:p>
            <a:pPr algn="r" rtl="1" eaLnBrk="1" hangingPunct="1">
              <a:spcBef>
                <a:spcPct val="50000"/>
              </a:spcBef>
            </a:pPr>
            <a:r>
              <a:rPr lang="ar-JO" altLang="zh-CN" sz="2800" b="1" dirty="0">
                <a:solidFill>
                  <a:schemeClr val="tx1"/>
                </a:solidFill>
                <a:ea typeface="SimSun" panose="02010600030101010101" pitchFamily="2" charset="-122"/>
              </a:rPr>
              <a:t>عُرِف الملوك الأنباط بأنهم ملوك العرب ومملكتهم هي الجزيرة العربية.</a:t>
            </a:r>
            <a:endParaRPr lang="en-US" altLang="zh-CN" sz="2800" b="1" dirty="0">
              <a:solidFill>
                <a:schemeClr val="tx1"/>
              </a:solidFill>
              <a:ea typeface="SimSun" panose="02010600030101010101" pitchFamily="2" charset="-122"/>
            </a:endParaRPr>
          </a:p>
          <a:p>
            <a:pPr algn="r" rtl="1" eaLnBrk="1" hangingPunct="1">
              <a:spcBef>
                <a:spcPct val="50000"/>
              </a:spcBef>
            </a:pPr>
            <a:r>
              <a:rPr lang="ar-JO" altLang="en-US" sz="2800" b="1" dirty="0">
                <a:solidFill>
                  <a:schemeClr val="tx1"/>
                </a:solidFill>
                <a:ea typeface="SimSun" panose="02010600030101010101" pitchFamily="2" charset="-122"/>
              </a:rPr>
              <a:t>أصبحت المملكة النبطية معروفة بأنها المقاطعة العربية فور استيعابها ضمن الإمبراطورية الرومانية.</a:t>
            </a:r>
            <a:endParaRPr lang="en-US" altLang="en-US" sz="2800" b="1" dirty="0">
              <a:solidFill>
                <a:schemeClr val="tx1"/>
              </a:solidFill>
              <a:ea typeface="SimSun" panose="02010600030101010101" pitchFamily="2" charset="-122"/>
            </a:endParaRPr>
          </a:p>
        </p:txBody>
      </p:sp>
      <p:pic>
        <p:nvPicPr>
          <p:cNvPr id="110597" name="Picture 16" descr="romans">
            <a:extLst>
              <a:ext uri="{FF2B5EF4-FFF2-40B4-BE49-F238E27FC236}">
                <a16:creationId xmlns:a16="http://schemas.microsoft.com/office/drawing/2014/main" id="{6ED246F3-CCA5-D448-8DC3-CE6CF4BD5C62}"/>
              </a:ext>
            </a:extLst>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3810000" y="1524000"/>
            <a:ext cx="4419600" cy="2022475"/>
          </a:xfrm>
          <a:noFill/>
        </p:spPr>
      </p:pic>
      <p:sp>
        <p:nvSpPr>
          <p:cNvPr id="110598" name="TextBox 7">
            <a:extLst>
              <a:ext uri="{FF2B5EF4-FFF2-40B4-BE49-F238E27FC236}">
                <a16:creationId xmlns:a16="http://schemas.microsoft.com/office/drawing/2014/main" id="{7D4311BA-FA50-CD40-816A-BC0D5E90E1DE}"/>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rPr>
              <a:t>152س</a:t>
            </a:r>
            <a:endParaRPr lang="en-US" altLang="en-US" sz="2400" b="1" dirty="0">
              <a:solidFill>
                <a:schemeClr val="bg1"/>
              </a:solidFill>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9885">
                                            <p:txEl>
                                              <p:pRg st="0" end="0"/>
                                            </p:txEl>
                                          </p:spTgt>
                                        </p:tgtEl>
                                        <p:attrNameLst>
                                          <p:attrName>style.visibility</p:attrName>
                                        </p:attrNameLst>
                                      </p:cBhvr>
                                      <p:to>
                                        <p:strVal val="visible"/>
                                      </p:to>
                                    </p:set>
                                    <p:animEffect transition="in" filter="blinds(horizontal)">
                                      <p:cBhvr>
                                        <p:cTn id="7" dur="500"/>
                                        <p:tgtEl>
                                          <p:spTgt spid="798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9885">
                                            <p:txEl>
                                              <p:pRg st="1" end="1"/>
                                            </p:txEl>
                                          </p:spTgt>
                                        </p:tgtEl>
                                        <p:attrNameLst>
                                          <p:attrName>style.visibility</p:attrName>
                                        </p:attrNameLst>
                                      </p:cBhvr>
                                      <p:to>
                                        <p:strVal val="visible"/>
                                      </p:to>
                                    </p:set>
                                    <p:animEffect transition="in" filter="blinds(horizontal)">
                                      <p:cBhvr>
                                        <p:cTn id="12" dur="500"/>
                                        <p:tgtEl>
                                          <p:spTgt spid="798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9885">
                                            <p:txEl>
                                              <p:pRg st="2" end="2"/>
                                            </p:txEl>
                                          </p:spTgt>
                                        </p:tgtEl>
                                        <p:attrNameLst>
                                          <p:attrName>style.visibility</p:attrName>
                                        </p:attrNameLst>
                                      </p:cBhvr>
                                      <p:to>
                                        <p:strVal val="visible"/>
                                      </p:to>
                                    </p:set>
                                    <p:animEffect transition="in" filter="blinds(horizontal)">
                                      <p:cBhvr>
                                        <p:cTn id="17" dur="500"/>
                                        <p:tgtEl>
                                          <p:spTgt spid="798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112642" name="Picture 2">
            <a:extLst>
              <a:ext uri="{FF2B5EF4-FFF2-40B4-BE49-F238E27FC236}">
                <a16:creationId xmlns:a16="http://schemas.microsoft.com/office/drawing/2014/main" id="{7063CABE-825B-A945-AA4E-A97C4A1C9F0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09863" y="0"/>
            <a:ext cx="6434137"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3">
            <a:extLst>
              <a:ext uri="{FF2B5EF4-FFF2-40B4-BE49-F238E27FC236}">
                <a16:creationId xmlns:a16="http://schemas.microsoft.com/office/drawing/2014/main" id="{B33F5F49-A9E2-E540-A9D4-36E412BF6C21}"/>
              </a:ext>
            </a:extLst>
          </p:cNvPr>
          <p:cNvSpPr>
            <a:spLocks noGrp="1" noChangeArrowheads="1"/>
          </p:cNvSpPr>
          <p:nvPr>
            <p:ph type="body" sz="half" idx="1"/>
          </p:nvPr>
        </p:nvSpPr>
        <p:spPr>
          <a:xfrm>
            <a:off x="114300" y="4316413"/>
            <a:ext cx="8915400" cy="2332037"/>
          </a:xfrm>
        </p:spPr>
        <p:txBody>
          <a:bodyPr/>
          <a:lstStyle/>
          <a:p>
            <a:pPr algn="r" eaLnBrk="1" hangingPunct="1">
              <a:lnSpc>
                <a:spcPct val="90000"/>
              </a:lnSpc>
              <a:buFontTx/>
              <a:buNone/>
            </a:pPr>
            <a:r>
              <a:rPr lang="ar-JO" altLang="en-US" u="sng" dirty="0">
                <a:solidFill>
                  <a:srgbClr val="FFFF99"/>
                </a:solidFill>
                <a:ea typeface="SimSun" panose="02010600030101010101" pitchFamily="2" charset="-122"/>
                <a:cs typeface="Arial" panose="020B0604020202020204" pitchFamily="34" charset="0"/>
              </a:rPr>
              <a:t>الممارسات الدينية للعرب ما قبل الإسلام</a:t>
            </a:r>
            <a:endParaRPr lang="en-US" altLang="en-US" u="sng" dirty="0">
              <a:solidFill>
                <a:srgbClr val="FF5050"/>
              </a:solidFill>
              <a:cs typeface="Arial" panose="020B0604020202020204" pitchFamily="34" charset="0"/>
            </a:endParaRPr>
          </a:p>
          <a:p>
            <a:pPr algn="r" rtl="1" eaLnBrk="1" hangingPunct="1">
              <a:lnSpc>
                <a:spcPct val="90000"/>
              </a:lnSpc>
            </a:pPr>
            <a:r>
              <a:rPr lang="ar-JO" altLang="en-US" dirty="0">
                <a:solidFill>
                  <a:schemeClr val="bg1"/>
                </a:solidFill>
                <a:cs typeface="Arial" panose="020B0604020202020204" pitchFamily="34" charset="0"/>
              </a:rPr>
              <a:t>كان العرب قبل الإسلام ازدواجيين في معتقداتهم الدينية.</a:t>
            </a:r>
            <a:endParaRPr lang="en-US" altLang="en-US" dirty="0">
              <a:solidFill>
                <a:schemeClr val="bg1"/>
              </a:solidFill>
              <a:cs typeface="Arial" panose="020B0604020202020204" pitchFamily="34" charset="0"/>
            </a:endParaRPr>
          </a:p>
          <a:p>
            <a:pPr algn="r" rtl="1" eaLnBrk="1" hangingPunct="1">
              <a:lnSpc>
                <a:spcPct val="90000"/>
              </a:lnSpc>
            </a:pPr>
            <a:r>
              <a:rPr lang="ar-JO" altLang="en-US" dirty="0">
                <a:solidFill>
                  <a:schemeClr val="bg1"/>
                </a:solidFill>
                <a:cs typeface="Arial" panose="020B0604020202020204" pitchFamily="34" charset="0"/>
              </a:rPr>
              <a:t>اتبعوا التقليد الإبراهيمي لكنهم استسلموا </a:t>
            </a:r>
            <a:r>
              <a:rPr lang="ar-JO" altLang="en-US" dirty="0">
                <a:solidFill>
                  <a:srgbClr val="FFFF00"/>
                </a:solidFill>
                <a:cs typeface="Arial" panose="020B0604020202020204" pitchFamily="34" charset="0"/>
              </a:rPr>
              <a:t>لتعدد الآلهة وعبادة الأصنام. </a:t>
            </a:r>
            <a:endParaRPr lang="en-US" altLang="en-US" dirty="0">
              <a:solidFill>
                <a:srgbClr val="FFFF00"/>
              </a:solidFill>
              <a:cs typeface="Arial" panose="020B0604020202020204" pitchFamily="34" charset="0"/>
            </a:endParaRPr>
          </a:p>
        </p:txBody>
      </p:sp>
      <p:sp>
        <p:nvSpPr>
          <p:cNvPr id="112644" name="Rectangle 4">
            <a:extLst>
              <a:ext uri="{FF2B5EF4-FFF2-40B4-BE49-F238E27FC236}">
                <a16:creationId xmlns:a16="http://schemas.microsoft.com/office/drawing/2014/main" id="{A9701353-5BA6-654C-9FCB-42A2B3DC2AF2}"/>
              </a:ext>
            </a:extLst>
          </p:cNvPr>
          <p:cNvSpPr>
            <a:spLocks noChangeArrowheads="1"/>
          </p:cNvSpPr>
          <p:nvPr/>
        </p:nvSpPr>
        <p:spPr bwMode="auto">
          <a:xfrm>
            <a:off x="0" y="0"/>
            <a:ext cx="27098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4400" b="1" dirty="0">
                <a:solidFill>
                  <a:schemeClr val="bg1"/>
                </a:solidFill>
                <a:ea typeface="SimSun" panose="02010600030101010101" pitchFamily="2" charset="-122"/>
                <a:cs typeface="Arial" panose="020B0604020202020204" pitchFamily="34" charset="0"/>
              </a:rPr>
              <a:t>الدين</a:t>
            </a:r>
            <a:endParaRPr lang="en-US" altLang="en-US" sz="4400" b="1" dirty="0">
              <a:solidFill>
                <a:schemeClr val="bg1"/>
              </a:solidFill>
              <a:ea typeface="SimSun" panose="02010600030101010101" pitchFamily="2" charset="-122"/>
              <a:cs typeface="Arial" panose="020B0604020202020204" pitchFamily="34" charset="0"/>
            </a:endParaRPr>
          </a:p>
        </p:txBody>
      </p:sp>
      <p:sp>
        <p:nvSpPr>
          <p:cNvPr id="112645" name="TextBox 7">
            <a:extLst>
              <a:ext uri="{FF2B5EF4-FFF2-40B4-BE49-F238E27FC236}">
                <a16:creationId xmlns:a16="http://schemas.microsoft.com/office/drawing/2014/main" id="{A6B1EECD-A204-EC4C-ACA7-71EDFE73134D}"/>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152س</a:t>
            </a:r>
            <a:endParaRPr lang="en-US" altLang="en-US" sz="2400" b="1" dirty="0">
              <a:solidFill>
                <a:schemeClr val="bg1"/>
              </a:solidFill>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BE23711D-9D40-E546-B931-96298186203A}"/>
              </a:ext>
            </a:extLst>
          </p:cNvPr>
          <p:cNvSpPr>
            <a:spLocks noGrp="1" noChangeArrowheads="1"/>
          </p:cNvSpPr>
          <p:nvPr>
            <p:ph type="title"/>
          </p:nvPr>
        </p:nvSpPr>
        <p:spPr/>
        <p:txBody>
          <a:bodyPr/>
          <a:lstStyle/>
          <a:p>
            <a:pPr eaLnBrk="1" hangingPunct="1"/>
            <a:endParaRPr lang="en-US" altLang="en-US" dirty="0">
              <a:cs typeface="Arial" panose="020B0604020202020204" pitchFamily="34" charset="0"/>
            </a:endParaRPr>
          </a:p>
        </p:txBody>
      </p:sp>
      <p:sp>
        <p:nvSpPr>
          <p:cNvPr id="114691" name="Rectangle 3">
            <a:extLst>
              <a:ext uri="{FF2B5EF4-FFF2-40B4-BE49-F238E27FC236}">
                <a16:creationId xmlns:a16="http://schemas.microsoft.com/office/drawing/2014/main" id="{3DA8CED2-755E-B24E-9573-B4B097D2F959}"/>
              </a:ext>
            </a:extLst>
          </p:cNvPr>
          <p:cNvSpPr>
            <a:spLocks noGrp="1" noChangeArrowheads="1"/>
          </p:cNvSpPr>
          <p:nvPr>
            <p:ph type="body" idx="1"/>
          </p:nvPr>
        </p:nvSpPr>
        <p:spPr>
          <a:xfrm>
            <a:off x="0" y="1447800"/>
            <a:ext cx="9144000" cy="4525963"/>
          </a:xfrm>
        </p:spPr>
        <p:txBody>
          <a:bodyPr/>
          <a:lstStyle/>
          <a:p>
            <a:pPr marL="206375" indent="-206375" algn="r" rtl="1" eaLnBrk="1" hangingPunct="1">
              <a:lnSpc>
                <a:spcPct val="90000"/>
              </a:lnSpc>
            </a:pPr>
            <a:r>
              <a:rPr lang="ar-JO" altLang="en-US" dirty="0">
                <a:solidFill>
                  <a:schemeClr val="bg1"/>
                </a:solidFill>
                <a:cs typeface="Arial" panose="020B0604020202020204" pitchFamily="34" charset="0"/>
              </a:rPr>
              <a:t>لفترة طويلة اتبع نسل إسماعيل الإيمان الذي وضعه هو وأبيه، على كل حال فإنهم بحثوا تدريجياً عن طرق عبادة الآلهة التي لائمت رغباتهم واحتياجاتهم، وفي هذه الناحية </a:t>
            </a:r>
            <a:r>
              <a:rPr lang="ar-JO" altLang="en-US" dirty="0">
                <a:solidFill>
                  <a:srgbClr val="FFFF00"/>
                </a:solidFill>
                <a:cs typeface="Arial" panose="020B0604020202020204" pitchFamily="34" charset="0"/>
              </a:rPr>
              <a:t>تأثروا بالشعوب الأخرى.</a:t>
            </a:r>
            <a:endParaRPr lang="en-US" altLang="en-US" dirty="0">
              <a:solidFill>
                <a:srgbClr val="FF3300"/>
              </a:solidFill>
              <a:cs typeface="Arial" panose="020B0604020202020204" pitchFamily="34" charset="0"/>
            </a:endParaRPr>
          </a:p>
          <a:p>
            <a:pPr marL="206375" indent="-206375" algn="r" rtl="1" eaLnBrk="1" hangingPunct="1">
              <a:lnSpc>
                <a:spcPct val="90000"/>
              </a:lnSpc>
            </a:pPr>
            <a:r>
              <a:rPr lang="ar-JO" altLang="en-US" dirty="0">
                <a:solidFill>
                  <a:schemeClr val="bg1"/>
                </a:solidFill>
                <a:cs typeface="Arial" panose="020B0604020202020204" pitchFamily="34" charset="0"/>
              </a:rPr>
              <a:t>حصل العرب قبل الإسلام على </a:t>
            </a:r>
            <a:r>
              <a:rPr lang="ar-JO" altLang="en-US" dirty="0">
                <a:solidFill>
                  <a:srgbClr val="FFFF00"/>
                </a:solidFill>
                <a:cs typeface="Arial" panose="020B0604020202020204" pitchFamily="34" charset="0"/>
              </a:rPr>
              <a:t>التماثيل البشرية للكعبة</a:t>
            </a:r>
            <a:r>
              <a:rPr lang="ar-JO" altLang="en-US" dirty="0">
                <a:solidFill>
                  <a:schemeClr val="bg1"/>
                </a:solidFill>
                <a:cs typeface="Arial" panose="020B0604020202020204" pitchFamily="34" charset="0"/>
              </a:rPr>
              <a:t>.</a:t>
            </a:r>
            <a:endParaRPr lang="en-US" altLang="en-US" dirty="0">
              <a:solidFill>
                <a:schemeClr val="bg1"/>
              </a:solidFill>
              <a:cs typeface="Arial" panose="020B0604020202020204" pitchFamily="34" charset="0"/>
            </a:endParaRPr>
          </a:p>
        </p:txBody>
      </p:sp>
      <p:sp>
        <p:nvSpPr>
          <p:cNvPr id="114692" name="Rectangle 6">
            <a:extLst>
              <a:ext uri="{FF2B5EF4-FFF2-40B4-BE49-F238E27FC236}">
                <a16:creationId xmlns:a16="http://schemas.microsoft.com/office/drawing/2014/main" id="{05206C6C-20AF-5848-B1FE-A9C3A5A8319E}"/>
              </a:ext>
            </a:extLst>
          </p:cNvPr>
          <p:cNvSpPr>
            <a:spLocks noChangeArrowheads="1"/>
          </p:cNvSpPr>
          <p:nvPr/>
        </p:nvSpPr>
        <p:spPr bwMode="auto">
          <a:xfrm>
            <a:off x="0" y="0"/>
            <a:ext cx="9144000" cy="1447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4400" b="1" dirty="0">
                <a:solidFill>
                  <a:schemeClr val="bg1"/>
                </a:solidFill>
                <a:ea typeface="SimSun" panose="02010600030101010101" pitchFamily="2" charset="-122"/>
                <a:cs typeface="Arial" panose="020B0604020202020204" pitchFamily="34" charset="0"/>
              </a:rPr>
              <a:t>الدين</a:t>
            </a:r>
            <a:endParaRPr lang="en-US" altLang="en-US" sz="4400" b="1" dirty="0">
              <a:solidFill>
                <a:schemeClr val="bg1"/>
              </a:solidFill>
              <a:ea typeface="SimSun" panose="02010600030101010101" pitchFamily="2" charset="-122"/>
              <a:cs typeface="Arial" panose="020B0604020202020204" pitchFamily="34" charset="0"/>
            </a:endParaRPr>
          </a:p>
        </p:txBody>
      </p:sp>
      <p:sp>
        <p:nvSpPr>
          <p:cNvPr id="114693" name="TextBox 7">
            <a:extLst>
              <a:ext uri="{FF2B5EF4-FFF2-40B4-BE49-F238E27FC236}">
                <a16:creationId xmlns:a16="http://schemas.microsoft.com/office/drawing/2014/main" id="{3C2864D7-2293-564B-9474-C13CCBE0D539}"/>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152س</a:t>
            </a:r>
            <a:endParaRPr lang="en-US" altLang="en-US" sz="2400" b="1" dirty="0">
              <a:solidFill>
                <a:schemeClr val="bg1"/>
              </a:solidFill>
              <a:cs typeface="Arial" panose="020B0604020202020204" pitchFamily="34" charset="0"/>
            </a:endParaRPr>
          </a:p>
        </p:txBody>
      </p:sp>
      <p:pic>
        <p:nvPicPr>
          <p:cNvPr id="114694" name="Picture 8" descr="meccakaabaduringannualwashingbeforehajj2cctoursaudiarabia.jpg">
            <a:extLst>
              <a:ext uri="{FF2B5EF4-FFF2-40B4-BE49-F238E27FC236}">
                <a16:creationId xmlns:a16="http://schemas.microsoft.com/office/drawing/2014/main" id="{E3EF7E72-D5D1-6746-ACF1-3CDBBF23B88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88356" y="3565524"/>
            <a:ext cx="496728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6531E3B8-8787-9344-A1AB-D959F7DDCDCE}"/>
              </a:ext>
            </a:extLst>
          </p:cNvPr>
          <p:cNvSpPr>
            <a:spLocks noGrp="1" noChangeArrowheads="1"/>
          </p:cNvSpPr>
          <p:nvPr>
            <p:ph type="title"/>
          </p:nvPr>
        </p:nvSpPr>
        <p:spPr/>
        <p:txBody>
          <a:bodyPr/>
          <a:lstStyle/>
          <a:p>
            <a:pPr eaLnBrk="1" hangingPunct="1"/>
            <a:endParaRPr lang="en-US" altLang="en-US" dirty="0">
              <a:cs typeface="Arial" panose="020B0604020202020204" pitchFamily="34" charset="0"/>
            </a:endParaRPr>
          </a:p>
        </p:txBody>
      </p:sp>
      <p:sp>
        <p:nvSpPr>
          <p:cNvPr id="116739" name="Rectangle 3">
            <a:extLst>
              <a:ext uri="{FF2B5EF4-FFF2-40B4-BE49-F238E27FC236}">
                <a16:creationId xmlns:a16="http://schemas.microsoft.com/office/drawing/2014/main" id="{5D9B8A9B-F740-E147-9BF8-A82713700DBC}"/>
              </a:ext>
            </a:extLst>
          </p:cNvPr>
          <p:cNvSpPr>
            <a:spLocks noGrp="1" noChangeArrowheads="1"/>
          </p:cNvSpPr>
          <p:nvPr>
            <p:ph type="body" sz="half" idx="1"/>
          </p:nvPr>
        </p:nvSpPr>
        <p:spPr>
          <a:xfrm>
            <a:off x="0" y="1524000"/>
            <a:ext cx="6080125" cy="5334000"/>
          </a:xfrm>
        </p:spPr>
        <p:txBody>
          <a:bodyPr/>
          <a:lstStyle/>
          <a:p>
            <a:pPr marL="341313" indent="-341313" algn="r" rtl="1" eaLnBrk="1" hangingPunct="1">
              <a:lnSpc>
                <a:spcPct val="80000"/>
              </a:lnSpc>
            </a:pPr>
            <a:r>
              <a:rPr lang="ar-JO" altLang="ja-JP" dirty="0">
                <a:solidFill>
                  <a:schemeClr val="bg1"/>
                </a:solidFill>
                <a:cs typeface="Arial" panose="020B0604020202020204" pitchFamily="34" charset="0"/>
              </a:rPr>
              <a:t>تم تقديم </a:t>
            </a:r>
            <a:r>
              <a:rPr lang="ar-JO" altLang="ja-JP" dirty="0">
                <a:solidFill>
                  <a:srgbClr val="FFFF00"/>
                </a:solidFill>
                <a:cs typeface="Arial" panose="020B0604020202020204" pitchFamily="34" charset="0"/>
              </a:rPr>
              <a:t>تعدد الآلهة </a:t>
            </a:r>
            <a:r>
              <a:rPr lang="ar-JO" altLang="ja-JP" dirty="0">
                <a:solidFill>
                  <a:schemeClr val="bg1"/>
                </a:solidFill>
                <a:cs typeface="Arial" panose="020B0604020202020204" pitchFamily="34" charset="0"/>
              </a:rPr>
              <a:t>في </a:t>
            </a:r>
            <a:r>
              <a:rPr lang="ar-JO" altLang="ja-JP" dirty="0">
                <a:solidFill>
                  <a:srgbClr val="FFFF00"/>
                </a:solidFill>
                <a:cs typeface="Arial" panose="020B0604020202020204" pitchFamily="34" charset="0"/>
              </a:rPr>
              <a:t>مكة </a:t>
            </a:r>
            <a:r>
              <a:rPr lang="ar-JO" altLang="ja-JP" dirty="0">
                <a:solidFill>
                  <a:schemeClr val="bg1"/>
                </a:solidFill>
                <a:cs typeface="Arial" panose="020B0604020202020204" pitchFamily="34" charset="0"/>
              </a:rPr>
              <a:t>بعد احتلالها من قبل بني خزاعة (خصوصاً قائدهم عمرو بن لهية)، تبع عمر السوريين في تقديم عبادة الصنم هبل.</a:t>
            </a:r>
            <a:endParaRPr lang="en-US" altLang="ja-JP" dirty="0">
              <a:solidFill>
                <a:schemeClr val="bg1"/>
              </a:solidFill>
              <a:cs typeface="Arial" panose="020B0604020202020204" pitchFamily="34" charset="0"/>
            </a:endParaRPr>
          </a:p>
          <a:p>
            <a:pPr marL="341313" indent="-341313" algn="r" rtl="1" eaLnBrk="1" hangingPunct="1">
              <a:lnSpc>
                <a:spcPct val="80000"/>
              </a:lnSpc>
            </a:pPr>
            <a:r>
              <a:rPr lang="ar-JO" altLang="en-US" dirty="0">
                <a:solidFill>
                  <a:schemeClr val="bg1"/>
                </a:solidFill>
                <a:cs typeface="Arial" panose="020B0604020202020204" pitchFamily="34" charset="0"/>
              </a:rPr>
              <a:t>أدخل عمرو لاحقاً عبادة </a:t>
            </a:r>
            <a:r>
              <a:rPr lang="ar-JO" altLang="en-US" dirty="0">
                <a:solidFill>
                  <a:srgbClr val="FFFF00"/>
                </a:solidFill>
                <a:cs typeface="Arial" panose="020B0604020202020204" pitchFamily="34" charset="0"/>
              </a:rPr>
              <a:t>أصنام ود وسواع ويغوث ويعوق ونصر، آلهة شعب النبي نوح. </a:t>
            </a:r>
            <a:r>
              <a:rPr lang="ar-JO" altLang="en-US" dirty="0">
                <a:solidFill>
                  <a:schemeClr val="bg1"/>
                </a:solidFill>
                <a:cs typeface="Arial" panose="020B0604020202020204" pitchFamily="34" charset="0"/>
              </a:rPr>
              <a:t>تمثل هذه الآلهة طوائف معينة تتعلق </a:t>
            </a:r>
            <a:r>
              <a:rPr lang="ar-JO" altLang="en-US" dirty="0">
                <a:solidFill>
                  <a:srgbClr val="FFFF00"/>
                </a:solidFill>
                <a:cs typeface="Arial" panose="020B0604020202020204" pitchFamily="34" charset="0"/>
              </a:rPr>
              <a:t>بالعبادة النجمية </a:t>
            </a:r>
            <a:r>
              <a:rPr lang="ar-JO" altLang="en-US" dirty="0">
                <a:solidFill>
                  <a:schemeClr val="bg1"/>
                </a:solidFill>
                <a:cs typeface="Arial" panose="020B0604020202020204" pitchFamily="34" charset="0"/>
              </a:rPr>
              <a:t>أو عبادة قوى الطبيعة أو تأليه بعض الصفات الإنسانية، وكانت منتشرة في بلاد آشور وبابل القديمة.</a:t>
            </a:r>
            <a:endParaRPr lang="en-US" altLang="en-US" dirty="0">
              <a:solidFill>
                <a:schemeClr val="bg1"/>
              </a:solidFill>
              <a:cs typeface="Arial" panose="020B0604020202020204" pitchFamily="34" charset="0"/>
            </a:endParaRPr>
          </a:p>
        </p:txBody>
      </p:sp>
      <p:sp>
        <p:nvSpPr>
          <p:cNvPr id="116740" name="Rectangle 5">
            <a:extLst>
              <a:ext uri="{FF2B5EF4-FFF2-40B4-BE49-F238E27FC236}">
                <a16:creationId xmlns:a16="http://schemas.microsoft.com/office/drawing/2014/main" id="{91443DD1-20E9-BE43-AFCA-C71D32559E43}"/>
              </a:ext>
            </a:extLst>
          </p:cNvPr>
          <p:cNvSpPr>
            <a:spLocks noChangeArrowheads="1"/>
          </p:cNvSpPr>
          <p:nvPr/>
        </p:nvSpPr>
        <p:spPr bwMode="auto">
          <a:xfrm>
            <a:off x="0" y="0"/>
            <a:ext cx="9144000" cy="1447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4400" b="1" dirty="0">
                <a:solidFill>
                  <a:schemeClr val="bg1"/>
                </a:solidFill>
                <a:ea typeface="SimSun" panose="02010600030101010101" pitchFamily="2" charset="-122"/>
                <a:cs typeface="Arial" panose="020B0604020202020204" pitchFamily="34" charset="0"/>
              </a:rPr>
              <a:t>الدين</a:t>
            </a:r>
            <a:endParaRPr lang="en-US" altLang="en-US" sz="4400" b="1" dirty="0">
              <a:solidFill>
                <a:schemeClr val="bg1"/>
              </a:solidFill>
              <a:ea typeface="SimSun" panose="02010600030101010101" pitchFamily="2" charset="-122"/>
              <a:cs typeface="Arial" panose="020B0604020202020204" pitchFamily="34" charset="0"/>
            </a:endParaRPr>
          </a:p>
        </p:txBody>
      </p:sp>
      <p:pic>
        <p:nvPicPr>
          <p:cNvPr id="116741" name="Picture 6" descr="stars">
            <a:hlinkClick r:id="rId3"/>
            <a:extLst>
              <a:ext uri="{FF2B5EF4-FFF2-40B4-BE49-F238E27FC236}">
                <a16:creationId xmlns:a16="http://schemas.microsoft.com/office/drawing/2014/main" id="{14C6487C-77A2-1040-BE0A-6EF430301F73}"/>
              </a:ext>
            </a:extLst>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6080125" y="1600200"/>
            <a:ext cx="2835275" cy="3429000"/>
          </a:xfrm>
        </p:spPr>
      </p:pic>
      <p:sp>
        <p:nvSpPr>
          <p:cNvPr id="116742" name="TextBox 7">
            <a:extLst>
              <a:ext uri="{FF2B5EF4-FFF2-40B4-BE49-F238E27FC236}">
                <a16:creationId xmlns:a16="http://schemas.microsoft.com/office/drawing/2014/main" id="{9E2117A2-1452-4F4D-84EB-905D38EBA475}"/>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152س</a:t>
            </a:r>
            <a:endParaRPr lang="en-US" altLang="en-US" sz="2400" b="1" dirty="0">
              <a:solidFill>
                <a:schemeClr val="bg1"/>
              </a:solidFill>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118786" name="Rectangle 6">
            <a:extLst>
              <a:ext uri="{FF2B5EF4-FFF2-40B4-BE49-F238E27FC236}">
                <a16:creationId xmlns:a16="http://schemas.microsoft.com/office/drawing/2014/main" id="{8A785E61-39E5-2F48-B498-8A29C5105C5D}"/>
              </a:ext>
            </a:extLst>
          </p:cNvPr>
          <p:cNvSpPr>
            <a:spLocks noGrp="1" noChangeArrowheads="1"/>
          </p:cNvSpPr>
          <p:nvPr>
            <p:ph type="title"/>
          </p:nvPr>
        </p:nvSpPr>
        <p:spPr/>
        <p:txBody>
          <a:bodyPr/>
          <a:lstStyle/>
          <a:p>
            <a:pPr eaLnBrk="1" hangingPunct="1"/>
            <a:endParaRPr lang="en-US" altLang="en-US" dirty="0">
              <a:cs typeface="Arial" panose="020B0604020202020204" pitchFamily="34" charset="0"/>
            </a:endParaRPr>
          </a:p>
        </p:txBody>
      </p:sp>
      <p:sp>
        <p:nvSpPr>
          <p:cNvPr id="118787" name="Rectangle 2">
            <a:extLst>
              <a:ext uri="{FF2B5EF4-FFF2-40B4-BE49-F238E27FC236}">
                <a16:creationId xmlns:a16="http://schemas.microsoft.com/office/drawing/2014/main" id="{BBDFDDED-B4F0-ED4A-B7E0-AD8A48369F5F}"/>
              </a:ext>
            </a:extLst>
          </p:cNvPr>
          <p:cNvSpPr>
            <a:spLocks noGrp="1" noChangeArrowheads="1"/>
          </p:cNvSpPr>
          <p:nvPr>
            <p:ph type="body" sz="half" idx="1"/>
          </p:nvPr>
        </p:nvSpPr>
        <p:spPr>
          <a:xfrm>
            <a:off x="457200" y="1828800"/>
            <a:ext cx="4419600" cy="4525963"/>
          </a:xfrm>
        </p:spPr>
        <p:txBody>
          <a:bodyPr/>
          <a:lstStyle/>
          <a:p>
            <a:pPr marL="382588" indent="-382588" algn="r" rtl="1" eaLnBrk="1" hangingPunct="1">
              <a:lnSpc>
                <a:spcPct val="90000"/>
              </a:lnSpc>
            </a:pPr>
            <a:r>
              <a:rPr lang="ar-JO" altLang="zh-CN" sz="3600" dirty="0">
                <a:solidFill>
                  <a:schemeClr val="bg1"/>
                </a:solidFill>
                <a:ea typeface="SimSun" panose="02010600030101010101" pitchFamily="2" charset="-122"/>
                <a:cs typeface="Arial" panose="020B0604020202020204" pitchFamily="34" charset="0"/>
              </a:rPr>
              <a:t>ثم صارت </a:t>
            </a:r>
            <a:r>
              <a:rPr lang="ar-JO" altLang="zh-CN" sz="3600" dirty="0">
                <a:solidFill>
                  <a:srgbClr val="FFFF00"/>
                </a:solidFill>
                <a:ea typeface="SimSun" panose="02010600030101010101" pitchFamily="2" charset="-122"/>
                <a:cs typeface="Arial" panose="020B0604020202020204" pitchFamily="34" charset="0"/>
              </a:rPr>
              <a:t>عبادة الحجر </a:t>
            </a:r>
            <a:r>
              <a:rPr lang="ar-JO" altLang="zh-CN" sz="3600" dirty="0">
                <a:solidFill>
                  <a:schemeClr val="bg1"/>
                </a:solidFill>
                <a:ea typeface="SimSun" panose="02010600030101010101" pitchFamily="2" charset="-122"/>
                <a:cs typeface="Arial" panose="020B0604020202020204" pitchFamily="34" charset="0"/>
              </a:rPr>
              <a:t>منتشرة، وعندما ترك العرب قبل الإسلام مكة، أخذورا حجارة من المناطق المقدسة كتذكارات من الكعبة، بعد ذلك عبدوا أي حجر آخر أعجبهم.  </a:t>
            </a:r>
            <a:endParaRPr lang="en-US" altLang="zh-CN" sz="3600" dirty="0">
              <a:solidFill>
                <a:schemeClr val="bg1"/>
              </a:solidFill>
              <a:ea typeface="SimSun" panose="02010600030101010101" pitchFamily="2" charset="-122"/>
              <a:cs typeface="Arial" panose="020B0604020202020204" pitchFamily="34" charset="0"/>
            </a:endParaRPr>
          </a:p>
        </p:txBody>
      </p:sp>
      <p:sp>
        <p:nvSpPr>
          <p:cNvPr id="118788" name="Rectangle 3">
            <a:extLst>
              <a:ext uri="{FF2B5EF4-FFF2-40B4-BE49-F238E27FC236}">
                <a16:creationId xmlns:a16="http://schemas.microsoft.com/office/drawing/2014/main" id="{34DF951B-C026-BF46-ACDB-19A72EE79DCA}"/>
              </a:ext>
            </a:extLst>
          </p:cNvPr>
          <p:cNvSpPr>
            <a:spLocks noChangeArrowheads="1"/>
          </p:cNvSpPr>
          <p:nvPr/>
        </p:nvSpPr>
        <p:spPr bwMode="auto">
          <a:xfrm>
            <a:off x="0" y="0"/>
            <a:ext cx="9144000" cy="1447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4400" b="1" dirty="0">
                <a:solidFill>
                  <a:schemeClr val="bg1"/>
                </a:solidFill>
                <a:ea typeface="SimSun" panose="02010600030101010101" pitchFamily="2" charset="-122"/>
                <a:cs typeface="Arial" panose="020B0604020202020204" pitchFamily="34" charset="0"/>
              </a:rPr>
              <a:t>الدين</a:t>
            </a:r>
            <a:endParaRPr lang="en-US" altLang="en-US" sz="4400" b="1" dirty="0">
              <a:solidFill>
                <a:schemeClr val="bg1"/>
              </a:solidFill>
              <a:ea typeface="SimSun" panose="02010600030101010101" pitchFamily="2" charset="-122"/>
              <a:cs typeface="Arial" panose="020B0604020202020204" pitchFamily="34" charset="0"/>
            </a:endParaRPr>
          </a:p>
        </p:txBody>
      </p:sp>
      <p:pic>
        <p:nvPicPr>
          <p:cNvPr id="118789" name="Picture 5" descr="SunWorshipStone">
            <a:hlinkClick r:id="rId3"/>
            <a:extLst>
              <a:ext uri="{FF2B5EF4-FFF2-40B4-BE49-F238E27FC236}">
                <a16:creationId xmlns:a16="http://schemas.microsoft.com/office/drawing/2014/main" id="{E2330BA0-CAE5-6A41-A259-4AC470FC8EA6}"/>
              </a:ext>
            </a:extLst>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5334000" y="1981200"/>
            <a:ext cx="2954338" cy="3657600"/>
          </a:xfrm>
        </p:spPr>
      </p:pic>
      <p:sp>
        <p:nvSpPr>
          <p:cNvPr id="118790" name="TextBox 7">
            <a:extLst>
              <a:ext uri="{FF2B5EF4-FFF2-40B4-BE49-F238E27FC236}">
                <a16:creationId xmlns:a16="http://schemas.microsoft.com/office/drawing/2014/main" id="{B0B8BF29-D77A-5142-B464-11790BE3FDDB}"/>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152س</a:t>
            </a:r>
            <a:endParaRPr lang="en-US" altLang="en-US" sz="2400" b="1" dirty="0">
              <a:solidFill>
                <a:schemeClr val="bg1"/>
              </a:solidFill>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120834" name="Rectangle 3">
            <a:extLst>
              <a:ext uri="{FF2B5EF4-FFF2-40B4-BE49-F238E27FC236}">
                <a16:creationId xmlns:a16="http://schemas.microsoft.com/office/drawing/2014/main" id="{18320BE0-56C4-BC48-B229-A07761E6E4C6}"/>
              </a:ext>
            </a:extLst>
          </p:cNvPr>
          <p:cNvSpPr>
            <a:spLocks noGrp="1" noChangeArrowheads="1"/>
          </p:cNvSpPr>
          <p:nvPr>
            <p:ph type="body" idx="1"/>
          </p:nvPr>
        </p:nvSpPr>
        <p:spPr>
          <a:xfrm>
            <a:off x="228600" y="1600200"/>
            <a:ext cx="8686800" cy="5257800"/>
          </a:xfrm>
        </p:spPr>
        <p:txBody>
          <a:bodyPr/>
          <a:lstStyle/>
          <a:p>
            <a:pPr marL="323850" indent="-323850" algn="r" rtl="1" eaLnBrk="1" hangingPunct="1">
              <a:lnSpc>
                <a:spcPct val="90000"/>
              </a:lnSpc>
            </a:pPr>
            <a:r>
              <a:rPr lang="ar-JO" altLang="zh-CN" dirty="0">
                <a:solidFill>
                  <a:schemeClr val="bg1"/>
                </a:solidFill>
                <a:ea typeface="SimSun" panose="02010600030101010101" pitchFamily="2" charset="-122"/>
                <a:cs typeface="Arial" panose="020B0604020202020204" pitchFamily="34" charset="0"/>
              </a:rPr>
              <a:t>في النهاية امتلكت كل عشيرة، قبيلة وعائلة إلهها الخاص لتعبده، انتهى الأمر بالعرب قبل الإسلام بعبادة آلهة كثيرة.</a:t>
            </a:r>
            <a:endParaRPr lang="en-US" altLang="zh-CN" dirty="0">
              <a:solidFill>
                <a:schemeClr val="bg1"/>
              </a:solidFill>
              <a:ea typeface="SimSun" panose="02010600030101010101" pitchFamily="2" charset="-122"/>
              <a:cs typeface="Arial" panose="020B0604020202020204" pitchFamily="34" charset="0"/>
            </a:endParaRPr>
          </a:p>
          <a:p>
            <a:pPr marL="323850" indent="-323850" algn="r" rtl="1" eaLnBrk="1" hangingPunct="1">
              <a:lnSpc>
                <a:spcPct val="90000"/>
              </a:lnSpc>
            </a:pPr>
            <a:r>
              <a:rPr lang="ar-JO" altLang="zh-CN" dirty="0">
                <a:solidFill>
                  <a:srgbClr val="FFFF00"/>
                </a:solidFill>
                <a:ea typeface="SimSun" panose="02010600030101010101" pitchFamily="2" charset="-122"/>
                <a:cs typeface="Arial" panose="020B0604020202020204" pitchFamily="34" charset="0"/>
              </a:rPr>
              <a:t>صارت الكعبة المركز الرئيسي لأصنامهم، </a:t>
            </a:r>
            <a:r>
              <a:rPr lang="ar-JO" altLang="zh-CN" dirty="0">
                <a:solidFill>
                  <a:schemeClr val="bg1"/>
                </a:solidFill>
                <a:ea typeface="SimSun" panose="02010600030101010101" pitchFamily="2" charset="-122"/>
                <a:cs typeface="Arial" panose="020B0604020202020204" pitchFamily="34" charset="0"/>
              </a:rPr>
              <a:t>طور العرب قبل الإسلام عدداً من الكعبات الفرعية في مناطق مختلفة، بحيث تحتوي كل منها على إلهها أو إلهتها الجانبية، كما كان لديهم عدد من المزارات لآلهة محددة منتشرة في كل مكان، وقد زاروا هذه الأماكن وقدموا الصلوات وسجدوا أمامهم، وطافوا حولهم وقدموا الأضاحي ومارسوا طقوساً أخرى.  </a:t>
            </a:r>
            <a:endParaRPr lang="en-US" altLang="zh-CN" dirty="0">
              <a:solidFill>
                <a:schemeClr val="bg1"/>
              </a:solidFill>
              <a:ea typeface="SimSun" panose="02010600030101010101" pitchFamily="2" charset="-122"/>
              <a:cs typeface="Arial" panose="020B0604020202020204" pitchFamily="34" charset="0"/>
            </a:endParaRPr>
          </a:p>
          <a:p>
            <a:pPr marL="323850" indent="-323850" algn="r" rtl="1" eaLnBrk="1" hangingPunct="1">
              <a:lnSpc>
                <a:spcPct val="90000"/>
              </a:lnSpc>
            </a:pPr>
            <a:r>
              <a:rPr lang="ar-JO" altLang="zh-CN" dirty="0">
                <a:solidFill>
                  <a:srgbClr val="FFFF00"/>
                </a:solidFill>
                <a:ea typeface="SimSun" panose="02010600030101010101" pitchFamily="2" charset="-122"/>
                <a:cs typeface="Arial" panose="020B0604020202020204" pitchFamily="34" charset="0"/>
              </a:rPr>
              <a:t>الإسلام ...</a:t>
            </a:r>
            <a:endParaRPr lang="en-US" altLang="en-US" dirty="0">
              <a:solidFill>
                <a:srgbClr val="FF5050"/>
              </a:solidFill>
              <a:ea typeface="SimSun" panose="02010600030101010101" pitchFamily="2" charset="-122"/>
              <a:cs typeface="Arial" panose="020B0604020202020204" pitchFamily="34" charset="0"/>
            </a:endParaRPr>
          </a:p>
        </p:txBody>
      </p:sp>
      <p:sp>
        <p:nvSpPr>
          <p:cNvPr id="120835" name="Rectangle 6">
            <a:extLst>
              <a:ext uri="{FF2B5EF4-FFF2-40B4-BE49-F238E27FC236}">
                <a16:creationId xmlns:a16="http://schemas.microsoft.com/office/drawing/2014/main" id="{2762D31C-46BC-7F48-9EDB-B6787C860161}"/>
              </a:ext>
            </a:extLst>
          </p:cNvPr>
          <p:cNvSpPr>
            <a:spLocks noChangeArrowheads="1"/>
          </p:cNvSpPr>
          <p:nvPr/>
        </p:nvSpPr>
        <p:spPr bwMode="auto">
          <a:xfrm>
            <a:off x="0" y="0"/>
            <a:ext cx="9144000" cy="1447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4400" b="1" dirty="0">
                <a:solidFill>
                  <a:schemeClr val="bg1"/>
                </a:solidFill>
                <a:ea typeface="SimSun" panose="02010600030101010101" pitchFamily="2" charset="-122"/>
                <a:cs typeface="Arial" panose="020B0604020202020204" pitchFamily="34" charset="0"/>
              </a:rPr>
              <a:t>الدين</a:t>
            </a:r>
            <a:endParaRPr lang="en-US" altLang="en-US" sz="4400" b="1" dirty="0">
              <a:solidFill>
                <a:schemeClr val="bg1"/>
              </a:solidFill>
              <a:ea typeface="SimSun" panose="02010600030101010101" pitchFamily="2" charset="-122"/>
              <a:cs typeface="Arial" panose="020B0604020202020204" pitchFamily="34" charset="0"/>
            </a:endParaRPr>
          </a:p>
        </p:txBody>
      </p:sp>
      <p:sp>
        <p:nvSpPr>
          <p:cNvPr id="120836" name="TextBox 5">
            <a:extLst>
              <a:ext uri="{FF2B5EF4-FFF2-40B4-BE49-F238E27FC236}">
                <a16:creationId xmlns:a16="http://schemas.microsoft.com/office/drawing/2014/main" id="{DADD4A91-AD4E-9F48-B28C-5F0B2516868A}"/>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152س</a:t>
            </a:r>
            <a:endParaRPr lang="en-US" altLang="en-US" sz="2400" b="1" dirty="0">
              <a:solidFill>
                <a:schemeClr val="bg1"/>
              </a:solidFill>
              <a:cs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
            <a:extLst>
              <a:ext uri="{FF2B5EF4-FFF2-40B4-BE49-F238E27FC236}">
                <a16:creationId xmlns:a16="http://schemas.microsoft.com/office/drawing/2014/main" id="{8DEDE797-0C91-2D4C-A0E7-74C1DB0C83F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938"/>
            <a:ext cx="92075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itle 1">
            <a:extLst>
              <a:ext uri="{FF2B5EF4-FFF2-40B4-BE49-F238E27FC236}">
                <a16:creationId xmlns:a16="http://schemas.microsoft.com/office/drawing/2014/main" id="{AE55EC01-E1BB-D24C-9E19-79256108B43F}"/>
              </a:ext>
            </a:extLst>
          </p:cNvPr>
          <p:cNvSpPr>
            <a:spLocks noGrp="1"/>
          </p:cNvSpPr>
          <p:nvPr>
            <p:ph type="title"/>
          </p:nvPr>
        </p:nvSpPr>
        <p:spPr>
          <a:xfrm>
            <a:off x="105792" y="24543"/>
            <a:ext cx="4393183" cy="2304306"/>
          </a:xfrm>
        </p:spPr>
        <p:txBody>
          <a:bodyPr/>
          <a:lstStyle/>
          <a:p>
            <a:r>
              <a:rPr lang="ar-JO" altLang="en-US" sz="4000" dirty="0">
                <a:solidFill>
                  <a:schemeClr val="tx1"/>
                </a:solidFill>
                <a:cs typeface="Arial" panose="020B0604020202020204" pitchFamily="34" charset="0"/>
              </a:rPr>
              <a:t>كيف ساهمت قيم </a:t>
            </a:r>
            <a:br>
              <a:rPr lang="ar-JO" altLang="en-US" sz="4000" dirty="0">
                <a:solidFill>
                  <a:schemeClr val="tx1"/>
                </a:solidFill>
                <a:cs typeface="Arial" panose="020B0604020202020204" pitchFamily="34" charset="0"/>
              </a:rPr>
            </a:br>
            <a:r>
              <a:rPr lang="ar-JO" altLang="en-US" sz="4000" dirty="0">
                <a:solidFill>
                  <a:schemeClr val="tx1"/>
                </a:solidFill>
                <a:cs typeface="Arial" panose="020B0604020202020204" pitchFamily="34" charset="0"/>
              </a:rPr>
              <a:t>العرب قبل الإسلام </a:t>
            </a:r>
            <a:br>
              <a:rPr lang="ar-JO" altLang="en-US" sz="4000" dirty="0">
                <a:solidFill>
                  <a:schemeClr val="tx1"/>
                </a:solidFill>
                <a:cs typeface="Arial" panose="020B0604020202020204" pitchFamily="34" charset="0"/>
              </a:rPr>
            </a:br>
            <a:r>
              <a:rPr lang="ar-JO" altLang="en-US" sz="4000" dirty="0">
                <a:solidFill>
                  <a:schemeClr val="tx1"/>
                </a:solidFill>
                <a:cs typeface="Arial" panose="020B0604020202020204" pitchFamily="34" charset="0"/>
              </a:rPr>
              <a:t>في ازدهار الإسلام</a:t>
            </a:r>
            <a:r>
              <a:rPr lang="en-SG" altLang="en-US" sz="4000" dirty="0">
                <a:solidFill>
                  <a:schemeClr val="tx1"/>
                </a:solidFill>
                <a:cs typeface="Arial" panose="020B0604020202020204" pitchFamily="34" charset="0"/>
              </a:rPr>
              <a:t> </a:t>
            </a:r>
          </a:p>
        </p:txBody>
      </p:sp>
      <p:sp>
        <p:nvSpPr>
          <p:cNvPr id="3" name="Content Placeholder 2">
            <a:extLst>
              <a:ext uri="{FF2B5EF4-FFF2-40B4-BE49-F238E27FC236}">
                <a16:creationId xmlns:a16="http://schemas.microsoft.com/office/drawing/2014/main" id="{E118A3BF-5064-CF4C-8D68-C2F1F21434D7}"/>
              </a:ext>
            </a:extLst>
          </p:cNvPr>
          <p:cNvSpPr>
            <a:spLocks noGrp="1"/>
          </p:cNvSpPr>
          <p:nvPr>
            <p:ph idx="1"/>
          </p:nvPr>
        </p:nvSpPr>
        <p:spPr>
          <a:xfrm>
            <a:off x="384174" y="2420938"/>
            <a:ext cx="8759825" cy="4054475"/>
          </a:xfrm>
          <a:solidFill>
            <a:schemeClr val="accent3">
              <a:lumMod val="85000"/>
              <a:alpha val="64000"/>
            </a:schemeClr>
          </a:solidFill>
        </p:spPr>
        <p:txBody>
          <a:bodyPr/>
          <a:lstStyle/>
          <a:p>
            <a:pPr algn="r" rtl="1">
              <a:defRPr/>
            </a:pPr>
            <a:r>
              <a:rPr lang="ar-JO" sz="2800" dirty="0">
                <a:solidFill>
                  <a:schemeClr val="tx1"/>
                </a:solidFill>
                <a:cs typeface="Arial" panose="020B0604020202020204" pitchFamily="34" charset="0"/>
              </a:rPr>
              <a:t>قال الشيخ سيف الرحمن المباركبوري في الرحيق المختوم: لا نستطيع أن ننكر أنه كان لدى العرب قبل الإسلام هذا القدر الكبير من الشرور، ولا يوجد شك أن </a:t>
            </a:r>
            <a:r>
              <a:rPr lang="ar-JO" sz="2800" dirty="0">
                <a:solidFill>
                  <a:srgbClr val="FF0000"/>
                </a:solidFill>
                <a:cs typeface="Arial" panose="020B0604020202020204" pitchFamily="34" charset="0"/>
              </a:rPr>
              <a:t>الرذائل والشرور </a:t>
            </a:r>
            <a:r>
              <a:rPr lang="ar-JO" sz="2800" dirty="0">
                <a:solidFill>
                  <a:schemeClr val="tx1"/>
                </a:solidFill>
                <a:cs typeface="Arial" panose="020B0604020202020204" pitchFamily="34" charset="0"/>
              </a:rPr>
              <a:t>التي رفضها العقل تماماً، كانت </a:t>
            </a:r>
            <a:r>
              <a:rPr lang="ar-JO" sz="2800" dirty="0">
                <a:solidFill>
                  <a:srgbClr val="FF0000"/>
                </a:solidFill>
                <a:cs typeface="Arial" panose="020B0604020202020204" pitchFamily="34" charset="0"/>
              </a:rPr>
              <a:t>متفشية بين العرب قبل الإسلام، </a:t>
            </a:r>
            <a:r>
              <a:rPr lang="ar-JO" sz="2800" dirty="0">
                <a:solidFill>
                  <a:schemeClr val="tx1"/>
                </a:solidFill>
                <a:cs typeface="Arial" panose="020B0604020202020204" pitchFamily="34" charset="0"/>
              </a:rPr>
              <a:t>لكن هذا لا يمكن أن يحجب </a:t>
            </a:r>
            <a:r>
              <a:rPr lang="ar-JO" sz="2800" dirty="0">
                <a:solidFill>
                  <a:srgbClr val="FF0000"/>
                </a:solidFill>
                <a:cs typeface="Arial" panose="020B0604020202020204" pitchFamily="34" charset="0"/>
              </a:rPr>
              <a:t>وجود الفضائل المثيرة للدهشة. </a:t>
            </a:r>
            <a:r>
              <a:rPr lang="en-SG" sz="2800" dirty="0">
                <a:solidFill>
                  <a:srgbClr val="FF0000"/>
                </a:solidFill>
                <a:cs typeface="Arial" panose="020B0604020202020204" pitchFamily="34" charset="0"/>
              </a:rPr>
              <a:t> </a:t>
            </a:r>
          </a:p>
        </p:txBody>
      </p:sp>
      <p:sp>
        <p:nvSpPr>
          <p:cNvPr id="122885" name="Rectangle 5">
            <a:extLst>
              <a:ext uri="{FF2B5EF4-FFF2-40B4-BE49-F238E27FC236}">
                <a16:creationId xmlns:a16="http://schemas.microsoft.com/office/drawing/2014/main" id="{9FA854FA-9DD7-A249-A01D-E49F3A2DEED7}"/>
              </a:ext>
            </a:extLst>
          </p:cNvPr>
          <p:cNvSpPr>
            <a:spLocks noChangeArrowheads="1"/>
          </p:cNvSpPr>
          <p:nvPr/>
        </p:nvSpPr>
        <p:spPr bwMode="auto">
          <a:xfrm>
            <a:off x="-92075" y="6475413"/>
            <a:ext cx="95599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800" b="1" dirty="0">
                <a:solidFill>
                  <a:schemeClr val="bg1"/>
                </a:solidFill>
                <a:cs typeface="Arial" panose="020B0604020202020204" pitchFamily="34" charset="0"/>
              </a:rPr>
              <a:t>http://the-</a:t>
            </a:r>
            <a:r>
              <a:rPr lang="en-SG" altLang="en-US" sz="1800" b="1" dirty="0" err="1">
                <a:solidFill>
                  <a:schemeClr val="bg1"/>
                </a:solidFill>
                <a:cs typeface="Arial" panose="020B0604020202020204" pitchFamily="34" charset="0"/>
              </a:rPr>
              <a:t>finalrevelation.blogspot.sg</a:t>
            </a:r>
            <a:r>
              <a:rPr lang="en-SG" altLang="en-US" sz="1800" b="1" dirty="0">
                <a:solidFill>
                  <a:schemeClr val="bg1"/>
                </a:solidFill>
                <a:cs typeface="Arial" panose="020B0604020202020204" pitchFamily="34" charset="0"/>
              </a:rPr>
              <a:t>/2012/12/the-manners-of-</a:t>
            </a:r>
            <a:r>
              <a:rPr lang="en-SG" altLang="en-US" sz="1800" b="1" dirty="0" err="1">
                <a:solidFill>
                  <a:schemeClr val="bg1"/>
                </a:solidFill>
                <a:cs typeface="Arial" panose="020B0604020202020204" pitchFamily="34" charset="0"/>
              </a:rPr>
              <a:t>arabs</a:t>
            </a:r>
            <a:r>
              <a:rPr lang="en-SG" altLang="en-US" sz="1800" b="1" dirty="0">
                <a:solidFill>
                  <a:schemeClr val="bg1"/>
                </a:solidFill>
                <a:cs typeface="Arial" panose="020B0604020202020204" pitchFamily="34" charset="0"/>
              </a:rPr>
              <a:t>-during-pre-</a:t>
            </a:r>
            <a:r>
              <a:rPr lang="en-SG" altLang="en-US" sz="1800" b="1" dirty="0" err="1">
                <a:solidFill>
                  <a:schemeClr val="bg1"/>
                </a:solidFill>
                <a:cs typeface="Arial" panose="020B0604020202020204" pitchFamily="34" charset="0"/>
              </a:rPr>
              <a:t>islamic.html</a:t>
            </a:r>
            <a:endParaRPr lang="en-SG" altLang="en-US" sz="1800" b="1" dirty="0">
              <a:solidFill>
                <a:schemeClr val="bg1"/>
              </a:solidFill>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4">
            <a:extLst>
              <a:ext uri="{FF2B5EF4-FFF2-40B4-BE49-F238E27FC236}">
                <a16:creationId xmlns:a16="http://schemas.microsoft.com/office/drawing/2014/main" id="{148364CB-D1B0-CC43-B0AF-87B804050C2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0825" cy="767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 Placeholder 2">
            <a:extLst>
              <a:ext uri="{FF2B5EF4-FFF2-40B4-BE49-F238E27FC236}">
                <a16:creationId xmlns:a16="http://schemas.microsoft.com/office/drawing/2014/main" id="{001710C1-87C4-254D-BB3F-113F43508FF0}"/>
              </a:ext>
            </a:extLst>
          </p:cNvPr>
          <p:cNvSpPr>
            <a:spLocks noGrp="1"/>
          </p:cNvSpPr>
          <p:nvPr>
            <p:ph type="body" sz="half" idx="1"/>
          </p:nvPr>
        </p:nvSpPr>
        <p:spPr>
          <a:xfrm>
            <a:off x="182563" y="2276475"/>
            <a:ext cx="8637909" cy="3529013"/>
          </a:xfrm>
          <a:solidFill>
            <a:srgbClr val="CC6600">
              <a:alpha val="38823"/>
            </a:srgbClr>
          </a:solidFill>
        </p:spPr>
        <p:txBody>
          <a:bodyPr/>
          <a:lstStyle/>
          <a:p>
            <a:pPr marL="0" indent="0" algn="r">
              <a:buNone/>
            </a:pPr>
            <a:r>
              <a:rPr lang="ar-JO" altLang="en-US" dirty="0">
                <a:effectLst>
                  <a:glow rad="139700">
                    <a:schemeClr val="accent4">
                      <a:satMod val="175000"/>
                      <a:alpha val="40000"/>
                    </a:schemeClr>
                  </a:glow>
                </a:effectLst>
                <a:cs typeface="Arial" panose="020B0604020202020204" pitchFamily="34" charset="0"/>
              </a:rPr>
              <a:t>1) الذكاء الطبيعي – تقليد شفوي قوي.</a:t>
            </a:r>
            <a:r>
              <a:rPr lang="en-SG" altLang="en-US" dirty="0">
                <a:effectLst>
                  <a:glow rad="139700">
                    <a:schemeClr val="accent4">
                      <a:satMod val="175000"/>
                      <a:alpha val="40000"/>
                    </a:schemeClr>
                  </a:glow>
                </a:effectLst>
                <a:cs typeface="Arial" panose="020B0604020202020204" pitchFamily="34" charset="0"/>
              </a:rPr>
              <a:t> </a:t>
            </a:r>
            <a:endParaRPr lang="ar-JO" altLang="en-US" dirty="0">
              <a:effectLst>
                <a:glow rad="139700">
                  <a:schemeClr val="accent4">
                    <a:satMod val="175000"/>
                    <a:alpha val="40000"/>
                  </a:schemeClr>
                </a:glow>
              </a:effectLst>
              <a:cs typeface="Arial" panose="020B0604020202020204" pitchFamily="34" charset="0"/>
            </a:endParaRPr>
          </a:p>
          <a:p>
            <a:pPr marL="496888" indent="-496888" algn="r">
              <a:buNone/>
            </a:pPr>
            <a:r>
              <a:rPr lang="ar-JO" altLang="en-US" dirty="0">
                <a:effectLst>
                  <a:glow rad="139700">
                    <a:schemeClr val="accent4">
                      <a:satMod val="175000"/>
                      <a:alpha val="40000"/>
                    </a:schemeClr>
                  </a:glow>
                </a:effectLst>
                <a:cs typeface="Arial" panose="020B0604020202020204" pitchFamily="34" charset="0"/>
              </a:rPr>
              <a:t>2) حافظوا على العهد مهما كلف الثمن.</a:t>
            </a:r>
          </a:p>
          <a:p>
            <a:pPr marL="496888" indent="-496888" algn="r">
              <a:buNone/>
            </a:pPr>
            <a:r>
              <a:rPr lang="ar-JO" altLang="en-US" dirty="0">
                <a:effectLst>
                  <a:glow rad="139700">
                    <a:schemeClr val="accent4">
                      <a:satMod val="175000"/>
                      <a:alpha val="40000"/>
                    </a:schemeClr>
                  </a:glow>
                </a:effectLst>
                <a:cs typeface="Arial" panose="020B0604020202020204" pitchFamily="34" charset="0"/>
              </a:rPr>
              <a:t>3) قدروا الشجاعة والجرأة في القتال.</a:t>
            </a:r>
          </a:p>
          <a:p>
            <a:pPr marL="496888" indent="-496888" algn="r">
              <a:buNone/>
            </a:pPr>
            <a:r>
              <a:rPr lang="ar-JO" altLang="en-US" dirty="0">
                <a:effectLst>
                  <a:glow rad="139700">
                    <a:schemeClr val="accent4">
                      <a:satMod val="175000"/>
                      <a:alpha val="40000"/>
                    </a:schemeClr>
                  </a:glow>
                </a:effectLst>
                <a:cs typeface="Arial" panose="020B0604020202020204" pitchFamily="34" charset="0"/>
              </a:rPr>
              <a:t>4) أحبوا الحرية.</a:t>
            </a:r>
            <a:endParaRPr lang="en-SG" altLang="en-US" dirty="0">
              <a:effectLst>
                <a:glow rad="139700">
                  <a:schemeClr val="accent4">
                    <a:satMod val="175000"/>
                    <a:alpha val="40000"/>
                  </a:schemeClr>
                </a:glow>
              </a:effectLst>
              <a:cs typeface="Arial" panose="020B0604020202020204" pitchFamily="34" charset="0"/>
            </a:endParaRPr>
          </a:p>
          <a:p>
            <a:pPr marL="496888" indent="-496888" algn="r">
              <a:buNone/>
            </a:pPr>
            <a:r>
              <a:rPr lang="ar-JO" altLang="en-US" dirty="0">
                <a:effectLst>
                  <a:glow rad="139700">
                    <a:schemeClr val="accent4">
                      <a:satMod val="175000"/>
                      <a:alpha val="40000"/>
                    </a:schemeClr>
                  </a:glow>
                </a:effectLst>
                <a:cs typeface="Arial" panose="020B0604020202020204" pitchFamily="34" charset="0"/>
              </a:rPr>
              <a:t>5) الصبر في الظروف الصعبة والقناعة بالإحتياجات الضرورية.</a:t>
            </a:r>
            <a:endParaRPr lang="en-SG" altLang="en-US" dirty="0">
              <a:effectLst>
                <a:glow rad="139700">
                  <a:schemeClr val="accent4">
                    <a:satMod val="175000"/>
                    <a:alpha val="40000"/>
                  </a:schemeClr>
                </a:glow>
              </a:effectLst>
              <a:cs typeface="Arial" panose="020B0604020202020204" pitchFamily="34" charset="0"/>
            </a:endParaRPr>
          </a:p>
        </p:txBody>
      </p:sp>
      <p:sp>
        <p:nvSpPr>
          <p:cNvPr id="123908" name="Rectangle 5">
            <a:extLst>
              <a:ext uri="{FF2B5EF4-FFF2-40B4-BE49-F238E27FC236}">
                <a16:creationId xmlns:a16="http://schemas.microsoft.com/office/drawing/2014/main" id="{9C18C027-2BF7-344B-8C86-69A4EF3F5AFC}"/>
              </a:ext>
            </a:extLst>
          </p:cNvPr>
          <p:cNvSpPr>
            <a:spLocks noChangeArrowheads="1"/>
          </p:cNvSpPr>
          <p:nvPr/>
        </p:nvSpPr>
        <p:spPr bwMode="auto">
          <a:xfrm>
            <a:off x="0" y="6457950"/>
            <a:ext cx="932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800">
                <a:solidFill>
                  <a:schemeClr val="bg1"/>
                </a:solidFill>
              </a:rPr>
              <a:t>http://the-finalrevelation.blogspot.sg/2012/12/the-manners-of-arabs-during-pre-islamic.html</a:t>
            </a:r>
          </a:p>
        </p:txBody>
      </p:sp>
      <p:sp>
        <p:nvSpPr>
          <p:cNvPr id="2" name="Title 1">
            <a:extLst>
              <a:ext uri="{FF2B5EF4-FFF2-40B4-BE49-F238E27FC236}">
                <a16:creationId xmlns:a16="http://schemas.microsoft.com/office/drawing/2014/main" id="{25C76230-6144-2A72-0448-73A22B7AB465}"/>
              </a:ext>
            </a:extLst>
          </p:cNvPr>
          <p:cNvSpPr>
            <a:spLocks noGrp="1"/>
          </p:cNvSpPr>
          <p:nvPr>
            <p:ph type="title"/>
          </p:nvPr>
        </p:nvSpPr>
        <p:spPr>
          <a:xfrm>
            <a:off x="-3175" y="0"/>
            <a:ext cx="9147175" cy="1417638"/>
          </a:xfrm>
          <a:solidFill>
            <a:schemeClr val="tx1"/>
          </a:solidFill>
        </p:spPr>
        <p:txBody>
          <a:bodyPr/>
          <a:lstStyle/>
          <a:p>
            <a:r>
              <a:rPr lang="en-US" b="1" dirty="0"/>
              <a:t>The Manners of Arabs</a:t>
            </a:r>
            <a:r>
              <a:rPr lang="en-US" b="1" baseline="0" dirty="0"/>
              <a:t> During the Pre-Islamic Days</a:t>
            </a:r>
            <a:endParaRPr lang="en-US" b="1"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
            <a:extLst>
              <a:ext uri="{FF2B5EF4-FFF2-40B4-BE49-F238E27FC236}">
                <a16:creationId xmlns:a16="http://schemas.microsoft.com/office/drawing/2014/main" id="{B321F6C8-79DA-DC4F-8367-48DB04543E8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525"/>
            <a:ext cx="9144000" cy="623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itle 1">
            <a:extLst>
              <a:ext uri="{FF2B5EF4-FFF2-40B4-BE49-F238E27FC236}">
                <a16:creationId xmlns:a16="http://schemas.microsoft.com/office/drawing/2014/main" id="{C65E4C98-9F97-304B-A326-D81B7318BC7A}"/>
              </a:ext>
            </a:extLst>
          </p:cNvPr>
          <p:cNvSpPr>
            <a:spLocks noGrp="1"/>
          </p:cNvSpPr>
          <p:nvPr>
            <p:ph type="title"/>
          </p:nvPr>
        </p:nvSpPr>
        <p:spPr>
          <a:xfrm>
            <a:off x="420688" y="-17463"/>
            <a:ext cx="8229600" cy="1295401"/>
          </a:xfrm>
        </p:spPr>
        <p:txBody>
          <a:bodyPr/>
          <a:lstStyle/>
          <a:p>
            <a:r>
              <a:rPr lang="ar-JO" altLang="en-US" dirty="0">
                <a:solidFill>
                  <a:schemeClr val="bg1"/>
                </a:solidFill>
                <a:cs typeface="Arial" panose="020B0604020202020204" pitchFamily="34" charset="0"/>
              </a:rPr>
              <a:t>1) تقليد شفوي قوي</a:t>
            </a:r>
            <a:endParaRPr lang="en-SG" altLang="en-US" dirty="0">
              <a:solidFill>
                <a:schemeClr val="bg1"/>
              </a:solidFill>
              <a:cs typeface="Arial" panose="020B0604020202020204" pitchFamily="34" charset="0"/>
            </a:endParaRPr>
          </a:p>
        </p:txBody>
      </p:sp>
      <p:sp>
        <p:nvSpPr>
          <p:cNvPr id="124932" name="Text Placeholder 2">
            <a:extLst>
              <a:ext uri="{FF2B5EF4-FFF2-40B4-BE49-F238E27FC236}">
                <a16:creationId xmlns:a16="http://schemas.microsoft.com/office/drawing/2014/main" id="{95166D77-003B-1648-BC8A-680F1BAF37F2}"/>
              </a:ext>
            </a:extLst>
          </p:cNvPr>
          <p:cNvSpPr>
            <a:spLocks noGrp="1"/>
          </p:cNvSpPr>
          <p:nvPr>
            <p:ph type="body" sz="half" idx="1"/>
          </p:nvPr>
        </p:nvSpPr>
        <p:spPr>
          <a:xfrm>
            <a:off x="179512" y="1330325"/>
            <a:ext cx="4464496" cy="4546947"/>
          </a:xfrm>
          <a:solidFill>
            <a:schemeClr val="tx2">
              <a:alpha val="54901"/>
            </a:schemeClr>
          </a:solidFill>
        </p:spPr>
        <p:txBody>
          <a:bodyPr/>
          <a:lstStyle/>
          <a:p>
            <a:pPr marL="0" indent="0" algn="r">
              <a:buFontTx/>
              <a:buNone/>
            </a:pPr>
            <a:r>
              <a:rPr lang="ar-JO" altLang="en-US" sz="2800" dirty="0">
                <a:solidFill>
                  <a:schemeClr val="bg1"/>
                </a:solidFill>
                <a:cs typeface="Arial" panose="020B0604020202020204" pitchFamily="34" charset="0"/>
              </a:rPr>
              <a:t>كان العرب </a:t>
            </a:r>
            <a:r>
              <a:rPr lang="ar-JO" altLang="en-US" sz="2800" dirty="0">
                <a:solidFill>
                  <a:srgbClr val="FFFF00"/>
                </a:solidFill>
                <a:cs typeface="Arial" panose="020B0604020202020204" pitchFamily="34" charset="0"/>
              </a:rPr>
              <a:t>أميين</a:t>
            </a:r>
            <a:r>
              <a:rPr lang="ar-JO" altLang="en-US" sz="2800" dirty="0">
                <a:solidFill>
                  <a:schemeClr val="bg1"/>
                </a:solidFill>
                <a:cs typeface="Arial" panose="020B0604020202020204" pitchFamily="34" charset="0"/>
              </a:rPr>
              <a:t> يعتمدون على </a:t>
            </a:r>
            <a:r>
              <a:rPr lang="ar-JO" altLang="en-US" sz="2800" dirty="0">
                <a:solidFill>
                  <a:srgbClr val="FFFF00"/>
                </a:solidFill>
                <a:cs typeface="Arial" panose="020B0604020202020204" pitchFamily="34" charset="0"/>
              </a:rPr>
              <a:t>مفردات واسعة</a:t>
            </a:r>
            <a:r>
              <a:rPr lang="ar-JO" altLang="en-US" sz="2800" dirty="0">
                <a:solidFill>
                  <a:schemeClr val="bg1"/>
                </a:solidFill>
                <a:cs typeface="Arial" panose="020B0604020202020204" pitchFamily="34" charset="0"/>
              </a:rPr>
              <a:t>، تواصل شفوي و</a:t>
            </a:r>
            <a:r>
              <a:rPr lang="ar-JO" altLang="en-US" sz="2800" dirty="0">
                <a:solidFill>
                  <a:srgbClr val="FFFF00"/>
                </a:solidFill>
                <a:cs typeface="Arial" panose="020B0604020202020204" pitchFamily="34" charset="0"/>
              </a:rPr>
              <a:t>ذاكرة</a:t>
            </a:r>
            <a:r>
              <a:rPr lang="ar-JO" altLang="en-US" sz="2800" dirty="0">
                <a:solidFill>
                  <a:schemeClr val="bg1"/>
                </a:solidFill>
                <a:cs typeface="Arial" panose="020B0604020202020204" pitchFamily="34" charset="0"/>
              </a:rPr>
              <a:t> قوية </a:t>
            </a:r>
            <a:r>
              <a:rPr lang="ar-JO" altLang="en-US" sz="2800" dirty="0">
                <a:solidFill>
                  <a:srgbClr val="FFFF00"/>
                </a:solidFill>
                <a:cs typeface="Arial" panose="020B0604020202020204" pitchFamily="34" charset="0"/>
              </a:rPr>
              <a:t>لحفظ</a:t>
            </a:r>
            <a:r>
              <a:rPr lang="ar-JO" altLang="en-US" sz="2800" dirty="0">
                <a:solidFill>
                  <a:schemeClr val="bg1"/>
                </a:solidFill>
                <a:cs typeface="Arial" panose="020B0604020202020204" pitchFamily="34" charset="0"/>
              </a:rPr>
              <a:t> القصص والشعر.  </a:t>
            </a:r>
            <a:endParaRPr lang="en-SG" altLang="en-US" sz="2800" dirty="0">
              <a:solidFill>
                <a:schemeClr val="bg1"/>
              </a:solidFill>
              <a:cs typeface="Arial" panose="020B0604020202020204" pitchFamily="34" charset="0"/>
            </a:endParaRPr>
          </a:p>
          <a:p>
            <a:pPr marL="0" indent="0">
              <a:buFontTx/>
              <a:buNone/>
            </a:pPr>
            <a:endParaRPr lang="en-SG" altLang="en-US" sz="2800" dirty="0">
              <a:solidFill>
                <a:schemeClr val="bg1"/>
              </a:solidFill>
              <a:cs typeface="Arial" panose="020B0604020202020204" pitchFamily="34" charset="0"/>
            </a:endParaRPr>
          </a:p>
          <a:p>
            <a:pPr marL="0" indent="0" algn="r">
              <a:buFontTx/>
              <a:buNone/>
            </a:pPr>
            <a:r>
              <a:rPr lang="ar-JO" altLang="en-US" sz="2800" dirty="0">
                <a:solidFill>
                  <a:schemeClr val="bg1"/>
                </a:solidFill>
                <a:cs typeface="Arial" panose="020B0604020202020204" pitchFamily="34" charset="0"/>
              </a:rPr>
              <a:t>في العربية:</a:t>
            </a:r>
            <a:endParaRPr lang="en-SG" altLang="en-US" sz="2800" dirty="0">
              <a:solidFill>
                <a:schemeClr val="bg1"/>
              </a:solidFill>
              <a:cs typeface="Arial" panose="020B0604020202020204" pitchFamily="34" charset="0"/>
            </a:endParaRPr>
          </a:p>
          <a:p>
            <a:pPr marL="231775" indent="-222250" algn="r" rtl="1"/>
            <a:r>
              <a:rPr lang="ar-JO" altLang="en-US" sz="2800" dirty="0">
                <a:solidFill>
                  <a:schemeClr val="bg1"/>
                </a:solidFill>
                <a:cs typeface="Arial" panose="020B0604020202020204" pitchFamily="34" charset="0"/>
              </a:rPr>
              <a:t>80 كلمة تعني عسل</a:t>
            </a:r>
          </a:p>
          <a:p>
            <a:pPr marL="231775" indent="-222250" algn="r" rtl="1"/>
            <a:r>
              <a:rPr lang="ar-JO" altLang="en-US" sz="2800" dirty="0">
                <a:solidFill>
                  <a:schemeClr val="bg1"/>
                </a:solidFill>
                <a:cs typeface="Arial" panose="020B0604020202020204" pitchFamily="34" charset="0"/>
              </a:rPr>
              <a:t>500 كلمة تعني أسد</a:t>
            </a:r>
          </a:p>
          <a:p>
            <a:pPr marL="231775" indent="-222250" algn="r" rtl="1"/>
            <a:r>
              <a:rPr lang="ar-JO" altLang="en-US" sz="2800" dirty="0">
                <a:solidFill>
                  <a:schemeClr val="bg1"/>
                </a:solidFill>
                <a:cs typeface="Arial" panose="020B0604020202020204" pitchFamily="34" charset="0"/>
              </a:rPr>
              <a:t>1000 كلمة تعني جمل</a:t>
            </a:r>
          </a:p>
          <a:p>
            <a:pPr marL="231775" indent="-222250" algn="r" rtl="1"/>
            <a:r>
              <a:rPr lang="ar-JO" altLang="en-US" sz="2800" dirty="0">
                <a:solidFill>
                  <a:schemeClr val="bg1"/>
                </a:solidFill>
                <a:cs typeface="Arial" panose="020B0604020202020204" pitchFamily="34" charset="0"/>
              </a:rPr>
              <a:t>1000 كلمة تعني سيف</a:t>
            </a:r>
            <a:endParaRPr lang="en-SG" altLang="en-US" sz="2800" dirty="0">
              <a:solidFill>
                <a:schemeClr val="bg1"/>
              </a:solidFill>
              <a:cs typeface="Arial" panose="020B0604020202020204" pitchFamily="34" charset="0"/>
            </a:endParaRPr>
          </a:p>
        </p:txBody>
      </p:sp>
      <p:sp>
        <p:nvSpPr>
          <p:cNvPr id="124933" name="Content Placeholder 3">
            <a:extLst>
              <a:ext uri="{FF2B5EF4-FFF2-40B4-BE49-F238E27FC236}">
                <a16:creationId xmlns:a16="http://schemas.microsoft.com/office/drawing/2014/main" id="{63E6AADF-61A0-884C-AB23-AC82042BA077}"/>
              </a:ext>
            </a:extLst>
          </p:cNvPr>
          <p:cNvSpPr>
            <a:spLocks noGrp="1"/>
          </p:cNvSpPr>
          <p:nvPr>
            <p:ph sz="half" idx="2"/>
          </p:nvPr>
        </p:nvSpPr>
        <p:spPr>
          <a:xfrm>
            <a:off x="4644008" y="1330325"/>
            <a:ext cx="4499992" cy="4243388"/>
          </a:xfrm>
          <a:solidFill>
            <a:schemeClr val="tx1">
              <a:alpha val="54901"/>
            </a:schemeClr>
          </a:solidFill>
        </p:spPr>
        <p:txBody>
          <a:bodyPr/>
          <a:lstStyle/>
          <a:p>
            <a:pPr marL="0" indent="0" algn="r">
              <a:buFontTx/>
              <a:buNone/>
            </a:pPr>
            <a:r>
              <a:rPr lang="ar-JO" altLang="en-US" sz="2800" dirty="0">
                <a:solidFill>
                  <a:schemeClr val="bg1"/>
                </a:solidFill>
                <a:cs typeface="Arial" panose="020B0604020202020204" pitchFamily="34" charset="0"/>
              </a:rPr>
              <a:t>ساعدتهم ذاكرتهم القوية على </a:t>
            </a:r>
            <a:r>
              <a:rPr lang="ar-JO" altLang="en-US" sz="2800" dirty="0">
                <a:solidFill>
                  <a:srgbClr val="FFFF00"/>
                </a:solidFill>
                <a:cs typeface="Arial" panose="020B0604020202020204" pitchFamily="34" charset="0"/>
              </a:rPr>
              <a:t>حفظ القرآن </a:t>
            </a:r>
            <a:r>
              <a:rPr lang="ar-JO" altLang="en-US" sz="2800" dirty="0">
                <a:solidFill>
                  <a:schemeClr val="bg1"/>
                </a:solidFill>
                <a:cs typeface="Arial" panose="020B0604020202020204" pitchFamily="34" charset="0"/>
              </a:rPr>
              <a:t>وآلاف </a:t>
            </a:r>
            <a:r>
              <a:rPr lang="ar-JO" altLang="en-US" sz="2800" dirty="0">
                <a:solidFill>
                  <a:srgbClr val="FFFF00"/>
                </a:solidFill>
                <a:cs typeface="Arial" panose="020B0604020202020204" pitchFamily="34" charset="0"/>
              </a:rPr>
              <a:t>الأحاديث النبوية </a:t>
            </a:r>
            <a:r>
              <a:rPr lang="ar-JO" altLang="en-US" sz="2800" dirty="0">
                <a:solidFill>
                  <a:schemeClr val="bg1"/>
                </a:solidFill>
                <a:cs typeface="Arial" panose="020B0604020202020204" pitchFamily="34" charset="0"/>
              </a:rPr>
              <a:t>(التقاليد، التعاليم، الأقوال) </a:t>
            </a:r>
            <a:r>
              <a:rPr lang="ar-JO" altLang="en-US" sz="2800" dirty="0">
                <a:solidFill>
                  <a:srgbClr val="FFFF00"/>
                </a:solidFill>
                <a:cs typeface="Arial" panose="020B0604020202020204" pitchFamily="34" charset="0"/>
              </a:rPr>
              <a:t>ونقلها.</a:t>
            </a:r>
            <a:r>
              <a:rPr lang="ar-JO" altLang="en-US" sz="2800" dirty="0">
                <a:solidFill>
                  <a:schemeClr val="bg1"/>
                </a:solidFill>
                <a:cs typeface="Arial" panose="020B0604020202020204" pitchFamily="34" charset="0"/>
              </a:rPr>
              <a:t> </a:t>
            </a:r>
            <a:endParaRPr lang="en-SG" altLang="en-US" sz="2800" dirty="0">
              <a:solidFill>
                <a:schemeClr val="bg1"/>
              </a:solidFill>
              <a:cs typeface="Arial" panose="020B0604020202020204" pitchFamily="34" charset="0"/>
            </a:endParaRPr>
          </a:p>
          <a:p>
            <a:pPr marL="0" indent="0">
              <a:buFontTx/>
              <a:buNone/>
            </a:pPr>
            <a:endParaRPr lang="en-SG" altLang="en-US" sz="2800" dirty="0">
              <a:solidFill>
                <a:schemeClr val="bg1"/>
              </a:solidFill>
              <a:cs typeface="Arial" panose="020B0604020202020204" pitchFamily="34" charset="0"/>
            </a:endParaRPr>
          </a:p>
          <a:p>
            <a:pPr marL="0" indent="0" algn="r">
              <a:buFontTx/>
              <a:buNone/>
            </a:pPr>
            <a:r>
              <a:rPr lang="ar-JO" altLang="en-US" sz="2800" dirty="0">
                <a:solidFill>
                  <a:schemeClr val="bg1"/>
                </a:solidFill>
                <a:cs typeface="Arial" panose="020B0604020202020204" pitchFamily="34" charset="0"/>
              </a:rPr>
              <a:t>يعتبر حفظ القرآن كاملاً وسيلة لخلاص الشخص وحتى 10 من أقاربه.</a:t>
            </a:r>
            <a:endParaRPr lang="en-SG" altLang="en-US" sz="2800" dirty="0">
              <a:solidFill>
                <a:schemeClr val="bg1"/>
              </a:solidFill>
              <a:cs typeface="Arial" panose="020B0604020202020204" pitchFamily="34" charset="0"/>
            </a:endParaRPr>
          </a:p>
        </p:txBody>
      </p:sp>
      <p:sp>
        <p:nvSpPr>
          <p:cNvPr id="124934" name="Rectangle 4">
            <a:extLst>
              <a:ext uri="{FF2B5EF4-FFF2-40B4-BE49-F238E27FC236}">
                <a16:creationId xmlns:a16="http://schemas.microsoft.com/office/drawing/2014/main" id="{6594D36D-31AA-084F-A671-5840BB608958}"/>
              </a:ext>
            </a:extLst>
          </p:cNvPr>
          <p:cNvSpPr>
            <a:spLocks noChangeArrowheads="1"/>
          </p:cNvSpPr>
          <p:nvPr/>
        </p:nvSpPr>
        <p:spPr bwMode="auto">
          <a:xfrm>
            <a:off x="-3175" y="6513513"/>
            <a:ext cx="9328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400" b="1" dirty="0">
                <a:solidFill>
                  <a:schemeClr val="tx1"/>
                </a:solidFill>
              </a:rPr>
              <a:t>http://the-</a:t>
            </a:r>
            <a:r>
              <a:rPr lang="en-SG" altLang="en-US" sz="1400" b="1" dirty="0" err="1">
                <a:solidFill>
                  <a:schemeClr val="tx1"/>
                </a:solidFill>
              </a:rPr>
              <a:t>finalrevelation.blogspot.sg</a:t>
            </a:r>
            <a:r>
              <a:rPr lang="en-SG" altLang="en-US" sz="1400" b="1" dirty="0">
                <a:solidFill>
                  <a:schemeClr val="tx1"/>
                </a:solidFill>
              </a:rPr>
              <a:t>/2012/12/the-manners-of-</a:t>
            </a:r>
            <a:r>
              <a:rPr lang="en-SG" altLang="en-US" sz="1400" b="1" dirty="0" err="1">
                <a:solidFill>
                  <a:schemeClr val="tx1"/>
                </a:solidFill>
              </a:rPr>
              <a:t>arabs</a:t>
            </a:r>
            <a:r>
              <a:rPr lang="en-SG" altLang="en-US" sz="1400" b="1" dirty="0">
                <a:solidFill>
                  <a:schemeClr val="tx1"/>
                </a:solidFill>
              </a:rPr>
              <a:t>-during-pre-</a:t>
            </a:r>
            <a:r>
              <a:rPr lang="en-SG" altLang="en-US" sz="1400" b="1" dirty="0" err="1">
                <a:solidFill>
                  <a:schemeClr val="tx1"/>
                </a:solidFill>
              </a:rPr>
              <a:t>islamic.html</a:t>
            </a:r>
            <a:endParaRPr lang="en-SG" altLang="en-US" sz="1400" b="1" dirty="0">
              <a:solidFill>
                <a:schemeClr val="tx1"/>
              </a:solidFill>
            </a:endParaRPr>
          </a:p>
        </p:txBody>
      </p:sp>
      <p:sp>
        <p:nvSpPr>
          <p:cNvPr id="124935" name="Rectangle 1">
            <a:extLst>
              <a:ext uri="{FF2B5EF4-FFF2-40B4-BE49-F238E27FC236}">
                <a16:creationId xmlns:a16="http://schemas.microsoft.com/office/drawing/2014/main" id="{DB79C8C7-7125-2243-B057-CA4712495FAD}"/>
              </a:ext>
            </a:extLst>
          </p:cNvPr>
          <p:cNvSpPr>
            <a:spLocks noChangeArrowheads="1"/>
          </p:cNvSpPr>
          <p:nvPr/>
        </p:nvSpPr>
        <p:spPr bwMode="auto">
          <a:xfrm>
            <a:off x="-30163" y="6235700"/>
            <a:ext cx="8650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400" b="1" dirty="0">
                <a:solidFill>
                  <a:schemeClr val="tx1"/>
                </a:solidFill>
              </a:rPr>
              <a:t>http://d1.islamhouse.com/data/en/</a:t>
            </a:r>
            <a:r>
              <a:rPr lang="en-SG" altLang="en-US" sz="1400" b="1" dirty="0" err="1">
                <a:solidFill>
                  <a:schemeClr val="tx1"/>
                </a:solidFill>
              </a:rPr>
              <a:t>ih_fatawa</a:t>
            </a:r>
            <a:r>
              <a:rPr lang="en-SG" altLang="en-US" sz="1400" b="1" dirty="0">
                <a:solidFill>
                  <a:schemeClr val="tx1"/>
                </a:solidFill>
              </a:rPr>
              <a:t>/</a:t>
            </a:r>
            <a:r>
              <a:rPr lang="en-SG" altLang="en-US" sz="1400" b="1" dirty="0" err="1">
                <a:solidFill>
                  <a:schemeClr val="tx1"/>
                </a:solidFill>
              </a:rPr>
              <a:t>en_Reward_for_memorizing_Quran.pdf</a:t>
            </a:r>
            <a:endParaRPr lang="en-SG" altLang="en-US" sz="1400" b="1" dirty="0">
              <a:solidFill>
                <a:schemeClr val="tx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4">
            <a:extLst>
              <a:ext uri="{FF2B5EF4-FFF2-40B4-BE49-F238E27FC236}">
                <a16:creationId xmlns:a16="http://schemas.microsoft.com/office/drawing/2014/main" id="{39B8C0B0-C19F-074F-A055-76BE9ABCC16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3975"/>
            <a:ext cx="9144000"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Title 1">
            <a:extLst>
              <a:ext uri="{FF2B5EF4-FFF2-40B4-BE49-F238E27FC236}">
                <a16:creationId xmlns:a16="http://schemas.microsoft.com/office/drawing/2014/main" id="{6D39B878-9851-D548-A6B2-5702C48D2C89}"/>
              </a:ext>
            </a:extLst>
          </p:cNvPr>
          <p:cNvSpPr>
            <a:spLocks noGrp="1"/>
          </p:cNvSpPr>
          <p:nvPr>
            <p:ph type="title"/>
          </p:nvPr>
        </p:nvSpPr>
        <p:spPr>
          <a:xfrm>
            <a:off x="0" y="274638"/>
            <a:ext cx="9144000" cy="1143000"/>
          </a:xfrm>
          <a:solidFill>
            <a:schemeClr val="tx1">
              <a:alpha val="51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spcBef>
                <a:spcPct val="20000"/>
              </a:spcBef>
            </a:pPr>
            <a:r>
              <a:rPr lang="ar-JO" altLang="en-US" dirty="0">
                <a:solidFill>
                  <a:schemeClr val="bg1"/>
                </a:solidFill>
                <a:cs typeface="Arial" panose="020B0604020202020204" pitchFamily="34" charset="0"/>
              </a:rPr>
              <a:t>2) حفظ العهد مهما كلف الثمن</a:t>
            </a:r>
            <a:endParaRPr lang="en-SG" altLang="en-US" dirty="0">
              <a:solidFill>
                <a:schemeClr val="bg1"/>
              </a:solidFill>
              <a:cs typeface="Arial" panose="020B0604020202020204" pitchFamily="34" charset="0"/>
            </a:endParaRPr>
          </a:p>
        </p:txBody>
      </p:sp>
      <p:sp>
        <p:nvSpPr>
          <p:cNvPr id="125956" name="Text Placeholder 2">
            <a:extLst>
              <a:ext uri="{FF2B5EF4-FFF2-40B4-BE49-F238E27FC236}">
                <a16:creationId xmlns:a16="http://schemas.microsoft.com/office/drawing/2014/main" id="{4276B360-59E9-0648-96F4-9D39A3839CE2}"/>
              </a:ext>
            </a:extLst>
          </p:cNvPr>
          <p:cNvSpPr>
            <a:spLocks noGrp="1"/>
          </p:cNvSpPr>
          <p:nvPr>
            <p:ph type="body" sz="half" idx="1"/>
          </p:nvPr>
        </p:nvSpPr>
        <p:spPr>
          <a:xfrm>
            <a:off x="457200" y="1905000"/>
            <a:ext cx="4038600" cy="3916363"/>
          </a:xfrm>
          <a:solidFill>
            <a:schemeClr val="tx1">
              <a:alpha val="51000"/>
            </a:schemeClr>
          </a:solidFill>
        </p:spPr>
        <p:txBody>
          <a:bodyPr/>
          <a:lstStyle/>
          <a:p>
            <a:pPr algn="r" rtl="1"/>
            <a:r>
              <a:rPr lang="ar-JO" altLang="en-US" sz="2800" dirty="0">
                <a:solidFill>
                  <a:schemeClr val="bg1"/>
                </a:solidFill>
                <a:cs typeface="Arial" panose="020B0604020202020204" pitchFamily="34" charset="0"/>
              </a:rPr>
              <a:t>بالنسبة للعربي مثل الكثير من الناس في الشرق الأدنى القديم، فأن </a:t>
            </a:r>
            <a:r>
              <a:rPr lang="ar-JO" altLang="en-US" sz="2800" dirty="0">
                <a:solidFill>
                  <a:srgbClr val="FFFF00"/>
                </a:solidFill>
                <a:cs typeface="Arial" panose="020B0604020202020204" pitchFamily="34" charset="0"/>
              </a:rPr>
              <a:t>إعطاء وعد </a:t>
            </a:r>
            <a:r>
              <a:rPr lang="ar-JO" altLang="en-US" sz="2800" dirty="0">
                <a:solidFill>
                  <a:schemeClr val="bg1"/>
                </a:solidFill>
                <a:cs typeface="Arial" panose="020B0604020202020204" pitchFamily="34" charset="0"/>
              </a:rPr>
              <a:t>لشخص بعدم الحقد حتى </a:t>
            </a:r>
            <a:r>
              <a:rPr lang="ar-JO" altLang="en-US" sz="2800" dirty="0">
                <a:solidFill>
                  <a:srgbClr val="FFFF00"/>
                </a:solidFill>
                <a:cs typeface="Arial" panose="020B0604020202020204" pitchFamily="34" charset="0"/>
              </a:rPr>
              <a:t>تدمير عائلته </a:t>
            </a:r>
            <a:r>
              <a:rPr lang="ar-JO" altLang="en-US" sz="2800" dirty="0">
                <a:solidFill>
                  <a:schemeClr val="bg1"/>
                </a:solidFill>
                <a:cs typeface="Arial" panose="020B0604020202020204" pitchFamily="34" charset="0"/>
              </a:rPr>
              <a:t>للحفاظ على التقليد عميق الجذور في </a:t>
            </a:r>
            <a:r>
              <a:rPr lang="ar-JO" altLang="en-US" sz="2800" dirty="0">
                <a:solidFill>
                  <a:srgbClr val="FFFF00"/>
                </a:solidFill>
                <a:cs typeface="Arial" panose="020B0604020202020204" pitchFamily="34" charset="0"/>
              </a:rPr>
              <a:t>حفظ العهد.  </a:t>
            </a:r>
            <a:endParaRPr lang="en-SG" altLang="en-US" sz="2800" dirty="0">
              <a:solidFill>
                <a:srgbClr val="FFFF00"/>
              </a:solidFill>
              <a:cs typeface="Arial" panose="020B0604020202020204" pitchFamily="34" charset="0"/>
            </a:endParaRPr>
          </a:p>
        </p:txBody>
      </p:sp>
      <p:sp>
        <p:nvSpPr>
          <p:cNvPr id="125957" name="Content Placeholder 3">
            <a:extLst>
              <a:ext uri="{FF2B5EF4-FFF2-40B4-BE49-F238E27FC236}">
                <a16:creationId xmlns:a16="http://schemas.microsoft.com/office/drawing/2014/main" id="{5E2B69F2-8122-2D41-8226-06A0746D00FE}"/>
              </a:ext>
            </a:extLst>
          </p:cNvPr>
          <p:cNvSpPr>
            <a:spLocks noGrp="1"/>
          </p:cNvSpPr>
          <p:nvPr>
            <p:ph sz="half" idx="2"/>
          </p:nvPr>
        </p:nvSpPr>
        <p:spPr>
          <a:xfrm>
            <a:off x="4788025" y="1905000"/>
            <a:ext cx="4116264" cy="2890838"/>
          </a:xfrm>
          <a:solidFill>
            <a:schemeClr val="tx1">
              <a:alpha val="51000"/>
            </a:schemeClr>
          </a:solidFill>
        </p:spPr>
        <p:txBody>
          <a:bodyPr/>
          <a:lstStyle/>
          <a:p>
            <a:pPr algn="r" rtl="1"/>
            <a:r>
              <a:rPr lang="ar-JO" altLang="en-US" sz="2800" dirty="0">
                <a:solidFill>
                  <a:schemeClr val="bg1"/>
                </a:solidFill>
                <a:cs typeface="Arial" panose="020B0604020202020204" pitchFamily="34" charset="0"/>
              </a:rPr>
              <a:t>بمجرد أداء اليمين على شعائر الإسلام، فإن </a:t>
            </a:r>
            <a:r>
              <a:rPr lang="ar-JO" altLang="en-US" sz="2800" dirty="0">
                <a:solidFill>
                  <a:srgbClr val="FFFF00"/>
                </a:solidFill>
                <a:cs typeface="Arial" panose="020B0604020202020204" pitchFamily="34" charset="0"/>
              </a:rPr>
              <a:t>حياة العربي كاملة </a:t>
            </a:r>
            <a:r>
              <a:rPr lang="ar-JO" altLang="en-US" sz="2800" dirty="0">
                <a:solidFill>
                  <a:schemeClr val="bg1"/>
                </a:solidFill>
                <a:cs typeface="Arial" panose="020B0604020202020204" pitchFamily="34" charset="0"/>
              </a:rPr>
              <a:t>وعائلته كاملة </a:t>
            </a:r>
            <a:r>
              <a:rPr lang="ar-JO" altLang="en-US" sz="2800" dirty="0">
                <a:solidFill>
                  <a:srgbClr val="FFFF00"/>
                </a:solidFill>
                <a:cs typeface="Arial" panose="020B0604020202020204" pitchFamily="34" charset="0"/>
              </a:rPr>
              <a:t>ملزمة بتحقيق هدفها </a:t>
            </a:r>
            <a:r>
              <a:rPr lang="ar-JO" altLang="en-US" sz="2800" dirty="0">
                <a:solidFill>
                  <a:schemeClr val="bg1"/>
                </a:solidFill>
                <a:cs typeface="Arial" panose="020B0604020202020204" pitchFamily="34" charset="0"/>
              </a:rPr>
              <a:t>بأي طريقة.</a:t>
            </a:r>
            <a:endParaRPr lang="en-SG" altLang="en-US" sz="2800" dirty="0">
              <a:solidFill>
                <a:schemeClr val="bg1"/>
              </a:solidFill>
              <a:cs typeface="Arial" panose="020B0604020202020204" pitchFamily="34" charset="0"/>
            </a:endParaRPr>
          </a:p>
        </p:txBody>
      </p:sp>
      <p:pic>
        <p:nvPicPr>
          <p:cNvPr id="125958" name="Picture 5">
            <a:extLst>
              <a:ext uri="{FF2B5EF4-FFF2-40B4-BE49-F238E27FC236}">
                <a16:creationId xmlns:a16="http://schemas.microsoft.com/office/drawing/2014/main" id="{E2D866E2-DCAE-B740-916E-10A52B7C258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6488113"/>
            <a:ext cx="9169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pic>
        <p:nvPicPr>
          <p:cNvPr id="23554" name="Picture 1">
            <a:extLst>
              <a:ext uri="{FF2B5EF4-FFF2-40B4-BE49-F238E27FC236}">
                <a16:creationId xmlns:a16="http://schemas.microsoft.com/office/drawing/2014/main" id="{B7B18244-EC17-0D4F-A097-7A776BD6A0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6" y="-27384"/>
            <a:ext cx="9144026"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a:extLst>
              <a:ext uri="{FF2B5EF4-FFF2-40B4-BE49-F238E27FC236}">
                <a16:creationId xmlns:a16="http://schemas.microsoft.com/office/drawing/2014/main" id="{7FF31E73-A32C-BF44-9BB0-A6BF6507004C}"/>
              </a:ext>
            </a:extLst>
          </p:cNvPr>
          <p:cNvSpPr>
            <a:spLocks noGrp="1" noChangeArrowheads="1"/>
          </p:cNvSpPr>
          <p:nvPr>
            <p:ph type="title"/>
          </p:nvPr>
        </p:nvSpPr>
        <p:spPr>
          <a:xfrm>
            <a:off x="0" y="0"/>
            <a:ext cx="9144000" cy="980728"/>
          </a:xfrm>
        </p:spPr>
        <p:txBody>
          <a:bodyPr/>
          <a:lstStyle/>
          <a:p>
            <a:pPr eaLnBrk="1" hangingPunct="1"/>
            <a:r>
              <a:rPr lang="ar-JO" altLang="en-US" dirty="0">
                <a:solidFill>
                  <a:schemeClr val="bg1"/>
                </a:solidFill>
                <a:effectLst>
                  <a:outerShdw blurRad="88900" dist="88900" dir="2700000" algn="tl" rotWithShape="0">
                    <a:prstClr val="black"/>
                  </a:outerShdw>
                </a:effectLst>
                <a:cs typeface="Arial" panose="020B0604020202020204" pitchFamily="34" charset="0"/>
              </a:rPr>
              <a:t>من هم العرب؟</a:t>
            </a:r>
            <a:endParaRPr lang="en-US" altLang="en-US" dirty="0">
              <a:solidFill>
                <a:schemeClr val="bg1"/>
              </a:solidFill>
              <a:effectLst>
                <a:outerShdw blurRad="88900" dist="88900" dir="2700000" algn="tl" rotWithShape="0">
                  <a:prstClr val="black"/>
                </a:outerShdw>
              </a:effectLst>
              <a:cs typeface="Arial" panose="020B0604020202020204" pitchFamily="34" charset="0"/>
            </a:endParaRPr>
          </a:p>
        </p:txBody>
      </p:sp>
      <p:sp>
        <p:nvSpPr>
          <p:cNvPr id="129043" name="Rectangle 19">
            <a:extLst>
              <a:ext uri="{FF2B5EF4-FFF2-40B4-BE49-F238E27FC236}">
                <a16:creationId xmlns:a16="http://schemas.microsoft.com/office/drawing/2014/main" id="{C2F39D82-AF73-EB42-BD83-BBDB5AF163FE}"/>
              </a:ext>
            </a:extLst>
          </p:cNvPr>
          <p:cNvSpPr>
            <a:spLocks noGrp="1" noChangeArrowheads="1"/>
          </p:cNvSpPr>
          <p:nvPr>
            <p:ph type="body" idx="1"/>
          </p:nvPr>
        </p:nvSpPr>
        <p:spPr>
          <a:xfrm>
            <a:off x="103188" y="1125538"/>
            <a:ext cx="9040812" cy="5040312"/>
          </a:xfrm>
          <a:solidFill>
            <a:schemeClr val="accent6">
              <a:lumMod val="60000"/>
              <a:lumOff val="40000"/>
              <a:alpha val="62000"/>
            </a:schemeClr>
          </a:solidFill>
        </p:spPr>
        <p:txBody>
          <a:bodyPr/>
          <a:lstStyle/>
          <a:p>
            <a:pPr marL="533400" indent="-533400" algn="r" eaLnBrk="1" hangingPunct="1">
              <a:lnSpc>
                <a:spcPct val="90000"/>
              </a:lnSpc>
              <a:buFontTx/>
              <a:buNone/>
              <a:defRPr/>
            </a:pPr>
            <a:r>
              <a:rPr lang="ar-JO" altLang="zh-CN" dirty="0">
                <a:solidFill>
                  <a:schemeClr val="bg1"/>
                </a:solidFill>
                <a:effectLst>
                  <a:outerShdw blurRad="88900" dist="88900" dir="2700000" algn="tl" rotWithShape="0">
                    <a:prstClr val="black"/>
                  </a:outerShdw>
                </a:effectLst>
                <a:ea typeface="SimSun" panose="02010600030101010101" pitchFamily="2" charset="-122"/>
                <a:cs typeface="Arial" panose="020B0604020202020204" pitchFamily="34" charset="0"/>
              </a:rPr>
              <a:t>هناك 3 عوامل محددة:</a:t>
            </a:r>
            <a:endParaRPr lang="en-GB" altLang="zh-CN" dirty="0">
              <a:solidFill>
                <a:schemeClr val="bg1"/>
              </a:solidFill>
              <a:effectLst>
                <a:outerShdw blurRad="88900" dist="88900" dir="2700000" algn="tl" rotWithShape="0">
                  <a:prstClr val="black"/>
                </a:outerShdw>
              </a:effectLst>
              <a:ea typeface="SimSun" panose="02010600030101010101" pitchFamily="2" charset="-122"/>
              <a:cs typeface="Arial" panose="020B0604020202020204" pitchFamily="34" charset="0"/>
            </a:endParaRPr>
          </a:p>
          <a:p>
            <a:pPr marL="533400" indent="-533400" eaLnBrk="1" hangingPunct="1">
              <a:lnSpc>
                <a:spcPct val="90000"/>
              </a:lnSpc>
              <a:buFontTx/>
              <a:buNone/>
              <a:defRPr/>
            </a:pPr>
            <a:endParaRPr lang="en-US" altLang="zh-CN" dirty="0">
              <a:solidFill>
                <a:schemeClr val="bg1"/>
              </a:solidFill>
              <a:effectLst>
                <a:outerShdw blurRad="88900" dist="88900" dir="2700000" algn="tl" rotWithShape="0">
                  <a:prstClr val="black"/>
                </a:outerShdw>
              </a:effectLst>
              <a:ea typeface="SimSun" panose="02010600030101010101" pitchFamily="2" charset="-122"/>
              <a:cs typeface="Arial" panose="020B0604020202020204" pitchFamily="34" charset="0"/>
            </a:endParaRPr>
          </a:p>
          <a:p>
            <a:pPr marL="360000" indent="-360000" algn="r" rtl="1" eaLnBrk="1" hangingPunct="1">
              <a:lnSpc>
                <a:spcPct val="90000"/>
              </a:lnSpc>
              <a:buNone/>
              <a:defRPr/>
            </a:pPr>
            <a:r>
              <a:rPr lang="ar-JO" altLang="zh-CN" dirty="0">
                <a:solidFill>
                  <a:schemeClr val="bg1"/>
                </a:solidFill>
                <a:effectLst>
                  <a:outerShdw blurRad="88900" dist="88900" dir="2700000" algn="tl" rotWithShape="0">
                    <a:prstClr val="black"/>
                  </a:outerShdw>
                </a:effectLst>
                <a:ea typeface="SimSun" panose="02010600030101010101" pitchFamily="2" charset="-122"/>
                <a:cs typeface="Arial" panose="020B0604020202020204" pitchFamily="34" charset="0"/>
              </a:rPr>
              <a:t>1. </a:t>
            </a:r>
            <a:r>
              <a:rPr lang="ar-JO" altLang="zh-CN" u="sng" dirty="0">
                <a:solidFill>
                  <a:schemeClr val="bg1"/>
                </a:solidFill>
                <a:effectLst>
                  <a:outerShdw blurRad="88900" dist="88900" dir="2700000" algn="tl" rotWithShape="0">
                    <a:prstClr val="black"/>
                  </a:outerShdw>
                </a:effectLst>
                <a:ea typeface="SimSun" panose="02010600030101010101" pitchFamily="2" charset="-122"/>
                <a:cs typeface="Arial" panose="020B0604020202020204" pitchFamily="34" charset="0"/>
              </a:rPr>
              <a:t>سياسي</a:t>
            </a:r>
            <a:r>
              <a:rPr lang="ar-JO" altLang="zh-CN" dirty="0">
                <a:solidFill>
                  <a:schemeClr val="bg1"/>
                </a:solidFill>
                <a:effectLst>
                  <a:outerShdw blurRad="88900" dist="88900" dir="2700000" algn="tl" rotWithShape="0">
                    <a:prstClr val="black"/>
                  </a:outerShdw>
                </a:effectLst>
                <a:ea typeface="SimSun" panose="02010600030101010101" pitchFamily="2" charset="-122"/>
                <a:cs typeface="Arial" panose="020B0604020202020204" pitchFamily="34" charset="0"/>
              </a:rPr>
              <a:t>: هل يعيشون في بلد العالم العربي؟ - يغطي أكثر من 300 مليون شخص.</a:t>
            </a:r>
            <a:endParaRPr lang="en-GB" altLang="zh-CN" dirty="0">
              <a:solidFill>
                <a:schemeClr val="bg1"/>
              </a:solidFill>
              <a:effectLst>
                <a:outerShdw blurRad="88900" dist="88900" dir="2700000" algn="tl" rotWithShape="0">
                  <a:prstClr val="black"/>
                </a:outerShdw>
              </a:effectLst>
              <a:ea typeface="SimSun" panose="02010600030101010101" pitchFamily="2" charset="-122"/>
              <a:cs typeface="Arial" panose="020B0604020202020204" pitchFamily="34" charset="0"/>
            </a:endParaRPr>
          </a:p>
          <a:p>
            <a:pPr marL="533400" indent="-533400" eaLnBrk="1" hangingPunct="1">
              <a:lnSpc>
                <a:spcPct val="90000"/>
              </a:lnSpc>
              <a:buFontTx/>
              <a:buAutoNum type="arabicPeriod"/>
              <a:defRPr/>
            </a:pPr>
            <a:endParaRPr lang="en-GB" altLang="en-US" sz="1800" dirty="0">
              <a:solidFill>
                <a:schemeClr val="bg1"/>
              </a:solidFill>
              <a:effectLst>
                <a:outerShdw blurRad="88900" dist="88900" dir="2700000" algn="tl" rotWithShape="0">
                  <a:prstClr val="black"/>
                </a:outerShdw>
              </a:effectLst>
              <a:cs typeface="Arial" panose="020B0604020202020204" pitchFamily="34" charset="0"/>
            </a:endParaRPr>
          </a:p>
          <a:p>
            <a:pPr marL="360000" indent="-360000" algn="r" rtl="1" eaLnBrk="1" hangingPunct="1">
              <a:lnSpc>
                <a:spcPct val="90000"/>
              </a:lnSpc>
              <a:buNone/>
              <a:defRPr/>
            </a:pPr>
            <a:r>
              <a:rPr lang="ar-JO" altLang="zh-CN" dirty="0">
                <a:solidFill>
                  <a:schemeClr val="bg1"/>
                </a:solidFill>
                <a:effectLst>
                  <a:outerShdw blurRad="88900" dist="88900" dir="2700000" algn="tl" rotWithShape="0">
                    <a:prstClr val="black"/>
                  </a:outerShdw>
                </a:effectLst>
                <a:ea typeface="SimSun" panose="02010600030101010101" pitchFamily="2" charset="-122"/>
                <a:cs typeface="Arial" panose="020B0604020202020204" pitchFamily="34" charset="0"/>
              </a:rPr>
              <a:t>2. لغوي: هل العربية هي اللغة الأم؟- تغطي أكثر من 200 مليون شخص.</a:t>
            </a:r>
            <a:endParaRPr lang="en-GB" altLang="zh-CN" dirty="0">
              <a:solidFill>
                <a:schemeClr val="bg1"/>
              </a:solidFill>
              <a:effectLst>
                <a:outerShdw blurRad="88900" dist="88900" dir="2700000" algn="tl" rotWithShape="0">
                  <a:prstClr val="black"/>
                </a:outerShdw>
              </a:effectLst>
              <a:ea typeface="SimSun" panose="02010600030101010101" pitchFamily="2" charset="-122"/>
              <a:cs typeface="Arial" panose="020B0604020202020204" pitchFamily="34" charset="0"/>
            </a:endParaRPr>
          </a:p>
          <a:p>
            <a:pPr marL="533400" indent="-533400" eaLnBrk="1" hangingPunct="1">
              <a:lnSpc>
                <a:spcPct val="90000"/>
              </a:lnSpc>
              <a:buFontTx/>
              <a:buAutoNum type="arabicPeriod"/>
              <a:defRPr/>
            </a:pPr>
            <a:endParaRPr lang="en-GB" altLang="en-US" sz="1800" dirty="0">
              <a:solidFill>
                <a:schemeClr val="bg1"/>
              </a:solidFill>
              <a:effectLst>
                <a:outerShdw blurRad="88900" dist="88900" dir="2700000" algn="tl" rotWithShape="0">
                  <a:prstClr val="black"/>
                </a:outerShdw>
              </a:effectLst>
              <a:cs typeface="Arial" panose="020B0604020202020204" pitchFamily="34" charset="0"/>
            </a:endParaRPr>
          </a:p>
          <a:p>
            <a:pPr marL="360000" indent="-360000" algn="r" rtl="1" eaLnBrk="1" hangingPunct="1">
              <a:lnSpc>
                <a:spcPct val="90000"/>
              </a:lnSpc>
              <a:buNone/>
              <a:defRPr/>
            </a:pPr>
            <a:r>
              <a:rPr lang="ar-JO" altLang="en-US" dirty="0">
                <a:solidFill>
                  <a:schemeClr val="bg1"/>
                </a:solidFill>
                <a:effectLst>
                  <a:outerShdw blurRad="88900" dist="88900" dir="2700000" algn="tl" rotWithShape="0">
                    <a:prstClr val="black"/>
                  </a:outerShdw>
                </a:effectLst>
                <a:cs typeface="Arial" panose="020B0604020202020204" pitchFamily="34" charset="0"/>
              </a:rPr>
              <a:t>3. </a:t>
            </a:r>
            <a:r>
              <a:rPr lang="ar-JO" altLang="en-US" u="sng" dirty="0">
                <a:solidFill>
                  <a:schemeClr val="bg1"/>
                </a:solidFill>
                <a:effectLst>
                  <a:outerShdw blurRad="88900" dist="88900" dir="2700000" algn="tl" rotWithShape="0">
                    <a:prstClr val="black"/>
                  </a:outerShdw>
                </a:effectLst>
                <a:cs typeface="Arial" panose="020B0604020202020204" pitchFamily="34" charset="0"/>
              </a:rPr>
              <a:t>سلسلة النسب</a:t>
            </a:r>
            <a:r>
              <a:rPr lang="ar-JO" altLang="en-US" dirty="0">
                <a:solidFill>
                  <a:schemeClr val="bg1"/>
                </a:solidFill>
                <a:effectLst>
                  <a:outerShdw blurRad="88900" dist="88900" dir="2700000" algn="tl" rotWithShape="0">
                    <a:prstClr val="black"/>
                  </a:outerShdw>
                </a:effectLst>
                <a:cs typeface="Arial" panose="020B0604020202020204" pitchFamily="34" charset="0"/>
              </a:rPr>
              <a:t>: هل يستطيعون تتبع أسلافهم رجوعاً إلى السكان الأصليين لشبه الجزيرة العربية؟ </a:t>
            </a:r>
            <a:r>
              <a:rPr lang="en-GB" altLang="en-US" dirty="0">
                <a:solidFill>
                  <a:schemeClr val="bg1"/>
                </a:solidFill>
                <a:effectLst>
                  <a:outerShdw blurRad="88900" dist="88900" dir="2700000" algn="tl" rotWithShape="0">
                    <a:prstClr val="black"/>
                  </a:outerShdw>
                </a:effectLst>
                <a:cs typeface="Arial" panose="020B0604020202020204" pitchFamily="34" charset="0"/>
              </a:rPr>
              <a:t> </a:t>
            </a:r>
            <a:endParaRPr lang="en-US" altLang="en-US" dirty="0">
              <a:solidFill>
                <a:schemeClr val="bg1"/>
              </a:solidFill>
              <a:effectLst>
                <a:outerShdw blurRad="88900" dist="88900" dir="2700000" algn="tl" rotWithShape="0">
                  <a:prstClr val="black"/>
                </a:outerShdw>
              </a:effectLst>
              <a:cs typeface="Arial" panose="020B0604020202020204" pitchFamily="34" charset="0"/>
            </a:endParaRPr>
          </a:p>
        </p:txBody>
      </p:sp>
      <p:sp>
        <p:nvSpPr>
          <p:cNvPr id="23557" name="TextBox 5">
            <a:extLst>
              <a:ext uri="{FF2B5EF4-FFF2-40B4-BE49-F238E27FC236}">
                <a16:creationId xmlns:a16="http://schemas.microsoft.com/office/drawing/2014/main" id="{C380AFF5-C196-9B43-B540-37DA9FCD04AA}"/>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152ت</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9043">
                                            <p:txEl>
                                              <p:pRg st="0" end="0"/>
                                            </p:txEl>
                                          </p:spTgt>
                                        </p:tgtEl>
                                        <p:attrNameLst>
                                          <p:attrName>style.visibility</p:attrName>
                                        </p:attrNameLst>
                                      </p:cBhvr>
                                      <p:to>
                                        <p:strVal val="visible"/>
                                      </p:to>
                                    </p:set>
                                    <p:anim calcmode="lin" valueType="num">
                                      <p:cBhvr additive="base">
                                        <p:cTn id="7" dur="500" fill="hold"/>
                                        <p:tgtEl>
                                          <p:spTgt spid="1290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90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9043">
                                            <p:txEl>
                                              <p:pRg st="2" end="2"/>
                                            </p:txEl>
                                          </p:spTgt>
                                        </p:tgtEl>
                                        <p:attrNameLst>
                                          <p:attrName>style.visibility</p:attrName>
                                        </p:attrNameLst>
                                      </p:cBhvr>
                                      <p:to>
                                        <p:strVal val="visible"/>
                                      </p:to>
                                    </p:set>
                                    <p:anim calcmode="lin" valueType="num">
                                      <p:cBhvr additive="base">
                                        <p:cTn id="13" dur="500" fill="hold"/>
                                        <p:tgtEl>
                                          <p:spTgt spid="12904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90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29043">
                                            <p:txEl>
                                              <p:pRg st="4" end="4"/>
                                            </p:txEl>
                                          </p:spTgt>
                                        </p:tgtEl>
                                        <p:attrNameLst>
                                          <p:attrName>style.visibility</p:attrName>
                                        </p:attrNameLst>
                                      </p:cBhvr>
                                      <p:to>
                                        <p:strVal val="visible"/>
                                      </p:to>
                                    </p:set>
                                    <p:animEffect transition="in" filter="blinds(horizontal)">
                                      <p:cBhvr>
                                        <p:cTn id="19" dur="500"/>
                                        <p:tgtEl>
                                          <p:spTgt spid="12904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29043">
                                            <p:txEl>
                                              <p:pRg st="6" end="6"/>
                                            </p:txEl>
                                          </p:spTgt>
                                        </p:tgtEl>
                                        <p:attrNameLst>
                                          <p:attrName>style.visibility</p:attrName>
                                        </p:attrNameLst>
                                      </p:cBhvr>
                                      <p:to>
                                        <p:strVal val="visible"/>
                                      </p:to>
                                    </p:set>
                                    <p:animEffect transition="in" filter="blinds(horizontal)">
                                      <p:cBhvr>
                                        <p:cTn id="24" dur="500"/>
                                        <p:tgtEl>
                                          <p:spTgt spid="1290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5">
            <a:extLst>
              <a:ext uri="{FF2B5EF4-FFF2-40B4-BE49-F238E27FC236}">
                <a16:creationId xmlns:a16="http://schemas.microsoft.com/office/drawing/2014/main" id="{3D486923-D252-054A-8267-025BFCA6328E}"/>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1750"/>
            <a:ext cx="91440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itle 1">
            <a:extLst>
              <a:ext uri="{FF2B5EF4-FFF2-40B4-BE49-F238E27FC236}">
                <a16:creationId xmlns:a16="http://schemas.microsoft.com/office/drawing/2014/main" id="{D273F721-4C3E-5D4D-882E-E96A9F8E7597}"/>
              </a:ext>
            </a:extLst>
          </p:cNvPr>
          <p:cNvSpPr>
            <a:spLocks noGrp="1"/>
          </p:cNvSpPr>
          <p:nvPr>
            <p:ph type="title"/>
          </p:nvPr>
        </p:nvSpPr>
        <p:spPr>
          <a:xfrm>
            <a:off x="-3175" y="274638"/>
            <a:ext cx="9147175" cy="1143000"/>
          </a:xfrm>
        </p:spPr>
        <p:txBody>
          <a:bodyPr/>
          <a:lstStyle/>
          <a:p>
            <a:r>
              <a:rPr lang="ar-JO" altLang="en-US" sz="4000" dirty="0">
                <a:solidFill>
                  <a:schemeClr val="bg1"/>
                </a:solidFill>
                <a:cs typeface="Arial" panose="020B0604020202020204" pitchFamily="34" charset="0"/>
              </a:rPr>
              <a:t>3) الشجاعة والجرأة في القتال</a:t>
            </a:r>
            <a:endParaRPr lang="en-SG" altLang="en-US" sz="4000" dirty="0">
              <a:solidFill>
                <a:schemeClr val="bg1"/>
              </a:solidFill>
              <a:cs typeface="Arial" panose="020B0604020202020204" pitchFamily="34" charset="0"/>
            </a:endParaRPr>
          </a:p>
        </p:txBody>
      </p:sp>
      <p:sp>
        <p:nvSpPr>
          <p:cNvPr id="126980" name="Text Placeholder 2">
            <a:extLst>
              <a:ext uri="{FF2B5EF4-FFF2-40B4-BE49-F238E27FC236}">
                <a16:creationId xmlns:a16="http://schemas.microsoft.com/office/drawing/2014/main" id="{6CB19AA4-3FE9-C047-89D5-E6D28BF7C868}"/>
              </a:ext>
            </a:extLst>
          </p:cNvPr>
          <p:cNvSpPr>
            <a:spLocks noGrp="1"/>
          </p:cNvSpPr>
          <p:nvPr>
            <p:ph type="body" sz="half" idx="1"/>
          </p:nvPr>
        </p:nvSpPr>
        <p:spPr>
          <a:xfrm>
            <a:off x="457200" y="1600200"/>
            <a:ext cx="4038600" cy="3844925"/>
          </a:xfrm>
          <a:solidFill>
            <a:srgbClr val="996633">
              <a:alpha val="36862"/>
            </a:srgbClr>
          </a:solidFill>
        </p:spPr>
        <p:txBody>
          <a:bodyPr/>
          <a:lstStyle/>
          <a:p>
            <a:pPr algn="r" rtl="1"/>
            <a:r>
              <a:rPr lang="ar-JO" altLang="en-US" dirty="0">
                <a:solidFill>
                  <a:srgbClr val="FFFF00"/>
                </a:solidFill>
                <a:cs typeface="Arial" panose="020B0604020202020204" pitchFamily="34" charset="0"/>
              </a:rPr>
              <a:t>يمدح</a:t>
            </a:r>
            <a:r>
              <a:rPr lang="ar-JO" altLang="en-US" dirty="0">
                <a:solidFill>
                  <a:schemeClr val="bg1"/>
                </a:solidFill>
                <a:cs typeface="Arial" panose="020B0604020202020204" pitchFamily="34" charset="0"/>
              </a:rPr>
              <a:t> العرب رجلاً </a:t>
            </a:r>
            <a:r>
              <a:rPr lang="ar-JO" altLang="en-US" dirty="0">
                <a:solidFill>
                  <a:srgbClr val="FFFF00"/>
                </a:solidFill>
                <a:cs typeface="Arial" panose="020B0604020202020204" pitchFamily="34" charset="0"/>
              </a:rPr>
              <a:t>مات في ساحة المعركة</a:t>
            </a:r>
            <a:r>
              <a:rPr lang="ar-JO" altLang="en-US" dirty="0">
                <a:solidFill>
                  <a:schemeClr val="bg1"/>
                </a:solidFill>
                <a:cs typeface="Arial" panose="020B0604020202020204" pitchFamily="34" charset="0"/>
              </a:rPr>
              <a:t>، و</a:t>
            </a:r>
            <a:r>
              <a:rPr lang="ar-JO" altLang="en-US" dirty="0">
                <a:solidFill>
                  <a:srgbClr val="FFFF00"/>
                </a:solidFill>
                <a:cs typeface="Arial" panose="020B0604020202020204" pitchFamily="34" charset="0"/>
              </a:rPr>
              <a:t>يسخرون</a:t>
            </a:r>
            <a:r>
              <a:rPr lang="ar-JO" altLang="en-US" dirty="0">
                <a:solidFill>
                  <a:schemeClr val="bg1"/>
                </a:solidFill>
                <a:cs typeface="Arial" panose="020B0604020202020204" pitchFamily="34" charset="0"/>
              </a:rPr>
              <a:t> من رجل </a:t>
            </a:r>
            <a:r>
              <a:rPr lang="ar-JO" altLang="en-US" dirty="0">
                <a:solidFill>
                  <a:srgbClr val="FFFF00"/>
                </a:solidFill>
                <a:cs typeface="Arial" panose="020B0604020202020204" pitchFamily="34" charset="0"/>
              </a:rPr>
              <a:t>مات بسلام</a:t>
            </a:r>
            <a:r>
              <a:rPr lang="ar-JO" altLang="en-US" dirty="0">
                <a:solidFill>
                  <a:schemeClr val="bg1"/>
                </a:solidFill>
                <a:cs typeface="Arial" panose="020B0604020202020204" pitchFamily="34" charset="0"/>
              </a:rPr>
              <a:t> على سريره.</a:t>
            </a:r>
            <a:endParaRPr lang="en-SG" altLang="en-US" dirty="0">
              <a:solidFill>
                <a:schemeClr val="bg1"/>
              </a:solidFill>
              <a:cs typeface="Arial" panose="020B0604020202020204" pitchFamily="34" charset="0"/>
            </a:endParaRPr>
          </a:p>
          <a:p>
            <a:pPr algn="r" rtl="1"/>
            <a:r>
              <a:rPr lang="ar-JO" altLang="en-US" dirty="0">
                <a:solidFill>
                  <a:srgbClr val="FFFF00"/>
                </a:solidFill>
                <a:cs typeface="Arial" panose="020B0604020202020204" pitchFamily="34" charset="0"/>
              </a:rPr>
              <a:t>لا يوجد شيء يعني أكثر </a:t>
            </a:r>
            <a:r>
              <a:rPr lang="ar-JO" altLang="en-US" dirty="0">
                <a:solidFill>
                  <a:schemeClr val="bg1"/>
                </a:solidFill>
                <a:cs typeface="Arial" panose="020B0604020202020204" pitchFamily="34" charset="0"/>
              </a:rPr>
              <a:t>من غيره للعرب أكثر من </a:t>
            </a:r>
            <a:r>
              <a:rPr lang="ar-JO" altLang="en-US" dirty="0">
                <a:solidFill>
                  <a:srgbClr val="FFFF00"/>
                </a:solidFill>
                <a:cs typeface="Arial" panose="020B0604020202020204" pitchFamily="34" charset="0"/>
              </a:rPr>
              <a:t>شرف</a:t>
            </a:r>
            <a:r>
              <a:rPr lang="ar-JO" altLang="en-US" dirty="0">
                <a:solidFill>
                  <a:schemeClr val="bg1"/>
                </a:solidFill>
                <a:cs typeface="Arial" panose="020B0604020202020204" pitchFamily="34" charset="0"/>
              </a:rPr>
              <a:t> الرجل وشرف قبيلته.</a:t>
            </a:r>
            <a:endParaRPr lang="en-SG" altLang="en-US" dirty="0">
              <a:solidFill>
                <a:schemeClr val="bg1"/>
              </a:solidFill>
              <a:cs typeface="Arial" panose="020B0604020202020204" pitchFamily="34" charset="0"/>
            </a:endParaRPr>
          </a:p>
        </p:txBody>
      </p:sp>
      <p:sp>
        <p:nvSpPr>
          <p:cNvPr id="126981" name="Content Placeholder 3">
            <a:extLst>
              <a:ext uri="{FF2B5EF4-FFF2-40B4-BE49-F238E27FC236}">
                <a16:creationId xmlns:a16="http://schemas.microsoft.com/office/drawing/2014/main" id="{4AACE6BA-A6D0-774C-B992-44DFE927903C}"/>
              </a:ext>
            </a:extLst>
          </p:cNvPr>
          <p:cNvSpPr>
            <a:spLocks noGrp="1"/>
          </p:cNvSpPr>
          <p:nvPr>
            <p:ph sz="half" idx="2"/>
          </p:nvPr>
        </p:nvSpPr>
        <p:spPr>
          <a:xfrm>
            <a:off x="4935547" y="1600200"/>
            <a:ext cx="4038600" cy="2174875"/>
          </a:xfrm>
          <a:solidFill>
            <a:srgbClr val="996633">
              <a:alpha val="50980"/>
            </a:srgbClr>
          </a:solidFill>
        </p:spPr>
        <p:txBody>
          <a:bodyPr/>
          <a:lstStyle/>
          <a:p>
            <a:pPr algn="r" rtl="1"/>
            <a:r>
              <a:rPr lang="ar-JO" altLang="en-US" dirty="0">
                <a:solidFill>
                  <a:schemeClr val="bg1"/>
                </a:solidFill>
                <a:cs typeface="Arial" panose="020B0604020202020204" pitchFamily="34" charset="0"/>
              </a:rPr>
              <a:t>كانوا على استعداد </a:t>
            </a:r>
            <a:r>
              <a:rPr lang="ar-JO" altLang="en-US" dirty="0">
                <a:solidFill>
                  <a:srgbClr val="FFFF00"/>
                </a:solidFill>
                <a:cs typeface="Arial" panose="020B0604020202020204" pitchFamily="34" charset="0"/>
              </a:rPr>
              <a:t>لتقديم حياتهم في المعركة </a:t>
            </a:r>
            <a:r>
              <a:rPr lang="ar-JO" altLang="en-US" dirty="0">
                <a:solidFill>
                  <a:schemeClr val="bg1"/>
                </a:solidFill>
                <a:cs typeface="Arial" panose="020B0604020202020204" pitchFamily="34" charset="0"/>
              </a:rPr>
              <a:t>بسبب</a:t>
            </a:r>
            <a:r>
              <a:rPr lang="ar-JO" altLang="en-US" dirty="0">
                <a:solidFill>
                  <a:srgbClr val="FFFF00"/>
                </a:solidFill>
                <a:cs typeface="Arial" panose="020B0604020202020204" pitchFamily="34" charset="0"/>
              </a:rPr>
              <a:t> إيمانهم، </a:t>
            </a:r>
            <a:r>
              <a:rPr lang="ar-JO" altLang="en-US" dirty="0">
                <a:solidFill>
                  <a:schemeClr val="bg1"/>
                </a:solidFill>
                <a:cs typeface="Arial" panose="020B0604020202020204" pitchFamily="34" charset="0"/>
              </a:rPr>
              <a:t>كما أنها فرصة</a:t>
            </a:r>
            <a:r>
              <a:rPr lang="ar-JO" altLang="en-US" dirty="0">
                <a:solidFill>
                  <a:srgbClr val="FFFF00"/>
                </a:solidFill>
                <a:cs typeface="Arial" panose="020B0604020202020204" pitchFamily="34" charset="0"/>
              </a:rPr>
              <a:t> للشرف الشخصي.  </a:t>
            </a:r>
            <a:endParaRPr lang="en-SG" altLang="en-US" dirty="0">
              <a:solidFill>
                <a:srgbClr val="FFFF00"/>
              </a:solidFill>
              <a:cs typeface="Arial" panose="020B0604020202020204" pitchFamily="34" charset="0"/>
            </a:endParaRPr>
          </a:p>
        </p:txBody>
      </p:sp>
      <p:pic>
        <p:nvPicPr>
          <p:cNvPr id="126982" name="Picture 6">
            <a:extLst>
              <a:ext uri="{FF2B5EF4-FFF2-40B4-BE49-F238E27FC236}">
                <a16:creationId xmlns:a16="http://schemas.microsoft.com/office/drawing/2014/main" id="{647562F1-7B3F-5640-B1DA-C57D7B59B9C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6497638"/>
            <a:ext cx="925195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pic>
        <p:nvPicPr>
          <p:cNvPr id="128002" name="Picture 5">
            <a:extLst>
              <a:ext uri="{FF2B5EF4-FFF2-40B4-BE49-F238E27FC236}">
                <a16:creationId xmlns:a16="http://schemas.microsoft.com/office/drawing/2014/main" id="{7BB345D5-3F9E-E04A-BCDD-05A7CC24C40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96975"/>
            <a:ext cx="9145588"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itle 1">
            <a:extLst>
              <a:ext uri="{FF2B5EF4-FFF2-40B4-BE49-F238E27FC236}">
                <a16:creationId xmlns:a16="http://schemas.microsoft.com/office/drawing/2014/main" id="{53A74A8B-732C-384F-9966-D2C528D6B351}"/>
              </a:ext>
            </a:extLst>
          </p:cNvPr>
          <p:cNvSpPr>
            <a:spLocks noGrp="1"/>
          </p:cNvSpPr>
          <p:nvPr>
            <p:ph type="title"/>
          </p:nvPr>
        </p:nvSpPr>
        <p:spPr>
          <a:xfrm>
            <a:off x="156369" y="-24011"/>
            <a:ext cx="8832850" cy="1143000"/>
          </a:xfrm>
        </p:spPr>
        <p:txBody>
          <a:bodyPr/>
          <a:lstStyle/>
          <a:p>
            <a:r>
              <a:rPr lang="ar-JO" altLang="en-US" sz="5400" dirty="0">
                <a:solidFill>
                  <a:schemeClr val="bg1"/>
                </a:solidFill>
                <a:cs typeface="Arial" panose="020B0604020202020204" pitchFamily="34" charset="0"/>
              </a:rPr>
              <a:t>ماذا يعني السلام بالنسبة لك؟</a:t>
            </a:r>
            <a:endParaRPr lang="en-SG" altLang="en-US" sz="5400" dirty="0">
              <a:solidFill>
                <a:schemeClr val="bg1"/>
              </a:solidFill>
              <a:cs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alpha val="83136"/>
          </a:schemeClr>
        </a:solidFill>
        <a:effectLst/>
      </p:bgPr>
    </p:bg>
    <p:spTree>
      <p:nvGrpSpPr>
        <p:cNvPr id="1" name=""/>
        <p:cNvGrpSpPr/>
        <p:nvPr/>
      </p:nvGrpSpPr>
      <p:grpSpPr>
        <a:xfrm>
          <a:off x="0" y="0"/>
          <a:ext cx="0" cy="0"/>
          <a:chOff x="0" y="0"/>
          <a:chExt cx="0" cy="0"/>
        </a:xfrm>
      </p:grpSpPr>
      <p:pic>
        <p:nvPicPr>
          <p:cNvPr id="129026" name="Picture 7">
            <a:extLst>
              <a:ext uri="{FF2B5EF4-FFF2-40B4-BE49-F238E27FC236}">
                <a16:creationId xmlns:a16="http://schemas.microsoft.com/office/drawing/2014/main" id="{1D29F49B-A88C-E54E-B0F8-2CB13C1B8B5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9392"/>
            <a:ext cx="9159875"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Title 1">
            <a:extLst>
              <a:ext uri="{FF2B5EF4-FFF2-40B4-BE49-F238E27FC236}">
                <a16:creationId xmlns:a16="http://schemas.microsoft.com/office/drawing/2014/main" id="{66F8042C-5CB9-6D4D-A415-407FFA80039A}"/>
              </a:ext>
            </a:extLst>
          </p:cNvPr>
          <p:cNvSpPr>
            <a:spLocks noGrp="1"/>
          </p:cNvSpPr>
          <p:nvPr>
            <p:ph type="title"/>
          </p:nvPr>
        </p:nvSpPr>
        <p:spPr>
          <a:xfrm>
            <a:off x="26988" y="-26988"/>
            <a:ext cx="9132887" cy="1143001"/>
          </a:xfrm>
          <a:solidFill>
            <a:schemeClr val="tx1">
              <a:alpha val="47058"/>
            </a:schemeClr>
          </a:solidFill>
        </p:spPr>
        <p:txBody>
          <a:bodyPr/>
          <a:lstStyle/>
          <a:p>
            <a:r>
              <a:rPr lang="ar-JO" altLang="en-US" sz="4800" dirty="0">
                <a:solidFill>
                  <a:schemeClr val="bg1"/>
                </a:solidFill>
                <a:effectLst>
                  <a:glow rad="228600">
                    <a:schemeClr val="accent4">
                      <a:satMod val="175000"/>
                      <a:alpha val="66000"/>
                    </a:schemeClr>
                  </a:glow>
                </a:effectLst>
                <a:cs typeface="Arial" panose="020B0604020202020204" pitchFamily="34" charset="0"/>
              </a:rPr>
              <a:t>السلام بالنسبة للمسلم</a:t>
            </a:r>
            <a:endParaRPr lang="en-SG" altLang="en-US" sz="4800" dirty="0">
              <a:solidFill>
                <a:schemeClr val="bg1"/>
              </a:solidFill>
              <a:effectLst>
                <a:glow rad="228600">
                  <a:schemeClr val="accent4">
                    <a:satMod val="175000"/>
                    <a:alpha val="66000"/>
                  </a:schemeClr>
                </a:glow>
              </a:effectLst>
              <a:cs typeface="Arial" panose="020B0604020202020204" pitchFamily="34" charset="0"/>
            </a:endParaRPr>
          </a:p>
        </p:txBody>
      </p:sp>
      <p:sp>
        <p:nvSpPr>
          <p:cNvPr id="129028" name="Text Placeholder 2">
            <a:extLst>
              <a:ext uri="{FF2B5EF4-FFF2-40B4-BE49-F238E27FC236}">
                <a16:creationId xmlns:a16="http://schemas.microsoft.com/office/drawing/2014/main" id="{7F2F7476-23E7-694E-B1F7-394FDA282AD3}"/>
              </a:ext>
            </a:extLst>
          </p:cNvPr>
          <p:cNvSpPr>
            <a:spLocks noGrp="1"/>
          </p:cNvSpPr>
          <p:nvPr>
            <p:ph type="body" sz="half" idx="1"/>
          </p:nvPr>
        </p:nvSpPr>
        <p:spPr>
          <a:xfrm>
            <a:off x="0" y="4509121"/>
            <a:ext cx="9213850" cy="2059954"/>
          </a:xfrm>
          <a:solidFill>
            <a:schemeClr val="tx2">
              <a:alpha val="43921"/>
            </a:schemeClr>
          </a:solidFill>
        </p:spPr>
        <p:txBody>
          <a:bodyPr/>
          <a:lstStyle/>
          <a:p>
            <a:pPr algn="r" rtl="1"/>
            <a:r>
              <a:rPr lang="ar-JO" altLang="en-US" dirty="0">
                <a:solidFill>
                  <a:schemeClr val="bg1"/>
                </a:solidFill>
                <a:effectLst>
                  <a:glow rad="228600">
                    <a:schemeClr val="accent4">
                      <a:satMod val="175000"/>
                      <a:alpha val="66000"/>
                    </a:schemeClr>
                  </a:glow>
                </a:effectLst>
                <a:cs typeface="Arial" panose="020B0604020202020204" pitchFamily="34" charset="0"/>
              </a:rPr>
              <a:t>جذر كلمة </a:t>
            </a:r>
            <a:r>
              <a:rPr lang="ar-JO" altLang="en-US" dirty="0">
                <a:solidFill>
                  <a:srgbClr val="FFFF00"/>
                </a:solidFill>
                <a:effectLst>
                  <a:glow rad="228600">
                    <a:schemeClr val="accent4">
                      <a:satMod val="175000"/>
                      <a:alpha val="66000"/>
                    </a:schemeClr>
                  </a:glow>
                </a:effectLst>
                <a:cs typeface="Arial" panose="020B0604020202020204" pitchFamily="34" charset="0"/>
              </a:rPr>
              <a:t>الإسلام</a:t>
            </a:r>
            <a:r>
              <a:rPr lang="ar-JO" altLang="en-US" dirty="0">
                <a:solidFill>
                  <a:schemeClr val="bg1"/>
                </a:solidFill>
                <a:effectLst>
                  <a:glow rad="228600">
                    <a:schemeClr val="accent4">
                      <a:satMod val="175000"/>
                      <a:alpha val="66000"/>
                    </a:schemeClr>
                  </a:glow>
                </a:effectLst>
                <a:cs typeface="Arial" panose="020B0604020202020204" pitchFamily="34" charset="0"/>
              </a:rPr>
              <a:t> (السلام) ليس فقط كلمة السلام بالعربية لكنها تأتي من كلمة </a:t>
            </a:r>
            <a:r>
              <a:rPr lang="ar-JO" altLang="en-US" dirty="0">
                <a:solidFill>
                  <a:srgbClr val="FFFF00"/>
                </a:solidFill>
                <a:effectLst>
                  <a:glow rad="228600">
                    <a:schemeClr val="accent4">
                      <a:satMod val="175000"/>
                      <a:alpha val="66000"/>
                    </a:schemeClr>
                  </a:glow>
                </a:effectLst>
                <a:cs typeface="Arial" panose="020B0604020202020204" pitchFamily="34" charset="0"/>
              </a:rPr>
              <a:t>التسليم (الخضوع). </a:t>
            </a:r>
            <a:r>
              <a:rPr lang="ar-JO" altLang="en-US" dirty="0">
                <a:solidFill>
                  <a:schemeClr val="bg1"/>
                </a:solidFill>
                <a:effectLst>
                  <a:glow rad="228600">
                    <a:schemeClr val="accent4">
                      <a:satMod val="175000"/>
                      <a:alpha val="66000"/>
                    </a:schemeClr>
                  </a:glow>
                </a:effectLst>
                <a:cs typeface="Arial" panose="020B0604020202020204" pitchFamily="34" charset="0"/>
              </a:rPr>
              <a:t>إنها دعوة الخضوع </a:t>
            </a:r>
            <a:r>
              <a:rPr lang="ar-JO" altLang="en-US" dirty="0">
                <a:solidFill>
                  <a:srgbClr val="FFFF00"/>
                </a:solidFill>
                <a:effectLst>
                  <a:glow rad="228600">
                    <a:schemeClr val="accent4">
                      <a:satMod val="175000"/>
                      <a:alpha val="66000"/>
                    </a:schemeClr>
                  </a:glow>
                </a:effectLst>
                <a:cs typeface="Arial" panose="020B0604020202020204" pitchFamily="34" charset="0"/>
              </a:rPr>
              <a:t>لله</a:t>
            </a:r>
            <a:r>
              <a:rPr lang="ar-JO" altLang="en-US" dirty="0">
                <a:solidFill>
                  <a:schemeClr val="bg1"/>
                </a:solidFill>
                <a:effectLst>
                  <a:glow rad="228600">
                    <a:schemeClr val="accent4">
                      <a:satMod val="175000"/>
                      <a:alpha val="66000"/>
                    </a:schemeClr>
                  </a:glow>
                </a:effectLst>
                <a:cs typeface="Arial" panose="020B0604020202020204" pitchFamily="34" charset="0"/>
              </a:rPr>
              <a:t> وهي دعوة لكل الناس من </a:t>
            </a:r>
            <a:r>
              <a:rPr lang="ar-JO" altLang="en-US" dirty="0">
                <a:solidFill>
                  <a:srgbClr val="FFFF00"/>
                </a:solidFill>
                <a:effectLst>
                  <a:glow rad="228600">
                    <a:schemeClr val="accent4">
                      <a:satMod val="175000"/>
                      <a:alpha val="66000"/>
                    </a:schemeClr>
                  </a:glow>
                </a:effectLst>
                <a:cs typeface="Arial" panose="020B0604020202020204" pitchFamily="34" charset="0"/>
              </a:rPr>
              <a:t>الديانات الأخرى</a:t>
            </a:r>
            <a:r>
              <a:rPr lang="ar-JO" altLang="en-US" dirty="0">
                <a:solidFill>
                  <a:schemeClr val="bg1"/>
                </a:solidFill>
                <a:effectLst>
                  <a:glow rad="228600">
                    <a:schemeClr val="accent4">
                      <a:satMod val="175000"/>
                      <a:alpha val="66000"/>
                    </a:schemeClr>
                  </a:glow>
                </a:effectLst>
                <a:cs typeface="Arial" panose="020B0604020202020204" pitchFamily="34" charset="0"/>
              </a:rPr>
              <a:t> ليكونوا في حالة كاملة من </a:t>
            </a:r>
            <a:r>
              <a:rPr lang="ar-JO" altLang="en-US" dirty="0">
                <a:solidFill>
                  <a:srgbClr val="FFFF00"/>
                </a:solidFill>
                <a:effectLst>
                  <a:glow rad="228600">
                    <a:schemeClr val="accent4">
                      <a:satMod val="175000"/>
                      <a:alpha val="66000"/>
                    </a:schemeClr>
                  </a:glow>
                </a:effectLst>
                <a:cs typeface="Arial" panose="020B0604020202020204" pitchFamily="34" charset="0"/>
              </a:rPr>
              <a:t>الخضوع للحكم الإسلامي.</a:t>
            </a:r>
            <a:endParaRPr lang="en-SG" altLang="en-US" dirty="0">
              <a:solidFill>
                <a:srgbClr val="FFFF00"/>
              </a:solidFill>
              <a:effectLst>
                <a:glow rad="228600">
                  <a:schemeClr val="accent4">
                    <a:satMod val="175000"/>
                    <a:alpha val="66000"/>
                  </a:schemeClr>
                </a:glow>
              </a:effectLst>
              <a:cs typeface="Arial" panose="020B0604020202020204" pitchFamily="34" charset="0"/>
            </a:endParaRPr>
          </a:p>
        </p:txBody>
      </p:sp>
      <p:sp>
        <p:nvSpPr>
          <p:cNvPr id="129029" name="Rectangle 4">
            <a:extLst>
              <a:ext uri="{FF2B5EF4-FFF2-40B4-BE49-F238E27FC236}">
                <a16:creationId xmlns:a16="http://schemas.microsoft.com/office/drawing/2014/main" id="{CA589AEE-A420-834B-980C-774295A70466}"/>
              </a:ext>
            </a:extLst>
          </p:cNvPr>
          <p:cNvSpPr>
            <a:spLocks noChangeArrowheads="1"/>
          </p:cNvSpPr>
          <p:nvPr/>
        </p:nvSpPr>
        <p:spPr bwMode="auto">
          <a:xfrm>
            <a:off x="0" y="6569075"/>
            <a:ext cx="91598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rtl="1">
              <a:spcBef>
                <a:spcPct val="0"/>
              </a:spcBef>
              <a:buFontTx/>
              <a:buNone/>
            </a:pPr>
            <a:r>
              <a:rPr lang="en-SG" altLang="en-US" sz="1600" b="1" dirty="0">
                <a:solidFill>
                  <a:schemeClr val="tx1"/>
                </a:solidFill>
              </a:rPr>
              <a:t>http://www.thereligionofpeace.com/pages/Myths-of-Islam.htm#islammeanspeace</a:t>
            </a:r>
          </a:p>
        </p:txBody>
      </p:sp>
      <p:sp>
        <p:nvSpPr>
          <p:cNvPr id="129030" name="Rectangle 5">
            <a:extLst>
              <a:ext uri="{FF2B5EF4-FFF2-40B4-BE49-F238E27FC236}">
                <a16:creationId xmlns:a16="http://schemas.microsoft.com/office/drawing/2014/main" id="{08944348-3007-D24E-913D-8D8807996DCB}"/>
              </a:ext>
            </a:extLst>
          </p:cNvPr>
          <p:cNvSpPr>
            <a:spLocks noChangeArrowheads="1"/>
          </p:cNvSpPr>
          <p:nvPr/>
        </p:nvSpPr>
        <p:spPr bwMode="auto">
          <a:xfrm>
            <a:off x="6875463" y="6600825"/>
            <a:ext cx="26078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400" b="1" dirty="0">
                <a:solidFill>
                  <a:schemeClr val="tx1"/>
                </a:solidFill>
              </a:rPr>
              <a:t>http://islamqa.info/en/111564</a:t>
            </a:r>
          </a:p>
        </p:txBody>
      </p:sp>
      <p:sp>
        <p:nvSpPr>
          <p:cNvPr id="129031" name="TextBox 6">
            <a:extLst>
              <a:ext uri="{FF2B5EF4-FFF2-40B4-BE49-F238E27FC236}">
                <a16:creationId xmlns:a16="http://schemas.microsoft.com/office/drawing/2014/main" id="{A4049BE0-E42C-0341-A3F2-76A7C52D6D59}"/>
              </a:ext>
            </a:extLst>
          </p:cNvPr>
          <p:cNvSpPr txBox="1">
            <a:spLocks noChangeArrowheads="1"/>
          </p:cNvSpPr>
          <p:nvPr/>
        </p:nvSpPr>
        <p:spPr bwMode="auto">
          <a:xfrm>
            <a:off x="2049463" y="2081213"/>
            <a:ext cx="63428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2800" b="1" dirty="0">
                <a:solidFill>
                  <a:schemeClr val="tx1"/>
                </a:solidFill>
              </a:rPr>
              <a:t>Being able to practice one’s religion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7">
            <a:extLst>
              <a:ext uri="{FF2B5EF4-FFF2-40B4-BE49-F238E27FC236}">
                <a16:creationId xmlns:a16="http://schemas.microsoft.com/office/drawing/2014/main" id="{E269D26B-C201-C543-99F2-AC6B799C9D1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1438" y="-27384"/>
            <a:ext cx="9215438"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itle 1">
            <a:extLst>
              <a:ext uri="{FF2B5EF4-FFF2-40B4-BE49-F238E27FC236}">
                <a16:creationId xmlns:a16="http://schemas.microsoft.com/office/drawing/2014/main" id="{023CF3AD-8003-CC49-AE0B-B2F3475483AE}"/>
              </a:ext>
            </a:extLst>
          </p:cNvPr>
          <p:cNvSpPr>
            <a:spLocks noGrp="1"/>
          </p:cNvSpPr>
          <p:nvPr>
            <p:ph type="title"/>
          </p:nvPr>
        </p:nvSpPr>
        <p:spPr>
          <a:xfrm>
            <a:off x="-71438" y="114300"/>
            <a:ext cx="9215437" cy="1143000"/>
          </a:xfrm>
        </p:spPr>
        <p:txBody>
          <a:bodyPr/>
          <a:lstStyle/>
          <a:p>
            <a:r>
              <a:rPr lang="ar-JO" altLang="en-US" sz="4800" dirty="0">
                <a:solidFill>
                  <a:schemeClr val="bg1"/>
                </a:solidFill>
                <a:cs typeface="Arial" panose="020B0604020202020204" pitchFamily="34" charset="0"/>
              </a:rPr>
              <a:t>محبة الحرية</a:t>
            </a:r>
            <a:endParaRPr lang="en-SG" altLang="en-US" sz="4800" dirty="0">
              <a:solidFill>
                <a:schemeClr val="bg1"/>
              </a:solidFill>
              <a:cs typeface="Arial" panose="020B0604020202020204" pitchFamily="34" charset="0"/>
            </a:endParaRPr>
          </a:p>
        </p:txBody>
      </p:sp>
      <p:sp>
        <p:nvSpPr>
          <p:cNvPr id="130052" name="Text Placeholder 2">
            <a:extLst>
              <a:ext uri="{FF2B5EF4-FFF2-40B4-BE49-F238E27FC236}">
                <a16:creationId xmlns:a16="http://schemas.microsoft.com/office/drawing/2014/main" id="{2C3BBBF9-00AB-A448-801D-6672CC10776E}"/>
              </a:ext>
            </a:extLst>
          </p:cNvPr>
          <p:cNvSpPr>
            <a:spLocks noGrp="1"/>
          </p:cNvSpPr>
          <p:nvPr>
            <p:ph type="body" sz="half" idx="1"/>
          </p:nvPr>
        </p:nvSpPr>
        <p:spPr>
          <a:xfrm>
            <a:off x="0" y="1628775"/>
            <a:ext cx="5003800" cy="4511675"/>
          </a:xfrm>
          <a:solidFill>
            <a:schemeClr val="bg1">
              <a:alpha val="54901"/>
            </a:schemeClr>
          </a:solidFill>
        </p:spPr>
        <p:txBody>
          <a:bodyPr/>
          <a:lstStyle/>
          <a:p>
            <a:pPr algn="r" rtl="1"/>
            <a:r>
              <a:rPr lang="ar-JO" altLang="en-US" sz="2800" dirty="0">
                <a:solidFill>
                  <a:schemeClr val="tx1"/>
                </a:solidFill>
                <a:cs typeface="Arial" panose="020B0604020202020204" pitchFamily="34" charset="0"/>
              </a:rPr>
              <a:t>لم يحكم ملك على عرب الصحراء حيث كانوا أناساً أحرار يعيشون في عشائر وقبائل.</a:t>
            </a:r>
            <a:endParaRPr lang="en-SG" altLang="en-US" sz="2800" dirty="0">
              <a:solidFill>
                <a:schemeClr val="tx1"/>
              </a:solidFill>
              <a:cs typeface="Arial" panose="020B0604020202020204" pitchFamily="34" charset="0"/>
            </a:endParaRPr>
          </a:p>
          <a:p>
            <a:endParaRPr lang="en-SG" altLang="en-US" sz="1800" dirty="0">
              <a:solidFill>
                <a:schemeClr val="tx1"/>
              </a:solidFill>
              <a:cs typeface="Arial" panose="020B0604020202020204" pitchFamily="34" charset="0"/>
            </a:endParaRPr>
          </a:p>
          <a:p>
            <a:pPr algn="r" rtl="1"/>
            <a:r>
              <a:rPr lang="ar-JO" altLang="en-US" sz="2800" dirty="0">
                <a:solidFill>
                  <a:schemeClr val="tx1"/>
                </a:solidFill>
                <a:cs typeface="Arial" panose="020B0604020202020204" pitchFamily="34" charset="0"/>
              </a:rPr>
              <a:t>يعني الشرف والحرية للعربي أكثر من الحياة نفسها</a:t>
            </a:r>
            <a:endParaRPr lang="en-SG" altLang="en-US" sz="2800" dirty="0">
              <a:solidFill>
                <a:schemeClr val="tx1"/>
              </a:solidFill>
              <a:cs typeface="Arial" panose="020B0604020202020204" pitchFamily="34" charset="0"/>
            </a:endParaRPr>
          </a:p>
          <a:p>
            <a:endParaRPr lang="en-SG" altLang="en-US" sz="1800" dirty="0">
              <a:solidFill>
                <a:schemeClr val="tx1"/>
              </a:solidFill>
              <a:cs typeface="Arial" panose="020B0604020202020204" pitchFamily="34" charset="0"/>
            </a:endParaRPr>
          </a:p>
          <a:p>
            <a:pPr algn="r" rtl="1"/>
            <a:r>
              <a:rPr lang="ar-JO" altLang="en-US" sz="2800" dirty="0">
                <a:solidFill>
                  <a:schemeClr val="tx1"/>
                </a:solidFill>
                <a:cs typeface="Arial" panose="020B0604020202020204" pitchFamily="34" charset="0"/>
              </a:rPr>
              <a:t>في معظم الأحيان لم تتدخل القوى العالمية الرئيسية كالرومان والفرس مع عرب الصحراء.</a:t>
            </a:r>
            <a:endParaRPr lang="en-SG" altLang="en-US" sz="2800" dirty="0">
              <a:solidFill>
                <a:schemeClr val="tx1"/>
              </a:solidFill>
              <a:cs typeface="Arial" panose="020B0604020202020204" pitchFamily="34" charset="0"/>
            </a:endParaRPr>
          </a:p>
        </p:txBody>
      </p:sp>
      <p:sp>
        <p:nvSpPr>
          <p:cNvPr id="130053" name="Content Placeholder 3">
            <a:extLst>
              <a:ext uri="{FF2B5EF4-FFF2-40B4-BE49-F238E27FC236}">
                <a16:creationId xmlns:a16="http://schemas.microsoft.com/office/drawing/2014/main" id="{6E32FF88-1921-ED43-9ADA-1C0A5D0D2B3E}"/>
              </a:ext>
            </a:extLst>
          </p:cNvPr>
          <p:cNvSpPr>
            <a:spLocks noGrp="1"/>
          </p:cNvSpPr>
          <p:nvPr>
            <p:ph sz="half" idx="2"/>
          </p:nvPr>
        </p:nvSpPr>
        <p:spPr>
          <a:xfrm>
            <a:off x="5240337" y="2204864"/>
            <a:ext cx="3667125" cy="3105150"/>
          </a:xfrm>
          <a:solidFill>
            <a:schemeClr val="bg1">
              <a:alpha val="47058"/>
            </a:schemeClr>
          </a:solidFill>
        </p:spPr>
        <p:txBody>
          <a:bodyPr/>
          <a:lstStyle/>
          <a:p>
            <a:pPr marL="0" indent="0" algn="r">
              <a:buFontTx/>
              <a:buNone/>
            </a:pPr>
            <a:r>
              <a:rPr lang="ar-JO" altLang="en-US" dirty="0">
                <a:solidFill>
                  <a:schemeClr val="tx1"/>
                </a:solidFill>
                <a:cs typeface="Arial" panose="020B0604020202020204" pitchFamily="34" charset="0"/>
              </a:rPr>
              <a:t>عندما تم تحدي الحرية لممارسة الدين كانوا مستعدين للتضحية بحياتهم حتى يكونوا قادرين على ممارسة إيمانهم.</a:t>
            </a:r>
            <a:endParaRPr lang="en-SG" altLang="en-US" dirty="0">
              <a:solidFill>
                <a:schemeClr val="tx1"/>
              </a:solidFill>
              <a:cs typeface="Arial" panose="020B0604020202020204" pitchFamily="34" charset="0"/>
            </a:endParaRPr>
          </a:p>
        </p:txBody>
      </p:sp>
      <p:pic>
        <p:nvPicPr>
          <p:cNvPr id="130054" name="Picture 5">
            <a:extLst>
              <a:ext uri="{FF2B5EF4-FFF2-40B4-BE49-F238E27FC236}">
                <a16:creationId xmlns:a16="http://schemas.microsoft.com/office/drawing/2014/main" id="{D367A5E2-D408-F740-BBF1-292314E50F4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0813" y="6500813"/>
            <a:ext cx="9431338"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5">
            <a:extLst>
              <a:ext uri="{FF2B5EF4-FFF2-40B4-BE49-F238E27FC236}">
                <a16:creationId xmlns:a16="http://schemas.microsoft.com/office/drawing/2014/main" id="{333D7A1F-B52B-8143-BA0E-26A7FBDA189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 y="-104775"/>
            <a:ext cx="9251950" cy="497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F6054B61-B555-3445-8A42-8014A55251A2}"/>
              </a:ext>
            </a:extLst>
          </p:cNvPr>
          <p:cNvSpPr>
            <a:spLocks noGrp="1"/>
          </p:cNvSpPr>
          <p:nvPr>
            <p:ph idx="1"/>
          </p:nvPr>
        </p:nvSpPr>
        <p:spPr>
          <a:xfrm>
            <a:off x="0" y="4783138"/>
            <a:ext cx="9144000" cy="2049462"/>
          </a:xfrm>
          <a:solidFill>
            <a:schemeClr val="accent1">
              <a:lumMod val="50000"/>
            </a:schemeClr>
          </a:solidFill>
        </p:spPr>
        <p:txBody>
          <a:bodyPr/>
          <a:lstStyle/>
          <a:p>
            <a:pPr algn="r" rtl="1">
              <a:defRPr/>
            </a:pPr>
            <a:r>
              <a:rPr lang="ar-JO" altLang="en-US" sz="3600" dirty="0">
                <a:solidFill>
                  <a:schemeClr val="bg1"/>
                </a:solidFill>
                <a:cs typeface="Arial" panose="020B0604020202020204" pitchFamily="34" charset="0"/>
              </a:rPr>
              <a:t>لقد ساعدوا بشكل عظيم في </a:t>
            </a:r>
            <a:r>
              <a:rPr lang="ar-JO" altLang="en-US" sz="3600" dirty="0">
                <a:solidFill>
                  <a:srgbClr val="FFFF00"/>
                </a:solidFill>
                <a:cs typeface="Arial" panose="020B0604020202020204" pitchFamily="34" charset="0"/>
              </a:rPr>
              <a:t>نقل</a:t>
            </a:r>
            <a:r>
              <a:rPr lang="ar-JO" altLang="en-US" sz="3600" dirty="0">
                <a:solidFill>
                  <a:schemeClr val="bg1"/>
                </a:solidFill>
                <a:cs typeface="Arial" panose="020B0604020202020204" pitchFamily="34" charset="0"/>
              </a:rPr>
              <a:t> و</a:t>
            </a:r>
            <a:r>
              <a:rPr lang="ar-JO" altLang="en-US" sz="3600" dirty="0">
                <a:solidFill>
                  <a:srgbClr val="FFFF00"/>
                </a:solidFill>
                <a:cs typeface="Arial" panose="020B0604020202020204" pitchFamily="34" charset="0"/>
              </a:rPr>
              <a:t>حفظ</a:t>
            </a:r>
            <a:r>
              <a:rPr lang="ar-JO" altLang="en-US" sz="3600" dirty="0">
                <a:solidFill>
                  <a:schemeClr val="bg1"/>
                </a:solidFill>
                <a:cs typeface="Arial" panose="020B0604020202020204" pitchFamily="34" charset="0"/>
              </a:rPr>
              <a:t> المعرفة من اليونانيين إلى أوروبا خصوصاً خلال العصور الوسطى المظلمة في أوروبا. </a:t>
            </a:r>
            <a:r>
              <a:rPr lang="en-SG" altLang="en-US" sz="3600" dirty="0">
                <a:solidFill>
                  <a:schemeClr val="bg1"/>
                </a:solidFill>
                <a:cs typeface="Arial" panose="020B0604020202020204" pitchFamily="34" charset="0"/>
              </a:rPr>
              <a:t> </a:t>
            </a:r>
          </a:p>
        </p:txBody>
      </p:sp>
      <p:sp>
        <p:nvSpPr>
          <p:cNvPr id="131076" name="Rectangle 3">
            <a:extLst>
              <a:ext uri="{FF2B5EF4-FFF2-40B4-BE49-F238E27FC236}">
                <a16:creationId xmlns:a16="http://schemas.microsoft.com/office/drawing/2014/main" id="{39E8F426-76F6-3C46-AA74-503F2884D6AD}"/>
              </a:ext>
            </a:extLst>
          </p:cNvPr>
          <p:cNvSpPr>
            <a:spLocks noChangeArrowheads="1"/>
          </p:cNvSpPr>
          <p:nvPr/>
        </p:nvSpPr>
        <p:spPr bwMode="auto">
          <a:xfrm>
            <a:off x="251520" y="6400106"/>
            <a:ext cx="56890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400" b="1" dirty="0">
                <a:solidFill>
                  <a:schemeClr val="bg1"/>
                </a:solidFill>
              </a:rPr>
              <a:t>http://</a:t>
            </a:r>
            <a:r>
              <a:rPr lang="en-SG" altLang="en-US" sz="1400" b="1" dirty="0" err="1">
                <a:solidFill>
                  <a:schemeClr val="bg1"/>
                </a:solidFill>
              </a:rPr>
              <a:t>en.wikipedia.org</a:t>
            </a:r>
            <a:r>
              <a:rPr lang="en-SG" altLang="en-US" sz="1400" b="1" dirty="0">
                <a:solidFill>
                  <a:schemeClr val="bg1"/>
                </a:solidFill>
              </a:rPr>
              <a:t>/wiki/</a:t>
            </a:r>
            <a:r>
              <a:rPr lang="en-SG" altLang="en-US" sz="1400" b="1" dirty="0" err="1">
                <a:solidFill>
                  <a:schemeClr val="bg1"/>
                </a:solidFill>
              </a:rPr>
              <a:t>Transmission_of_the_Classics</a:t>
            </a:r>
            <a:endParaRPr lang="en-SG" altLang="en-US" sz="1400" b="1" dirty="0">
              <a:solidFill>
                <a:schemeClr val="bg1"/>
              </a:solidFill>
            </a:endParaRPr>
          </a:p>
        </p:txBody>
      </p:sp>
      <p:sp>
        <p:nvSpPr>
          <p:cNvPr id="131077" name="Title 1">
            <a:extLst>
              <a:ext uri="{FF2B5EF4-FFF2-40B4-BE49-F238E27FC236}">
                <a16:creationId xmlns:a16="http://schemas.microsoft.com/office/drawing/2014/main" id="{5378A52B-B065-804B-9FEB-F78F2AF144EB}"/>
              </a:ext>
            </a:extLst>
          </p:cNvPr>
          <p:cNvSpPr>
            <a:spLocks noGrp="1"/>
          </p:cNvSpPr>
          <p:nvPr>
            <p:ph type="title"/>
          </p:nvPr>
        </p:nvSpPr>
        <p:spPr>
          <a:xfrm>
            <a:off x="0" y="0"/>
            <a:ext cx="9036050" cy="1412875"/>
          </a:xfrm>
          <a:solidFill>
            <a:srgbClr val="996633">
              <a:alpha val="47058"/>
            </a:srgbClr>
          </a:solidFill>
        </p:spPr>
        <p:txBody>
          <a:bodyPr/>
          <a:lstStyle/>
          <a:p>
            <a:r>
              <a:rPr lang="ar-JO" altLang="en-US" sz="5400" dirty="0">
                <a:solidFill>
                  <a:schemeClr val="bg1"/>
                </a:solidFill>
                <a:cs typeface="Arial" panose="020B0604020202020204" pitchFamily="34" charset="0"/>
              </a:rPr>
              <a:t>مساهمات العرب</a:t>
            </a:r>
            <a:endParaRPr lang="en-SG" altLang="en-US" sz="5400" dirty="0">
              <a:solidFill>
                <a:schemeClr val="bg1"/>
              </a:solidFill>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5">
            <a:extLst>
              <a:ext uri="{FF2B5EF4-FFF2-40B4-BE49-F238E27FC236}">
                <a16:creationId xmlns:a16="http://schemas.microsoft.com/office/drawing/2014/main" id="{400968A4-D50E-3D46-BADF-5C1C8C60B28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875" y="0"/>
            <a:ext cx="9151938"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itle 1">
            <a:extLst>
              <a:ext uri="{FF2B5EF4-FFF2-40B4-BE49-F238E27FC236}">
                <a16:creationId xmlns:a16="http://schemas.microsoft.com/office/drawing/2014/main" id="{27E8118E-DB0D-8640-B0A5-9B548838CEFC}"/>
              </a:ext>
            </a:extLst>
          </p:cNvPr>
          <p:cNvSpPr>
            <a:spLocks noGrp="1"/>
          </p:cNvSpPr>
          <p:nvPr>
            <p:ph type="title"/>
          </p:nvPr>
        </p:nvSpPr>
        <p:spPr>
          <a:xfrm>
            <a:off x="250825" y="2420938"/>
            <a:ext cx="5617319" cy="863600"/>
          </a:xfrm>
          <a:solidFill>
            <a:srgbClr val="000000"/>
          </a:solidFill>
        </p:spPr>
        <p:txBody>
          <a:bodyPr/>
          <a:lstStyle/>
          <a:p>
            <a:r>
              <a:rPr lang="ar-JO" altLang="en-US" dirty="0">
                <a:solidFill>
                  <a:schemeClr val="bg1"/>
                </a:solidFill>
                <a:cs typeface="Arial" panose="020B0604020202020204" pitchFamily="34" charset="0"/>
              </a:rPr>
              <a:t>مساهمات العرب</a:t>
            </a:r>
            <a:endParaRPr lang="en-SG" altLang="en-US" dirty="0">
              <a:solidFill>
                <a:schemeClr val="bg1"/>
              </a:solidFill>
              <a:cs typeface="Arial" panose="020B0604020202020204" pitchFamily="34" charset="0"/>
            </a:endParaRPr>
          </a:p>
        </p:txBody>
      </p:sp>
      <p:sp>
        <p:nvSpPr>
          <p:cNvPr id="132100" name="Content Placeholder 2">
            <a:extLst>
              <a:ext uri="{FF2B5EF4-FFF2-40B4-BE49-F238E27FC236}">
                <a16:creationId xmlns:a16="http://schemas.microsoft.com/office/drawing/2014/main" id="{893BB8F5-7283-EB41-A99A-7EABBC898807}"/>
              </a:ext>
            </a:extLst>
          </p:cNvPr>
          <p:cNvSpPr>
            <a:spLocks noGrp="1"/>
          </p:cNvSpPr>
          <p:nvPr>
            <p:ph idx="1"/>
          </p:nvPr>
        </p:nvSpPr>
        <p:spPr>
          <a:xfrm>
            <a:off x="-15875" y="5013325"/>
            <a:ext cx="9144000" cy="2592388"/>
          </a:xfrm>
          <a:solidFill>
            <a:srgbClr val="FFC000">
              <a:alpha val="50980"/>
            </a:srgbClr>
          </a:solidFill>
        </p:spPr>
        <p:txBody>
          <a:bodyPr/>
          <a:lstStyle/>
          <a:p>
            <a:pPr algn="r" rtl="1"/>
            <a:r>
              <a:rPr lang="ar-JO" altLang="en-US" sz="2800" dirty="0">
                <a:solidFill>
                  <a:schemeClr val="tx1"/>
                </a:solidFill>
                <a:cs typeface="Arial" panose="020B0604020202020204" pitchFamily="34" charset="0"/>
              </a:rPr>
              <a:t>امتلك العرب القدرة على </a:t>
            </a:r>
            <a:r>
              <a:rPr lang="ar-JO" altLang="en-US" sz="2800" dirty="0">
                <a:solidFill>
                  <a:srgbClr val="FF0000"/>
                </a:solidFill>
                <a:cs typeface="Arial" panose="020B0604020202020204" pitchFamily="34" charset="0"/>
              </a:rPr>
              <a:t>الإستيعاب</a:t>
            </a:r>
            <a:r>
              <a:rPr lang="ar-JO" altLang="en-US" sz="2800" dirty="0">
                <a:solidFill>
                  <a:schemeClr val="tx1"/>
                </a:solidFill>
                <a:cs typeface="Arial" panose="020B0604020202020204" pitchFamily="34" charset="0"/>
              </a:rPr>
              <a:t> و</a:t>
            </a:r>
            <a:r>
              <a:rPr lang="ar-JO" altLang="en-US" sz="2800" dirty="0">
                <a:solidFill>
                  <a:srgbClr val="FF0000"/>
                </a:solidFill>
                <a:cs typeface="Arial" panose="020B0604020202020204" pitchFamily="34" charset="0"/>
              </a:rPr>
              <a:t>البناء</a:t>
            </a:r>
            <a:r>
              <a:rPr lang="ar-JO" altLang="en-US" sz="2800" dirty="0">
                <a:solidFill>
                  <a:schemeClr val="tx1"/>
                </a:solidFill>
                <a:cs typeface="Arial" panose="020B0604020202020204" pitchFamily="34" charset="0"/>
              </a:rPr>
              <a:t> على </a:t>
            </a:r>
            <a:r>
              <a:rPr lang="ar-JO" altLang="en-US" sz="2800" dirty="0">
                <a:solidFill>
                  <a:srgbClr val="FF0000"/>
                </a:solidFill>
                <a:cs typeface="Arial" panose="020B0604020202020204" pitchFamily="34" charset="0"/>
              </a:rPr>
              <a:t>الثقافات</a:t>
            </a:r>
            <a:r>
              <a:rPr lang="ar-JO" altLang="en-US" sz="2800" dirty="0">
                <a:solidFill>
                  <a:schemeClr val="tx1"/>
                </a:solidFill>
                <a:cs typeface="Arial" panose="020B0604020202020204" pitchFamily="34" charset="0"/>
              </a:rPr>
              <a:t> التي كانت قبلهم. </a:t>
            </a:r>
            <a:endParaRPr lang="en-SG" altLang="en-US" sz="2800" dirty="0">
              <a:solidFill>
                <a:schemeClr val="tx1"/>
              </a:solidFill>
              <a:cs typeface="Arial" panose="020B0604020202020204" pitchFamily="34" charset="0"/>
            </a:endParaRPr>
          </a:p>
          <a:p>
            <a:pPr algn="r" rtl="1"/>
            <a:r>
              <a:rPr lang="ar-JO" altLang="en-US" sz="2800" dirty="0">
                <a:solidFill>
                  <a:schemeClr val="tx1"/>
                </a:solidFill>
                <a:cs typeface="Arial" panose="020B0604020202020204" pitchFamily="34" charset="0"/>
              </a:rPr>
              <a:t>بعض أعظم المساهمات كانت في حقول الرياضيات، الفلك والطب. </a:t>
            </a:r>
            <a:endParaRPr lang="en-SG" altLang="en-US" sz="2800" dirty="0">
              <a:solidFill>
                <a:schemeClr val="tx1"/>
              </a:solidFill>
              <a:cs typeface="Arial" panose="020B0604020202020204" pitchFamily="34" charset="0"/>
            </a:endParaRPr>
          </a:p>
        </p:txBody>
      </p:sp>
      <p:sp>
        <p:nvSpPr>
          <p:cNvPr id="132101" name="Rectangle 3">
            <a:extLst>
              <a:ext uri="{FF2B5EF4-FFF2-40B4-BE49-F238E27FC236}">
                <a16:creationId xmlns:a16="http://schemas.microsoft.com/office/drawing/2014/main" id="{A9D9AA12-B582-FB49-AE91-B1EE2199CB92}"/>
              </a:ext>
            </a:extLst>
          </p:cNvPr>
          <p:cNvSpPr>
            <a:spLocks noChangeArrowheads="1"/>
          </p:cNvSpPr>
          <p:nvPr/>
        </p:nvSpPr>
        <p:spPr bwMode="auto">
          <a:xfrm>
            <a:off x="6796088" y="6550025"/>
            <a:ext cx="25071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400" b="1" dirty="0">
                <a:solidFill>
                  <a:schemeClr val="tx1"/>
                </a:solidFill>
              </a:rPr>
              <a:t>http://</a:t>
            </a:r>
            <a:r>
              <a:rPr lang="en-SG" altLang="en-US" sz="1400" b="1" dirty="0" err="1">
                <a:solidFill>
                  <a:schemeClr val="tx1"/>
                </a:solidFill>
              </a:rPr>
              <a:t>www.adc.org</a:t>
            </a:r>
            <a:r>
              <a:rPr lang="en-SG" altLang="en-US" sz="1400" b="1" dirty="0">
                <a:solidFill>
                  <a:schemeClr val="tx1"/>
                </a:solidFill>
              </a:rPr>
              <a:t>/?id=247</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4">
            <a:extLst>
              <a:ext uri="{FF2B5EF4-FFF2-40B4-BE49-F238E27FC236}">
                <a16:creationId xmlns:a16="http://schemas.microsoft.com/office/drawing/2014/main" id="{C8B9CA17-F3F4-6942-A0F6-809ABE3962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938" y="-6350"/>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C04851A-1613-F448-8CC4-1A3B63CA2A29}"/>
              </a:ext>
            </a:extLst>
          </p:cNvPr>
          <p:cNvSpPr>
            <a:spLocks noGrp="1"/>
          </p:cNvSpPr>
          <p:nvPr>
            <p:ph type="title"/>
          </p:nvPr>
        </p:nvSpPr>
        <p:spPr>
          <a:xfrm>
            <a:off x="0" y="11113"/>
            <a:ext cx="9264650" cy="858837"/>
          </a:xfrm>
          <a:solidFill>
            <a:schemeClr val="accent2">
              <a:lumMod val="20000"/>
              <a:lumOff val="80000"/>
              <a:alpha val="79000"/>
            </a:schemeClr>
          </a:solidFill>
        </p:spPr>
        <p:txBody>
          <a:bodyPr/>
          <a:lstStyle/>
          <a:p>
            <a:pPr>
              <a:defRPr/>
            </a:pPr>
            <a:r>
              <a:rPr lang="ar-JO" altLang="en-US" sz="4800" dirty="0">
                <a:solidFill>
                  <a:schemeClr val="tx1"/>
                </a:solidFill>
                <a:cs typeface="Arial" panose="020B0604020202020204" pitchFamily="34" charset="0"/>
              </a:rPr>
              <a:t>الرياضيات</a:t>
            </a:r>
            <a:endParaRPr lang="en-SG" altLang="en-US" sz="4800" dirty="0">
              <a:cs typeface="Arial" panose="020B0604020202020204" pitchFamily="34" charset="0"/>
            </a:endParaRPr>
          </a:p>
        </p:txBody>
      </p:sp>
      <p:sp>
        <p:nvSpPr>
          <p:cNvPr id="3" name="Content Placeholder 2">
            <a:extLst>
              <a:ext uri="{FF2B5EF4-FFF2-40B4-BE49-F238E27FC236}">
                <a16:creationId xmlns:a16="http://schemas.microsoft.com/office/drawing/2014/main" id="{B43C0E23-3080-D441-AF50-3A58EB386EE7}"/>
              </a:ext>
            </a:extLst>
          </p:cNvPr>
          <p:cNvSpPr>
            <a:spLocks noGrp="1"/>
          </p:cNvSpPr>
          <p:nvPr>
            <p:ph idx="1"/>
          </p:nvPr>
        </p:nvSpPr>
        <p:spPr>
          <a:xfrm>
            <a:off x="-17463" y="2249488"/>
            <a:ext cx="9161463" cy="3228975"/>
          </a:xfrm>
          <a:solidFill>
            <a:schemeClr val="accent2">
              <a:lumMod val="20000"/>
              <a:lumOff val="80000"/>
              <a:alpha val="74000"/>
            </a:schemeClr>
          </a:solidFill>
        </p:spPr>
        <p:txBody>
          <a:bodyPr/>
          <a:lstStyle/>
          <a:p>
            <a:pPr algn="r" rtl="1">
              <a:defRPr/>
            </a:pPr>
            <a:r>
              <a:rPr lang="ar-JO" altLang="en-US" sz="2800" dirty="0">
                <a:solidFill>
                  <a:schemeClr val="tx1"/>
                </a:solidFill>
                <a:cs typeface="Arial" panose="020B0604020202020204" pitchFamily="34" charset="0"/>
              </a:rPr>
              <a:t>قدم الرقم صفر حلول جديدة لمشاكل رياضية.</a:t>
            </a:r>
            <a:r>
              <a:rPr lang="en-SG" altLang="en-US" sz="2800" dirty="0">
                <a:solidFill>
                  <a:schemeClr val="tx1"/>
                </a:solidFill>
                <a:cs typeface="Arial" panose="020B0604020202020204" pitchFamily="34" charset="0"/>
              </a:rPr>
              <a:t> </a:t>
            </a:r>
            <a:endParaRPr lang="ar-JO" altLang="en-US" sz="2800" dirty="0">
              <a:solidFill>
                <a:schemeClr val="tx1"/>
              </a:solidFill>
              <a:cs typeface="Arial" panose="020B0604020202020204" pitchFamily="34" charset="0"/>
            </a:endParaRPr>
          </a:p>
          <a:p>
            <a:pPr algn="r" rtl="1">
              <a:defRPr/>
            </a:pPr>
            <a:r>
              <a:rPr lang="ar-JO" altLang="en-US" sz="2800" dirty="0">
                <a:solidFill>
                  <a:schemeClr val="tx1"/>
                </a:solidFill>
                <a:cs typeface="Arial" panose="020B0604020202020204" pitchFamily="34" charset="0"/>
              </a:rPr>
              <a:t>حسنت الأرقام العربية المفهوم الهندي الأصلي.</a:t>
            </a:r>
          </a:p>
          <a:p>
            <a:pPr algn="r" rtl="1">
              <a:defRPr/>
            </a:pPr>
            <a:r>
              <a:rPr lang="ar-JO" altLang="en-US" sz="2800" dirty="0">
                <a:solidFill>
                  <a:schemeClr val="tx1"/>
                </a:solidFill>
                <a:cs typeface="Arial" panose="020B0604020202020204" pitchFamily="34" charset="0"/>
              </a:rPr>
              <a:t>سهل النظام العشري العربي مسار العلوم.</a:t>
            </a:r>
            <a:endParaRPr lang="en-SG" altLang="en-US" sz="2800" dirty="0">
              <a:solidFill>
                <a:schemeClr val="tx1"/>
              </a:solidFill>
              <a:cs typeface="Arial" panose="020B0604020202020204" pitchFamily="34" charset="0"/>
            </a:endParaRPr>
          </a:p>
          <a:p>
            <a:pPr algn="r" rtl="1">
              <a:defRPr/>
            </a:pPr>
            <a:r>
              <a:rPr lang="ar-JO" altLang="en-US" sz="2800" dirty="0">
                <a:solidFill>
                  <a:schemeClr val="tx1"/>
                </a:solidFill>
                <a:cs typeface="Arial" panose="020B0604020202020204" pitchFamily="34" charset="0"/>
              </a:rPr>
              <a:t>اخترع العرب وطوروا علم الجبر وقدموا خطوات كبيرة في علم المثلثات. </a:t>
            </a:r>
            <a:endParaRPr lang="en-SG" altLang="en-US" sz="2800" dirty="0">
              <a:solidFill>
                <a:schemeClr val="tx1"/>
              </a:solidFill>
              <a:cs typeface="Arial" panose="020B0604020202020204" pitchFamily="34" charset="0"/>
            </a:endParaRPr>
          </a:p>
          <a:p>
            <a:pPr algn="r" rtl="1">
              <a:defRPr/>
            </a:pPr>
            <a:r>
              <a:rPr lang="ar-JO" altLang="en-US" sz="2800" dirty="0">
                <a:solidFill>
                  <a:schemeClr val="tx1"/>
                </a:solidFill>
                <a:cs typeface="Arial" panose="020B0604020202020204" pitchFamily="34" charset="0"/>
              </a:rPr>
              <a:t>كان الخوارزمي مؤسس علم الجبر مدفوعاً للعثور على أسلوب ضمان تقسيم الأراضي بدقة حتى يتم طاعة القرآن بحذر فيما يخص قوانين الميراث.  </a:t>
            </a:r>
            <a:endParaRPr lang="en-SG" altLang="en-US" sz="2800" dirty="0">
              <a:solidFill>
                <a:schemeClr val="tx1"/>
              </a:solidFill>
              <a:cs typeface="Arial" panose="020B0604020202020204" pitchFamily="34" charset="0"/>
            </a:endParaRPr>
          </a:p>
        </p:txBody>
      </p:sp>
      <p:sp>
        <p:nvSpPr>
          <p:cNvPr id="133125" name="Rectangle 3">
            <a:extLst>
              <a:ext uri="{FF2B5EF4-FFF2-40B4-BE49-F238E27FC236}">
                <a16:creationId xmlns:a16="http://schemas.microsoft.com/office/drawing/2014/main" id="{9B075840-4E36-D94B-AC49-AAE6266926E8}"/>
              </a:ext>
            </a:extLst>
          </p:cNvPr>
          <p:cNvSpPr>
            <a:spLocks noChangeArrowheads="1"/>
          </p:cNvSpPr>
          <p:nvPr/>
        </p:nvSpPr>
        <p:spPr bwMode="auto">
          <a:xfrm>
            <a:off x="6804025" y="6573838"/>
            <a:ext cx="25225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400" b="1" dirty="0">
                <a:solidFill>
                  <a:schemeClr val="bg1"/>
                </a:solidFill>
              </a:rPr>
              <a:t>http://</a:t>
            </a:r>
            <a:r>
              <a:rPr lang="en-SG" altLang="en-US" sz="1400" b="1" dirty="0" err="1">
                <a:solidFill>
                  <a:schemeClr val="bg1"/>
                </a:solidFill>
              </a:rPr>
              <a:t>www.adc.org</a:t>
            </a:r>
            <a:r>
              <a:rPr lang="en-SG" altLang="en-US" sz="1400" b="1" dirty="0">
                <a:solidFill>
                  <a:schemeClr val="bg1"/>
                </a:solidFill>
              </a:rPr>
              <a:t>/?id=247</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a:extLst>
              <a:ext uri="{FF2B5EF4-FFF2-40B4-BE49-F238E27FC236}">
                <a16:creationId xmlns:a16="http://schemas.microsoft.com/office/drawing/2014/main" id="{DED62FEE-7AFE-8F42-8ABE-16981CABCF8E}"/>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575"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4948F3B-ADB0-6742-99EB-D824F32895DC}"/>
              </a:ext>
            </a:extLst>
          </p:cNvPr>
          <p:cNvSpPr>
            <a:spLocks noGrp="1"/>
          </p:cNvSpPr>
          <p:nvPr>
            <p:ph type="title"/>
          </p:nvPr>
        </p:nvSpPr>
        <p:spPr>
          <a:xfrm>
            <a:off x="-28575" y="188913"/>
            <a:ext cx="9139238" cy="777875"/>
          </a:xfrm>
          <a:solidFill>
            <a:schemeClr val="bg1">
              <a:lumMod val="50000"/>
              <a:alpha val="64000"/>
            </a:schemeClr>
          </a:solidFill>
          <a:effectLst>
            <a:glow rad="127000">
              <a:schemeClr val="tx2">
                <a:alpha val="99000"/>
              </a:schemeClr>
            </a:glow>
          </a:effectLst>
        </p:spPr>
        <p:txBody>
          <a:bodyPr/>
          <a:lstStyle/>
          <a:p>
            <a:pPr>
              <a:defRPr/>
            </a:pPr>
            <a:r>
              <a:rPr lang="ar-JO" altLang="en-US" sz="4800" dirty="0">
                <a:solidFill>
                  <a:schemeClr val="bg1"/>
                </a:solidFill>
                <a:cs typeface="Arial" panose="020B0604020202020204" pitchFamily="34" charset="0"/>
              </a:rPr>
              <a:t>الفلك</a:t>
            </a:r>
            <a:endParaRPr lang="en-SG" altLang="en-US" sz="4800" dirty="0">
              <a:solidFill>
                <a:schemeClr val="bg1"/>
              </a:solidFill>
              <a:cs typeface="Arial" panose="020B0604020202020204" pitchFamily="34" charset="0"/>
            </a:endParaRPr>
          </a:p>
        </p:txBody>
      </p:sp>
      <p:sp>
        <p:nvSpPr>
          <p:cNvPr id="3" name="Content Placeholder 2">
            <a:extLst>
              <a:ext uri="{FF2B5EF4-FFF2-40B4-BE49-F238E27FC236}">
                <a16:creationId xmlns:a16="http://schemas.microsoft.com/office/drawing/2014/main" id="{4DB64E95-2CB8-B840-BF58-23D23D9A9CBF}"/>
              </a:ext>
            </a:extLst>
          </p:cNvPr>
          <p:cNvSpPr>
            <a:spLocks noGrp="1"/>
          </p:cNvSpPr>
          <p:nvPr>
            <p:ph idx="1"/>
          </p:nvPr>
        </p:nvSpPr>
        <p:spPr>
          <a:xfrm>
            <a:off x="0" y="2132856"/>
            <a:ext cx="9110663" cy="2808287"/>
          </a:xfrm>
          <a:solidFill>
            <a:schemeClr val="bg1">
              <a:lumMod val="50000"/>
              <a:alpha val="73000"/>
            </a:schemeClr>
          </a:solidFill>
          <a:effectLst>
            <a:glow rad="127000">
              <a:schemeClr val="tx2">
                <a:alpha val="99000"/>
              </a:schemeClr>
            </a:glow>
          </a:effectLst>
        </p:spPr>
        <p:txBody>
          <a:bodyPr/>
          <a:lstStyle/>
          <a:p>
            <a:pPr algn="r" rtl="1">
              <a:defRPr/>
            </a:pPr>
            <a:r>
              <a:rPr lang="ar-JO" sz="2800" dirty="0">
                <a:solidFill>
                  <a:schemeClr val="bg1"/>
                </a:solidFill>
                <a:cs typeface="Arial" panose="020B0604020202020204" pitchFamily="34" charset="0"/>
              </a:rPr>
              <a:t>مثل علم الجبر تم تحسين </a:t>
            </a:r>
            <a:r>
              <a:rPr lang="ar-JO" sz="2800" dirty="0">
                <a:solidFill>
                  <a:srgbClr val="FFFF00"/>
                </a:solidFill>
                <a:cs typeface="Arial" panose="020B0604020202020204" pitchFamily="34" charset="0"/>
              </a:rPr>
              <a:t>الإسطرلاب </a:t>
            </a:r>
            <a:r>
              <a:rPr lang="ar-JO" sz="2800" dirty="0">
                <a:solidFill>
                  <a:schemeClr val="bg1"/>
                </a:solidFill>
                <a:cs typeface="Arial" panose="020B0604020202020204" pitchFamily="34" charset="0"/>
              </a:rPr>
              <a:t>بوضع الدين في الفكر، حيث أنه يستخدم لرسم مخططات</a:t>
            </a:r>
            <a:r>
              <a:rPr lang="ar-JO" sz="2800" dirty="0">
                <a:solidFill>
                  <a:srgbClr val="FFFF00"/>
                </a:solidFill>
                <a:cs typeface="Arial" panose="020B0604020202020204" pitchFamily="34" charset="0"/>
              </a:rPr>
              <a:t> الوقت الدقيق لشروق وغروب الشمس، </a:t>
            </a:r>
            <a:r>
              <a:rPr lang="ar-JO" sz="2800" dirty="0">
                <a:solidFill>
                  <a:schemeClr val="bg1"/>
                </a:solidFill>
                <a:cs typeface="Arial" panose="020B0604020202020204" pitchFamily="34" charset="0"/>
              </a:rPr>
              <a:t>ولتحديد فترة الصوم خلال شهر </a:t>
            </a:r>
            <a:r>
              <a:rPr lang="ar-JO" sz="2800" dirty="0">
                <a:solidFill>
                  <a:srgbClr val="FFFF00"/>
                </a:solidFill>
                <a:cs typeface="Arial" panose="020B0604020202020204" pitchFamily="34" charset="0"/>
              </a:rPr>
              <a:t>رمضان.  </a:t>
            </a:r>
            <a:endParaRPr lang="en-SG" sz="2800" dirty="0">
              <a:solidFill>
                <a:srgbClr val="FFFF00"/>
              </a:solidFill>
              <a:cs typeface="Arial" panose="020B0604020202020204" pitchFamily="34" charset="0"/>
            </a:endParaRPr>
          </a:p>
          <a:p>
            <a:pPr algn="r" rtl="1">
              <a:defRPr/>
            </a:pPr>
            <a:r>
              <a:rPr lang="ar-JO" sz="2800" dirty="0">
                <a:solidFill>
                  <a:schemeClr val="bg1"/>
                </a:solidFill>
                <a:cs typeface="Arial" panose="020B0604020202020204" pitchFamily="34" charset="0"/>
              </a:rPr>
              <a:t>جمع علماء الفلك العرب في العصور الوسطى المخططات والجداول الفلكية في ملاحظات، مستخدمين كل هذه لتحديد طول الدرجة، لتأسيس </a:t>
            </a:r>
            <a:r>
              <a:rPr lang="ar-JO" sz="2800" dirty="0">
                <a:solidFill>
                  <a:srgbClr val="FFFF00"/>
                </a:solidFill>
                <a:cs typeface="Arial" panose="020B0604020202020204" pitchFamily="34" charset="0"/>
              </a:rPr>
              <a:t>خط الطول وخد العرض.  </a:t>
            </a:r>
            <a:endParaRPr lang="en-SG" sz="2800" dirty="0">
              <a:solidFill>
                <a:srgbClr val="FFFF00"/>
              </a:solidFill>
              <a:cs typeface="Arial" panose="020B0604020202020204" pitchFamily="34" charset="0"/>
            </a:endParaRPr>
          </a:p>
        </p:txBody>
      </p:sp>
      <p:sp>
        <p:nvSpPr>
          <p:cNvPr id="134149" name="Rectangle 3">
            <a:extLst>
              <a:ext uri="{FF2B5EF4-FFF2-40B4-BE49-F238E27FC236}">
                <a16:creationId xmlns:a16="http://schemas.microsoft.com/office/drawing/2014/main" id="{BB8A6A6E-CEEC-204B-A6EB-365832B5C277}"/>
              </a:ext>
            </a:extLst>
          </p:cNvPr>
          <p:cNvSpPr>
            <a:spLocks noChangeArrowheads="1"/>
          </p:cNvSpPr>
          <p:nvPr/>
        </p:nvSpPr>
        <p:spPr bwMode="auto">
          <a:xfrm>
            <a:off x="0" y="6545263"/>
            <a:ext cx="31833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800" b="1" dirty="0">
                <a:solidFill>
                  <a:schemeClr val="bg1"/>
                </a:solidFill>
              </a:rPr>
              <a:t>http://</a:t>
            </a:r>
            <a:r>
              <a:rPr lang="en-SG" altLang="en-US" sz="1800" b="1" dirty="0" err="1">
                <a:solidFill>
                  <a:schemeClr val="bg1"/>
                </a:solidFill>
              </a:rPr>
              <a:t>www.adc.org</a:t>
            </a:r>
            <a:r>
              <a:rPr lang="en-SG" altLang="en-US" sz="1800" b="1" dirty="0">
                <a:solidFill>
                  <a:schemeClr val="bg1"/>
                </a:solidFill>
              </a:rPr>
              <a:t>/?id=247</a:t>
            </a:r>
          </a:p>
        </p:txBody>
      </p:sp>
      <p:pic>
        <p:nvPicPr>
          <p:cNvPr id="134150" name="Picture 5">
            <a:extLst>
              <a:ext uri="{FF2B5EF4-FFF2-40B4-BE49-F238E27FC236}">
                <a16:creationId xmlns:a16="http://schemas.microsoft.com/office/drawing/2014/main" id="{D8FEA189-6163-6845-BFAB-71A76DCDB47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529388" y="5048250"/>
            <a:ext cx="25812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6">
            <a:extLst>
              <a:ext uri="{FF2B5EF4-FFF2-40B4-BE49-F238E27FC236}">
                <a16:creationId xmlns:a16="http://schemas.microsoft.com/office/drawing/2014/main" id="{603069D9-C3A2-8447-B97E-2AFF4496CA6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Title 1">
            <a:extLst>
              <a:ext uri="{FF2B5EF4-FFF2-40B4-BE49-F238E27FC236}">
                <a16:creationId xmlns:a16="http://schemas.microsoft.com/office/drawing/2014/main" id="{7D2024C7-FC73-3144-A137-EE08958AF0AD}"/>
              </a:ext>
            </a:extLst>
          </p:cNvPr>
          <p:cNvSpPr>
            <a:spLocks noGrp="1"/>
          </p:cNvSpPr>
          <p:nvPr>
            <p:ph type="title"/>
          </p:nvPr>
        </p:nvSpPr>
        <p:spPr>
          <a:xfrm>
            <a:off x="0" y="0"/>
            <a:ext cx="4572000" cy="1125538"/>
          </a:xfrm>
        </p:spPr>
        <p:txBody>
          <a:bodyPr/>
          <a:lstStyle/>
          <a:p>
            <a:r>
              <a:rPr lang="ar-JO" altLang="en-US" sz="5400" dirty="0">
                <a:solidFill>
                  <a:schemeClr val="bg1"/>
                </a:solidFill>
                <a:cs typeface="Arial" panose="020B0604020202020204" pitchFamily="34" charset="0"/>
              </a:rPr>
              <a:t>الطب</a:t>
            </a:r>
            <a:endParaRPr lang="en-SG" altLang="en-US" sz="5400" dirty="0">
              <a:solidFill>
                <a:schemeClr val="bg1"/>
              </a:solidFill>
              <a:cs typeface="Arial" panose="020B0604020202020204" pitchFamily="34" charset="0"/>
            </a:endParaRPr>
          </a:p>
        </p:txBody>
      </p:sp>
      <p:sp>
        <p:nvSpPr>
          <p:cNvPr id="135172" name="Content Placeholder 2">
            <a:extLst>
              <a:ext uri="{FF2B5EF4-FFF2-40B4-BE49-F238E27FC236}">
                <a16:creationId xmlns:a16="http://schemas.microsoft.com/office/drawing/2014/main" id="{3E52779A-FE7E-914F-BE01-17B4D0CC4563}"/>
              </a:ext>
            </a:extLst>
          </p:cNvPr>
          <p:cNvSpPr>
            <a:spLocks noGrp="1"/>
          </p:cNvSpPr>
          <p:nvPr>
            <p:ph idx="1"/>
          </p:nvPr>
        </p:nvSpPr>
        <p:spPr>
          <a:xfrm>
            <a:off x="1" y="1344613"/>
            <a:ext cx="4427538" cy="5516562"/>
          </a:xfrm>
        </p:spPr>
        <p:txBody>
          <a:bodyPr/>
          <a:lstStyle/>
          <a:p>
            <a:pPr algn="r" rtl="1"/>
            <a:r>
              <a:rPr lang="ar-JO" altLang="en-US" sz="2800" dirty="0">
                <a:solidFill>
                  <a:srgbClr val="FFFF00"/>
                </a:solidFill>
                <a:cs typeface="Arial" panose="020B0604020202020204" pitchFamily="34" charset="0"/>
              </a:rPr>
              <a:t>حسَّن</a:t>
            </a:r>
            <a:r>
              <a:rPr lang="ar-JO" altLang="en-US" sz="2800" dirty="0">
                <a:solidFill>
                  <a:schemeClr val="bg1"/>
                </a:solidFill>
                <a:cs typeface="Arial" panose="020B0604020202020204" pitchFamily="34" charset="0"/>
              </a:rPr>
              <a:t> العرب على </a:t>
            </a:r>
            <a:r>
              <a:rPr lang="ar-JO" altLang="en-US" sz="2800" dirty="0">
                <a:solidFill>
                  <a:srgbClr val="FFFF00"/>
                </a:solidFill>
                <a:cs typeface="Arial" panose="020B0604020202020204" pitchFamily="34" charset="0"/>
              </a:rPr>
              <a:t>علوم الشفاء </a:t>
            </a:r>
            <a:r>
              <a:rPr lang="ar-JO" altLang="en-US" sz="2800" dirty="0">
                <a:solidFill>
                  <a:schemeClr val="bg1"/>
                </a:solidFill>
                <a:cs typeface="Arial" panose="020B0604020202020204" pitchFamily="34" charset="0"/>
              </a:rPr>
              <a:t>من بلاد ما بين النهرين ومصر القديمة.</a:t>
            </a:r>
            <a:endParaRPr lang="en-SG" altLang="en-US" sz="2800" dirty="0">
              <a:solidFill>
                <a:schemeClr val="bg1"/>
              </a:solidFill>
              <a:cs typeface="Arial" panose="020B0604020202020204" pitchFamily="34" charset="0"/>
            </a:endParaRPr>
          </a:p>
          <a:p>
            <a:pPr algn="r" rtl="1"/>
            <a:r>
              <a:rPr lang="ar-JO" altLang="en-US" sz="2800" dirty="0">
                <a:solidFill>
                  <a:schemeClr val="bg1"/>
                </a:solidFill>
                <a:cs typeface="Arial" panose="020B0604020202020204" pitchFamily="34" charset="0"/>
              </a:rPr>
              <a:t>كان الرازي هو أول من </a:t>
            </a:r>
            <a:r>
              <a:rPr lang="ar-JO" altLang="en-US" sz="2800" dirty="0">
                <a:solidFill>
                  <a:srgbClr val="FFFF00"/>
                </a:solidFill>
                <a:cs typeface="Arial" panose="020B0604020202020204" pitchFamily="34" charset="0"/>
              </a:rPr>
              <a:t>شخَّص الجدري والحصبة </a:t>
            </a:r>
            <a:r>
              <a:rPr lang="ar-JO" altLang="en-US" sz="2800" dirty="0">
                <a:solidFill>
                  <a:schemeClr val="bg1"/>
                </a:solidFill>
                <a:cs typeface="Arial" panose="020B0604020202020204" pitchFamily="34" charset="0"/>
              </a:rPr>
              <a:t>وقدَّم بعض العلاجات الأساسية؟   </a:t>
            </a:r>
            <a:endParaRPr lang="en-SG" altLang="en-US" sz="2800" dirty="0">
              <a:solidFill>
                <a:schemeClr val="bg1"/>
              </a:solidFill>
              <a:cs typeface="Arial" panose="020B0604020202020204" pitchFamily="34" charset="0"/>
            </a:endParaRPr>
          </a:p>
          <a:p>
            <a:pPr algn="r" rtl="1"/>
            <a:r>
              <a:rPr lang="ar-JO" altLang="en-US" sz="2800" dirty="0">
                <a:solidFill>
                  <a:schemeClr val="bg1"/>
                </a:solidFill>
                <a:cs typeface="Arial" panose="020B0604020202020204" pitchFamily="34" charset="0"/>
              </a:rPr>
              <a:t>اكتشف ابن النفيس المبادئ الأساسية </a:t>
            </a:r>
            <a:r>
              <a:rPr lang="ar-JO" altLang="en-US" sz="2800" dirty="0">
                <a:solidFill>
                  <a:srgbClr val="FFFF00"/>
                </a:solidFill>
                <a:cs typeface="Arial" panose="020B0604020202020204" pitchFamily="34" charset="0"/>
              </a:rPr>
              <a:t>للدورة الدموية الرئوية. </a:t>
            </a:r>
            <a:endParaRPr lang="en-SG" altLang="en-US" sz="2800" dirty="0">
              <a:solidFill>
                <a:srgbClr val="FFFF00"/>
              </a:solidFill>
              <a:cs typeface="Arial" panose="020B0604020202020204" pitchFamily="34" charset="0"/>
            </a:endParaRPr>
          </a:p>
          <a:p>
            <a:pPr algn="r" rtl="1"/>
            <a:r>
              <a:rPr lang="ar-JO" altLang="en-US" sz="2800" dirty="0">
                <a:solidFill>
                  <a:schemeClr val="bg1"/>
                </a:solidFill>
                <a:cs typeface="Arial" panose="020B0604020202020204" pitchFamily="34" charset="0"/>
              </a:rPr>
              <a:t>كان </a:t>
            </a:r>
            <a:r>
              <a:rPr lang="ar-JO" altLang="en-US" sz="2800" dirty="0">
                <a:solidFill>
                  <a:srgbClr val="FFFF00"/>
                </a:solidFill>
                <a:cs typeface="Arial" panose="020B0604020202020204" pitchFamily="34" charset="0"/>
              </a:rPr>
              <a:t>طب الأعشاب </a:t>
            </a:r>
            <a:r>
              <a:rPr lang="ar-JO" altLang="en-US" sz="2800" dirty="0">
                <a:solidFill>
                  <a:schemeClr val="bg1"/>
                </a:solidFill>
                <a:cs typeface="Arial" panose="020B0604020202020204" pitchFamily="34" charset="0"/>
              </a:rPr>
              <a:t>مستخدماً بشكل واسع في الشرق الأوسط وتم تخزينها في </a:t>
            </a:r>
            <a:r>
              <a:rPr lang="ar-JO" altLang="en-US" sz="2800" dirty="0">
                <a:solidFill>
                  <a:srgbClr val="FFFF00"/>
                </a:solidFill>
                <a:cs typeface="Arial" panose="020B0604020202020204" pitchFamily="34" charset="0"/>
              </a:rPr>
              <a:t>الصيدليات</a:t>
            </a:r>
            <a:r>
              <a:rPr lang="ar-JO" altLang="en-US" sz="2800" dirty="0">
                <a:solidFill>
                  <a:schemeClr val="bg1"/>
                </a:solidFill>
                <a:cs typeface="Arial" panose="020B0604020202020204" pitchFamily="34" charset="0"/>
              </a:rPr>
              <a:t> العربية </a:t>
            </a:r>
            <a:endParaRPr lang="en-SG" altLang="en-US" sz="3600" dirty="0">
              <a:solidFill>
                <a:schemeClr val="tx1"/>
              </a:solidFill>
              <a:cs typeface="Arial" panose="020B0604020202020204" pitchFamily="34" charset="0"/>
            </a:endParaRPr>
          </a:p>
        </p:txBody>
      </p:sp>
      <p:sp>
        <p:nvSpPr>
          <p:cNvPr id="135173" name="Rectangle 3">
            <a:extLst>
              <a:ext uri="{FF2B5EF4-FFF2-40B4-BE49-F238E27FC236}">
                <a16:creationId xmlns:a16="http://schemas.microsoft.com/office/drawing/2014/main" id="{CF1CCE79-7585-E64A-B908-C4B3DAB1F450}"/>
              </a:ext>
            </a:extLst>
          </p:cNvPr>
          <p:cNvSpPr>
            <a:spLocks noChangeArrowheads="1"/>
          </p:cNvSpPr>
          <p:nvPr/>
        </p:nvSpPr>
        <p:spPr bwMode="auto">
          <a:xfrm>
            <a:off x="6848475" y="6540500"/>
            <a:ext cx="2773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400" b="1" dirty="0">
                <a:solidFill>
                  <a:schemeClr val="tx1"/>
                </a:solidFill>
              </a:rPr>
              <a:t>http://</a:t>
            </a:r>
            <a:r>
              <a:rPr lang="en-SG" altLang="en-US" sz="1400" b="1" dirty="0" err="1">
                <a:solidFill>
                  <a:schemeClr val="tx1"/>
                </a:solidFill>
              </a:rPr>
              <a:t>www.adc.org</a:t>
            </a:r>
            <a:r>
              <a:rPr lang="en-SG" altLang="en-US" sz="1400" b="1" dirty="0">
                <a:solidFill>
                  <a:schemeClr val="tx1"/>
                </a:solidFill>
              </a:rPr>
              <a:t>/?id=247</a:t>
            </a:r>
          </a:p>
        </p:txBody>
      </p:sp>
      <p:pic>
        <p:nvPicPr>
          <p:cNvPr id="135174" name="Picture 4">
            <a:extLst>
              <a:ext uri="{FF2B5EF4-FFF2-40B4-BE49-F238E27FC236}">
                <a16:creationId xmlns:a16="http://schemas.microsoft.com/office/drawing/2014/main" id="{93298239-9B4A-7D47-AF5B-AE6BB8D844E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27538" y="3697288"/>
            <a:ext cx="235267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Picture 5">
            <a:extLst>
              <a:ext uri="{FF2B5EF4-FFF2-40B4-BE49-F238E27FC236}">
                <a16:creationId xmlns:a16="http://schemas.microsoft.com/office/drawing/2014/main" id="{B02E8EA4-C5C2-C54B-A268-184DD4C03E6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05550" y="188913"/>
            <a:ext cx="2713038"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body" idx="1"/>
          </p:nvPr>
        </p:nvSpPr>
        <p:spPr/>
        <p:txBody>
          <a:bodyPr/>
          <a:lstStyle/>
          <a:p>
            <a:pPr eaLnBrk="1" hangingPunct="1"/>
            <a:endParaRPr lang="en-US" altLang="en-US" sz="2400" dirty="0">
              <a:ea typeface="ＭＳ Ｐゴシック" pitchFamily="34" charset="-128"/>
            </a:endParaRPr>
          </a:p>
        </p:txBody>
      </p:sp>
      <p:pic>
        <p:nvPicPr>
          <p:cNvPr id="101378" name="Picture 3" descr="alpha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55613"/>
            <a:ext cx="861060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 Box 4"/>
          <p:cNvSpPr txBox="1">
            <a:spLocks noChangeArrowheads="1"/>
          </p:cNvSpPr>
          <p:nvPr/>
        </p:nvSpPr>
        <p:spPr bwMode="auto">
          <a:xfrm>
            <a:off x="0" y="64008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مقتبس من الموسوعة الفينيقية</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 http://phoenicia.org/alphabet.html </a:t>
            </a:r>
          </a:p>
        </p:txBody>
      </p:sp>
      <p:sp>
        <p:nvSpPr>
          <p:cNvPr id="6" name="Text Box 7"/>
          <p:cNvSpPr txBox="1">
            <a:spLocks noChangeArrowheads="1"/>
          </p:cNvSpPr>
          <p:nvPr/>
        </p:nvSpPr>
        <p:spPr bwMode="auto">
          <a:xfrm>
            <a:off x="8382000" y="76200"/>
            <a:ext cx="68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118</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a:spLocks noChangeArrowheads="1"/>
          </p:cNvSpPr>
          <p:nvPr/>
        </p:nvSpPr>
        <p:spPr bwMode="auto">
          <a:xfrm>
            <a:off x="152400" y="419100"/>
            <a:ext cx="2590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الكنعانية الأولية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9" name="Rectangle 8"/>
          <p:cNvSpPr>
            <a:spLocks noChangeArrowheads="1"/>
          </p:cNvSpPr>
          <p:nvPr/>
        </p:nvSpPr>
        <p:spPr bwMode="auto">
          <a:xfrm>
            <a:off x="2514600" y="1905000"/>
            <a:ext cx="1828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الارامية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0" name="Rectangle 9"/>
          <p:cNvSpPr>
            <a:spLocks noChangeArrowheads="1"/>
          </p:cNvSpPr>
          <p:nvPr/>
        </p:nvSpPr>
        <p:spPr bwMode="auto">
          <a:xfrm>
            <a:off x="4724400" y="1905000"/>
            <a:ext cx="1828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السريانية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1" name="Rectangle 10"/>
          <p:cNvSpPr>
            <a:spLocks noChangeArrowheads="1"/>
          </p:cNvSpPr>
          <p:nvPr/>
        </p:nvSpPr>
        <p:spPr bwMode="auto">
          <a:xfrm>
            <a:off x="4724400" y="2362200"/>
            <a:ext cx="1828800" cy="419100"/>
          </a:xfrm>
          <a:prstGeom prst="rect">
            <a:avLst/>
          </a:prstGeom>
          <a:solidFill>
            <a:srgbClr val="FFFF00"/>
          </a:solidFill>
          <a:ln w="63500">
            <a:solidFill>
              <a:srgbClr val="2D2DB9"/>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العبرانية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4" name="Rectangle 13"/>
          <p:cNvSpPr>
            <a:spLocks noChangeArrowheads="1"/>
          </p:cNvSpPr>
          <p:nvPr/>
        </p:nvSpPr>
        <p:spPr bwMode="auto">
          <a:xfrm>
            <a:off x="4724400" y="2857500"/>
            <a:ext cx="1828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البالميرية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5" name="Rectangle 14"/>
          <p:cNvSpPr>
            <a:spLocks noChangeArrowheads="1"/>
          </p:cNvSpPr>
          <p:nvPr/>
        </p:nvSpPr>
        <p:spPr bwMode="auto">
          <a:xfrm>
            <a:off x="4724400" y="3314700"/>
            <a:ext cx="16002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النبطية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7" name="Rectangle 16"/>
          <p:cNvSpPr>
            <a:spLocks noChangeArrowheads="1"/>
          </p:cNvSpPr>
          <p:nvPr/>
        </p:nvSpPr>
        <p:spPr bwMode="auto">
          <a:xfrm>
            <a:off x="6781800" y="3733800"/>
            <a:ext cx="1600200" cy="609600"/>
          </a:xfrm>
          <a:prstGeom prst="rect">
            <a:avLst/>
          </a:prstGeom>
          <a:solidFill>
            <a:srgbClr val="FFFF00"/>
          </a:solidFill>
          <a:ln w="63500">
            <a:solidFill>
              <a:srgbClr val="2D2DB9"/>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الغربية</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8" name="Rectangle 17"/>
          <p:cNvSpPr>
            <a:spLocks noChangeArrowheads="1"/>
          </p:cNvSpPr>
          <p:nvPr/>
        </p:nvSpPr>
        <p:spPr bwMode="auto">
          <a:xfrm>
            <a:off x="7543800" y="4572000"/>
            <a:ext cx="1447800" cy="533400"/>
          </a:xfrm>
          <a:prstGeom prst="rect">
            <a:avLst/>
          </a:prstGeom>
          <a:solidFill>
            <a:srgbClr val="FFFF00"/>
          </a:solidFill>
          <a:ln w="63500">
            <a:solidFill>
              <a:srgbClr val="2D2DB9"/>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السيريلية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9" name="Rectangle 18"/>
          <p:cNvSpPr>
            <a:spLocks noChangeArrowheads="1"/>
          </p:cNvSpPr>
          <p:nvPr/>
        </p:nvSpPr>
        <p:spPr bwMode="auto">
          <a:xfrm>
            <a:off x="3810000" y="4305300"/>
            <a:ext cx="1143000" cy="457200"/>
          </a:xfrm>
          <a:prstGeom prst="rect">
            <a:avLst/>
          </a:prstGeom>
          <a:solidFill>
            <a:srgbClr val="FFFF00"/>
          </a:solidFill>
          <a:ln w="63500">
            <a:solidFill>
              <a:srgbClr val="2D2DB9"/>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اليونانية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0" name="Rectangle 19"/>
          <p:cNvSpPr>
            <a:spLocks noChangeArrowheads="1"/>
          </p:cNvSpPr>
          <p:nvPr/>
        </p:nvSpPr>
        <p:spPr bwMode="auto">
          <a:xfrm>
            <a:off x="7620000" y="3000375"/>
            <a:ext cx="1371600" cy="428625"/>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الفارسية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2" name="Rectangle 21"/>
          <p:cNvSpPr>
            <a:spLocks noChangeArrowheads="1"/>
          </p:cNvSpPr>
          <p:nvPr/>
        </p:nvSpPr>
        <p:spPr bwMode="auto">
          <a:xfrm>
            <a:off x="762000" y="1447800"/>
            <a:ext cx="1905000" cy="533400"/>
          </a:xfrm>
          <a:prstGeom prst="rect">
            <a:avLst/>
          </a:prstGeom>
          <a:solidFill>
            <a:srgbClr val="FF0000"/>
          </a:solidFill>
          <a:ln w="9525">
            <a:solidFill>
              <a:srgbClr val="FF0000"/>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الفينيقية</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3" name="Rectangle 22"/>
          <p:cNvSpPr>
            <a:spLocks noChangeArrowheads="1"/>
          </p:cNvSpPr>
          <p:nvPr/>
        </p:nvSpPr>
        <p:spPr bwMode="auto">
          <a:xfrm>
            <a:off x="1600200" y="3848100"/>
            <a:ext cx="25146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الأتروسكانية/اللاتينية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4" name="Rectangle 23"/>
          <p:cNvSpPr>
            <a:spLocks noChangeArrowheads="1"/>
          </p:cNvSpPr>
          <p:nvPr/>
        </p:nvSpPr>
        <p:spPr bwMode="auto">
          <a:xfrm>
            <a:off x="1447800" y="4324350"/>
            <a:ext cx="2209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اليونانية القديمة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5" name="Rectangle 24"/>
          <p:cNvSpPr>
            <a:spLocks noChangeArrowheads="1"/>
          </p:cNvSpPr>
          <p:nvPr/>
        </p:nvSpPr>
        <p:spPr bwMode="auto">
          <a:xfrm>
            <a:off x="2209800" y="4800600"/>
            <a:ext cx="1752600" cy="43815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العبرية القديمة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6" name="Rectangle 25"/>
          <p:cNvSpPr>
            <a:spLocks noChangeArrowheads="1"/>
          </p:cNvSpPr>
          <p:nvPr/>
        </p:nvSpPr>
        <p:spPr bwMode="auto">
          <a:xfrm>
            <a:off x="4343400" y="4800600"/>
            <a:ext cx="1371600" cy="43815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السامرية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7" name="Rectangle 26"/>
          <p:cNvSpPr>
            <a:spLocks noChangeArrowheads="1"/>
          </p:cNvSpPr>
          <p:nvPr/>
        </p:nvSpPr>
        <p:spPr bwMode="auto">
          <a:xfrm>
            <a:off x="609600" y="5257800"/>
            <a:ext cx="2209800" cy="4572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العربية الأولية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 name="Rectangle 27"/>
          <p:cNvSpPr>
            <a:spLocks noChangeArrowheads="1"/>
          </p:cNvSpPr>
          <p:nvPr/>
        </p:nvSpPr>
        <p:spPr bwMode="auto">
          <a:xfrm>
            <a:off x="2895600" y="5257800"/>
            <a:ext cx="2819400" cy="4572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العربية الجنوبية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9" name="Rectangle 28"/>
          <p:cNvSpPr>
            <a:spLocks noChangeArrowheads="1"/>
          </p:cNvSpPr>
          <p:nvPr/>
        </p:nvSpPr>
        <p:spPr bwMode="auto">
          <a:xfrm>
            <a:off x="5943600" y="5257800"/>
            <a:ext cx="2057400" cy="4572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الأثيوبية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 name="Rounded Rectangle 3"/>
          <p:cNvSpPr/>
          <p:nvPr/>
        </p:nvSpPr>
        <p:spPr>
          <a:xfrm>
            <a:off x="2209800" y="800100"/>
            <a:ext cx="6172200" cy="628650"/>
          </a:xfrm>
          <a:prstGeom prst="roundRect">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 name="Title 1"/>
          <p:cNvSpPr>
            <a:spLocks noGrp="1"/>
          </p:cNvSpPr>
          <p:nvPr>
            <p:ph type="title"/>
          </p:nvPr>
        </p:nvSpPr>
        <p:spPr>
          <a:xfrm>
            <a:off x="1828800" y="685800"/>
            <a:ext cx="6781800" cy="914400"/>
          </a:xfrm>
          <a:ln>
            <a:miter lim="800000"/>
            <a:headEnd/>
            <a:tailEnd/>
          </a:ln>
          <a:extLst>
            <a:ext uri="{FAA26D3D-D897-4be2-8F04-BA451C77F1D7}">
              <ma14:placeholderFlag xmlns:ma14="http://schemas.microsoft.com/office/mac/drawingml/2011/main" xmlns="" val="1"/>
            </a:ext>
          </a:extLst>
        </p:spPr>
        <p:txBody>
          <a:bodyPr/>
          <a:lstStyle/>
          <a:p>
            <a:pPr>
              <a:defRPr/>
            </a:pPr>
            <a:r>
              <a:rPr lang="ar-JO" altLang="zh-CN" sz="4000" dirty="0">
                <a:effectLst>
                  <a:glow rad="190500">
                    <a:srgbClr val="FFFF66"/>
                  </a:glow>
                </a:effectLst>
              </a:rPr>
              <a:t>العائلة الأبجدية</a:t>
            </a:r>
            <a:endParaRPr lang="en-US" sz="4000" dirty="0">
              <a:effectLst>
                <a:glow rad="190500">
                  <a:srgbClr val="FFFF66"/>
                </a:glow>
              </a:effectLst>
            </a:endParaRPr>
          </a:p>
        </p:txBody>
      </p:sp>
      <p:sp>
        <p:nvSpPr>
          <p:cNvPr id="8" name="Rectangle 7"/>
          <p:cNvSpPr>
            <a:spLocks noChangeArrowheads="1"/>
          </p:cNvSpPr>
          <p:nvPr/>
        </p:nvSpPr>
        <p:spPr bwMode="auto">
          <a:xfrm>
            <a:off x="152400" y="990600"/>
            <a:ext cx="1828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الأوغاريتية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6" name="Rectangle 15"/>
          <p:cNvSpPr>
            <a:spLocks noChangeArrowheads="1"/>
          </p:cNvSpPr>
          <p:nvPr/>
        </p:nvSpPr>
        <p:spPr bwMode="auto">
          <a:xfrm>
            <a:off x="6477000" y="3295650"/>
            <a:ext cx="1219200" cy="361950"/>
          </a:xfrm>
          <a:prstGeom prst="rect">
            <a:avLst/>
          </a:prstGeom>
          <a:solidFill>
            <a:srgbClr val="FFFF00"/>
          </a:solidFill>
          <a:ln w="63500">
            <a:solidFill>
              <a:srgbClr val="2D2DB9"/>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العربية</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a:extLst>
              <a:ext uri="{FF2B5EF4-FFF2-40B4-BE49-F238E27FC236}">
                <a16:creationId xmlns:a16="http://schemas.microsoft.com/office/drawing/2014/main" id="{B5B98CF8-EBB8-534D-BF33-3392D5C9F85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96938" y="0"/>
            <a:ext cx="109378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a:extLst>
              <a:ext uri="{FF2B5EF4-FFF2-40B4-BE49-F238E27FC236}">
                <a16:creationId xmlns:a16="http://schemas.microsoft.com/office/drawing/2014/main" id="{A77357E4-BE9A-774D-8DAD-155A69E24AB4}"/>
              </a:ext>
            </a:extLst>
          </p:cNvPr>
          <p:cNvSpPr>
            <a:spLocks noGrp="1" noChangeArrowheads="1"/>
          </p:cNvSpPr>
          <p:nvPr>
            <p:ph type="title"/>
          </p:nvPr>
        </p:nvSpPr>
        <p:spPr>
          <a:xfrm>
            <a:off x="0" y="0"/>
            <a:ext cx="9144000" cy="1447800"/>
          </a:xfrm>
          <a:solidFill>
            <a:schemeClr val="tx1">
              <a:alpha val="30196"/>
            </a:schemeClr>
          </a:solidFill>
        </p:spPr>
        <p:txBody>
          <a:bodyPr/>
          <a:lstStyle/>
          <a:p>
            <a:pPr eaLnBrk="1" hangingPunct="1"/>
            <a:r>
              <a:rPr lang="ar-JO" altLang="en-US" sz="5400" dirty="0">
                <a:solidFill>
                  <a:schemeClr val="bg1"/>
                </a:solidFill>
                <a:effectLst>
                  <a:glow rad="228600">
                    <a:schemeClr val="accent4">
                      <a:satMod val="175000"/>
                      <a:alpha val="40000"/>
                    </a:schemeClr>
                  </a:glow>
                </a:effectLst>
                <a:cs typeface="Arial" panose="020B0604020202020204" pitchFamily="34" charset="0"/>
              </a:rPr>
              <a:t>من هم العرب؟</a:t>
            </a:r>
            <a:endParaRPr lang="en-US" altLang="en-US" sz="5400" dirty="0">
              <a:solidFill>
                <a:schemeClr val="bg1"/>
              </a:solidFill>
              <a:effectLst>
                <a:glow rad="228600">
                  <a:schemeClr val="accent4">
                    <a:satMod val="175000"/>
                    <a:alpha val="40000"/>
                  </a:schemeClr>
                </a:glow>
              </a:effectLst>
              <a:cs typeface="Arial" panose="020B0604020202020204" pitchFamily="34" charset="0"/>
            </a:endParaRPr>
          </a:p>
        </p:txBody>
      </p:sp>
      <p:sp>
        <p:nvSpPr>
          <p:cNvPr id="133123" name="Rectangle 3">
            <a:extLst>
              <a:ext uri="{FF2B5EF4-FFF2-40B4-BE49-F238E27FC236}">
                <a16:creationId xmlns:a16="http://schemas.microsoft.com/office/drawing/2014/main" id="{022D28B3-4A7A-F34B-8F5A-9A9603CA4C97}"/>
              </a:ext>
            </a:extLst>
          </p:cNvPr>
          <p:cNvSpPr>
            <a:spLocks noGrp="1" noChangeArrowheads="1"/>
          </p:cNvSpPr>
          <p:nvPr>
            <p:ph type="body" idx="1"/>
          </p:nvPr>
        </p:nvSpPr>
        <p:spPr>
          <a:xfrm>
            <a:off x="0" y="1447800"/>
            <a:ext cx="9144000" cy="5410200"/>
          </a:xfrm>
          <a:solidFill>
            <a:schemeClr val="tx1">
              <a:alpha val="43921"/>
            </a:schemeClr>
          </a:solidFill>
        </p:spPr>
        <p:txBody>
          <a:bodyPr/>
          <a:lstStyle/>
          <a:p>
            <a:pPr marL="533400" indent="-533400" algn="r" eaLnBrk="1" hangingPunct="1">
              <a:lnSpc>
                <a:spcPct val="80000"/>
              </a:lnSpc>
              <a:buFontTx/>
              <a:buNone/>
            </a:pPr>
            <a:r>
              <a:rPr lang="ar-JO" altLang="zh-CN" u="sng"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rPr>
              <a:t>تعريف العرب</a:t>
            </a:r>
            <a:endParaRPr lang="en-GB" altLang="zh-CN" u="sng"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endParaRPr>
          </a:p>
          <a:p>
            <a:pPr marL="533400" indent="-533400" algn="r" rtl="1" eaLnBrk="1" hangingPunct="1">
              <a:lnSpc>
                <a:spcPct val="80000"/>
              </a:lnSpc>
            </a:pPr>
            <a:r>
              <a:rPr lang="ar-JO"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rPr>
              <a:t>تشير كلمة العرب في القواميس العربية الكلاسيكية، لكل من </a:t>
            </a:r>
            <a:r>
              <a:rPr lang="ar-JO" altLang="zh-CN" dirty="0">
                <a:solidFill>
                  <a:srgbClr val="FFFF00"/>
                </a:solidFill>
                <a:effectLst>
                  <a:glow rad="228600">
                    <a:schemeClr val="accent4">
                      <a:satMod val="175000"/>
                      <a:alpha val="40000"/>
                    </a:schemeClr>
                  </a:glow>
                </a:effectLst>
                <a:ea typeface="SimSun" panose="02010600030101010101" pitchFamily="2" charset="-122"/>
                <a:cs typeface="Arial" panose="020B0604020202020204" pitchFamily="34" charset="0"/>
              </a:rPr>
              <a:t>يتكلم اللغة العربية، النسل الكامل للعشيرة العربية ومن له أصول من الجزيرة العربية.</a:t>
            </a:r>
            <a:endParaRPr lang="en-GB" altLang="zh-CN" dirty="0">
              <a:solidFill>
                <a:srgbClr val="FFFF00"/>
              </a:solidFill>
              <a:effectLst>
                <a:glow rad="228600">
                  <a:schemeClr val="accent4">
                    <a:satMod val="175000"/>
                    <a:alpha val="40000"/>
                  </a:schemeClr>
                </a:glow>
              </a:effectLst>
              <a:ea typeface="SimSun" panose="02010600030101010101" pitchFamily="2" charset="-122"/>
              <a:cs typeface="Arial" panose="020B0604020202020204" pitchFamily="34" charset="0"/>
            </a:endParaRPr>
          </a:p>
          <a:p>
            <a:pPr marL="533400" indent="-533400" algn="r" rtl="1" eaLnBrk="1" hangingPunct="1">
              <a:lnSpc>
                <a:spcPct val="80000"/>
              </a:lnSpc>
            </a:pPr>
            <a:r>
              <a:rPr lang="ar-JO"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rPr>
              <a:t>تشير كلمة العرب في القواميس العربية الكلاسيكية إلى </a:t>
            </a:r>
            <a:r>
              <a:rPr lang="ar-JO" altLang="zh-CN" dirty="0">
                <a:solidFill>
                  <a:srgbClr val="FFFF00"/>
                </a:solidFill>
                <a:effectLst>
                  <a:glow rad="228600">
                    <a:schemeClr val="accent4">
                      <a:satMod val="175000"/>
                      <a:alpha val="40000"/>
                    </a:schemeClr>
                  </a:glow>
                </a:effectLst>
                <a:ea typeface="SimSun" panose="02010600030101010101" pitchFamily="2" charset="-122"/>
                <a:cs typeface="Arial" panose="020B0604020202020204" pitchFamily="34" charset="0"/>
              </a:rPr>
              <a:t>البدو</a:t>
            </a:r>
            <a:r>
              <a:rPr lang="ar-JO"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rPr>
              <a:t>. </a:t>
            </a:r>
            <a:endParaRPr lang="en-GB"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endParaRPr>
          </a:p>
          <a:p>
            <a:pPr marL="533400" indent="-533400" algn="r" rtl="1" eaLnBrk="1" hangingPunct="1">
              <a:lnSpc>
                <a:spcPct val="80000"/>
              </a:lnSpc>
            </a:pPr>
            <a:r>
              <a:rPr lang="ar-JO"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rPr>
              <a:t>تعني كلمة العرب في اللغة العربية </a:t>
            </a:r>
            <a:r>
              <a:rPr lang="ar-JO" altLang="zh-CN" dirty="0">
                <a:solidFill>
                  <a:srgbClr val="FFFF00"/>
                </a:solidFill>
                <a:effectLst>
                  <a:glow rad="228600">
                    <a:schemeClr val="accent4">
                      <a:satMod val="175000"/>
                      <a:alpha val="40000"/>
                    </a:schemeClr>
                  </a:glow>
                </a:effectLst>
                <a:ea typeface="SimSun" panose="02010600030101010101" pitchFamily="2" charset="-122"/>
                <a:cs typeface="Arial" panose="020B0604020202020204" pitchFamily="34" charset="0"/>
              </a:rPr>
              <a:t>هؤلاء الذين يتكلمون بوضوح</a:t>
            </a:r>
            <a:r>
              <a:rPr lang="ar-JO"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rPr>
              <a:t>.</a:t>
            </a:r>
            <a:endParaRPr lang="en-GB"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endParaRPr>
          </a:p>
          <a:p>
            <a:pPr marL="533400" indent="-533400" algn="r" rtl="1" eaLnBrk="1" hangingPunct="1">
              <a:lnSpc>
                <a:spcPct val="80000"/>
              </a:lnSpc>
            </a:pPr>
            <a:r>
              <a:rPr lang="ar-JO"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rPr>
              <a:t>العرب هي كلمة سامية مشتقة من العبرية عابر والتي تعني </a:t>
            </a:r>
            <a:r>
              <a:rPr lang="ar-JO" altLang="zh-CN" dirty="0">
                <a:solidFill>
                  <a:srgbClr val="FFFF00"/>
                </a:solidFill>
                <a:effectLst>
                  <a:glow rad="228600">
                    <a:schemeClr val="accent4">
                      <a:satMod val="175000"/>
                      <a:alpha val="40000"/>
                    </a:schemeClr>
                  </a:glow>
                </a:effectLst>
                <a:ea typeface="SimSun" panose="02010600030101010101" pitchFamily="2" charset="-122"/>
                <a:cs typeface="Arial" panose="020B0604020202020204" pitchFamily="34" charset="0"/>
              </a:rPr>
              <a:t>صحراء</a:t>
            </a:r>
            <a:endParaRPr lang="en-GB" altLang="zh-CN" dirty="0">
              <a:solidFill>
                <a:srgbClr val="FFFF00"/>
              </a:solidFill>
              <a:effectLst>
                <a:glow rad="228600">
                  <a:schemeClr val="accent4">
                    <a:satMod val="175000"/>
                    <a:alpha val="40000"/>
                  </a:schemeClr>
                </a:glow>
              </a:effectLst>
              <a:ea typeface="SimSun" panose="02010600030101010101" pitchFamily="2" charset="-122"/>
              <a:cs typeface="Arial" panose="020B0604020202020204" pitchFamily="34" charset="0"/>
            </a:endParaRPr>
          </a:p>
          <a:p>
            <a:pPr marL="533400" indent="-533400" algn="r" rtl="1" eaLnBrk="1" hangingPunct="1">
              <a:lnSpc>
                <a:spcPct val="80000"/>
              </a:lnSpc>
            </a:pPr>
            <a:r>
              <a:rPr lang="ar-JO"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rPr>
              <a:t>تأتي من جذر أساسي لكلمة تعني </a:t>
            </a:r>
            <a:r>
              <a:rPr lang="ar-JO" altLang="zh-CN" dirty="0">
                <a:solidFill>
                  <a:srgbClr val="FFFF00"/>
                </a:solidFill>
                <a:effectLst>
                  <a:glow rad="228600">
                    <a:schemeClr val="accent4">
                      <a:satMod val="175000"/>
                      <a:alpha val="40000"/>
                    </a:schemeClr>
                  </a:glow>
                </a:effectLst>
                <a:ea typeface="SimSun" panose="02010600030101010101" pitchFamily="2" charset="-122"/>
                <a:cs typeface="Arial" panose="020B0604020202020204" pitchFamily="34" charset="0"/>
              </a:rPr>
              <a:t>يكمن في انتظار، يختلط، </a:t>
            </a:r>
            <a:r>
              <a:rPr lang="ar-JO"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rPr>
              <a:t>يمتزج، </a:t>
            </a:r>
            <a:r>
              <a:rPr lang="ar-JO" altLang="zh-CN" dirty="0">
                <a:solidFill>
                  <a:srgbClr val="FFFF00"/>
                </a:solidFill>
                <a:effectLst>
                  <a:glow rad="228600">
                    <a:schemeClr val="accent4">
                      <a:satMod val="175000"/>
                      <a:alpha val="40000"/>
                    </a:schemeClr>
                  </a:glow>
                </a:effectLst>
                <a:ea typeface="SimSun" panose="02010600030101010101" pitchFamily="2" charset="-122"/>
                <a:cs typeface="Arial" panose="020B0604020202020204" pitchFamily="34" charset="0"/>
              </a:rPr>
              <a:t>يعطي أو يكون آمناً، </a:t>
            </a:r>
            <a:r>
              <a:rPr lang="ar-JO"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rPr>
              <a:t>ينخرط أو يتداخل مع، يقوم بارتباط وثيق، </a:t>
            </a:r>
            <a:r>
              <a:rPr lang="ar-JO" altLang="zh-CN" dirty="0">
                <a:solidFill>
                  <a:srgbClr val="FFFF00"/>
                </a:solidFill>
                <a:effectLst>
                  <a:glow rad="228600">
                    <a:schemeClr val="accent4">
                      <a:satMod val="175000"/>
                      <a:alpha val="40000"/>
                    </a:schemeClr>
                  </a:glow>
                </a:effectLst>
                <a:ea typeface="SimSun" panose="02010600030101010101" pitchFamily="2" charset="-122"/>
                <a:cs typeface="Arial" panose="020B0604020202020204" pitchFamily="34" charset="0"/>
              </a:rPr>
              <a:t>ليكون لطيفاً ويصبح داكناً عند غروب الشمس،</a:t>
            </a:r>
            <a:r>
              <a:rPr lang="ar-JO"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rPr>
              <a:t> ويصبح مظلماً عند المساء. </a:t>
            </a:r>
            <a:endParaRPr lang="en-GB" altLang="zh-CN" dirty="0">
              <a:solidFill>
                <a:schemeClr val="bg1"/>
              </a:solidFill>
              <a:effectLst>
                <a:glow rad="228600">
                  <a:schemeClr val="accent4">
                    <a:satMod val="175000"/>
                    <a:alpha val="40000"/>
                  </a:schemeClr>
                </a:glow>
              </a:effectLst>
              <a:ea typeface="SimSun" panose="02010600030101010101" pitchFamily="2" charset="-122"/>
              <a:cs typeface="Arial" panose="020B0604020202020204" pitchFamily="34" charset="0"/>
            </a:endParaRPr>
          </a:p>
        </p:txBody>
      </p:sp>
      <p:sp>
        <p:nvSpPr>
          <p:cNvPr id="25605" name="TextBox 5">
            <a:extLst>
              <a:ext uri="{FF2B5EF4-FFF2-40B4-BE49-F238E27FC236}">
                <a16:creationId xmlns:a16="http://schemas.microsoft.com/office/drawing/2014/main" id="{22D4D83B-1486-5040-8843-E57A9153A720}"/>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152ث</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3123">
                                            <p:txEl>
                                              <p:pRg st="1" end="1"/>
                                            </p:txEl>
                                          </p:spTgt>
                                        </p:tgtEl>
                                        <p:attrNameLst>
                                          <p:attrName>style.visibility</p:attrName>
                                        </p:attrNameLst>
                                      </p:cBhvr>
                                      <p:to>
                                        <p:strVal val="visible"/>
                                      </p:to>
                                    </p:set>
                                    <p:anim calcmode="lin" valueType="num">
                                      <p:cBhvr additive="base">
                                        <p:cTn id="7" dur="500" fill="hold"/>
                                        <p:tgtEl>
                                          <p:spTgt spid="13312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1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3123">
                                            <p:txEl>
                                              <p:pRg st="0" end="0"/>
                                            </p:txEl>
                                          </p:spTgt>
                                        </p:tgtEl>
                                        <p:attrNameLst>
                                          <p:attrName>style.visibility</p:attrName>
                                        </p:attrNameLst>
                                      </p:cBhvr>
                                      <p:to>
                                        <p:strVal val="visible"/>
                                      </p:to>
                                    </p:set>
                                    <p:anim calcmode="lin" valueType="num">
                                      <p:cBhvr additive="base">
                                        <p:cTn id="13" dur="500" fill="hold"/>
                                        <p:tgtEl>
                                          <p:spTgt spid="13312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31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3123">
                                            <p:txEl>
                                              <p:pRg st="2" end="2"/>
                                            </p:txEl>
                                          </p:spTgt>
                                        </p:tgtEl>
                                        <p:attrNameLst>
                                          <p:attrName>style.visibility</p:attrName>
                                        </p:attrNameLst>
                                      </p:cBhvr>
                                      <p:to>
                                        <p:strVal val="visible"/>
                                      </p:to>
                                    </p:set>
                                    <p:anim calcmode="lin" valueType="num">
                                      <p:cBhvr additive="base">
                                        <p:cTn id="19" dur="500" fill="hold"/>
                                        <p:tgtEl>
                                          <p:spTgt spid="1331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31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33123">
                                            <p:txEl>
                                              <p:pRg st="3" end="3"/>
                                            </p:txEl>
                                          </p:spTgt>
                                        </p:tgtEl>
                                        <p:attrNameLst>
                                          <p:attrName>style.visibility</p:attrName>
                                        </p:attrNameLst>
                                      </p:cBhvr>
                                      <p:to>
                                        <p:strVal val="visible"/>
                                      </p:to>
                                    </p:set>
                                    <p:anim calcmode="lin" valueType="num">
                                      <p:cBhvr additive="base">
                                        <p:cTn id="25" dur="500" fill="hold"/>
                                        <p:tgtEl>
                                          <p:spTgt spid="1331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31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3123">
                                            <p:txEl>
                                              <p:pRg st="4" end="4"/>
                                            </p:txEl>
                                          </p:spTgt>
                                        </p:tgtEl>
                                        <p:attrNameLst>
                                          <p:attrName>style.visibility</p:attrName>
                                        </p:attrNameLst>
                                      </p:cBhvr>
                                      <p:to>
                                        <p:strVal val="visible"/>
                                      </p:to>
                                    </p:set>
                                    <p:anim calcmode="lin" valueType="num">
                                      <p:cBhvr additive="base">
                                        <p:cTn id="31" dur="500" fill="hold"/>
                                        <p:tgtEl>
                                          <p:spTgt spid="13312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31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33123">
                                            <p:txEl>
                                              <p:pRg st="5" end="5"/>
                                            </p:txEl>
                                          </p:spTgt>
                                        </p:tgtEl>
                                        <p:attrNameLst>
                                          <p:attrName>style.visibility</p:attrName>
                                        </p:attrNameLst>
                                      </p:cBhvr>
                                      <p:to>
                                        <p:strVal val="visible"/>
                                      </p:to>
                                    </p:set>
                                    <p:anim calcmode="lin" valueType="num">
                                      <p:cBhvr additive="base">
                                        <p:cTn id="37" dur="500" fill="hold"/>
                                        <p:tgtEl>
                                          <p:spTgt spid="13312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12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2">
            <a:alpha val="0"/>
          </a:schemeClr>
        </a:solidFill>
        <a:effectLst/>
      </p:bgPr>
    </p:bg>
    <p:spTree>
      <p:nvGrpSpPr>
        <p:cNvPr id="1" name=""/>
        <p:cNvGrpSpPr/>
        <p:nvPr/>
      </p:nvGrpSpPr>
      <p:grpSpPr>
        <a:xfrm>
          <a:off x="0" y="0"/>
          <a:ext cx="0" cy="0"/>
          <a:chOff x="0" y="0"/>
          <a:chExt cx="0" cy="0"/>
        </a:xfrm>
      </p:grpSpPr>
      <p:pic>
        <p:nvPicPr>
          <p:cNvPr id="138242" name="Picture 4">
            <a:extLst>
              <a:ext uri="{FF2B5EF4-FFF2-40B4-BE49-F238E27FC236}">
                <a16:creationId xmlns:a16="http://schemas.microsoft.com/office/drawing/2014/main" id="{48E2EF89-6453-F642-8C32-925EBD5F1BE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763"/>
            <a:ext cx="9159875"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C2CB036-7312-574B-8AA8-18D228040E4C}"/>
              </a:ext>
            </a:extLst>
          </p:cNvPr>
          <p:cNvSpPr>
            <a:spLocks noGrp="1"/>
          </p:cNvSpPr>
          <p:nvPr>
            <p:ph type="title"/>
          </p:nvPr>
        </p:nvSpPr>
        <p:spPr>
          <a:xfrm>
            <a:off x="0" y="571500"/>
            <a:ext cx="9144000" cy="1273175"/>
          </a:xfrm>
          <a:solidFill>
            <a:schemeClr val="accent6">
              <a:lumMod val="50000"/>
            </a:schemeClr>
          </a:solidFill>
        </p:spPr>
        <p:txBody>
          <a:bodyPr/>
          <a:lstStyle/>
          <a:p>
            <a:pPr>
              <a:defRPr/>
            </a:pPr>
            <a:r>
              <a:rPr lang="ar-JO" dirty="0">
                <a:solidFill>
                  <a:schemeClr val="bg1"/>
                </a:solidFill>
                <a:cs typeface="Arial" panose="020B0604020202020204" pitchFamily="34" charset="0"/>
              </a:rPr>
              <a:t>بعض مساهمات العرب الأخرى</a:t>
            </a:r>
            <a:endParaRPr lang="en-SG" dirty="0">
              <a:solidFill>
                <a:schemeClr val="bg1"/>
              </a:solidFill>
              <a:cs typeface="Arial" panose="020B0604020202020204" pitchFamily="34" charset="0"/>
            </a:endParaRPr>
          </a:p>
        </p:txBody>
      </p:sp>
      <p:sp>
        <p:nvSpPr>
          <p:cNvPr id="3" name="Content Placeholder 2">
            <a:extLst>
              <a:ext uri="{FF2B5EF4-FFF2-40B4-BE49-F238E27FC236}">
                <a16:creationId xmlns:a16="http://schemas.microsoft.com/office/drawing/2014/main" id="{0055BAB9-CEBE-E349-8B4E-81DD123235CC}"/>
              </a:ext>
            </a:extLst>
          </p:cNvPr>
          <p:cNvSpPr>
            <a:spLocks noGrp="1"/>
          </p:cNvSpPr>
          <p:nvPr>
            <p:ph idx="1"/>
          </p:nvPr>
        </p:nvSpPr>
        <p:spPr>
          <a:xfrm>
            <a:off x="0" y="3716338"/>
            <a:ext cx="9159875" cy="2592387"/>
          </a:xfrm>
          <a:solidFill>
            <a:schemeClr val="accent6">
              <a:lumMod val="50000"/>
              <a:alpha val="71000"/>
            </a:schemeClr>
          </a:solidFill>
        </p:spPr>
        <p:txBody>
          <a:bodyPr/>
          <a:lstStyle/>
          <a:p>
            <a:pPr algn="r" rtl="1">
              <a:defRPr/>
            </a:pPr>
            <a:r>
              <a:rPr lang="ar-JO" altLang="en-US" sz="2800" dirty="0">
                <a:solidFill>
                  <a:schemeClr val="bg1"/>
                </a:solidFill>
                <a:cs typeface="Arial" panose="020B0604020202020204" pitchFamily="34" charset="0"/>
              </a:rPr>
              <a:t>تقنيات في الإبحار (اختراع الشراع المثلث)</a:t>
            </a:r>
          </a:p>
          <a:p>
            <a:pPr algn="r" rtl="1">
              <a:defRPr/>
            </a:pPr>
            <a:r>
              <a:rPr lang="ar-JO" altLang="en-US" sz="2800" dirty="0">
                <a:solidFill>
                  <a:schemeClr val="bg1"/>
                </a:solidFill>
                <a:cs typeface="Arial" panose="020B0604020202020204" pitchFamily="34" charset="0"/>
              </a:rPr>
              <a:t>الهندسة المعمارية – خصوصاً في المباني الدينية</a:t>
            </a:r>
          </a:p>
          <a:p>
            <a:pPr algn="r" rtl="1">
              <a:defRPr/>
            </a:pPr>
            <a:r>
              <a:rPr lang="ar-JO" altLang="en-US" sz="2800" dirty="0">
                <a:solidFill>
                  <a:schemeClr val="bg1"/>
                </a:solidFill>
                <a:cs typeface="Arial" panose="020B0604020202020204" pitchFamily="34" charset="0"/>
              </a:rPr>
              <a:t>علم دراسة الأشجار – علم النبات، القهوة والأصباغ من الزهور.</a:t>
            </a:r>
            <a:endParaRPr lang="en-SG" altLang="en-US" sz="2800" dirty="0">
              <a:solidFill>
                <a:schemeClr val="bg1"/>
              </a:solidFill>
              <a:cs typeface="Arial" panose="020B0604020202020204" pitchFamily="34" charset="0"/>
            </a:endParaRPr>
          </a:p>
          <a:p>
            <a:pPr algn="r" rtl="1">
              <a:defRPr/>
            </a:pPr>
            <a:r>
              <a:rPr lang="ar-JO" altLang="en-US" sz="2800" dirty="0">
                <a:solidFill>
                  <a:schemeClr val="bg1"/>
                </a:solidFill>
                <a:cs typeface="Arial" panose="020B0604020202020204" pitchFamily="34" charset="0"/>
              </a:rPr>
              <a:t>الحرف اليدوية ـــ الأواني الزجاجية، السيراميك وغزل النسيج … الخ</a:t>
            </a:r>
            <a:endParaRPr lang="en-SG" altLang="en-US" sz="2800" dirty="0">
              <a:solidFill>
                <a:schemeClr val="tx1"/>
              </a:solidFill>
              <a:cs typeface="Arial" panose="020B0604020202020204" pitchFamily="34" charset="0"/>
            </a:endParaRPr>
          </a:p>
        </p:txBody>
      </p:sp>
      <p:sp>
        <p:nvSpPr>
          <p:cNvPr id="138245" name="Rectangle 3">
            <a:extLst>
              <a:ext uri="{FF2B5EF4-FFF2-40B4-BE49-F238E27FC236}">
                <a16:creationId xmlns:a16="http://schemas.microsoft.com/office/drawing/2014/main" id="{6B9D3413-88AE-704B-8167-14054F1B6E98}"/>
              </a:ext>
            </a:extLst>
          </p:cNvPr>
          <p:cNvSpPr>
            <a:spLocks noChangeArrowheads="1"/>
          </p:cNvSpPr>
          <p:nvPr/>
        </p:nvSpPr>
        <p:spPr bwMode="auto">
          <a:xfrm>
            <a:off x="6732588" y="6519863"/>
            <a:ext cx="25071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400" b="1" dirty="0">
                <a:solidFill>
                  <a:schemeClr val="tx1"/>
                </a:solidFill>
              </a:rPr>
              <a:t>http://</a:t>
            </a:r>
            <a:r>
              <a:rPr lang="en-SG" altLang="en-US" sz="1400" b="1" dirty="0" err="1">
                <a:solidFill>
                  <a:schemeClr val="tx1"/>
                </a:solidFill>
              </a:rPr>
              <a:t>www.adc.org</a:t>
            </a:r>
            <a:r>
              <a:rPr lang="en-SG" altLang="en-US" sz="1400" b="1" dirty="0">
                <a:solidFill>
                  <a:schemeClr val="tx1"/>
                </a:solidFill>
              </a:rPr>
              <a:t>/?id=247</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9266" name="Rectangle 3">
            <a:extLst>
              <a:ext uri="{FF2B5EF4-FFF2-40B4-BE49-F238E27FC236}">
                <a16:creationId xmlns:a16="http://schemas.microsoft.com/office/drawing/2014/main" id="{C64AF7E0-1969-6848-BC2B-63C504292407}"/>
              </a:ext>
            </a:extLst>
          </p:cNvPr>
          <p:cNvSpPr>
            <a:spLocks noGrp="1" noChangeArrowheads="1"/>
          </p:cNvSpPr>
          <p:nvPr>
            <p:ph type="body" idx="1"/>
          </p:nvPr>
        </p:nvSpPr>
        <p:spPr>
          <a:xfrm>
            <a:off x="251520" y="1447800"/>
            <a:ext cx="8662293" cy="4953000"/>
          </a:xfrm>
          <a:solidFill>
            <a:schemeClr val="tx2"/>
          </a:solidFill>
        </p:spPr>
        <p:txBody>
          <a:bodyPr/>
          <a:lstStyle/>
          <a:p>
            <a:pPr marL="457200" indent="-457200" algn="r" rtl="1" eaLnBrk="1" hangingPunct="1">
              <a:lnSpc>
                <a:spcPct val="90000"/>
              </a:lnSpc>
              <a:buNone/>
            </a:pPr>
            <a:r>
              <a:rPr lang="ar-JO" altLang="zh-CN" sz="2800" dirty="0">
                <a:solidFill>
                  <a:schemeClr val="bg1"/>
                </a:solidFill>
                <a:ea typeface="SimSun" panose="02010600030101010101" pitchFamily="2" charset="-122"/>
                <a:cs typeface="Arial" panose="020B0604020202020204" pitchFamily="34" charset="0"/>
              </a:rPr>
              <a:t>1. </a:t>
            </a:r>
            <a:r>
              <a:rPr lang="ar-JO" altLang="zh-CN" sz="2800" dirty="0">
                <a:solidFill>
                  <a:srgbClr val="FFFF00"/>
                </a:solidFill>
                <a:ea typeface="SimSun" panose="02010600030101010101" pitchFamily="2" charset="-122"/>
                <a:cs typeface="Arial" panose="020B0604020202020204" pitchFamily="34" charset="0"/>
              </a:rPr>
              <a:t>رحمة الله </a:t>
            </a:r>
            <a:r>
              <a:rPr lang="ar-JO" altLang="zh-CN" sz="2800" dirty="0">
                <a:solidFill>
                  <a:schemeClr val="bg1"/>
                </a:solidFill>
                <a:ea typeface="SimSun" panose="02010600030101010101" pitchFamily="2" charset="-122"/>
                <a:cs typeface="Arial" panose="020B0604020202020204" pitchFamily="34" charset="0"/>
              </a:rPr>
              <a:t>لهاجر جعلت نسل إسماعيل كثيرين جداً بحيث لا يمكن عدهم (تك 12: 2، 16: 10)</a:t>
            </a:r>
            <a:endParaRPr lang="en-US" altLang="zh-CN" sz="2800" dirty="0">
              <a:solidFill>
                <a:schemeClr val="bg1"/>
              </a:solidFill>
              <a:ea typeface="SimSun" panose="02010600030101010101" pitchFamily="2" charset="-122"/>
              <a:cs typeface="Arial" panose="020B0604020202020204" pitchFamily="34" charset="0"/>
            </a:endParaRPr>
          </a:p>
          <a:p>
            <a:pPr marL="457200" indent="-457200" algn="r" rtl="1" eaLnBrk="1" hangingPunct="1">
              <a:lnSpc>
                <a:spcPct val="90000"/>
              </a:lnSpc>
              <a:buNone/>
            </a:pPr>
            <a:r>
              <a:rPr lang="ar-JO" altLang="zh-CN" sz="2800" dirty="0">
                <a:solidFill>
                  <a:schemeClr val="bg1"/>
                </a:solidFill>
                <a:ea typeface="SimSun" panose="02010600030101010101" pitchFamily="2" charset="-122"/>
                <a:cs typeface="Arial" panose="020B0604020202020204" pitchFamily="34" charset="0"/>
              </a:rPr>
              <a:t>2. </a:t>
            </a:r>
            <a:r>
              <a:rPr lang="ar-JO" altLang="zh-CN" sz="2800" dirty="0">
                <a:solidFill>
                  <a:srgbClr val="FFFF00"/>
                </a:solidFill>
                <a:ea typeface="SimSun" panose="02010600030101010101" pitchFamily="2" charset="-122"/>
                <a:cs typeface="Arial" panose="020B0604020202020204" pitchFamily="34" charset="0"/>
              </a:rPr>
              <a:t>الله إله شخصي وعلاقاتي </a:t>
            </a:r>
            <a:r>
              <a:rPr lang="ar-JO" altLang="zh-CN" sz="2800" dirty="0">
                <a:solidFill>
                  <a:schemeClr val="bg1"/>
                </a:solidFill>
                <a:ea typeface="SimSun" panose="02010600030101010101" pitchFamily="2" charset="-122"/>
                <a:cs typeface="Arial" panose="020B0604020202020204" pitchFamily="34" charset="0"/>
              </a:rPr>
              <a:t>(تكلم مع هاجر والتي لم تكن جزء من خطته الأساسية)</a:t>
            </a:r>
            <a:endParaRPr lang="en-US" altLang="zh-CN" sz="2800" dirty="0">
              <a:solidFill>
                <a:schemeClr val="bg1"/>
              </a:solidFill>
              <a:ea typeface="SimSun" panose="02010600030101010101" pitchFamily="2" charset="-122"/>
              <a:cs typeface="Arial" panose="020B0604020202020204" pitchFamily="34" charset="0"/>
            </a:endParaRPr>
          </a:p>
          <a:p>
            <a:pPr marL="457200" indent="-457200" algn="r" rtl="1" eaLnBrk="1" hangingPunct="1">
              <a:lnSpc>
                <a:spcPct val="90000"/>
              </a:lnSpc>
              <a:buNone/>
            </a:pPr>
            <a:r>
              <a:rPr lang="ar-JO" altLang="zh-CN" sz="2800" dirty="0">
                <a:solidFill>
                  <a:srgbClr val="FFFF00"/>
                </a:solidFill>
                <a:ea typeface="SimSun" panose="02010600030101010101" pitchFamily="2" charset="-122"/>
                <a:cs typeface="Arial" panose="020B0604020202020204" pitchFamily="34" charset="0"/>
              </a:rPr>
              <a:t>3. حفظ الله كلمته </a:t>
            </a:r>
            <a:r>
              <a:rPr lang="ar-JO" altLang="zh-CN" sz="2800" dirty="0">
                <a:solidFill>
                  <a:schemeClr val="bg1"/>
                </a:solidFill>
                <a:ea typeface="SimSun" panose="02010600030101010101" pitchFamily="2" charset="-122"/>
                <a:cs typeface="Arial" panose="020B0604020202020204" pitchFamily="34" charset="0"/>
              </a:rPr>
              <a:t>(تك 16: 12)</a:t>
            </a:r>
            <a:endParaRPr lang="en-US" altLang="zh-CN" sz="2800" dirty="0">
              <a:solidFill>
                <a:schemeClr val="bg1"/>
              </a:solidFill>
              <a:ea typeface="SimSun" panose="02010600030101010101" pitchFamily="2" charset="-122"/>
              <a:cs typeface="Arial" panose="020B0604020202020204" pitchFamily="34" charset="0"/>
            </a:endParaRPr>
          </a:p>
          <a:p>
            <a:pPr marL="457200" lvl="1" indent="0" algn="r" rtl="1" eaLnBrk="1" hangingPunct="1">
              <a:lnSpc>
                <a:spcPct val="90000"/>
              </a:lnSpc>
              <a:buNone/>
            </a:pPr>
            <a:r>
              <a:rPr lang="ar-JO" altLang="zh-CN" sz="2400" dirty="0">
                <a:solidFill>
                  <a:schemeClr val="bg1"/>
                </a:solidFill>
                <a:ea typeface="SimSun" panose="02010600030101010101" pitchFamily="2" charset="-122"/>
                <a:cs typeface="Arial" panose="020B0604020202020204" pitchFamily="34" charset="0"/>
              </a:rPr>
              <a:t>أ. يكون إنساناً وحشياً يده على كل واحد ويد كل واحد عليه وأمام جميع إخوته يسكن</a:t>
            </a:r>
            <a:endParaRPr lang="en-US" altLang="zh-CN" sz="2400" dirty="0">
              <a:solidFill>
                <a:schemeClr val="bg1"/>
              </a:solidFill>
              <a:ea typeface="SimSun" panose="02010600030101010101" pitchFamily="2" charset="-122"/>
              <a:cs typeface="Arial" panose="020B0604020202020204" pitchFamily="34" charset="0"/>
            </a:endParaRPr>
          </a:p>
          <a:p>
            <a:pPr marL="457200" lvl="1" indent="0" algn="r" rtl="1" eaLnBrk="1" hangingPunct="1">
              <a:lnSpc>
                <a:spcPct val="90000"/>
              </a:lnSpc>
              <a:buNone/>
            </a:pPr>
            <a:r>
              <a:rPr lang="ar-JO" altLang="zh-CN" sz="2400" dirty="0">
                <a:solidFill>
                  <a:schemeClr val="bg1"/>
                </a:solidFill>
                <a:ea typeface="SimSun" panose="02010600030101010101" pitchFamily="2" charset="-122"/>
                <a:cs typeface="Arial" panose="020B0604020202020204" pitchFamily="34" charset="0"/>
              </a:rPr>
              <a:t>ب. حارب العرب بعضهم بعضاً لقرون</a:t>
            </a:r>
            <a:endParaRPr lang="en-US" altLang="zh-CN" sz="2800" dirty="0">
              <a:solidFill>
                <a:srgbClr val="FFFF00"/>
              </a:solidFill>
              <a:ea typeface="SimSun" panose="02010600030101010101" pitchFamily="2" charset="-122"/>
              <a:cs typeface="Arial" panose="020B0604020202020204" pitchFamily="34" charset="0"/>
            </a:endParaRPr>
          </a:p>
          <a:p>
            <a:pPr marL="0" indent="0" algn="r" eaLnBrk="1" hangingPunct="1">
              <a:lnSpc>
                <a:spcPct val="90000"/>
              </a:lnSpc>
              <a:buNone/>
            </a:pPr>
            <a:r>
              <a:rPr lang="ar-JO" altLang="zh-CN" sz="2800" dirty="0">
                <a:solidFill>
                  <a:srgbClr val="FFFF00"/>
                </a:solidFill>
                <a:ea typeface="SimSun" panose="02010600030101010101" pitchFamily="2" charset="-122"/>
                <a:cs typeface="Arial" panose="020B0604020202020204" pitchFamily="34" charset="0"/>
              </a:rPr>
              <a:t>4. خطايا مختصرة لها نتائج طويلة المدى</a:t>
            </a:r>
            <a:endParaRPr lang="en-US" altLang="zh-CN" sz="2800" dirty="0">
              <a:solidFill>
                <a:srgbClr val="FFFF00"/>
              </a:solidFill>
              <a:ea typeface="SimSun" panose="02010600030101010101" pitchFamily="2" charset="-122"/>
              <a:cs typeface="Arial" panose="020B0604020202020204" pitchFamily="34" charset="0"/>
            </a:endParaRPr>
          </a:p>
          <a:p>
            <a:pPr marL="457200" lvl="1" indent="0" algn="r" rtl="1" eaLnBrk="1" hangingPunct="1">
              <a:lnSpc>
                <a:spcPct val="90000"/>
              </a:lnSpc>
              <a:buNone/>
            </a:pPr>
            <a:r>
              <a:rPr lang="ar-JO" altLang="zh-CN" sz="2400" dirty="0">
                <a:solidFill>
                  <a:schemeClr val="bg1"/>
                </a:solidFill>
                <a:ea typeface="SimSun" panose="02010600030101010101" pitchFamily="2" charset="-122"/>
                <a:cs typeface="Arial" panose="020B0604020202020204" pitchFamily="34" charset="0"/>
              </a:rPr>
              <a:t>أ. أنجبت لحظات ضعف إبراهيم إسماعيل</a:t>
            </a:r>
          </a:p>
          <a:p>
            <a:pPr marL="457200" lvl="1" indent="0" algn="r" rtl="1" eaLnBrk="1" hangingPunct="1">
              <a:lnSpc>
                <a:spcPct val="90000"/>
              </a:lnSpc>
              <a:buNone/>
            </a:pPr>
            <a:r>
              <a:rPr lang="ar-JO" altLang="zh-CN" sz="2400" dirty="0">
                <a:solidFill>
                  <a:schemeClr val="bg1"/>
                </a:solidFill>
                <a:ea typeface="SimSun" panose="02010600030101010101" pitchFamily="2" charset="-122"/>
                <a:cs typeface="Arial" panose="020B0604020202020204" pitchFamily="34" charset="0"/>
              </a:rPr>
              <a:t>ب.  لقد تحارب العرب واليهود منذ ذلك الحين لقرون</a:t>
            </a:r>
            <a:endParaRPr lang="en-US" altLang="zh-CN" sz="2400" dirty="0">
              <a:solidFill>
                <a:schemeClr val="bg1"/>
              </a:solidFill>
              <a:ea typeface="SimSun" panose="02010600030101010101" pitchFamily="2" charset="-122"/>
              <a:cs typeface="Arial" panose="020B0604020202020204" pitchFamily="34" charset="0"/>
            </a:endParaRPr>
          </a:p>
        </p:txBody>
      </p:sp>
      <p:sp>
        <p:nvSpPr>
          <p:cNvPr id="139267" name="Rectangle 5">
            <a:extLst>
              <a:ext uri="{FF2B5EF4-FFF2-40B4-BE49-F238E27FC236}">
                <a16:creationId xmlns:a16="http://schemas.microsoft.com/office/drawing/2014/main" id="{D8F30D1F-9F80-7C48-8C02-E87625B7571F}"/>
              </a:ext>
            </a:extLst>
          </p:cNvPr>
          <p:cNvSpPr>
            <a:spLocks noChangeArrowheads="1"/>
          </p:cNvSpPr>
          <p:nvPr/>
        </p:nvSpPr>
        <p:spPr bwMode="auto">
          <a:xfrm>
            <a:off x="0" y="0"/>
            <a:ext cx="9144000" cy="11255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zh-CN" sz="3800" b="1" dirty="0">
                <a:solidFill>
                  <a:schemeClr val="bg1"/>
                </a:solidFill>
                <a:ea typeface="SimSun" panose="02010600030101010101" pitchFamily="2" charset="-122"/>
                <a:cs typeface="Arial" panose="020B0604020202020204" pitchFamily="34" charset="0"/>
              </a:rPr>
              <a:t>دروس من دراستنا</a:t>
            </a:r>
            <a:endParaRPr lang="en-US" altLang="en-US" sz="3800" b="1" dirty="0">
              <a:solidFill>
                <a:schemeClr val="bg1"/>
              </a:solidFill>
              <a:ea typeface="SimSun" panose="02010600030101010101" pitchFamily="2" charset="-122"/>
              <a:cs typeface="Arial" panose="020B0604020202020204" pitchFamily="34" charset="0"/>
            </a:endParaRPr>
          </a:p>
        </p:txBody>
      </p:sp>
      <p:sp>
        <p:nvSpPr>
          <p:cNvPr id="139268" name="TextBox 5">
            <a:extLst>
              <a:ext uri="{FF2B5EF4-FFF2-40B4-BE49-F238E27FC236}">
                <a16:creationId xmlns:a16="http://schemas.microsoft.com/office/drawing/2014/main" id="{CB00A683-EC6A-AA4E-A592-0D7D8C36E98B}"/>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152ع</a:t>
            </a:r>
            <a:endParaRPr lang="en-US" altLang="en-US" sz="2400" b="1" dirty="0">
              <a:solidFill>
                <a:schemeClr val="bg1"/>
              </a:solidFill>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1314" name="Rectangle 3">
            <a:extLst>
              <a:ext uri="{FF2B5EF4-FFF2-40B4-BE49-F238E27FC236}">
                <a16:creationId xmlns:a16="http://schemas.microsoft.com/office/drawing/2014/main" id="{96F2CAAF-D544-8A49-B402-E045D7B8FD34}"/>
              </a:ext>
            </a:extLst>
          </p:cNvPr>
          <p:cNvSpPr>
            <a:spLocks noGrp="1" noChangeArrowheads="1"/>
          </p:cNvSpPr>
          <p:nvPr>
            <p:ph type="body" sz="half" idx="1"/>
          </p:nvPr>
        </p:nvSpPr>
        <p:spPr>
          <a:xfrm>
            <a:off x="0" y="1600200"/>
            <a:ext cx="9144000" cy="838200"/>
          </a:xfrm>
        </p:spPr>
        <p:txBody>
          <a:bodyPr/>
          <a:lstStyle/>
          <a:p>
            <a:pPr algn="r" eaLnBrk="1" hangingPunct="1">
              <a:buFontTx/>
              <a:buNone/>
            </a:pPr>
            <a:r>
              <a:rPr lang="ar-JO" altLang="en-US" sz="2800" dirty="0">
                <a:solidFill>
                  <a:schemeClr val="bg1"/>
                </a:solidFill>
                <a:ea typeface="SimSun" panose="02010600030101010101" pitchFamily="2" charset="-122"/>
                <a:cs typeface="Arial" panose="020B0604020202020204" pitchFamily="34" charset="0"/>
              </a:rPr>
              <a:t>5. خطة الله لإسرائيل والعرب لم تنتهي بعد ...</a:t>
            </a:r>
            <a:endParaRPr lang="en-US" altLang="en-US" sz="2800" dirty="0">
              <a:solidFill>
                <a:schemeClr val="bg1"/>
              </a:solidFill>
              <a:cs typeface="Arial" panose="020B0604020202020204" pitchFamily="34" charset="0"/>
            </a:endParaRPr>
          </a:p>
        </p:txBody>
      </p:sp>
      <p:sp>
        <p:nvSpPr>
          <p:cNvPr id="141315" name="Rectangle 7">
            <a:extLst>
              <a:ext uri="{FF2B5EF4-FFF2-40B4-BE49-F238E27FC236}">
                <a16:creationId xmlns:a16="http://schemas.microsoft.com/office/drawing/2014/main" id="{3E5AA836-CD28-644B-94A4-210D2982D55D}"/>
              </a:ext>
            </a:extLst>
          </p:cNvPr>
          <p:cNvSpPr>
            <a:spLocks noChangeArrowheads="1"/>
          </p:cNvSpPr>
          <p:nvPr/>
        </p:nvSpPr>
        <p:spPr bwMode="auto">
          <a:xfrm>
            <a:off x="0" y="0"/>
            <a:ext cx="9144000" cy="1447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3800" b="1" dirty="0">
                <a:solidFill>
                  <a:schemeClr val="bg1"/>
                </a:solidFill>
                <a:ea typeface="SimSun" panose="02010600030101010101" pitchFamily="2" charset="-122"/>
                <a:cs typeface="Arial" panose="020B0604020202020204" pitchFamily="34" charset="0"/>
              </a:rPr>
              <a:t>دروس نتعلمها من دراستنا</a:t>
            </a:r>
            <a:endParaRPr lang="en-US" altLang="en-US" sz="3800" b="1" dirty="0">
              <a:solidFill>
                <a:schemeClr val="bg1"/>
              </a:solidFill>
              <a:ea typeface="SimSun" panose="02010600030101010101" pitchFamily="2" charset="-122"/>
              <a:cs typeface="Arial" panose="020B0604020202020204" pitchFamily="34" charset="0"/>
            </a:endParaRPr>
          </a:p>
        </p:txBody>
      </p:sp>
      <p:sp>
        <p:nvSpPr>
          <p:cNvPr id="141316" name="TextBox 6">
            <a:extLst>
              <a:ext uri="{FF2B5EF4-FFF2-40B4-BE49-F238E27FC236}">
                <a16:creationId xmlns:a16="http://schemas.microsoft.com/office/drawing/2014/main" id="{0EBBC3D0-EC80-6641-A5BF-48B597EA8FA2}"/>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152ع</a:t>
            </a:r>
            <a:endParaRPr lang="en-US" altLang="en-US" sz="2400" b="1" dirty="0">
              <a:solidFill>
                <a:schemeClr val="bg1"/>
              </a:solidFill>
              <a:cs typeface="Arial" panose="020B0604020202020204" pitchFamily="34" charset="0"/>
            </a:endParaRPr>
          </a:p>
        </p:txBody>
      </p:sp>
      <p:pic>
        <p:nvPicPr>
          <p:cNvPr id="141317" name="Picture 2">
            <a:extLst>
              <a:ext uri="{FF2B5EF4-FFF2-40B4-BE49-F238E27FC236}">
                <a16:creationId xmlns:a16="http://schemas.microsoft.com/office/drawing/2014/main" id="{BC1152ED-EC79-D24E-8E1A-57225E812CC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39863" y="2276475"/>
            <a:ext cx="6264275"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D4C1FD5A-EF06-1140-942D-1673129E9362}"/>
              </a:ext>
            </a:extLst>
          </p:cNvPr>
          <p:cNvSpPr>
            <a:spLocks noGrp="1" noChangeArrowheads="1"/>
          </p:cNvSpPr>
          <p:nvPr>
            <p:ph type="title"/>
          </p:nvPr>
        </p:nvSpPr>
        <p:spPr>
          <a:xfrm>
            <a:off x="0" y="692150"/>
            <a:ext cx="4271963" cy="1143000"/>
          </a:xfrm>
        </p:spPr>
        <p:txBody>
          <a:bodyPr lIns="90000" tIns="46800" rIns="90000" bIns="46800"/>
          <a:lstStyle/>
          <a:p>
            <a:pPr eaLnBrk="1" hangingPunct="1">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JO" altLang="en-US" dirty="0">
                <a:cs typeface="Arial" panose="020B0604020202020204" pitchFamily="34" charset="0"/>
              </a:rPr>
              <a:t>الجزيرة العربية </a:t>
            </a:r>
            <a:br>
              <a:rPr lang="ar-JO" altLang="en-US" dirty="0">
                <a:cs typeface="Arial" panose="020B0604020202020204" pitchFamily="34" charset="0"/>
              </a:rPr>
            </a:br>
            <a:r>
              <a:rPr lang="ar-JO" altLang="en-US" dirty="0">
                <a:cs typeface="Arial" panose="020B0604020202020204" pitchFamily="34" charset="0"/>
              </a:rPr>
              <a:t>في زمن </a:t>
            </a:r>
            <a:br>
              <a:rPr lang="ar-JO" altLang="en-US" dirty="0">
                <a:cs typeface="Arial" panose="020B0604020202020204" pitchFamily="34" charset="0"/>
              </a:rPr>
            </a:br>
            <a:r>
              <a:rPr lang="ar-JO" altLang="en-US" dirty="0">
                <a:cs typeface="Arial" panose="020B0604020202020204" pitchFamily="34" charset="0"/>
              </a:rPr>
              <a:t>محمد</a:t>
            </a:r>
            <a:endParaRPr lang="en-GB" altLang="en-US" dirty="0">
              <a:cs typeface="Arial" panose="020B0604020202020204" pitchFamily="34" charset="0"/>
            </a:endParaRPr>
          </a:p>
        </p:txBody>
      </p:sp>
      <p:sp>
        <p:nvSpPr>
          <p:cNvPr id="143363" name="Rectangle 3">
            <a:extLst>
              <a:ext uri="{FF2B5EF4-FFF2-40B4-BE49-F238E27FC236}">
                <a16:creationId xmlns:a16="http://schemas.microsoft.com/office/drawing/2014/main" id="{4E915C3B-987C-AA4B-9B96-5B2B36BF1DE4}"/>
              </a:ext>
            </a:extLst>
          </p:cNvPr>
          <p:cNvSpPr>
            <a:spLocks noGrp="1" noChangeArrowheads="1"/>
          </p:cNvSpPr>
          <p:nvPr>
            <p:ph type="body" idx="1"/>
          </p:nvPr>
        </p:nvSpPr>
        <p:spPr>
          <a:xfrm>
            <a:off x="468313" y="2852738"/>
            <a:ext cx="3455987" cy="3676650"/>
          </a:xfrm>
        </p:spPr>
        <p:txBody>
          <a:bodyPr lIns="90000" tIns="46800" rIns="90000" bIns="46800"/>
          <a:lstStyle/>
          <a:p>
            <a:pPr algn="r" rtl="1" eaLnBrk="1" hangingPunct="1">
              <a:lnSpc>
                <a:spcPct val="95000"/>
              </a:lnSpc>
              <a:spcBef>
                <a:spcPts val="500"/>
              </a:spcBef>
              <a:spcAft>
                <a:spcPts val="50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ar-JO" altLang="en-US" dirty="0">
                <a:cs typeface="Arial" panose="020B0604020202020204" pitchFamily="34" charset="0"/>
              </a:rPr>
              <a:t>الأديان القبلية المتنوعة</a:t>
            </a:r>
            <a:endParaRPr lang="en-GB" altLang="en-US" dirty="0">
              <a:cs typeface="Arial" panose="020B0604020202020204" pitchFamily="34" charset="0"/>
            </a:endParaRPr>
          </a:p>
          <a:p>
            <a:pPr algn="r" rtl="1" eaLnBrk="1" hangingPunct="1">
              <a:lnSpc>
                <a:spcPct val="95000"/>
              </a:lnSpc>
              <a:spcBef>
                <a:spcPts val="500"/>
              </a:spcBef>
              <a:spcAft>
                <a:spcPts val="50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ar-JO" altLang="en-US" dirty="0">
                <a:cs typeface="Arial" panose="020B0604020202020204" pitchFamily="34" charset="0"/>
              </a:rPr>
              <a:t>المجتمعات اليهودية</a:t>
            </a:r>
            <a:endParaRPr lang="en-GB" altLang="en-US" dirty="0">
              <a:cs typeface="Arial" panose="020B0604020202020204" pitchFamily="34" charset="0"/>
            </a:endParaRPr>
          </a:p>
          <a:p>
            <a:pPr algn="r" rtl="1" eaLnBrk="1" hangingPunct="1">
              <a:spcBef>
                <a:spcPts val="500"/>
              </a:spcBef>
              <a:spcAft>
                <a:spcPts val="50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ar-JO" altLang="en-US" dirty="0">
                <a:cs typeface="Arial" panose="020B0604020202020204" pitchFamily="34" charset="0"/>
              </a:rPr>
              <a:t>المجتمعات المسيحية</a:t>
            </a:r>
            <a:endParaRPr lang="en-GB" altLang="en-US" dirty="0">
              <a:cs typeface="Arial" panose="020B0604020202020204" pitchFamily="34" charset="0"/>
            </a:endParaRPr>
          </a:p>
        </p:txBody>
      </p:sp>
      <p:pic>
        <p:nvPicPr>
          <p:cNvPr id="143364" name="Picture 3">
            <a:extLst>
              <a:ext uri="{FF2B5EF4-FFF2-40B4-BE49-F238E27FC236}">
                <a16:creationId xmlns:a16="http://schemas.microsoft.com/office/drawing/2014/main" id="{64296AEB-0ED1-A644-BAA0-65483DFE6BE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9588" y="0"/>
            <a:ext cx="4824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5410" name="Text Box 3">
            <a:extLst>
              <a:ext uri="{FF2B5EF4-FFF2-40B4-BE49-F238E27FC236}">
                <a16:creationId xmlns:a16="http://schemas.microsoft.com/office/drawing/2014/main" id="{94F2365A-6ACC-8D46-AF76-D41F8B76F305}"/>
              </a:ext>
            </a:extLst>
          </p:cNvPr>
          <p:cNvSpPr txBox="1">
            <a:spLocks noChangeArrowheads="1"/>
          </p:cNvSpPr>
          <p:nvPr/>
        </p:nvSpPr>
        <p:spPr bwMode="auto">
          <a:xfrm>
            <a:off x="41275" y="3933825"/>
            <a:ext cx="6186909" cy="290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marL="336550" indent="-3365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9pPr>
          </a:lstStyle>
          <a:p>
            <a:pPr algn="r" rtl="1">
              <a:lnSpc>
                <a:spcPct val="95000"/>
              </a:lnSpc>
              <a:spcBef>
                <a:spcPts val="700"/>
              </a:spcBef>
              <a:buClr>
                <a:srgbClr val="000000"/>
              </a:buClr>
              <a:buFont typeface="Times New Roman" panose="02020603050405020304" pitchFamily="18" charset="0"/>
              <a:buChar char="•"/>
            </a:pPr>
            <a:r>
              <a:rPr lang="ar-JO" altLang="en-US" sz="2600" b="1" dirty="0">
                <a:solidFill>
                  <a:srgbClr val="333333"/>
                </a:solidFill>
                <a:cs typeface="Arial" panose="020B0604020202020204" pitchFamily="34" charset="0"/>
              </a:rPr>
              <a:t>ولد حوالي سنة 570 في مكة.</a:t>
            </a:r>
            <a:endParaRPr lang="en-GB" altLang="en-US" sz="2600" b="1" dirty="0">
              <a:solidFill>
                <a:srgbClr val="333333"/>
              </a:solidFill>
              <a:cs typeface="Arial" panose="020B0604020202020204" pitchFamily="34" charset="0"/>
            </a:endParaRPr>
          </a:p>
          <a:p>
            <a:pPr algn="r" rtl="1">
              <a:lnSpc>
                <a:spcPct val="95000"/>
              </a:lnSpc>
              <a:spcBef>
                <a:spcPts val="700"/>
              </a:spcBef>
              <a:buClr>
                <a:srgbClr val="000000"/>
              </a:buClr>
              <a:buFont typeface="Times New Roman" panose="02020603050405020304" pitchFamily="18" charset="0"/>
              <a:buChar char="•"/>
            </a:pPr>
            <a:r>
              <a:rPr lang="ar-JO" altLang="en-US" sz="2600" b="1" dirty="0">
                <a:solidFill>
                  <a:srgbClr val="333333"/>
                </a:solidFill>
                <a:cs typeface="Arial" panose="020B0604020202020204" pitchFamily="34" charset="0"/>
              </a:rPr>
              <a:t>صار يتيماً في عمر 6 سنوات – رباه عمه.</a:t>
            </a:r>
            <a:endParaRPr lang="en-GB" altLang="en-US" sz="2600" b="1" dirty="0">
              <a:solidFill>
                <a:srgbClr val="333333"/>
              </a:solidFill>
              <a:cs typeface="Arial" panose="020B0604020202020204" pitchFamily="34" charset="0"/>
            </a:endParaRPr>
          </a:p>
          <a:p>
            <a:pPr algn="r" rtl="1">
              <a:spcBef>
                <a:spcPts val="700"/>
              </a:spcBef>
              <a:buClr>
                <a:srgbClr val="000000"/>
              </a:buClr>
              <a:buFont typeface="Times New Roman" panose="02020603050405020304" pitchFamily="18" charset="0"/>
              <a:buChar char="•"/>
            </a:pPr>
            <a:r>
              <a:rPr lang="ar-JO" altLang="en-US" sz="2600" b="1" dirty="0">
                <a:solidFill>
                  <a:srgbClr val="333333"/>
                </a:solidFill>
                <a:cs typeface="Arial" panose="020B0604020202020204" pitchFamily="34" charset="0"/>
              </a:rPr>
              <a:t>فتى راعي</a:t>
            </a:r>
            <a:endParaRPr lang="en-GB" altLang="en-US" sz="2600" b="1" dirty="0">
              <a:solidFill>
                <a:srgbClr val="333333"/>
              </a:solidFill>
              <a:cs typeface="Arial" panose="020B0604020202020204" pitchFamily="34" charset="0"/>
            </a:endParaRPr>
          </a:p>
          <a:p>
            <a:pPr algn="r" rtl="1">
              <a:spcBef>
                <a:spcPts val="700"/>
              </a:spcBef>
              <a:buClr>
                <a:srgbClr val="000000"/>
              </a:buClr>
              <a:buFont typeface="Times New Roman" panose="02020603050405020304" pitchFamily="18" charset="0"/>
              <a:buChar char="•"/>
            </a:pPr>
            <a:r>
              <a:rPr lang="ar-JO" altLang="en-US" sz="2600" b="1" dirty="0">
                <a:solidFill>
                  <a:srgbClr val="333333"/>
                </a:solidFill>
                <a:cs typeface="Arial" panose="020B0604020202020204" pitchFamily="34" charset="0"/>
              </a:rPr>
              <a:t>عمل في القوافل وتزوج من أرملة غنية.</a:t>
            </a:r>
            <a:endParaRPr lang="en-GB" altLang="en-US" sz="2600" b="1" dirty="0">
              <a:solidFill>
                <a:srgbClr val="333333"/>
              </a:solidFill>
              <a:cs typeface="Arial" panose="020B0604020202020204" pitchFamily="34" charset="0"/>
            </a:endParaRPr>
          </a:p>
          <a:p>
            <a:pPr algn="r" rtl="1">
              <a:spcBef>
                <a:spcPts val="700"/>
              </a:spcBef>
              <a:buClr>
                <a:srgbClr val="000000"/>
              </a:buClr>
              <a:buFont typeface="Times New Roman" panose="02020603050405020304" pitchFamily="18" charset="0"/>
              <a:buChar char="•"/>
            </a:pPr>
            <a:r>
              <a:rPr lang="ar-JO" altLang="en-US" sz="2600" b="1" dirty="0">
                <a:solidFill>
                  <a:srgbClr val="333333"/>
                </a:solidFill>
                <a:cs typeface="Arial" panose="020B0604020202020204" pitchFamily="34" charset="0"/>
              </a:rPr>
              <a:t>كان له اختبار ديني حيث كره الوثنية.</a:t>
            </a:r>
            <a:endParaRPr lang="en-GB" altLang="en-US" sz="2600" b="1" dirty="0">
              <a:solidFill>
                <a:srgbClr val="333333"/>
              </a:solidFill>
              <a:cs typeface="Arial" panose="020B0604020202020204" pitchFamily="34" charset="0"/>
            </a:endParaRPr>
          </a:p>
          <a:p>
            <a:pPr algn="r" rtl="1">
              <a:spcBef>
                <a:spcPts val="700"/>
              </a:spcBef>
              <a:buClr>
                <a:srgbClr val="000000"/>
              </a:buClr>
              <a:buFont typeface="Times New Roman" panose="02020603050405020304" pitchFamily="18" charset="0"/>
              <a:buChar char="•"/>
            </a:pPr>
            <a:r>
              <a:rPr lang="ar-JO" altLang="en-US" sz="2600" b="1" dirty="0">
                <a:solidFill>
                  <a:srgbClr val="333333"/>
                </a:solidFill>
                <a:cs typeface="Arial" panose="020B0604020202020204" pitchFamily="34" charset="0"/>
              </a:rPr>
              <a:t>حاول هداية اليهود والمسيحيين لكنهم رفضوه.</a:t>
            </a:r>
            <a:endParaRPr lang="en-GB" altLang="en-US" sz="2600" b="1" dirty="0">
              <a:solidFill>
                <a:srgbClr val="333333"/>
              </a:solidFill>
              <a:cs typeface="Arial" panose="020B0604020202020204" pitchFamily="34" charset="0"/>
            </a:endParaRPr>
          </a:p>
        </p:txBody>
      </p:sp>
      <p:pic>
        <p:nvPicPr>
          <p:cNvPr id="145411" name="Picture 1">
            <a:extLst>
              <a:ext uri="{FF2B5EF4-FFF2-40B4-BE49-F238E27FC236}">
                <a16:creationId xmlns:a16="http://schemas.microsoft.com/office/drawing/2014/main" id="{DCE70889-B476-1440-AC9F-C1D93658A65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Text Box 2">
            <a:extLst>
              <a:ext uri="{FF2B5EF4-FFF2-40B4-BE49-F238E27FC236}">
                <a16:creationId xmlns:a16="http://schemas.microsoft.com/office/drawing/2014/main" id="{D032ED56-4578-8A42-A610-2842CEB38B7A}"/>
              </a:ext>
            </a:extLst>
          </p:cNvPr>
          <p:cNvSpPr txBox="1">
            <a:spLocks noChangeArrowheads="1"/>
          </p:cNvSpPr>
          <p:nvPr/>
        </p:nvSpPr>
        <p:spPr bwMode="auto">
          <a:xfrm>
            <a:off x="5822950" y="3933084"/>
            <a:ext cx="3311525" cy="138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5000"/>
              </a:lnSpc>
              <a:spcBef>
                <a:spcPct val="0"/>
              </a:spcBef>
              <a:buClr>
                <a:srgbClr val="000000"/>
              </a:buClr>
              <a:buFont typeface="Times New Roman" panose="02020603050405020304" pitchFamily="18" charset="0"/>
              <a:buNone/>
            </a:pPr>
            <a:r>
              <a:rPr lang="ar-JO" altLang="en-US" sz="4400" b="1" dirty="0">
                <a:solidFill>
                  <a:schemeClr val="tx1"/>
                </a:solidFill>
                <a:cs typeface="Arial" panose="020B0604020202020204" pitchFamily="34" charset="0"/>
              </a:rPr>
              <a:t>محمد</a:t>
            </a:r>
          </a:p>
          <a:p>
            <a:pPr algn="ctr">
              <a:lnSpc>
                <a:spcPct val="95000"/>
              </a:lnSpc>
              <a:spcBef>
                <a:spcPct val="0"/>
              </a:spcBef>
              <a:buClr>
                <a:srgbClr val="000000"/>
              </a:buClr>
              <a:buFont typeface="Times New Roman" panose="02020603050405020304" pitchFamily="18" charset="0"/>
              <a:buNone/>
            </a:pPr>
            <a:r>
              <a:rPr lang="en-GB" altLang="en-US" sz="4400" b="1" dirty="0">
                <a:solidFill>
                  <a:schemeClr val="tx1"/>
                </a:solidFill>
                <a:cs typeface="Arial" panose="020B0604020202020204" pitchFamily="34" charset="0"/>
              </a:rPr>
              <a:t> (</a:t>
            </a:r>
            <a:r>
              <a:rPr lang="ar-JO" altLang="en-US" sz="4400" b="1" dirty="0">
                <a:solidFill>
                  <a:schemeClr val="tx1"/>
                </a:solidFill>
                <a:cs typeface="Arial" panose="020B0604020202020204" pitchFamily="34" charset="0"/>
              </a:rPr>
              <a:t>المؤسس</a:t>
            </a:r>
            <a:r>
              <a:rPr lang="en-GB" altLang="en-US" sz="4400" b="1" dirty="0">
                <a:solidFill>
                  <a:schemeClr val="tx1"/>
                </a:solidFill>
                <a:cs typeface="Arial" panose="020B0604020202020204" pitchFamily="34" charset="0"/>
              </a:rPr>
              <a:t>)</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47458" name="Picture 1">
            <a:extLst>
              <a:ext uri="{FF2B5EF4-FFF2-40B4-BE49-F238E27FC236}">
                <a16:creationId xmlns:a16="http://schemas.microsoft.com/office/drawing/2014/main" id="{02B81A43-25C8-A54A-85A0-AC0E082803C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Rectangle 2">
            <a:extLst>
              <a:ext uri="{FF2B5EF4-FFF2-40B4-BE49-F238E27FC236}">
                <a16:creationId xmlns:a16="http://schemas.microsoft.com/office/drawing/2014/main" id="{37B1A8BD-88E2-F344-B551-5323CE96E12D}"/>
              </a:ext>
            </a:extLst>
          </p:cNvPr>
          <p:cNvSpPr>
            <a:spLocks noGrp="1" noChangeArrowheads="1"/>
          </p:cNvSpPr>
          <p:nvPr>
            <p:ph type="title"/>
          </p:nvPr>
        </p:nvSpPr>
        <p:spPr>
          <a:xfrm>
            <a:off x="0" y="0"/>
            <a:ext cx="9144000" cy="712788"/>
          </a:xfrm>
          <a:solidFill>
            <a:srgbClr val="002060">
              <a:alpha val="49019"/>
            </a:srgbClr>
          </a:solidFill>
        </p:spPr>
        <p:txBody>
          <a:bodyPr lIns="90000" tIns="46800" rIns="90000" bIns="46800"/>
          <a:lstStyle/>
          <a:p>
            <a:pPr eaLnBrk="1" hangingPunct="1">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JO" altLang="en-US" dirty="0">
                <a:cs typeface="Arial" panose="020B0604020202020204" pitchFamily="34" charset="0"/>
              </a:rPr>
              <a:t>محمد</a:t>
            </a:r>
            <a:endParaRPr lang="en-GB" altLang="en-US" dirty="0">
              <a:cs typeface="Arial" panose="020B0604020202020204" pitchFamily="34" charset="0"/>
            </a:endParaRPr>
          </a:p>
        </p:txBody>
      </p:sp>
      <p:sp>
        <p:nvSpPr>
          <p:cNvPr id="191491" name="Rectangle 3">
            <a:extLst>
              <a:ext uri="{FF2B5EF4-FFF2-40B4-BE49-F238E27FC236}">
                <a16:creationId xmlns:a16="http://schemas.microsoft.com/office/drawing/2014/main" id="{64798897-21DE-4A4F-B56E-20E4DCB20C56}"/>
              </a:ext>
            </a:extLst>
          </p:cNvPr>
          <p:cNvSpPr>
            <a:spLocks noGrp="1" noChangeArrowheads="1"/>
          </p:cNvSpPr>
          <p:nvPr>
            <p:ph type="body" idx="1"/>
          </p:nvPr>
        </p:nvSpPr>
        <p:spPr>
          <a:xfrm>
            <a:off x="12700" y="3284538"/>
            <a:ext cx="9156700" cy="3240087"/>
          </a:xfrm>
          <a:solidFill>
            <a:srgbClr val="002060">
              <a:alpha val="49019"/>
            </a:srgbClr>
          </a:solidFill>
        </p:spPr>
        <p:txBody>
          <a:bodyPr lIns="90000" tIns="46800" rIns="90000" bIns="46800"/>
          <a:lstStyle/>
          <a:p>
            <a:pPr algn="r" rtl="1" eaLnBrk="1" hangingPunct="1">
              <a:lnSpc>
                <a:spcPct val="90000"/>
              </a:lnSpc>
              <a:spcBef>
                <a:spcPts val="500"/>
              </a:spcBef>
              <a:spcAft>
                <a:spcPts val="50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ar-JO" altLang="en-US" sz="2800" dirty="0">
                <a:cs typeface="Arial" panose="020B0604020202020204" pitchFamily="34" charset="0"/>
              </a:rPr>
              <a:t>حوالي عام 610 م ادعى الحصول على رؤى</a:t>
            </a:r>
          </a:p>
          <a:p>
            <a:pPr algn="r" rtl="1" eaLnBrk="1" hangingPunct="1">
              <a:lnSpc>
                <a:spcPct val="90000"/>
              </a:lnSpc>
              <a:spcBef>
                <a:spcPts val="500"/>
              </a:spcBef>
              <a:spcAft>
                <a:spcPts val="50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ar-JO" altLang="en-US" sz="2800" dirty="0">
                <a:cs typeface="Arial" panose="020B0604020202020204" pitchFamily="34" charset="0"/>
              </a:rPr>
              <a:t>هرب إلى المدينة، 622 (الهجرة)</a:t>
            </a:r>
          </a:p>
          <a:p>
            <a:pPr algn="r" rtl="1" eaLnBrk="1" hangingPunct="1">
              <a:lnSpc>
                <a:spcPct val="90000"/>
              </a:lnSpc>
              <a:spcBef>
                <a:spcPts val="500"/>
              </a:spcBef>
              <a:spcAft>
                <a:spcPts val="50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ar-JO" altLang="en-US" sz="2800" dirty="0">
                <a:cs typeface="Arial" panose="020B0604020202020204" pitchFamily="34" charset="0"/>
              </a:rPr>
              <a:t>عاد إلى مكة، 630</a:t>
            </a:r>
          </a:p>
          <a:p>
            <a:pPr algn="r" rtl="1" eaLnBrk="1" hangingPunct="1">
              <a:lnSpc>
                <a:spcPct val="90000"/>
              </a:lnSpc>
              <a:spcBef>
                <a:spcPts val="500"/>
              </a:spcBef>
              <a:spcAft>
                <a:spcPts val="50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ar-JO" altLang="en-US" sz="2800" dirty="0">
                <a:cs typeface="Arial" panose="020B0604020202020204" pitchFamily="34" charset="0"/>
              </a:rPr>
              <a:t>صارت الجزيرة العربية موحدة عند وفاته في 632</a:t>
            </a:r>
            <a:endParaRPr lang="en-GB" altLang="en-US" sz="2800" dirty="0">
              <a:cs typeface="Arial" panose="020B0604020202020204" pitchFamily="34" charset="0"/>
            </a:endParaRPr>
          </a:p>
          <a:p>
            <a:pPr algn="r" rtl="1" eaLnBrk="1" hangingPunct="1">
              <a:lnSpc>
                <a:spcPct val="90000"/>
              </a:lnSpc>
              <a:spcBef>
                <a:spcPts val="500"/>
              </a:spcBef>
              <a:spcAft>
                <a:spcPts val="50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ar-JO" altLang="en-US" sz="2800" dirty="0">
                <a:cs typeface="Arial" panose="020B0604020202020204" pitchFamily="34" charset="0"/>
              </a:rPr>
              <a:t>يتوقع من المسلمين أن يتمموا سفراً طويلاً إلى مكة خلال حياتهم (الحج) إن استطاعوا إليه سبيلاً.</a:t>
            </a:r>
            <a:endParaRPr lang="en-GB" altLang="en-US" sz="2800" dirty="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1491">
                                            <p:txEl>
                                              <p:pRg st="0" end="0"/>
                                            </p:txEl>
                                          </p:spTgt>
                                        </p:tgtEl>
                                        <p:attrNameLst>
                                          <p:attrName>style.visibility</p:attrName>
                                        </p:attrNameLst>
                                      </p:cBhvr>
                                      <p:to>
                                        <p:strVal val="visible"/>
                                      </p:to>
                                    </p:set>
                                    <p:anim calcmode="lin" valueType="num">
                                      <p:cBhvr additive="base">
                                        <p:cTn id="7" dur="500" fill="hold"/>
                                        <p:tgtEl>
                                          <p:spTgt spid="1914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14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1491">
                                            <p:txEl>
                                              <p:pRg st="1" end="1"/>
                                            </p:txEl>
                                          </p:spTgt>
                                        </p:tgtEl>
                                        <p:attrNameLst>
                                          <p:attrName>style.visibility</p:attrName>
                                        </p:attrNameLst>
                                      </p:cBhvr>
                                      <p:to>
                                        <p:strVal val="visible"/>
                                      </p:to>
                                    </p:set>
                                    <p:anim calcmode="lin" valueType="num">
                                      <p:cBhvr additive="base">
                                        <p:cTn id="13" dur="500" fill="hold"/>
                                        <p:tgtEl>
                                          <p:spTgt spid="1914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14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1491">
                                            <p:txEl>
                                              <p:pRg st="2" end="2"/>
                                            </p:txEl>
                                          </p:spTgt>
                                        </p:tgtEl>
                                        <p:attrNameLst>
                                          <p:attrName>style.visibility</p:attrName>
                                        </p:attrNameLst>
                                      </p:cBhvr>
                                      <p:to>
                                        <p:strVal val="visible"/>
                                      </p:to>
                                    </p:set>
                                    <p:anim calcmode="lin" valueType="num">
                                      <p:cBhvr additive="base">
                                        <p:cTn id="19" dur="500" fill="hold"/>
                                        <p:tgtEl>
                                          <p:spTgt spid="1914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14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1491">
                                            <p:txEl>
                                              <p:pRg st="3" end="3"/>
                                            </p:txEl>
                                          </p:spTgt>
                                        </p:tgtEl>
                                        <p:attrNameLst>
                                          <p:attrName>style.visibility</p:attrName>
                                        </p:attrNameLst>
                                      </p:cBhvr>
                                      <p:to>
                                        <p:strVal val="visible"/>
                                      </p:to>
                                    </p:set>
                                    <p:anim calcmode="lin" valueType="num">
                                      <p:cBhvr additive="base">
                                        <p:cTn id="25" dur="500" fill="hold"/>
                                        <p:tgtEl>
                                          <p:spTgt spid="19149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14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91491">
                                            <p:txEl>
                                              <p:pRg st="4" end="4"/>
                                            </p:txEl>
                                          </p:spTgt>
                                        </p:tgtEl>
                                        <p:attrNameLst>
                                          <p:attrName>style.visibility</p:attrName>
                                        </p:attrNameLst>
                                      </p:cBhvr>
                                      <p:to>
                                        <p:strVal val="visible"/>
                                      </p:to>
                                    </p:set>
                                    <p:anim calcmode="lin" valueType="num">
                                      <p:cBhvr additive="base">
                                        <p:cTn id="31" dur="500" fill="hold"/>
                                        <p:tgtEl>
                                          <p:spTgt spid="19149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49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bg>
      <p:bgPr>
        <a:solidFill>
          <a:srgbClr val="C00000"/>
        </a:solidFill>
        <a:effectLst/>
      </p:bgPr>
    </p:bg>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1C5E9F34-AAC9-3C48-B6F6-7DC476AB1115}"/>
              </a:ext>
            </a:extLst>
          </p:cNvPr>
          <p:cNvSpPr>
            <a:spLocks noGrp="1" noChangeArrowheads="1"/>
          </p:cNvSpPr>
          <p:nvPr>
            <p:ph type="title"/>
          </p:nvPr>
        </p:nvSpPr>
        <p:spPr>
          <a:xfrm>
            <a:off x="685800" y="28575"/>
            <a:ext cx="7772400" cy="712788"/>
          </a:xfrm>
        </p:spPr>
        <p:txBody>
          <a:bodyPr lIns="90000" tIns="46800" rIns="90000" bIns="46800"/>
          <a:lstStyle/>
          <a:p>
            <a:pPr eaLnBrk="1" hangingPunct="1">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JO" altLang="en-US" sz="4000" dirty="0">
                <a:cs typeface="Arial" panose="020B0604020202020204" pitchFamily="34" charset="0"/>
              </a:rPr>
              <a:t>أركان الإسلام</a:t>
            </a:r>
            <a:endParaRPr lang="en-GB" altLang="en-US" sz="4000" dirty="0">
              <a:cs typeface="Arial" panose="020B0604020202020204" pitchFamily="34" charset="0"/>
            </a:endParaRPr>
          </a:p>
        </p:txBody>
      </p:sp>
      <p:pic>
        <p:nvPicPr>
          <p:cNvPr id="149507" name="Picture 3">
            <a:extLst>
              <a:ext uri="{FF2B5EF4-FFF2-40B4-BE49-F238E27FC236}">
                <a16:creationId xmlns:a16="http://schemas.microsoft.com/office/drawing/2014/main" id="{AFEAC7BC-EEDE-004C-A1CF-E9BDFF2A1A9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0" y="2060575"/>
            <a:ext cx="92075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Rectangle 4">
            <a:extLst>
              <a:ext uri="{FF2B5EF4-FFF2-40B4-BE49-F238E27FC236}">
                <a16:creationId xmlns:a16="http://schemas.microsoft.com/office/drawing/2014/main" id="{7439FF7B-8BE0-0D42-A49B-A29362AFEAB7}"/>
              </a:ext>
            </a:extLst>
          </p:cNvPr>
          <p:cNvSpPr>
            <a:spLocks noChangeArrowheads="1"/>
          </p:cNvSpPr>
          <p:nvPr/>
        </p:nvSpPr>
        <p:spPr bwMode="auto">
          <a:xfrm>
            <a:off x="323850" y="922338"/>
            <a:ext cx="87566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a:spcBef>
                <a:spcPct val="0"/>
              </a:spcBef>
              <a:buFontTx/>
              <a:buNone/>
            </a:pPr>
            <a:r>
              <a:rPr lang="ar-JO" altLang="en-US" sz="2800" b="1" dirty="0">
                <a:solidFill>
                  <a:schemeClr val="bg1"/>
                </a:solidFill>
              </a:rPr>
              <a:t>أركان الإسلام الخمسة هي خمسة أعمال أساسية في الإسلام، تعتبر </a:t>
            </a:r>
            <a:r>
              <a:rPr lang="ar-JO" altLang="en-US" sz="2800" b="1" dirty="0">
                <a:solidFill>
                  <a:srgbClr val="FFFF00"/>
                </a:solidFill>
              </a:rPr>
              <a:t>إلزامية</a:t>
            </a:r>
            <a:r>
              <a:rPr lang="ar-JO" altLang="en-US" sz="2800" b="1" dirty="0">
                <a:solidFill>
                  <a:schemeClr val="bg1"/>
                </a:solidFill>
              </a:rPr>
              <a:t> للمؤمنين وهي أساسات حياة المسلم. </a:t>
            </a:r>
            <a:endParaRPr lang="en-SG" altLang="en-US" sz="2800" b="1" dirty="0">
              <a:solidFill>
                <a:schemeClr val="bg1"/>
              </a:solidFill>
            </a:endParaRP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a:extLst>
              <a:ext uri="{FF2B5EF4-FFF2-40B4-BE49-F238E27FC236}">
                <a16:creationId xmlns:a16="http://schemas.microsoft.com/office/drawing/2014/main" id="{10FF1161-94E4-B441-9EDA-3F65E114712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17588"/>
            <a:ext cx="9144000" cy="584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Rectangle 4">
            <a:extLst>
              <a:ext uri="{FF2B5EF4-FFF2-40B4-BE49-F238E27FC236}">
                <a16:creationId xmlns:a16="http://schemas.microsoft.com/office/drawing/2014/main" id="{D688C705-9A72-F44D-9770-AFB5101D5362}"/>
              </a:ext>
            </a:extLst>
          </p:cNvPr>
          <p:cNvSpPr>
            <a:spLocks noChangeArrowheads="1"/>
          </p:cNvSpPr>
          <p:nvPr/>
        </p:nvSpPr>
        <p:spPr bwMode="auto">
          <a:xfrm>
            <a:off x="0" y="6350"/>
            <a:ext cx="9144000" cy="1016000"/>
          </a:xfrm>
          <a:prstGeom prst="rect">
            <a:avLst/>
          </a:prstGeom>
          <a:solidFill>
            <a:schemeClr val="tx2">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a:spcBef>
                <a:spcPct val="0"/>
              </a:spcBef>
              <a:buFontTx/>
              <a:buNone/>
            </a:pPr>
            <a:r>
              <a:rPr lang="ar-JO" altLang="en-US" sz="6000" b="1" dirty="0">
                <a:solidFill>
                  <a:schemeClr val="bg1"/>
                </a:solidFill>
              </a:rPr>
              <a:t>الشهادة</a:t>
            </a:r>
            <a:endParaRPr lang="en-SG" altLang="en-US" sz="6000" b="1" dirty="0">
              <a:solidFill>
                <a:schemeClr val="bg1"/>
              </a:solidFill>
            </a:endParaRPr>
          </a:p>
        </p:txBody>
      </p:sp>
      <p:grpSp>
        <p:nvGrpSpPr>
          <p:cNvPr id="151556" name="Group 2">
            <a:extLst>
              <a:ext uri="{FF2B5EF4-FFF2-40B4-BE49-F238E27FC236}">
                <a16:creationId xmlns:a16="http://schemas.microsoft.com/office/drawing/2014/main" id="{FA4ACDDD-9459-9743-AD4F-B4BEC6155C2E}"/>
              </a:ext>
            </a:extLst>
          </p:cNvPr>
          <p:cNvGrpSpPr>
            <a:grpSpLocks/>
          </p:cNvGrpSpPr>
          <p:nvPr/>
        </p:nvGrpSpPr>
        <p:grpSpPr bwMode="auto">
          <a:xfrm>
            <a:off x="3038475" y="671513"/>
            <a:ext cx="3121025" cy="1187450"/>
            <a:chOff x="1900" y="0"/>
            <a:chExt cx="1966" cy="748"/>
          </a:xfrm>
        </p:grpSpPr>
        <p:sp>
          <p:nvSpPr>
            <p:cNvPr id="151563" name="AutoShape 3">
              <a:extLst>
                <a:ext uri="{FF2B5EF4-FFF2-40B4-BE49-F238E27FC236}">
                  <a16:creationId xmlns:a16="http://schemas.microsoft.com/office/drawing/2014/main" id="{DF11314A-5DF0-5B41-B88F-E36466AE6F62}"/>
                </a:ext>
              </a:extLst>
            </p:cNvPr>
            <p:cNvSpPr>
              <a:spLocks noChangeArrowheads="1"/>
            </p:cNvSpPr>
            <p:nvPr/>
          </p:nvSpPr>
          <p:spPr bwMode="auto">
            <a:xfrm>
              <a:off x="1900" y="0"/>
              <a:ext cx="1966"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151564" name="AutoShape 5">
              <a:extLst>
                <a:ext uri="{FF2B5EF4-FFF2-40B4-BE49-F238E27FC236}">
                  <a16:creationId xmlns:a16="http://schemas.microsoft.com/office/drawing/2014/main" id="{3EB04092-B924-F047-B389-24A4252BD59A}"/>
                </a:ext>
              </a:extLst>
            </p:cNvPr>
            <p:cNvSpPr>
              <a:spLocks noChangeArrowheads="1"/>
            </p:cNvSpPr>
            <p:nvPr/>
          </p:nvSpPr>
          <p:spPr bwMode="auto">
            <a:xfrm>
              <a:off x="1900" y="0"/>
              <a:ext cx="1966"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sp>
        <p:nvSpPr>
          <p:cNvPr id="195591" name="Text Box 7">
            <a:extLst>
              <a:ext uri="{FF2B5EF4-FFF2-40B4-BE49-F238E27FC236}">
                <a16:creationId xmlns:a16="http://schemas.microsoft.com/office/drawing/2014/main" id="{07C75639-9B33-2842-AB2E-0B3590A3F315}"/>
              </a:ext>
            </a:extLst>
          </p:cNvPr>
          <p:cNvSpPr txBox="1">
            <a:spLocks noChangeArrowheads="1"/>
          </p:cNvSpPr>
          <p:nvPr/>
        </p:nvSpPr>
        <p:spPr bwMode="auto">
          <a:xfrm>
            <a:off x="0" y="2016125"/>
            <a:ext cx="9144000" cy="3753336"/>
          </a:xfrm>
          <a:prstGeom prst="rect">
            <a:avLst/>
          </a:prstGeom>
          <a:solidFill>
            <a:schemeClr val="tx1">
              <a:alpha val="6313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r">
              <a:lnSpc>
                <a:spcPct val="93000"/>
              </a:lnSpc>
              <a:spcBef>
                <a:spcPct val="0"/>
              </a:spcBef>
              <a:buClr>
                <a:srgbClr val="FFFFFF"/>
              </a:buClr>
              <a:buFont typeface="Arial Narrow" panose="020B0604020202020204" pitchFamily="34" charset="0"/>
              <a:buNone/>
            </a:pPr>
            <a:r>
              <a:rPr lang="ar-JO" altLang="en-US" sz="2800" b="1" dirty="0">
                <a:solidFill>
                  <a:schemeClr val="bg1"/>
                </a:solidFill>
                <a:latin typeface="Arial Narrow" panose="020B0604020202020204" pitchFamily="34" charset="0"/>
                <a:cs typeface="Arial" panose="020B0604020202020204" pitchFamily="34" charset="0"/>
              </a:rPr>
              <a:t>يتوقع من المسلمين أن يتلو الشهادة علنياً (حرفياً يشهد)</a:t>
            </a:r>
            <a:r>
              <a:rPr lang="ar-JO" altLang="en-US" b="1" dirty="0">
                <a:solidFill>
                  <a:schemeClr val="bg1"/>
                </a:solidFill>
                <a:latin typeface="Arial Narrow" panose="020B0604020202020204" pitchFamily="34" charset="0"/>
                <a:cs typeface="Arial" panose="020B0604020202020204" pitchFamily="34" charset="0"/>
              </a:rPr>
              <a:t> </a:t>
            </a:r>
            <a:endParaRPr lang="en-GB" altLang="en-US" b="1" dirty="0">
              <a:solidFill>
                <a:schemeClr val="bg1"/>
              </a:solidFill>
              <a:latin typeface="Arial Narrow" panose="020B0604020202020204" pitchFamily="34" charset="0"/>
              <a:cs typeface="Arial" panose="020B0604020202020204" pitchFamily="34" charset="0"/>
            </a:endParaRPr>
          </a:p>
          <a:p>
            <a:pPr>
              <a:spcBef>
                <a:spcPct val="0"/>
              </a:spcBef>
              <a:buClr>
                <a:srgbClr val="FFFFFF"/>
              </a:buClr>
              <a:buFont typeface="Arial Narrow" panose="020B0604020202020204" pitchFamily="34" charset="0"/>
              <a:buNone/>
            </a:pPr>
            <a:endParaRPr lang="en-GB" altLang="en-US" b="1" dirty="0">
              <a:solidFill>
                <a:srgbClr val="6B6BCF"/>
              </a:solidFill>
              <a:latin typeface="Arial Narrow" panose="020B0604020202020204" pitchFamily="34" charset="0"/>
              <a:cs typeface="Arial" panose="020B0604020202020204" pitchFamily="34" charset="0"/>
            </a:endParaRPr>
          </a:p>
          <a:p>
            <a:pPr algn="ctr">
              <a:spcBef>
                <a:spcPct val="0"/>
              </a:spcBef>
              <a:buClr>
                <a:srgbClr val="3366FF"/>
              </a:buClr>
              <a:buFont typeface="Arial Narrow" panose="020B0604020202020204" pitchFamily="34" charset="0"/>
              <a:buNone/>
            </a:pPr>
            <a:r>
              <a:rPr lang="ar-JO" altLang="en-US" sz="4400" b="1" dirty="0">
                <a:solidFill>
                  <a:schemeClr val="bg1"/>
                </a:solidFill>
                <a:latin typeface="Arial Narrow" panose="020B0604020202020204" pitchFamily="34" charset="0"/>
                <a:cs typeface="Arial" panose="020B0604020202020204" pitchFamily="34" charset="0"/>
              </a:rPr>
              <a:t>أن لا إله إلا الله</a:t>
            </a:r>
          </a:p>
          <a:p>
            <a:pPr algn="ctr">
              <a:spcBef>
                <a:spcPct val="0"/>
              </a:spcBef>
              <a:buClr>
                <a:srgbClr val="3366FF"/>
              </a:buClr>
              <a:buFont typeface="Arial Narrow" panose="020B0604020202020204" pitchFamily="34" charset="0"/>
              <a:buNone/>
            </a:pPr>
            <a:r>
              <a:rPr lang="ar-JO" altLang="en-US" sz="4400" b="1" dirty="0">
                <a:solidFill>
                  <a:schemeClr val="bg1"/>
                </a:solidFill>
                <a:latin typeface="Arial Narrow" panose="020B0604020202020204" pitchFamily="34" charset="0"/>
                <a:cs typeface="Arial" panose="020B0604020202020204" pitchFamily="34" charset="0"/>
              </a:rPr>
              <a:t>وأن محمد رسول الله</a:t>
            </a:r>
            <a:endParaRPr lang="en-GB" altLang="en-US" sz="4400" b="1" dirty="0">
              <a:solidFill>
                <a:schemeClr val="bg1"/>
              </a:solidFill>
              <a:latin typeface="Arial Narrow" panose="020B0604020202020204" pitchFamily="34" charset="0"/>
              <a:cs typeface="Arial" panose="020B0604020202020204" pitchFamily="34" charset="0"/>
            </a:endParaRPr>
          </a:p>
          <a:p>
            <a:pPr>
              <a:spcBef>
                <a:spcPct val="0"/>
              </a:spcBef>
              <a:buClr>
                <a:srgbClr val="FFFFFF"/>
              </a:buClr>
              <a:buFont typeface="Arial Narrow" panose="020B0604020202020204" pitchFamily="34" charset="0"/>
              <a:buNone/>
            </a:pPr>
            <a:endParaRPr lang="en-GB" altLang="en-US" b="1" dirty="0">
              <a:solidFill>
                <a:schemeClr val="bg1"/>
              </a:solidFill>
              <a:latin typeface="Arial Narrow" panose="020B0604020202020204" pitchFamily="34" charset="0"/>
              <a:cs typeface="Arial" panose="020B0604020202020204" pitchFamily="34" charset="0"/>
            </a:endParaRPr>
          </a:p>
          <a:p>
            <a:pPr algn="r">
              <a:spcBef>
                <a:spcPct val="0"/>
              </a:spcBef>
              <a:buClr>
                <a:srgbClr val="FFFFFF"/>
              </a:buClr>
              <a:buFont typeface="Arial Narrow" panose="020B0604020202020204" pitchFamily="34" charset="0"/>
              <a:buNone/>
            </a:pPr>
            <a:r>
              <a:rPr lang="ar-JO" altLang="en-US" sz="2800" b="1" dirty="0">
                <a:solidFill>
                  <a:schemeClr val="bg1"/>
                </a:solidFill>
                <a:latin typeface="Arial Narrow" panose="020B0604020202020204" pitchFamily="34" charset="0"/>
                <a:cs typeface="Arial" panose="020B0604020202020204" pitchFamily="34" charset="0"/>
              </a:rPr>
              <a:t>يجب على المرء أن يقول ذلك علنياً بصوت عال حتى </a:t>
            </a:r>
            <a:r>
              <a:rPr lang="ar-JO" altLang="en-US" sz="2800" b="1" dirty="0">
                <a:solidFill>
                  <a:srgbClr val="FFFF00"/>
                </a:solidFill>
                <a:latin typeface="Arial Narrow" panose="020B0604020202020204" pitchFamily="34" charset="0"/>
                <a:cs typeface="Arial" panose="020B0604020202020204" pitchFamily="34" charset="0"/>
              </a:rPr>
              <a:t>يصبح مسلماً</a:t>
            </a:r>
          </a:p>
          <a:p>
            <a:pPr algn="r">
              <a:spcBef>
                <a:spcPct val="0"/>
              </a:spcBef>
              <a:buClr>
                <a:srgbClr val="FFFFFF"/>
              </a:buClr>
              <a:buFont typeface="Arial Narrow" panose="020B0604020202020204" pitchFamily="34" charset="0"/>
              <a:buNone/>
            </a:pPr>
            <a:r>
              <a:rPr lang="ar-JO" altLang="en-US" sz="2800" b="1" dirty="0">
                <a:solidFill>
                  <a:schemeClr val="bg1"/>
                </a:solidFill>
                <a:latin typeface="Arial Narrow" panose="020B0604020202020204" pitchFamily="34" charset="0"/>
                <a:cs typeface="Arial" panose="020B0604020202020204" pitchFamily="34" charset="0"/>
              </a:rPr>
              <a:t>يتم </a:t>
            </a:r>
            <a:r>
              <a:rPr lang="ar-JO" altLang="en-US" sz="2800" b="1" dirty="0">
                <a:solidFill>
                  <a:srgbClr val="FFFF00"/>
                </a:solidFill>
                <a:latin typeface="Arial Narrow" panose="020B0604020202020204" pitchFamily="34" charset="0"/>
                <a:cs typeface="Arial" panose="020B0604020202020204" pitchFamily="34" charset="0"/>
              </a:rPr>
              <a:t>تكرارها بشكل مستمر </a:t>
            </a:r>
            <a:r>
              <a:rPr lang="ar-JO" altLang="en-US" sz="2800" b="1" dirty="0">
                <a:solidFill>
                  <a:schemeClr val="bg1"/>
                </a:solidFill>
                <a:latin typeface="Arial Narrow" panose="020B0604020202020204" pitchFamily="34" charset="0"/>
                <a:cs typeface="Arial" panose="020B0604020202020204" pitchFamily="34" charset="0"/>
              </a:rPr>
              <a:t>من قبل المؤمنين.</a:t>
            </a:r>
            <a:endParaRPr lang="en-GB" altLang="en-US" sz="2800" b="1" dirty="0">
              <a:solidFill>
                <a:schemeClr val="bg1"/>
              </a:solidFill>
              <a:latin typeface="Arial Narrow" panose="020B0604020202020204" pitchFamily="34" charset="0"/>
              <a:cs typeface="Arial" panose="020B0604020202020204" pitchFamily="34" charset="0"/>
            </a:endParaRPr>
          </a:p>
        </p:txBody>
      </p:sp>
      <p:grpSp>
        <p:nvGrpSpPr>
          <p:cNvPr id="151558" name="Group 8">
            <a:extLst>
              <a:ext uri="{FF2B5EF4-FFF2-40B4-BE49-F238E27FC236}">
                <a16:creationId xmlns:a16="http://schemas.microsoft.com/office/drawing/2014/main" id="{C2FF5634-7C68-1F4F-954B-CC7F2664AFAC}"/>
              </a:ext>
            </a:extLst>
          </p:cNvPr>
          <p:cNvGrpSpPr>
            <a:grpSpLocks/>
          </p:cNvGrpSpPr>
          <p:nvPr/>
        </p:nvGrpSpPr>
        <p:grpSpPr bwMode="auto">
          <a:xfrm>
            <a:off x="3995740" y="419100"/>
            <a:ext cx="4297365" cy="1597025"/>
            <a:chOff x="2496" y="0"/>
            <a:chExt cx="2707" cy="1007"/>
          </a:xfrm>
        </p:grpSpPr>
        <p:sp>
          <p:nvSpPr>
            <p:cNvPr id="151559" name="AutoShape 9">
              <a:extLst>
                <a:ext uri="{FF2B5EF4-FFF2-40B4-BE49-F238E27FC236}">
                  <a16:creationId xmlns:a16="http://schemas.microsoft.com/office/drawing/2014/main" id="{B8876486-C15C-594B-B844-7FE14D246440}"/>
                </a:ext>
              </a:extLst>
            </p:cNvPr>
            <p:cNvSpPr>
              <a:spLocks noChangeArrowheads="1"/>
            </p:cNvSpPr>
            <p:nvPr/>
          </p:nvSpPr>
          <p:spPr bwMode="auto">
            <a:xfrm>
              <a:off x="2496" y="720"/>
              <a:ext cx="919"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nvGrpSpPr>
            <p:cNvPr id="151560" name="Group 10">
              <a:extLst>
                <a:ext uri="{FF2B5EF4-FFF2-40B4-BE49-F238E27FC236}">
                  <a16:creationId xmlns:a16="http://schemas.microsoft.com/office/drawing/2014/main" id="{5A8ED9EC-B428-CD41-BF61-795263DC5201}"/>
                </a:ext>
              </a:extLst>
            </p:cNvPr>
            <p:cNvGrpSpPr>
              <a:grpSpLocks/>
            </p:cNvGrpSpPr>
            <p:nvPr/>
          </p:nvGrpSpPr>
          <p:grpSpPr bwMode="auto">
            <a:xfrm>
              <a:off x="2496" y="0"/>
              <a:ext cx="2707" cy="1007"/>
              <a:chOff x="2496" y="0"/>
              <a:chExt cx="2707" cy="1007"/>
            </a:xfrm>
          </p:grpSpPr>
          <p:sp>
            <p:nvSpPr>
              <p:cNvPr id="151561" name="AutoShape 11">
                <a:extLst>
                  <a:ext uri="{FF2B5EF4-FFF2-40B4-BE49-F238E27FC236}">
                    <a16:creationId xmlns:a16="http://schemas.microsoft.com/office/drawing/2014/main" id="{447916CF-10E7-2044-BC56-BED988C863EE}"/>
                  </a:ext>
                </a:extLst>
              </p:cNvPr>
              <p:cNvSpPr>
                <a:spLocks noChangeArrowheads="1"/>
              </p:cNvSpPr>
              <p:nvPr/>
            </p:nvSpPr>
            <p:spPr bwMode="auto">
              <a:xfrm>
                <a:off x="2496" y="720"/>
                <a:ext cx="919"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195596" name="AutoShape 12">
                <a:extLst>
                  <a:ext uri="{FF2B5EF4-FFF2-40B4-BE49-F238E27FC236}">
                    <a16:creationId xmlns:a16="http://schemas.microsoft.com/office/drawing/2014/main" id="{D7EC9824-88BD-2C46-A2B8-DAD2178BF826}"/>
                  </a:ext>
                </a:extLst>
              </p:cNvPr>
              <p:cNvSpPr>
                <a:spLocks noChangeArrowheads="1"/>
              </p:cNvSpPr>
              <p:nvPr/>
            </p:nvSpPr>
            <p:spPr bwMode="auto">
              <a:xfrm>
                <a:off x="4377" y="0"/>
                <a:ext cx="826" cy="225"/>
              </a:xfrm>
              <a:prstGeom prst="roundRect">
                <a:avLst>
                  <a:gd name="adj" fmla="val 347"/>
                </a:avLst>
              </a:prstGeom>
              <a:noFill/>
              <a:ln w="9525">
                <a:noFill/>
                <a:round/>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nSpc>
                    <a:spcPct val="66000"/>
                  </a:lnSpc>
                  <a:spcBef>
                    <a:spcPct val="0"/>
                  </a:spcBef>
                  <a:buClr>
                    <a:srgbClr val="FFFFFF"/>
                  </a:buClr>
                  <a:buFont typeface="Contemporary Brush" pitchFamily="64" charset="0"/>
                  <a:buNone/>
                  <a:defRPr/>
                </a:pPr>
                <a:r>
                  <a:rPr lang="ar-JO" altLang="en-US" sz="2400" b="1" dirty="0">
                    <a:solidFill>
                      <a:schemeClr val="bg1"/>
                    </a:solidFill>
                    <a:effectLst>
                      <a:outerShdw blurRad="38100" dist="38100" dir="2700000" algn="tl">
                        <a:srgbClr val="C0C0C0"/>
                      </a:outerShdw>
                    </a:effectLst>
                    <a:latin typeface="Contemporary Brush" pitchFamily="64" charset="0"/>
                  </a:rPr>
                  <a:t>الركن الأول</a:t>
                </a:r>
                <a:endParaRPr lang="en-GB" altLang="en-US" sz="2400" b="1" dirty="0">
                  <a:solidFill>
                    <a:schemeClr val="bg1"/>
                  </a:solidFill>
                  <a:effectLst>
                    <a:outerShdw blurRad="38100" dist="38100" dir="2700000" algn="tl">
                      <a:srgbClr val="C0C0C0"/>
                    </a:outerShdw>
                  </a:effectLst>
                  <a:latin typeface="Contemporary Brush" pitchFamily="64" charset="0"/>
                </a:endParaRPr>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5591"/>
                                        </p:tgtEl>
                                        <p:attrNameLst>
                                          <p:attrName>style.visibility</p:attrName>
                                        </p:attrNameLst>
                                      </p:cBhvr>
                                      <p:to>
                                        <p:strVal val="visible"/>
                                      </p:to>
                                    </p:set>
                                    <p:anim calcmode="lin" valueType="num">
                                      <p:cBhvr additive="base">
                                        <p:cTn id="7" dur="500" fill="hold"/>
                                        <p:tgtEl>
                                          <p:spTgt spid="195591"/>
                                        </p:tgtEl>
                                        <p:attrNameLst>
                                          <p:attrName>ppt_x</p:attrName>
                                        </p:attrNameLst>
                                      </p:cBhvr>
                                      <p:tavLst>
                                        <p:tav tm="0">
                                          <p:val>
                                            <p:strVal val="0-#ppt_w/2"/>
                                          </p:val>
                                        </p:tav>
                                        <p:tav tm="100000">
                                          <p:val>
                                            <p:strVal val="#ppt_x"/>
                                          </p:val>
                                        </p:tav>
                                      </p:tavLst>
                                    </p:anim>
                                    <p:anim calcmode="lin" valueType="num">
                                      <p:cBhvr additive="base">
                                        <p:cTn id="8" dur="500" fill="hold"/>
                                        <p:tgtEl>
                                          <p:spTgt spid="195591"/>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95591"/>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1"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46000">
              <a:schemeClr val="bg2"/>
            </a:gs>
            <a:gs pos="100000">
              <a:schemeClr val="tx2"/>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53602" name="Text Box 2">
            <a:extLst>
              <a:ext uri="{FF2B5EF4-FFF2-40B4-BE49-F238E27FC236}">
                <a16:creationId xmlns:a16="http://schemas.microsoft.com/office/drawing/2014/main" id="{132DEC15-76F8-4B41-BA20-0AFC0FB74D77}"/>
              </a:ext>
            </a:extLst>
          </p:cNvPr>
          <p:cNvSpPr txBox="1">
            <a:spLocks noChangeArrowheads="1"/>
          </p:cNvSpPr>
          <p:nvPr/>
        </p:nvSpPr>
        <p:spPr bwMode="auto">
          <a:xfrm>
            <a:off x="457200" y="262278"/>
            <a:ext cx="8385175" cy="79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5000"/>
              </a:lnSpc>
              <a:spcBef>
                <a:spcPct val="0"/>
              </a:spcBef>
              <a:buClr>
                <a:srgbClr val="000000"/>
              </a:buClr>
              <a:buFont typeface="Times New Roman" panose="02020603050405020304" pitchFamily="18" charset="0"/>
              <a:buNone/>
            </a:pPr>
            <a:r>
              <a:rPr lang="ar-JO" altLang="en-US" sz="2400" b="1" dirty="0">
                <a:solidFill>
                  <a:schemeClr val="bg1"/>
                </a:solidFill>
                <a:effectLst>
                  <a:outerShdw blurRad="50800" dist="63500" dir="5400000" algn="t" rotWithShape="0">
                    <a:prstClr val="black">
                      <a:alpha val="84000"/>
                    </a:prstClr>
                  </a:outerShdw>
                </a:effectLst>
                <a:cs typeface="Arial" panose="020B0604020202020204" pitchFamily="34" charset="0"/>
              </a:rPr>
              <a:t>يصرح المسلمون أن لا إله إلا الله</a:t>
            </a:r>
          </a:p>
          <a:p>
            <a:pPr algn="ctr">
              <a:lnSpc>
                <a:spcPct val="95000"/>
              </a:lnSpc>
              <a:spcBef>
                <a:spcPct val="0"/>
              </a:spcBef>
              <a:buClr>
                <a:srgbClr val="000000"/>
              </a:buClr>
              <a:buFont typeface="Times New Roman" panose="02020603050405020304" pitchFamily="18" charset="0"/>
              <a:buNone/>
            </a:pPr>
            <a:r>
              <a:rPr lang="ar-JO" altLang="en-US" sz="2400" b="1" dirty="0">
                <a:solidFill>
                  <a:schemeClr val="bg1"/>
                </a:solidFill>
                <a:effectLst>
                  <a:outerShdw blurRad="50800" dist="63500" dir="5400000" algn="t" rotWithShape="0">
                    <a:prstClr val="black">
                      <a:alpha val="84000"/>
                    </a:prstClr>
                  </a:outerShdw>
                </a:effectLst>
                <a:cs typeface="Arial" panose="020B0604020202020204" pitchFamily="34" charset="0"/>
              </a:rPr>
              <a:t>وأن محمد رسول الله</a:t>
            </a:r>
            <a:endParaRPr lang="en-GB" altLang="en-US" sz="2400" b="1" dirty="0">
              <a:solidFill>
                <a:schemeClr val="bg1"/>
              </a:solidFill>
              <a:effectLst>
                <a:outerShdw blurRad="50800" dist="63500" dir="5400000" algn="t" rotWithShape="0">
                  <a:prstClr val="black">
                    <a:alpha val="84000"/>
                  </a:prstClr>
                </a:outerShdw>
              </a:effectLst>
              <a:cs typeface="Arial" panose="020B0604020202020204" pitchFamily="34" charset="0"/>
            </a:endParaRPr>
          </a:p>
        </p:txBody>
      </p:sp>
      <p:sp>
        <p:nvSpPr>
          <p:cNvPr id="153603" name="Text Box 3">
            <a:extLst>
              <a:ext uri="{FF2B5EF4-FFF2-40B4-BE49-F238E27FC236}">
                <a16:creationId xmlns:a16="http://schemas.microsoft.com/office/drawing/2014/main" id="{D0EB97AD-8868-0A47-9021-0AA2ED8B24E5}"/>
              </a:ext>
            </a:extLst>
          </p:cNvPr>
          <p:cNvSpPr txBox="1">
            <a:spLocks noChangeArrowheads="1"/>
          </p:cNvSpPr>
          <p:nvPr/>
        </p:nvSpPr>
        <p:spPr bwMode="auto">
          <a:xfrm>
            <a:off x="134938" y="3644900"/>
            <a:ext cx="7389390" cy="166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marL="336550" indent="-3365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9pPr>
          </a:lstStyle>
          <a:p>
            <a:pPr marL="496888" indent="-496888" algn="r" rtl="1">
              <a:lnSpc>
                <a:spcPct val="95000"/>
              </a:lnSpc>
              <a:spcBef>
                <a:spcPts val="800"/>
              </a:spcBef>
              <a:buClr>
                <a:schemeClr val="bg1"/>
              </a:buClr>
              <a:buFont typeface="Wingdings" pitchFamily="2" charset="2"/>
              <a:buChar char="q"/>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ar-JO" altLang="en-US" b="1" dirty="0">
                <a:solidFill>
                  <a:schemeClr val="bg1"/>
                </a:solidFill>
                <a:effectLst>
                  <a:outerShdw blurRad="50800" dist="63500" dir="5400000" algn="t" rotWithShape="0">
                    <a:prstClr val="black">
                      <a:alpha val="84000"/>
                    </a:prstClr>
                  </a:outerShdw>
                </a:effectLst>
                <a:cs typeface="Arial" panose="020B0604020202020204" pitchFamily="34" charset="0"/>
              </a:rPr>
              <a:t>إنها طريقة سريعة ل</a:t>
            </a:r>
            <a:r>
              <a:rPr lang="ar-JO" altLang="en-US" b="1" dirty="0">
                <a:solidFill>
                  <a:srgbClr val="FFFF00"/>
                </a:solidFill>
                <a:effectLst>
                  <a:outerShdw blurRad="50800" dist="63500" dir="5400000" algn="t" rotWithShape="0">
                    <a:prstClr val="black">
                      <a:alpha val="84000"/>
                    </a:prstClr>
                  </a:outerShdw>
                </a:effectLst>
                <a:cs typeface="Arial" panose="020B0604020202020204" pitchFamily="34" charset="0"/>
              </a:rPr>
              <a:t>تجديد الإيمان </a:t>
            </a:r>
            <a:r>
              <a:rPr lang="ar-JO" altLang="en-US" b="1" dirty="0">
                <a:solidFill>
                  <a:schemeClr val="bg1"/>
                </a:solidFill>
                <a:effectLst>
                  <a:outerShdw blurRad="50800" dist="63500" dir="5400000" algn="t" rotWithShape="0">
                    <a:prstClr val="black">
                      <a:alpha val="84000"/>
                    </a:prstClr>
                  </a:outerShdw>
                </a:effectLst>
                <a:cs typeface="Arial" panose="020B0604020202020204" pitchFamily="34" charset="0"/>
              </a:rPr>
              <a:t>وإزالة نسيان الله.</a:t>
            </a:r>
            <a:endParaRPr lang="en-GB" altLang="en-US" b="1" dirty="0">
              <a:solidFill>
                <a:schemeClr val="bg1"/>
              </a:solidFill>
              <a:effectLst>
                <a:outerShdw blurRad="50800" dist="63500" dir="5400000" algn="t" rotWithShape="0">
                  <a:prstClr val="black">
                    <a:alpha val="84000"/>
                  </a:prstClr>
                </a:outerShdw>
              </a:effectLst>
              <a:cs typeface="Arial" panose="020B0604020202020204" pitchFamily="34" charset="0"/>
            </a:endParaRPr>
          </a:p>
          <a:p>
            <a:pPr marL="496888" indent="-496888" algn="r" rtl="1">
              <a:lnSpc>
                <a:spcPct val="91000"/>
              </a:lnSpc>
              <a:spcBef>
                <a:spcPts val="800"/>
              </a:spcBef>
              <a:buClr>
                <a:schemeClr val="bg1"/>
              </a:buClr>
              <a:buFont typeface="Wingdings" pitchFamily="2" charset="2"/>
              <a:buChar char="q"/>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ar-JO" altLang="en-US" b="1" dirty="0">
                <a:solidFill>
                  <a:schemeClr val="bg1"/>
                </a:solidFill>
                <a:effectLst>
                  <a:outerShdw blurRad="50800" dist="63500" dir="5400000" algn="t" rotWithShape="0">
                    <a:prstClr val="black">
                      <a:alpha val="84000"/>
                    </a:prstClr>
                  </a:outerShdw>
                </a:effectLst>
                <a:cs typeface="Arial" panose="020B0604020202020204" pitchFamily="34" charset="0"/>
              </a:rPr>
              <a:t>يتطلب الإسلام كثرة </a:t>
            </a:r>
            <a:r>
              <a:rPr lang="ar-JO" altLang="en-US" b="1" dirty="0">
                <a:solidFill>
                  <a:srgbClr val="FFFF00"/>
                </a:solidFill>
                <a:effectLst>
                  <a:outerShdw blurRad="50800" dist="63500" dir="5400000" algn="t" rotWithShape="0">
                    <a:prstClr val="black">
                      <a:alpha val="84000"/>
                    </a:prstClr>
                  </a:outerShdw>
                </a:effectLst>
                <a:cs typeface="Arial" panose="020B0604020202020204" pitchFamily="34" charset="0"/>
              </a:rPr>
              <a:t>ذكر</a:t>
            </a:r>
            <a:r>
              <a:rPr lang="ar-JO" altLang="en-US" b="1" dirty="0">
                <a:solidFill>
                  <a:schemeClr val="bg1"/>
                </a:solidFill>
                <a:effectLst>
                  <a:outerShdw blurRad="50800" dist="63500" dir="5400000" algn="t" rotWithShape="0">
                    <a:prstClr val="black">
                      <a:alpha val="84000"/>
                    </a:prstClr>
                  </a:outerShdw>
                </a:effectLst>
                <a:cs typeface="Arial" panose="020B0604020202020204" pitchFamily="34" charset="0"/>
              </a:rPr>
              <a:t> الله والوعي به. </a:t>
            </a:r>
            <a:endParaRPr lang="en-GB" altLang="en-US" b="1" dirty="0">
              <a:solidFill>
                <a:schemeClr val="bg1"/>
              </a:solidFill>
              <a:effectLst>
                <a:outerShdw blurRad="50800" dist="63500" dir="5400000" algn="t" rotWithShape="0">
                  <a:prstClr val="black">
                    <a:alpha val="84000"/>
                  </a:prstClr>
                </a:outerShdw>
              </a:effectLst>
              <a:cs typeface="Arial" panose="020B0604020202020204" pitchFamily="34" charset="0"/>
            </a:endParaRPr>
          </a:p>
          <a:p>
            <a:pPr marL="496888" indent="-496888" algn="r" rtl="1">
              <a:lnSpc>
                <a:spcPct val="91000"/>
              </a:lnSpc>
              <a:spcBef>
                <a:spcPts val="800"/>
              </a:spcBef>
              <a:buClr>
                <a:schemeClr val="bg1"/>
              </a:buClr>
              <a:buFont typeface="Wingdings" pitchFamily="2" charset="2"/>
              <a:buChar char="q"/>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ar-JO" altLang="en-US" b="1" dirty="0">
                <a:solidFill>
                  <a:schemeClr val="bg1"/>
                </a:solidFill>
                <a:effectLst>
                  <a:outerShdw blurRad="50800" dist="63500" dir="5400000" algn="t" rotWithShape="0">
                    <a:prstClr val="black">
                      <a:alpha val="84000"/>
                    </a:prstClr>
                  </a:outerShdw>
                </a:effectLst>
                <a:cs typeface="Arial" panose="020B0604020202020204" pitchFamily="34" charset="0"/>
              </a:rPr>
              <a:t>يحفظ ذكر الله </a:t>
            </a:r>
            <a:r>
              <a:rPr lang="ar-JO" altLang="en-US" b="1" dirty="0">
                <a:solidFill>
                  <a:srgbClr val="FFFF00"/>
                </a:solidFill>
                <a:effectLst>
                  <a:outerShdw blurRad="50800" dist="63500" dir="5400000" algn="t" rotWithShape="0">
                    <a:prstClr val="black">
                      <a:alpha val="84000"/>
                    </a:prstClr>
                  </a:outerShdw>
                </a:effectLst>
                <a:cs typeface="Arial" panose="020B0604020202020204" pitchFamily="34" charset="0"/>
              </a:rPr>
              <a:t>دوافعهم الروحية </a:t>
            </a:r>
            <a:r>
              <a:rPr lang="ar-JO" altLang="en-US" b="1" dirty="0">
                <a:solidFill>
                  <a:schemeClr val="bg1"/>
                </a:solidFill>
                <a:effectLst>
                  <a:outerShdw blurRad="50800" dist="63500" dir="5400000" algn="t" rotWithShape="0">
                    <a:prstClr val="black">
                      <a:alpha val="84000"/>
                    </a:prstClr>
                  </a:outerShdw>
                </a:effectLst>
                <a:cs typeface="Arial" panose="020B0604020202020204" pitchFamily="34" charset="0"/>
              </a:rPr>
              <a:t>مرتفعة. </a:t>
            </a:r>
            <a:endParaRPr lang="en-GB" altLang="en-US" b="1" dirty="0">
              <a:solidFill>
                <a:schemeClr val="bg1"/>
              </a:solidFill>
              <a:effectLst>
                <a:outerShdw blurRad="50800" dist="63500" dir="5400000" algn="t" rotWithShape="0">
                  <a:prstClr val="black">
                    <a:alpha val="84000"/>
                  </a:prstClr>
                </a:outerShdw>
              </a:effectLst>
              <a:cs typeface="Arial" panose="020B0604020202020204" pitchFamily="34" charset="0"/>
            </a:endParaRPr>
          </a:p>
        </p:txBody>
      </p:sp>
      <p:grpSp>
        <p:nvGrpSpPr>
          <p:cNvPr id="153604" name="Group 4">
            <a:extLst>
              <a:ext uri="{FF2B5EF4-FFF2-40B4-BE49-F238E27FC236}">
                <a16:creationId xmlns:a16="http://schemas.microsoft.com/office/drawing/2014/main" id="{B424944C-B34B-0744-BB63-53D27D1EF82E}"/>
              </a:ext>
            </a:extLst>
          </p:cNvPr>
          <p:cNvGrpSpPr>
            <a:grpSpLocks/>
          </p:cNvGrpSpPr>
          <p:nvPr/>
        </p:nvGrpSpPr>
        <p:grpSpPr bwMode="auto">
          <a:xfrm>
            <a:off x="457200" y="1416050"/>
            <a:ext cx="2863850" cy="1370013"/>
            <a:chOff x="242" y="837"/>
            <a:chExt cx="1804" cy="1034"/>
          </a:xfrm>
        </p:grpSpPr>
        <p:pic>
          <p:nvPicPr>
            <p:cNvPr id="153609" name="Picture 5">
              <a:extLst>
                <a:ext uri="{FF2B5EF4-FFF2-40B4-BE49-F238E27FC236}">
                  <a16:creationId xmlns:a16="http://schemas.microsoft.com/office/drawing/2014/main" id="{1BF4939D-3E9B-9A49-B4E8-7980690234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2" y="837"/>
              <a:ext cx="1805" cy="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10" name="AutoShape 6">
              <a:extLst>
                <a:ext uri="{FF2B5EF4-FFF2-40B4-BE49-F238E27FC236}">
                  <a16:creationId xmlns:a16="http://schemas.microsoft.com/office/drawing/2014/main" id="{6491A27A-4019-2442-88D4-C9639549CCF2}"/>
                </a:ext>
              </a:extLst>
            </p:cNvPr>
            <p:cNvSpPr>
              <a:spLocks noChangeArrowheads="1"/>
            </p:cNvSpPr>
            <p:nvPr/>
          </p:nvSpPr>
          <p:spPr bwMode="auto">
            <a:xfrm>
              <a:off x="242" y="837"/>
              <a:ext cx="1805" cy="1035"/>
            </a:xfrm>
            <a:prstGeom prst="roundRect">
              <a:avLst>
                <a:gd name="adj" fmla="val 93"/>
              </a:avLst>
            </a:prstGeom>
            <a:noFill/>
            <a:ln w="381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600" b="1" dirty="0">
                <a:solidFill>
                  <a:schemeClr val="tx1"/>
                </a:solidFill>
                <a:cs typeface="Arial" panose="020B0604020202020204" pitchFamily="34" charset="0"/>
              </a:endParaRPr>
            </a:p>
          </p:txBody>
        </p:sp>
      </p:grpSp>
      <p:grpSp>
        <p:nvGrpSpPr>
          <p:cNvPr id="153605" name="Group 7">
            <a:extLst>
              <a:ext uri="{FF2B5EF4-FFF2-40B4-BE49-F238E27FC236}">
                <a16:creationId xmlns:a16="http://schemas.microsoft.com/office/drawing/2014/main" id="{6EE37985-CCAF-CC4B-AB5F-C5879FE92096}"/>
              </a:ext>
            </a:extLst>
          </p:cNvPr>
          <p:cNvGrpSpPr>
            <a:grpSpLocks/>
          </p:cNvGrpSpPr>
          <p:nvPr/>
        </p:nvGrpSpPr>
        <p:grpSpPr bwMode="auto">
          <a:xfrm>
            <a:off x="7524328" y="3143250"/>
            <a:ext cx="1423987" cy="1423988"/>
            <a:chOff x="4809" y="1693"/>
            <a:chExt cx="897" cy="897"/>
          </a:xfrm>
        </p:grpSpPr>
        <p:pic>
          <p:nvPicPr>
            <p:cNvPr id="153607" name="Picture 8">
              <a:extLst>
                <a:ext uri="{FF2B5EF4-FFF2-40B4-BE49-F238E27FC236}">
                  <a16:creationId xmlns:a16="http://schemas.microsoft.com/office/drawing/2014/main" id="{78EE7EEC-72C8-0F40-AEBF-F3716399A53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9" y="1693"/>
              <a:ext cx="898" cy="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8" name="AutoShape 9">
              <a:extLst>
                <a:ext uri="{FF2B5EF4-FFF2-40B4-BE49-F238E27FC236}">
                  <a16:creationId xmlns:a16="http://schemas.microsoft.com/office/drawing/2014/main" id="{63BF087B-76AB-0343-A17D-5B95BE16DBCC}"/>
                </a:ext>
              </a:extLst>
            </p:cNvPr>
            <p:cNvSpPr>
              <a:spLocks noChangeArrowheads="1"/>
            </p:cNvSpPr>
            <p:nvPr/>
          </p:nvSpPr>
          <p:spPr bwMode="auto">
            <a:xfrm>
              <a:off x="4809" y="1693"/>
              <a:ext cx="898" cy="898"/>
            </a:xfrm>
            <a:prstGeom prst="roundRect">
              <a:avLst>
                <a:gd name="adj" fmla="val 111"/>
              </a:avLst>
            </a:prstGeom>
            <a:noFill/>
            <a:ln w="381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600" b="1" dirty="0">
                <a:solidFill>
                  <a:schemeClr val="tx1"/>
                </a:solidFill>
                <a:cs typeface="Arial" panose="020B0604020202020204" pitchFamily="34" charset="0"/>
              </a:endParaRPr>
            </a:p>
          </p:txBody>
        </p:sp>
      </p:grpSp>
      <p:pic>
        <p:nvPicPr>
          <p:cNvPr id="153606" name="Picture 1">
            <a:extLst>
              <a:ext uri="{FF2B5EF4-FFF2-40B4-BE49-F238E27FC236}">
                <a16:creationId xmlns:a16="http://schemas.microsoft.com/office/drawing/2014/main" id="{69BE61D3-B32B-9346-BE20-E2077711F045}"/>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916613" y="1416050"/>
            <a:ext cx="29146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155650" name="Group 2">
            <a:extLst>
              <a:ext uri="{FF2B5EF4-FFF2-40B4-BE49-F238E27FC236}">
                <a16:creationId xmlns:a16="http://schemas.microsoft.com/office/drawing/2014/main" id="{28E0DE42-3F29-034A-9A7A-617BAB849BE6}"/>
              </a:ext>
            </a:extLst>
          </p:cNvPr>
          <p:cNvGrpSpPr>
            <a:grpSpLocks/>
          </p:cNvGrpSpPr>
          <p:nvPr/>
        </p:nvGrpSpPr>
        <p:grpSpPr bwMode="auto">
          <a:xfrm>
            <a:off x="3619501" y="877888"/>
            <a:ext cx="2441575" cy="1187450"/>
            <a:chOff x="2113" y="0"/>
            <a:chExt cx="1538" cy="748"/>
          </a:xfrm>
        </p:grpSpPr>
        <p:sp>
          <p:nvSpPr>
            <p:cNvPr id="155657" name="AutoShape 3">
              <a:extLst>
                <a:ext uri="{FF2B5EF4-FFF2-40B4-BE49-F238E27FC236}">
                  <a16:creationId xmlns:a16="http://schemas.microsoft.com/office/drawing/2014/main" id="{A2B59FB6-2BEE-AB4D-BBF5-9BB5B30658C9}"/>
                </a:ext>
              </a:extLst>
            </p:cNvPr>
            <p:cNvSpPr>
              <a:spLocks noChangeArrowheads="1"/>
            </p:cNvSpPr>
            <p:nvPr/>
          </p:nvSpPr>
          <p:spPr bwMode="auto">
            <a:xfrm>
              <a:off x="2113" y="0"/>
              <a:ext cx="1538"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nvGrpSpPr>
            <p:cNvPr id="155658" name="Group 4">
              <a:extLst>
                <a:ext uri="{FF2B5EF4-FFF2-40B4-BE49-F238E27FC236}">
                  <a16:creationId xmlns:a16="http://schemas.microsoft.com/office/drawing/2014/main" id="{74429C98-2450-D844-80B9-E20EDD1BAB3B}"/>
                </a:ext>
              </a:extLst>
            </p:cNvPr>
            <p:cNvGrpSpPr>
              <a:grpSpLocks/>
            </p:cNvGrpSpPr>
            <p:nvPr/>
          </p:nvGrpSpPr>
          <p:grpSpPr bwMode="auto">
            <a:xfrm>
              <a:off x="2113" y="0"/>
              <a:ext cx="1538" cy="748"/>
              <a:chOff x="2113" y="0"/>
              <a:chExt cx="1538" cy="748"/>
            </a:xfrm>
          </p:grpSpPr>
          <p:sp>
            <p:nvSpPr>
              <p:cNvPr id="155659" name="AutoShape 5">
                <a:extLst>
                  <a:ext uri="{FF2B5EF4-FFF2-40B4-BE49-F238E27FC236}">
                    <a16:creationId xmlns:a16="http://schemas.microsoft.com/office/drawing/2014/main" id="{A886E0C2-5ABD-1642-BDAF-2199019648AF}"/>
                  </a:ext>
                </a:extLst>
              </p:cNvPr>
              <p:cNvSpPr>
                <a:spLocks noChangeArrowheads="1"/>
              </p:cNvSpPr>
              <p:nvPr/>
            </p:nvSpPr>
            <p:spPr bwMode="auto">
              <a:xfrm>
                <a:off x="2113" y="0"/>
                <a:ext cx="1538"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199686" name="AutoShape 6">
                <a:extLst>
                  <a:ext uri="{FF2B5EF4-FFF2-40B4-BE49-F238E27FC236}">
                    <a16:creationId xmlns:a16="http://schemas.microsoft.com/office/drawing/2014/main" id="{D1C04A47-48CC-3742-801E-418CE23CE64D}"/>
                  </a:ext>
                </a:extLst>
              </p:cNvPr>
              <p:cNvSpPr>
                <a:spLocks noChangeArrowheads="1"/>
              </p:cNvSpPr>
              <p:nvPr/>
            </p:nvSpPr>
            <p:spPr bwMode="auto">
              <a:xfrm>
                <a:off x="2212" y="0"/>
                <a:ext cx="1339" cy="537"/>
              </a:xfrm>
              <a:prstGeom prst="roundRect">
                <a:avLst>
                  <a:gd name="adj" fmla="val 130"/>
                </a:avLst>
              </a:prstGeom>
              <a:noFill/>
              <a:ln w="9525">
                <a:noFill/>
                <a:round/>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66000"/>
                  </a:lnSpc>
                  <a:spcBef>
                    <a:spcPct val="0"/>
                  </a:spcBef>
                  <a:buClr>
                    <a:srgbClr val="FFFFFF"/>
                  </a:buClr>
                  <a:buFont typeface="Contemporary Brush" pitchFamily="64" charset="0"/>
                  <a:buNone/>
                  <a:defRPr/>
                </a:pPr>
                <a:r>
                  <a:rPr lang="ar-JO" altLang="en-US" sz="7200" b="1" dirty="0">
                    <a:solidFill>
                      <a:schemeClr val="tx1"/>
                    </a:solidFill>
                    <a:effectLst>
                      <a:outerShdw blurRad="38100" dist="38100" dir="2700000" algn="tl">
                        <a:srgbClr val="C0C0C0"/>
                      </a:outerShdw>
                    </a:effectLst>
                    <a:cs typeface="Arial" panose="020B0604020202020204" pitchFamily="34" charset="0"/>
                  </a:rPr>
                  <a:t>الصلاة</a:t>
                </a:r>
                <a:endParaRPr lang="en-GB" altLang="en-US" sz="4400" b="1" dirty="0">
                  <a:solidFill>
                    <a:schemeClr val="tx1"/>
                  </a:solidFill>
                  <a:effectLst>
                    <a:outerShdw blurRad="38100" dist="38100" dir="2700000" algn="tl">
                      <a:srgbClr val="C0C0C0"/>
                    </a:outerShdw>
                  </a:effectLst>
                  <a:cs typeface="Arial" panose="020B0604020202020204" pitchFamily="34" charset="0"/>
                </a:endParaRPr>
              </a:p>
            </p:txBody>
          </p:sp>
        </p:grpSp>
      </p:grpSp>
      <p:sp>
        <p:nvSpPr>
          <p:cNvPr id="199687" name="Text Box 7">
            <a:extLst>
              <a:ext uri="{FF2B5EF4-FFF2-40B4-BE49-F238E27FC236}">
                <a16:creationId xmlns:a16="http://schemas.microsoft.com/office/drawing/2014/main" id="{3F9D72E3-4D6F-5443-A5B8-D62B0F38BD1E}"/>
              </a:ext>
            </a:extLst>
          </p:cNvPr>
          <p:cNvSpPr txBox="1">
            <a:spLocks noChangeArrowheads="1"/>
          </p:cNvSpPr>
          <p:nvPr/>
        </p:nvSpPr>
        <p:spPr bwMode="auto">
          <a:xfrm>
            <a:off x="322263" y="2852738"/>
            <a:ext cx="8736012" cy="2530181"/>
          </a:xfrm>
          <a:prstGeom prst="rect">
            <a:avLst/>
          </a:prstGeom>
          <a:noFill/>
          <a:ln w="9525">
            <a:noFill/>
            <a:miter lim="800000"/>
            <a:headEnd/>
            <a:tailEnd/>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r">
              <a:lnSpc>
                <a:spcPct val="93000"/>
              </a:lnSpc>
              <a:spcBef>
                <a:spcPct val="0"/>
              </a:spcBef>
              <a:buClr>
                <a:srgbClr val="FFFFFF"/>
              </a:buClr>
              <a:buFont typeface="Arial Narrow" panose="020B0606020202030204" pitchFamily="34" charset="0"/>
              <a:buNone/>
              <a:defRPr/>
            </a:pPr>
            <a:r>
              <a:rPr lang="ar-JO" altLang="en-US" sz="2800" b="1" dirty="0">
                <a:solidFill>
                  <a:schemeClr val="tx1"/>
                </a:solidFill>
                <a:cs typeface="Arial" panose="020B0604020202020204" pitchFamily="34" charset="0"/>
              </a:rPr>
              <a:t>يتوقع من المسلمين أن يصلوا خمس مرات في اليوم: الفجر، الظهر، العصر، المغرب والعشاء. تتضمن هذه الصلوات سلسلة من الوضعيات الجسدية (الوقوف، الركوع، وضع اليدين والوجه على الأرض).</a:t>
            </a:r>
            <a:endParaRPr lang="en-GB" altLang="en-US" sz="2800" b="1" dirty="0">
              <a:solidFill>
                <a:schemeClr val="tx1"/>
              </a:solidFill>
              <a:cs typeface="Arial" panose="020B0604020202020204" pitchFamily="34" charset="0"/>
            </a:endParaRPr>
          </a:p>
          <a:p>
            <a:pPr>
              <a:lnSpc>
                <a:spcPct val="95000"/>
              </a:lnSpc>
              <a:spcBef>
                <a:spcPct val="0"/>
              </a:spcBef>
              <a:buClr>
                <a:srgbClr val="FFFFFF"/>
              </a:buClr>
              <a:buFont typeface="Arial Narrow" panose="020B0606020202030204" pitchFamily="34" charset="0"/>
              <a:buNone/>
              <a:defRPr/>
            </a:pPr>
            <a:endParaRPr lang="en-GB" altLang="en-US" sz="2800" b="1" dirty="0">
              <a:solidFill>
                <a:srgbClr val="000000"/>
              </a:solidFill>
              <a:cs typeface="Arial" panose="020B0604020202020204" pitchFamily="34" charset="0"/>
            </a:endParaRPr>
          </a:p>
          <a:p>
            <a:pPr algn="r">
              <a:lnSpc>
                <a:spcPct val="95000"/>
              </a:lnSpc>
              <a:spcBef>
                <a:spcPct val="0"/>
              </a:spcBef>
              <a:buClr>
                <a:srgbClr val="FFFFFF"/>
              </a:buClr>
              <a:buFont typeface="Arial Narrow" panose="020B0606020202030204" pitchFamily="34" charset="0"/>
              <a:buNone/>
              <a:defRPr/>
            </a:pPr>
            <a:r>
              <a:rPr lang="ar-JO" altLang="en-US" sz="2800" b="1" dirty="0">
                <a:solidFill>
                  <a:schemeClr val="tx1"/>
                </a:solidFill>
                <a:effectLst>
                  <a:outerShdw blurRad="38100" dist="38100" dir="2700000" algn="tl">
                    <a:srgbClr val="FFFFFF"/>
                  </a:outerShdw>
                </a:effectLst>
                <a:cs typeface="Arial" panose="020B0604020202020204" pitchFamily="34" charset="0"/>
              </a:rPr>
              <a:t>العبادة في الصلاة هي سلسلة محددة من الحركات والسجود، التي يتم عملها في اتجاه الكعبة في مكة. </a:t>
            </a:r>
            <a:endParaRPr lang="en-GB" altLang="en-US" sz="3600" b="1" dirty="0">
              <a:solidFill>
                <a:schemeClr val="tx1"/>
              </a:solidFill>
              <a:effectLst>
                <a:outerShdw blurRad="38100" dist="38100" dir="2700000" algn="tl">
                  <a:srgbClr val="FFFFFF"/>
                </a:outerShdw>
              </a:effectLst>
              <a:cs typeface="Arial" panose="020B0604020202020204" pitchFamily="34" charset="0"/>
            </a:endParaRPr>
          </a:p>
        </p:txBody>
      </p:sp>
      <p:grpSp>
        <p:nvGrpSpPr>
          <p:cNvPr id="155652" name="Group 8">
            <a:extLst>
              <a:ext uri="{FF2B5EF4-FFF2-40B4-BE49-F238E27FC236}">
                <a16:creationId xmlns:a16="http://schemas.microsoft.com/office/drawing/2014/main" id="{4F42C599-76D2-A548-BAE8-A8AAC8BC85CF}"/>
              </a:ext>
            </a:extLst>
          </p:cNvPr>
          <p:cNvGrpSpPr>
            <a:grpSpLocks/>
          </p:cNvGrpSpPr>
          <p:nvPr/>
        </p:nvGrpSpPr>
        <p:grpSpPr bwMode="auto">
          <a:xfrm>
            <a:off x="3962401" y="1868488"/>
            <a:ext cx="1455738" cy="455612"/>
            <a:chOff x="2496" y="720"/>
            <a:chExt cx="917" cy="287"/>
          </a:xfrm>
        </p:grpSpPr>
        <p:sp>
          <p:nvSpPr>
            <p:cNvPr id="155653" name="AutoShape 9">
              <a:extLst>
                <a:ext uri="{FF2B5EF4-FFF2-40B4-BE49-F238E27FC236}">
                  <a16:creationId xmlns:a16="http://schemas.microsoft.com/office/drawing/2014/main" id="{9F40BADC-476B-B445-BEBD-DCEA831147E2}"/>
                </a:ext>
              </a:extLst>
            </p:cNvPr>
            <p:cNvSpPr>
              <a:spLocks noChangeArrowheads="1"/>
            </p:cNvSpPr>
            <p:nvPr/>
          </p:nvSpPr>
          <p:spPr bwMode="auto">
            <a:xfrm>
              <a:off x="2496" y="720"/>
              <a:ext cx="917"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nvGrpSpPr>
            <p:cNvPr id="155654" name="Group 10">
              <a:extLst>
                <a:ext uri="{FF2B5EF4-FFF2-40B4-BE49-F238E27FC236}">
                  <a16:creationId xmlns:a16="http://schemas.microsoft.com/office/drawing/2014/main" id="{7E0172FB-EBDC-5144-A9C7-7F56624FD90A}"/>
                </a:ext>
              </a:extLst>
            </p:cNvPr>
            <p:cNvGrpSpPr>
              <a:grpSpLocks/>
            </p:cNvGrpSpPr>
            <p:nvPr/>
          </p:nvGrpSpPr>
          <p:grpSpPr bwMode="auto">
            <a:xfrm>
              <a:off x="2496" y="720"/>
              <a:ext cx="917" cy="287"/>
              <a:chOff x="2496" y="720"/>
              <a:chExt cx="917" cy="287"/>
            </a:xfrm>
          </p:grpSpPr>
          <p:sp>
            <p:nvSpPr>
              <p:cNvPr id="155655" name="AutoShape 11">
                <a:extLst>
                  <a:ext uri="{FF2B5EF4-FFF2-40B4-BE49-F238E27FC236}">
                    <a16:creationId xmlns:a16="http://schemas.microsoft.com/office/drawing/2014/main" id="{4F927F9E-1097-5F47-8759-36F486B144A8}"/>
                  </a:ext>
                </a:extLst>
              </p:cNvPr>
              <p:cNvSpPr>
                <a:spLocks noChangeArrowheads="1"/>
              </p:cNvSpPr>
              <p:nvPr/>
            </p:nvSpPr>
            <p:spPr bwMode="auto">
              <a:xfrm>
                <a:off x="2496" y="720"/>
                <a:ext cx="917"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199692" name="AutoShape 12">
                <a:extLst>
                  <a:ext uri="{FF2B5EF4-FFF2-40B4-BE49-F238E27FC236}">
                    <a16:creationId xmlns:a16="http://schemas.microsoft.com/office/drawing/2014/main" id="{2E48F02F-B558-FC4A-9290-551AB8757D53}"/>
                  </a:ext>
                </a:extLst>
              </p:cNvPr>
              <p:cNvSpPr>
                <a:spLocks noChangeArrowheads="1"/>
              </p:cNvSpPr>
              <p:nvPr/>
            </p:nvSpPr>
            <p:spPr bwMode="auto">
              <a:xfrm>
                <a:off x="2496" y="720"/>
                <a:ext cx="865" cy="219"/>
              </a:xfrm>
              <a:prstGeom prst="roundRect">
                <a:avLst>
                  <a:gd name="adj" fmla="val 347"/>
                </a:avLst>
              </a:prstGeom>
              <a:noFill/>
              <a:ln w="9525">
                <a:noFill/>
                <a:round/>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nSpc>
                    <a:spcPct val="66000"/>
                  </a:lnSpc>
                  <a:spcBef>
                    <a:spcPct val="0"/>
                  </a:spcBef>
                  <a:buClr>
                    <a:srgbClr val="FFFFFF"/>
                  </a:buClr>
                  <a:buFont typeface="Contemporary Brush" pitchFamily="64" charset="0"/>
                  <a:buNone/>
                  <a:defRPr/>
                </a:pPr>
                <a:r>
                  <a:rPr lang="ar-JO" altLang="en-US" sz="2400" b="1" dirty="0">
                    <a:solidFill>
                      <a:schemeClr val="tx1"/>
                    </a:solidFill>
                    <a:effectLst>
                      <a:outerShdw blurRad="38100" dist="38100" dir="2700000" algn="tl">
                        <a:srgbClr val="C0C0C0"/>
                      </a:outerShdw>
                    </a:effectLst>
                    <a:cs typeface="Arial" panose="020B0604020202020204" pitchFamily="34" charset="0"/>
                  </a:rPr>
                  <a:t>الركن الثاني</a:t>
                </a:r>
                <a:endParaRPr lang="en-GB" altLang="en-US" sz="2400" b="1" dirty="0">
                  <a:solidFill>
                    <a:schemeClr val="tx1"/>
                  </a:solidFill>
                  <a:effectLst>
                    <a:outerShdw blurRad="38100" dist="38100" dir="2700000" algn="tl">
                      <a:srgbClr val="C0C0C0"/>
                    </a:outerShdw>
                  </a:effectLst>
                  <a:cs typeface="Arial" panose="020B0604020202020204" pitchFamily="34" charset="0"/>
                </a:endParaRPr>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9687"/>
                                        </p:tgtEl>
                                        <p:attrNameLst>
                                          <p:attrName>style.visibility</p:attrName>
                                        </p:attrNameLst>
                                      </p:cBhvr>
                                      <p:to>
                                        <p:strVal val="visible"/>
                                      </p:to>
                                    </p:set>
                                    <p:anim calcmode="lin" valueType="num">
                                      <p:cBhvr additive="base">
                                        <p:cTn id="7" dur="500" fill="hold"/>
                                        <p:tgtEl>
                                          <p:spTgt spid="199687"/>
                                        </p:tgtEl>
                                        <p:attrNameLst>
                                          <p:attrName>ppt_x</p:attrName>
                                        </p:attrNameLst>
                                      </p:cBhvr>
                                      <p:tavLst>
                                        <p:tav tm="0">
                                          <p:val>
                                            <p:strVal val="0-#ppt_w/2"/>
                                          </p:val>
                                        </p:tav>
                                        <p:tav tm="100000">
                                          <p:val>
                                            <p:strVal val="#ppt_x"/>
                                          </p:val>
                                        </p:tav>
                                      </p:tavLst>
                                    </p:anim>
                                    <p:anim calcmode="lin" valueType="num">
                                      <p:cBhvr additive="base">
                                        <p:cTn id="8" dur="500" fill="hold"/>
                                        <p:tgtEl>
                                          <p:spTgt spid="1996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a:extLst>
              <a:ext uri="{FF2B5EF4-FFF2-40B4-BE49-F238E27FC236}">
                <a16:creationId xmlns:a16="http://schemas.microsoft.com/office/drawing/2014/main" id="{0ACDB1A4-B67D-3645-86AB-58CF16826F9C}"/>
              </a:ext>
            </a:extLst>
          </p:cNvPr>
          <p:cNvPicPr>
            <a:picLocks noChangeAspect="1"/>
          </p:cNvPicPr>
          <p:nvPr/>
        </p:nvPicPr>
        <p:blipFill rotWithShape="1">
          <a:blip r:embed="rId3">
            <a:extLst>
              <a:ext uri="{28A0092B-C50C-407E-A947-70E740481C1C}">
                <a14:useLocalDpi xmlns:a14="http://schemas.microsoft.com/office/drawing/2010/main"/>
              </a:ext>
            </a:extLst>
          </a:blip>
          <a:srcRect l="3125" t="14844" r="3125" b="10285"/>
          <a:stretch/>
        </p:blipFill>
        <p:spPr bwMode="auto">
          <a:xfrm>
            <a:off x="0" y="0"/>
            <a:ext cx="9144000" cy="730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a:extLst>
              <a:ext uri="{FF2B5EF4-FFF2-40B4-BE49-F238E27FC236}">
                <a16:creationId xmlns:a16="http://schemas.microsoft.com/office/drawing/2014/main" id="{728A1FCB-424E-E34F-9175-842DFEA93F11}"/>
              </a:ext>
            </a:extLst>
          </p:cNvPr>
          <p:cNvSpPr>
            <a:spLocks noGrp="1" noChangeArrowheads="1"/>
          </p:cNvSpPr>
          <p:nvPr>
            <p:ph type="title"/>
          </p:nvPr>
        </p:nvSpPr>
        <p:spPr>
          <a:xfrm>
            <a:off x="-304800" y="0"/>
            <a:ext cx="9753600" cy="914400"/>
          </a:xfrm>
        </p:spPr>
        <p:txBody>
          <a:bodyPr/>
          <a:lstStyle/>
          <a:p>
            <a:pPr eaLnBrk="1" hangingPunct="1"/>
            <a:r>
              <a:rPr lang="ar-JO" altLang="en-US" dirty="0">
                <a:solidFill>
                  <a:schemeClr val="bg1"/>
                </a:solidFill>
                <a:cs typeface="Arial" panose="020B0604020202020204" pitchFamily="34" charset="0"/>
              </a:rPr>
              <a:t>من هم العرب؟</a:t>
            </a:r>
            <a:endParaRPr lang="en-US" altLang="en-US" dirty="0">
              <a:solidFill>
                <a:schemeClr val="bg1"/>
              </a:solidFill>
              <a:cs typeface="Arial" panose="020B0604020202020204" pitchFamily="34" charset="0"/>
            </a:endParaRPr>
          </a:p>
        </p:txBody>
      </p:sp>
      <p:graphicFrame>
        <p:nvGraphicFramePr>
          <p:cNvPr id="130151" name="Group 103">
            <a:extLst>
              <a:ext uri="{FF2B5EF4-FFF2-40B4-BE49-F238E27FC236}">
                <a16:creationId xmlns:a16="http://schemas.microsoft.com/office/drawing/2014/main" id="{4C5B9633-287D-A148-855B-85CBB82FFE09}"/>
              </a:ext>
            </a:extLst>
          </p:cNvPr>
          <p:cNvGraphicFramePr>
            <a:graphicFrameLocks noGrp="1"/>
          </p:cNvGraphicFramePr>
          <p:nvPr>
            <p:extLst>
              <p:ext uri="{D42A27DB-BD31-4B8C-83A1-F6EECF244321}">
                <p14:modId xmlns:p14="http://schemas.microsoft.com/office/powerpoint/2010/main" val="4002509927"/>
              </p:ext>
            </p:extLst>
          </p:nvPr>
        </p:nvGraphicFramePr>
        <p:xfrm>
          <a:off x="179388" y="1162050"/>
          <a:ext cx="8640762" cy="6140640"/>
        </p:xfrm>
        <a:graphic>
          <a:graphicData uri="http://schemas.openxmlformats.org/drawingml/2006/table">
            <a:tbl>
              <a:tblPr>
                <a:effectLst/>
              </a:tblPr>
              <a:tblGrid>
                <a:gridCol w="2360612">
                  <a:extLst>
                    <a:ext uri="{9D8B030D-6E8A-4147-A177-3AD203B41FA5}">
                      <a16:colId xmlns:a16="http://schemas.microsoft.com/office/drawing/2014/main" val="20000"/>
                    </a:ext>
                  </a:extLst>
                </a:gridCol>
                <a:gridCol w="6280150">
                  <a:extLst>
                    <a:ext uri="{9D8B030D-6E8A-4147-A177-3AD203B41FA5}">
                      <a16:colId xmlns:a16="http://schemas.microsoft.com/office/drawing/2014/main" val="20001"/>
                    </a:ext>
                  </a:extLst>
                </a:gridCol>
              </a:tblGrid>
              <a:tr h="457232">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rPr>
                        <a:t>من</a:t>
                      </a:r>
                      <a:endParaRPr kumimoji="0" lang="en-GB"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14902"/>
                      </a:srgbClr>
                    </a:solidFill>
                  </a:tcPr>
                </a:tc>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rPr>
                        <a:t>تشير إلى:</a:t>
                      </a:r>
                      <a:endParaRPr kumimoji="0" lang="en-GB" altLang="en-US" sz="24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14902"/>
                      </a:srgbClr>
                    </a:solidFill>
                  </a:tcPr>
                </a:tc>
                <a:extLst>
                  <a:ext uri="{0D108BD9-81ED-4DB2-BD59-A6C34878D82A}">
                    <a16:rowId xmlns:a16="http://schemas.microsoft.com/office/drawing/2014/main" val="10000"/>
                  </a:ext>
                </a:extLst>
              </a:tr>
              <a:tr h="823011">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rPr>
                        <a:t>القرن التاسع ق.م</a:t>
                      </a:r>
                      <a:endParaRPr kumimoji="0" lang="en-GB" altLang="zh-CN"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14902"/>
                      </a:srgbClr>
                    </a:solidFill>
                  </a:tcPr>
                </a:tc>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rPr>
                        <a:t>شعوب سامية بدوية تعيش في وسط وشمال شبه الجزيرة العربية</a:t>
                      </a:r>
                      <a:endParaRPr kumimoji="0" lang="en-GB"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49019"/>
                      </a:srgbClr>
                    </a:solidFill>
                  </a:tcPr>
                </a:tc>
                <a:extLst>
                  <a:ext uri="{0D108BD9-81ED-4DB2-BD59-A6C34878D82A}">
                    <a16:rowId xmlns:a16="http://schemas.microsoft.com/office/drawing/2014/main" val="10001"/>
                  </a:ext>
                </a:extLst>
              </a:tr>
              <a:tr h="823011">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rPr>
                        <a:t>أزمنة اليونانيين والرومان</a:t>
                      </a:r>
                      <a:endParaRPr kumimoji="0" lang="en-GB"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14902"/>
                      </a:srgbClr>
                    </a:solidFill>
                  </a:tcPr>
                </a:tc>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rPr>
                        <a:t>كل الذين يعيشون في شبه الجزيرة العربية لما في ذلك بعض الحضارات المستقرة. </a:t>
                      </a:r>
                      <a:endParaRPr kumimoji="0" lang="en-GB"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49019"/>
                      </a:srgbClr>
                    </a:solidFill>
                  </a:tcPr>
                </a:tc>
                <a:extLst>
                  <a:ext uri="{0D108BD9-81ED-4DB2-BD59-A6C34878D82A}">
                    <a16:rowId xmlns:a16="http://schemas.microsoft.com/office/drawing/2014/main" val="10002"/>
                  </a:ext>
                </a:extLst>
              </a:tr>
              <a:tr h="706475">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rPr>
                        <a:t>امبراطورية العرب</a:t>
                      </a:r>
                      <a:endParaRPr kumimoji="0" lang="en-GB"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14902"/>
                      </a:srgbClr>
                    </a:solidFill>
                  </a:tcPr>
                </a:tc>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rPr>
                        <a:t>الطبقة الحاكمة المتكلمة بالعربية من الفاتحين من أصل عربي</a:t>
                      </a:r>
                      <a:endParaRPr kumimoji="0" lang="en-GB"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49019"/>
                      </a:srgbClr>
                    </a:solidFill>
                  </a:tcPr>
                </a:tc>
                <a:extLst>
                  <a:ext uri="{0D108BD9-81ED-4DB2-BD59-A6C34878D82A}">
                    <a16:rowId xmlns:a16="http://schemas.microsoft.com/office/drawing/2014/main" val="10003"/>
                  </a:ext>
                </a:extLst>
              </a:tr>
              <a:tr h="706475">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rPr>
                        <a:t>امبراطورية الإسلام</a:t>
                      </a:r>
                      <a:endParaRPr kumimoji="0" lang="en-GB"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14902"/>
                      </a:srgbClr>
                    </a:solidFill>
                  </a:tcPr>
                </a:tc>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rPr>
                        <a:t>ثقافة امبراطورية الإسلام والتي كانت بلسان عربي كما كانت عربية في النكهة والتقليد</a:t>
                      </a:r>
                      <a:endParaRPr kumimoji="0" lang="en-GB"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49019"/>
                      </a:srgbClr>
                    </a:solidFill>
                  </a:tcPr>
                </a:tc>
                <a:extLst>
                  <a:ext uri="{0D108BD9-81ED-4DB2-BD59-A6C34878D82A}">
                    <a16:rowId xmlns:a16="http://schemas.microsoft.com/office/drawing/2014/main" val="10004"/>
                  </a:ext>
                </a:extLst>
              </a:tr>
              <a:tr h="1014466">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rPr>
                        <a:t>أزمنة العباسيين المتأخرة</a:t>
                      </a:r>
                      <a:endParaRPr kumimoji="0" lang="en-GB"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14902"/>
                      </a:srgbClr>
                    </a:solidFill>
                  </a:tcPr>
                </a:tc>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rPr>
                        <a:t>البدو الذين حافظوا على الأصل العربي لطريقة الحياة واللغة، بما في ذلك ذوي الأصول غير العربية، واستخدموا كمصطلح اجتماعي.</a:t>
                      </a:r>
                      <a:endParaRPr kumimoji="0" lang="en-GB"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49019"/>
                      </a:srgbClr>
                    </a:solidFill>
                  </a:tcPr>
                </a:tc>
                <a:extLst>
                  <a:ext uri="{0D108BD9-81ED-4DB2-BD59-A6C34878D82A}">
                    <a16:rowId xmlns:a16="http://schemas.microsoft.com/office/drawing/2014/main" val="10005"/>
                  </a:ext>
                </a:extLst>
              </a:tr>
              <a:tr h="1014466">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rPr>
                        <a:t>العصر الحالي</a:t>
                      </a:r>
                      <a:endParaRPr kumimoji="0" lang="en-GB" altLang="en-US" sz="2800" b="0" i="0" u="none" strike="noStrike" cap="none" normalizeH="0" baseline="0" dirty="0">
                        <a:ln>
                          <a:noFill/>
                        </a:ln>
                        <a:solidFill>
                          <a:srgbClr val="FFFF00"/>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14902"/>
                      </a:srgbClr>
                    </a:solidFill>
                  </a:tcPr>
                </a:tc>
                <a:tc>
                  <a:txBody>
                    <a:bodyPr/>
                    <a:lstStyle>
                      <a:lvl1pPr>
                        <a:spcBef>
                          <a:spcPct val="20000"/>
                        </a:spcBef>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defRPr>
                          <a:solidFill>
                            <a:srgbClr val="FFFFFF"/>
                          </a:solidFill>
                          <a:latin typeface="Arial" panose="020B0604020202020204" pitchFamily="34" charset="0"/>
                          <a:ea typeface="MS PGothic" panose="020B0600070205080204" pitchFamily="34" charset="-128"/>
                        </a:defRPr>
                      </a:lvl4pPr>
                      <a:lvl5pPr marL="2057400" indent="-228600">
                        <a:spcBef>
                          <a:spcPct val="20000"/>
                        </a:spcBef>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rPr>
                        <a:t>هؤلاء الذين يعتزون بثقافتهم العربية والذين يرون إرسالية محمد وذكرى الإمبراطورية العربية كأمر مركزي في التاريخ.</a:t>
                      </a:r>
                      <a:endParaRPr kumimoji="0" lang="en-GB" altLang="zh-CN" sz="2400" b="0" i="0" u="none" strike="noStrike" cap="none" normalizeH="0" baseline="0" dirty="0">
                        <a:ln>
                          <a:noFill/>
                        </a:ln>
                        <a:solidFill>
                          <a:schemeClr val="bg1"/>
                        </a:solidFill>
                        <a:effectLst>
                          <a:outerShdw blurRad="50800" dist="38100" dir="2700000" algn="tl" rotWithShape="0">
                            <a:prstClr val="black"/>
                          </a:outerShdw>
                        </a:effectLst>
                        <a:latin typeface="Geneva" panose="020B0503030404040204" pitchFamily="34" charset="0"/>
                        <a:ea typeface="SimSun" panose="02010600030101010101" pitchFamily="2" charset="-122"/>
                      </a:endParaRPr>
                    </a:p>
                  </a:txBody>
                  <a:tcPr marL="91438" marR="91438"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F7F7F">
                        <a:alpha val="49019"/>
                      </a:srgbClr>
                    </a:solidFill>
                  </a:tcPr>
                </a:tc>
                <a:extLst>
                  <a:ext uri="{0D108BD9-81ED-4DB2-BD59-A6C34878D82A}">
                    <a16:rowId xmlns:a16="http://schemas.microsoft.com/office/drawing/2014/main" val="10006"/>
                  </a:ext>
                </a:extLst>
              </a:tr>
            </a:tbl>
          </a:graphicData>
        </a:graphic>
      </p:graphicFrame>
      <p:sp>
        <p:nvSpPr>
          <p:cNvPr id="130150" name="Oval 102">
            <a:extLst>
              <a:ext uri="{FF2B5EF4-FFF2-40B4-BE49-F238E27FC236}">
                <a16:creationId xmlns:a16="http://schemas.microsoft.com/office/drawing/2014/main" id="{A1FBD8C0-6D2D-C349-85D0-857C04C6B2B2}"/>
              </a:ext>
            </a:extLst>
          </p:cNvPr>
          <p:cNvSpPr>
            <a:spLocks noChangeArrowheads="1"/>
          </p:cNvSpPr>
          <p:nvPr/>
        </p:nvSpPr>
        <p:spPr bwMode="auto">
          <a:xfrm>
            <a:off x="2095500" y="1484313"/>
            <a:ext cx="7019925" cy="96520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27679" name="TextBox 31">
            <a:extLst>
              <a:ext uri="{FF2B5EF4-FFF2-40B4-BE49-F238E27FC236}">
                <a16:creationId xmlns:a16="http://schemas.microsoft.com/office/drawing/2014/main" id="{A9C6019A-D5F8-744B-BB1A-F7099DA9B815}"/>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ar-JO" altLang="en-US" sz="2400" b="1" dirty="0">
                <a:solidFill>
                  <a:schemeClr val="bg1"/>
                </a:solidFill>
                <a:cs typeface="Arial" panose="020B0604020202020204" pitchFamily="34" charset="0"/>
              </a:rPr>
              <a:t>152ث</a:t>
            </a:r>
            <a:endParaRPr lang="en-US" altLang="en-US"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15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57698" name="Picture 1">
            <a:extLst>
              <a:ext uri="{FF2B5EF4-FFF2-40B4-BE49-F238E27FC236}">
                <a16:creationId xmlns:a16="http://schemas.microsoft.com/office/drawing/2014/main" id="{B2CA3EA7-181C-3543-A687-97CFF73949C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55625" y="1212850"/>
            <a:ext cx="8131175" cy="55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ext Box 2">
            <a:extLst>
              <a:ext uri="{FF2B5EF4-FFF2-40B4-BE49-F238E27FC236}">
                <a16:creationId xmlns:a16="http://schemas.microsoft.com/office/drawing/2014/main" id="{B53647B0-7D2F-8F45-A4AC-7541BE180521}"/>
              </a:ext>
            </a:extLst>
          </p:cNvPr>
          <p:cNvSpPr txBox="1">
            <a:spLocks noChangeArrowheads="1"/>
          </p:cNvSpPr>
          <p:nvPr/>
        </p:nvSpPr>
        <p:spPr bwMode="auto">
          <a:xfrm>
            <a:off x="519113" y="328823"/>
            <a:ext cx="8229600" cy="73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5000"/>
              </a:lnSpc>
              <a:spcBef>
                <a:spcPct val="0"/>
              </a:spcBef>
              <a:buClr>
                <a:srgbClr val="000000"/>
              </a:buClr>
              <a:buFont typeface="Times New Roman" panose="02020603050405020304" pitchFamily="18" charset="0"/>
              <a:buNone/>
            </a:pPr>
            <a:r>
              <a:rPr lang="ar-JO" altLang="en-US" sz="4400" b="1" dirty="0">
                <a:solidFill>
                  <a:schemeClr val="tx1"/>
                </a:solidFill>
                <a:latin typeface="Times New Roman" panose="02020603050405020304" pitchFamily="18" charset="0"/>
                <a:cs typeface="Arial" panose="020B0604020202020204" pitchFamily="34" charset="0"/>
              </a:rPr>
              <a:t>الصلاة</a:t>
            </a:r>
            <a:endParaRPr lang="en-GB" altLang="en-US" sz="4400" b="1" dirty="0">
              <a:solidFill>
                <a:schemeClr val="tx1"/>
              </a:solidFill>
              <a:latin typeface="Times New Roman" panose="02020603050405020304" pitchFamily="18" charset="0"/>
              <a:cs typeface="Arial" panose="020B0604020202020204" pitchFamily="34" charset="0"/>
            </a:endParaRP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59746" name="Text Box 2">
            <a:extLst>
              <a:ext uri="{FF2B5EF4-FFF2-40B4-BE49-F238E27FC236}">
                <a16:creationId xmlns:a16="http://schemas.microsoft.com/office/drawing/2014/main" id="{1E6F3CCA-5B70-FA46-81CC-7B5C6569B858}"/>
              </a:ext>
            </a:extLst>
          </p:cNvPr>
          <p:cNvSpPr txBox="1">
            <a:spLocks noChangeArrowheads="1"/>
          </p:cNvSpPr>
          <p:nvPr/>
        </p:nvSpPr>
        <p:spPr bwMode="auto">
          <a:xfrm>
            <a:off x="454025" y="255798"/>
            <a:ext cx="8385175" cy="73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5000"/>
              </a:lnSpc>
              <a:spcBef>
                <a:spcPct val="0"/>
              </a:spcBef>
              <a:buClr>
                <a:srgbClr val="000000"/>
              </a:buClr>
              <a:buFont typeface="Times New Roman" panose="02020603050405020304" pitchFamily="18" charset="0"/>
              <a:buNone/>
            </a:pPr>
            <a:r>
              <a:rPr lang="ar-JO" altLang="en-US" sz="4400" b="1" dirty="0">
                <a:solidFill>
                  <a:schemeClr val="tx1"/>
                </a:solidFill>
                <a:latin typeface="Times New Roman" panose="02020603050405020304" pitchFamily="18" charset="0"/>
                <a:cs typeface="Arial" panose="020B0604020202020204" pitchFamily="34" charset="0"/>
              </a:rPr>
              <a:t>2. الصلاة خمس مرات في اليوم</a:t>
            </a:r>
            <a:endParaRPr lang="en-GB" altLang="en-US" sz="4400" b="1" dirty="0">
              <a:solidFill>
                <a:schemeClr val="tx1"/>
              </a:solidFill>
              <a:latin typeface="Times New Roman" panose="02020603050405020304" pitchFamily="18" charset="0"/>
              <a:cs typeface="Arial" panose="020B0604020202020204" pitchFamily="34" charset="0"/>
            </a:endParaRPr>
          </a:p>
        </p:txBody>
      </p:sp>
      <p:sp>
        <p:nvSpPr>
          <p:cNvPr id="159747" name="Text Box 5">
            <a:extLst>
              <a:ext uri="{FF2B5EF4-FFF2-40B4-BE49-F238E27FC236}">
                <a16:creationId xmlns:a16="http://schemas.microsoft.com/office/drawing/2014/main" id="{43520AB1-D7B9-E34D-906B-646CB3837633}"/>
              </a:ext>
            </a:extLst>
          </p:cNvPr>
          <p:cNvSpPr txBox="1">
            <a:spLocks noChangeArrowheads="1"/>
          </p:cNvSpPr>
          <p:nvPr/>
        </p:nvSpPr>
        <p:spPr bwMode="auto">
          <a:xfrm>
            <a:off x="493713" y="5300663"/>
            <a:ext cx="8305800" cy="128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604838" indent="-604838">
              <a:spcBef>
                <a:spcPct val="20000"/>
              </a:spcBef>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9pPr>
          </a:lstStyle>
          <a:p>
            <a:pPr marL="0" indent="0" algn="r">
              <a:lnSpc>
                <a:spcPct val="82000"/>
              </a:lnSpc>
              <a:spcBef>
                <a:spcPts val="500"/>
              </a:spcBef>
              <a:buClr>
                <a:srgbClr val="99FF66"/>
              </a:buClr>
              <a:buNone/>
            </a:pPr>
            <a:r>
              <a:rPr lang="ar-JO" altLang="en-US" sz="2800" b="1" dirty="0">
                <a:solidFill>
                  <a:srgbClr val="333300"/>
                </a:solidFill>
                <a:latin typeface="Times New Roman" panose="02020603050405020304" pitchFamily="18" charset="0"/>
                <a:cs typeface="Arial" panose="020B0604020202020204" pitchFamily="34" charset="0"/>
              </a:rPr>
              <a:t>1) صلاة الفجر قبل شروق الشمس</a:t>
            </a:r>
            <a:endParaRPr lang="en-GB" altLang="en-US" sz="2800" b="1" dirty="0">
              <a:solidFill>
                <a:srgbClr val="333300"/>
              </a:solidFill>
              <a:latin typeface="Times New Roman" panose="02020603050405020304" pitchFamily="18" charset="0"/>
              <a:cs typeface="Arial" panose="020B0604020202020204" pitchFamily="34" charset="0"/>
            </a:endParaRPr>
          </a:p>
          <a:p>
            <a:pPr algn="r">
              <a:lnSpc>
                <a:spcPct val="82000"/>
              </a:lnSpc>
              <a:spcBef>
                <a:spcPts val="500"/>
              </a:spcBef>
              <a:buClr>
                <a:srgbClr val="99FF66"/>
              </a:buClr>
              <a:buFont typeface="Wingdings" pitchFamily="2" charset="2"/>
              <a:buNone/>
            </a:pPr>
            <a:r>
              <a:rPr lang="ar-JO" altLang="en-US" sz="2800" b="1" dirty="0">
                <a:solidFill>
                  <a:srgbClr val="333300"/>
                </a:solidFill>
                <a:latin typeface="Times New Roman" panose="02020603050405020304" pitchFamily="18" charset="0"/>
                <a:cs typeface="Arial" panose="020B0604020202020204" pitchFamily="34" charset="0"/>
              </a:rPr>
              <a:t>2) صلاة الظهر                          4) صلاة المغرب</a:t>
            </a:r>
            <a:endParaRPr lang="en-GB" altLang="en-US" sz="2800" b="1" dirty="0">
              <a:solidFill>
                <a:srgbClr val="333300"/>
              </a:solidFill>
              <a:latin typeface="Times New Roman" panose="02020603050405020304" pitchFamily="18" charset="0"/>
              <a:cs typeface="Arial" panose="020B0604020202020204" pitchFamily="34" charset="0"/>
            </a:endParaRPr>
          </a:p>
          <a:p>
            <a:pPr algn="r">
              <a:lnSpc>
                <a:spcPct val="82000"/>
              </a:lnSpc>
              <a:spcBef>
                <a:spcPts val="500"/>
              </a:spcBef>
              <a:buClr>
                <a:srgbClr val="99FF66"/>
              </a:buClr>
              <a:buFont typeface="Wingdings" pitchFamily="2" charset="2"/>
              <a:buNone/>
            </a:pPr>
            <a:r>
              <a:rPr lang="ar-JO" altLang="en-US" sz="2800" b="1" dirty="0">
                <a:solidFill>
                  <a:srgbClr val="333300"/>
                </a:solidFill>
                <a:latin typeface="Times New Roman" panose="02020603050405020304" pitchFamily="18" charset="0"/>
                <a:cs typeface="Arial" panose="020B0604020202020204" pitchFamily="34" charset="0"/>
              </a:rPr>
              <a:t>3) صلاة العصر                          5) صلاة العشاء</a:t>
            </a:r>
            <a:endParaRPr lang="en-GB" altLang="en-US" sz="2800" b="1" dirty="0">
              <a:solidFill>
                <a:srgbClr val="333300"/>
              </a:solidFill>
              <a:latin typeface="Times New Roman" panose="02020603050405020304" pitchFamily="18" charset="0"/>
              <a:cs typeface="Arial" panose="020B0604020202020204" pitchFamily="34" charset="0"/>
            </a:endParaRPr>
          </a:p>
        </p:txBody>
      </p:sp>
      <p:pic>
        <p:nvPicPr>
          <p:cNvPr id="159748" name="Picture 1">
            <a:extLst>
              <a:ext uri="{FF2B5EF4-FFF2-40B4-BE49-F238E27FC236}">
                <a16:creationId xmlns:a16="http://schemas.microsoft.com/office/drawing/2014/main" id="{17BE0A66-5867-014B-B335-7EC0C2FA044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33475"/>
            <a:ext cx="914400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
            <a:extLst>
              <a:ext uri="{FF2B5EF4-FFF2-40B4-BE49-F238E27FC236}">
                <a16:creationId xmlns:a16="http://schemas.microsoft.com/office/drawing/2014/main" id="{8B6DBD23-9EFA-4542-AC90-3B628B668F3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ext Box 2">
            <a:extLst>
              <a:ext uri="{FF2B5EF4-FFF2-40B4-BE49-F238E27FC236}">
                <a16:creationId xmlns:a16="http://schemas.microsoft.com/office/drawing/2014/main" id="{82FDCB6B-A2B7-6345-9660-9CEFEF7C428D}"/>
              </a:ext>
            </a:extLst>
          </p:cNvPr>
          <p:cNvSpPr txBox="1">
            <a:spLocks noChangeArrowheads="1"/>
          </p:cNvSpPr>
          <p:nvPr/>
        </p:nvSpPr>
        <p:spPr bwMode="auto">
          <a:xfrm>
            <a:off x="2071688" y="404813"/>
            <a:ext cx="7377112" cy="101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3000"/>
              </a:lnSpc>
              <a:spcBef>
                <a:spcPct val="0"/>
              </a:spcBef>
              <a:buClr>
                <a:srgbClr val="FFFFFF"/>
              </a:buClr>
              <a:buFont typeface="Arial Narrow" panose="020B0604020202020204" pitchFamily="34" charset="0"/>
              <a:buNone/>
            </a:pPr>
            <a:r>
              <a:rPr lang="ar-JO" altLang="en-US" b="1" dirty="0">
                <a:latin typeface="Arial Narrow" panose="020B0604020202020204" pitchFamily="34" charset="0"/>
                <a:cs typeface="Arial" panose="020B0604020202020204" pitchFamily="34" charset="0"/>
              </a:rPr>
              <a:t>بالنسبة للمسلمين ... يعتبر المزار القديم في مكة – الكعبة – هو أكثر الأماكن قدسية على وجه الأرض </a:t>
            </a:r>
            <a:endParaRPr lang="en-GB" altLang="en-US" b="1" dirty="0">
              <a:latin typeface="Arial Narrow" panose="020B0604020202020204" pitchFamily="34" charset="0"/>
              <a:cs typeface="Arial" panose="020B0604020202020204" pitchFamily="34" charset="0"/>
            </a:endParaRP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63842" name="Text Box 2">
            <a:extLst>
              <a:ext uri="{FF2B5EF4-FFF2-40B4-BE49-F238E27FC236}">
                <a16:creationId xmlns:a16="http://schemas.microsoft.com/office/drawing/2014/main" id="{0C222D71-87DB-2F4A-ACA1-A55346B933AC}"/>
              </a:ext>
            </a:extLst>
          </p:cNvPr>
          <p:cNvSpPr txBox="1">
            <a:spLocks noChangeArrowheads="1"/>
          </p:cNvSpPr>
          <p:nvPr/>
        </p:nvSpPr>
        <p:spPr bwMode="auto">
          <a:xfrm>
            <a:off x="0" y="1161394"/>
            <a:ext cx="5148263" cy="883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5000"/>
              </a:lnSpc>
              <a:spcBef>
                <a:spcPct val="0"/>
              </a:spcBef>
              <a:buClr>
                <a:srgbClr val="000000"/>
              </a:buClr>
              <a:buFont typeface="Times New Roman" panose="02020603050405020304" pitchFamily="18" charset="0"/>
              <a:buNone/>
            </a:pPr>
            <a:r>
              <a:rPr lang="ar-JO" altLang="en-US" sz="5400" b="1" dirty="0">
                <a:solidFill>
                  <a:schemeClr val="tx1"/>
                </a:solidFill>
                <a:cs typeface="Arial" panose="020B0604020202020204" pitchFamily="34" charset="0"/>
              </a:rPr>
              <a:t>لماذا يصلون؟</a:t>
            </a:r>
            <a:endParaRPr lang="en-GB" altLang="en-US" sz="5400" b="1" dirty="0">
              <a:solidFill>
                <a:schemeClr val="tx1"/>
              </a:solidFill>
              <a:cs typeface="Arial" panose="020B0604020202020204" pitchFamily="34" charset="0"/>
            </a:endParaRPr>
          </a:p>
        </p:txBody>
      </p:sp>
      <p:sp>
        <p:nvSpPr>
          <p:cNvPr id="207875" name="Text Box 3">
            <a:extLst>
              <a:ext uri="{FF2B5EF4-FFF2-40B4-BE49-F238E27FC236}">
                <a16:creationId xmlns:a16="http://schemas.microsoft.com/office/drawing/2014/main" id="{699F47D2-6971-1446-8CBC-9D7F6CC2CE5B}"/>
              </a:ext>
            </a:extLst>
          </p:cNvPr>
          <p:cNvSpPr txBox="1">
            <a:spLocks noChangeArrowheads="1"/>
          </p:cNvSpPr>
          <p:nvPr/>
        </p:nvSpPr>
        <p:spPr bwMode="auto">
          <a:xfrm>
            <a:off x="250825" y="3429000"/>
            <a:ext cx="8209607" cy="227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marL="604838" indent="-604838">
              <a:spcBef>
                <a:spcPct val="20000"/>
              </a:spcBef>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sz="2000">
                <a:solidFill>
                  <a:srgbClr val="FFFFFF"/>
                </a:solidFill>
                <a:latin typeface="Arial" panose="020B0604020202020204" pitchFamily="34" charset="0"/>
                <a:ea typeface="MS PGothic" panose="020B0600070205080204" pitchFamily="34" charset="-128"/>
              </a:defRPr>
            </a:lvl9pPr>
          </a:lstStyle>
          <a:p>
            <a:pPr marL="0" indent="0" algn="r">
              <a:lnSpc>
                <a:spcPct val="95000"/>
              </a:lnSpc>
              <a:spcBef>
                <a:spcPts val="800"/>
              </a:spcBef>
              <a:buClr>
                <a:schemeClr val="tx1"/>
              </a:buClr>
              <a:buNone/>
            </a:pPr>
            <a:r>
              <a:rPr lang="ar-JO" altLang="en-US" b="1" dirty="0">
                <a:solidFill>
                  <a:schemeClr val="tx1"/>
                </a:solidFill>
                <a:cs typeface="Arial" panose="020B0604020202020204" pitchFamily="34" charset="0"/>
              </a:rPr>
              <a:t>1. شكر الله على البركات (عبادة الإمتنان)</a:t>
            </a:r>
          </a:p>
          <a:p>
            <a:pPr marL="0" indent="0" algn="r">
              <a:lnSpc>
                <a:spcPct val="95000"/>
              </a:lnSpc>
              <a:spcBef>
                <a:spcPts val="800"/>
              </a:spcBef>
              <a:buClr>
                <a:schemeClr val="tx1"/>
              </a:buClr>
              <a:buNone/>
            </a:pPr>
            <a:r>
              <a:rPr lang="ar-JO" altLang="en-US" b="1" dirty="0">
                <a:solidFill>
                  <a:schemeClr val="tx1"/>
                </a:solidFill>
                <a:cs typeface="Arial" panose="020B0604020202020204" pitchFamily="34" charset="0"/>
              </a:rPr>
              <a:t>2. حفظ ذكر الله</a:t>
            </a:r>
          </a:p>
          <a:p>
            <a:pPr marL="0" indent="0" algn="r">
              <a:lnSpc>
                <a:spcPct val="95000"/>
              </a:lnSpc>
              <a:spcBef>
                <a:spcPts val="800"/>
              </a:spcBef>
              <a:buClr>
                <a:schemeClr val="tx1"/>
              </a:buClr>
              <a:buNone/>
            </a:pPr>
            <a:r>
              <a:rPr lang="ar-JO" altLang="en-US" b="1" dirty="0">
                <a:solidFill>
                  <a:schemeClr val="tx1"/>
                </a:solidFill>
                <a:cs typeface="Arial" panose="020B0604020202020204" pitchFamily="34" charset="0"/>
              </a:rPr>
              <a:t>3. المحافظة على الحوافز الروحية</a:t>
            </a:r>
          </a:p>
          <a:p>
            <a:pPr marL="0" indent="0" algn="r">
              <a:lnSpc>
                <a:spcPct val="95000"/>
              </a:lnSpc>
              <a:spcBef>
                <a:spcPts val="800"/>
              </a:spcBef>
              <a:buClr>
                <a:schemeClr val="tx1"/>
              </a:buClr>
              <a:buNone/>
            </a:pPr>
            <a:r>
              <a:rPr lang="ar-JO" altLang="en-US" b="1" dirty="0">
                <a:solidFill>
                  <a:schemeClr val="tx1"/>
                </a:solidFill>
                <a:cs typeface="Arial" panose="020B0604020202020204" pitchFamily="34" charset="0"/>
              </a:rPr>
              <a:t>4. منع الشر</a:t>
            </a:r>
            <a:endParaRPr lang="en-GB" altLang="en-US" b="1" dirty="0">
              <a:solidFill>
                <a:schemeClr val="tx1"/>
              </a:solidFill>
              <a:cs typeface="Arial" panose="020B0604020202020204" pitchFamily="34" charset="0"/>
            </a:endParaRPr>
          </a:p>
        </p:txBody>
      </p:sp>
      <p:pic>
        <p:nvPicPr>
          <p:cNvPr id="163844" name="Picture 1">
            <a:extLst>
              <a:ext uri="{FF2B5EF4-FFF2-40B4-BE49-F238E27FC236}">
                <a16:creationId xmlns:a16="http://schemas.microsoft.com/office/drawing/2014/main" id="{D68A4343-D76C-A341-A21B-E5A526D6893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48263" y="765175"/>
            <a:ext cx="36004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7875"/>
                                        </p:tgtEl>
                                        <p:attrNameLst>
                                          <p:attrName>style.visibility</p:attrName>
                                        </p:attrNameLst>
                                      </p:cBhvr>
                                      <p:to>
                                        <p:strVal val="visible"/>
                                      </p:to>
                                    </p:set>
                                    <p:anim calcmode="lin" valueType="num">
                                      <p:cBhvr additive="base">
                                        <p:cTn id="7" dur="500" fill="hold"/>
                                        <p:tgtEl>
                                          <p:spTgt spid="207875"/>
                                        </p:tgtEl>
                                        <p:attrNameLst>
                                          <p:attrName>ppt_x</p:attrName>
                                        </p:attrNameLst>
                                      </p:cBhvr>
                                      <p:tavLst>
                                        <p:tav tm="0">
                                          <p:val>
                                            <p:strVal val="0-#ppt_w/2"/>
                                          </p:val>
                                        </p:tav>
                                        <p:tav tm="100000">
                                          <p:val>
                                            <p:strVal val="#ppt_x"/>
                                          </p:val>
                                        </p:tav>
                                      </p:tavLst>
                                    </p:anim>
                                    <p:anim calcmode="lin" valueType="num">
                                      <p:cBhvr additive="base">
                                        <p:cTn id="8" dur="500" fill="hold"/>
                                        <p:tgtEl>
                                          <p:spTgt spid="2078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5"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165890" name="Picture 1">
            <a:extLst>
              <a:ext uri="{FF2B5EF4-FFF2-40B4-BE49-F238E27FC236}">
                <a16:creationId xmlns:a16="http://schemas.microsoft.com/office/drawing/2014/main" id="{4F29CE68-B6D1-2741-A4B2-C88148A399A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61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891" name="Group 2">
            <a:extLst>
              <a:ext uri="{FF2B5EF4-FFF2-40B4-BE49-F238E27FC236}">
                <a16:creationId xmlns:a16="http://schemas.microsoft.com/office/drawing/2014/main" id="{679AA2E4-6420-BA40-A834-DC7BD0AB821D}"/>
              </a:ext>
            </a:extLst>
          </p:cNvPr>
          <p:cNvGrpSpPr>
            <a:grpSpLocks/>
          </p:cNvGrpSpPr>
          <p:nvPr/>
        </p:nvGrpSpPr>
        <p:grpSpPr bwMode="auto">
          <a:xfrm>
            <a:off x="1414463" y="446088"/>
            <a:ext cx="3384550" cy="1298576"/>
            <a:chOff x="1818" y="0"/>
            <a:chExt cx="2132" cy="818"/>
          </a:xfrm>
        </p:grpSpPr>
        <p:sp>
          <p:nvSpPr>
            <p:cNvPr id="165898" name="AutoShape 3">
              <a:extLst>
                <a:ext uri="{FF2B5EF4-FFF2-40B4-BE49-F238E27FC236}">
                  <a16:creationId xmlns:a16="http://schemas.microsoft.com/office/drawing/2014/main" id="{44BB6670-DF98-6D4D-8010-F36A1F835CB7}"/>
                </a:ext>
              </a:extLst>
            </p:cNvPr>
            <p:cNvSpPr>
              <a:spLocks noChangeArrowheads="1"/>
            </p:cNvSpPr>
            <p:nvPr/>
          </p:nvSpPr>
          <p:spPr bwMode="auto">
            <a:xfrm>
              <a:off x="1818" y="0"/>
              <a:ext cx="2132"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nvGrpSpPr>
            <p:cNvPr id="165899" name="Group 4">
              <a:extLst>
                <a:ext uri="{FF2B5EF4-FFF2-40B4-BE49-F238E27FC236}">
                  <a16:creationId xmlns:a16="http://schemas.microsoft.com/office/drawing/2014/main" id="{D9928ECA-FE2D-4148-BFD9-37913ED8607B}"/>
                </a:ext>
              </a:extLst>
            </p:cNvPr>
            <p:cNvGrpSpPr>
              <a:grpSpLocks/>
            </p:cNvGrpSpPr>
            <p:nvPr/>
          </p:nvGrpSpPr>
          <p:grpSpPr bwMode="auto">
            <a:xfrm>
              <a:off x="1818" y="0"/>
              <a:ext cx="2132" cy="818"/>
              <a:chOff x="1818" y="0"/>
              <a:chExt cx="2132" cy="818"/>
            </a:xfrm>
          </p:grpSpPr>
          <p:sp>
            <p:nvSpPr>
              <p:cNvPr id="165900" name="AutoShape 5">
                <a:extLst>
                  <a:ext uri="{FF2B5EF4-FFF2-40B4-BE49-F238E27FC236}">
                    <a16:creationId xmlns:a16="http://schemas.microsoft.com/office/drawing/2014/main" id="{22E1640B-6032-4943-B385-248E765D736B}"/>
                  </a:ext>
                </a:extLst>
              </p:cNvPr>
              <p:cNvSpPr>
                <a:spLocks noChangeArrowheads="1"/>
              </p:cNvSpPr>
              <p:nvPr/>
            </p:nvSpPr>
            <p:spPr bwMode="auto">
              <a:xfrm>
                <a:off x="1818" y="0"/>
                <a:ext cx="2132"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165901" name="AutoShape 6">
                <a:extLst>
                  <a:ext uri="{FF2B5EF4-FFF2-40B4-BE49-F238E27FC236}">
                    <a16:creationId xmlns:a16="http://schemas.microsoft.com/office/drawing/2014/main" id="{B661889F-A6BA-8A46-B873-4D0E1A2835E4}"/>
                  </a:ext>
                </a:extLst>
              </p:cNvPr>
              <p:cNvSpPr>
                <a:spLocks noChangeArrowheads="1"/>
              </p:cNvSpPr>
              <p:nvPr/>
            </p:nvSpPr>
            <p:spPr bwMode="auto">
              <a:xfrm>
                <a:off x="2162" y="264"/>
                <a:ext cx="1443" cy="554"/>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66000"/>
                  </a:lnSpc>
                  <a:spcBef>
                    <a:spcPct val="0"/>
                  </a:spcBef>
                  <a:buClr>
                    <a:srgbClr val="FFFFFF"/>
                  </a:buClr>
                  <a:buFont typeface="Contemporary Brush" pitchFamily="64" charset="0"/>
                  <a:buNone/>
                </a:pPr>
                <a:r>
                  <a:rPr lang="ar-JO" altLang="en-US" sz="7200" b="1" dirty="0">
                    <a:solidFill>
                      <a:schemeClr val="bg1"/>
                    </a:solidFill>
                    <a:cs typeface="Arial" panose="020B0604020202020204" pitchFamily="34" charset="0"/>
                  </a:rPr>
                  <a:t>الصدقة</a:t>
                </a:r>
                <a:endParaRPr lang="en-GB" altLang="en-US" sz="4400" b="1" dirty="0">
                  <a:solidFill>
                    <a:schemeClr val="bg1"/>
                  </a:solidFill>
                  <a:cs typeface="Arial" panose="020B0604020202020204" pitchFamily="34" charset="0"/>
                </a:endParaRPr>
              </a:p>
            </p:txBody>
          </p:sp>
        </p:grpSp>
      </p:grpSp>
      <p:sp>
        <p:nvSpPr>
          <p:cNvPr id="209927" name="Text Box 7">
            <a:extLst>
              <a:ext uri="{FF2B5EF4-FFF2-40B4-BE49-F238E27FC236}">
                <a16:creationId xmlns:a16="http://schemas.microsoft.com/office/drawing/2014/main" id="{B6AEF7BE-9A0F-C44E-9ACF-D99E5A753DC2}"/>
              </a:ext>
            </a:extLst>
          </p:cNvPr>
          <p:cNvSpPr txBox="1">
            <a:spLocks noChangeArrowheads="1"/>
          </p:cNvSpPr>
          <p:nvPr/>
        </p:nvSpPr>
        <p:spPr bwMode="auto">
          <a:xfrm>
            <a:off x="0" y="3429000"/>
            <a:ext cx="9161463" cy="2188677"/>
          </a:xfrm>
          <a:prstGeom prst="rect">
            <a:avLst/>
          </a:prstGeom>
          <a:solidFill>
            <a:schemeClr val="tx2">
              <a:alpha val="3294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457200" indent="-4572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r" rtl="1">
              <a:lnSpc>
                <a:spcPct val="93000"/>
              </a:lnSpc>
              <a:spcBef>
                <a:spcPct val="0"/>
              </a:spcBef>
              <a:buClr>
                <a:srgbClr val="FFFFFF"/>
              </a:buClr>
            </a:pPr>
            <a:r>
              <a:rPr lang="ar-JO" altLang="en-US" sz="2800" b="1" dirty="0">
                <a:solidFill>
                  <a:schemeClr val="bg1"/>
                </a:solidFill>
                <a:cs typeface="Arial" panose="020B0604020202020204" pitchFamily="34" charset="0"/>
              </a:rPr>
              <a:t>يتوقع من المسلمين أن يعطوا الصدقة بنسبة </a:t>
            </a:r>
            <a:r>
              <a:rPr lang="ar-JO" altLang="en-US" sz="2800" b="1" dirty="0">
                <a:solidFill>
                  <a:srgbClr val="FFFF00"/>
                </a:solidFill>
                <a:cs typeface="Arial" panose="020B0604020202020204" pitchFamily="34" charset="0"/>
              </a:rPr>
              <a:t>5ر2% </a:t>
            </a:r>
            <a:r>
              <a:rPr lang="ar-JO" altLang="en-US" sz="2800" b="1" dirty="0">
                <a:solidFill>
                  <a:schemeClr val="bg1"/>
                </a:solidFill>
                <a:cs typeface="Arial" panose="020B0604020202020204" pitchFamily="34" charset="0"/>
              </a:rPr>
              <a:t>من دخل الشخص، هذا يفيد </a:t>
            </a:r>
            <a:r>
              <a:rPr lang="ar-JO" altLang="en-US" sz="2800" b="1" dirty="0">
                <a:solidFill>
                  <a:srgbClr val="FFFF00"/>
                </a:solidFill>
                <a:cs typeface="Arial" panose="020B0604020202020204" pitchFamily="34" charset="0"/>
              </a:rPr>
              <a:t>أرامل، أيتام ومرضى المسلمين </a:t>
            </a:r>
            <a:r>
              <a:rPr lang="ar-JO" altLang="en-US" sz="2800" b="1" dirty="0">
                <a:solidFill>
                  <a:schemeClr val="bg1"/>
                </a:solidFill>
                <a:cs typeface="Arial" panose="020B0604020202020204" pitchFamily="34" charset="0"/>
              </a:rPr>
              <a:t>كما يعزز الإسلام. </a:t>
            </a:r>
            <a:endParaRPr lang="en-GB" altLang="en-US" sz="2800" b="1" dirty="0">
              <a:solidFill>
                <a:schemeClr val="bg1"/>
              </a:solidFill>
              <a:cs typeface="Arial" panose="020B0604020202020204" pitchFamily="34" charset="0"/>
            </a:endParaRPr>
          </a:p>
          <a:p>
            <a:pPr>
              <a:spcBef>
                <a:spcPct val="0"/>
              </a:spcBef>
              <a:buClr>
                <a:srgbClr val="FFFFFF"/>
              </a:buClr>
            </a:pPr>
            <a:endParaRPr lang="en-GB" altLang="en-US" sz="2800" b="1" dirty="0">
              <a:solidFill>
                <a:schemeClr val="bg1"/>
              </a:solidFill>
              <a:cs typeface="Arial" panose="020B0604020202020204" pitchFamily="34" charset="0"/>
            </a:endParaRPr>
          </a:p>
          <a:p>
            <a:pPr algn="r" rtl="1">
              <a:spcBef>
                <a:spcPct val="0"/>
              </a:spcBef>
              <a:buClr>
                <a:srgbClr val="FFFFFF"/>
              </a:buClr>
            </a:pPr>
            <a:r>
              <a:rPr lang="ar-JO" altLang="en-US" sz="2800" b="1" dirty="0">
                <a:solidFill>
                  <a:schemeClr val="bg1"/>
                </a:solidFill>
                <a:cs typeface="Arial" panose="020B0604020202020204" pitchFamily="34" charset="0"/>
              </a:rPr>
              <a:t>بما أن إعطاء الصدقات يساعد </a:t>
            </a:r>
            <a:r>
              <a:rPr lang="ar-JO" altLang="en-US" sz="2800" b="1" dirty="0">
                <a:solidFill>
                  <a:srgbClr val="FFFF00"/>
                </a:solidFill>
                <a:cs typeface="Arial" panose="020B0604020202020204" pitchFamily="34" charset="0"/>
              </a:rPr>
              <a:t>المعطي للخلاص</a:t>
            </a:r>
            <a:r>
              <a:rPr lang="ar-JO" altLang="en-US" sz="2800" b="1" dirty="0">
                <a:solidFill>
                  <a:schemeClr val="bg1"/>
                </a:solidFill>
                <a:cs typeface="Arial" panose="020B0604020202020204" pitchFamily="34" charset="0"/>
              </a:rPr>
              <a:t>، فإن مستلمي الصدقات لا يشعرون بالدين تجاه المعطي. </a:t>
            </a:r>
            <a:endParaRPr lang="en-GB" altLang="en-US" sz="2800" b="1" dirty="0">
              <a:solidFill>
                <a:schemeClr val="bg1"/>
              </a:solidFill>
              <a:cs typeface="Arial" panose="020B0604020202020204" pitchFamily="34" charset="0"/>
            </a:endParaRPr>
          </a:p>
        </p:txBody>
      </p:sp>
      <p:grpSp>
        <p:nvGrpSpPr>
          <p:cNvPr id="165893" name="Group 8">
            <a:extLst>
              <a:ext uri="{FF2B5EF4-FFF2-40B4-BE49-F238E27FC236}">
                <a16:creationId xmlns:a16="http://schemas.microsoft.com/office/drawing/2014/main" id="{99FDC72A-1755-6F40-8AAB-12A9238E40D4}"/>
              </a:ext>
            </a:extLst>
          </p:cNvPr>
          <p:cNvGrpSpPr>
            <a:grpSpLocks/>
          </p:cNvGrpSpPr>
          <p:nvPr/>
        </p:nvGrpSpPr>
        <p:grpSpPr bwMode="auto">
          <a:xfrm>
            <a:off x="5292725" y="1062038"/>
            <a:ext cx="1454150" cy="455612"/>
            <a:chOff x="2496" y="720"/>
            <a:chExt cx="916" cy="287"/>
          </a:xfrm>
        </p:grpSpPr>
        <p:sp>
          <p:nvSpPr>
            <p:cNvPr id="165894" name="AutoShape 9">
              <a:extLst>
                <a:ext uri="{FF2B5EF4-FFF2-40B4-BE49-F238E27FC236}">
                  <a16:creationId xmlns:a16="http://schemas.microsoft.com/office/drawing/2014/main" id="{DB384981-A35D-E349-8E5A-C8F03A67C24C}"/>
                </a:ext>
              </a:extLst>
            </p:cNvPr>
            <p:cNvSpPr>
              <a:spLocks noChangeArrowheads="1"/>
            </p:cNvSpPr>
            <p:nvPr/>
          </p:nvSpPr>
          <p:spPr bwMode="auto">
            <a:xfrm>
              <a:off x="2496" y="720"/>
              <a:ext cx="916"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nvGrpSpPr>
            <p:cNvPr id="165895" name="Group 10">
              <a:extLst>
                <a:ext uri="{FF2B5EF4-FFF2-40B4-BE49-F238E27FC236}">
                  <a16:creationId xmlns:a16="http://schemas.microsoft.com/office/drawing/2014/main" id="{495BCA25-0E70-FD46-B0D8-9743217E1041}"/>
                </a:ext>
              </a:extLst>
            </p:cNvPr>
            <p:cNvGrpSpPr>
              <a:grpSpLocks/>
            </p:cNvGrpSpPr>
            <p:nvPr/>
          </p:nvGrpSpPr>
          <p:grpSpPr bwMode="auto">
            <a:xfrm>
              <a:off x="2496" y="720"/>
              <a:ext cx="916" cy="287"/>
              <a:chOff x="2496" y="720"/>
              <a:chExt cx="916" cy="287"/>
            </a:xfrm>
          </p:grpSpPr>
          <p:sp>
            <p:nvSpPr>
              <p:cNvPr id="165896" name="AutoShape 11">
                <a:extLst>
                  <a:ext uri="{FF2B5EF4-FFF2-40B4-BE49-F238E27FC236}">
                    <a16:creationId xmlns:a16="http://schemas.microsoft.com/office/drawing/2014/main" id="{36AF6A70-2969-7E44-8E4C-7FDE4CBEB3AE}"/>
                  </a:ext>
                </a:extLst>
              </p:cNvPr>
              <p:cNvSpPr>
                <a:spLocks noChangeArrowheads="1"/>
              </p:cNvSpPr>
              <p:nvPr/>
            </p:nvSpPr>
            <p:spPr bwMode="auto">
              <a:xfrm>
                <a:off x="2496" y="720"/>
                <a:ext cx="916"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209932" name="AutoShape 12">
                <a:extLst>
                  <a:ext uri="{FF2B5EF4-FFF2-40B4-BE49-F238E27FC236}">
                    <a16:creationId xmlns:a16="http://schemas.microsoft.com/office/drawing/2014/main" id="{804E5485-6256-A540-A4AA-67C4B06B819A}"/>
                  </a:ext>
                </a:extLst>
              </p:cNvPr>
              <p:cNvSpPr>
                <a:spLocks noChangeArrowheads="1"/>
              </p:cNvSpPr>
              <p:nvPr/>
            </p:nvSpPr>
            <p:spPr bwMode="auto">
              <a:xfrm>
                <a:off x="2496" y="720"/>
                <a:ext cx="872" cy="224"/>
              </a:xfrm>
              <a:prstGeom prst="roundRect">
                <a:avLst>
                  <a:gd name="adj" fmla="val 347"/>
                </a:avLst>
              </a:prstGeom>
              <a:noFill/>
              <a:ln w="9525">
                <a:noFill/>
                <a:round/>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nSpc>
                    <a:spcPct val="66000"/>
                  </a:lnSpc>
                  <a:spcBef>
                    <a:spcPct val="0"/>
                  </a:spcBef>
                  <a:buClr>
                    <a:srgbClr val="FFFFFF"/>
                  </a:buClr>
                  <a:buFont typeface="Contemporary Brush" pitchFamily="64" charset="0"/>
                  <a:buNone/>
                  <a:defRPr/>
                </a:pPr>
                <a:r>
                  <a:rPr lang="ar-JO" altLang="en-US" sz="2400" b="1" dirty="0">
                    <a:solidFill>
                      <a:schemeClr val="bg1"/>
                    </a:solidFill>
                    <a:effectLst>
                      <a:outerShdw blurRad="38100" dist="38100" dir="2700000" algn="tl">
                        <a:srgbClr val="C0C0C0"/>
                      </a:outerShdw>
                    </a:effectLst>
                    <a:cs typeface="Arial" panose="020B0604020202020204" pitchFamily="34" charset="0"/>
                  </a:rPr>
                  <a:t>الركن الثالث</a:t>
                </a:r>
                <a:endParaRPr lang="en-GB" altLang="en-US" sz="2400" b="1" dirty="0">
                  <a:solidFill>
                    <a:schemeClr val="bg1"/>
                  </a:solidFill>
                  <a:effectLst>
                    <a:outerShdw blurRad="38100" dist="38100" dir="2700000" algn="tl">
                      <a:srgbClr val="C0C0C0"/>
                    </a:outerShdw>
                  </a:effectLst>
                  <a:cs typeface="Arial" panose="020B0604020202020204" pitchFamily="34" charset="0"/>
                </a:endParaRPr>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7"/>
                                        </p:tgtEl>
                                        <p:attrNameLst>
                                          <p:attrName>style.visibility</p:attrName>
                                        </p:attrNameLst>
                                      </p:cBhvr>
                                      <p:to>
                                        <p:strVal val="visible"/>
                                      </p:to>
                                    </p:set>
                                    <p:animEffect transition="in" filter="checkerboard(across)">
                                      <p:cBhvr>
                                        <p:cTn id="7" dur="500"/>
                                        <p:tgtEl>
                                          <p:spTgt spid="209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7"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167938" name="Text Box 2">
            <a:extLst>
              <a:ext uri="{FF2B5EF4-FFF2-40B4-BE49-F238E27FC236}">
                <a16:creationId xmlns:a16="http://schemas.microsoft.com/office/drawing/2014/main" id="{176F7274-32CF-844C-A066-12047B2EB552}"/>
              </a:ext>
            </a:extLst>
          </p:cNvPr>
          <p:cNvSpPr txBox="1">
            <a:spLocks noChangeArrowheads="1"/>
          </p:cNvSpPr>
          <p:nvPr/>
        </p:nvSpPr>
        <p:spPr bwMode="auto">
          <a:xfrm>
            <a:off x="-1" y="1057355"/>
            <a:ext cx="4645025" cy="67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5000"/>
              </a:lnSpc>
              <a:spcBef>
                <a:spcPct val="0"/>
              </a:spcBef>
              <a:buClr>
                <a:srgbClr val="000000"/>
              </a:buClr>
              <a:buFont typeface="Times New Roman" panose="02020603050405020304" pitchFamily="18" charset="0"/>
              <a:buNone/>
            </a:pPr>
            <a:r>
              <a:rPr lang="ar-JO" altLang="en-US" sz="4000" b="1" dirty="0">
                <a:solidFill>
                  <a:schemeClr val="tx1"/>
                </a:solidFill>
                <a:cs typeface="Arial" panose="020B0604020202020204" pitchFamily="34" charset="0"/>
              </a:rPr>
              <a:t>4. الصدقة: الخير الواجب</a:t>
            </a:r>
            <a:endParaRPr lang="en-GB" altLang="en-US" sz="4000" b="1" dirty="0">
              <a:solidFill>
                <a:schemeClr val="tx1"/>
              </a:solidFill>
              <a:cs typeface="Arial" panose="020B0604020202020204" pitchFamily="34" charset="0"/>
            </a:endParaRPr>
          </a:p>
        </p:txBody>
      </p:sp>
      <p:sp>
        <p:nvSpPr>
          <p:cNvPr id="167939" name="Text Box 3">
            <a:extLst>
              <a:ext uri="{FF2B5EF4-FFF2-40B4-BE49-F238E27FC236}">
                <a16:creationId xmlns:a16="http://schemas.microsoft.com/office/drawing/2014/main" id="{42489AB5-C999-AA40-A91B-D33198BCE83E}"/>
              </a:ext>
            </a:extLst>
          </p:cNvPr>
          <p:cNvSpPr txBox="1">
            <a:spLocks noChangeArrowheads="1"/>
          </p:cNvSpPr>
          <p:nvPr/>
        </p:nvSpPr>
        <p:spPr bwMode="auto">
          <a:xfrm>
            <a:off x="0" y="3675062"/>
            <a:ext cx="9144000" cy="312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marL="336550" indent="-3365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9pPr>
          </a:lstStyle>
          <a:p>
            <a:pPr algn="r" rtl="1">
              <a:spcBef>
                <a:spcPts val="700"/>
              </a:spcBef>
              <a:buClr>
                <a:srgbClr val="000000"/>
              </a:buClr>
              <a:buFont typeface="Times New Roman" panose="02020603050405020304" pitchFamily="18" charset="0"/>
              <a:buChar char="•"/>
            </a:pPr>
            <a:r>
              <a:rPr lang="ar-JO" altLang="en-US" sz="2800" b="1" dirty="0">
                <a:solidFill>
                  <a:srgbClr val="FF0000"/>
                </a:solidFill>
                <a:cs typeface="Arial" panose="020B0604020202020204" pitchFamily="34" charset="0"/>
              </a:rPr>
              <a:t>20% </a:t>
            </a:r>
            <a:r>
              <a:rPr lang="ar-JO" altLang="en-US" sz="2800" b="1" dirty="0">
                <a:solidFill>
                  <a:schemeClr val="tx1"/>
                </a:solidFill>
                <a:cs typeface="Arial" panose="020B0604020202020204" pitchFamily="34" charset="0"/>
              </a:rPr>
              <a:t>من المناجم والنفط</a:t>
            </a:r>
          </a:p>
          <a:p>
            <a:pPr algn="r" rtl="1">
              <a:spcBef>
                <a:spcPts val="700"/>
              </a:spcBef>
              <a:buClr>
                <a:srgbClr val="000000"/>
              </a:buClr>
              <a:buFont typeface="Times New Roman" panose="02020603050405020304" pitchFamily="18" charset="0"/>
              <a:buChar char="•"/>
            </a:pPr>
            <a:r>
              <a:rPr lang="ar-JO" altLang="en-US" sz="2800" b="1" dirty="0">
                <a:solidFill>
                  <a:srgbClr val="FF0000"/>
                </a:solidFill>
                <a:cs typeface="Arial" panose="020B0604020202020204" pitchFamily="34" charset="0"/>
              </a:rPr>
              <a:t>10% </a:t>
            </a:r>
            <a:r>
              <a:rPr lang="ar-JO" altLang="en-US" sz="2800" b="1" dirty="0">
                <a:solidFill>
                  <a:schemeClr val="tx1"/>
                </a:solidFill>
                <a:cs typeface="Arial" panose="020B0604020202020204" pitchFamily="34" charset="0"/>
              </a:rPr>
              <a:t>إن كانت المحاصيل مروية من المطر الطبيعي أو </a:t>
            </a:r>
          </a:p>
          <a:p>
            <a:pPr marL="0" indent="0" algn="r" rtl="1">
              <a:spcBef>
                <a:spcPts val="700"/>
              </a:spcBef>
              <a:buClr>
                <a:srgbClr val="000000"/>
              </a:buClr>
              <a:buNone/>
            </a:pPr>
            <a:r>
              <a:rPr lang="ar-JO" altLang="en-US" sz="2800" b="1" dirty="0">
                <a:solidFill>
                  <a:schemeClr val="tx1"/>
                </a:solidFill>
                <a:cs typeface="Arial" panose="020B0604020202020204" pitchFamily="34" charset="0"/>
              </a:rPr>
              <a:t>    </a:t>
            </a:r>
            <a:r>
              <a:rPr lang="ar-JO" altLang="en-US" sz="2800" b="1" dirty="0">
                <a:solidFill>
                  <a:srgbClr val="FF0000"/>
                </a:solidFill>
                <a:cs typeface="Arial" panose="020B0604020202020204" pitchFamily="34" charset="0"/>
              </a:rPr>
              <a:t>5% </a:t>
            </a:r>
            <a:r>
              <a:rPr lang="ar-JO" altLang="en-US" sz="2800" b="1" dirty="0">
                <a:solidFill>
                  <a:schemeClr val="tx1"/>
                </a:solidFill>
                <a:cs typeface="Arial" panose="020B0604020202020204" pitchFamily="34" charset="0"/>
              </a:rPr>
              <a:t>إن كانت مروية بالطرق الإصطناعية، تدفع هذه النسبة في يوم الحصاد</a:t>
            </a:r>
          </a:p>
          <a:p>
            <a:pPr algn="r" rtl="1">
              <a:spcBef>
                <a:spcPts val="700"/>
              </a:spcBef>
              <a:buClr>
                <a:srgbClr val="000000"/>
              </a:buClr>
              <a:buFont typeface="Times New Roman" panose="02020603050405020304" pitchFamily="18" charset="0"/>
              <a:buChar char="•"/>
            </a:pPr>
            <a:r>
              <a:rPr lang="ar-JO" altLang="en-US" sz="2800" b="1" dirty="0">
                <a:solidFill>
                  <a:schemeClr val="tx1"/>
                </a:solidFill>
                <a:cs typeface="Arial" panose="020B0604020202020204" pitchFamily="34" charset="0"/>
              </a:rPr>
              <a:t>مراقبة عليا للمنظمات الخيرية</a:t>
            </a:r>
          </a:p>
          <a:p>
            <a:pPr algn="r" rtl="1">
              <a:spcBef>
                <a:spcPts val="700"/>
              </a:spcBef>
              <a:buClr>
                <a:srgbClr val="000000"/>
              </a:buClr>
              <a:buFont typeface="Times New Roman" panose="02020603050405020304" pitchFamily="18" charset="0"/>
              <a:buChar char="•"/>
            </a:pPr>
            <a:r>
              <a:rPr lang="ar-JO" altLang="en-US" sz="2800" b="1" dirty="0">
                <a:solidFill>
                  <a:schemeClr val="tx1"/>
                </a:solidFill>
                <a:cs typeface="Arial" panose="020B0604020202020204" pitchFamily="34" charset="0"/>
              </a:rPr>
              <a:t>لا يمكن استخدام أموال المراكز الإسلامية.</a:t>
            </a:r>
          </a:p>
          <a:p>
            <a:pPr algn="r" rtl="1">
              <a:spcBef>
                <a:spcPts val="700"/>
              </a:spcBef>
              <a:buClr>
                <a:srgbClr val="000000"/>
              </a:buClr>
              <a:buFont typeface="Times New Roman" panose="02020603050405020304" pitchFamily="18" charset="0"/>
              <a:buChar char="•"/>
            </a:pPr>
            <a:r>
              <a:rPr lang="ar-JO" altLang="en-US" sz="2800" b="1" dirty="0">
                <a:solidFill>
                  <a:schemeClr val="tx1"/>
                </a:solidFill>
                <a:cs typeface="Arial" panose="020B0604020202020204" pitchFamily="34" charset="0"/>
              </a:rPr>
              <a:t>يمكن استخدامها لتحرير العبيد إن وجدوا.</a:t>
            </a:r>
            <a:endParaRPr lang="en-GB" altLang="en-US" sz="2800" b="1" dirty="0">
              <a:solidFill>
                <a:schemeClr val="tx1"/>
              </a:solidFill>
              <a:cs typeface="Arial" panose="020B0604020202020204" pitchFamily="34" charset="0"/>
            </a:endParaRPr>
          </a:p>
        </p:txBody>
      </p:sp>
      <p:pic>
        <p:nvPicPr>
          <p:cNvPr id="167940" name="Picture 1">
            <a:extLst>
              <a:ext uri="{FF2B5EF4-FFF2-40B4-BE49-F238E27FC236}">
                <a16:creationId xmlns:a16="http://schemas.microsoft.com/office/drawing/2014/main" id="{9BA3EDD3-1377-354E-8CF2-B15C2556820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45025" y="382588"/>
            <a:ext cx="439102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alpha val="96861"/>
          </a:schemeClr>
        </a:solidFill>
        <a:effectLst/>
      </p:bgPr>
    </p:bg>
    <p:spTree>
      <p:nvGrpSpPr>
        <p:cNvPr id="1" name=""/>
        <p:cNvGrpSpPr/>
        <p:nvPr/>
      </p:nvGrpSpPr>
      <p:grpSpPr>
        <a:xfrm>
          <a:off x="0" y="0"/>
          <a:ext cx="0" cy="0"/>
          <a:chOff x="0" y="0"/>
          <a:chExt cx="0" cy="0"/>
        </a:xfrm>
      </p:grpSpPr>
      <p:pic>
        <p:nvPicPr>
          <p:cNvPr id="169986" name="Picture 1">
            <a:extLst>
              <a:ext uri="{FF2B5EF4-FFF2-40B4-BE49-F238E27FC236}">
                <a16:creationId xmlns:a16="http://schemas.microsoft.com/office/drawing/2014/main" id="{FA0D538D-7B31-914F-A10C-76E35DFB590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325" y="4763"/>
            <a:ext cx="9204325"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Rectangle 2">
            <a:extLst>
              <a:ext uri="{FF2B5EF4-FFF2-40B4-BE49-F238E27FC236}">
                <a16:creationId xmlns:a16="http://schemas.microsoft.com/office/drawing/2014/main" id="{062C3392-38FB-D847-BAFF-1E074B8BAFAE}"/>
              </a:ext>
            </a:extLst>
          </p:cNvPr>
          <p:cNvSpPr>
            <a:spLocks noChangeArrowheads="1"/>
          </p:cNvSpPr>
          <p:nvPr/>
        </p:nvSpPr>
        <p:spPr bwMode="auto">
          <a:xfrm>
            <a:off x="0" y="665163"/>
            <a:ext cx="9204325" cy="1108075"/>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a:spcBef>
                <a:spcPct val="0"/>
              </a:spcBef>
              <a:buFontTx/>
              <a:buNone/>
            </a:pPr>
            <a:r>
              <a:rPr lang="ar-JO" altLang="en-US" sz="6600" b="1" dirty="0">
                <a:solidFill>
                  <a:schemeClr val="tx1"/>
                </a:solidFill>
                <a:cs typeface="Arial" panose="020B0604020202020204" pitchFamily="34" charset="0"/>
              </a:rPr>
              <a:t>الصوم</a:t>
            </a:r>
            <a:endParaRPr lang="en-SG" altLang="en-US" sz="6600" b="1" dirty="0">
              <a:solidFill>
                <a:schemeClr val="tx1"/>
              </a:solidFill>
              <a:cs typeface="Arial" panose="020B0604020202020204" pitchFamily="34" charset="0"/>
            </a:endParaRPr>
          </a:p>
        </p:txBody>
      </p:sp>
      <p:sp>
        <p:nvSpPr>
          <p:cNvPr id="216071" name="Text Box 7">
            <a:extLst>
              <a:ext uri="{FF2B5EF4-FFF2-40B4-BE49-F238E27FC236}">
                <a16:creationId xmlns:a16="http://schemas.microsoft.com/office/drawing/2014/main" id="{B1BA4B8E-ADFB-F342-B472-BDEFA790A9D5}"/>
              </a:ext>
            </a:extLst>
          </p:cNvPr>
          <p:cNvSpPr txBox="1">
            <a:spLocks noChangeArrowheads="1"/>
          </p:cNvSpPr>
          <p:nvPr/>
        </p:nvSpPr>
        <p:spPr bwMode="auto">
          <a:xfrm>
            <a:off x="0" y="2678113"/>
            <a:ext cx="9144000" cy="2384243"/>
          </a:xfrm>
          <a:prstGeom prst="rect">
            <a:avLst/>
          </a:prstGeom>
          <a:solidFill>
            <a:schemeClr val="bg1">
              <a:alpha val="83000"/>
            </a:schemeClr>
          </a:solidFill>
          <a:ln>
            <a:noFill/>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r">
              <a:lnSpc>
                <a:spcPct val="93000"/>
              </a:lnSpc>
              <a:spcBef>
                <a:spcPct val="0"/>
              </a:spcBef>
              <a:buClr>
                <a:srgbClr val="FFFFFF"/>
              </a:buClr>
              <a:buFont typeface="Arial Narrow" panose="020B0606020202030204" pitchFamily="34" charset="0"/>
              <a:buNone/>
              <a:defRPr/>
            </a:pPr>
            <a:r>
              <a:rPr lang="ar-JO" altLang="en-US" b="1" dirty="0">
                <a:solidFill>
                  <a:schemeClr val="tx1"/>
                </a:solidFill>
                <a:cs typeface="Arial" panose="020B0604020202020204" pitchFamily="34" charset="0"/>
              </a:rPr>
              <a:t>يتوقع من المسلمين أن يصوموا خلال شهر </a:t>
            </a:r>
            <a:r>
              <a:rPr lang="ar-JO" altLang="en-US" b="1" dirty="0">
                <a:solidFill>
                  <a:srgbClr val="FF0000"/>
                </a:solidFill>
                <a:cs typeface="Arial" panose="020B0604020202020204" pitchFamily="34" charset="0"/>
              </a:rPr>
              <a:t>رمضان</a:t>
            </a:r>
            <a:r>
              <a:rPr lang="ar-JO" altLang="en-US" b="1" dirty="0">
                <a:solidFill>
                  <a:schemeClr val="tx1"/>
                </a:solidFill>
                <a:cs typeface="Arial" panose="020B0604020202020204" pitchFamily="34" charset="0"/>
              </a:rPr>
              <a:t>.</a:t>
            </a:r>
            <a:endParaRPr lang="en-GB" altLang="en-US" b="1" dirty="0">
              <a:solidFill>
                <a:schemeClr val="tx1"/>
              </a:solidFill>
              <a:cs typeface="Arial" panose="020B0604020202020204" pitchFamily="34" charset="0"/>
            </a:endParaRPr>
          </a:p>
          <a:p>
            <a:pPr algn="r">
              <a:lnSpc>
                <a:spcPct val="93000"/>
              </a:lnSpc>
              <a:spcBef>
                <a:spcPct val="0"/>
              </a:spcBef>
              <a:buClr>
                <a:srgbClr val="FFFFFF"/>
              </a:buClr>
              <a:buFont typeface="Arial Narrow" panose="020B0606020202030204" pitchFamily="34" charset="0"/>
              <a:buNone/>
              <a:defRPr/>
            </a:pPr>
            <a:r>
              <a:rPr lang="ar-JO" altLang="en-US" b="1" dirty="0">
                <a:solidFill>
                  <a:schemeClr val="tx1"/>
                </a:solidFill>
                <a:cs typeface="Arial" panose="020B0604020202020204" pitchFamily="34" charset="0"/>
              </a:rPr>
              <a:t>يمتنع المسلمون خلال هذا الشهر عن الطعام والشراب والملذات خلال ساعات النهار، يسمح لهم بتناول هذه الأشياء منذ </a:t>
            </a:r>
            <a:r>
              <a:rPr lang="ar-JO" altLang="en-US" b="1" dirty="0">
                <a:solidFill>
                  <a:srgbClr val="FF0000"/>
                </a:solidFill>
                <a:cs typeface="Arial" panose="020B0604020202020204" pitchFamily="34" charset="0"/>
              </a:rPr>
              <a:t>غروب الشمس </a:t>
            </a:r>
            <a:r>
              <a:rPr lang="ar-JO" altLang="en-US" b="1" dirty="0">
                <a:solidFill>
                  <a:schemeClr val="tx1"/>
                </a:solidFill>
                <a:cs typeface="Arial" panose="020B0604020202020204" pitchFamily="34" charset="0"/>
              </a:rPr>
              <a:t>وحتى </a:t>
            </a:r>
            <a:r>
              <a:rPr lang="ar-JO" altLang="en-US" b="1" dirty="0">
                <a:solidFill>
                  <a:srgbClr val="FF0000"/>
                </a:solidFill>
                <a:cs typeface="Arial" panose="020B0604020202020204" pitchFamily="34" charset="0"/>
              </a:rPr>
              <a:t>شروقها</a:t>
            </a:r>
            <a:endParaRPr lang="en-GB" altLang="en-US" b="1" dirty="0">
              <a:solidFill>
                <a:srgbClr val="FF0000"/>
              </a:solidFill>
              <a:cs typeface="Arial" panose="020B0604020202020204" pitchFamily="34" charset="0"/>
            </a:endParaRPr>
          </a:p>
          <a:p>
            <a:pPr algn="r">
              <a:lnSpc>
                <a:spcPct val="93000"/>
              </a:lnSpc>
              <a:spcBef>
                <a:spcPct val="0"/>
              </a:spcBef>
              <a:buClr>
                <a:srgbClr val="FFFFFF"/>
              </a:buClr>
              <a:buFont typeface="Arial Narrow" panose="020B0606020202030204" pitchFamily="34" charset="0"/>
              <a:buNone/>
              <a:defRPr/>
            </a:pPr>
            <a:r>
              <a:rPr lang="ar-JO" altLang="en-US" b="1" dirty="0">
                <a:solidFill>
                  <a:schemeClr val="tx1"/>
                </a:solidFill>
                <a:cs typeface="Arial" panose="020B0604020202020204" pitchFamily="34" charset="0"/>
              </a:rPr>
              <a:t>يطور الصيام </a:t>
            </a:r>
            <a:r>
              <a:rPr lang="ar-JO" altLang="en-US" b="1" dirty="0">
                <a:solidFill>
                  <a:srgbClr val="FF0000"/>
                </a:solidFill>
                <a:cs typeface="Arial" panose="020B0604020202020204" pitchFamily="34" charset="0"/>
              </a:rPr>
              <a:t>ضبط النفس، الإخلاص لله </a:t>
            </a:r>
            <a:r>
              <a:rPr lang="ar-JO" altLang="en-US" b="1" dirty="0">
                <a:solidFill>
                  <a:schemeClr val="tx1"/>
                </a:solidFill>
                <a:cs typeface="Arial" panose="020B0604020202020204" pitchFamily="34" charset="0"/>
              </a:rPr>
              <a:t>و</a:t>
            </a:r>
            <a:r>
              <a:rPr lang="ar-JO" altLang="en-US" b="1" dirty="0">
                <a:solidFill>
                  <a:srgbClr val="FF0000"/>
                </a:solidFill>
                <a:cs typeface="Arial" panose="020B0604020202020204" pitchFamily="34" charset="0"/>
              </a:rPr>
              <a:t>الشعور مع المحتاجين</a:t>
            </a:r>
            <a:r>
              <a:rPr lang="ar-JO" altLang="en-US" b="1" dirty="0">
                <a:solidFill>
                  <a:schemeClr val="tx1"/>
                </a:solidFill>
                <a:cs typeface="Arial" panose="020B0604020202020204" pitchFamily="34" charset="0"/>
              </a:rPr>
              <a:t>. </a:t>
            </a:r>
            <a:endParaRPr lang="en-GB" altLang="en-US" b="1" dirty="0">
              <a:solidFill>
                <a:schemeClr val="tx1"/>
              </a:solidFill>
              <a:cs typeface="Arial" panose="020B0604020202020204" pitchFamily="34" charset="0"/>
            </a:endParaRPr>
          </a:p>
        </p:txBody>
      </p:sp>
      <p:grpSp>
        <p:nvGrpSpPr>
          <p:cNvPr id="169989" name="Group 8">
            <a:extLst>
              <a:ext uri="{FF2B5EF4-FFF2-40B4-BE49-F238E27FC236}">
                <a16:creationId xmlns:a16="http://schemas.microsoft.com/office/drawing/2014/main" id="{9284448E-EB40-7043-84E0-15DA0FAB9FB5}"/>
              </a:ext>
            </a:extLst>
          </p:cNvPr>
          <p:cNvGrpSpPr>
            <a:grpSpLocks/>
          </p:cNvGrpSpPr>
          <p:nvPr/>
        </p:nvGrpSpPr>
        <p:grpSpPr bwMode="auto">
          <a:xfrm flipH="1">
            <a:off x="6443663" y="1135063"/>
            <a:ext cx="1655762" cy="473075"/>
            <a:chOff x="2496" y="174"/>
            <a:chExt cx="3584" cy="833"/>
          </a:xfrm>
        </p:grpSpPr>
        <p:sp>
          <p:nvSpPr>
            <p:cNvPr id="169990" name="AutoShape 9">
              <a:extLst>
                <a:ext uri="{FF2B5EF4-FFF2-40B4-BE49-F238E27FC236}">
                  <a16:creationId xmlns:a16="http://schemas.microsoft.com/office/drawing/2014/main" id="{065A8A43-7C37-7F48-B0C5-B0056C3D4B2E}"/>
                </a:ext>
              </a:extLst>
            </p:cNvPr>
            <p:cNvSpPr>
              <a:spLocks noChangeArrowheads="1"/>
            </p:cNvSpPr>
            <p:nvPr/>
          </p:nvSpPr>
          <p:spPr bwMode="auto">
            <a:xfrm>
              <a:off x="2496" y="720"/>
              <a:ext cx="917"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nvGrpSpPr>
            <p:cNvPr id="169991" name="Group 10">
              <a:extLst>
                <a:ext uri="{FF2B5EF4-FFF2-40B4-BE49-F238E27FC236}">
                  <a16:creationId xmlns:a16="http://schemas.microsoft.com/office/drawing/2014/main" id="{7557F30C-231E-7646-8E29-848BEEECD6B5}"/>
                </a:ext>
              </a:extLst>
            </p:cNvPr>
            <p:cNvGrpSpPr>
              <a:grpSpLocks/>
            </p:cNvGrpSpPr>
            <p:nvPr/>
          </p:nvGrpSpPr>
          <p:grpSpPr bwMode="auto">
            <a:xfrm>
              <a:off x="2496" y="174"/>
              <a:ext cx="3584" cy="833"/>
              <a:chOff x="2496" y="174"/>
              <a:chExt cx="3584" cy="833"/>
            </a:xfrm>
          </p:grpSpPr>
          <p:sp>
            <p:nvSpPr>
              <p:cNvPr id="169992" name="AutoShape 11">
                <a:extLst>
                  <a:ext uri="{FF2B5EF4-FFF2-40B4-BE49-F238E27FC236}">
                    <a16:creationId xmlns:a16="http://schemas.microsoft.com/office/drawing/2014/main" id="{A845D6D3-B726-124A-B3C2-14386F5C0FA8}"/>
                  </a:ext>
                </a:extLst>
              </p:cNvPr>
              <p:cNvSpPr>
                <a:spLocks noChangeArrowheads="1"/>
              </p:cNvSpPr>
              <p:nvPr/>
            </p:nvSpPr>
            <p:spPr bwMode="auto">
              <a:xfrm>
                <a:off x="2496" y="720"/>
                <a:ext cx="917"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216076" name="AutoShape 12">
                <a:extLst>
                  <a:ext uri="{FF2B5EF4-FFF2-40B4-BE49-F238E27FC236}">
                    <a16:creationId xmlns:a16="http://schemas.microsoft.com/office/drawing/2014/main" id="{7C9FA256-FA85-AB45-BFFA-D3379CE10E70}"/>
                  </a:ext>
                </a:extLst>
              </p:cNvPr>
              <p:cNvSpPr>
                <a:spLocks noChangeArrowheads="1"/>
              </p:cNvSpPr>
              <p:nvPr/>
            </p:nvSpPr>
            <p:spPr bwMode="auto">
              <a:xfrm>
                <a:off x="3084" y="174"/>
                <a:ext cx="2996" cy="627"/>
              </a:xfrm>
              <a:prstGeom prst="roundRect">
                <a:avLst>
                  <a:gd name="adj" fmla="val 347"/>
                </a:avLst>
              </a:prstGeom>
              <a:noFill/>
              <a:ln w="9525">
                <a:noFill/>
                <a:round/>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nSpc>
                    <a:spcPct val="66000"/>
                  </a:lnSpc>
                  <a:spcBef>
                    <a:spcPct val="0"/>
                  </a:spcBef>
                  <a:buClr>
                    <a:srgbClr val="FFFFFF"/>
                  </a:buClr>
                  <a:buFont typeface="Contemporary Brush" pitchFamily="64" charset="0"/>
                  <a:buNone/>
                  <a:defRPr/>
                </a:pPr>
                <a:r>
                  <a:rPr lang="ar-JO" altLang="en-US" sz="2400" b="1" dirty="0">
                    <a:solidFill>
                      <a:schemeClr val="tx1"/>
                    </a:solidFill>
                    <a:effectLst>
                      <a:outerShdw blurRad="38100" dist="38100" dir="2700000" algn="tl">
                        <a:srgbClr val="C0C0C0"/>
                      </a:outerShdw>
                    </a:effectLst>
                    <a:cs typeface="Arial" panose="020B0604020202020204" pitchFamily="34" charset="0"/>
                  </a:rPr>
                  <a:t>الركن الرابع</a:t>
                </a:r>
                <a:endParaRPr lang="en-GB" altLang="en-US" sz="2400" b="1" dirty="0">
                  <a:solidFill>
                    <a:schemeClr val="tx1"/>
                  </a:solidFill>
                  <a:effectLst>
                    <a:outerShdw blurRad="38100" dist="38100" dir="2700000" algn="tl">
                      <a:srgbClr val="C0C0C0"/>
                    </a:outerShdw>
                  </a:effectLst>
                  <a:cs typeface="Arial" panose="020B0604020202020204" pitchFamily="34" charset="0"/>
                </a:endParaRPr>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6071"/>
                                        </p:tgtEl>
                                        <p:attrNameLst>
                                          <p:attrName>style.visibility</p:attrName>
                                        </p:attrNameLst>
                                      </p:cBhvr>
                                      <p:to>
                                        <p:strVal val="visible"/>
                                      </p:to>
                                    </p:set>
                                    <p:animEffect transition="in" filter="checkerboard(across)">
                                      <p:cBhvr>
                                        <p:cTn id="7" dur="500"/>
                                        <p:tgtEl>
                                          <p:spTgt spid="216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1"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72034" name="Picture 1">
            <a:extLst>
              <a:ext uri="{FF2B5EF4-FFF2-40B4-BE49-F238E27FC236}">
                <a16:creationId xmlns:a16="http://schemas.microsoft.com/office/drawing/2014/main" id="{2D0FB1F8-EAF2-A749-A8C3-E184CABEA58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7892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Text Box 2">
            <a:extLst>
              <a:ext uri="{FF2B5EF4-FFF2-40B4-BE49-F238E27FC236}">
                <a16:creationId xmlns:a16="http://schemas.microsoft.com/office/drawing/2014/main" id="{CFFBDD70-DFFF-A543-BCE2-F903544A5B8C}"/>
              </a:ext>
            </a:extLst>
          </p:cNvPr>
          <p:cNvSpPr txBox="1">
            <a:spLocks noChangeArrowheads="1"/>
          </p:cNvSpPr>
          <p:nvPr/>
        </p:nvSpPr>
        <p:spPr bwMode="auto">
          <a:xfrm>
            <a:off x="0" y="260350"/>
            <a:ext cx="9178925" cy="744538"/>
          </a:xfrm>
          <a:prstGeom prst="rect">
            <a:avLst/>
          </a:prstGeom>
          <a:solidFill>
            <a:schemeClr val="tx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5000"/>
              </a:lnSpc>
              <a:spcBef>
                <a:spcPct val="0"/>
              </a:spcBef>
              <a:buClr>
                <a:srgbClr val="000000"/>
              </a:buClr>
              <a:buFont typeface="Times New Roman" panose="02020603050405020304" pitchFamily="18" charset="0"/>
              <a:buNone/>
            </a:pPr>
            <a:r>
              <a:rPr lang="ar-JO" altLang="en-US" sz="4400" b="1" dirty="0">
                <a:solidFill>
                  <a:schemeClr val="bg1"/>
                </a:solidFill>
                <a:cs typeface="Arial" panose="020B0604020202020204" pitchFamily="34" charset="0"/>
              </a:rPr>
              <a:t>الصيام (رمضان)</a:t>
            </a:r>
            <a:endParaRPr lang="en-GB" altLang="en-US" sz="4400" b="1" dirty="0">
              <a:solidFill>
                <a:schemeClr val="bg1"/>
              </a:solidFill>
              <a:cs typeface="Arial" panose="020B0604020202020204" pitchFamily="34" charset="0"/>
            </a:endParaRPr>
          </a:p>
        </p:txBody>
      </p:sp>
      <p:sp>
        <p:nvSpPr>
          <p:cNvPr id="172036" name="Text Box 3">
            <a:extLst>
              <a:ext uri="{FF2B5EF4-FFF2-40B4-BE49-F238E27FC236}">
                <a16:creationId xmlns:a16="http://schemas.microsoft.com/office/drawing/2014/main" id="{D4E514BE-0CCC-2042-AB98-BD198C1270C3}"/>
              </a:ext>
            </a:extLst>
          </p:cNvPr>
          <p:cNvSpPr txBox="1">
            <a:spLocks noChangeArrowheads="1"/>
          </p:cNvSpPr>
          <p:nvPr/>
        </p:nvSpPr>
        <p:spPr bwMode="auto">
          <a:xfrm>
            <a:off x="285750" y="4660900"/>
            <a:ext cx="8401050" cy="1545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336550" indent="-3365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9pPr>
          </a:lstStyle>
          <a:p>
            <a:pPr algn="r" rtl="1">
              <a:lnSpc>
                <a:spcPct val="95000"/>
              </a:lnSpc>
              <a:spcBef>
                <a:spcPts val="700"/>
              </a:spcBef>
              <a:buClr>
                <a:srgbClr val="000000"/>
              </a:buClr>
              <a:buFont typeface="Times New Roman" panose="02020603050405020304" pitchFamily="18" charset="0"/>
              <a:buChar char="•"/>
            </a:pPr>
            <a:r>
              <a:rPr lang="ar-JO" altLang="en-US" sz="2800" b="1" dirty="0">
                <a:solidFill>
                  <a:srgbClr val="333333"/>
                </a:solidFill>
                <a:cs typeface="Arial" panose="020B0604020202020204" pitchFamily="34" charset="0"/>
              </a:rPr>
              <a:t>يتم عمل هذا خلال شهر رمضان.</a:t>
            </a:r>
          </a:p>
          <a:p>
            <a:pPr algn="r" rtl="1">
              <a:spcBef>
                <a:spcPts val="700"/>
              </a:spcBef>
              <a:buClr>
                <a:srgbClr val="000000"/>
              </a:buClr>
              <a:buFont typeface="Times New Roman" panose="02020603050405020304" pitchFamily="18" charset="0"/>
              <a:buChar char="•"/>
            </a:pPr>
            <a:r>
              <a:rPr lang="ar-JO" altLang="en-US" sz="2800" b="1" dirty="0">
                <a:solidFill>
                  <a:srgbClr val="333333"/>
                </a:solidFill>
                <a:cs typeface="Arial" panose="020B0604020202020204" pitchFamily="34" charset="0"/>
              </a:rPr>
              <a:t>يحدث الصيام فقط </a:t>
            </a:r>
            <a:r>
              <a:rPr lang="ar-JO" altLang="en-US" sz="2800" b="1" dirty="0">
                <a:solidFill>
                  <a:srgbClr val="FF0000"/>
                </a:solidFill>
                <a:cs typeface="Arial" panose="020B0604020202020204" pitchFamily="34" charset="0"/>
              </a:rPr>
              <a:t>خلال النهار.</a:t>
            </a:r>
            <a:endParaRPr lang="en-GB" altLang="en-US" sz="2800" b="1" dirty="0">
              <a:solidFill>
                <a:srgbClr val="FF0000"/>
              </a:solidFill>
              <a:cs typeface="Arial" panose="020B0604020202020204" pitchFamily="34" charset="0"/>
            </a:endParaRPr>
          </a:p>
          <a:p>
            <a:pPr algn="r" rtl="1">
              <a:spcBef>
                <a:spcPts val="700"/>
              </a:spcBef>
              <a:buClr>
                <a:srgbClr val="000000"/>
              </a:buClr>
              <a:buFont typeface="Times New Roman" panose="02020603050405020304" pitchFamily="18" charset="0"/>
              <a:buChar char="•"/>
            </a:pPr>
            <a:r>
              <a:rPr lang="ar-JO" altLang="en-US" sz="2800" b="1" dirty="0">
                <a:solidFill>
                  <a:srgbClr val="FF0000"/>
                </a:solidFill>
                <a:cs typeface="Arial" panose="020B0604020202020204" pitchFamily="34" charset="0"/>
              </a:rPr>
              <a:t>يتم استهلاك طعام أكثر </a:t>
            </a:r>
            <a:r>
              <a:rPr lang="ar-JO" altLang="en-US" sz="2800" b="1" dirty="0">
                <a:solidFill>
                  <a:srgbClr val="333333"/>
                </a:solidFill>
                <a:cs typeface="Arial" panose="020B0604020202020204" pitchFamily="34" charset="0"/>
              </a:rPr>
              <a:t>خلال احتفالات رمضان أكثر من أي شهر آخر</a:t>
            </a:r>
            <a:endParaRPr lang="en-GB" altLang="en-US" sz="2800" b="1" dirty="0">
              <a:solidFill>
                <a:srgbClr val="333333"/>
              </a:solidFill>
              <a:cs typeface="Arial" panose="020B0604020202020204" pitchFamily="34" charset="0"/>
            </a:endParaRP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74082" name="Text Box 2">
            <a:extLst>
              <a:ext uri="{FF2B5EF4-FFF2-40B4-BE49-F238E27FC236}">
                <a16:creationId xmlns:a16="http://schemas.microsoft.com/office/drawing/2014/main" id="{CA9FBCA7-869C-534C-8106-4458BAE3F7D7}"/>
              </a:ext>
            </a:extLst>
          </p:cNvPr>
          <p:cNvSpPr txBox="1">
            <a:spLocks noChangeArrowheads="1"/>
          </p:cNvSpPr>
          <p:nvPr/>
        </p:nvSpPr>
        <p:spPr bwMode="auto">
          <a:xfrm>
            <a:off x="-19050" y="1302249"/>
            <a:ext cx="3473450" cy="138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5000"/>
              </a:lnSpc>
              <a:spcBef>
                <a:spcPct val="0"/>
              </a:spcBef>
              <a:buClr>
                <a:srgbClr val="000000"/>
              </a:buClr>
              <a:buFont typeface="Times New Roman" panose="02020603050405020304" pitchFamily="18" charset="0"/>
              <a:buNone/>
            </a:pPr>
            <a:r>
              <a:rPr lang="ar-JO" altLang="en-US" sz="4400" b="1" dirty="0">
                <a:solidFill>
                  <a:schemeClr val="tx1"/>
                </a:solidFill>
                <a:cs typeface="Arial" panose="020B0604020202020204" pitchFamily="34" charset="0"/>
              </a:rPr>
              <a:t>3. لماذا يصوم المسلمون؟</a:t>
            </a:r>
            <a:endParaRPr lang="en-GB" altLang="en-US" sz="4400" b="1" dirty="0">
              <a:solidFill>
                <a:schemeClr val="tx1"/>
              </a:solidFill>
              <a:cs typeface="Arial" panose="020B0604020202020204" pitchFamily="34" charset="0"/>
            </a:endParaRPr>
          </a:p>
        </p:txBody>
      </p:sp>
      <p:sp>
        <p:nvSpPr>
          <p:cNvPr id="220163" name="Text Box 3">
            <a:extLst>
              <a:ext uri="{FF2B5EF4-FFF2-40B4-BE49-F238E27FC236}">
                <a16:creationId xmlns:a16="http://schemas.microsoft.com/office/drawing/2014/main" id="{17B11EA6-4F2D-E04F-A760-C99863202C75}"/>
              </a:ext>
            </a:extLst>
          </p:cNvPr>
          <p:cNvSpPr txBox="1">
            <a:spLocks noChangeArrowheads="1"/>
          </p:cNvSpPr>
          <p:nvPr/>
        </p:nvSpPr>
        <p:spPr bwMode="auto">
          <a:xfrm>
            <a:off x="8803" y="4436318"/>
            <a:ext cx="9135198" cy="243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marL="336550" indent="-3365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9pPr>
          </a:lstStyle>
          <a:p>
            <a:pPr marL="231775" indent="-231775" algn="r" rtl="1">
              <a:lnSpc>
                <a:spcPct val="95000"/>
              </a:lnSpc>
              <a:spcBef>
                <a:spcPts val="600"/>
              </a:spcBef>
              <a:buClr>
                <a:srgbClr val="000000"/>
              </a:buClr>
              <a:buFont typeface="Times New Roman" panose="02020603050405020304" pitchFamily="18" charset="0"/>
              <a:buChar char="•"/>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ar-JO" altLang="en-US" sz="2400" b="1" dirty="0">
                <a:solidFill>
                  <a:schemeClr val="tx1"/>
                </a:solidFill>
                <a:cs typeface="Arial" panose="020B0604020202020204" pitchFamily="34" charset="0"/>
              </a:rPr>
              <a:t>ممارسة روحية للتدرب على ضبط النفس.</a:t>
            </a:r>
          </a:p>
          <a:p>
            <a:pPr marL="231775" indent="-231775" algn="r" rtl="1">
              <a:lnSpc>
                <a:spcPct val="91000"/>
              </a:lnSpc>
              <a:spcBef>
                <a:spcPts val="600"/>
              </a:spcBef>
              <a:buClr>
                <a:srgbClr val="000000"/>
              </a:buClr>
              <a:buFont typeface="Times New Roman" panose="02020603050405020304" pitchFamily="18" charset="0"/>
              <a:buChar char="•"/>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ar-JO" altLang="en-US" sz="2400" b="1" dirty="0">
                <a:solidFill>
                  <a:schemeClr val="tx1"/>
                </a:solidFill>
                <a:cs typeface="Arial" panose="020B0604020202020204" pitchFamily="34" charset="0"/>
              </a:rPr>
              <a:t>الخضوع لله: للسيطرة على الرغبات الشريرة.</a:t>
            </a:r>
          </a:p>
          <a:p>
            <a:pPr marL="231775" indent="-231775" algn="r" rtl="1">
              <a:lnSpc>
                <a:spcPct val="91000"/>
              </a:lnSpc>
              <a:spcBef>
                <a:spcPts val="600"/>
              </a:spcBef>
              <a:buClr>
                <a:srgbClr val="000000"/>
              </a:buClr>
              <a:buFont typeface="Times New Roman" panose="02020603050405020304" pitchFamily="18" charset="0"/>
              <a:buChar char="•"/>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ar-JO" altLang="en-US" sz="2400" b="1" dirty="0">
                <a:solidFill>
                  <a:schemeClr val="tx1"/>
                </a:solidFill>
                <a:cs typeface="Arial" panose="020B0604020202020204" pitchFamily="34" charset="0"/>
              </a:rPr>
              <a:t>اختبار الخضوع: فعل ما يأمر به الله حتى لو كان يسبب الألم.</a:t>
            </a:r>
            <a:endParaRPr lang="en-GB" altLang="en-US" sz="2400" b="1" dirty="0">
              <a:solidFill>
                <a:schemeClr val="tx1"/>
              </a:solidFill>
              <a:cs typeface="Arial" panose="020B0604020202020204" pitchFamily="34" charset="0"/>
            </a:endParaRPr>
          </a:p>
          <a:p>
            <a:pPr marL="231775" indent="-231775" algn="r" rtl="1">
              <a:lnSpc>
                <a:spcPct val="91000"/>
              </a:lnSpc>
              <a:spcBef>
                <a:spcPts val="600"/>
              </a:spcBef>
              <a:buClr>
                <a:srgbClr val="000000"/>
              </a:buClr>
              <a:buFont typeface="Times New Roman" panose="02020603050405020304" pitchFamily="18" charset="0"/>
              <a:buChar char="•"/>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ar-JO" altLang="en-US" sz="2400" b="1" dirty="0">
                <a:solidFill>
                  <a:schemeClr val="tx1"/>
                </a:solidFill>
                <a:cs typeface="Arial" panose="020B0604020202020204" pitchFamily="34" charset="0"/>
              </a:rPr>
              <a:t>تذكر الفقراء</a:t>
            </a:r>
            <a:endParaRPr lang="en-GB" altLang="en-US" sz="2400" b="1" dirty="0">
              <a:solidFill>
                <a:schemeClr val="tx1"/>
              </a:solidFill>
              <a:cs typeface="Arial" panose="020B0604020202020204" pitchFamily="34" charset="0"/>
            </a:endParaRPr>
          </a:p>
          <a:p>
            <a:pPr marL="231775" indent="-231775" algn="r" rtl="1">
              <a:lnSpc>
                <a:spcPct val="91000"/>
              </a:lnSpc>
              <a:spcBef>
                <a:spcPts val="600"/>
              </a:spcBef>
              <a:buClr>
                <a:srgbClr val="000000"/>
              </a:buClr>
              <a:buFont typeface="Times New Roman" panose="02020603050405020304" pitchFamily="18" charset="0"/>
              <a:buChar char="•"/>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ar-JO" altLang="en-US" sz="2400" b="1" dirty="0">
                <a:solidFill>
                  <a:schemeClr val="tx1"/>
                </a:solidFill>
                <a:cs typeface="Arial" panose="020B0604020202020204" pitchFamily="34" charset="0"/>
              </a:rPr>
              <a:t>إذا استطعت الصوم عن الأشياء الشرعية، فكيف لا أستطيع الصوم عن الأشياء غير الشرعية؟</a:t>
            </a:r>
            <a:endParaRPr lang="en-GB" altLang="en-US" sz="2400" b="1" dirty="0">
              <a:solidFill>
                <a:schemeClr val="tx1"/>
              </a:solidFill>
              <a:cs typeface="Arial" panose="020B0604020202020204" pitchFamily="34" charset="0"/>
            </a:endParaRPr>
          </a:p>
        </p:txBody>
      </p:sp>
      <p:pic>
        <p:nvPicPr>
          <p:cNvPr id="174084" name="Picture 1">
            <a:extLst>
              <a:ext uri="{FF2B5EF4-FFF2-40B4-BE49-F238E27FC236}">
                <a16:creationId xmlns:a16="http://schemas.microsoft.com/office/drawing/2014/main" id="{23A6676C-FDB4-3E45-8663-7D2230A13ED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57588" y="630238"/>
            <a:ext cx="5397500"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0163"/>
                                        </p:tgtEl>
                                        <p:attrNameLst>
                                          <p:attrName>style.visibility</p:attrName>
                                        </p:attrNameLst>
                                      </p:cBhvr>
                                      <p:to>
                                        <p:strVal val="visible"/>
                                      </p:to>
                                    </p:set>
                                    <p:anim calcmode="lin" valueType="num">
                                      <p:cBhvr additive="base">
                                        <p:cTn id="7" dur="500" fill="hold"/>
                                        <p:tgtEl>
                                          <p:spTgt spid="220163"/>
                                        </p:tgtEl>
                                        <p:attrNameLst>
                                          <p:attrName>ppt_x</p:attrName>
                                        </p:attrNameLst>
                                      </p:cBhvr>
                                      <p:tavLst>
                                        <p:tav tm="0">
                                          <p:val>
                                            <p:strVal val="#ppt_x"/>
                                          </p:val>
                                        </p:tav>
                                        <p:tav tm="100000">
                                          <p:val>
                                            <p:strVal val="#ppt_x"/>
                                          </p:val>
                                        </p:tav>
                                      </p:tavLst>
                                    </p:anim>
                                    <p:anim calcmode="lin" valueType="num">
                                      <p:cBhvr additive="base">
                                        <p:cTn id="8" dur="500" fill="hold"/>
                                        <p:tgtEl>
                                          <p:spTgt spid="220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3"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3300"/>
        </a:solidFill>
        <a:effectLst/>
      </p:bgPr>
    </p:bg>
    <p:spTree>
      <p:nvGrpSpPr>
        <p:cNvPr id="1" name=""/>
        <p:cNvGrpSpPr/>
        <p:nvPr/>
      </p:nvGrpSpPr>
      <p:grpSpPr>
        <a:xfrm>
          <a:off x="0" y="0"/>
          <a:ext cx="0" cy="0"/>
          <a:chOff x="0" y="0"/>
          <a:chExt cx="0" cy="0"/>
        </a:xfrm>
      </p:grpSpPr>
      <p:pic>
        <p:nvPicPr>
          <p:cNvPr id="176130" name="Picture 1">
            <a:extLst>
              <a:ext uri="{FF2B5EF4-FFF2-40B4-BE49-F238E27FC236}">
                <a16:creationId xmlns:a16="http://schemas.microsoft.com/office/drawing/2014/main" id="{4BCDBFF0-ADCA-0947-AE66-CF0808FE0E4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6131" name="Group 2">
            <a:extLst>
              <a:ext uri="{FF2B5EF4-FFF2-40B4-BE49-F238E27FC236}">
                <a16:creationId xmlns:a16="http://schemas.microsoft.com/office/drawing/2014/main" id="{601E0FB6-922C-BA49-8C71-8D949B87E1C1}"/>
              </a:ext>
            </a:extLst>
          </p:cNvPr>
          <p:cNvGrpSpPr>
            <a:grpSpLocks/>
          </p:cNvGrpSpPr>
          <p:nvPr/>
        </p:nvGrpSpPr>
        <p:grpSpPr bwMode="auto">
          <a:xfrm>
            <a:off x="1509712" y="444500"/>
            <a:ext cx="3289300" cy="1552575"/>
            <a:chOff x="1846" y="-230"/>
            <a:chExt cx="2072" cy="978"/>
          </a:xfrm>
        </p:grpSpPr>
        <p:sp>
          <p:nvSpPr>
            <p:cNvPr id="176138" name="AutoShape 3">
              <a:extLst>
                <a:ext uri="{FF2B5EF4-FFF2-40B4-BE49-F238E27FC236}">
                  <a16:creationId xmlns:a16="http://schemas.microsoft.com/office/drawing/2014/main" id="{64337140-5707-4145-B965-5F0BCA59093D}"/>
                </a:ext>
              </a:extLst>
            </p:cNvPr>
            <p:cNvSpPr>
              <a:spLocks noChangeArrowheads="1"/>
            </p:cNvSpPr>
            <p:nvPr/>
          </p:nvSpPr>
          <p:spPr bwMode="auto">
            <a:xfrm>
              <a:off x="1846" y="0"/>
              <a:ext cx="2072"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nvGrpSpPr>
            <p:cNvPr id="176139" name="Group 4">
              <a:extLst>
                <a:ext uri="{FF2B5EF4-FFF2-40B4-BE49-F238E27FC236}">
                  <a16:creationId xmlns:a16="http://schemas.microsoft.com/office/drawing/2014/main" id="{57A4C204-2447-E143-88D2-C1FA2DFA85CA}"/>
                </a:ext>
              </a:extLst>
            </p:cNvPr>
            <p:cNvGrpSpPr>
              <a:grpSpLocks/>
            </p:cNvGrpSpPr>
            <p:nvPr/>
          </p:nvGrpSpPr>
          <p:grpSpPr bwMode="auto">
            <a:xfrm>
              <a:off x="1846" y="-230"/>
              <a:ext cx="2072" cy="978"/>
              <a:chOff x="1846" y="-230"/>
              <a:chExt cx="2072" cy="978"/>
            </a:xfrm>
          </p:grpSpPr>
          <p:sp>
            <p:nvSpPr>
              <p:cNvPr id="176140" name="AutoShape 5">
                <a:extLst>
                  <a:ext uri="{FF2B5EF4-FFF2-40B4-BE49-F238E27FC236}">
                    <a16:creationId xmlns:a16="http://schemas.microsoft.com/office/drawing/2014/main" id="{7590BCD0-C329-EB42-9146-994991B776ED}"/>
                  </a:ext>
                </a:extLst>
              </p:cNvPr>
              <p:cNvSpPr>
                <a:spLocks noChangeArrowheads="1"/>
              </p:cNvSpPr>
              <p:nvPr/>
            </p:nvSpPr>
            <p:spPr bwMode="auto">
              <a:xfrm>
                <a:off x="1846" y="0"/>
                <a:ext cx="2072"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176141" name="AutoShape 6">
                <a:extLst>
                  <a:ext uri="{FF2B5EF4-FFF2-40B4-BE49-F238E27FC236}">
                    <a16:creationId xmlns:a16="http://schemas.microsoft.com/office/drawing/2014/main" id="{052C8AD4-8956-F841-80C1-18865C6C6699}"/>
                  </a:ext>
                </a:extLst>
              </p:cNvPr>
              <p:cNvSpPr>
                <a:spLocks noChangeArrowheads="1"/>
              </p:cNvSpPr>
              <p:nvPr/>
            </p:nvSpPr>
            <p:spPr bwMode="auto">
              <a:xfrm>
                <a:off x="2287" y="-230"/>
                <a:ext cx="1007" cy="554"/>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66000"/>
                  </a:lnSpc>
                  <a:spcBef>
                    <a:spcPct val="0"/>
                  </a:spcBef>
                  <a:buClr>
                    <a:srgbClr val="FFFFFF"/>
                  </a:buClr>
                  <a:buFont typeface="Contemporary Brush" pitchFamily="64" charset="0"/>
                  <a:buNone/>
                </a:pPr>
                <a:r>
                  <a:rPr lang="ar-JO" altLang="en-US" sz="7200" b="1" dirty="0">
                    <a:solidFill>
                      <a:schemeClr val="bg1"/>
                    </a:solidFill>
                    <a:latin typeface="Contemporary Brush" pitchFamily="64" charset="0"/>
                  </a:rPr>
                  <a:t>الحج</a:t>
                </a:r>
                <a:endParaRPr lang="en-GB" altLang="en-US" sz="4400" b="1" dirty="0">
                  <a:solidFill>
                    <a:schemeClr val="bg1"/>
                  </a:solidFill>
                  <a:latin typeface="Contemporary Brush" pitchFamily="64" charset="0"/>
                </a:endParaRPr>
              </a:p>
            </p:txBody>
          </p:sp>
        </p:grpSp>
      </p:grpSp>
      <p:sp>
        <p:nvSpPr>
          <p:cNvPr id="222215" name="Text Box 7">
            <a:extLst>
              <a:ext uri="{FF2B5EF4-FFF2-40B4-BE49-F238E27FC236}">
                <a16:creationId xmlns:a16="http://schemas.microsoft.com/office/drawing/2014/main" id="{B7A5BD58-4CCB-FB47-AAFC-09957D5D36D2}"/>
              </a:ext>
            </a:extLst>
          </p:cNvPr>
          <p:cNvSpPr txBox="1">
            <a:spLocks noChangeArrowheads="1"/>
          </p:cNvSpPr>
          <p:nvPr/>
        </p:nvSpPr>
        <p:spPr bwMode="auto">
          <a:xfrm>
            <a:off x="0" y="4060825"/>
            <a:ext cx="9144000" cy="1124989"/>
          </a:xfrm>
          <a:prstGeom prst="rect">
            <a:avLst/>
          </a:prstGeom>
          <a:solidFill>
            <a:schemeClr val="accent3">
              <a:lumMod val="85000"/>
              <a:alpha val="74000"/>
            </a:schemeClr>
          </a:solidFill>
          <a:ln>
            <a:noFill/>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r">
              <a:lnSpc>
                <a:spcPct val="93000"/>
              </a:lnSpc>
              <a:spcBef>
                <a:spcPct val="0"/>
              </a:spcBef>
              <a:buClr>
                <a:srgbClr val="FFFFFF"/>
              </a:buClr>
              <a:buFont typeface="Arial Narrow" panose="020B0606020202030204" pitchFamily="34" charset="0"/>
              <a:buNone/>
              <a:defRPr/>
            </a:pPr>
            <a:r>
              <a:rPr lang="ar-JO" altLang="en-US" sz="2400" b="1" dirty="0">
                <a:solidFill>
                  <a:schemeClr val="tx1"/>
                </a:solidFill>
                <a:cs typeface="Arial" panose="020B0604020202020204" pitchFamily="34" charset="0"/>
              </a:rPr>
              <a:t>يتوقع من كل مسلم أن يقوم بالحج الرسمي إلى مكة على الأقل مرة خلال حياته، إن عجز أحدهم عن الذهاب بسبب الأمور الصحية أو الموارد المالية، فيجوز للمسلم أن يجد شخصاً آخر يقوم بالحج نيابة عنه.</a:t>
            </a:r>
            <a:endParaRPr lang="en-GB" altLang="en-US" sz="2400" b="1" dirty="0">
              <a:solidFill>
                <a:schemeClr val="tx1"/>
              </a:solidFill>
              <a:cs typeface="Arial" panose="020B0604020202020204" pitchFamily="34" charset="0"/>
            </a:endParaRPr>
          </a:p>
        </p:txBody>
      </p:sp>
      <p:grpSp>
        <p:nvGrpSpPr>
          <p:cNvPr id="176133" name="Group 8">
            <a:extLst>
              <a:ext uri="{FF2B5EF4-FFF2-40B4-BE49-F238E27FC236}">
                <a16:creationId xmlns:a16="http://schemas.microsoft.com/office/drawing/2014/main" id="{80FE93E0-7A1B-BE49-B171-D7F0BA19B54C}"/>
              </a:ext>
            </a:extLst>
          </p:cNvPr>
          <p:cNvGrpSpPr>
            <a:grpSpLocks/>
          </p:cNvGrpSpPr>
          <p:nvPr/>
        </p:nvGrpSpPr>
        <p:grpSpPr bwMode="auto">
          <a:xfrm>
            <a:off x="5008564" y="795338"/>
            <a:ext cx="1595438" cy="822325"/>
            <a:chOff x="2453" y="489"/>
            <a:chExt cx="1005" cy="518"/>
          </a:xfrm>
        </p:grpSpPr>
        <p:sp>
          <p:nvSpPr>
            <p:cNvPr id="176134" name="AutoShape 9">
              <a:extLst>
                <a:ext uri="{FF2B5EF4-FFF2-40B4-BE49-F238E27FC236}">
                  <a16:creationId xmlns:a16="http://schemas.microsoft.com/office/drawing/2014/main" id="{B40CE5C0-E82F-1F4E-9F60-83D1CCFEB286}"/>
                </a:ext>
              </a:extLst>
            </p:cNvPr>
            <p:cNvSpPr>
              <a:spLocks noChangeArrowheads="1"/>
            </p:cNvSpPr>
            <p:nvPr/>
          </p:nvSpPr>
          <p:spPr bwMode="auto">
            <a:xfrm>
              <a:off x="2496" y="720"/>
              <a:ext cx="917"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nvGrpSpPr>
            <p:cNvPr id="176135" name="Group 10">
              <a:extLst>
                <a:ext uri="{FF2B5EF4-FFF2-40B4-BE49-F238E27FC236}">
                  <a16:creationId xmlns:a16="http://schemas.microsoft.com/office/drawing/2014/main" id="{09978ADB-AD06-1A45-B1D0-B2456164D575}"/>
                </a:ext>
              </a:extLst>
            </p:cNvPr>
            <p:cNvGrpSpPr>
              <a:grpSpLocks/>
            </p:cNvGrpSpPr>
            <p:nvPr/>
          </p:nvGrpSpPr>
          <p:grpSpPr bwMode="auto">
            <a:xfrm>
              <a:off x="2453" y="489"/>
              <a:ext cx="1005" cy="518"/>
              <a:chOff x="2453" y="489"/>
              <a:chExt cx="1005" cy="518"/>
            </a:xfrm>
          </p:grpSpPr>
          <p:sp>
            <p:nvSpPr>
              <p:cNvPr id="176136" name="AutoShape 11">
                <a:extLst>
                  <a:ext uri="{FF2B5EF4-FFF2-40B4-BE49-F238E27FC236}">
                    <a16:creationId xmlns:a16="http://schemas.microsoft.com/office/drawing/2014/main" id="{541DD3D8-41A4-9641-9A9D-82392FFA3188}"/>
                  </a:ext>
                </a:extLst>
              </p:cNvPr>
              <p:cNvSpPr>
                <a:spLocks noChangeArrowheads="1"/>
              </p:cNvSpPr>
              <p:nvPr/>
            </p:nvSpPr>
            <p:spPr bwMode="auto">
              <a:xfrm>
                <a:off x="2496" y="720"/>
                <a:ext cx="917" cy="287"/>
              </a:xfrm>
              <a:prstGeom prst="roundRect">
                <a:avLst>
                  <a:gd name="adj" fmla="val 34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222220" name="AutoShape 12">
                <a:extLst>
                  <a:ext uri="{FF2B5EF4-FFF2-40B4-BE49-F238E27FC236}">
                    <a16:creationId xmlns:a16="http://schemas.microsoft.com/office/drawing/2014/main" id="{DC7B0D04-1F99-9C4E-9ED7-3B52A5EC45EC}"/>
                  </a:ext>
                </a:extLst>
              </p:cNvPr>
              <p:cNvSpPr>
                <a:spLocks noChangeArrowheads="1"/>
              </p:cNvSpPr>
              <p:nvPr/>
            </p:nvSpPr>
            <p:spPr bwMode="auto">
              <a:xfrm>
                <a:off x="2453" y="489"/>
                <a:ext cx="1005" cy="224"/>
              </a:xfrm>
              <a:prstGeom prst="roundRect">
                <a:avLst>
                  <a:gd name="adj" fmla="val 347"/>
                </a:avLst>
              </a:prstGeom>
              <a:noFill/>
              <a:ln w="9525">
                <a:noFill/>
                <a:round/>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nSpc>
                    <a:spcPct val="66000"/>
                  </a:lnSpc>
                  <a:spcBef>
                    <a:spcPct val="0"/>
                  </a:spcBef>
                  <a:buClr>
                    <a:srgbClr val="FFFFFF"/>
                  </a:buClr>
                  <a:buFont typeface="Contemporary Brush" pitchFamily="64" charset="0"/>
                  <a:buNone/>
                  <a:defRPr/>
                </a:pPr>
                <a:r>
                  <a:rPr lang="ar-JO" altLang="en-US" sz="2400" b="1" dirty="0">
                    <a:solidFill>
                      <a:schemeClr val="bg1"/>
                    </a:solidFill>
                    <a:effectLst>
                      <a:outerShdw blurRad="38100" dist="38100" dir="2700000" algn="tl">
                        <a:srgbClr val="C0C0C0"/>
                      </a:outerShdw>
                    </a:effectLst>
                    <a:latin typeface="Contemporary Brush" pitchFamily="64" charset="0"/>
                  </a:rPr>
                  <a:t>الركن الخامس</a:t>
                </a:r>
                <a:endParaRPr lang="en-GB" altLang="en-US" sz="2400" b="1" dirty="0">
                  <a:solidFill>
                    <a:schemeClr val="bg1"/>
                  </a:solidFill>
                  <a:effectLst>
                    <a:outerShdw blurRad="38100" dist="38100" dir="2700000" algn="tl">
                      <a:srgbClr val="C0C0C0"/>
                    </a:outerShdw>
                  </a:effectLst>
                  <a:latin typeface="Contemporary Brush" pitchFamily="64" charset="0"/>
                </a:endParaRPr>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2215"/>
                                        </p:tgtEl>
                                        <p:attrNameLst>
                                          <p:attrName>style.visibility</p:attrName>
                                        </p:attrNameLst>
                                      </p:cBhvr>
                                      <p:to>
                                        <p:strVal val="visible"/>
                                      </p:to>
                                    </p:set>
                                    <p:animEffect transition="in" filter="checkerboard(across)">
                                      <p:cBhvr>
                                        <p:cTn id="7" dur="500"/>
                                        <p:tgtEl>
                                          <p:spTgt spid="222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5"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ar-JO" sz="5400" dirty="0">
                <a:solidFill>
                  <a:srgbClr val="FFFF00"/>
                </a:solidFill>
                <a:ea typeface="ＭＳ Ｐゴシック" charset="0"/>
                <a:cs typeface="Arial" panose="020B0604020202020204" pitchFamily="34" charset="0"/>
              </a:rPr>
              <a:t>قائمة الأمم</a:t>
            </a:r>
            <a:endParaRPr lang="en-US" sz="5400" dirty="0">
              <a:ea typeface="ＭＳ Ｐゴシック" charset="0"/>
              <a:cs typeface="Arial" panose="020B0604020202020204" pitchFamily="34"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نوح</a:t>
            </a:r>
            <a:endParaRPr kumimoji="0" lang="en-US"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يافث</a:t>
            </a:r>
            <a:endParaRPr kumimoji="0" lang="en-US"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حام</a:t>
            </a:r>
            <a:endParaRPr kumimoji="0" lang="en-US"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سام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القوقازيون</a:t>
            </a:r>
            <a:endParaRPr kumimoji="0" lang="en-US"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الكنعانيون</a:t>
            </a:r>
            <a:endParaRPr kumimoji="0" lang="en-US"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الساميون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3" name="Text Box 11"/>
          <p:cNvSpPr txBox="1">
            <a:spLocks noChangeArrowheads="1"/>
          </p:cNvSpPr>
          <p:nvPr/>
        </p:nvSpPr>
        <p:spPr bwMode="auto">
          <a:xfrm>
            <a:off x="144677" y="5105400"/>
            <a:ext cx="255069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الأوروبيون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والهنود الشرقيون</a:t>
            </a:r>
            <a:endParaRPr kumimoji="0" lang="en-US"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64" name="Text Box 12"/>
          <p:cNvSpPr txBox="1">
            <a:spLocks noChangeArrowheads="1"/>
          </p:cNvSpPr>
          <p:nvPr/>
        </p:nvSpPr>
        <p:spPr bwMode="auto">
          <a:xfrm>
            <a:off x="3558507" y="5105400"/>
            <a:ext cx="1747594"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الأفارقة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rPr>
              <a:t>والآسيويون</a:t>
            </a:r>
            <a:endParaRPr kumimoji="0" lang="en-US" sz="3200" b="1" u="none" strike="noStrike" kern="1200" cap="none" spc="0" normalizeH="0" baseline="0" noProof="0" dirty="0">
              <a:ln>
                <a:noFill/>
              </a:ln>
              <a:solidFill>
                <a:srgbClr val="FFFF00"/>
              </a:solidFill>
              <a:effectLst/>
              <a:uLnTx/>
              <a:uFillTx/>
              <a:ea typeface="ＭＳ Ｐゴシック" pitchFamily="-112" charset="-128"/>
              <a:cs typeface="Arial" panose="020B0604020202020204" pitchFamily="34" charset="0"/>
            </a:endParaRPr>
          </a:p>
        </p:txBody>
      </p:sp>
      <p:sp>
        <p:nvSpPr>
          <p:cNvPr id="612365" name="Text Box 13"/>
          <p:cNvSpPr txBox="1">
            <a:spLocks noChangeArrowheads="1"/>
          </p:cNvSpPr>
          <p:nvPr/>
        </p:nvSpPr>
        <p:spPr bwMode="auto">
          <a:xfrm>
            <a:off x="7097568" y="5105400"/>
            <a:ext cx="114646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اليهود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والعرب</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287760" name="Text Box 17"/>
          <p:cNvSpPr txBox="1">
            <a:spLocks noChangeArrowheads="1"/>
          </p:cNvSpPr>
          <p:nvPr/>
        </p:nvSpPr>
        <p:spPr bwMode="auto">
          <a:xfrm>
            <a:off x="8615363" y="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2370" name="Text Box 18"/>
          <p:cNvSpPr txBox="1">
            <a:spLocks noChangeArrowheads="1"/>
          </p:cNvSpPr>
          <p:nvPr/>
        </p:nvSpPr>
        <p:spPr bwMode="auto">
          <a:xfrm>
            <a:off x="2133600" y="3468688"/>
            <a:ext cx="6222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1" name="Text Box 19"/>
          <p:cNvSpPr txBox="1">
            <a:spLocks noChangeArrowheads="1"/>
          </p:cNvSpPr>
          <p:nvPr/>
        </p:nvSpPr>
        <p:spPr bwMode="auto">
          <a:xfrm>
            <a:off x="1676400" y="4876800"/>
            <a:ext cx="75854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سيناء</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2" name="Text Box 20"/>
          <p:cNvSpPr txBox="1">
            <a:spLocks noChangeArrowheads="1"/>
          </p:cNvSpPr>
          <p:nvPr/>
        </p:nvSpPr>
        <p:spPr bwMode="auto">
          <a:xfrm>
            <a:off x="8305800" y="1752600"/>
            <a:ext cx="68159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سينو</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ＭＳ Ｐゴシック" pitchFamily="-112" charset="-128"/>
              <a:cs typeface="Arial" panose="020B0604020202020204" pitchFamily="34" charset="0"/>
            </a:endParaRPr>
          </a:p>
        </p:txBody>
      </p:sp>
      <p:sp>
        <p:nvSpPr>
          <p:cNvPr id="612376" name="Text Box 24"/>
          <p:cNvSpPr txBox="1">
            <a:spLocks noChangeArrowheads="1"/>
          </p:cNvSpPr>
          <p:nvPr/>
        </p:nvSpPr>
        <p:spPr bwMode="auto">
          <a:xfrm>
            <a:off x="6689725" y="6281738"/>
            <a:ext cx="1550425"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تكوين ١٠</a:t>
            </a:r>
          </a:p>
        </p:txBody>
      </p:sp>
      <p:sp>
        <p:nvSpPr>
          <p:cNvPr id="25" name="Oval 1">
            <a:extLst>
              <a:ext uri="{FF2B5EF4-FFF2-40B4-BE49-F238E27FC236}">
                <a16:creationId xmlns:a16="http://schemas.microsoft.com/office/drawing/2014/main" id="{7732F1B6-DA1F-636E-082B-0B1322098E92}"/>
              </a:ext>
            </a:extLst>
          </p:cNvPr>
          <p:cNvSpPr>
            <a:spLocks noChangeArrowheads="1"/>
          </p:cNvSpPr>
          <p:nvPr/>
        </p:nvSpPr>
        <p:spPr bwMode="auto">
          <a:xfrm>
            <a:off x="6451600" y="4964113"/>
            <a:ext cx="2513013" cy="1349375"/>
          </a:xfrm>
          <a:prstGeom prst="ellipse">
            <a:avLst/>
          </a:prstGeom>
          <a:noFill/>
          <a:ln w="1079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 name="Text Box 24">
            <a:extLst>
              <a:ext uri="{FF2B5EF4-FFF2-40B4-BE49-F238E27FC236}">
                <a16:creationId xmlns:a16="http://schemas.microsoft.com/office/drawing/2014/main" id="{EF3604F7-1C29-315F-D6EE-ECC84B4EAFD7}"/>
              </a:ext>
            </a:extLst>
          </p:cNvPr>
          <p:cNvSpPr txBox="1">
            <a:spLocks noChangeArrowheads="1"/>
          </p:cNvSpPr>
          <p:nvPr/>
        </p:nvSpPr>
        <p:spPr bwMode="auto">
          <a:xfrm>
            <a:off x="0" y="858838"/>
            <a:ext cx="9220200"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أخبار الأيام الأول 1: 4-27</a:t>
            </a:r>
          </a:p>
        </p:txBody>
      </p:sp>
    </p:spTree>
    <p:extLst>
      <p:ext uri="{BB962C8B-B14F-4D97-AF65-F5344CB8AC3E}">
        <p14:creationId xmlns:p14="http://schemas.microsoft.com/office/powerpoint/2010/main" val="20036840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randombar(horizontal)">
                                      <p:cBhvr>
                                        <p:cTn id="9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P spid="2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178178" name="Text Box 2">
            <a:extLst>
              <a:ext uri="{FF2B5EF4-FFF2-40B4-BE49-F238E27FC236}">
                <a16:creationId xmlns:a16="http://schemas.microsoft.com/office/drawing/2014/main" id="{7DD64707-6086-B147-9640-C5FCDA240913}"/>
              </a:ext>
            </a:extLst>
          </p:cNvPr>
          <p:cNvSpPr txBox="1">
            <a:spLocks noChangeArrowheads="1"/>
          </p:cNvSpPr>
          <p:nvPr/>
        </p:nvSpPr>
        <p:spPr bwMode="auto">
          <a:xfrm>
            <a:off x="0" y="441486"/>
            <a:ext cx="9143999" cy="73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marL="576000" indent="-576000" algn="r" rtl="1">
              <a:lnSpc>
                <a:spcPct val="95000"/>
              </a:lnSpc>
              <a:spcBef>
                <a:spcPct val="0"/>
              </a:spcBef>
              <a:buClr>
                <a:srgbClr val="000000"/>
              </a:buClr>
              <a:buFont typeface="Times New Roman" panose="02020603050405020304" pitchFamily="18" charset="0"/>
              <a:buNone/>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JO" altLang="en-US" sz="4400" b="1" dirty="0">
                <a:solidFill>
                  <a:schemeClr val="bg1"/>
                </a:solidFill>
                <a:cs typeface="Arial" panose="020B0604020202020204" pitchFamily="34" charset="0"/>
              </a:rPr>
              <a:t>5. الحج إلى مكة على الأقل مرة واحدة في العمر</a:t>
            </a:r>
            <a:endParaRPr lang="en-GB" altLang="en-US" sz="4400" b="1" dirty="0">
              <a:solidFill>
                <a:schemeClr val="bg1"/>
              </a:solidFill>
              <a:cs typeface="Arial" panose="020B0604020202020204" pitchFamily="34" charset="0"/>
            </a:endParaRPr>
          </a:p>
        </p:txBody>
      </p:sp>
      <p:sp>
        <p:nvSpPr>
          <p:cNvPr id="178179" name="Text Box 3">
            <a:extLst>
              <a:ext uri="{FF2B5EF4-FFF2-40B4-BE49-F238E27FC236}">
                <a16:creationId xmlns:a16="http://schemas.microsoft.com/office/drawing/2014/main" id="{5D19EA72-507C-334C-81C8-3B8795D25201}"/>
              </a:ext>
            </a:extLst>
          </p:cNvPr>
          <p:cNvSpPr txBox="1">
            <a:spLocks noChangeArrowheads="1"/>
          </p:cNvSpPr>
          <p:nvPr/>
        </p:nvSpPr>
        <p:spPr bwMode="auto">
          <a:xfrm>
            <a:off x="141288" y="5589588"/>
            <a:ext cx="8763000" cy="121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336550" indent="-3365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9pPr>
          </a:lstStyle>
          <a:p>
            <a:pPr algn="r" rtl="1">
              <a:lnSpc>
                <a:spcPct val="82000"/>
              </a:lnSpc>
              <a:spcBef>
                <a:spcPts val="500"/>
              </a:spcBef>
              <a:buClr>
                <a:schemeClr val="bg1"/>
              </a:buClr>
              <a:buFont typeface="Times New Roman" panose="02020603050405020304" pitchFamily="18" charset="0"/>
              <a:buChar char="•"/>
            </a:pPr>
            <a:r>
              <a:rPr lang="ar-JO" altLang="en-US" sz="2800" b="1" dirty="0">
                <a:solidFill>
                  <a:schemeClr val="bg1"/>
                </a:solidFill>
                <a:cs typeface="Arial" panose="020B0604020202020204" pitchFamily="34" charset="0"/>
              </a:rPr>
              <a:t>فقط أولئك الذين </a:t>
            </a:r>
            <a:r>
              <a:rPr lang="ar-JO" altLang="en-US" sz="2800" b="1" dirty="0">
                <a:solidFill>
                  <a:srgbClr val="FFFF00"/>
                </a:solidFill>
                <a:cs typeface="Arial" panose="020B0604020202020204" pitchFamily="34" charset="0"/>
              </a:rPr>
              <a:t>يستطيعون تحملها </a:t>
            </a:r>
            <a:r>
              <a:rPr lang="ar-JO" altLang="en-US" sz="2800" b="1" dirty="0">
                <a:solidFill>
                  <a:schemeClr val="bg1"/>
                </a:solidFill>
                <a:cs typeface="Arial" panose="020B0604020202020204" pitchFamily="34" charset="0"/>
              </a:rPr>
              <a:t>ولديهم </a:t>
            </a:r>
            <a:r>
              <a:rPr lang="ar-JO" altLang="en-US" sz="2800" b="1" dirty="0">
                <a:solidFill>
                  <a:srgbClr val="FFFF00"/>
                </a:solidFill>
                <a:cs typeface="Arial" panose="020B0604020202020204" pitchFamily="34" charset="0"/>
              </a:rPr>
              <a:t>صحة</a:t>
            </a:r>
            <a:r>
              <a:rPr lang="ar-JO" altLang="en-US" sz="2800" b="1" dirty="0">
                <a:solidFill>
                  <a:schemeClr val="bg1"/>
                </a:solidFill>
                <a:cs typeface="Arial" panose="020B0604020202020204" pitchFamily="34" charset="0"/>
              </a:rPr>
              <a:t> كافية يجب عليهم القيام بهذه الرحلة.</a:t>
            </a:r>
          </a:p>
          <a:p>
            <a:pPr algn="r" rtl="1">
              <a:lnSpc>
                <a:spcPct val="82000"/>
              </a:lnSpc>
              <a:spcBef>
                <a:spcPts val="500"/>
              </a:spcBef>
              <a:buClr>
                <a:schemeClr val="bg1"/>
              </a:buClr>
              <a:buFont typeface="Times New Roman" panose="02020603050405020304" pitchFamily="18" charset="0"/>
              <a:buChar char="•"/>
            </a:pPr>
            <a:r>
              <a:rPr lang="ar-JO" altLang="en-US" sz="2800" b="1" dirty="0">
                <a:solidFill>
                  <a:schemeClr val="bg1"/>
                </a:solidFill>
                <a:cs typeface="Arial" panose="020B0604020202020204" pitchFamily="34" charset="0"/>
              </a:rPr>
              <a:t>اجتماع سنوي لكل المسلمين.</a:t>
            </a:r>
            <a:endParaRPr lang="en-GB" altLang="en-US" sz="2800" b="1" dirty="0">
              <a:solidFill>
                <a:schemeClr val="bg1"/>
              </a:solidFill>
              <a:cs typeface="Arial" panose="020B0604020202020204" pitchFamily="34" charset="0"/>
            </a:endParaRPr>
          </a:p>
        </p:txBody>
      </p:sp>
      <p:pic>
        <p:nvPicPr>
          <p:cNvPr id="178180" name="Picture 1">
            <a:extLst>
              <a:ext uri="{FF2B5EF4-FFF2-40B4-BE49-F238E27FC236}">
                <a16:creationId xmlns:a16="http://schemas.microsoft.com/office/drawing/2014/main" id="{0823DE49-0A09-6340-B164-BE4F44B7322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30363"/>
            <a:ext cx="9036050"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1">
            <a:extLst>
              <a:ext uri="{FF2B5EF4-FFF2-40B4-BE49-F238E27FC236}">
                <a16:creationId xmlns:a16="http://schemas.microsoft.com/office/drawing/2014/main" id="{91FE0C57-0395-1549-8D65-7550824913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9525"/>
            <a:ext cx="9115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0227" name="Group 2">
            <a:extLst>
              <a:ext uri="{FF2B5EF4-FFF2-40B4-BE49-F238E27FC236}">
                <a16:creationId xmlns:a16="http://schemas.microsoft.com/office/drawing/2014/main" id="{7536CD75-F577-4F4D-BC9F-803FF49DA12C}"/>
              </a:ext>
            </a:extLst>
          </p:cNvPr>
          <p:cNvGrpSpPr>
            <a:grpSpLocks/>
          </p:cNvGrpSpPr>
          <p:nvPr/>
        </p:nvGrpSpPr>
        <p:grpSpPr bwMode="auto">
          <a:xfrm>
            <a:off x="3851275" y="498475"/>
            <a:ext cx="4386264" cy="1592263"/>
            <a:chOff x="2232" y="-255"/>
            <a:chExt cx="2763" cy="1003"/>
          </a:xfrm>
        </p:grpSpPr>
        <p:sp>
          <p:nvSpPr>
            <p:cNvPr id="180234" name="AutoShape 3">
              <a:extLst>
                <a:ext uri="{FF2B5EF4-FFF2-40B4-BE49-F238E27FC236}">
                  <a16:creationId xmlns:a16="http://schemas.microsoft.com/office/drawing/2014/main" id="{5DB3506D-6A81-FE48-9619-F89104934775}"/>
                </a:ext>
              </a:extLst>
            </p:cNvPr>
            <p:cNvSpPr>
              <a:spLocks noChangeArrowheads="1"/>
            </p:cNvSpPr>
            <p:nvPr/>
          </p:nvSpPr>
          <p:spPr bwMode="auto">
            <a:xfrm>
              <a:off x="2232" y="0"/>
              <a:ext cx="1302"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nvGrpSpPr>
            <p:cNvPr id="180235" name="Group 4">
              <a:extLst>
                <a:ext uri="{FF2B5EF4-FFF2-40B4-BE49-F238E27FC236}">
                  <a16:creationId xmlns:a16="http://schemas.microsoft.com/office/drawing/2014/main" id="{43EDB0AD-FFDB-EF48-9306-0ECD4F78D04F}"/>
                </a:ext>
              </a:extLst>
            </p:cNvPr>
            <p:cNvGrpSpPr>
              <a:grpSpLocks/>
            </p:cNvGrpSpPr>
            <p:nvPr/>
          </p:nvGrpSpPr>
          <p:grpSpPr bwMode="auto">
            <a:xfrm>
              <a:off x="2232" y="-255"/>
              <a:ext cx="2763" cy="1003"/>
              <a:chOff x="2232" y="-255"/>
              <a:chExt cx="2763" cy="1003"/>
            </a:xfrm>
          </p:grpSpPr>
          <p:sp>
            <p:nvSpPr>
              <p:cNvPr id="180236" name="AutoShape 5">
                <a:extLst>
                  <a:ext uri="{FF2B5EF4-FFF2-40B4-BE49-F238E27FC236}">
                    <a16:creationId xmlns:a16="http://schemas.microsoft.com/office/drawing/2014/main" id="{179917E9-4740-0C46-B2A3-C8B38170E5BC}"/>
                  </a:ext>
                </a:extLst>
              </p:cNvPr>
              <p:cNvSpPr>
                <a:spLocks noChangeArrowheads="1"/>
              </p:cNvSpPr>
              <p:nvPr/>
            </p:nvSpPr>
            <p:spPr bwMode="auto">
              <a:xfrm>
                <a:off x="2232" y="0"/>
                <a:ext cx="1302"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228358" name="AutoShape 6">
                <a:extLst>
                  <a:ext uri="{FF2B5EF4-FFF2-40B4-BE49-F238E27FC236}">
                    <a16:creationId xmlns:a16="http://schemas.microsoft.com/office/drawing/2014/main" id="{381346E9-C972-1145-B701-98A55275505A}"/>
                  </a:ext>
                </a:extLst>
              </p:cNvPr>
              <p:cNvSpPr>
                <a:spLocks noChangeArrowheads="1"/>
              </p:cNvSpPr>
              <p:nvPr/>
            </p:nvSpPr>
            <p:spPr bwMode="auto">
              <a:xfrm>
                <a:off x="3715" y="-255"/>
                <a:ext cx="1280" cy="554"/>
              </a:xfrm>
              <a:prstGeom prst="roundRect">
                <a:avLst>
                  <a:gd name="adj" fmla="val 130"/>
                </a:avLst>
              </a:prstGeom>
              <a:noFill/>
              <a:ln w="9525">
                <a:noFill/>
                <a:round/>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66000"/>
                  </a:lnSpc>
                  <a:spcBef>
                    <a:spcPct val="0"/>
                  </a:spcBef>
                  <a:buClr>
                    <a:srgbClr val="FFFFFF"/>
                  </a:buClr>
                  <a:buFont typeface="Contemporary Brush" pitchFamily="64" charset="0"/>
                  <a:buNone/>
                  <a:defRPr/>
                </a:pPr>
                <a:r>
                  <a:rPr lang="ar-JO" altLang="en-US" sz="7200" b="1" dirty="0">
                    <a:solidFill>
                      <a:schemeClr val="tx1"/>
                    </a:solidFill>
                    <a:effectLst>
                      <a:outerShdw blurRad="38100" dist="38100" dir="2700000" algn="tl">
                        <a:srgbClr val="C0C0C0"/>
                      </a:outerShdw>
                    </a:effectLst>
                    <a:cs typeface="Arial" panose="020B0604020202020204" pitchFamily="34" charset="0"/>
                  </a:rPr>
                  <a:t>الجهاد</a:t>
                </a:r>
                <a:endParaRPr lang="en-GB" altLang="en-US" sz="7200" b="1" dirty="0">
                  <a:solidFill>
                    <a:schemeClr val="tx1"/>
                  </a:solidFill>
                  <a:effectLst>
                    <a:outerShdw blurRad="38100" dist="38100" dir="2700000" algn="tl">
                      <a:srgbClr val="C0C0C0"/>
                    </a:outerShdw>
                  </a:effectLst>
                  <a:cs typeface="Arial" panose="020B0604020202020204" pitchFamily="34" charset="0"/>
                </a:endParaRPr>
              </a:p>
            </p:txBody>
          </p:sp>
        </p:grpSp>
      </p:grpSp>
      <p:sp>
        <p:nvSpPr>
          <p:cNvPr id="228359" name="Text Box 7">
            <a:extLst>
              <a:ext uri="{FF2B5EF4-FFF2-40B4-BE49-F238E27FC236}">
                <a16:creationId xmlns:a16="http://schemas.microsoft.com/office/drawing/2014/main" id="{71EE4517-D399-A14D-A805-49E29A03D5FA}"/>
              </a:ext>
            </a:extLst>
          </p:cNvPr>
          <p:cNvSpPr txBox="1">
            <a:spLocks noChangeArrowheads="1"/>
          </p:cNvSpPr>
          <p:nvPr/>
        </p:nvSpPr>
        <p:spPr bwMode="auto">
          <a:xfrm>
            <a:off x="14288" y="4445000"/>
            <a:ext cx="9115425" cy="1787926"/>
          </a:xfrm>
          <a:prstGeom prst="rect">
            <a:avLst/>
          </a:prstGeom>
          <a:solidFill>
            <a:schemeClr val="tx1">
              <a:alpha val="8313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3000"/>
              </a:lnSpc>
              <a:spcBef>
                <a:spcPct val="0"/>
              </a:spcBef>
              <a:buClr>
                <a:srgbClr val="FFFF00"/>
              </a:buClr>
              <a:buFont typeface="Arial Narrow" panose="020B0604020202020204" pitchFamily="34" charset="0"/>
              <a:buNone/>
            </a:pPr>
            <a:r>
              <a:rPr lang="ar-JO" altLang="en-US" sz="2800" b="1" dirty="0">
                <a:solidFill>
                  <a:schemeClr val="bg1"/>
                </a:solidFill>
                <a:cs typeface="Arial" panose="020B0604020202020204" pitchFamily="34" charset="0"/>
              </a:rPr>
              <a:t>كلمة جهاد تعني فعلياً </a:t>
            </a:r>
            <a:r>
              <a:rPr lang="ar-JO" altLang="en-US" sz="2800" b="1" dirty="0">
                <a:solidFill>
                  <a:srgbClr val="FFFF00"/>
                </a:solidFill>
                <a:cs typeface="Arial" panose="020B0604020202020204" pitchFamily="34" charset="0"/>
              </a:rPr>
              <a:t>السعي</a:t>
            </a:r>
            <a:r>
              <a:rPr lang="en-GB" altLang="en-US" sz="2800" b="1" dirty="0">
                <a:solidFill>
                  <a:schemeClr val="bg1"/>
                </a:solidFill>
                <a:cs typeface="Arial" panose="020B0604020202020204" pitchFamily="34" charset="0"/>
              </a:rPr>
              <a:t> </a:t>
            </a:r>
          </a:p>
          <a:p>
            <a:pPr algn="ctr">
              <a:spcBef>
                <a:spcPct val="0"/>
              </a:spcBef>
              <a:buClr>
                <a:srgbClr val="FFFFFF"/>
              </a:buClr>
              <a:buFont typeface="Arial Narrow" panose="020B0604020202020204" pitchFamily="34" charset="0"/>
              <a:buNone/>
            </a:pPr>
            <a:endParaRPr lang="en-GB" altLang="en-US" sz="2800" b="1" dirty="0">
              <a:solidFill>
                <a:schemeClr val="bg1"/>
              </a:solidFill>
              <a:cs typeface="Arial" panose="020B0604020202020204" pitchFamily="34" charset="0"/>
            </a:endParaRPr>
          </a:p>
          <a:p>
            <a:pPr algn="ctr">
              <a:spcBef>
                <a:spcPct val="0"/>
              </a:spcBef>
              <a:buClr>
                <a:srgbClr val="FFFFFF"/>
              </a:buClr>
              <a:buFont typeface="Arial Narrow" panose="020B0604020202020204" pitchFamily="34" charset="0"/>
              <a:buNone/>
            </a:pPr>
            <a:r>
              <a:rPr lang="ar-JO" altLang="en-US" sz="2800" b="1" dirty="0">
                <a:solidFill>
                  <a:srgbClr val="FFFF00"/>
                </a:solidFill>
                <a:cs typeface="Arial" panose="020B0604020202020204" pitchFamily="34" charset="0"/>
              </a:rPr>
              <a:t>صراع داخلي </a:t>
            </a:r>
            <a:r>
              <a:rPr lang="ar-JO" altLang="en-US" sz="2800" b="1" dirty="0">
                <a:solidFill>
                  <a:schemeClr val="bg1"/>
                </a:solidFill>
                <a:cs typeface="Arial" panose="020B0604020202020204" pitchFamily="34" charset="0"/>
              </a:rPr>
              <a:t>ضد </a:t>
            </a:r>
            <a:r>
              <a:rPr lang="ar-JO" altLang="en-US" sz="2800" b="1" dirty="0">
                <a:solidFill>
                  <a:srgbClr val="FFFF00"/>
                </a:solidFill>
                <a:cs typeface="Arial" panose="020B0604020202020204" pitchFamily="34" charset="0"/>
              </a:rPr>
              <a:t>تصرفات</a:t>
            </a:r>
            <a:r>
              <a:rPr lang="ar-JO" altLang="en-US" sz="2800" b="1" dirty="0">
                <a:solidFill>
                  <a:schemeClr val="bg1"/>
                </a:solidFill>
                <a:cs typeface="Arial" panose="020B0604020202020204" pitchFamily="34" charset="0"/>
              </a:rPr>
              <a:t> أو ميول </a:t>
            </a:r>
            <a:r>
              <a:rPr lang="ar-JO" altLang="en-US" sz="2800" b="1" dirty="0">
                <a:solidFill>
                  <a:srgbClr val="FFFF00"/>
                </a:solidFill>
                <a:cs typeface="Arial" panose="020B0604020202020204" pitchFamily="34" charset="0"/>
              </a:rPr>
              <a:t>منحطة،</a:t>
            </a:r>
            <a:r>
              <a:rPr lang="ar-JO" altLang="en-US" sz="2800" b="1" dirty="0">
                <a:solidFill>
                  <a:schemeClr val="bg1"/>
                </a:solidFill>
                <a:cs typeface="Arial" panose="020B0604020202020204" pitchFamily="34" charset="0"/>
              </a:rPr>
              <a:t> والمثابرة نحو </a:t>
            </a:r>
            <a:r>
              <a:rPr lang="ar-JO" altLang="en-US" sz="2800" b="1" dirty="0">
                <a:solidFill>
                  <a:srgbClr val="FFFF00"/>
                </a:solidFill>
                <a:cs typeface="Arial" panose="020B0604020202020204" pitchFamily="34" charset="0"/>
              </a:rPr>
              <a:t>مستوى أخلاقي أعلى.</a:t>
            </a:r>
            <a:r>
              <a:rPr lang="en-GB" altLang="en-US" sz="2800" b="1" dirty="0">
                <a:solidFill>
                  <a:schemeClr val="bg1"/>
                </a:solidFill>
                <a:cs typeface="Arial" panose="020B0604020202020204" pitchFamily="34" charset="0"/>
              </a:rPr>
              <a:t> </a:t>
            </a:r>
          </a:p>
        </p:txBody>
      </p:sp>
      <p:sp>
        <p:nvSpPr>
          <p:cNvPr id="180233" name="AutoShape 12">
            <a:extLst>
              <a:ext uri="{FF2B5EF4-FFF2-40B4-BE49-F238E27FC236}">
                <a16:creationId xmlns:a16="http://schemas.microsoft.com/office/drawing/2014/main" id="{84A5A07D-42DB-6344-A68B-143CC20D2A22}"/>
              </a:ext>
            </a:extLst>
          </p:cNvPr>
          <p:cNvSpPr>
            <a:spLocks noChangeArrowheads="1"/>
          </p:cNvSpPr>
          <p:nvPr/>
        </p:nvSpPr>
        <p:spPr bwMode="auto">
          <a:xfrm>
            <a:off x="5508104" y="1341438"/>
            <a:ext cx="3010421" cy="1010406"/>
          </a:xfrm>
          <a:prstGeom prst="roundRect">
            <a:avLst>
              <a:gd name="adj" fmla="val 14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3000"/>
              </a:lnSpc>
              <a:spcBef>
                <a:spcPct val="0"/>
              </a:spcBef>
              <a:buClr>
                <a:srgbClr val="FFFFFF"/>
              </a:buClr>
              <a:buFont typeface="Arial Narrow" panose="020B0604020202020204" pitchFamily="34" charset="0"/>
              <a:buNone/>
            </a:pPr>
            <a:r>
              <a:rPr lang="ar-JO" altLang="en-US" b="1" dirty="0">
                <a:solidFill>
                  <a:schemeClr val="tx1"/>
                </a:solidFill>
                <a:cs typeface="Arial" panose="020B0604020202020204" pitchFamily="34" charset="0"/>
              </a:rPr>
              <a:t>يفهمها الإعلام الغربي بأنها حرب مقدسة.</a:t>
            </a:r>
            <a:endParaRPr lang="en-GB" altLang="en-US" b="1" dirty="0">
              <a:solidFill>
                <a:schemeClr val="tx1"/>
              </a:solidFill>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8359">
                                            <p:txEl>
                                              <p:pRg st="0" end="0"/>
                                            </p:txEl>
                                          </p:spTgt>
                                        </p:tgtEl>
                                        <p:attrNameLst>
                                          <p:attrName>style.visibility</p:attrName>
                                        </p:attrNameLst>
                                      </p:cBhvr>
                                      <p:to>
                                        <p:strVal val="visible"/>
                                      </p:to>
                                    </p:set>
                                    <p:animEffect transition="in" filter="checkerboard(across)">
                                      <p:cBhvr>
                                        <p:cTn id="7" dur="500"/>
                                        <p:tgtEl>
                                          <p:spTgt spid="228359">
                                            <p:txEl>
                                              <p:pRg st="0" end="0"/>
                                            </p:txEl>
                                          </p:spTgt>
                                        </p:tgtEl>
                                      </p:cBhvr>
                                    </p:animEffect>
                                  </p:childTnLst>
                                  <p:subTnLst>
                                    <p:animClr clrSpc="rgb" dir="cw">
                                      <p:cBhvr override="childStyle">
                                        <p:cTn dur="1" fill="hold" display="0" masterRel="nextClick" afterEffect="1"/>
                                        <p:tgtEl>
                                          <p:spTgt spid="228359">
                                            <p:txEl>
                                              <p:pRg st="0" end="0"/>
                                            </p:txEl>
                                          </p:spTgt>
                                        </p:tgtEl>
                                        <p:attrNameLst>
                                          <p:attrName>ppt_c</p:attrName>
                                        </p:attrNameLst>
                                      </p:cBhvr>
                                      <p:to>
                                        <a:srgbClr val="FF9900"/>
                                      </p:to>
                                    </p:animClr>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8359">
                                            <p:txEl>
                                              <p:pRg st="2" end="2"/>
                                            </p:txEl>
                                          </p:spTgt>
                                        </p:tgtEl>
                                        <p:attrNameLst>
                                          <p:attrName>style.visibility</p:attrName>
                                        </p:attrNameLst>
                                      </p:cBhvr>
                                      <p:to>
                                        <p:strVal val="visible"/>
                                      </p:to>
                                    </p:set>
                                    <p:animEffect transition="in" filter="checkerboard(across)">
                                      <p:cBhvr>
                                        <p:cTn id="12" dur="500"/>
                                        <p:tgtEl>
                                          <p:spTgt spid="228359">
                                            <p:txEl>
                                              <p:pRg st="2" end="2"/>
                                            </p:txEl>
                                          </p:spTgt>
                                        </p:tgtEl>
                                      </p:cBhvr>
                                    </p:animEffect>
                                  </p:childTnLst>
                                  <p:subTnLst>
                                    <p:animClr clrSpc="rgb" dir="cw">
                                      <p:cBhvr override="childStyle">
                                        <p:cTn dur="1" fill="hold" display="0" masterRel="nextClick" afterEffect="1"/>
                                        <p:tgtEl>
                                          <p:spTgt spid="228359">
                                            <p:txEl>
                                              <p:pRg st="2" end="2"/>
                                            </p:txEl>
                                          </p:spTgt>
                                        </p:tgtEl>
                                        <p:attrNameLst>
                                          <p:attrName>ppt_c</p:attrName>
                                        </p:attrNameLst>
                                      </p:cBhvr>
                                      <p:to>
                                        <a:srgbClr val="FF99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9"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B3B3B3"/>
        </a:solidFill>
        <a:effectLst/>
      </p:bgPr>
    </p:bg>
    <p:spTree>
      <p:nvGrpSpPr>
        <p:cNvPr id="1" name=""/>
        <p:cNvGrpSpPr/>
        <p:nvPr/>
      </p:nvGrpSpPr>
      <p:grpSpPr>
        <a:xfrm>
          <a:off x="0" y="0"/>
          <a:ext cx="0" cy="0"/>
          <a:chOff x="0" y="0"/>
          <a:chExt cx="0" cy="0"/>
        </a:xfrm>
      </p:grpSpPr>
      <p:pic>
        <p:nvPicPr>
          <p:cNvPr id="182274" name="Picture 1">
            <a:extLst>
              <a:ext uri="{FF2B5EF4-FFF2-40B4-BE49-F238E27FC236}">
                <a16:creationId xmlns:a16="http://schemas.microsoft.com/office/drawing/2014/main" id="{0E17FFC7-9DA6-424C-8AED-349587ACD53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692150"/>
            <a:ext cx="7416801"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Text Box 2">
            <a:extLst>
              <a:ext uri="{FF2B5EF4-FFF2-40B4-BE49-F238E27FC236}">
                <a16:creationId xmlns:a16="http://schemas.microsoft.com/office/drawing/2014/main" id="{DBBA98D6-358C-6A42-9B00-8109BF6175AE}"/>
              </a:ext>
            </a:extLst>
          </p:cNvPr>
          <p:cNvSpPr txBox="1">
            <a:spLocks noChangeArrowheads="1"/>
          </p:cNvSpPr>
          <p:nvPr/>
        </p:nvSpPr>
        <p:spPr bwMode="auto">
          <a:xfrm>
            <a:off x="2178050" y="352425"/>
            <a:ext cx="47879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5000"/>
              </a:lnSpc>
              <a:spcBef>
                <a:spcPct val="0"/>
              </a:spcBef>
              <a:buClr>
                <a:srgbClr val="000000"/>
              </a:buClr>
              <a:buFont typeface="Times New Roman" panose="02020603050405020304" pitchFamily="18" charset="0"/>
              <a:buNone/>
            </a:pPr>
            <a:r>
              <a:rPr lang="ar-JO" altLang="en-US" sz="4000" b="1" dirty="0">
                <a:solidFill>
                  <a:schemeClr val="tx1"/>
                </a:solidFill>
                <a:cs typeface="Arial" panose="020B0604020202020204" pitchFamily="34" charset="0"/>
              </a:rPr>
              <a:t>الجهاد (الصراع مع)</a:t>
            </a:r>
            <a:endParaRPr lang="en-GB" altLang="en-US" sz="4000" b="1" dirty="0">
              <a:solidFill>
                <a:schemeClr val="tx1"/>
              </a:solidFill>
              <a:cs typeface="Arial" panose="020B0604020202020204" pitchFamily="34" charset="0"/>
            </a:endParaRPr>
          </a:p>
        </p:txBody>
      </p:sp>
      <p:sp>
        <p:nvSpPr>
          <p:cNvPr id="182276" name="Text Box 3">
            <a:extLst>
              <a:ext uri="{FF2B5EF4-FFF2-40B4-BE49-F238E27FC236}">
                <a16:creationId xmlns:a16="http://schemas.microsoft.com/office/drawing/2014/main" id="{E585FFD0-EE5E-7C4E-B2E6-2E468ADB099E}"/>
              </a:ext>
            </a:extLst>
          </p:cNvPr>
          <p:cNvSpPr txBox="1">
            <a:spLocks noChangeArrowheads="1"/>
          </p:cNvSpPr>
          <p:nvPr/>
        </p:nvSpPr>
        <p:spPr bwMode="auto">
          <a:xfrm>
            <a:off x="5084763" y="1673225"/>
            <a:ext cx="4059237" cy="338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336550" indent="-3365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9pPr>
          </a:lstStyle>
          <a:p>
            <a:pPr algn="r" rtl="1">
              <a:lnSpc>
                <a:spcPct val="85000"/>
              </a:lnSpc>
              <a:spcBef>
                <a:spcPts val="700"/>
              </a:spcBef>
              <a:buClr>
                <a:srgbClr val="000000"/>
              </a:buClr>
              <a:buFont typeface="Times New Roman" panose="02020603050405020304" pitchFamily="18" charset="0"/>
              <a:buChar char="•"/>
            </a:pPr>
            <a:r>
              <a:rPr lang="ar-JO" altLang="en-US" sz="2800" b="1" dirty="0">
                <a:solidFill>
                  <a:srgbClr val="333300"/>
                </a:solidFill>
                <a:cs typeface="Arial" panose="020B0604020202020204" pitchFamily="34" charset="0"/>
              </a:rPr>
              <a:t>يعتبر الركن السادس من أركان الإسلام في بعض الأحيان.</a:t>
            </a:r>
            <a:endParaRPr lang="en-GB" altLang="en-US" sz="2800" b="1" dirty="0">
              <a:solidFill>
                <a:srgbClr val="333300"/>
              </a:solidFill>
              <a:cs typeface="Arial" panose="020B0604020202020204" pitchFamily="34" charset="0"/>
            </a:endParaRPr>
          </a:p>
          <a:p>
            <a:pPr>
              <a:lnSpc>
                <a:spcPct val="85000"/>
              </a:lnSpc>
              <a:spcBef>
                <a:spcPts val="700"/>
              </a:spcBef>
              <a:buClr>
                <a:srgbClr val="000000"/>
              </a:buClr>
              <a:buFont typeface="Times New Roman" panose="02020603050405020304" pitchFamily="18" charset="0"/>
              <a:buChar char="•"/>
            </a:pPr>
            <a:endParaRPr lang="en-GB" altLang="en-US" sz="2800" b="1" dirty="0">
              <a:solidFill>
                <a:srgbClr val="333300"/>
              </a:solidFill>
              <a:cs typeface="Arial" panose="020B0604020202020204" pitchFamily="34" charset="0"/>
            </a:endParaRPr>
          </a:p>
          <a:p>
            <a:pPr algn="r" rtl="1">
              <a:lnSpc>
                <a:spcPct val="85000"/>
              </a:lnSpc>
              <a:spcBef>
                <a:spcPts val="700"/>
              </a:spcBef>
              <a:buClr>
                <a:srgbClr val="000000"/>
              </a:buClr>
              <a:buFont typeface="Times New Roman" panose="02020603050405020304" pitchFamily="18" charset="0"/>
              <a:buChar char="•"/>
            </a:pPr>
            <a:r>
              <a:rPr lang="ar-JO" altLang="en-US" sz="2800" b="1" dirty="0">
                <a:solidFill>
                  <a:srgbClr val="333300"/>
                </a:solidFill>
                <a:cs typeface="Arial" panose="020B0604020202020204" pitchFamily="34" charset="0"/>
              </a:rPr>
              <a:t>الصراع ضد النفس أو ضد العالم غير الإسلامي.</a:t>
            </a:r>
            <a:endParaRPr lang="en-GB" altLang="en-US" sz="2800" b="1" dirty="0">
              <a:solidFill>
                <a:srgbClr val="333300"/>
              </a:solidFill>
              <a:cs typeface="Arial" panose="020B0604020202020204" pitchFamily="34" charset="0"/>
            </a:endParaRPr>
          </a:p>
          <a:p>
            <a:pPr>
              <a:lnSpc>
                <a:spcPct val="85000"/>
              </a:lnSpc>
              <a:spcBef>
                <a:spcPts val="700"/>
              </a:spcBef>
              <a:buClr>
                <a:srgbClr val="000000"/>
              </a:buClr>
              <a:buFont typeface="Times New Roman" panose="02020603050405020304" pitchFamily="18" charset="0"/>
              <a:buChar char="•"/>
            </a:pPr>
            <a:endParaRPr lang="en-GB" altLang="en-US" sz="2800" b="1" dirty="0">
              <a:solidFill>
                <a:srgbClr val="333300"/>
              </a:solidFill>
              <a:cs typeface="Arial" panose="020B0604020202020204" pitchFamily="34" charset="0"/>
            </a:endParaRPr>
          </a:p>
          <a:p>
            <a:pPr algn="r" rtl="1">
              <a:lnSpc>
                <a:spcPct val="85000"/>
              </a:lnSpc>
              <a:spcBef>
                <a:spcPts val="700"/>
              </a:spcBef>
              <a:buClr>
                <a:srgbClr val="000000"/>
              </a:buClr>
              <a:buFont typeface="Times New Roman" panose="02020603050405020304" pitchFamily="18" charset="0"/>
              <a:buChar char="•"/>
            </a:pPr>
            <a:r>
              <a:rPr lang="ar-JO" altLang="en-US" sz="2800" b="1" dirty="0">
                <a:solidFill>
                  <a:srgbClr val="333300"/>
                </a:solidFill>
                <a:cs typeface="Arial" panose="020B0604020202020204" pitchFamily="34" charset="0"/>
              </a:rPr>
              <a:t>الحرب المقدسة ضد الديانات الأخرى وتوسعها في الأراضي.</a:t>
            </a:r>
            <a:endParaRPr lang="en-GB" altLang="en-US" sz="2800" b="1" dirty="0">
              <a:solidFill>
                <a:srgbClr val="333300"/>
              </a:solidFill>
              <a:cs typeface="Arial" panose="020B0604020202020204" pitchFamily="34" charset="0"/>
            </a:endParaRP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a:extLst>
              <a:ext uri="{FF2B5EF4-FFF2-40B4-BE49-F238E27FC236}">
                <a16:creationId xmlns:a16="http://schemas.microsoft.com/office/drawing/2014/main" id="{A3412320-658E-A446-9FF4-921EA1F377F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0163"/>
            <a:ext cx="9185275"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23" name="Group 2">
            <a:extLst>
              <a:ext uri="{FF2B5EF4-FFF2-40B4-BE49-F238E27FC236}">
                <a16:creationId xmlns:a16="http://schemas.microsoft.com/office/drawing/2014/main" id="{A58F8A6D-64EB-B143-943D-61099B0C3061}"/>
              </a:ext>
            </a:extLst>
          </p:cNvPr>
          <p:cNvGrpSpPr>
            <a:grpSpLocks/>
          </p:cNvGrpSpPr>
          <p:nvPr/>
        </p:nvGrpSpPr>
        <p:grpSpPr bwMode="auto">
          <a:xfrm>
            <a:off x="3538538" y="549275"/>
            <a:ext cx="2066925" cy="863600"/>
            <a:chOff x="2232" y="0"/>
            <a:chExt cx="1302" cy="748"/>
          </a:xfrm>
        </p:grpSpPr>
        <p:sp>
          <p:nvSpPr>
            <p:cNvPr id="184326" name="AutoShape 3">
              <a:extLst>
                <a:ext uri="{FF2B5EF4-FFF2-40B4-BE49-F238E27FC236}">
                  <a16:creationId xmlns:a16="http://schemas.microsoft.com/office/drawing/2014/main" id="{6A4FFEBF-AB26-B14B-AE8C-244EBC10748A}"/>
                </a:ext>
              </a:extLst>
            </p:cNvPr>
            <p:cNvSpPr>
              <a:spLocks noChangeArrowheads="1"/>
            </p:cNvSpPr>
            <p:nvPr/>
          </p:nvSpPr>
          <p:spPr bwMode="auto">
            <a:xfrm>
              <a:off x="2232" y="0"/>
              <a:ext cx="1302"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sp>
          <p:nvSpPr>
            <p:cNvPr id="184327" name="AutoShape 5">
              <a:extLst>
                <a:ext uri="{FF2B5EF4-FFF2-40B4-BE49-F238E27FC236}">
                  <a16:creationId xmlns:a16="http://schemas.microsoft.com/office/drawing/2014/main" id="{12C4D147-B822-464E-996F-36383813429A}"/>
                </a:ext>
              </a:extLst>
            </p:cNvPr>
            <p:cNvSpPr>
              <a:spLocks noChangeArrowheads="1"/>
            </p:cNvSpPr>
            <p:nvPr/>
          </p:nvSpPr>
          <p:spPr bwMode="auto">
            <a:xfrm>
              <a:off x="2232" y="0"/>
              <a:ext cx="1302" cy="748"/>
            </a:xfrm>
            <a:prstGeom prst="roundRect">
              <a:avLst>
                <a:gd name="adj" fmla="val 13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b="1" dirty="0">
                <a:solidFill>
                  <a:schemeClr val="tx1"/>
                </a:solidFill>
                <a:cs typeface="Arial" panose="020B0604020202020204" pitchFamily="34" charset="0"/>
              </a:endParaRPr>
            </a:p>
          </p:txBody>
        </p:sp>
      </p:grpSp>
      <p:sp>
        <p:nvSpPr>
          <p:cNvPr id="232455" name="Text Box 7">
            <a:extLst>
              <a:ext uri="{FF2B5EF4-FFF2-40B4-BE49-F238E27FC236}">
                <a16:creationId xmlns:a16="http://schemas.microsoft.com/office/drawing/2014/main" id="{DC93065F-1D67-2F42-BDDD-2619C2207475}"/>
              </a:ext>
            </a:extLst>
          </p:cNvPr>
          <p:cNvSpPr txBox="1">
            <a:spLocks noChangeArrowheads="1"/>
          </p:cNvSpPr>
          <p:nvPr/>
        </p:nvSpPr>
        <p:spPr bwMode="auto">
          <a:xfrm>
            <a:off x="33338" y="3429000"/>
            <a:ext cx="9185275" cy="2418740"/>
          </a:xfrm>
          <a:prstGeom prst="rect">
            <a:avLst/>
          </a:prstGeom>
          <a:solidFill>
            <a:schemeClr val="bg1">
              <a:alpha val="6901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3000"/>
              </a:lnSpc>
              <a:spcBef>
                <a:spcPct val="0"/>
              </a:spcBef>
              <a:buClr>
                <a:srgbClr val="FFFFFF"/>
              </a:buClr>
              <a:buFont typeface="Arial Narrow" panose="020B0604020202020204" pitchFamily="34" charset="0"/>
              <a:buNone/>
            </a:pPr>
            <a:r>
              <a:rPr lang="ar-JO" altLang="en-US" b="1" dirty="0">
                <a:solidFill>
                  <a:schemeClr val="tx1"/>
                </a:solidFill>
                <a:cs typeface="Arial" panose="020B0604020202020204" pitchFamily="34" charset="0"/>
              </a:rPr>
              <a:t>آمن محمد باستخدام القوة لتحقيق الخضوع المطلوب من الله</a:t>
            </a:r>
          </a:p>
          <a:p>
            <a:pPr algn="ctr">
              <a:lnSpc>
                <a:spcPct val="93000"/>
              </a:lnSpc>
              <a:spcBef>
                <a:spcPct val="0"/>
              </a:spcBef>
              <a:buClr>
                <a:srgbClr val="FFFFFF"/>
              </a:buClr>
              <a:buFont typeface="Arial Narrow" panose="020B0604020202020204" pitchFamily="34" charset="0"/>
              <a:buNone/>
            </a:pPr>
            <a:r>
              <a:rPr lang="ar-JO" altLang="en-US" b="1" dirty="0">
                <a:solidFill>
                  <a:schemeClr val="tx1"/>
                </a:solidFill>
                <a:cs typeface="Arial" panose="020B0604020202020204" pitchFamily="34" charset="0"/>
              </a:rPr>
              <a:t>وقد أمر:</a:t>
            </a:r>
            <a:endParaRPr lang="en-GB" altLang="en-US" b="1" dirty="0">
              <a:solidFill>
                <a:schemeClr val="tx1"/>
              </a:solidFill>
              <a:cs typeface="Arial" panose="020B0604020202020204" pitchFamily="34" charset="0"/>
            </a:endParaRPr>
          </a:p>
          <a:p>
            <a:pPr algn="ctr">
              <a:lnSpc>
                <a:spcPct val="93000"/>
              </a:lnSpc>
              <a:spcBef>
                <a:spcPct val="0"/>
              </a:spcBef>
              <a:buClr>
                <a:srgbClr val="FFFFFF"/>
              </a:buClr>
              <a:buFont typeface="Arial Narrow" panose="020B0604020202020204" pitchFamily="34" charset="0"/>
              <a:buNone/>
            </a:pPr>
            <a:endParaRPr lang="en-GB" altLang="en-US" b="1" dirty="0">
              <a:solidFill>
                <a:schemeClr val="tx1"/>
              </a:solidFill>
              <a:cs typeface="Arial" panose="020B0604020202020204" pitchFamily="34" charset="0"/>
            </a:endParaRPr>
          </a:p>
          <a:p>
            <a:pPr algn="ctr">
              <a:lnSpc>
                <a:spcPct val="93000"/>
              </a:lnSpc>
              <a:spcBef>
                <a:spcPct val="0"/>
              </a:spcBef>
              <a:buClr>
                <a:srgbClr val="FFFFFF"/>
              </a:buClr>
              <a:buFont typeface="Arial Narrow" panose="020B0604020202020204" pitchFamily="34" charset="0"/>
              <a:buNone/>
            </a:pPr>
            <a:r>
              <a:rPr lang="ar-JO" altLang="en-US" b="1" dirty="0">
                <a:solidFill>
                  <a:schemeClr val="tx1"/>
                </a:solidFill>
                <a:cs typeface="Arial" panose="020B0604020202020204" pitchFamily="34" charset="0"/>
              </a:rPr>
              <a:t>فاقتلوا المشركين حيث وجدتموهم (9: 5)</a:t>
            </a:r>
          </a:p>
          <a:p>
            <a:pPr algn="ctr">
              <a:spcBef>
                <a:spcPct val="0"/>
              </a:spcBef>
              <a:buClr>
                <a:srgbClr val="FFFFFF"/>
              </a:buClr>
              <a:buFont typeface="Arial Narrow" panose="020B0604020202020204" pitchFamily="34" charset="0"/>
              <a:buNone/>
            </a:pPr>
            <a:r>
              <a:rPr lang="ar-JO" altLang="en-US" b="1" dirty="0">
                <a:solidFill>
                  <a:schemeClr val="tx1"/>
                </a:solidFill>
                <a:cs typeface="Arial" panose="020B0604020202020204" pitchFamily="34" charset="0"/>
              </a:rPr>
              <a:t>وقاتلوا في سبيل الله (2: 244)</a:t>
            </a:r>
            <a:r>
              <a:rPr lang="en-GB" altLang="en-US" b="1" dirty="0">
                <a:solidFill>
                  <a:schemeClr val="tx1"/>
                </a:solidFill>
                <a:cs typeface="Arial" panose="020B0604020202020204" pitchFamily="34" charset="0"/>
              </a:rPr>
              <a:t> </a:t>
            </a:r>
          </a:p>
        </p:txBody>
      </p:sp>
      <p:sp>
        <p:nvSpPr>
          <p:cNvPr id="184325" name="Rectangle 4">
            <a:extLst>
              <a:ext uri="{FF2B5EF4-FFF2-40B4-BE49-F238E27FC236}">
                <a16:creationId xmlns:a16="http://schemas.microsoft.com/office/drawing/2014/main" id="{A2B9EF0F-4C08-5145-8EB2-C6E770D223B0}"/>
              </a:ext>
            </a:extLst>
          </p:cNvPr>
          <p:cNvSpPr>
            <a:spLocks noChangeArrowheads="1"/>
          </p:cNvSpPr>
          <p:nvPr/>
        </p:nvSpPr>
        <p:spPr bwMode="auto">
          <a:xfrm>
            <a:off x="28575" y="1123950"/>
            <a:ext cx="9185275" cy="1016000"/>
          </a:xfrm>
          <a:prstGeom prst="rect">
            <a:avLst/>
          </a:prstGeom>
          <a:solidFill>
            <a:schemeClr val="bg1">
              <a:alpha val="7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a:spcBef>
                <a:spcPct val="0"/>
              </a:spcBef>
              <a:buFontTx/>
              <a:buNone/>
            </a:pPr>
            <a:r>
              <a:rPr lang="ar-JO" altLang="en-US" sz="6000" b="1" dirty="0">
                <a:solidFill>
                  <a:schemeClr val="tx1"/>
                </a:solidFill>
                <a:cs typeface="Arial" panose="020B0604020202020204" pitchFamily="34" charset="0"/>
              </a:rPr>
              <a:t>الجهاد</a:t>
            </a:r>
            <a:endParaRPr lang="en-SG" altLang="en-US" sz="6000" b="1" dirty="0">
              <a:solidFill>
                <a:schemeClr val="tx1"/>
              </a:solidFill>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32455">
                                            <p:txEl>
                                              <p:pRg st="0" end="0"/>
                                            </p:txEl>
                                          </p:spTgt>
                                        </p:tgtEl>
                                        <p:attrNameLst>
                                          <p:attrName>style.visibility</p:attrName>
                                        </p:attrNameLst>
                                      </p:cBhvr>
                                      <p:to>
                                        <p:strVal val="visible"/>
                                      </p:to>
                                    </p:set>
                                    <p:animEffect transition="in" filter="checkerboard(across)">
                                      <p:cBhvr>
                                        <p:cTn id="7" dur="500"/>
                                        <p:tgtEl>
                                          <p:spTgt spid="232455">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32455">
                                            <p:txEl>
                                              <p:pRg st="1" end="1"/>
                                            </p:txEl>
                                          </p:spTgt>
                                        </p:tgtEl>
                                        <p:attrNameLst>
                                          <p:attrName>style.visibility</p:attrName>
                                        </p:attrNameLst>
                                      </p:cBhvr>
                                      <p:to>
                                        <p:strVal val="visible"/>
                                      </p:to>
                                    </p:set>
                                    <p:animEffect transition="in" filter="checkerboard(across)">
                                      <p:cBhvr>
                                        <p:cTn id="10" dur="500"/>
                                        <p:tgtEl>
                                          <p:spTgt spid="232455">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32455">
                                            <p:txEl>
                                              <p:pRg st="3" end="3"/>
                                            </p:txEl>
                                          </p:spTgt>
                                        </p:tgtEl>
                                        <p:attrNameLst>
                                          <p:attrName>style.visibility</p:attrName>
                                        </p:attrNameLst>
                                      </p:cBhvr>
                                      <p:to>
                                        <p:strVal val="visible"/>
                                      </p:to>
                                    </p:set>
                                    <p:animEffect transition="in" filter="checkerboard(across)">
                                      <p:cBhvr>
                                        <p:cTn id="13" dur="500"/>
                                        <p:tgtEl>
                                          <p:spTgt spid="232455">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32455">
                                            <p:txEl>
                                              <p:pRg st="4" end="4"/>
                                            </p:txEl>
                                          </p:spTgt>
                                        </p:tgtEl>
                                        <p:attrNameLst>
                                          <p:attrName>style.visibility</p:attrName>
                                        </p:attrNameLst>
                                      </p:cBhvr>
                                      <p:to>
                                        <p:strVal val="visible"/>
                                      </p:to>
                                    </p:set>
                                    <p:animEffect transition="in" filter="checkerboard(across)">
                                      <p:cBhvr>
                                        <p:cTn id="18" dur="500"/>
                                        <p:tgtEl>
                                          <p:spTgt spid="2324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5" grpId="0" uiExpand="1"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1">
            <a:extLst>
              <a:ext uri="{FF2B5EF4-FFF2-40B4-BE49-F238E27FC236}">
                <a16:creationId xmlns:a16="http://schemas.microsoft.com/office/drawing/2014/main" id="{CAF135AA-E11F-524E-B9DC-F90861B47FE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75" y="0"/>
            <a:ext cx="91440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Text Box 2">
            <a:extLst>
              <a:ext uri="{FF2B5EF4-FFF2-40B4-BE49-F238E27FC236}">
                <a16:creationId xmlns:a16="http://schemas.microsoft.com/office/drawing/2014/main" id="{C47B1815-95CE-6B4F-BA8A-A4F23AD13CAE}"/>
              </a:ext>
            </a:extLst>
          </p:cNvPr>
          <p:cNvSpPr txBox="1">
            <a:spLocks noChangeArrowheads="1"/>
          </p:cNvSpPr>
          <p:nvPr/>
        </p:nvSpPr>
        <p:spPr bwMode="auto">
          <a:xfrm>
            <a:off x="15875" y="188913"/>
            <a:ext cx="9144000" cy="744537"/>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5000"/>
              </a:lnSpc>
              <a:spcBef>
                <a:spcPct val="0"/>
              </a:spcBef>
              <a:buClr>
                <a:srgbClr val="000000"/>
              </a:buClr>
              <a:buFont typeface="Times New Roman" panose="02020603050405020304" pitchFamily="18" charset="0"/>
              <a:buNone/>
            </a:pPr>
            <a:r>
              <a:rPr lang="ar-JO" altLang="en-US" sz="4400" b="1" dirty="0">
                <a:solidFill>
                  <a:schemeClr val="tx1"/>
                </a:solidFill>
                <a:cs typeface="Arial" panose="020B0604020202020204" pitchFamily="34" charset="0"/>
              </a:rPr>
              <a:t>الخلاص</a:t>
            </a:r>
            <a:endParaRPr lang="en-GB" altLang="en-US" sz="4400" b="1" dirty="0">
              <a:solidFill>
                <a:schemeClr val="tx1"/>
              </a:solidFill>
              <a:cs typeface="Arial" panose="020B0604020202020204" pitchFamily="34" charset="0"/>
            </a:endParaRPr>
          </a:p>
        </p:txBody>
      </p:sp>
      <p:sp>
        <p:nvSpPr>
          <p:cNvPr id="3" name="Rectangle 2">
            <a:extLst>
              <a:ext uri="{FF2B5EF4-FFF2-40B4-BE49-F238E27FC236}">
                <a16:creationId xmlns:a16="http://schemas.microsoft.com/office/drawing/2014/main" id="{55977CBF-D085-904E-B796-23CE2B577F1A}"/>
              </a:ext>
            </a:extLst>
          </p:cNvPr>
          <p:cNvSpPr/>
          <p:nvPr/>
        </p:nvSpPr>
        <p:spPr>
          <a:xfrm>
            <a:off x="15875" y="4103688"/>
            <a:ext cx="9128125" cy="2685863"/>
          </a:xfrm>
          <a:prstGeom prst="rect">
            <a:avLst/>
          </a:prstGeom>
          <a:solidFill>
            <a:schemeClr val="bg2">
              <a:lumMod val="40000"/>
              <a:lumOff val="60000"/>
            </a:schemeClr>
          </a:solidFill>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274638" indent="-265113" algn="r" rtl="1">
              <a:lnSpc>
                <a:spcPct val="95000"/>
              </a:lnSpc>
              <a:spcBef>
                <a:spcPts val="800"/>
              </a:spcBef>
              <a:buClr>
                <a:srgbClr val="000000"/>
              </a:buClr>
              <a:buFont typeface="Times New Roman" panose="02020603050405020304" pitchFamily="18" charset="0"/>
              <a:buChar char="•"/>
              <a:defRPr/>
            </a:pPr>
            <a:r>
              <a:rPr lang="ar-JO" altLang="en-US" sz="3200" b="1" dirty="0">
                <a:cs typeface="Arial" panose="020B0604020202020204" pitchFamily="34" charset="0"/>
              </a:rPr>
              <a:t>يؤدي </a:t>
            </a:r>
            <a:r>
              <a:rPr lang="ar-JO" altLang="en-US" sz="3200" b="1" dirty="0">
                <a:solidFill>
                  <a:srgbClr val="FF0000"/>
                </a:solidFill>
                <a:cs typeface="Arial" panose="020B0604020202020204" pitchFamily="34" charset="0"/>
              </a:rPr>
              <a:t>الإيمان والأعمال </a:t>
            </a:r>
            <a:r>
              <a:rPr lang="ar-JO" altLang="en-US" sz="3200" b="1" dirty="0">
                <a:cs typeface="Arial" panose="020B0604020202020204" pitchFamily="34" charset="0"/>
              </a:rPr>
              <a:t>إلى الخلاص في القرآن.</a:t>
            </a:r>
            <a:endParaRPr lang="en-SG" altLang="en-US" sz="3200" b="1" dirty="0">
              <a:cs typeface="Arial" panose="020B0604020202020204" pitchFamily="34" charset="0"/>
            </a:endParaRPr>
          </a:p>
          <a:p>
            <a:pPr marL="274638" indent="-265113" algn="r" rtl="1">
              <a:lnSpc>
                <a:spcPct val="95000"/>
              </a:lnSpc>
              <a:spcBef>
                <a:spcPts val="800"/>
              </a:spcBef>
              <a:buClr>
                <a:srgbClr val="000000"/>
              </a:buClr>
              <a:buFont typeface="Times New Roman" panose="02020603050405020304" pitchFamily="18" charset="0"/>
              <a:buChar char="•"/>
              <a:defRPr/>
            </a:pPr>
            <a:r>
              <a:rPr lang="ar-JO" altLang="en-US" sz="3200" b="1" dirty="0">
                <a:cs typeface="Arial" panose="020B0604020202020204" pitchFamily="34" charset="0"/>
              </a:rPr>
              <a:t>بالنسبة للمسلمين </a:t>
            </a:r>
            <a:r>
              <a:rPr lang="ar-JO" altLang="en-US" sz="3200" b="1" dirty="0">
                <a:solidFill>
                  <a:srgbClr val="FF0000"/>
                </a:solidFill>
                <a:cs typeface="Arial" panose="020B0604020202020204" pitchFamily="34" charset="0"/>
              </a:rPr>
              <a:t>لا يوجد طريقة لمعرفة </a:t>
            </a:r>
            <a:r>
              <a:rPr lang="ar-JO" altLang="en-US" sz="3200" b="1" dirty="0">
                <a:cs typeface="Arial" panose="020B0604020202020204" pitchFamily="34" charset="0"/>
              </a:rPr>
              <a:t>إن كانوا ذاهبين إلى الجنة أم لا.</a:t>
            </a:r>
            <a:endParaRPr lang="en-GB" altLang="en-US" sz="3200" b="1" dirty="0">
              <a:cs typeface="Arial" panose="020B0604020202020204" pitchFamily="34" charset="0"/>
            </a:endParaRPr>
          </a:p>
          <a:p>
            <a:pPr marL="274638" indent="-265113" algn="r" rtl="1">
              <a:spcBef>
                <a:spcPts val="800"/>
              </a:spcBef>
              <a:buClr>
                <a:srgbClr val="000000"/>
              </a:buClr>
              <a:buFont typeface="Times New Roman" panose="02020603050405020304" pitchFamily="18" charset="0"/>
              <a:buChar char="•"/>
              <a:defRPr/>
            </a:pPr>
            <a:r>
              <a:rPr lang="ar-JO" altLang="en-US" sz="3200" b="1" dirty="0">
                <a:solidFill>
                  <a:srgbClr val="FF0000"/>
                </a:solidFill>
                <a:cs typeface="Arial" panose="020B0604020202020204" pitchFamily="34" charset="0"/>
              </a:rPr>
              <a:t>الطريقة الوحيدة </a:t>
            </a:r>
            <a:r>
              <a:rPr lang="ar-JO" altLang="en-US" sz="3200" b="1" dirty="0">
                <a:cs typeface="Arial" panose="020B0604020202020204" pitchFamily="34" charset="0"/>
              </a:rPr>
              <a:t>بالنسبة للمسلم والتي يستطيع من خلالها التأكد من ذهابة للجنة هي </a:t>
            </a:r>
            <a:r>
              <a:rPr lang="ar-JO" altLang="en-US" sz="3200" b="1" dirty="0">
                <a:solidFill>
                  <a:srgbClr val="FF0000"/>
                </a:solidFill>
                <a:cs typeface="Arial" panose="020B0604020202020204" pitchFamily="34" charset="0"/>
              </a:rPr>
              <a:t>الموت في القتال </a:t>
            </a:r>
            <a:r>
              <a:rPr lang="ar-JO" altLang="en-US" sz="3200" b="1" dirty="0">
                <a:cs typeface="Arial" panose="020B0604020202020204" pitchFamily="34" charset="0"/>
              </a:rPr>
              <a:t>لأجل الإسلام.</a:t>
            </a:r>
            <a:endParaRPr lang="en-SG" altLang="en-US" sz="3200" b="1" dirty="0"/>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4">
            <a:extLst>
              <a:ext uri="{FF2B5EF4-FFF2-40B4-BE49-F238E27FC236}">
                <a16:creationId xmlns:a16="http://schemas.microsoft.com/office/drawing/2014/main" id="{6A195A71-C396-1948-9559-DCED8E5F9C2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2AAA688-54B4-2B47-82A6-221F5FE7C805}"/>
              </a:ext>
            </a:extLst>
          </p:cNvPr>
          <p:cNvSpPr/>
          <p:nvPr/>
        </p:nvSpPr>
        <p:spPr>
          <a:xfrm>
            <a:off x="-15875" y="4110038"/>
            <a:ext cx="9144000" cy="2062103"/>
          </a:xfrm>
          <a:prstGeom prst="rect">
            <a:avLst/>
          </a:prstGeom>
          <a:solidFill>
            <a:schemeClr val="tx2">
              <a:lumMod val="65000"/>
              <a:lumOff val="35000"/>
              <a:alpha val="57000"/>
            </a:schemeClr>
          </a:solidFill>
        </p:spPr>
        <p:txBody>
          <a:bodyPr>
            <a:spAutoFit/>
          </a:bodyPr>
          <a:lstStyle/>
          <a:p>
            <a:pPr marL="457200" indent="-457200" algn="r" rtl="1">
              <a:buFont typeface="Arial" panose="020B0604020202020204" pitchFamily="34" charset="0"/>
              <a:buChar char="•"/>
              <a:defRPr/>
            </a:pPr>
            <a:r>
              <a:rPr lang="ar-JO" sz="3200" b="1" dirty="0">
                <a:solidFill>
                  <a:schemeClr val="bg1"/>
                </a:solidFill>
              </a:rPr>
              <a:t>سوف يتم وضع جميع </a:t>
            </a:r>
            <a:r>
              <a:rPr lang="ar-JO" sz="3200" b="1" dirty="0">
                <a:solidFill>
                  <a:srgbClr val="FFFF00"/>
                </a:solidFill>
              </a:rPr>
              <a:t>أعمالهم الصالحة والسيئة </a:t>
            </a:r>
            <a:r>
              <a:rPr lang="ar-JO" sz="3200" b="1" dirty="0">
                <a:solidFill>
                  <a:schemeClr val="bg1"/>
                </a:solidFill>
              </a:rPr>
              <a:t>على ميزان ويتم توزينها، لكن هذا </a:t>
            </a:r>
            <a:r>
              <a:rPr lang="ar-JO" sz="3200" b="1" dirty="0">
                <a:solidFill>
                  <a:srgbClr val="FFFF00"/>
                </a:solidFill>
              </a:rPr>
              <a:t>ليس مضموناً</a:t>
            </a:r>
            <a:r>
              <a:rPr lang="ar-JO" sz="3200" b="1" dirty="0">
                <a:solidFill>
                  <a:schemeClr val="bg1"/>
                </a:solidFill>
              </a:rPr>
              <a:t>.</a:t>
            </a:r>
            <a:endParaRPr lang="ar-JO" sz="3200" b="1" dirty="0">
              <a:solidFill>
                <a:srgbClr val="FFFF00"/>
              </a:solidFill>
            </a:endParaRPr>
          </a:p>
          <a:p>
            <a:pPr marL="457200" indent="-457200" algn="r" rtl="1">
              <a:buFont typeface="Arial" panose="020B0604020202020204" pitchFamily="34" charset="0"/>
              <a:buChar char="•"/>
              <a:defRPr/>
            </a:pPr>
            <a:r>
              <a:rPr lang="ar-JO" sz="3200" b="1" dirty="0">
                <a:solidFill>
                  <a:schemeClr val="bg1"/>
                </a:solidFill>
              </a:rPr>
              <a:t>يقترح القرآن </a:t>
            </a:r>
            <a:r>
              <a:rPr lang="ar-JO" sz="3200" b="1" dirty="0">
                <a:solidFill>
                  <a:srgbClr val="FFFF00"/>
                </a:solidFill>
              </a:rPr>
              <a:t>قدراً إلهياً ً</a:t>
            </a:r>
            <a:endParaRPr lang="en-SG" sz="3200" b="1" dirty="0">
              <a:solidFill>
                <a:srgbClr val="FFFF00"/>
              </a:solidFill>
            </a:endParaRPr>
          </a:p>
          <a:p>
            <a:pPr marL="457200" indent="-457200" algn="r" rtl="1">
              <a:buFont typeface="Arial" panose="020B0604020202020204" pitchFamily="34" charset="0"/>
              <a:buChar char="•"/>
              <a:defRPr/>
            </a:pPr>
            <a:r>
              <a:rPr lang="ar-JO" sz="3200" b="1" dirty="0">
                <a:solidFill>
                  <a:schemeClr val="bg1"/>
                </a:solidFill>
              </a:rPr>
              <a:t>يتمسك المسلمون بقوة بعقيدة </a:t>
            </a:r>
            <a:r>
              <a:rPr lang="ar-JO" sz="3200" b="1" dirty="0">
                <a:solidFill>
                  <a:srgbClr val="FFFF00"/>
                </a:solidFill>
              </a:rPr>
              <a:t>إنشالله (إن اراد الله)</a:t>
            </a:r>
            <a:endParaRPr lang="en-SG" sz="3200" b="1" dirty="0">
              <a:solidFill>
                <a:srgbClr val="FFFF00"/>
              </a:solidFill>
            </a:endParaRPr>
          </a:p>
        </p:txBody>
      </p:sp>
      <p:sp>
        <p:nvSpPr>
          <p:cNvPr id="188420" name="Rectangle 1">
            <a:extLst>
              <a:ext uri="{FF2B5EF4-FFF2-40B4-BE49-F238E27FC236}">
                <a16:creationId xmlns:a16="http://schemas.microsoft.com/office/drawing/2014/main" id="{42197013-3648-7D47-8A3B-398E77341CEC}"/>
              </a:ext>
            </a:extLst>
          </p:cNvPr>
          <p:cNvSpPr>
            <a:spLocks noChangeArrowheads="1"/>
          </p:cNvSpPr>
          <p:nvPr/>
        </p:nvSpPr>
        <p:spPr bwMode="auto">
          <a:xfrm>
            <a:off x="3419475" y="6315075"/>
            <a:ext cx="66246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400" b="1" dirty="0">
                <a:solidFill>
                  <a:schemeClr val="bg1"/>
                </a:solidFill>
              </a:rPr>
              <a:t>http://</a:t>
            </a:r>
            <a:r>
              <a:rPr lang="en-SG" altLang="en-US" sz="1400" b="1" dirty="0" err="1">
                <a:solidFill>
                  <a:schemeClr val="bg1"/>
                </a:solidFill>
              </a:rPr>
              <a:t>www.islamicweb.com</a:t>
            </a:r>
            <a:r>
              <a:rPr lang="en-SG" altLang="en-US" sz="1400" b="1" dirty="0">
                <a:solidFill>
                  <a:schemeClr val="bg1"/>
                </a:solidFill>
              </a:rPr>
              <a:t>/beliefs/creed/</a:t>
            </a:r>
            <a:r>
              <a:rPr lang="en-SG" altLang="en-US" sz="1400" b="1" dirty="0" err="1">
                <a:solidFill>
                  <a:schemeClr val="bg1"/>
                </a:solidFill>
              </a:rPr>
              <a:t>abdulwahab</a:t>
            </a:r>
            <a:r>
              <a:rPr lang="en-SG" altLang="en-US" sz="1400" b="1" dirty="0">
                <a:solidFill>
                  <a:schemeClr val="bg1"/>
                </a:solidFill>
              </a:rPr>
              <a:t>/KT1-chap-42.htm</a:t>
            </a:r>
          </a:p>
          <a:p>
            <a:pPr>
              <a:spcBef>
                <a:spcPct val="0"/>
              </a:spcBef>
              <a:buFontTx/>
              <a:buNone/>
            </a:pPr>
            <a:r>
              <a:rPr lang="en-SG" altLang="en-US" sz="1600" b="1" dirty="0">
                <a:solidFill>
                  <a:schemeClr val="bg1"/>
                </a:solidFill>
              </a:rPr>
              <a:t>http://</a:t>
            </a:r>
            <a:r>
              <a:rPr lang="en-SG" altLang="en-US" sz="1600" b="1" dirty="0" err="1">
                <a:solidFill>
                  <a:schemeClr val="bg1"/>
                </a:solidFill>
              </a:rPr>
              <a:t>www.religionfacts.com</a:t>
            </a:r>
            <a:r>
              <a:rPr lang="en-SG" altLang="en-US" sz="1600" b="1" dirty="0">
                <a:solidFill>
                  <a:schemeClr val="bg1"/>
                </a:solidFill>
              </a:rPr>
              <a:t>/</a:t>
            </a:r>
            <a:r>
              <a:rPr lang="en-SG" altLang="en-US" sz="1600" b="1" dirty="0" err="1">
                <a:solidFill>
                  <a:schemeClr val="bg1"/>
                </a:solidFill>
              </a:rPr>
              <a:t>islam</a:t>
            </a:r>
            <a:r>
              <a:rPr lang="en-SG" altLang="en-US" sz="1600" b="1" dirty="0">
                <a:solidFill>
                  <a:schemeClr val="bg1"/>
                </a:solidFill>
              </a:rPr>
              <a:t>/beliefs/salvation.htm#1</a:t>
            </a:r>
          </a:p>
        </p:txBody>
      </p:sp>
      <p:pic>
        <p:nvPicPr>
          <p:cNvPr id="188421" name="Picture 3">
            <a:extLst>
              <a:ext uri="{FF2B5EF4-FFF2-40B4-BE49-F238E27FC236}">
                <a16:creationId xmlns:a16="http://schemas.microsoft.com/office/drawing/2014/main" id="{BE746F46-FA0C-E343-9DED-15D7106B2AB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75" y="3083719"/>
            <a:ext cx="9159875"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1">
            <a:extLst>
              <a:ext uri="{FF2B5EF4-FFF2-40B4-BE49-F238E27FC236}">
                <a16:creationId xmlns:a16="http://schemas.microsoft.com/office/drawing/2014/main" id="{2C0AF874-0EB6-FC4C-91B6-A160C1586DC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58888" y="0"/>
            <a:ext cx="698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1">
            <a:extLst>
              <a:ext uri="{FF2B5EF4-FFF2-40B4-BE49-F238E27FC236}">
                <a16:creationId xmlns:a16="http://schemas.microsoft.com/office/drawing/2014/main" id="{26264610-C78B-DD4B-97D8-DE9C388AACD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67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Text Box 2">
            <a:extLst>
              <a:ext uri="{FF2B5EF4-FFF2-40B4-BE49-F238E27FC236}">
                <a16:creationId xmlns:a16="http://schemas.microsoft.com/office/drawing/2014/main" id="{20645E2F-5BE0-724D-96BA-1AB7C29C3B8E}"/>
              </a:ext>
            </a:extLst>
          </p:cNvPr>
          <p:cNvSpPr txBox="1">
            <a:spLocks noChangeArrowheads="1"/>
          </p:cNvSpPr>
          <p:nvPr/>
        </p:nvSpPr>
        <p:spPr bwMode="auto">
          <a:xfrm>
            <a:off x="134938" y="1293813"/>
            <a:ext cx="8874125" cy="744537"/>
          </a:xfrm>
          <a:prstGeom prst="rect">
            <a:avLst/>
          </a:prstGeom>
          <a:blipFill>
            <a:blip r:embed="rId4"/>
            <a:tile tx="0" ty="0" sx="100000" sy="100000" flip="none" algn="tl"/>
          </a:blipFill>
          <a:ln>
            <a:noFill/>
          </a:ln>
        </p:spPr>
        <p:txBody>
          <a:bodyPr lIns="90000" tIns="46800" rIns="90000" bIns="46800" anchor="ctr">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panose="020B0604020202020204" pitchFamily="34" charset="0"/>
                <a:ea typeface="MS PGothic" panose="020B0600070205080204" pitchFamily="34" charset="-128"/>
              </a:defRPr>
            </a:lvl9pPr>
          </a:lstStyle>
          <a:p>
            <a:pPr algn="ctr">
              <a:lnSpc>
                <a:spcPct val="95000"/>
              </a:lnSpc>
              <a:spcBef>
                <a:spcPct val="0"/>
              </a:spcBef>
              <a:buClr>
                <a:srgbClr val="000000"/>
              </a:buClr>
              <a:buFont typeface="Times New Roman" panose="02020603050405020304" pitchFamily="18" charset="0"/>
              <a:buNone/>
            </a:pPr>
            <a:r>
              <a:rPr lang="ar-JO" altLang="en-US" sz="4400" b="1" dirty="0">
                <a:solidFill>
                  <a:schemeClr val="tx1"/>
                </a:solidFill>
                <a:cs typeface="Arial" panose="020B0604020202020204" pitchFamily="34" charset="0"/>
              </a:rPr>
              <a:t>القرآن</a:t>
            </a:r>
            <a:endParaRPr lang="en-GB" altLang="en-US" sz="4400" b="1" dirty="0">
              <a:solidFill>
                <a:schemeClr val="tx1"/>
              </a:solidFill>
              <a:cs typeface="Arial" panose="020B0604020202020204" pitchFamily="34" charset="0"/>
            </a:endParaRPr>
          </a:p>
        </p:txBody>
      </p:sp>
      <p:sp>
        <p:nvSpPr>
          <p:cNvPr id="190468" name="Text Box 3">
            <a:extLst>
              <a:ext uri="{FF2B5EF4-FFF2-40B4-BE49-F238E27FC236}">
                <a16:creationId xmlns:a16="http://schemas.microsoft.com/office/drawing/2014/main" id="{D507BD87-A969-9243-87DF-119997C5EB3E}"/>
              </a:ext>
            </a:extLst>
          </p:cNvPr>
          <p:cNvSpPr txBox="1">
            <a:spLocks noChangeArrowheads="1"/>
          </p:cNvSpPr>
          <p:nvPr/>
        </p:nvSpPr>
        <p:spPr bwMode="auto">
          <a:xfrm>
            <a:off x="134938" y="4076700"/>
            <a:ext cx="8874125" cy="2599302"/>
          </a:xfrm>
          <a:prstGeom prst="rect">
            <a:avLst/>
          </a:prstGeom>
          <a:blipFill>
            <a:blip r:embed="rId4"/>
            <a:tile tx="0" ty="0" sx="100000" sy="100000" flip="none" algn="tl"/>
          </a:blipFill>
          <a:ln>
            <a:noFill/>
          </a:ln>
        </p:spPr>
        <p:txBody>
          <a:bodyPr lIns="90000" tIns="46800" rIns="90000" bIns="46800">
            <a:spAutoFit/>
          </a:bodyPr>
          <a:lstStyle>
            <a:lvl1pPr marL="336550" indent="-3365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000">
                <a:solidFill>
                  <a:srgbClr val="FFFFFF"/>
                </a:solidFill>
                <a:latin typeface="Arial" panose="020B0604020202020204" pitchFamily="34" charset="0"/>
                <a:ea typeface="MS PGothic" panose="020B0600070205080204" pitchFamily="34" charset="-128"/>
              </a:defRPr>
            </a:lvl9pPr>
          </a:lstStyle>
          <a:p>
            <a:pPr algn="r" rtl="1">
              <a:lnSpc>
                <a:spcPct val="95000"/>
              </a:lnSpc>
              <a:spcBef>
                <a:spcPts val="700"/>
              </a:spcBef>
              <a:buClr>
                <a:srgbClr val="000000"/>
              </a:buClr>
              <a:buFont typeface="Times New Roman" panose="02020603050405020304" pitchFamily="18" charset="0"/>
              <a:buChar char="•"/>
            </a:pPr>
            <a:r>
              <a:rPr lang="ar-JO" altLang="en-US" sz="2800" b="1" dirty="0">
                <a:solidFill>
                  <a:srgbClr val="333333"/>
                </a:solidFill>
                <a:cs typeface="Arial" panose="020B0604020202020204" pitchFamily="34" charset="0"/>
              </a:rPr>
              <a:t>من المفترض أنه أنزل إلى محمد من خلال جبريل.</a:t>
            </a:r>
          </a:p>
          <a:p>
            <a:pPr algn="r" rtl="1">
              <a:spcBef>
                <a:spcPts val="700"/>
              </a:spcBef>
              <a:buClr>
                <a:srgbClr val="000000"/>
              </a:buClr>
              <a:buFont typeface="Times New Roman" panose="02020603050405020304" pitchFamily="18" charset="0"/>
              <a:buChar char="•"/>
            </a:pPr>
            <a:r>
              <a:rPr lang="ar-JO" altLang="en-US" sz="2800" b="1" dirty="0">
                <a:solidFill>
                  <a:srgbClr val="333333"/>
                </a:solidFill>
                <a:cs typeface="Arial" panose="020B0604020202020204" pitchFamily="34" charset="0"/>
              </a:rPr>
              <a:t>تم تجميعه 100-150 سنة بعد موت محمد.</a:t>
            </a:r>
          </a:p>
          <a:p>
            <a:pPr algn="r" rtl="1">
              <a:spcBef>
                <a:spcPts val="800"/>
              </a:spcBef>
              <a:buClr>
                <a:srgbClr val="000000"/>
              </a:buClr>
              <a:buFont typeface="Times New Roman" panose="02020603050405020304" pitchFamily="18" charset="0"/>
              <a:buChar char="•"/>
            </a:pPr>
            <a:r>
              <a:rPr lang="ar-JO" altLang="en-US" sz="2800" b="1" dirty="0">
                <a:solidFill>
                  <a:srgbClr val="333333"/>
                </a:solidFill>
                <a:cs typeface="Arial" panose="020B0604020202020204" pitchFamily="34" charset="0"/>
              </a:rPr>
              <a:t>لا يمكن ترجمته.</a:t>
            </a:r>
            <a:endParaRPr lang="en-GB" altLang="en-US" sz="2800" b="1" dirty="0">
              <a:solidFill>
                <a:srgbClr val="333333"/>
              </a:solidFill>
              <a:cs typeface="Arial" panose="020B0604020202020204" pitchFamily="34" charset="0"/>
            </a:endParaRPr>
          </a:p>
          <a:p>
            <a:pPr algn="r" rtl="1">
              <a:spcBef>
                <a:spcPts val="700"/>
              </a:spcBef>
              <a:buClr>
                <a:srgbClr val="000000"/>
              </a:buClr>
              <a:buFont typeface="Times New Roman" panose="02020603050405020304" pitchFamily="18" charset="0"/>
              <a:buChar char="•"/>
            </a:pPr>
            <a:r>
              <a:rPr lang="ar-JO" altLang="en-US" sz="2800" b="1" dirty="0">
                <a:solidFill>
                  <a:srgbClr val="333333"/>
                </a:solidFill>
                <a:cs typeface="Arial" panose="020B0604020202020204" pitchFamily="34" charset="0"/>
              </a:rPr>
              <a:t>لا يمكن تحريفه.</a:t>
            </a:r>
            <a:endParaRPr lang="en-GB" altLang="en-US" sz="2800" b="1" dirty="0">
              <a:solidFill>
                <a:srgbClr val="333333"/>
              </a:solidFill>
              <a:cs typeface="Arial" panose="020B0604020202020204" pitchFamily="34" charset="0"/>
            </a:endParaRPr>
          </a:p>
          <a:p>
            <a:pPr algn="r" rtl="1">
              <a:spcBef>
                <a:spcPts val="700"/>
              </a:spcBef>
              <a:buClr>
                <a:srgbClr val="000000"/>
              </a:buClr>
              <a:buFont typeface="Times New Roman" panose="02020603050405020304" pitchFamily="18" charset="0"/>
              <a:buChar char="•"/>
            </a:pPr>
            <a:r>
              <a:rPr lang="ar-JO" altLang="en-US" sz="2800" b="1" dirty="0">
                <a:solidFill>
                  <a:srgbClr val="333333"/>
                </a:solidFill>
                <a:cs typeface="Arial" panose="020B0604020202020204" pitchFamily="34" charset="0"/>
              </a:rPr>
              <a:t>مكتوب بالعربية.</a:t>
            </a:r>
            <a:endParaRPr lang="en-GB" altLang="en-US" sz="2800" b="1" dirty="0">
              <a:solidFill>
                <a:srgbClr val="333333"/>
              </a:solidFill>
              <a:cs typeface="Arial" panose="020B0604020202020204" pitchFamily="34" charset="0"/>
            </a:endParaRP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4">
            <a:extLst>
              <a:ext uri="{FF2B5EF4-FFF2-40B4-BE49-F238E27FC236}">
                <a16:creationId xmlns:a16="http://schemas.microsoft.com/office/drawing/2014/main" id="{6D7D198C-3434-DD4D-A7BF-1A133FAB734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TextBox 1">
            <a:extLst>
              <a:ext uri="{FF2B5EF4-FFF2-40B4-BE49-F238E27FC236}">
                <a16:creationId xmlns:a16="http://schemas.microsoft.com/office/drawing/2014/main" id="{896A582E-D4FC-CB4E-AA4D-72C9B58EC5AF}"/>
              </a:ext>
            </a:extLst>
          </p:cNvPr>
          <p:cNvSpPr txBox="1">
            <a:spLocks noChangeArrowheads="1"/>
          </p:cNvSpPr>
          <p:nvPr/>
        </p:nvSpPr>
        <p:spPr bwMode="auto">
          <a:xfrm>
            <a:off x="0" y="3429000"/>
            <a:ext cx="9144000" cy="769938"/>
          </a:xfrm>
          <a:prstGeom prst="rect">
            <a:avLst/>
          </a:prstGeom>
          <a:solidFill>
            <a:schemeClr val="bg1">
              <a:lumMod val="95000"/>
              <a:alpha val="81000"/>
            </a:schemeClr>
          </a:solidFill>
          <a:ln>
            <a:noFill/>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ar-JO" altLang="en-US" sz="4400" b="1" dirty="0"/>
              <a:t>دعونا نصلي</a:t>
            </a:r>
            <a:endParaRPr lang="en-SG" altLang="en-US" sz="4400" b="1" dirty="0"/>
          </a:p>
        </p:txBody>
      </p:sp>
      <p:sp>
        <p:nvSpPr>
          <p:cNvPr id="192516" name="Rectangle 2">
            <a:extLst>
              <a:ext uri="{FF2B5EF4-FFF2-40B4-BE49-F238E27FC236}">
                <a16:creationId xmlns:a16="http://schemas.microsoft.com/office/drawing/2014/main" id="{8A445219-0CE0-704C-9AAE-1BE11DF9AE68}"/>
              </a:ext>
            </a:extLst>
          </p:cNvPr>
          <p:cNvSpPr>
            <a:spLocks noChangeArrowheads="1"/>
          </p:cNvSpPr>
          <p:nvPr/>
        </p:nvSpPr>
        <p:spPr bwMode="auto">
          <a:xfrm>
            <a:off x="5856288" y="6488113"/>
            <a:ext cx="35872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buFontTx/>
              <a:buNone/>
            </a:pPr>
            <a:r>
              <a:rPr lang="en-SG" altLang="en-US" sz="1800" b="1" dirty="0">
                <a:solidFill>
                  <a:schemeClr val="tx1"/>
                </a:solidFill>
              </a:rPr>
              <a:t>http://</a:t>
            </a:r>
            <a:r>
              <a:rPr lang="en-SG" altLang="en-US" sz="1800" b="1" dirty="0">
                <a:solidFill>
                  <a:schemeClr val="tx1"/>
                </a:solidFill>
                <a:hlinkClick r:id="rId3"/>
              </a:rPr>
              <a:t>www.operationworld.org</a:t>
            </a:r>
            <a:r>
              <a:rPr lang="en-SG" altLang="en-US" sz="1800" b="1" dirty="0">
                <a:solidFill>
                  <a:schemeClr val="tx1"/>
                </a:solidFill>
              </a:rPr>
              <a: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dirty="0">
                <a:ea typeface="ＭＳ Ｐゴシック" pitchFamily="34" charset="-128"/>
              </a:rPr>
              <a:t>Black</a:t>
            </a:r>
          </a:p>
        </p:txBody>
      </p:sp>
    </p:spTree>
    <p:extLst>
      <p:ext uri="{BB962C8B-B14F-4D97-AF65-F5344CB8AC3E}">
        <p14:creationId xmlns:p14="http://schemas.microsoft.com/office/powerpoint/2010/main" val="3601748743"/>
      </p:ext>
    </p:extLst>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7672</TotalTime>
  <Words>5787</Words>
  <Application>Microsoft Macintosh PowerPoint</Application>
  <PresentationFormat>On-screen Show (4:3)</PresentationFormat>
  <Paragraphs>784</Paragraphs>
  <Slides>100</Slides>
  <Notes>78</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100</vt:i4>
      </vt:variant>
    </vt:vector>
  </HeadingPairs>
  <TitlesOfParts>
    <vt:vector size="119" baseType="lpstr">
      <vt:lpstr>Contemporary Brush</vt:lpstr>
      <vt:lpstr>ＭＳ Ｐゴシック</vt:lpstr>
      <vt:lpstr>ＭＳ Ｐゴシック</vt:lpstr>
      <vt:lpstr>SimSun</vt:lpstr>
      <vt:lpstr>Times</vt:lpstr>
      <vt:lpstr>Arial</vt:lpstr>
      <vt:lpstr>Arial Narrow</vt:lpstr>
      <vt:lpstr>Baskerville Old Face</vt:lpstr>
      <vt:lpstr>Comic Sans MS</vt:lpstr>
      <vt:lpstr>Geneva</vt:lpstr>
      <vt:lpstr>Monotype Sorts</vt:lpstr>
      <vt:lpstr>Times New Roman</vt:lpstr>
      <vt:lpstr>Wingdings</vt:lpstr>
      <vt:lpstr>Default Design</vt:lpstr>
      <vt:lpstr>Orbit</vt:lpstr>
      <vt:lpstr>1_Default Design</vt:lpstr>
      <vt:lpstr>3_Default Design</vt:lpstr>
      <vt:lpstr>1_untitled 2</vt:lpstr>
      <vt:lpstr>4_Default Design</vt:lpstr>
      <vt:lpstr>العرب والإسلام</vt:lpstr>
      <vt:lpstr>PowerPoint Presentation</vt:lpstr>
      <vt:lpstr>من هم العرب؟</vt:lpstr>
      <vt:lpstr>من هم الصينيون؟</vt:lpstr>
      <vt:lpstr>PowerPoint Presentation</vt:lpstr>
      <vt:lpstr>من هم العرب؟</vt:lpstr>
      <vt:lpstr>من هم العرب؟</vt:lpstr>
      <vt:lpstr>من هم العرب؟</vt:lpstr>
      <vt:lpstr>قائمة الأمم</vt:lpstr>
      <vt:lpstr>هل قائمة الشعوب دقيقة بحسب تكوين 10 - 11</vt:lpstr>
      <vt:lpstr>من هم العرب؟</vt:lpstr>
      <vt:lpstr>PowerPoint Presentation</vt:lpstr>
      <vt:lpstr>من هم العرب؟</vt:lpstr>
      <vt:lpstr>الملاك وهاجر</vt:lpstr>
      <vt:lpstr>PowerPoint Presentation</vt:lpstr>
      <vt:lpstr>توسل إبراهيم إلى الله من أجل إسماعيل            – تك 17: 20</vt:lpstr>
      <vt:lpstr>PowerPoint Presentation</vt:lpstr>
      <vt:lpstr>من هم العرب؟</vt:lpstr>
      <vt:lpstr>PowerPoint Presentation</vt:lpstr>
      <vt:lpstr>من هم العرب؟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الجزيرة العربية زمن الحكم الأشوري</vt:lpstr>
      <vt:lpstr>PowerPoint Presentation</vt:lpstr>
      <vt:lpstr>PowerPoint Presentation</vt:lpstr>
      <vt:lpstr>الجزيرة العربية تحت الحكم البابلي</vt:lpstr>
      <vt:lpstr>الجزيرة العربية تحت الحكم الفارسي</vt:lpstr>
      <vt:lpstr>الجزيرة العربية تحت الإمبراطورية اليونانية</vt:lpstr>
      <vt:lpstr>PowerPoint Presentation</vt:lpstr>
      <vt:lpstr>الجزيرة العربية تحت الإمبراطورية الرومانية</vt:lpstr>
      <vt:lpstr>PowerPoint Presentation</vt:lpstr>
      <vt:lpstr>PowerPoint Presentation</vt:lpstr>
      <vt:lpstr>PowerPoint Presentation</vt:lpstr>
      <vt:lpstr>PowerPoint Presentation</vt:lpstr>
      <vt:lpstr>PowerPoint Presentation</vt:lpstr>
      <vt:lpstr>كيف ساهمت قيم  العرب قبل الإسلام  في ازدهار الإسلام </vt:lpstr>
      <vt:lpstr>The Manners of Arabs During the Pre-Islamic Days</vt:lpstr>
      <vt:lpstr>1) تقليد شفوي قوي</vt:lpstr>
      <vt:lpstr>2) حفظ العهد مهما كلف الثمن</vt:lpstr>
      <vt:lpstr>3) الشجاعة والجرأة في القتال</vt:lpstr>
      <vt:lpstr>ماذا يعني السلام بالنسبة لك؟</vt:lpstr>
      <vt:lpstr>السلام بالنسبة للمسلم</vt:lpstr>
      <vt:lpstr>محبة الحرية</vt:lpstr>
      <vt:lpstr>مساهمات العرب</vt:lpstr>
      <vt:lpstr>مساهمات العرب</vt:lpstr>
      <vt:lpstr>الرياضيات</vt:lpstr>
      <vt:lpstr>الفلك</vt:lpstr>
      <vt:lpstr>الطب</vt:lpstr>
      <vt:lpstr>العائلة الأبجدية</vt:lpstr>
      <vt:lpstr>بعض مساهمات العرب الأخرى</vt:lpstr>
      <vt:lpstr>PowerPoint Presentation</vt:lpstr>
      <vt:lpstr>PowerPoint Presentation</vt:lpstr>
      <vt:lpstr>الجزيرة العربية  في زمن  محمد</vt:lpstr>
      <vt:lpstr>PowerPoint Presentation</vt:lpstr>
      <vt:lpstr>محمد</vt:lpstr>
      <vt:lpstr>أركان الإسلام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الرابط للعرض التقديميِّ "خلفيَّات العهد القديم" متاحٌ على الموقع الإلكترونيّ:  BibleStudyDownloads.org</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May Loke</dc:creator>
  <cp:lastModifiedBy>Rick Griffith</cp:lastModifiedBy>
  <cp:revision>419</cp:revision>
  <dcterms:created xsi:type="dcterms:W3CDTF">2004-09-17T09:40:06Z</dcterms:created>
  <dcterms:modified xsi:type="dcterms:W3CDTF">2024-03-20T16:40:29Z</dcterms:modified>
</cp:coreProperties>
</file>