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4222" r:id="rId2"/>
    <p:sldMasterId id="2147484245" r:id="rId3"/>
    <p:sldMasterId id="2147484257" r:id="rId4"/>
    <p:sldMasterId id="2147484270" r:id="rId5"/>
    <p:sldMasterId id="2147484296" r:id="rId6"/>
  </p:sldMasterIdLst>
  <p:notesMasterIdLst>
    <p:notesMasterId r:id="rId107"/>
  </p:notesMasterIdLst>
  <p:sldIdLst>
    <p:sldId id="256" r:id="rId7"/>
    <p:sldId id="258" r:id="rId8"/>
    <p:sldId id="260" r:id="rId9"/>
    <p:sldId id="267" r:id="rId10"/>
    <p:sldId id="259" r:id="rId11"/>
    <p:sldId id="261" r:id="rId12"/>
    <p:sldId id="263" r:id="rId13"/>
    <p:sldId id="262" r:id="rId14"/>
    <p:sldId id="5023" r:id="rId15"/>
    <p:sldId id="5024" r:id="rId16"/>
    <p:sldId id="264" r:id="rId17"/>
    <p:sldId id="265" r:id="rId18"/>
    <p:sldId id="266" r:id="rId19"/>
    <p:sldId id="271" r:id="rId20"/>
    <p:sldId id="272" r:id="rId21"/>
    <p:sldId id="273" r:id="rId22"/>
    <p:sldId id="275" r:id="rId23"/>
    <p:sldId id="276" r:id="rId24"/>
    <p:sldId id="277" r:id="rId25"/>
    <p:sldId id="278" r:id="rId26"/>
    <p:sldId id="280" r:id="rId27"/>
    <p:sldId id="281" r:id="rId28"/>
    <p:sldId id="302" r:id="rId29"/>
    <p:sldId id="282" r:id="rId30"/>
    <p:sldId id="283" r:id="rId31"/>
    <p:sldId id="284" r:id="rId32"/>
    <p:sldId id="285" r:id="rId33"/>
    <p:sldId id="355" r:id="rId34"/>
    <p:sldId id="286"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26" r:id="rId62"/>
    <p:sldId id="5025" r:id="rId63"/>
    <p:sldId id="322" r:id="rId64"/>
    <p:sldId id="323" r:id="rId65"/>
    <p:sldId id="324" r:id="rId66"/>
    <p:sldId id="328" r:id="rId67"/>
    <p:sldId id="327" r:id="rId68"/>
    <p:sldId id="325" r:id="rId69"/>
    <p:sldId id="357" r:id="rId70"/>
    <p:sldId id="356" r:id="rId71"/>
    <p:sldId id="358" r:id="rId72"/>
    <p:sldId id="359" r:id="rId73"/>
    <p:sldId id="360" r:id="rId74"/>
    <p:sldId id="5026" r:id="rId75"/>
    <p:sldId id="361" r:id="rId76"/>
    <p:sldId id="319" r:id="rId77"/>
    <p:sldId id="320"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2" r:id="rId91"/>
    <p:sldId id="343" r:id="rId92"/>
    <p:sldId id="344" r:id="rId93"/>
    <p:sldId id="345" r:id="rId94"/>
    <p:sldId id="346" r:id="rId95"/>
    <p:sldId id="348" r:id="rId96"/>
    <p:sldId id="349" r:id="rId97"/>
    <p:sldId id="350" r:id="rId98"/>
    <p:sldId id="351" r:id="rId99"/>
    <p:sldId id="352" r:id="rId100"/>
    <p:sldId id="363" r:id="rId101"/>
    <p:sldId id="364" r:id="rId102"/>
    <p:sldId id="353" r:id="rId103"/>
    <p:sldId id="362" r:id="rId104"/>
    <p:sldId id="367" r:id="rId105"/>
    <p:sldId id="523" r:id="rId10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5090A"/>
    <a:srgbClr val="1182DE"/>
    <a:srgbClr val="71AB0E"/>
    <a:srgbClr val="FFBB00"/>
    <a:srgbClr val="26270E"/>
    <a:srgbClr val="9966FF"/>
    <a:srgbClr val="FFFFFF"/>
    <a:srgbClr val="FFD5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80" autoAdjust="0"/>
    <p:restoredTop sz="90568" autoAdjust="0"/>
  </p:normalViewPr>
  <p:slideViewPr>
    <p:cSldViewPr>
      <p:cViewPr>
        <p:scale>
          <a:sx n="118" d="100"/>
          <a:sy n="118" d="100"/>
        </p:scale>
        <p:origin x="512" y="568"/>
      </p:cViewPr>
      <p:guideLst>
        <p:guide orient="horz" pos="2160"/>
        <p:guide pos="2880"/>
      </p:guideLst>
    </p:cSldViewPr>
  </p:slideViewPr>
  <p:outlineViewPr>
    <p:cViewPr>
      <p:scale>
        <a:sx n="33" d="100"/>
        <a:sy n="33" d="100"/>
      </p:scale>
      <p:origin x="0" y="51120"/>
    </p:cViewPr>
  </p:outlineViewPr>
  <p:notesTextViewPr>
    <p:cViewPr>
      <p:scale>
        <a:sx n="100" d="100"/>
        <a:sy n="100" d="100"/>
      </p:scale>
      <p:origin x="0" y="0"/>
    </p:cViewPr>
  </p:notesTextViewPr>
  <p:sorterViewPr>
    <p:cViewPr varScale="1">
      <p:scale>
        <a:sx n="118" d="100"/>
        <a:sy n="118"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07" Type="http://schemas.openxmlformats.org/officeDocument/2006/relationships/notesMaster" Target="notesMasters/notesMaster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presProps" Target="presProps.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viewProps" Target="viewProps.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theme" Target="theme/theme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6671897E-5633-8045-B37E-2791C22F48AC}"/>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1" i="0" smtClean="0">
                <a:latin typeface="Arial" panose="020B0604020202020204" pitchFamily="34" charset="0"/>
              </a:defRPr>
            </a:lvl1pPr>
          </a:lstStyle>
          <a:p>
            <a:pPr>
              <a:defRPr/>
            </a:pPr>
            <a:endParaRPr lang="en-US" altLang="en-US" dirty="0"/>
          </a:p>
        </p:txBody>
      </p:sp>
      <p:sp>
        <p:nvSpPr>
          <p:cNvPr id="12291" name="Rectangle 3">
            <a:extLst>
              <a:ext uri="{FF2B5EF4-FFF2-40B4-BE49-F238E27FC236}">
                <a16:creationId xmlns:a16="http://schemas.microsoft.com/office/drawing/2014/main" id="{BABE6346-00CF-AF45-ABBD-120B7924DB22}"/>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1" i="0" smtClean="0">
                <a:latin typeface="Arial" panose="020B0604020202020204" pitchFamily="34" charset="0"/>
              </a:defRPr>
            </a:lvl1pPr>
          </a:lstStyle>
          <a:p>
            <a:pPr>
              <a:defRPr/>
            </a:pPr>
            <a:endParaRPr lang="en-US" altLang="en-US" dirty="0"/>
          </a:p>
        </p:txBody>
      </p:sp>
      <p:sp>
        <p:nvSpPr>
          <p:cNvPr id="15364" name="Rectangle 4">
            <a:extLst>
              <a:ext uri="{FF2B5EF4-FFF2-40B4-BE49-F238E27FC236}">
                <a16:creationId xmlns:a16="http://schemas.microsoft.com/office/drawing/2014/main" id="{039A464B-41FF-954B-BF5F-0B446F0759DD}"/>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3" name="Rectangle 5">
            <a:extLst>
              <a:ext uri="{FF2B5EF4-FFF2-40B4-BE49-F238E27FC236}">
                <a16:creationId xmlns:a16="http://schemas.microsoft.com/office/drawing/2014/main" id="{A153CB09-5A44-1346-8D0A-83B73398EF58}"/>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294" name="Rectangle 6">
            <a:extLst>
              <a:ext uri="{FF2B5EF4-FFF2-40B4-BE49-F238E27FC236}">
                <a16:creationId xmlns:a16="http://schemas.microsoft.com/office/drawing/2014/main" id="{F366DA0B-9D8D-874A-8264-191B1AB6EE1E}"/>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smtClean="0">
                <a:latin typeface="Arial" panose="020B0604020202020204" pitchFamily="34" charset="0"/>
              </a:defRPr>
            </a:lvl1pPr>
          </a:lstStyle>
          <a:p>
            <a:pPr>
              <a:defRPr/>
            </a:pPr>
            <a:endParaRPr lang="en-US" altLang="en-US" dirty="0"/>
          </a:p>
        </p:txBody>
      </p:sp>
      <p:sp>
        <p:nvSpPr>
          <p:cNvPr id="12295" name="Rectangle 7">
            <a:extLst>
              <a:ext uri="{FF2B5EF4-FFF2-40B4-BE49-F238E27FC236}">
                <a16:creationId xmlns:a16="http://schemas.microsoft.com/office/drawing/2014/main" id="{652E0441-03E7-7942-B4C8-64E267D9EA43}"/>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smtClean="0">
                <a:latin typeface="Arial" panose="020B0604020202020204" pitchFamily="34" charset="0"/>
              </a:defRPr>
            </a:lvl1pPr>
          </a:lstStyle>
          <a:p>
            <a:pPr>
              <a:defRPr/>
            </a:pPr>
            <a:fld id="{0CBBC1CC-104C-2947-A8FA-74F7FEE769CD}"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i="0" kern="1200">
        <a:solidFill>
          <a:schemeClr val="tx1"/>
        </a:solidFill>
        <a:latin typeface="Arial" panose="020B0604020202020204" pitchFamily="34" charset="0"/>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b="1" i="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30000"/>
      </a:spcBef>
      <a:spcAft>
        <a:spcPct val="0"/>
      </a:spcAft>
      <a:defRPr sz="1200" b="1" i="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30000"/>
      </a:spcBef>
      <a:spcAft>
        <a:spcPct val="0"/>
      </a:spcAft>
      <a:defRPr sz="1200" b="1" i="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30000"/>
      </a:spcBef>
      <a:spcAft>
        <a:spcPct val="0"/>
      </a:spcAft>
      <a:defRPr sz="1200" b="1" i="0" kern="1200">
        <a:solidFill>
          <a:schemeClr val="tx1"/>
        </a:solidFill>
        <a:latin typeface="Arial" panose="020B0604020202020204" pitchFamily="34" charset="0"/>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christiananswers.net/dictionary/midian.html"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www.christiananswers.net/dictionary/abraham.html"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53B74868-F2B2-2642-A3C2-2C952860EA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41878242-5333-AE4C-AB60-03B7A7F6DFD0}" type="slidenum">
              <a:rPr lang="en-US" altLang="en-US"/>
              <a:pPr>
                <a:spcBef>
                  <a:spcPct val="0"/>
                </a:spcBef>
              </a:pPr>
              <a:t>2</a:t>
            </a:fld>
            <a:endParaRPr lang="en-US" altLang="en-US" dirty="0"/>
          </a:p>
        </p:txBody>
      </p:sp>
      <p:sp>
        <p:nvSpPr>
          <p:cNvPr id="18435" name="Rectangle 2">
            <a:extLst>
              <a:ext uri="{FF2B5EF4-FFF2-40B4-BE49-F238E27FC236}">
                <a16:creationId xmlns:a16="http://schemas.microsoft.com/office/drawing/2014/main" id="{3F7FB208-F11C-CB48-A4CE-B9F0B5B660C1}"/>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23F380D1-F8FC-5D4E-9EBC-B60EE1DE24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82FD633A-E851-B341-9E1C-33325EA845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48627FA4-C53C-CD47-9F25-82FB5B66F463}" type="slidenum">
              <a:rPr lang="en-US" altLang="en-US"/>
              <a:pPr>
                <a:spcBef>
                  <a:spcPct val="0"/>
                </a:spcBef>
              </a:pPr>
              <a:t>13</a:t>
            </a:fld>
            <a:endParaRPr lang="en-US" altLang="en-US" dirty="0"/>
          </a:p>
        </p:txBody>
      </p:sp>
      <p:sp>
        <p:nvSpPr>
          <p:cNvPr id="37891" name="Rectangle 2">
            <a:extLst>
              <a:ext uri="{FF2B5EF4-FFF2-40B4-BE49-F238E27FC236}">
                <a16:creationId xmlns:a16="http://schemas.microsoft.com/office/drawing/2014/main" id="{679B681C-0768-E64A-9411-D9A3947763BB}"/>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91C9407F-EE2A-6E4B-89B2-ABCDD55D39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49FEEEFB-DEE7-F546-A0B4-FC0E4D0F9E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29B16FBE-6DEB-C547-B9BE-56C05A04CCAE}" type="slidenum">
              <a:rPr lang="en-US" altLang="en-US"/>
              <a:pPr>
                <a:spcBef>
                  <a:spcPct val="0"/>
                </a:spcBef>
              </a:pPr>
              <a:t>14</a:t>
            </a:fld>
            <a:endParaRPr lang="en-US" altLang="en-US" dirty="0"/>
          </a:p>
        </p:txBody>
      </p:sp>
      <p:sp>
        <p:nvSpPr>
          <p:cNvPr id="39939" name="Rectangle 2">
            <a:extLst>
              <a:ext uri="{FF2B5EF4-FFF2-40B4-BE49-F238E27FC236}">
                <a16:creationId xmlns:a16="http://schemas.microsoft.com/office/drawing/2014/main" id="{0ED32E0D-4E03-CD41-BA89-4E52837B3DC3}"/>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7AAE90D1-3379-AD46-BAF2-A4CB858E66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B08D0176-3D97-1D41-A00E-AB14C91201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C1BB3EB0-3998-7A40-83B4-EB50A75BE761}" type="slidenum">
              <a:rPr lang="en-US" altLang="en-US"/>
              <a:pPr>
                <a:spcBef>
                  <a:spcPct val="0"/>
                </a:spcBef>
              </a:pPr>
              <a:t>15</a:t>
            </a:fld>
            <a:endParaRPr lang="en-US" altLang="en-US" dirty="0"/>
          </a:p>
        </p:txBody>
      </p:sp>
      <p:sp>
        <p:nvSpPr>
          <p:cNvPr id="41987" name="Rectangle 2">
            <a:extLst>
              <a:ext uri="{FF2B5EF4-FFF2-40B4-BE49-F238E27FC236}">
                <a16:creationId xmlns:a16="http://schemas.microsoft.com/office/drawing/2014/main" id="{0573D5B1-49DD-944C-A1A1-F2EF272A6C12}"/>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9C6BA136-5278-D84C-B73E-275BA231B7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4F68DAF6-62CD-2943-BAF9-073ED03DFF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DEFD2396-6200-1045-A239-6D700D8B63DE}" type="slidenum">
              <a:rPr lang="en-US" altLang="en-US"/>
              <a:pPr>
                <a:spcBef>
                  <a:spcPct val="0"/>
                </a:spcBef>
              </a:pPr>
              <a:t>16</a:t>
            </a:fld>
            <a:endParaRPr lang="en-US" altLang="en-US" dirty="0"/>
          </a:p>
        </p:txBody>
      </p:sp>
      <p:sp>
        <p:nvSpPr>
          <p:cNvPr id="44035" name="Rectangle 2">
            <a:extLst>
              <a:ext uri="{FF2B5EF4-FFF2-40B4-BE49-F238E27FC236}">
                <a16:creationId xmlns:a16="http://schemas.microsoft.com/office/drawing/2014/main" id="{DBDD0FE2-D171-384D-9D04-397E91349359}"/>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7FFF42D8-7B88-3A45-BC08-FB09D38C0C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79C35688-EBBE-2549-B2CF-7E554D3682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2AA4B56-6E95-A041-8D9B-733F3B083C7C}" type="slidenum">
              <a:rPr lang="en-US" altLang="en-US"/>
              <a:pPr>
                <a:spcBef>
                  <a:spcPct val="0"/>
                </a:spcBef>
              </a:pPr>
              <a:t>17</a:t>
            </a:fld>
            <a:endParaRPr lang="en-US" altLang="en-US" dirty="0"/>
          </a:p>
        </p:txBody>
      </p:sp>
      <p:sp>
        <p:nvSpPr>
          <p:cNvPr id="46083" name="Rectangle 2">
            <a:extLst>
              <a:ext uri="{FF2B5EF4-FFF2-40B4-BE49-F238E27FC236}">
                <a16:creationId xmlns:a16="http://schemas.microsoft.com/office/drawing/2014/main" id="{BD04F3EA-89DC-B749-B45A-972A7C94770C}"/>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08DE4D30-4940-8C45-A9F9-9F467D9B31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CFC27757-B94B-D648-BA81-D1494D3883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8D76D6B3-E427-3043-A55B-E16F5C6BC233}" type="slidenum">
              <a:rPr lang="en-US" altLang="en-US"/>
              <a:pPr>
                <a:spcBef>
                  <a:spcPct val="0"/>
                </a:spcBef>
              </a:pPr>
              <a:t>18</a:t>
            </a:fld>
            <a:endParaRPr lang="en-US" altLang="en-US" dirty="0"/>
          </a:p>
        </p:txBody>
      </p:sp>
      <p:sp>
        <p:nvSpPr>
          <p:cNvPr id="48131" name="Rectangle 2">
            <a:extLst>
              <a:ext uri="{FF2B5EF4-FFF2-40B4-BE49-F238E27FC236}">
                <a16:creationId xmlns:a16="http://schemas.microsoft.com/office/drawing/2014/main" id="{253DCCF3-63CB-6E42-B1E3-41EDB95C5984}"/>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7A837941-A4CC-7044-8D0F-9C351D06CC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D7DB4024-E1FD-C343-8B60-B415F4F355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C7C996F8-7B45-1348-98EA-621097BAADF2}" type="slidenum">
              <a:rPr lang="en-US" altLang="en-US"/>
              <a:pPr>
                <a:spcBef>
                  <a:spcPct val="0"/>
                </a:spcBef>
              </a:pPr>
              <a:t>19</a:t>
            </a:fld>
            <a:endParaRPr lang="en-US" altLang="en-US" dirty="0"/>
          </a:p>
        </p:txBody>
      </p:sp>
      <p:sp>
        <p:nvSpPr>
          <p:cNvPr id="50179" name="Rectangle 2">
            <a:extLst>
              <a:ext uri="{FF2B5EF4-FFF2-40B4-BE49-F238E27FC236}">
                <a16:creationId xmlns:a16="http://schemas.microsoft.com/office/drawing/2014/main" id="{24BEA674-2D71-524F-8EA8-5851E4A31977}"/>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501A3F74-4F39-884B-B343-24B42C5DF6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F43C5FEA-FAA2-CB4E-9083-DFB504BF35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2A6AFD52-CACF-EE44-B9FB-49131D3E4090}" type="slidenum">
              <a:rPr lang="en-US" altLang="en-US"/>
              <a:pPr>
                <a:spcBef>
                  <a:spcPct val="0"/>
                </a:spcBef>
              </a:pPr>
              <a:t>20</a:t>
            </a:fld>
            <a:endParaRPr lang="en-US" altLang="en-US" dirty="0"/>
          </a:p>
        </p:txBody>
      </p:sp>
      <p:sp>
        <p:nvSpPr>
          <p:cNvPr id="52227" name="Rectangle 2">
            <a:extLst>
              <a:ext uri="{FF2B5EF4-FFF2-40B4-BE49-F238E27FC236}">
                <a16:creationId xmlns:a16="http://schemas.microsoft.com/office/drawing/2014/main" id="{97A98B0B-1C7B-D54D-9131-3B62BDD12F40}"/>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2A1291ED-FA3A-294F-B871-38FB418CE1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5C5B8721-D6E9-4345-8A7B-149047F908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C635AC77-7094-D540-BC0F-6E2530C9C023}" type="slidenum">
              <a:rPr lang="en-US" altLang="en-US"/>
              <a:pPr>
                <a:spcBef>
                  <a:spcPct val="0"/>
                </a:spcBef>
              </a:pPr>
              <a:t>21</a:t>
            </a:fld>
            <a:endParaRPr lang="en-US" altLang="en-US" dirty="0"/>
          </a:p>
        </p:txBody>
      </p:sp>
      <p:sp>
        <p:nvSpPr>
          <p:cNvPr id="54275" name="Rectangle 2">
            <a:extLst>
              <a:ext uri="{FF2B5EF4-FFF2-40B4-BE49-F238E27FC236}">
                <a16:creationId xmlns:a16="http://schemas.microsoft.com/office/drawing/2014/main" id="{191E16FF-2B6A-6F4D-8466-B8297E6C0332}"/>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FFAA602F-46D3-4B4E-BFA2-08A1846462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a:ea typeface="SimSun" panose="02010600030101010101" pitchFamily="2" charset="-122"/>
              </a:rPr>
              <a:t>The map shows the present-day distribution of Arab nations around Israel, however, for the purposes of this study, we would only focus on Ancient Arabia, which was the land of the original Arabs who played a significant role in the economy of the middle east at that time.</a:t>
            </a:r>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AC1480F0-05A7-0E40-B068-BE12DC27F4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A5EEC9AC-43B5-084E-81BF-6D2A340D59AD}" type="slidenum">
              <a:rPr lang="en-US" altLang="en-US"/>
              <a:pPr>
                <a:spcBef>
                  <a:spcPct val="0"/>
                </a:spcBef>
              </a:pPr>
              <a:t>22</a:t>
            </a:fld>
            <a:endParaRPr lang="en-US" altLang="en-US" dirty="0"/>
          </a:p>
        </p:txBody>
      </p:sp>
      <p:sp>
        <p:nvSpPr>
          <p:cNvPr id="56323" name="Rectangle 2">
            <a:extLst>
              <a:ext uri="{FF2B5EF4-FFF2-40B4-BE49-F238E27FC236}">
                <a16:creationId xmlns:a16="http://schemas.microsoft.com/office/drawing/2014/main" id="{C7314FB3-1471-544F-95FA-27D3C7A06ED0}"/>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E0B88669-923C-F249-A80A-313E701A8E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Information taken from http://</a:t>
            </a:r>
            <a:r>
              <a:rPr lang="en-US" altLang="en-US" dirty="0" err="1"/>
              <a:t>nabataea.net</a:t>
            </a:r>
            <a:r>
              <a:rPr lang="en-US" altLang="en-US" dirty="0"/>
              <a:t>/</a:t>
            </a:r>
            <a:r>
              <a:rPr lang="en-US" altLang="en-US" dirty="0" err="1"/>
              <a:t>arabia.html</a:t>
            </a:r>
            <a:endParaRPr lang="en-US" altLang="en-US" dirty="0"/>
          </a:p>
          <a:p>
            <a:pPr eaLnBrk="1" hangingPunct="1"/>
            <a:r>
              <a:rPr lang="en-US" altLang="zh-CN" dirty="0">
                <a:ea typeface="SimSun" panose="02010600030101010101" pitchFamily="2" charset="-122"/>
              </a:rPr>
              <a:t>There are 3 main zones of Ancient Arabia. These were the areas as mentioned in my earlier slides where the </a:t>
            </a:r>
            <a:r>
              <a:rPr lang="en-US" altLang="zh-CN" dirty="0" err="1">
                <a:ea typeface="SimSun" panose="02010600030101010101" pitchFamily="2" charset="-122"/>
              </a:rPr>
              <a:t>descendents</a:t>
            </a:r>
            <a:r>
              <a:rPr lang="en-US" altLang="zh-CN" dirty="0">
                <a:ea typeface="SimSun" panose="02010600030101010101" pitchFamily="2" charset="-122"/>
              </a:rPr>
              <a:t> of Shem were located.</a:t>
            </a:r>
          </a:p>
          <a:p>
            <a:pPr eaLnBrk="1" hangingPunct="1"/>
            <a:r>
              <a:rPr lang="en-US" altLang="zh-CN" dirty="0">
                <a:ea typeface="SimSun" panose="02010600030101010101" pitchFamily="2" charset="-122"/>
              </a:rPr>
              <a:t>The first zone, which probably had a greater impact on Israel would be Arabia Petraea.</a:t>
            </a:r>
          </a:p>
          <a:p>
            <a:pPr eaLnBrk="1" hangingPunct="1"/>
            <a:r>
              <a:rPr lang="en-US" altLang="zh-CN" dirty="0">
                <a:ea typeface="SimSun" panose="02010600030101010101" pitchFamily="2" charset="-122"/>
              </a:rPr>
              <a:t>This region included parts of present-day Syria and Jordan.</a:t>
            </a:r>
          </a:p>
          <a:p>
            <a:pPr eaLnBrk="1" hangingPunct="1"/>
            <a:r>
              <a:rPr lang="en-US" altLang="zh-CN" dirty="0">
                <a:ea typeface="SimSun" panose="02010600030101010101" pitchFamily="2" charset="-122"/>
              </a:rPr>
              <a:t>The second zone, was Arabia </a:t>
            </a:r>
            <a:r>
              <a:rPr lang="en-US" altLang="zh-CN" dirty="0" err="1">
                <a:ea typeface="SimSun" panose="02010600030101010101" pitchFamily="2" charset="-122"/>
              </a:rPr>
              <a:t>Deserta</a:t>
            </a:r>
            <a:r>
              <a:rPr lang="en-US" altLang="zh-CN" dirty="0">
                <a:ea typeface="SimSun" panose="02010600030101010101" pitchFamily="2" charset="-122"/>
              </a:rPr>
              <a:t>, present day Saudi Arabia.</a:t>
            </a:r>
          </a:p>
          <a:p>
            <a:pPr eaLnBrk="1" hangingPunct="1"/>
            <a:r>
              <a:rPr lang="en-US" altLang="zh-CN" dirty="0">
                <a:ea typeface="SimSun" panose="02010600030101010101" pitchFamily="2" charset="-122"/>
              </a:rPr>
              <a:t>And the third zone, was Arabia Felix, present day Yemen and Oman.</a:t>
            </a:r>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502DCC40-2469-5449-8612-CB62C5385C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8AAF37A4-94F5-AF4C-8262-F39D6FD0C6B3}" type="slidenum">
              <a:rPr lang="en-US" altLang="en-US"/>
              <a:pPr>
                <a:spcBef>
                  <a:spcPct val="0"/>
                </a:spcBef>
              </a:pPr>
              <a:t>5</a:t>
            </a:fld>
            <a:endParaRPr lang="en-US" altLang="en-US" dirty="0"/>
          </a:p>
        </p:txBody>
      </p:sp>
      <p:sp>
        <p:nvSpPr>
          <p:cNvPr id="22531" name="Rectangle 2">
            <a:extLst>
              <a:ext uri="{FF2B5EF4-FFF2-40B4-BE49-F238E27FC236}">
                <a16:creationId xmlns:a16="http://schemas.microsoft.com/office/drawing/2014/main" id="{15CAFF6E-A69B-E044-AE20-7580E9548925}"/>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FD25C6E3-1582-804A-8461-812AB9A5F8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A1FBAB0E-EF45-FB4B-991B-3E38CEADE8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E4885999-3334-274B-857E-3CE562360905}" type="slidenum">
              <a:rPr lang="en-US" altLang="en-US"/>
              <a:pPr>
                <a:spcBef>
                  <a:spcPct val="0"/>
                </a:spcBef>
              </a:pPr>
              <a:t>24</a:t>
            </a:fld>
            <a:endParaRPr lang="en-US" altLang="en-US" dirty="0"/>
          </a:p>
        </p:txBody>
      </p:sp>
      <p:sp>
        <p:nvSpPr>
          <p:cNvPr id="59395" name="Rectangle 2">
            <a:extLst>
              <a:ext uri="{FF2B5EF4-FFF2-40B4-BE49-F238E27FC236}">
                <a16:creationId xmlns:a16="http://schemas.microsoft.com/office/drawing/2014/main" id="{CCE05C07-4494-C144-9ABD-6B870209E245}"/>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1C389C09-496B-814D-9575-1569DC10FD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Information taken from http://</a:t>
            </a:r>
            <a:r>
              <a:rPr lang="en-US" altLang="en-US" dirty="0" err="1"/>
              <a:t>nabataea.net</a:t>
            </a:r>
            <a:r>
              <a:rPr lang="en-US" altLang="en-US" dirty="0"/>
              <a:t>/</a:t>
            </a:r>
            <a:r>
              <a:rPr lang="en-US" altLang="en-US" dirty="0" err="1"/>
              <a:t>arabia.html</a:t>
            </a:r>
            <a:endParaRPr lang="en-US" altLang="en-US" dirty="0"/>
          </a:p>
          <a:p>
            <a:pPr eaLnBrk="1" hangingPunct="1"/>
            <a:r>
              <a:rPr lang="en-US" altLang="zh-CN" dirty="0">
                <a:ea typeface="SimSun" panose="02010600030101010101" pitchFamily="2" charset="-122"/>
              </a:rPr>
              <a:t>The terrain of Arabia Petraea was basically mountainous and stony.</a:t>
            </a:r>
          </a:p>
          <a:p>
            <a:pPr eaLnBrk="1" hangingPunct="1"/>
            <a:r>
              <a:rPr lang="en-US" altLang="zh-CN" dirty="0">
                <a:ea typeface="SimSun" panose="02010600030101010101" pitchFamily="2" charset="-122"/>
              </a:rPr>
              <a:t>The peoples who lived in this region were nomads and camel herders and they appeared in Assyrian inscriptions of the 9th century BC.</a:t>
            </a:r>
          </a:p>
          <a:p>
            <a:pPr eaLnBrk="1" hangingPunct="1"/>
            <a:r>
              <a:rPr lang="en-US" altLang="zh-CN" dirty="0">
                <a:ea typeface="SimSun" panose="02010600030101010101" pitchFamily="2" charset="-122"/>
              </a:rPr>
              <a:t>These </a:t>
            </a:r>
            <a:r>
              <a:rPr lang="en-US" altLang="zh-CN" dirty="0" err="1">
                <a:ea typeface="SimSun" panose="02010600030101010101" pitchFamily="2" charset="-122"/>
              </a:rPr>
              <a:t>arabs</a:t>
            </a:r>
            <a:r>
              <a:rPr lang="en-US" altLang="zh-CN" dirty="0">
                <a:ea typeface="SimSun" panose="02010600030101010101" pitchFamily="2" charset="-122"/>
              </a:rPr>
              <a:t> eventually left their nomadic way of life and built several towns.</a:t>
            </a:r>
          </a:p>
          <a:p>
            <a:pPr eaLnBrk="1" hangingPunct="1"/>
            <a:endParaRPr lang="en-US"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AEDE2B0E-E3BF-E34A-A208-BBD5B23A49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04E962D5-2B21-854F-A855-CCC69E401FD7}" type="slidenum">
              <a:rPr lang="en-US" altLang="en-US"/>
              <a:pPr>
                <a:spcBef>
                  <a:spcPct val="0"/>
                </a:spcBef>
              </a:pPr>
              <a:t>25</a:t>
            </a:fld>
            <a:endParaRPr lang="en-US" altLang="en-US" dirty="0"/>
          </a:p>
        </p:txBody>
      </p:sp>
      <p:sp>
        <p:nvSpPr>
          <p:cNvPr id="61443" name="Rectangle 2">
            <a:extLst>
              <a:ext uri="{FF2B5EF4-FFF2-40B4-BE49-F238E27FC236}">
                <a16:creationId xmlns:a16="http://schemas.microsoft.com/office/drawing/2014/main" id="{303FCADA-B49C-864C-B65B-D88E05B35CB9}"/>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743EA8D8-0B47-5B4E-BDA0-00AAA72E68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a:ea typeface="SimSun" panose="02010600030101010101" pitchFamily="2" charset="-122"/>
              </a:rPr>
              <a:t>The earliest references to these Arabs can be found in the Biblical book of Genesis, where Arabian merchants (Midianites) bought and sold Joseph. </a:t>
            </a:r>
            <a:r>
              <a:rPr lang="en-US" altLang="zh-CN" dirty="0">
                <a:solidFill>
                  <a:schemeClr val="accent2"/>
                </a:solidFill>
                <a:ea typeface="SimSun" panose="02010600030101010101" pitchFamily="2" charset="-122"/>
              </a:rPr>
              <a:t>Gen 37:28</a:t>
            </a:r>
            <a:endParaRPr lang="en-US" altLang="en-US" dirty="0">
              <a:solidFill>
                <a:schemeClr val="accent2"/>
              </a:solidFill>
            </a:endParaRPr>
          </a:p>
          <a:p>
            <a:pPr eaLnBrk="1" hangingPunct="1"/>
            <a:r>
              <a:rPr lang="en-US" altLang="zh-CN" dirty="0">
                <a:ea typeface="SimSun" panose="02010600030101010101" pitchFamily="2" charset="-122"/>
              </a:rPr>
              <a:t>Midianites= </a:t>
            </a:r>
            <a:r>
              <a:rPr lang="en-US" altLang="en-US" dirty="0"/>
              <a:t>an Arabian tribe descended from </a:t>
            </a:r>
            <a:r>
              <a:rPr lang="en-US" altLang="en-US" dirty="0">
                <a:hlinkClick r:id="rId3"/>
              </a:rPr>
              <a:t>Midian</a:t>
            </a:r>
            <a:r>
              <a:rPr lang="en-US" altLang="en-US" dirty="0"/>
              <a:t>, a son of </a:t>
            </a:r>
            <a:r>
              <a:rPr lang="en-US" altLang="en-US" dirty="0">
                <a:hlinkClick r:id="rId4"/>
              </a:rPr>
              <a:t>Abraham</a:t>
            </a:r>
            <a:endParaRPr lang="en-US" altLang="en-US" dirty="0"/>
          </a:p>
          <a:p>
            <a:pPr eaLnBrk="1" hangingPunct="1"/>
            <a:r>
              <a:rPr lang="en-US" altLang="en-US" dirty="0"/>
              <a:t>They inhabited principally the desert north of the peninsula of Arabia. </a:t>
            </a:r>
            <a:endParaRPr lang="en-US" altLang="zh-CN" dirty="0">
              <a:ea typeface="SimSun" panose="02010600030101010101" pitchFamily="2" charset="-122"/>
            </a:endParaRPr>
          </a:p>
          <a:p>
            <a:pPr eaLnBrk="1" hangingPunct="1"/>
            <a:r>
              <a:rPr lang="en-US" altLang="en-US" dirty="0"/>
              <a:t>The peninsula of Sinai</a:t>
            </a:r>
            <a:r>
              <a:rPr lang="en-US" altLang="zh-CN" dirty="0">
                <a:ea typeface="SimSun" panose="02010600030101010101" pitchFamily="2" charset="-122"/>
              </a:rPr>
              <a:t> (Egypt)</a:t>
            </a:r>
            <a:r>
              <a:rPr lang="en-US" altLang="en-US" dirty="0"/>
              <a:t> was the pasture-ground for their flocks. </a:t>
            </a:r>
            <a:endParaRPr lang="en-US" altLang="zh-CN" dirty="0">
              <a:ea typeface="SimSun" panose="02010600030101010101" pitchFamily="2" charset="-122"/>
            </a:endParaRPr>
          </a:p>
          <a:p>
            <a:pPr eaLnBrk="1" hangingPunct="1"/>
            <a:r>
              <a:rPr lang="en-US" altLang="en-US" dirty="0"/>
              <a:t>They were virtually the rulers of Arabia, being the dominant tribe.</a:t>
            </a:r>
            <a:r>
              <a:rPr lang="en-US" altLang="zh-CN" dirty="0">
                <a:ea typeface="SimSun" panose="02010600030101010101" pitchFamily="2" charset="-122"/>
              </a:rPr>
              <a:t> They were also enemies of Israel and on several accounts attacked and waged wars against them. They also intermarried with the Israelites and roamed the northern part of the Arabian desert.</a:t>
            </a:r>
            <a:endParaRPr lang="en-US"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670FAC23-3730-4E48-8250-1DB4D11C6B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B0DEF2D2-4011-7741-8A0A-B9C0AB5A9158}" type="slidenum">
              <a:rPr lang="en-US" altLang="en-US"/>
              <a:pPr>
                <a:spcBef>
                  <a:spcPct val="0"/>
                </a:spcBef>
              </a:pPr>
              <a:t>26</a:t>
            </a:fld>
            <a:endParaRPr lang="en-US" altLang="en-US" dirty="0"/>
          </a:p>
        </p:txBody>
      </p:sp>
      <p:sp>
        <p:nvSpPr>
          <p:cNvPr id="63491" name="Rectangle 2">
            <a:extLst>
              <a:ext uri="{FF2B5EF4-FFF2-40B4-BE49-F238E27FC236}">
                <a16:creationId xmlns:a16="http://schemas.microsoft.com/office/drawing/2014/main" id="{46C15BDD-2453-EE4A-A167-E008E7253299}"/>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97B138BA-7508-F742-B35F-960056CF4D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Information taken from http://</a:t>
            </a:r>
            <a:r>
              <a:rPr lang="en-US" altLang="en-US" dirty="0" err="1"/>
              <a:t>nabataea.net</a:t>
            </a:r>
            <a:r>
              <a:rPr lang="en-US" altLang="en-US" dirty="0"/>
              <a:t>/</a:t>
            </a:r>
            <a:r>
              <a:rPr lang="en-US" altLang="en-US" dirty="0" err="1"/>
              <a:t>arabia.html</a:t>
            </a:r>
            <a:endParaRPr lang="en-US" altLang="en-US" dirty="0"/>
          </a:p>
          <a:p>
            <a:pPr eaLnBrk="1" hangingPunct="1">
              <a:spcBef>
                <a:spcPct val="50000"/>
              </a:spcBef>
            </a:pPr>
            <a:r>
              <a:rPr lang="en-US" altLang="en-US" dirty="0">
                <a:solidFill>
                  <a:schemeClr val="accent1"/>
                </a:solidFill>
              </a:rPr>
              <a:t>The principle people in this area were the </a:t>
            </a:r>
            <a:r>
              <a:rPr lang="en-US" altLang="en-US" dirty="0">
                <a:solidFill>
                  <a:srgbClr val="FF5050"/>
                </a:solidFill>
              </a:rPr>
              <a:t>Nabataeans</a:t>
            </a:r>
            <a:r>
              <a:rPr lang="en-US" altLang="zh-CN" dirty="0">
                <a:solidFill>
                  <a:srgbClr val="FF5050"/>
                </a:solidFill>
                <a:ea typeface="SimSun" panose="02010600030101010101" pitchFamily="2" charset="-122"/>
              </a:rPr>
              <a:t> </a:t>
            </a:r>
            <a:r>
              <a:rPr lang="en-US" altLang="zh-CN" dirty="0">
                <a:solidFill>
                  <a:schemeClr val="accent1"/>
                </a:solidFill>
                <a:ea typeface="SimSun" panose="02010600030101010101" pitchFamily="2" charset="-122"/>
              </a:rPr>
              <a:t>(Children of the East)</a:t>
            </a:r>
            <a:r>
              <a:rPr lang="en-US" altLang="en-US" dirty="0">
                <a:solidFill>
                  <a:schemeClr val="accent1"/>
                </a:solidFill>
              </a:rPr>
              <a:t> and Petra was their capital</a:t>
            </a:r>
            <a:endParaRPr lang="en-US" altLang="zh-CN" dirty="0">
              <a:solidFill>
                <a:schemeClr val="accent1"/>
              </a:solidFill>
              <a:ea typeface="SimSun" panose="02010600030101010101" pitchFamily="2" charset="-122"/>
            </a:endParaRPr>
          </a:p>
          <a:p>
            <a:pPr eaLnBrk="1" hangingPunct="1"/>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8F045CB5-5B2E-0F4F-877F-D3831C0178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B6FB1CE5-5ADF-2548-9494-5785127FC7C1}" type="slidenum">
              <a:rPr lang="en-US" altLang="en-US"/>
              <a:pPr>
                <a:spcBef>
                  <a:spcPct val="0"/>
                </a:spcBef>
              </a:pPr>
              <a:t>27</a:t>
            </a:fld>
            <a:endParaRPr lang="en-US" altLang="en-US" dirty="0"/>
          </a:p>
        </p:txBody>
      </p:sp>
      <p:sp>
        <p:nvSpPr>
          <p:cNvPr id="65539" name="Rectangle 2">
            <a:extLst>
              <a:ext uri="{FF2B5EF4-FFF2-40B4-BE49-F238E27FC236}">
                <a16:creationId xmlns:a16="http://schemas.microsoft.com/office/drawing/2014/main" id="{22709B31-580C-CA43-8642-AAFAC9353EEC}"/>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15E87642-6967-8D44-B044-8C2AF8C09E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Information taken from http://</a:t>
            </a:r>
            <a:r>
              <a:rPr lang="en-US" altLang="en-US" dirty="0" err="1"/>
              <a:t>nabataea.net</a:t>
            </a:r>
            <a:r>
              <a:rPr lang="en-US" altLang="en-US" dirty="0"/>
              <a:t>/</a:t>
            </a:r>
            <a:r>
              <a:rPr lang="en-US" altLang="en-US" dirty="0" err="1"/>
              <a:t>arabia.html</a:t>
            </a:r>
            <a:endParaRPr lang="en-US" altLang="en-US" dirty="0"/>
          </a:p>
          <a:p>
            <a:pPr eaLnBrk="1" hangingPunct="1"/>
            <a:r>
              <a:rPr lang="en-US" altLang="zh-CN" dirty="0">
                <a:ea typeface="SimSun" panose="02010600030101010101" pitchFamily="2" charset="-122"/>
              </a:rPr>
              <a:t>A few hundred years before the New Testament era, we begin to see the emergence of the </a:t>
            </a:r>
            <a:r>
              <a:rPr lang="en-US" altLang="zh-CN" dirty="0" err="1">
                <a:ea typeface="SimSun" panose="02010600030101010101" pitchFamily="2" charset="-122"/>
              </a:rPr>
              <a:t>Nabateaens</a:t>
            </a:r>
            <a:r>
              <a:rPr lang="en-US" altLang="zh-CN" dirty="0">
                <a:ea typeface="SimSun" panose="02010600030101010101" pitchFamily="2" charset="-122"/>
              </a:rPr>
              <a:t> and the City of Petra in </a:t>
            </a:r>
            <a:r>
              <a:rPr lang="en-US" altLang="zh-CN" dirty="0">
                <a:solidFill>
                  <a:schemeClr val="bg1"/>
                </a:solidFill>
                <a:ea typeface="SimSun" panose="02010600030101010101" pitchFamily="2" charset="-122"/>
              </a:rPr>
              <a:t>southern Jordan in the 2nd c. BC…</a:t>
            </a:r>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16A14E92-4103-D34C-9DC6-CE4E229F31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3EF842E5-3052-4840-8402-C062B7E71C2E}" type="slidenum">
              <a:rPr lang="en-US" altLang="en-US"/>
              <a:pPr>
                <a:spcBef>
                  <a:spcPct val="0"/>
                </a:spcBef>
              </a:pPr>
              <a:t>29</a:t>
            </a:fld>
            <a:endParaRPr lang="en-US" altLang="en-US" dirty="0"/>
          </a:p>
        </p:txBody>
      </p:sp>
      <p:sp>
        <p:nvSpPr>
          <p:cNvPr id="68611" name="Rectangle 2">
            <a:extLst>
              <a:ext uri="{FF2B5EF4-FFF2-40B4-BE49-F238E27FC236}">
                <a16:creationId xmlns:a16="http://schemas.microsoft.com/office/drawing/2014/main" id="{6765792A-AFDC-174A-80B3-FB235A1E52A8}"/>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8F45FEF4-5196-C649-A1EE-50D3DB2B59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a:solidFill>
                  <a:schemeClr val="bg1"/>
                </a:solidFill>
                <a:ea typeface="SimSun" panose="02010600030101010101" pitchFamily="2" charset="-122"/>
              </a:rPr>
              <a:t>Palmyra in central Syria in 3rd c. AD, but no great Arab empire emerged until Islam appeared in 7th AD.</a:t>
            </a:r>
          </a:p>
          <a:p>
            <a:pPr eaLnBrk="1" hangingPunct="1"/>
            <a:endParaRPr lang="en-US" altLang="en-US" dirty="0">
              <a:solidFill>
                <a:schemeClr val="bg1"/>
              </a:solidFill>
              <a:ea typeface="SimSun" panose="02010600030101010101" pitchFamily="2" charset="-122"/>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3FB1C02F-59DA-A340-BAB6-82C5937C6E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117D1A2A-F682-B54E-8CED-5F5EC4929403}" type="slidenum">
              <a:rPr lang="en-US" altLang="en-US"/>
              <a:pPr>
                <a:spcBef>
                  <a:spcPct val="0"/>
                </a:spcBef>
              </a:pPr>
              <a:t>30</a:t>
            </a:fld>
            <a:endParaRPr lang="en-US" altLang="en-US" dirty="0"/>
          </a:p>
        </p:txBody>
      </p:sp>
      <p:sp>
        <p:nvSpPr>
          <p:cNvPr id="70659" name="Rectangle 2">
            <a:extLst>
              <a:ext uri="{FF2B5EF4-FFF2-40B4-BE49-F238E27FC236}">
                <a16:creationId xmlns:a16="http://schemas.microsoft.com/office/drawing/2014/main" id="{17AFEFE8-E4E0-E149-9475-B0EF2E1810AA}"/>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D3D7968B-CCBC-534C-BEEA-759DAC73A8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a:ea typeface="SimSun" panose="02010600030101010101" pitchFamily="2" charset="-122"/>
              </a:rPr>
              <a:t>Another important point to note about the </a:t>
            </a:r>
            <a:r>
              <a:rPr lang="en-US" altLang="zh-CN" dirty="0" err="1">
                <a:ea typeface="SimSun" panose="02010600030101010101" pitchFamily="2" charset="-122"/>
              </a:rPr>
              <a:t>Nabateaens</a:t>
            </a:r>
            <a:r>
              <a:rPr lang="en-US" altLang="zh-CN" dirty="0">
                <a:ea typeface="SimSun" panose="02010600030101010101" pitchFamily="2" charset="-122"/>
              </a:rPr>
              <a:t> was they were a wealthy nation, who accumulated wealth from the caravan trade in spices and incense from southern Arabia to Egypt.</a:t>
            </a:r>
            <a:endParaRPr lang="en-US"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52F2FCBE-0D41-F04E-A302-296DFB4F5F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5E7E374-B07A-864F-ABA2-281588BD7946}" type="slidenum">
              <a:rPr lang="en-US" altLang="en-US"/>
              <a:pPr>
                <a:spcBef>
                  <a:spcPct val="0"/>
                </a:spcBef>
              </a:pPr>
              <a:t>31</a:t>
            </a:fld>
            <a:endParaRPr lang="en-US" altLang="en-US" dirty="0"/>
          </a:p>
        </p:txBody>
      </p:sp>
      <p:sp>
        <p:nvSpPr>
          <p:cNvPr id="72707" name="Rectangle 2">
            <a:extLst>
              <a:ext uri="{FF2B5EF4-FFF2-40B4-BE49-F238E27FC236}">
                <a16:creationId xmlns:a16="http://schemas.microsoft.com/office/drawing/2014/main" id="{1C118350-C7D9-A045-B0EC-910DA0D23BAE}"/>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794B7200-EC0D-6A4F-80C6-3084D61352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Information taken from http://</a:t>
            </a:r>
            <a:r>
              <a:rPr lang="en-US" altLang="en-US" dirty="0" err="1"/>
              <a:t>nabataea.net</a:t>
            </a:r>
            <a:r>
              <a:rPr lang="en-US" altLang="en-US" dirty="0"/>
              <a:t>/</a:t>
            </a:r>
            <a:r>
              <a:rPr lang="en-US" altLang="en-US" dirty="0" err="1"/>
              <a:t>arabia.html</a:t>
            </a:r>
            <a:endParaRPr lang="en-US" altLang="en-US" dirty="0"/>
          </a:p>
          <a:p>
            <a:pPr eaLnBrk="1" hangingPunct="1"/>
            <a:r>
              <a:rPr lang="en-US" altLang="zh-CN" dirty="0">
                <a:ea typeface="SimSun" panose="02010600030101010101" pitchFamily="2" charset="-122"/>
              </a:rPr>
              <a:t>Next we will look at the other region of Arabia </a:t>
            </a:r>
            <a:r>
              <a:rPr lang="en-US" altLang="zh-CN" dirty="0" err="1">
                <a:ea typeface="SimSun" panose="02010600030101010101" pitchFamily="2" charset="-122"/>
              </a:rPr>
              <a:t>Deserta</a:t>
            </a:r>
            <a:r>
              <a:rPr lang="en-US" altLang="zh-CN" dirty="0">
                <a:ea typeface="SimSun" panose="02010600030101010101" pitchFamily="2" charset="-122"/>
              </a:rPr>
              <a:t>. As its name implies, this part of the Arabian peninsula was </a:t>
            </a:r>
            <a:r>
              <a:rPr lang="en-US" altLang="en-US" dirty="0">
                <a:solidFill>
                  <a:srgbClr val="FF5050"/>
                </a:solidFill>
              </a:rPr>
              <a:t>characterized by extreme heat during the day, an abrupt drop in temperature at night</a:t>
            </a:r>
            <a:r>
              <a:rPr lang="en-US" altLang="en-US" dirty="0">
                <a:solidFill>
                  <a:schemeClr val="accent1"/>
                </a:solidFill>
              </a:rPr>
              <a:t>, and slight, erratic rainfall.</a:t>
            </a:r>
            <a:r>
              <a:rPr lang="en-US" altLang="en-US" dirty="0"/>
              <a:t>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D31F44E4-BB53-5543-BD40-5DB63B22D1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87F45C10-7C53-3E41-AD98-0D5BF029627E}" type="slidenum">
              <a:rPr lang="en-US" altLang="en-US"/>
              <a:pPr>
                <a:spcBef>
                  <a:spcPct val="0"/>
                </a:spcBef>
              </a:pPr>
              <a:t>32</a:t>
            </a:fld>
            <a:endParaRPr lang="en-US" altLang="en-US" dirty="0"/>
          </a:p>
        </p:txBody>
      </p:sp>
      <p:sp>
        <p:nvSpPr>
          <p:cNvPr id="74755" name="Rectangle 2">
            <a:extLst>
              <a:ext uri="{FF2B5EF4-FFF2-40B4-BE49-F238E27FC236}">
                <a16:creationId xmlns:a16="http://schemas.microsoft.com/office/drawing/2014/main" id="{D3596DD5-DF18-5E49-96FC-A89B7AA8CBE0}"/>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E2F32966-1C25-8E41-90DE-60DFEE7F92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zh-CN" dirty="0">
                <a:solidFill>
                  <a:schemeClr val="accent1"/>
                </a:solidFill>
                <a:ea typeface="SimSun" panose="02010600030101010101" pitchFamily="2" charset="-122"/>
              </a:rPr>
              <a:t>The harsh climate of the peninsula, combined with a desert and mountain terrain, limited agriculture and rendered the interior regions difficult to access.</a:t>
            </a:r>
          </a:p>
          <a:p>
            <a:pPr eaLnBrk="1" hangingPunct="1">
              <a:spcBef>
                <a:spcPct val="50000"/>
              </a:spcBef>
            </a:pPr>
            <a:r>
              <a:rPr lang="en-US" altLang="en-US" dirty="0">
                <a:solidFill>
                  <a:schemeClr val="accent1"/>
                </a:solidFill>
              </a:rPr>
              <a:t>Not much is known about this people except that they were camel riders in the 10th </a:t>
            </a:r>
            <a:r>
              <a:rPr lang="en-US" altLang="zh-CN" dirty="0">
                <a:solidFill>
                  <a:schemeClr val="accent1"/>
                </a:solidFill>
                <a:ea typeface="SimSun" panose="02010600030101010101" pitchFamily="2" charset="-122"/>
              </a:rPr>
              <a:t>or</a:t>
            </a:r>
            <a:r>
              <a:rPr lang="en-US" altLang="en-US" dirty="0">
                <a:solidFill>
                  <a:schemeClr val="accent1"/>
                </a:solidFill>
              </a:rPr>
              <a:t> 9th century BC.</a:t>
            </a:r>
          </a:p>
          <a:p>
            <a:pPr eaLnBrk="1" hangingPunct="1">
              <a:spcBef>
                <a:spcPct val="0"/>
              </a:spcBef>
            </a:pPr>
            <a:endParaRPr lang="en-US" altLang="en-US" dirty="0">
              <a:solidFill>
                <a:schemeClr val="accent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297A5F01-A26F-7C4A-AD41-631780F984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5643CAE1-DA0E-7E40-97FC-DF3768DA58F9}" type="slidenum">
              <a:rPr lang="en-US" altLang="en-US"/>
              <a:pPr>
                <a:spcBef>
                  <a:spcPct val="0"/>
                </a:spcBef>
              </a:pPr>
              <a:t>33</a:t>
            </a:fld>
            <a:endParaRPr lang="en-US" altLang="en-US" dirty="0"/>
          </a:p>
        </p:txBody>
      </p:sp>
      <p:sp>
        <p:nvSpPr>
          <p:cNvPr id="76803" name="Rectangle 2">
            <a:extLst>
              <a:ext uri="{FF2B5EF4-FFF2-40B4-BE49-F238E27FC236}">
                <a16:creationId xmlns:a16="http://schemas.microsoft.com/office/drawing/2014/main" id="{BEC18B9E-BD80-C543-ACA2-FDF3CD3444E6}"/>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D0A370ED-F67E-B948-AAE5-8C2CA711C7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en-US" altLang="zh-CN" dirty="0">
                <a:solidFill>
                  <a:schemeClr val="accent1"/>
                </a:solidFill>
                <a:ea typeface="SimSun" panose="02010600030101010101" pitchFamily="2" charset="-122"/>
              </a:rPr>
              <a:t>Developed method for saddling camels developed to transport large loads, and facilitated transport of large loads and increased trade.</a:t>
            </a:r>
          </a:p>
          <a:p>
            <a:pPr eaLnBrk="1" hangingPunct="1">
              <a:spcBef>
                <a:spcPct val="50000"/>
              </a:spcBef>
            </a:pPr>
            <a:r>
              <a:rPr lang="en-US" altLang="en-US" dirty="0">
                <a:solidFill>
                  <a:schemeClr val="accent1"/>
                </a:solidFill>
              </a:rPr>
              <a:t>The </a:t>
            </a:r>
            <a:r>
              <a:rPr lang="en-US" altLang="en-US" u="sng" dirty="0">
                <a:solidFill>
                  <a:schemeClr val="accent1"/>
                </a:solidFill>
              </a:rPr>
              <a:t>nomadic tribes</a:t>
            </a:r>
            <a:r>
              <a:rPr lang="en-US" altLang="en-US" dirty="0">
                <a:solidFill>
                  <a:schemeClr val="accent1"/>
                </a:solidFill>
              </a:rPr>
              <a:t> from Arabia </a:t>
            </a:r>
            <a:r>
              <a:rPr lang="en-US" altLang="en-US" dirty="0" err="1">
                <a:solidFill>
                  <a:schemeClr val="accent1"/>
                </a:solidFill>
              </a:rPr>
              <a:t>Deserta</a:t>
            </a:r>
            <a:r>
              <a:rPr lang="en-US" altLang="en-US" dirty="0">
                <a:solidFill>
                  <a:schemeClr val="accent1"/>
                </a:solidFill>
              </a:rPr>
              <a:t> frequently invaded the surrounding counties (</a:t>
            </a:r>
            <a:r>
              <a:rPr lang="en-US" altLang="en-US" dirty="0" err="1">
                <a:solidFill>
                  <a:schemeClr val="accent1"/>
                </a:solidFill>
              </a:rPr>
              <a:t>ie</a:t>
            </a:r>
            <a:r>
              <a:rPr lang="en-US" altLang="en-US" dirty="0">
                <a:solidFill>
                  <a:schemeClr val="accent1"/>
                </a:solidFill>
              </a:rPr>
              <a:t>. Arabia Felix and Mesopotamia) and normally settled in these conquered lands.</a:t>
            </a:r>
            <a:endParaRPr lang="en-US" altLang="zh-CN" dirty="0">
              <a:solidFill>
                <a:schemeClr val="accent1"/>
              </a:solidFill>
              <a:ea typeface="SimSun" panose="02010600030101010101" pitchFamily="2" charset="-122"/>
            </a:endParaRPr>
          </a:p>
          <a:p>
            <a:pPr eaLnBrk="1" hangingPunct="1"/>
            <a:endParaRPr lang="en-US"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3D22CD1E-0C19-1646-B341-0FC3480955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905C12A3-64D2-2842-BBC7-AEA730DF7D84}" type="slidenum">
              <a:rPr lang="en-US" altLang="en-US"/>
              <a:pPr>
                <a:spcBef>
                  <a:spcPct val="0"/>
                </a:spcBef>
              </a:pPr>
              <a:t>34</a:t>
            </a:fld>
            <a:endParaRPr lang="en-US" altLang="en-US" dirty="0"/>
          </a:p>
        </p:txBody>
      </p:sp>
      <p:sp>
        <p:nvSpPr>
          <p:cNvPr id="78851" name="Rectangle 2">
            <a:extLst>
              <a:ext uri="{FF2B5EF4-FFF2-40B4-BE49-F238E27FC236}">
                <a16:creationId xmlns:a16="http://schemas.microsoft.com/office/drawing/2014/main" id="{B51BFC94-FE56-1D49-9FC4-F8034C38D7B1}"/>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B39E1FFB-3591-7C49-A618-BE36171BB8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solidFill>
                  <a:schemeClr val="accent1"/>
                </a:solidFill>
              </a:rPr>
              <a:t>By 250 BC, various Arabian tribes began moving into the Levant</a:t>
            </a:r>
            <a:r>
              <a:rPr lang="en-US" altLang="zh-CN" dirty="0">
                <a:solidFill>
                  <a:schemeClr val="accent1"/>
                </a:solidFill>
                <a:ea typeface="SimSun" panose="02010600030101010101" pitchFamily="2" charset="-122"/>
              </a:rPr>
              <a:t> (=</a:t>
            </a:r>
            <a:r>
              <a:rPr lang="en-US" altLang="en-US" dirty="0"/>
              <a:t>The eastern part of the Mediterranean with its islands and </a:t>
            </a:r>
            <a:r>
              <a:rPr lang="en-US" altLang="en-US" dirty="0" err="1"/>
              <a:t>neighbouring</a:t>
            </a:r>
            <a:r>
              <a:rPr lang="en-US" altLang="en-US" dirty="0"/>
              <a:t> countries</a:t>
            </a:r>
            <a:r>
              <a:rPr lang="en-US" altLang="zh-CN" dirty="0">
                <a:ea typeface="SimSun" panose="02010600030101010101" pitchFamily="2" charset="-122"/>
              </a:rPr>
              <a:t>).</a:t>
            </a:r>
          </a:p>
          <a:p>
            <a:pPr eaLnBrk="1" hangingPunct="1">
              <a:spcBef>
                <a:spcPct val="0"/>
              </a:spcBef>
            </a:pPr>
            <a:r>
              <a:rPr lang="en-US" altLang="en-US" dirty="0">
                <a:solidFill>
                  <a:schemeClr val="accent1"/>
                </a:solidFill>
              </a:rPr>
              <a:t>There is record of the tribe of </a:t>
            </a:r>
            <a:r>
              <a:rPr lang="en-US" altLang="en-US" dirty="0" err="1">
                <a:solidFill>
                  <a:schemeClr val="accent1"/>
                </a:solidFill>
              </a:rPr>
              <a:t>Qedar</a:t>
            </a:r>
            <a:r>
              <a:rPr lang="en-US" altLang="en-US" dirty="0">
                <a:solidFill>
                  <a:schemeClr val="accent1"/>
                </a:solidFill>
              </a:rPr>
              <a:t> and the </a:t>
            </a:r>
            <a:r>
              <a:rPr lang="en-US" altLang="en-US" dirty="0" err="1">
                <a:solidFill>
                  <a:schemeClr val="accent1"/>
                </a:solidFill>
              </a:rPr>
              <a:t>Nabatu</a:t>
            </a:r>
            <a:r>
              <a:rPr lang="en-US" altLang="en-US" dirty="0">
                <a:solidFill>
                  <a:schemeClr val="accent1"/>
                </a:solidFill>
              </a:rPr>
              <a:t> making inroads into Edomite, Moabite and Jewish territories.</a:t>
            </a:r>
            <a:endParaRPr lang="en-US" altLang="zh-CN" dirty="0">
              <a:solidFill>
                <a:schemeClr val="accent1"/>
              </a:solidFill>
              <a:ea typeface="SimSun" panose="02010600030101010101" pitchFamily="2" charset="-122"/>
            </a:endParaRPr>
          </a:p>
          <a:p>
            <a:pPr eaLnBrk="1" hangingPunct="1">
              <a:spcBef>
                <a:spcPct val="0"/>
              </a:spcBef>
            </a:pPr>
            <a:r>
              <a:rPr lang="en-US" altLang="en-US" dirty="0">
                <a:solidFill>
                  <a:schemeClr val="accent1"/>
                </a:solidFill>
              </a:rPr>
              <a:t>In the Parthian and Roman period, several Arabian dynasties ruled towns in what is now Syria and Iraq.</a:t>
            </a:r>
            <a:endParaRPr lang="en-US" altLang="zh-CN" dirty="0">
              <a:ea typeface="SimSun" panose="02010600030101010101" pitchFamily="2" charset="-122"/>
            </a:endParaRPr>
          </a:p>
          <a:p>
            <a:pPr eaLnBrk="1" hangingPunct="1"/>
            <a:r>
              <a:rPr lang="en-US" altLang="zh-CN" dirty="0">
                <a:ea typeface="SimSun" panose="02010600030101010101" pitchFamily="2" charset="-122"/>
              </a:rPr>
              <a:t>[</a:t>
            </a:r>
            <a:r>
              <a:rPr lang="en-US" altLang="en-US" dirty="0"/>
              <a:t>Parthia an ancient kingdom which lay SE of the Caspian Sea in present-day Iran. From c.250 </a:t>
            </a:r>
            <a:r>
              <a:rPr lang="en-US" altLang="en-US" dirty="0" err="1"/>
              <a:t>bc</a:t>
            </a:r>
            <a:r>
              <a:rPr lang="en-US" altLang="en-US" dirty="0"/>
              <a:t> to c.230 ad the Parthians ruled an empire stretching from the Euphrates to the Indus.</a:t>
            </a:r>
            <a:r>
              <a:rPr lang="en-US" altLang="zh-CN" dirty="0">
                <a:ea typeface="SimSun" panose="02010600030101010101" pitchFamily="2" charset="-122"/>
              </a:rPr>
              <a:t>]</a:t>
            </a:r>
            <a:endParaRPr lang="en-US" altLang="en-US" dirty="0"/>
          </a:p>
          <a:p>
            <a:pPr eaLnBrk="1" hangingPunct="1"/>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CF1FDCF3-BF39-6343-81C0-25432951FC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A6C35450-CCD9-5247-A870-08B6730AFB6C}" type="slidenum">
              <a:rPr lang="en-US" altLang="en-US"/>
              <a:pPr>
                <a:spcBef>
                  <a:spcPct val="0"/>
                </a:spcBef>
              </a:pPr>
              <a:t>6</a:t>
            </a:fld>
            <a:endParaRPr lang="en-US" altLang="en-US" dirty="0"/>
          </a:p>
        </p:txBody>
      </p:sp>
      <p:sp>
        <p:nvSpPr>
          <p:cNvPr id="24579" name="Rectangle 2">
            <a:extLst>
              <a:ext uri="{FF2B5EF4-FFF2-40B4-BE49-F238E27FC236}">
                <a16:creationId xmlns:a16="http://schemas.microsoft.com/office/drawing/2014/main" id="{606FE200-D7E4-D146-AFE9-0D4AF87AA753}"/>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DC13287D-FC5A-F449-BD79-93C3B6E71C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4394CD2C-D990-9945-B28C-7CE39C8A51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43FAE8A3-C206-C340-B016-5D1482C5B964}" type="slidenum">
              <a:rPr lang="en-US" altLang="en-US"/>
              <a:pPr>
                <a:spcBef>
                  <a:spcPct val="0"/>
                </a:spcBef>
              </a:pPr>
              <a:t>35</a:t>
            </a:fld>
            <a:endParaRPr lang="en-US" altLang="en-US" dirty="0"/>
          </a:p>
        </p:txBody>
      </p:sp>
      <p:sp>
        <p:nvSpPr>
          <p:cNvPr id="80899" name="Rectangle 2">
            <a:extLst>
              <a:ext uri="{FF2B5EF4-FFF2-40B4-BE49-F238E27FC236}">
                <a16:creationId xmlns:a16="http://schemas.microsoft.com/office/drawing/2014/main" id="{39D879C0-3CD4-F84A-B0E7-86FFD0F054BF}"/>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C0D09B29-9280-DD47-BB61-9FED691C53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a:solidFill>
                  <a:schemeClr val="accent1"/>
                </a:solidFill>
                <a:ea typeface="SimSun" panose="02010600030101010101" pitchFamily="2" charset="-122"/>
              </a:rPr>
              <a:t>Ancient historians often referred to the Arabs by their direct tribal name to avoid confusion.</a:t>
            </a:r>
            <a:endParaRPr lang="en-US" altLang="en-US" dirty="0">
              <a:solidFill>
                <a:schemeClr val="accent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DE5E0D60-5692-264D-8441-B543D0784C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6C802794-459C-FF4D-A6D3-134445395028}" type="slidenum">
              <a:rPr lang="en-US" altLang="en-US"/>
              <a:pPr>
                <a:spcBef>
                  <a:spcPct val="0"/>
                </a:spcBef>
              </a:pPr>
              <a:t>36</a:t>
            </a:fld>
            <a:endParaRPr lang="en-US" altLang="en-US" dirty="0"/>
          </a:p>
        </p:txBody>
      </p:sp>
      <p:sp>
        <p:nvSpPr>
          <p:cNvPr id="82947" name="Rectangle 2">
            <a:extLst>
              <a:ext uri="{FF2B5EF4-FFF2-40B4-BE49-F238E27FC236}">
                <a16:creationId xmlns:a16="http://schemas.microsoft.com/office/drawing/2014/main" id="{E291C56C-E8CB-A942-9286-1B3369E32DF7}"/>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54FDE34E-C56D-5742-BD71-CE11DB7F0B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a:ea typeface="SimSun" panose="02010600030101010101" pitchFamily="2" charset="-122"/>
              </a:rPr>
              <a:t>Next we come to the 3rd zone, Arabia Felix.</a:t>
            </a:r>
          </a:p>
          <a:p>
            <a:pPr eaLnBrk="1" hangingPunct="1"/>
            <a:r>
              <a:rPr lang="en-US" altLang="zh-CN" dirty="0">
                <a:ea typeface="SimSun" panose="02010600030101010101" pitchFamily="2" charset="-122"/>
              </a:rPr>
              <a:t>This area composed of t</a:t>
            </a:r>
            <a:r>
              <a:rPr lang="en-US" altLang="en-US" dirty="0">
                <a:solidFill>
                  <a:schemeClr val="accent1"/>
                </a:solidFill>
              </a:rPr>
              <a:t>he southern towns and kingdoms bordering on the Indian Ocean</a:t>
            </a:r>
            <a:r>
              <a:rPr lang="en-US" altLang="zh-CN" dirty="0">
                <a:solidFill>
                  <a:schemeClr val="accent1"/>
                </a:solidFill>
                <a:ea typeface="SimSun" panose="02010600030101010101" pitchFamily="2" charset="-122"/>
              </a:rPr>
              <a:t>.</a:t>
            </a:r>
          </a:p>
          <a:p>
            <a:pPr eaLnBrk="1" hangingPunct="1"/>
            <a:r>
              <a:rPr lang="en-US" altLang="zh-CN" dirty="0">
                <a:solidFill>
                  <a:schemeClr val="accent1"/>
                </a:solidFill>
                <a:ea typeface="SimSun" panose="02010600030101010101" pitchFamily="2" charset="-122"/>
              </a:rPr>
              <a:t>The water bodies on either side of the Arabian Peninsula provided relatively easy access to the neighboring river-valley civilizations of the Nile and the Tigris-Euphrates. </a:t>
            </a:r>
            <a:endParaRPr lang="en-US" altLang="en-US" dirty="0">
              <a:solidFill>
                <a:schemeClr val="accent1"/>
              </a:solidFill>
            </a:endParaRPr>
          </a:p>
          <a:p>
            <a:pPr eaLnBrk="1" hangingPunct="1"/>
            <a:endParaRPr lang="en-US"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8D46D6CE-63DB-C940-BFF7-98B7BF3D45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224A64B2-670D-3941-9ADC-987250472DA4}" type="slidenum">
              <a:rPr lang="en-US" altLang="en-US"/>
              <a:pPr>
                <a:spcBef>
                  <a:spcPct val="0"/>
                </a:spcBef>
              </a:pPr>
              <a:t>37</a:t>
            </a:fld>
            <a:endParaRPr lang="en-US" altLang="en-US" dirty="0"/>
          </a:p>
        </p:txBody>
      </p:sp>
      <p:sp>
        <p:nvSpPr>
          <p:cNvPr id="84995" name="Rectangle 2">
            <a:extLst>
              <a:ext uri="{FF2B5EF4-FFF2-40B4-BE49-F238E27FC236}">
                <a16:creationId xmlns:a16="http://schemas.microsoft.com/office/drawing/2014/main" id="{C49287DE-AB0F-DC46-A0CE-36A5D6086F09}"/>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E405FC55-092C-AA48-95DD-7166F54CBD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en-US" altLang="zh-CN" dirty="0">
                <a:solidFill>
                  <a:schemeClr val="accent1"/>
                </a:solidFill>
                <a:ea typeface="SimSun" panose="02010600030101010101" pitchFamily="2" charset="-122"/>
              </a:rPr>
              <a:t>The peoples of the area lived in small kingdoms or city states of which the best known is probably Saba, which was called </a:t>
            </a:r>
            <a:r>
              <a:rPr lang="en-US" altLang="zh-CN" dirty="0">
                <a:solidFill>
                  <a:srgbClr val="FF5050"/>
                </a:solidFill>
                <a:ea typeface="SimSun" panose="02010600030101010101" pitchFamily="2" charset="-122"/>
              </a:rPr>
              <a:t>Sheba</a:t>
            </a:r>
            <a:r>
              <a:rPr lang="en-US" altLang="zh-CN" dirty="0">
                <a:solidFill>
                  <a:schemeClr val="accent1"/>
                </a:solidFill>
                <a:ea typeface="SimSun" panose="02010600030101010101" pitchFamily="2" charset="-122"/>
              </a:rPr>
              <a:t> in the Old Testament. </a:t>
            </a:r>
            <a:r>
              <a:rPr lang="en-US" altLang="en-US" dirty="0">
                <a:solidFill>
                  <a:schemeClr val="bg1"/>
                </a:solidFill>
              </a:rPr>
              <a:t>1 Kings 10:</a:t>
            </a:r>
            <a:r>
              <a:rPr lang="en-US" altLang="zh-CN" dirty="0">
                <a:solidFill>
                  <a:schemeClr val="bg1"/>
                </a:solidFill>
                <a:ea typeface="SimSun" panose="02010600030101010101" pitchFamily="2" charset="-122"/>
              </a:rPr>
              <a:t>1</a:t>
            </a:r>
            <a:r>
              <a:rPr lang="en-US" altLang="en-US" dirty="0">
                <a:solidFill>
                  <a:schemeClr val="bg1"/>
                </a:solidFill>
              </a:rPr>
              <a:t>-10</a:t>
            </a:r>
            <a:endParaRPr lang="en-US" altLang="zh-CN" dirty="0">
              <a:solidFill>
                <a:schemeClr val="bg1"/>
              </a:solidFill>
              <a:ea typeface="SimSun" panose="02010600030101010101" pitchFamily="2" charset="-122"/>
            </a:endParaRPr>
          </a:p>
          <a:p>
            <a:pPr eaLnBrk="1" hangingPunct="1"/>
            <a:endParaRPr lang="en-US"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574F2DFF-033A-5B40-8B28-F53346BDBB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CA479540-84E6-384C-94B9-92B74E9A179D}" type="slidenum">
              <a:rPr lang="en-US" altLang="en-US"/>
              <a:pPr>
                <a:spcBef>
                  <a:spcPct val="0"/>
                </a:spcBef>
              </a:pPr>
              <a:t>38</a:t>
            </a:fld>
            <a:endParaRPr lang="en-US" altLang="en-US" dirty="0"/>
          </a:p>
        </p:txBody>
      </p:sp>
      <p:sp>
        <p:nvSpPr>
          <p:cNvPr id="87043" name="Rectangle 2">
            <a:extLst>
              <a:ext uri="{FF2B5EF4-FFF2-40B4-BE49-F238E27FC236}">
                <a16:creationId xmlns:a16="http://schemas.microsoft.com/office/drawing/2014/main" id="{4E2ED43F-F61C-FF4D-88E8-13121FB26EE7}"/>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356F1B4F-D603-984C-8BF2-3667CE86B6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n-US" altLang="zh-CN" dirty="0">
                <a:solidFill>
                  <a:schemeClr val="accent1"/>
                </a:solidFill>
                <a:ea typeface="SimSun" panose="02010600030101010101" pitchFamily="2" charset="-122"/>
              </a:rPr>
              <a:t>The coastal people of Arabia were well-positioned to profit from trading with the neighboring nations. </a:t>
            </a:r>
          </a:p>
          <a:p>
            <a:pPr lvl="1" eaLnBrk="1" hangingPunct="1"/>
            <a:r>
              <a:rPr lang="en-US" altLang="en-US" dirty="0">
                <a:solidFill>
                  <a:schemeClr val="accent1"/>
                </a:solidFill>
              </a:rPr>
              <a:t>In antiquity, Yemen was famous for its incense and cinnamon (which was imported from India)</a:t>
            </a:r>
          </a:p>
          <a:p>
            <a:pPr eaLnBrk="1" hangingPunct="1"/>
            <a:endParaRPr lang="en-US"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214E7078-C32B-9B46-9AD8-5F7DABCF54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550770CF-092A-B440-BDAA-E528EB213C9E}" type="slidenum">
              <a:rPr lang="en-US" altLang="en-US"/>
              <a:pPr>
                <a:spcBef>
                  <a:spcPct val="0"/>
                </a:spcBef>
              </a:pPr>
              <a:t>39</a:t>
            </a:fld>
            <a:endParaRPr lang="en-US" altLang="en-US" dirty="0"/>
          </a:p>
        </p:txBody>
      </p:sp>
      <p:sp>
        <p:nvSpPr>
          <p:cNvPr id="89091" name="Rectangle 2">
            <a:extLst>
              <a:ext uri="{FF2B5EF4-FFF2-40B4-BE49-F238E27FC236}">
                <a16:creationId xmlns:a16="http://schemas.microsoft.com/office/drawing/2014/main" id="{0F928A49-C968-474C-816A-6DED6290878E}"/>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85AD7DE8-2645-124D-AC31-A9E281ACB1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n-US" altLang="en-US" dirty="0">
                <a:solidFill>
                  <a:schemeClr val="accent1"/>
                </a:solidFill>
              </a:rPr>
              <a:t>The incense trade was the most important source of wealth</a:t>
            </a:r>
            <a:endParaRPr lang="en-US" altLang="zh-CN" dirty="0">
              <a:solidFill>
                <a:schemeClr val="accent1"/>
              </a:solidFill>
              <a:ea typeface="SimSun" panose="02010600030101010101" pitchFamily="2" charset="-122"/>
            </a:endParaRPr>
          </a:p>
          <a:p>
            <a:pPr lvl="1" eaLnBrk="1" hangingPunct="1"/>
            <a:r>
              <a:rPr lang="en-US" altLang="en-US" dirty="0">
                <a:solidFill>
                  <a:schemeClr val="accent1"/>
                </a:solidFill>
              </a:rPr>
              <a:t>Traders used camels to transport these goods along the </a:t>
            </a:r>
            <a:r>
              <a:rPr lang="en-US" altLang="en-US" u="sng" dirty="0">
                <a:solidFill>
                  <a:schemeClr val="accent1"/>
                </a:solidFill>
              </a:rPr>
              <a:t>incense road.</a:t>
            </a:r>
            <a:r>
              <a:rPr lang="en-US" altLang="en-US" dirty="0">
                <a:solidFill>
                  <a:schemeClr val="accent1"/>
                </a:solidFill>
              </a:rPr>
              <a:t> These animals were domesticated </a:t>
            </a:r>
            <a:r>
              <a:rPr lang="en-US" altLang="zh-CN" dirty="0">
                <a:solidFill>
                  <a:schemeClr val="accent1"/>
                </a:solidFill>
                <a:ea typeface="SimSun" panose="02010600030101010101" pitchFamily="2" charset="-122"/>
              </a:rPr>
              <a:t>in</a:t>
            </a:r>
            <a:r>
              <a:rPr lang="en-US" altLang="en-US" dirty="0">
                <a:solidFill>
                  <a:schemeClr val="accent1"/>
                </a:solidFill>
              </a:rPr>
              <a:t> the 10th century BC and could travel some hundred kilometers a day!</a:t>
            </a:r>
            <a:endParaRPr lang="en-US" altLang="zh-CN" dirty="0">
              <a:solidFill>
                <a:schemeClr val="accent1"/>
              </a:solidFill>
              <a:ea typeface="SimSun" panose="02010600030101010101" pitchFamily="2" charset="-122"/>
            </a:endParaRPr>
          </a:p>
          <a:p>
            <a:pPr lvl="1" eaLnBrk="1" hangingPunct="1"/>
            <a:r>
              <a:rPr lang="en-US" altLang="en-US" dirty="0">
                <a:solidFill>
                  <a:schemeClr val="accent1"/>
                </a:solidFill>
              </a:rPr>
              <a:t>Several towns were founded along the incense road</a:t>
            </a:r>
            <a:r>
              <a:rPr lang="en-US" altLang="zh-CN" dirty="0">
                <a:solidFill>
                  <a:schemeClr val="accent1"/>
                </a:solidFill>
                <a:ea typeface="SimSun" panose="02010600030101010101" pitchFamily="2" charset="-122"/>
              </a:rPr>
              <a:t>. </a:t>
            </a:r>
            <a:r>
              <a:rPr lang="en-US" altLang="en-US" dirty="0">
                <a:solidFill>
                  <a:schemeClr val="accent1"/>
                </a:solidFill>
              </a:rPr>
              <a:t> </a:t>
            </a:r>
            <a:r>
              <a:rPr lang="en-US" altLang="en-US" u="sng" dirty="0">
                <a:solidFill>
                  <a:schemeClr val="accent1"/>
                </a:solidFill>
              </a:rPr>
              <a:t>Mecca</a:t>
            </a:r>
            <a:r>
              <a:rPr lang="en-US" altLang="en-US" dirty="0">
                <a:solidFill>
                  <a:schemeClr val="accent1"/>
                </a:solidFill>
              </a:rPr>
              <a:t> was a little off the main road.</a:t>
            </a:r>
            <a:endParaRPr lang="en-US" altLang="zh-CN" dirty="0">
              <a:solidFill>
                <a:schemeClr val="accent1"/>
              </a:solidFill>
              <a:ea typeface="SimSun" panose="02010600030101010101" pitchFamily="2" charset="-122"/>
            </a:endParaRPr>
          </a:p>
          <a:p>
            <a:pPr lvl="1" eaLnBrk="1" hangingPunct="1"/>
            <a:endParaRPr lang="en-US" altLang="zh-CN" dirty="0">
              <a:solidFill>
                <a:schemeClr val="accent1"/>
              </a:solidFill>
              <a:ea typeface="SimSun" panose="02010600030101010101" pitchFamily="2" charset="-122"/>
            </a:endParaRPr>
          </a:p>
          <a:p>
            <a:pPr eaLnBrk="1" hangingPunct="1"/>
            <a:endParaRPr lang="en-US"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0141DA7C-D660-1140-8001-94C6AA9206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0A282400-DCA1-8E43-A7A9-49F90652D16A}" type="slidenum">
              <a:rPr lang="en-US" altLang="en-US"/>
              <a:pPr>
                <a:spcBef>
                  <a:spcPct val="0"/>
                </a:spcBef>
              </a:pPr>
              <a:t>40</a:t>
            </a:fld>
            <a:endParaRPr lang="en-US" altLang="en-US" dirty="0"/>
          </a:p>
        </p:txBody>
      </p:sp>
      <p:sp>
        <p:nvSpPr>
          <p:cNvPr id="91139" name="Rectangle 2">
            <a:extLst>
              <a:ext uri="{FF2B5EF4-FFF2-40B4-BE49-F238E27FC236}">
                <a16:creationId xmlns:a16="http://schemas.microsoft.com/office/drawing/2014/main" id="{D445044E-1BE9-D94F-A953-71D812A4E846}"/>
              </a:ext>
            </a:extLst>
          </p:cNvPr>
          <p:cNvSpPr>
            <a:spLocks noGrp="1" noRot="1" noChangeAspect="1" noChangeArrowheads="1" noTextEdit="1"/>
          </p:cNvSpPr>
          <p:nvPr>
            <p:ph type="sldImg"/>
          </p:nvPr>
        </p:nvSpPr>
        <p:spPr>
          <a:ln/>
        </p:spPr>
      </p:sp>
      <p:sp>
        <p:nvSpPr>
          <p:cNvPr id="91140" name="Rectangle 3">
            <a:extLst>
              <a:ext uri="{FF2B5EF4-FFF2-40B4-BE49-F238E27FC236}">
                <a16:creationId xmlns:a16="http://schemas.microsoft.com/office/drawing/2014/main" id="{F2460B44-C660-A64C-96F9-1187D03C82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a:solidFill>
                  <a:schemeClr val="accent1"/>
                </a:solidFill>
                <a:ea typeface="SimSun" panose="02010600030101010101" pitchFamily="2" charset="-122"/>
              </a:rPr>
              <a:t>As a result of trade, civilization developed to a relatively high level in southern Arabia by about 1000 B.C.</a:t>
            </a:r>
          </a:p>
          <a:p>
            <a:pPr eaLnBrk="1" hangingPunct="1"/>
            <a:r>
              <a:rPr lang="en-US" altLang="zh-CN" dirty="0">
                <a:solidFill>
                  <a:schemeClr val="accent1"/>
                </a:solidFill>
                <a:ea typeface="SimSun" panose="02010600030101010101" pitchFamily="2" charset="-122"/>
              </a:rPr>
              <a:t>The prosperity of Yemen encouraged the Romans to refer to it as Arabia Felix (literally, "happy Arabia").</a:t>
            </a:r>
            <a:endParaRPr lang="en-US" altLang="en-US" dirty="0">
              <a:solidFill>
                <a:schemeClr val="accent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2A66CD4A-FF9B-B743-B149-A326814431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5593B9CA-DE0A-8048-9F07-9372E6407876}" type="slidenum">
              <a:rPr lang="en-US" altLang="en-US"/>
              <a:pPr>
                <a:spcBef>
                  <a:spcPct val="0"/>
                </a:spcBef>
              </a:pPr>
              <a:t>41</a:t>
            </a:fld>
            <a:endParaRPr lang="en-US" altLang="en-US" dirty="0"/>
          </a:p>
        </p:txBody>
      </p:sp>
      <p:sp>
        <p:nvSpPr>
          <p:cNvPr id="93187" name="Rectangle 2">
            <a:extLst>
              <a:ext uri="{FF2B5EF4-FFF2-40B4-BE49-F238E27FC236}">
                <a16:creationId xmlns:a16="http://schemas.microsoft.com/office/drawing/2014/main" id="{E461C525-1A81-AD49-84E4-F1BBB8E28978}"/>
              </a:ext>
            </a:extLst>
          </p:cNvPr>
          <p:cNvSpPr>
            <a:spLocks noGrp="1" noRot="1" noChangeAspect="1" noChangeArrowheads="1" noTextEdit="1"/>
          </p:cNvSpPr>
          <p:nvPr>
            <p:ph type="sldImg"/>
          </p:nvPr>
        </p:nvSpPr>
        <p:spPr>
          <a:ln/>
        </p:spPr>
      </p:sp>
      <p:sp>
        <p:nvSpPr>
          <p:cNvPr id="93188" name="Rectangle 3">
            <a:extLst>
              <a:ext uri="{FF2B5EF4-FFF2-40B4-BE49-F238E27FC236}">
                <a16:creationId xmlns:a16="http://schemas.microsoft.com/office/drawing/2014/main" id="{C2BE5146-1790-F243-B910-F81CB9EABA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85800" lvl="1" indent="-228600" eaLnBrk="1" hangingPunct="1"/>
            <a:r>
              <a:rPr lang="en-US" altLang="zh-CN" dirty="0">
                <a:solidFill>
                  <a:schemeClr val="accent1"/>
                </a:solidFill>
                <a:ea typeface="SimSun" panose="02010600030101010101" pitchFamily="2" charset="-122"/>
              </a:rPr>
              <a:t>The increased trans-Arabian trade produced two important results:</a:t>
            </a:r>
          </a:p>
          <a:p>
            <a:pPr marL="685800" lvl="1" indent="-228600" eaLnBrk="1" hangingPunct="1"/>
            <a:r>
              <a:rPr lang="en-US" altLang="zh-CN" dirty="0">
                <a:solidFill>
                  <a:schemeClr val="accent1"/>
                </a:solidFill>
                <a:ea typeface="SimSun" panose="02010600030101010101" pitchFamily="2" charset="-122"/>
              </a:rPr>
              <a:t>The rise of cities that could service the trains of camels moving across the desert. The most prosperous of these- -</a:t>
            </a:r>
            <a:r>
              <a:rPr lang="en-US" altLang="zh-CN" dirty="0">
                <a:solidFill>
                  <a:srgbClr val="FF5050"/>
                </a:solidFill>
                <a:ea typeface="SimSun" panose="02010600030101010101" pitchFamily="2" charset="-122"/>
              </a:rPr>
              <a:t>Petra in Jordan and Palmyra in Syria</a:t>
            </a:r>
            <a:r>
              <a:rPr lang="en-US" altLang="zh-CN" dirty="0">
                <a:solidFill>
                  <a:schemeClr val="accent1"/>
                </a:solidFill>
                <a:ea typeface="SimSun" panose="02010600030101010101" pitchFamily="2" charset="-122"/>
              </a:rPr>
              <a:t>.</a:t>
            </a:r>
          </a:p>
          <a:p>
            <a:pPr marL="685800" lvl="1" indent="-228600" eaLnBrk="1" hangingPunct="1"/>
            <a:r>
              <a:rPr lang="en-US" altLang="zh-CN" u="sng" dirty="0">
                <a:solidFill>
                  <a:srgbClr val="FF5050"/>
                </a:solidFill>
                <a:ea typeface="SimSun" panose="02010600030101010101" pitchFamily="2" charset="-122"/>
              </a:rPr>
              <a:t>Small caravan cities</a:t>
            </a:r>
            <a:r>
              <a:rPr lang="en-US" altLang="zh-CN" dirty="0">
                <a:solidFill>
                  <a:schemeClr val="accent1"/>
                </a:solidFill>
                <a:ea typeface="SimSun" panose="02010600030101010101" pitchFamily="2" charset="-122"/>
              </a:rPr>
              <a:t> developed within the Arabian Peninsula as well. The most important of these was </a:t>
            </a:r>
            <a:r>
              <a:rPr lang="en-US" altLang="zh-CN" dirty="0">
                <a:solidFill>
                  <a:srgbClr val="FF5050"/>
                </a:solidFill>
                <a:ea typeface="SimSun" panose="02010600030101010101" pitchFamily="2" charset="-122"/>
              </a:rPr>
              <a:t>Mecca</a:t>
            </a:r>
            <a:r>
              <a:rPr lang="en-US" altLang="zh-CN" dirty="0">
                <a:solidFill>
                  <a:schemeClr val="accent1"/>
                </a:solidFill>
                <a:ea typeface="SimSun" panose="02010600030101010101" pitchFamily="2" charset="-122"/>
              </a:rPr>
              <a:t>, which also owed its prosperity to certain shrines in the area visited by Arabs from all over the peninsula.</a:t>
            </a:r>
            <a:endParaRPr lang="en-US" altLang="en-US" dirty="0">
              <a:solidFill>
                <a:schemeClr val="accent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4F630072-E4D4-5849-9FDE-B686C44A14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9E8C19D5-917C-6245-9B37-7B00BA77E7EA}" type="slidenum">
              <a:rPr lang="en-US" altLang="en-US"/>
              <a:pPr>
                <a:spcBef>
                  <a:spcPct val="0"/>
                </a:spcBef>
              </a:pPr>
              <a:t>42</a:t>
            </a:fld>
            <a:endParaRPr lang="en-US" altLang="en-US" dirty="0"/>
          </a:p>
        </p:txBody>
      </p:sp>
      <p:sp>
        <p:nvSpPr>
          <p:cNvPr id="95235" name="Rectangle 2">
            <a:extLst>
              <a:ext uri="{FF2B5EF4-FFF2-40B4-BE49-F238E27FC236}">
                <a16:creationId xmlns:a16="http://schemas.microsoft.com/office/drawing/2014/main" id="{3D377631-35CC-9D47-906A-C307194077E0}"/>
              </a:ext>
            </a:extLst>
          </p:cNvPr>
          <p:cNvSpPr>
            <a:spLocks noGrp="1" noRot="1" noChangeAspect="1" noChangeArrowheads="1" noTextEdit="1"/>
          </p:cNvSpPr>
          <p:nvPr>
            <p:ph type="sldImg"/>
          </p:nvPr>
        </p:nvSpPr>
        <p:spPr>
          <a:ln/>
        </p:spPr>
      </p:sp>
      <p:sp>
        <p:nvSpPr>
          <p:cNvPr id="95236" name="Rectangle 3">
            <a:extLst>
              <a:ext uri="{FF2B5EF4-FFF2-40B4-BE49-F238E27FC236}">
                <a16:creationId xmlns:a16="http://schemas.microsoft.com/office/drawing/2014/main" id="{3B3FE733-ED09-2243-B662-EE5C2E0771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n-US" altLang="zh-CN" dirty="0">
                <a:solidFill>
                  <a:schemeClr val="accent1"/>
                </a:solidFill>
                <a:ea typeface="SimSun" panose="02010600030101010101" pitchFamily="2" charset="-122"/>
              </a:rPr>
              <a:t>2. The Arabs increased involvement in trade was the contact it gave them with the outside world. </a:t>
            </a:r>
          </a:p>
          <a:p>
            <a:pPr lvl="1" eaLnBrk="1" hangingPunct="1"/>
            <a:r>
              <a:rPr lang="en-US" altLang="zh-CN" dirty="0">
                <a:solidFill>
                  <a:schemeClr val="accent1"/>
                </a:solidFill>
                <a:ea typeface="SimSun" panose="02010600030101010101" pitchFamily="2" charset="-122"/>
              </a:rPr>
              <a:t>In the Near East, the Persians and the Romans were the great powers in centuries before the advent of Islam, and the Arab tribes that bordered these territories were drawn into their political affairs. </a:t>
            </a:r>
          </a:p>
          <a:p>
            <a:pPr lvl="1" eaLnBrk="1" hangingPunct="1"/>
            <a:r>
              <a:rPr lang="en-US" altLang="zh-CN" dirty="0">
                <a:solidFill>
                  <a:srgbClr val="FF5050"/>
                </a:solidFill>
                <a:ea typeface="SimSun" panose="02010600030101010101" pitchFamily="2" charset="-122"/>
              </a:rPr>
              <a:t>After 400 A.D.,</a:t>
            </a:r>
            <a:r>
              <a:rPr lang="en-US" altLang="zh-CN" dirty="0">
                <a:solidFill>
                  <a:schemeClr val="accent1"/>
                </a:solidFill>
                <a:ea typeface="SimSun" panose="02010600030101010101" pitchFamily="2" charset="-122"/>
              </a:rPr>
              <a:t> </a:t>
            </a:r>
            <a:r>
              <a:rPr lang="en-US" altLang="zh-CN" dirty="0">
                <a:solidFill>
                  <a:srgbClr val="FF5050"/>
                </a:solidFill>
                <a:ea typeface="SimSun" panose="02010600030101010101" pitchFamily="2" charset="-122"/>
              </a:rPr>
              <a:t>both empires paid Arab tribes not only to protect their southern borders but also to harass the borders of their adversary.</a:t>
            </a:r>
            <a:endParaRPr lang="en-US" altLang="en-US" dirty="0">
              <a:solidFill>
                <a:srgbClr val="FF505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9E4BE8D9-88FF-404C-B044-5376CDF4A0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92C0647-7B81-0F44-A35B-1DFC8D7AC2F7}" type="slidenum">
              <a:rPr lang="en-US" altLang="en-US"/>
              <a:pPr>
                <a:spcBef>
                  <a:spcPct val="0"/>
                </a:spcBef>
              </a:pPr>
              <a:t>43</a:t>
            </a:fld>
            <a:endParaRPr lang="en-US" altLang="en-US" dirty="0"/>
          </a:p>
        </p:txBody>
      </p:sp>
      <p:sp>
        <p:nvSpPr>
          <p:cNvPr id="97283" name="Rectangle 2">
            <a:extLst>
              <a:ext uri="{FF2B5EF4-FFF2-40B4-BE49-F238E27FC236}">
                <a16:creationId xmlns:a16="http://schemas.microsoft.com/office/drawing/2014/main" id="{C35A077A-11A9-1244-9636-EC78ACB35263}"/>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78717BAF-FECB-DD42-8217-ABCE6056F6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a:ea typeface="SimSun" panose="02010600030101010101" pitchFamily="2" charset="-122"/>
              </a:rPr>
              <a:t>Now we will take a quick run through of the of Arabia under the empires of Assyria, Babylon, Persia, the Greek and finally the Romans.</a:t>
            </a:r>
          </a:p>
          <a:p>
            <a:pPr eaLnBrk="1" hangingPunct="1"/>
            <a:r>
              <a:rPr lang="en-US" altLang="zh-CN" dirty="0">
                <a:ea typeface="SimSun" panose="02010600030101010101" pitchFamily="2" charset="-122"/>
              </a:rPr>
              <a:t>In the Assyrian reign, we do not hear very much about the </a:t>
            </a:r>
            <a:r>
              <a:rPr lang="en-US" altLang="zh-CN" dirty="0" err="1">
                <a:ea typeface="SimSun" panose="02010600030101010101" pitchFamily="2" charset="-122"/>
              </a:rPr>
              <a:t>arabs</a:t>
            </a:r>
            <a:r>
              <a:rPr lang="en-US" altLang="zh-CN" dirty="0">
                <a:ea typeface="SimSun" panose="02010600030101010101" pitchFamily="2" charset="-122"/>
              </a:rPr>
              <a:t> in the northern Arabian peninsula.</a:t>
            </a:r>
            <a:endParaRPr lang="en-US"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BE0A5250-FDE8-EB49-965B-7D85F5F8E4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62134AE5-2CCD-1446-A024-DD34E1C95E21}" type="slidenum">
              <a:rPr lang="en-US" altLang="en-US"/>
              <a:pPr>
                <a:spcBef>
                  <a:spcPct val="0"/>
                </a:spcBef>
              </a:pPr>
              <a:t>44</a:t>
            </a:fld>
            <a:endParaRPr lang="en-US" altLang="en-US" dirty="0"/>
          </a:p>
        </p:txBody>
      </p:sp>
      <p:sp>
        <p:nvSpPr>
          <p:cNvPr id="99331" name="Rectangle 2">
            <a:extLst>
              <a:ext uri="{FF2B5EF4-FFF2-40B4-BE49-F238E27FC236}">
                <a16:creationId xmlns:a16="http://schemas.microsoft.com/office/drawing/2014/main" id="{D06C5B1F-4EE3-0A44-92B7-01A9CC756477}"/>
              </a:ext>
            </a:extLst>
          </p:cNvPr>
          <p:cNvSpPr>
            <a:spLocks noGrp="1" noRot="1" noChangeAspect="1" noChangeArrowheads="1" noTextEdit="1"/>
          </p:cNvSpPr>
          <p:nvPr>
            <p:ph type="sldImg"/>
          </p:nvPr>
        </p:nvSpPr>
        <p:spPr>
          <a:ln/>
        </p:spPr>
      </p:sp>
      <p:sp>
        <p:nvSpPr>
          <p:cNvPr id="99332" name="Rectangle 3">
            <a:extLst>
              <a:ext uri="{FF2B5EF4-FFF2-40B4-BE49-F238E27FC236}">
                <a16:creationId xmlns:a16="http://schemas.microsoft.com/office/drawing/2014/main" id="{18F70B50-1A74-9243-B4BB-42F019024E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a:ea typeface="SimSun" panose="02010600030101010101" pitchFamily="2" charset="-122"/>
              </a:rPr>
              <a:t>However, we hear of the </a:t>
            </a:r>
            <a:r>
              <a:rPr lang="en-US" altLang="en-US" dirty="0">
                <a:solidFill>
                  <a:schemeClr val="accent1"/>
                </a:solidFill>
              </a:rPr>
              <a:t>Assyrian King </a:t>
            </a:r>
            <a:r>
              <a:rPr lang="en-US" altLang="en-US" dirty="0" err="1">
                <a:solidFill>
                  <a:schemeClr val="accent1"/>
                </a:solidFill>
              </a:rPr>
              <a:t>Shalaman</a:t>
            </a:r>
            <a:r>
              <a:rPr lang="en-US" altLang="zh-CN" dirty="0" err="1">
                <a:solidFill>
                  <a:schemeClr val="accent1"/>
                </a:solidFill>
                <a:ea typeface="SimSun" panose="02010600030101010101" pitchFamily="2" charset="-122"/>
              </a:rPr>
              <a:t>e</a:t>
            </a:r>
            <a:r>
              <a:rPr lang="en-US" altLang="en-US" dirty="0" err="1">
                <a:solidFill>
                  <a:schemeClr val="accent1"/>
                </a:solidFill>
              </a:rPr>
              <a:t>ser</a:t>
            </a:r>
            <a:r>
              <a:rPr lang="en-US" altLang="zh-CN" dirty="0">
                <a:solidFill>
                  <a:schemeClr val="accent1"/>
                </a:solidFill>
                <a:ea typeface="SimSun" panose="02010600030101010101" pitchFamily="2" charset="-122"/>
              </a:rPr>
              <a:t> III</a:t>
            </a:r>
            <a:r>
              <a:rPr lang="fr-FR" altLang="zh-CN" dirty="0">
                <a:solidFill>
                  <a:schemeClr val="accent1"/>
                </a:solidFill>
                <a:ea typeface="SimSun" panose="02010600030101010101" pitchFamily="2" charset="-122"/>
              </a:rPr>
              <a:t>'</a:t>
            </a:r>
            <a:r>
              <a:rPr lang="en-US" altLang="zh-CN" dirty="0">
                <a:solidFill>
                  <a:schemeClr val="accent1"/>
                </a:solidFill>
                <a:ea typeface="SimSun" panose="02010600030101010101" pitchFamily="2" charset="-122"/>
              </a:rPr>
              <a:t>s </a:t>
            </a:r>
            <a:r>
              <a:rPr lang="en-US" altLang="en-US" dirty="0">
                <a:solidFill>
                  <a:schemeClr val="accent1"/>
                </a:solidFill>
              </a:rPr>
              <a:t>account of a battle </a:t>
            </a:r>
            <a:r>
              <a:rPr lang="en-US" altLang="zh-CN" dirty="0">
                <a:solidFill>
                  <a:schemeClr val="accent1"/>
                </a:solidFill>
                <a:ea typeface="SimSun" panose="02010600030101010101" pitchFamily="2" charset="-122"/>
              </a:rPr>
              <a:t>at Qarqar </a:t>
            </a:r>
            <a:r>
              <a:rPr lang="en-US" altLang="en-US" dirty="0">
                <a:solidFill>
                  <a:schemeClr val="accent1"/>
                </a:solidFill>
              </a:rPr>
              <a:t>in 853BC</a:t>
            </a:r>
            <a:r>
              <a:rPr lang="en-US" altLang="zh-CN" dirty="0">
                <a:solidFill>
                  <a:schemeClr val="accent1"/>
                </a:solidFill>
                <a:ea typeface="SimSun" panose="02010600030101010101" pitchFamily="2" charset="-122"/>
              </a:rPr>
              <a:t> where he </a:t>
            </a:r>
            <a:r>
              <a:rPr lang="en-US" altLang="zh-CN" dirty="0">
                <a:solidFill>
                  <a:schemeClr val="bg1"/>
                </a:solidFill>
                <a:ea typeface="SimSun" panose="02010600030101010101" pitchFamily="2" charset="-122"/>
              </a:rPr>
              <a:t>mentions King </a:t>
            </a:r>
            <a:r>
              <a:rPr lang="en-US" altLang="zh-CN" dirty="0" err="1">
                <a:solidFill>
                  <a:schemeClr val="bg1"/>
                </a:solidFill>
                <a:ea typeface="SimSun" panose="02010600030101010101" pitchFamily="2" charset="-122"/>
              </a:rPr>
              <a:t>Gindibu</a:t>
            </a:r>
            <a:r>
              <a:rPr lang="en-US" altLang="zh-CN" dirty="0">
                <a:solidFill>
                  <a:schemeClr val="bg1"/>
                </a:solidFill>
                <a:ea typeface="SimSun" panose="02010600030101010101" pitchFamily="2" charset="-122"/>
              </a:rPr>
              <a:t> (Arabic </a:t>
            </a:r>
            <a:r>
              <a:rPr lang="en-US" altLang="zh-CN" dirty="0" err="1">
                <a:solidFill>
                  <a:schemeClr val="bg1"/>
                </a:solidFill>
                <a:ea typeface="SimSun" panose="02010600030101010101" pitchFamily="2" charset="-122"/>
              </a:rPr>
              <a:t>Jundub</a:t>
            </a:r>
            <a:r>
              <a:rPr lang="en-US" altLang="zh-CN" dirty="0">
                <a:solidFill>
                  <a:schemeClr val="bg1"/>
                </a:solidFill>
                <a:ea typeface="SimSun" panose="02010600030101010101" pitchFamily="2" charset="-122"/>
              </a:rPr>
              <a:t>), the Arabian and his 1000 camels.</a:t>
            </a:r>
          </a:p>
          <a:p>
            <a:pPr eaLnBrk="1" hangingPunct="1"/>
            <a:r>
              <a:rPr lang="en-US" altLang="en-US" dirty="0">
                <a:solidFill>
                  <a:schemeClr val="accent1"/>
                </a:solidFill>
              </a:rPr>
              <a:t>Tiglath-P</a:t>
            </a:r>
            <a:r>
              <a:rPr lang="en-US" altLang="zh-CN" dirty="0">
                <a:solidFill>
                  <a:schemeClr val="accent1"/>
                </a:solidFill>
                <a:ea typeface="SimSun" panose="02010600030101010101" pitchFamily="2" charset="-122"/>
              </a:rPr>
              <a:t>i</a:t>
            </a:r>
            <a:r>
              <a:rPr lang="en-US" altLang="en-US" dirty="0">
                <a:solidFill>
                  <a:schemeClr val="accent1"/>
                </a:solidFill>
              </a:rPr>
              <a:t>leser </a:t>
            </a:r>
            <a:r>
              <a:rPr lang="en-US" altLang="zh-CN" dirty="0">
                <a:solidFill>
                  <a:schemeClr val="accent1"/>
                </a:solidFill>
                <a:ea typeface="SimSun" panose="02010600030101010101" pitchFamily="2" charset="-122"/>
              </a:rPr>
              <a:t>III </a:t>
            </a:r>
            <a:r>
              <a:rPr lang="en-US" altLang="en-US" dirty="0">
                <a:solidFill>
                  <a:schemeClr val="accent1"/>
                </a:solidFill>
              </a:rPr>
              <a:t>(745-727BC)</a:t>
            </a:r>
            <a:r>
              <a:rPr lang="en-US" altLang="zh-CN" dirty="0">
                <a:solidFill>
                  <a:schemeClr val="bg1"/>
                </a:solidFill>
                <a:ea typeface="SimSun" panose="02010600030101010101" pitchFamily="2" charset="-122"/>
              </a:rPr>
              <a:t> mentions a kingdom named </a:t>
            </a:r>
            <a:r>
              <a:rPr lang="en-US" altLang="zh-CN" dirty="0" err="1">
                <a:solidFill>
                  <a:schemeClr val="bg1"/>
                </a:solidFill>
                <a:ea typeface="SimSun" panose="02010600030101010101" pitchFamily="2" charset="-122"/>
              </a:rPr>
              <a:t>Aribi</a:t>
            </a:r>
            <a:r>
              <a:rPr lang="en-US" altLang="zh-CN" dirty="0">
                <a:solidFill>
                  <a:schemeClr val="bg1"/>
                </a:solidFill>
                <a:ea typeface="SimSun" panose="02010600030101010101" pitchFamily="2" charset="-122"/>
              </a:rPr>
              <a:t>.</a:t>
            </a:r>
          </a:p>
          <a:p>
            <a:pPr eaLnBrk="1" hangingPunct="1"/>
            <a:endParaRPr lang="en-US" altLang="en-US" dirty="0">
              <a:solidFill>
                <a:schemeClr val="bg1"/>
              </a:solidFill>
            </a:endParaRPr>
          </a:p>
          <a:p>
            <a:pPr eaLnBrk="1" hangingPunct="1">
              <a:spcBef>
                <a:spcPct val="0"/>
              </a:spcBef>
            </a:pPr>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4416D9D2-BCD8-3F47-99DA-33B1ABF65A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1CC67DEC-0453-3F4E-8EC2-E18A8B777249}" type="slidenum">
              <a:rPr lang="en-US" altLang="en-US"/>
              <a:pPr>
                <a:spcBef>
                  <a:spcPct val="0"/>
                </a:spcBef>
              </a:pPr>
              <a:t>7</a:t>
            </a:fld>
            <a:endParaRPr lang="en-US" altLang="en-US" dirty="0"/>
          </a:p>
        </p:txBody>
      </p:sp>
      <p:sp>
        <p:nvSpPr>
          <p:cNvPr id="26627" name="Rectangle 2">
            <a:extLst>
              <a:ext uri="{FF2B5EF4-FFF2-40B4-BE49-F238E27FC236}">
                <a16:creationId xmlns:a16="http://schemas.microsoft.com/office/drawing/2014/main" id="{8F464F83-46B1-9049-965A-70435D31EE92}"/>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C57CBFC6-7E04-464C-B1FF-31EEADADC9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2DA8520A-7B6D-2545-9469-CDD6987B68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61DB53D9-422D-554E-A4F1-C8CAA92D4A71}" type="slidenum">
              <a:rPr lang="en-US" altLang="en-US"/>
              <a:pPr>
                <a:spcBef>
                  <a:spcPct val="0"/>
                </a:spcBef>
              </a:pPr>
              <a:t>45</a:t>
            </a:fld>
            <a:endParaRPr lang="en-US" altLang="en-US" dirty="0"/>
          </a:p>
        </p:txBody>
      </p:sp>
      <p:sp>
        <p:nvSpPr>
          <p:cNvPr id="101379" name="Rectangle 2">
            <a:extLst>
              <a:ext uri="{FF2B5EF4-FFF2-40B4-BE49-F238E27FC236}">
                <a16:creationId xmlns:a16="http://schemas.microsoft.com/office/drawing/2014/main" id="{D516703D-DB13-A441-B4D5-7901AE25CF60}"/>
              </a:ext>
            </a:extLst>
          </p:cNvPr>
          <p:cNvSpPr>
            <a:spLocks noGrp="1" noRot="1" noChangeAspect="1" noChangeArrowheads="1" noTextEdit="1"/>
          </p:cNvSpPr>
          <p:nvPr>
            <p:ph type="sldImg"/>
          </p:nvPr>
        </p:nvSpPr>
        <p:spPr>
          <a:ln/>
        </p:spPr>
      </p:sp>
      <p:sp>
        <p:nvSpPr>
          <p:cNvPr id="101380" name="Rectangle 3">
            <a:extLst>
              <a:ext uri="{FF2B5EF4-FFF2-40B4-BE49-F238E27FC236}">
                <a16:creationId xmlns:a16="http://schemas.microsoft.com/office/drawing/2014/main" id="{605530C2-9962-574F-896D-7A11BA34BF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a:solidFill>
                  <a:schemeClr val="accent1"/>
                </a:solidFill>
                <a:ea typeface="SimSun" panose="02010600030101010101" pitchFamily="2" charset="-122"/>
              </a:rPr>
              <a:t>King Sargon II (721-705 BC)</a:t>
            </a:r>
            <a:r>
              <a:rPr lang="en-US" altLang="zh-CN" dirty="0">
                <a:ea typeface="SimSun" panose="02010600030101010101" pitchFamily="2" charset="-122"/>
              </a:rPr>
              <a:t> </a:t>
            </a:r>
            <a:r>
              <a:rPr lang="en-US" altLang="zh-CN" dirty="0">
                <a:solidFill>
                  <a:schemeClr val="bg1"/>
                </a:solidFill>
                <a:ea typeface="SimSun" panose="02010600030101010101" pitchFamily="2" charset="-122"/>
              </a:rPr>
              <a:t>claimed to have resettled some Arabic nomadic groups in Samaria as part of the Assyrian deportation.</a:t>
            </a:r>
            <a:endParaRPr lang="en-US" altLang="en-US" dirty="0">
              <a:solidFill>
                <a:schemeClr val="bg1"/>
              </a:solidFill>
            </a:endParaRPr>
          </a:p>
          <a:p>
            <a:pPr eaLnBrk="1" hangingPunct="1"/>
            <a:endParaRPr lang="en-US"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537E709F-A1E6-FB4E-9D63-366F32D11F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81107DB6-A778-7B46-9DDC-7CF8943C2382}" type="slidenum">
              <a:rPr lang="en-US" altLang="en-US"/>
              <a:pPr>
                <a:spcBef>
                  <a:spcPct val="0"/>
                </a:spcBef>
              </a:pPr>
              <a:t>46</a:t>
            </a:fld>
            <a:endParaRPr lang="en-US" altLang="en-US" dirty="0"/>
          </a:p>
        </p:txBody>
      </p:sp>
      <p:sp>
        <p:nvSpPr>
          <p:cNvPr id="103427" name="Rectangle 2">
            <a:extLst>
              <a:ext uri="{FF2B5EF4-FFF2-40B4-BE49-F238E27FC236}">
                <a16:creationId xmlns:a16="http://schemas.microsoft.com/office/drawing/2014/main" id="{D3DFB4F5-377B-BE4F-B9E7-1C48F703BD70}"/>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FD3E72AD-9FBC-2748-8B60-563CFF4B79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a:ea typeface="SimSun" panose="02010600030101010101" pitchFamily="2" charset="-122"/>
              </a:rPr>
              <a:t>Under the Babylonian reign, we hear of the Arabs being subdued by the Babylonian King Nabonidus.</a:t>
            </a:r>
            <a:endParaRPr lang="en-US"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3F220FDC-F344-5748-B3A9-295C4579F8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A5ECE973-B3BA-E043-9EC0-F9155D34F105}" type="slidenum">
              <a:rPr lang="en-US" altLang="en-US"/>
              <a:pPr>
                <a:spcBef>
                  <a:spcPct val="0"/>
                </a:spcBef>
              </a:pPr>
              <a:t>47</a:t>
            </a:fld>
            <a:endParaRPr lang="en-US" altLang="en-US" dirty="0"/>
          </a:p>
        </p:txBody>
      </p:sp>
      <p:sp>
        <p:nvSpPr>
          <p:cNvPr id="105475" name="Rectangle 2">
            <a:extLst>
              <a:ext uri="{FF2B5EF4-FFF2-40B4-BE49-F238E27FC236}">
                <a16:creationId xmlns:a16="http://schemas.microsoft.com/office/drawing/2014/main" id="{D732215D-7BE7-C745-A5DC-2534431888DD}"/>
              </a:ext>
            </a:extLst>
          </p:cNvPr>
          <p:cNvSpPr>
            <a:spLocks noGrp="1" noRot="1" noChangeAspect="1" noChangeArrowheads="1" noTextEdit="1"/>
          </p:cNvSpPr>
          <p:nvPr>
            <p:ph type="sldImg"/>
          </p:nvPr>
        </p:nvSpPr>
        <p:spPr>
          <a:ln/>
        </p:spPr>
      </p:sp>
      <p:sp>
        <p:nvSpPr>
          <p:cNvPr id="105476" name="Rectangle 3">
            <a:extLst>
              <a:ext uri="{FF2B5EF4-FFF2-40B4-BE49-F238E27FC236}">
                <a16:creationId xmlns:a16="http://schemas.microsoft.com/office/drawing/2014/main" id="{DA100544-EC76-974C-938D-CBEDCD6A5F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a:ea typeface="SimSun" panose="02010600030101010101" pitchFamily="2" charset="-122"/>
              </a:rPr>
              <a:t>IN the Persian reign, the </a:t>
            </a:r>
            <a:r>
              <a:rPr lang="en-US" altLang="zh-CN" dirty="0" err="1">
                <a:ea typeface="SimSun" panose="02010600030101010101" pitchFamily="2" charset="-122"/>
              </a:rPr>
              <a:t>arabs</a:t>
            </a:r>
            <a:r>
              <a:rPr lang="en-US" altLang="zh-CN" dirty="0">
                <a:ea typeface="SimSun" panose="02010600030101010101" pitchFamily="2" charset="-122"/>
              </a:rPr>
              <a:t> were left on their own and were not subdued by Cambyses.</a:t>
            </a:r>
            <a:endParaRPr lang="en-US"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C8F8A34F-B69C-094F-83F7-137A44FAB2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64E1386B-450B-C544-A596-563AA7A2B7FB}" type="slidenum">
              <a:rPr lang="en-US" altLang="en-US"/>
              <a:pPr>
                <a:spcBef>
                  <a:spcPct val="0"/>
                </a:spcBef>
              </a:pPr>
              <a:t>48</a:t>
            </a:fld>
            <a:endParaRPr lang="en-US" altLang="en-US" dirty="0"/>
          </a:p>
        </p:txBody>
      </p:sp>
      <p:sp>
        <p:nvSpPr>
          <p:cNvPr id="107523" name="Rectangle 2">
            <a:extLst>
              <a:ext uri="{FF2B5EF4-FFF2-40B4-BE49-F238E27FC236}">
                <a16:creationId xmlns:a16="http://schemas.microsoft.com/office/drawing/2014/main" id="{765B60ED-C423-AC46-BEC5-E03642BCC9D5}"/>
              </a:ext>
            </a:extLst>
          </p:cNvPr>
          <p:cNvSpPr>
            <a:spLocks noGrp="1" noRot="1" noChangeAspect="1" noChangeArrowheads="1" noTextEdit="1"/>
          </p:cNvSpPr>
          <p:nvPr>
            <p:ph type="sldImg"/>
          </p:nvPr>
        </p:nvSpPr>
        <p:spPr>
          <a:ln/>
        </p:spPr>
      </p:sp>
      <p:sp>
        <p:nvSpPr>
          <p:cNvPr id="107524" name="Rectangle 3">
            <a:extLst>
              <a:ext uri="{FF2B5EF4-FFF2-40B4-BE49-F238E27FC236}">
                <a16:creationId xmlns:a16="http://schemas.microsoft.com/office/drawing/2014/main" id="{09D787DD-17FB-444B-953D-25F3DAED46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a:ea typeface="SimSun" panose="02010600030101010101" pitchFamily="2" charset="-122"/>
              </a:rPr>
              <a:t>In the Greek empire, we see the emergence of Petra as a city and probably at this time, the </a:t>
            </a:r>
            <a:r>
              <a:rPr lang="en-US" altLang="zh-CN" dirty="0" err="1">
                <a:ea typeface="SimSun" panose="02010600030101010101" pitchFamily="2" charset="-122"/>
              </a:rPr>
              <a:t>Nabateaens</a:t>
            </a:r>
            <a:r>
              <a:rPr lang="en-US" altLang="zh-CN" dirty="0">
                <a:ea typeface="SimSun" panose="02010600030101010101" pitchFamily="2" charset="-122"/>
              </a:rPr>
              <a:t> were beginning to make inroads into former Edomite cities.</a:t>
            </a:r>
            <a:endParaRPr lang="en-US"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D4EF5D3A-419F-914F-BF25-3E109A7486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F417C858-9785-E440-9B65-E59242AE8304}" type="slidenum">
              <a:rPr lang="en-US" altLang="en-US"/>
              <a:pPr>
                <a:spcBef>
                  <a:spcPct val="0"/>
                </a:spcBef>
              </a:pPr>
              <a:t>49</a:t>
            </a:fld>
            <a:endParaRPr lang="en-US" altLang="en-US" dirty="0"/>
          </a:p>
        </p:txBody>
      </p:sp>
      <p:sp>
        <p:nvSpPr>
          <p:cNvPr id="109571" name="Rectangle 2">
            <a:extLst>
              <a:ext uri="{FF2B5EF4-FFF2-40B4-BE49-F238E27FC236}">
                <a16:creationId xmlns:a16="http://schemas.microsoft.com/office/drawing/2014/main" id="{68A8E4AF-D2CA-2F44-8402-7C89AB1F61C9}"/>
              </a:ext>
            </a:extLst>
          </p:cNvPr>
          <p:cNvSpPr>
            <a:spLocks noGrp="1" noRot="1" noChangeAspect="1" noChangeArrowheads="1" noTextEdit="1"/>
          </p:cNvSpPr>
          <p:nvPr>
            <p:ph type="sldImg"/>
          </p:nvPr>
        </p:nvSpPr>
        <p:spPr>
          <a:ln/>
        </p:spPr>
      </p:sp>
      <p:sp>
        <p:nvSpPr>
          <p:cNvPr id="109572" name="Rectangle 3">
            <a:extLst>
              <a:ext uri="{FF2B5EF4-FFF2-40B4-BE49-F238E27FC236}">
                <a16:creationId xmlns:a16="http://schemas.microsoft.com/office/drawing/2014/main" id="{E8529E21-11F9-734A-A4A7-AB05C6A17C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a:ea typeface="SimSun" panose="02010600030101010101" pitchFamily="2" charset="-122"/>
              </a:rPr>
              <a:t>By the time of the Roman empire, we see Arabia/Nabataea defined.</a:t>
            </a:r>
            <a:endParaRPr lang="en-US"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5113A3A7-A717-1342-A4D8-0CACA340BB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3AF3240F-A3E3-8C43-B42A-62765894EBDB}" type="slidenum">
              <a:rPr lang="en-US" altLang="en-US"/>
              <a:pPr>
                <a:spcBef>
                  <a:spcPct val="0"/>
                </a:spcBef>
              </a:pPr>
              <a:t>50</a:t>
            </a:fld>
            <a:endParaRPr lang="en-US" altLang="en-US" dirty="0"/>
          </a:p>
        </p:txBody>
      </p:sp>
      <p:sp>
        <p:nvSpPr>
          <p:cNvPr id="111619" name="Rectangle 2">
            <a:extLst>
              <a:ext uri="{FF2B5EF4-FFF2-40B4-BE49-F238E27FC236}">
                <a16:creationId xmlns:a16="http://schemas.microsoft.com/office/drawing/2014/main" id="{EE697B35-5574-8440-A03C-4ED9E7D354FA}"/>
              </a:ext>
            </a:extLst>
          </p:cNvPr>
          <p:cNvSpPr>
            <a:spLocks noGrp="1" noRot="1" noChangeAspect="1" noChangeArrowheads="1" noTextEdit="1"/>
          </p:cNvSpPr>
          <p:nvPr>
            <p:ph type="sldImg"/>
          </p:nvPr>
        </p:nvSpPr>
        <p:spPr>
          <a:ln/>
        </p:spPr>
      </p:sp>
      <p:sp>
        <p:nvSpPr>
          <p:cNvPr id="111620" name="Rectangle 3">
            <a:extLst>
              <a:ext uri="{FF2B5EF4-FFF2-40B4-BE49-F238E27FC236}">
                <a16:creationId xmlns:a16="http://schemas.microsoft.com/office/drawing/2014/main" id="{D5D573FE-94E9-5949-89CF-D5DD87A0ED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a:solidFill>
                  <a:schemeClr val="accent1"/>
                </a:solidFill>
                <a:ea typeface="SimSun" panose="02010600030101010101" pitchFamily="2" charset="-122"/>
              </a:rPr>
              <a:t>During the Roman period, historians such as </a:t>
            </a:r>
            <a:r>
              <a:rPr lang="en-US" altLang="zh-CN" dirty="0" err="1">
                <a:solidFill>
                  <a:schemeClr val="accent1"/>
                </a:solidFill>
                <a:ea typeface="SimSun" panose="02010600030101010101" pitchFamily="2" charset="-122"/>
              </a:rPr>
              <a:t>Jospehus</a:t>
            </a:r>
            <a:r>
              <a:rPr lang="en-US" altLang="zh-CN" dirty="0">
                <a:solidFill>
                  <a:schemeClr val="accent1"/>
                </a:solidFill>
                <a:ea typeface="SimSun" panose="02010600030101010101" pitchFamily="2" charset="-122"/>
              </a:rPr>
              <a:t> and Strabo freely intermix the use of Arabs with Nabataeans and vice versa.</a:t>
            </a:r>
          </a:p>
          <a:p>
            <a:pPr eaLnBrk="1" hangingPunct="1"/>
            <a:r>
              <a:rPr lang="en-US" altLang="zh-CN" dirty="0">
                <a:solidFill>
                  <a:schemeClr val="accent1"/>
                </a:solidFill>
                <a:ea typeface="SimSun" panose="02010600030101010101" pitchFamily="2" charset="-122"/>
              </a:rPr>
              <a:t>Nabataean kings were known as kings of the </a:t>
            </a:r>
            <a:r>
              <a:rPr lang="fr-FR" altLang="zh-CN" dirty="0">
                <a:solidFill>
                  <a:schemeClr val="accent1"/>
                </a:solidFill>
                <a:ea typeface="SimSun" panose="02010600030101010101" pitchFamily="2" charset="-122"/>
              </a:rPr>
              <a:t>'</a:t>
            </a:r>
            <a:r>
              <a:rPr lang="en-US" altLang="zh-CN" dirty="0">
                <a:solidFill>
                  <a:schemeClr val="accent1"/>
                </a:solidFill>
                <a:ea typeface="SimSun" panose="02010600030101010101" pitchFamily="2" charset="-122"/>
              </a:rPr>
              <a:t>Arabs</a:t>
            </a:r>
            <a:r>
              <a:rPr lang="fr-FR" altLang="zh-CN" dirty="0">
                <a:solidFill>
                  <a:schemeClr val="accent1"/>
                </a:solidFill>
                <a:ea typeface="SimSun" panose="02010600030101010101" pitchFamily="2" charset="-122"/>
              </a:rPr>
              <a:t>'</a:t>
            </a:r>
            <a:r>
              <a:rPr lang="en-US" altLang="zh-CN" dirty="0">
                <a:solidFill>
                  <a:schemeClr val="accent1"/>
                </a:solidFill>
                <a:ea typeface="SimSun" panose="02010600030101010101" pitchFamily="2" charset="-122"/>
              </a:rPr>
              <a:t> and their kingdom was Arabia.</a:t>
            </a:r>
          </a:p>
          <a:p>
            <a:pPr eaLnBrk="1" hangingPunct="1"/>
            <a:r>
              <a:rPr lang="en-US" altLang="zh-CN" dirty="0">
                <a:solidFill>
                  <a:schemeClr val="accent1"/>
                </a:solidFill>
                <a:ea typeface="SimSun" panose="02010600030101010101" pitchFamily="2" charset="-122"/>
              </a:rPr>
              <a:t>The Nabataean Kingdom became known as the Province of Arabia once it was absorbed into the Roman Empire.</a:t>
            </a:r>
            <a:endParaRPr lang="en-US" altLang="en-US" dirty="0">
              <a:solidFill>
                <a:schemeClr val="accent1"/>
              </a:solidFill>
            </a:endParaRPr>
          </a:p>
          <a:p>
            <a:pPr eaLnBrk="1" hangingPunct="1"/>
            <a:endParaRPr lang="en-US"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6D599703-F2F9-F744-B7BF-EE373999B9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DF043D0-FC86-FD40-95C3-F1A227151581}" type="slidenum">
              <a:rPr lang="en-US" altLang="en-US"/>
              <a:pPr>
                <a:spcBef>
                  <a:spcPct val="0"/>
                </a:spcBef>
              </a:pPr>
              <a:t>51</a:t>
            </a:fld>
            <a:endParaRPr lang="en-US" altLang="en-US" dirty="0"/>
          </a:p>
        </p:txBody>
      </p:sp>
      <p:sp>
        <p:nvSpPr>
          <p:cNvPr id="113667" name="Rectangle 2">
            <a:extLst>
              <a:ext uri="{FF2B5EF4-FFF2-40B4-BE49-F238E27FC236}">
                <a16:creationId xmlns:a16="http://schemas.microsoft.com/office/drawing/2014/main" id="{A2C03DF6-D719-F142-BCF2-5A39BA6C677A}"/>
              </a:ext>
            </a:extLst>
          </p:cNvPr>
          <p:cNvSpPr>
            <a:spLocks noGrp="1" noRot="1" noChangeAspect="1" noChangeArrowheads="1" noTextEdit="1"/>
          </p:cNvSpPr>
          <p:nvPr>
            <p:ph type="sldImg"/>
          </p:nvPr>
        </p:nvSpPr>
        <p:spPr>
          <a:ln/>
        </p:spPr>
      </p:sp>
      <p:sp>
        <p:nvSpPr>
          <p:cNvPr id="113668" name="Rectangle 3">
            <a:extLst>
              <a:ext uri="{FF2B5EF4-FFF2-40B4-BE49-F238E27FC236}">
                <a16:creationId xmlns:a16="http://schemas.microsoft.com/office/drawing/2014/main" id="{D8F90E14-917B-5045-873A-5FB49EC22F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D918BAD1-96F5-7440-A6A9-4BB54355C0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2E377A3D-B70B-6147-AC9F-7850A4CAE7EE}" type="slidenum">
              <a:rPr lang="en-US" altLang="en-US"/>
              <a:pPr>
                <a:spcBef>
                  <a:spcPct val="0"/>
                </a:spcBef>
              </a:pPr>
              <a:t>52</a:t>
            </a:fld>
            <a:endParaRPr lang="en-US" altLang="en-US" dirty="0"/>
          </a:p>
        </p:txBody>
      </p:sp>
      <p:sp>
        <p:nvSpPr>
          <p:cNvPr id="115715" name="Rectangle 2">
            <a:extLst>
              <a:ext uri="{FF2B5EF4-FFF2-40B4-BE49-F238E27FC236}">
                <a16:creationId xmlns:a16="http://schemas.microsoft.com/office/drawing/2014/main" id="{C085E9D6-5E7E-4D48-8F1D-5B3E1A6A2D63}"/>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782CD9F4-F1F0-0D41-9579-51178C8536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47D55C8B-3532-1147-B218-C2B6792A1E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85E8199A-B740-064C-B2F2-BEAC8C750445}" type="slidenum">
              <a:rPr lang="en-US" altLang="en-US"/>
              <a:pPr>
                <a:spcBef>
                  <a:spcPct val="0"/>
                </a:spcBef>
              </a:pPr>
              <a:t>53</a:t>
            </a:fld>
            <a:endParaRPr lang="en-US" altLang="en-US" dirty="0"/>
          </a:p>
        </p:txBody>
      </p:sp>
      <p:sp>
        <p:nvSpPr>
          <p:cNvPr id="117763" name="Rectangle 2">
            <a:extLst>
              <a:ext uri="{FF2B5EF4-FFF2-40B4-BE49-F238E27FC236}">
                <a16:creationId xmlns:a16="http://schemas.microsoft.com/office/drawing/2014/main" id="{A5D267B2-8E7D-DB48-9EC0-9044C9EC221E}"/>
              </a:ext>
            </a:extLst>
          </p:cNvPr>
          <p:cNvSpPr>
            <a:spLocks noGrp="1" noRot="1" noChangeAspect="1" noChangeArrowheads="1" noTextEdit="1"/>
          </p:cNvSpPr>
          <p:nvPr>
            <p:ph type="sldImg"/>
          </p:nvPr>
        </p:nvSpPr>
        <p:spPr>
          <a:ln/>
        </p:spPr>
      </p:sp>
      <p:sp>
        <p:nvSpPr>
          <p:cNvPr id="117764" name="Rectangle 3">
            <a:extLst>
              <a:ext uri="{FF2B5EF4-FFF2-40B4-BE49-F238E27FC236}">
                <a16:creationId xmlns:a16="http://schemas.microsoft.com/office/drawing/2014/main" id="{9EF94C42-1F5C-0D43-8B99-44AFA90A63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53634B5C-BF3B-F940-B96D-A1A950D045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CEC91672-B3D4-ED45-B021-E496C53FCC5B}" type="slidenum">
              <a:rPr lang="en-US" altLang="en-US"/>
              <a:pPr>
                <a:spcBef>
                  <a:spcPct val="0"/>
                </a:spcBef>
              </a:pPr>
              <a:t>54</a:t>
            </a:fld>
            <a:endParaRPr lang="en-US" altLang="en-US" dirty="0"/>
          </a:p>
        </p:txBody>
      </p:sp>
      <p:sp>
        <p:nvSpPr>
          <p:cNvPr id="119811" name="Rectangle 2">
            <a:extLst>
              <a:ext uri="{FF2B5EF4-FFF2-40B4-BE49-F238E27FC236}">
                <a16:creationId xmlns:a16="http://schemas.microsoft.com/office/drawing/2014/main" id="{CF834D4F-AE5F-7E45-9256-0C9BA7BAE16E}"/>
              </a:ext>
            </a:extLst>
          </p:cNvPr>
          <p:cNvSpPr>
            <a:spLocks noGrp="1" noRot="1" noChangeAspect="1" noChangeArrowheads="1" noTextEdit="1"/>
          </p:cNvSpPr>
          <p:nvPr>
            <p:ph type="sldImg"/>
          </p:nvPr>
        </p:nvSpPr>
        <p:spPr>
          <a:ln/>
        </p:spPr>
      </p:sp>
      <p:sp>
        <p:nvSpPr>
          <p:cNvPr id="119812" name="Rectangle 3">
            <a:extLst>
              <a:ext uri="{FF2B5EF4-FFF2-40B4-BE49-F238E27FC236}">
                <a16:creationId xmlns:a16="http://schemas.microsoft.com/office/drawing/2014/main" id="{D32154A2-A239-DF4D-A5B4-90A157A356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39586F2E-2344-9743-A326-FB94AE790A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D8DB4274-3C74-E546-8F00-60CFAE2D5FD6}" type="slidenum">
              <a:rPr lang="en-US" altLang="en-US"/>
              <a:pPr>
                <a:spcBef>
                  <a:spcPct val="0"/>
                </a:spcBef>
              </a:pPr>
              <a:t>8</a:t>
            </a:fld>
            <a:endParaRPr lang="en-US" altLang="en-US" dirty="0"/>
          </a:p>
        </p:txBody>
      </p:sp>
      <p:sp>
        <p:nvSpPr>
          <p:cNvPr id="28675" name="Rectangle 2">
            <a:extLst>
              <a:ext uri="{FF2B5EF4-FFF2-40B4-BE49-F238E27FC236}">
                <a16:creationId xmlns:a16="http://schemas.microsoft.com/office/drawing/2014/main" id="{7A7E13FD-F204-9A41-8036-EE8511BD0416}"/>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8743CA1F-9D5F-CB45-8B5A-194A1D5DC4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8146744C-8FC4-B446-A94C-F2B2CCDF8C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3CF033A2-A746-2E44-B9AF-E4B148CA2417}" type="slidenum">
              <a:rPr lang="en-US" altLang="en-US"/>
              <a:pPr>
                <a:spcBef>
                  <a:spcPct val="0"/>
                </a:spcBef>
              </a:pPr>
              <a:t>55</a:t>
            </a:fld>
            <a:endParaRPr lang="en-US" altLang="en-US" dirty="0"/>
          </a:p>
        </p:txBody>
      </p:sp>
      <p:sp>
        <p:nvSpPr>
          <p:cNvPr id="121859" name="Rectangle 2">
            <a:extLst>
              <a:ext uri="{FF2B5EF4-FFF2-40B4-BE49-F238E27FC236}">
                <a16:creationId xmlns:a16="http://schemas.microsoft.com/office/drawing/2014/main" id="{8444872F-F606-3048-BA86-3F5010322334}"/>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0AF7239C-47E6-194B-806F-D7217F86CA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eaLnBrk="0" fontAlgn="base" hangingPunct="0">
              <a:spcBef>
                <a:spcPct val="30000"/>
              </a:spcBef>
              <a:spcAft>
                <a:spcPct val="0"/>
              </a:spcAft>
            </a:pPr>
            <a:endParaRPr lang="en-US"/>
          </a:p>
        </p:txBody>
      </p:sp>
      <p:sp>
        <p:nvSpPr>
          <p:cNvPr id="4" name="Slide Number Placeholder 3"/>
          <p:cNvSpPr>
            <a:spLocks noGrp="1"/>
          </p:cNvSpPr>
          <p:nvPr>
            <p:ph type="sldNum" sz="quarter" idx="5"/>
          </p:nvPr>
        </p:nvSpPr>
        <p:spPr/>
        <p:txBody>
          <a:bodyPr/>
          <a:lstStyle/>
          <a:p>
            <a:pPr>
              <a:defRPr/>
            </a:pPr>
            <a:fld id="{0CBBC1CC-104C-2947-A8FA-74F7FEE769CD}" type="slidenum">
              <a:rPr lang="en-US" altLang="en-US" smtClean="0"/>
              <a:pPr>
                <a:defRPr/>
              </a:pPr>
              <a:t>57</a:t>
            </a:fld>
            <a:endParaRPr lang="en-US" altLang="en-US"/>
          </a:p>
        </p:txBody>
      </p:sp>
    </p:spTree>
    <p:extLst>
      <p:ext uri="{BB962C8B-B14F-4D97-AF65-F5344CB8AC3E}">
        <p14:creationId xmlns:p14="http://schemas.microsoft.com/office/powerpoint/2010/main" val="14387895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58C653-9C67-4D52-B34F-CFAE719394B0}"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itchFamily="18" charset="0"/>
                <a:ea typeface="ＭＳ Ｐゴシック" pitchFamily="34" charset="-128"/>
              </a:rPr>
              <a:t>Most languages of the world stem from Phoenician, which differed from Semitic languages especially by writing vowels in addition to the consonants. </a:t>
            </a:r>
          </a:p>
          <a:p>
            <a:pPr eaLnBrk="1" hangingPunct="1"/>
            <a:r>
              <a:rPr lang="en-US" altLang="en-US" dirty="0">
                <a:latin typeface="Times New Roman" pitchFamily="18" charset="0"/>
                <a:ea typeface="ＭＳ Ｐゴシック" pitchFamily="34" charset="-128"/>
              </a:rPr>
              <a:t>______________</a:t>
            </a:r>
          </a:p>
          <a:p>
            <a:pPr eaLnBrk="1" hangingPunct="1"/>
            <a:r>
              <a:rPr lang="en-US" altLang="en-US" dirty="0">
                <a:latin typeface="Times New Roman" pitchFamily="18" charset="0"/>
                <a:ea typeface="ＭＳ Ｐゴシック" pitchFamily="34" charset="-128"/>
              </a:rPr>
              <a:t>OB-02-Ammonites-16</a:t>
            </a:r>
          </a:p>
          <a:p>
            <a:pPr eaLnBrk="1" hangingPunct="1"/>
            <a:r>
              <a:rPr lang="en-US" altLang="en-US" dirty="0">
                <a:latin typeface="Times New Roman" pitchFamily="18" charset="0"/>
                <a:ea typeface="ＭＳ Ｐゴシック" pitchFamily="34" charset="-128"/>
              </a:rPr>
              <a:t>OB-04-Arabs&amp;Islam-69</a:t>
            </a:r>
          </a:p>
          <a:p>
            <a:pPr eaLnBrk="1" hangingPunct="1"/>
            <a:r>
              <a:rPr lang="en-US" altLang="en-US" dirty="0">
                <a:latin typeface="Times New Roman" pitchFamily="18" charset="0"/>
                <a:ea typeface="ＭＳ Ｐゴシック" pitchFamily="34" charset="-128"/>
              </a:rPr>
              <a:t>OB-15-Phoenicians-18</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6E813454-3AEC-A94D-B789-14F187106C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62DE6508-8F78-7640-A434-4C5F8CF0F651}" type="slidenum">
              <a:rPr lang="en-US" altLang="en-US"/>
              <a:pPr>
                <a:spcBef>
                  <a:spcPct val="0"/>
                </a:spcBef>
              </a:pPr>
              <a:t>71</a:t>
            </a:fld>
            <a:endParaRPr lang="en-US" altLang="en-US" dirty="0"/>
          </a:p>
        </p:txBody>
      </p:sp>
      <p:sp>
        <p:nvSpPr>
          <p:cNvPr id="140291" name="Rectangle 2">
            <a:extLst>
              <a:ext uri="{FF2B5EF4-FFF2-40B4-BE49-F238E27FC236}">
                <a16:creationId xmlns:a16="http://schemas.microsoft.com/office/drawing/2014/main" id="{8F0868E6-02EB-DA44-917C-2F2DD850CC63}"/>
              </a:ext>
            </a:extLst>
          </p:cNvPr>
          <p:cNvSpPr>
            <a:spLocks noGrp="1" noRot="1" noChangeAspect="1" noChangeArrowheads="1" noTextEdit="1"/>
          </p:cNvSpPr>
          <p:nvPr>
            <p:ph type="sldImg"/>
          </p:nvPr>
        </p:nvSpPr>
        <p:spPr>
          <a:ln/>
        </p:spPr>
      </p:sp>
      <p:sp>
        <p:nvSpPr>
          <p:cNvPr id="140292" name="Rectangle 3">
            <a:extLst>
              <a:ext uri="{FF2B5EF4-FFF2-40B4-BE49-F238E27FC236}">
                <a16:creationId xmlns:a16="http://schemas.microsoft.com/office/drawing/2014/main" id="{0A836A3C-16B3-3545-9E8F-90AF66404F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87C3CA0F-01F1-F947-B045-93A26E8FB6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2FA93B89-AC8C-5347-909F-68BE86EA051F}" type="slidenum">
              <a:rPr lang="en-US" altLang="en-US"/>
              <a:pPr>
                <a:spcBef>
                  <a:spcPct val="0"/>
                </a:spcBef>
              </a:pPr>
              <a:t>72</a:t>
            </a:fld>
            <a:endParaRPr lang="en-US" altLang="en-US" dirty="0"/>
          </a:p>
        </p:txBody>
      </p:sp>
      <p:sp>
        <p:nvSpPr>
          <p:cNvPr id="142339" name="Rectangle 2">
            <a:extLst>
              <a:ext uri="{FF2B5EF4-FFF2-40B4-BE49-F238E27FC236}">
                <a16:creationId xmlns:a16="http://schemas.microsoft.com/office/drawing/2014/main" id="{53957D2B-A956-0348-9731-1A6AA2FDDAF6}"/>
              </a:ext>
            </a:extLst>
          </p:cNvPr>
          <p:cNvSpPr>
            <a:spLocks noGrp="1" noRot="1" noChangeAspect="1" noChangeArrowheads="1" noTextEdit="1"/>
          </p:cNvSpPr>
          <p:nvPr>
            <p:ph type="sldImg"/>
          </p:nvPr>
        </p:nvSpPr>
        <p:spPr>
          <a:ln/>
        </p:spPr>
      </p:sp>
      <p:sp>
        <p:nvSpPr>
          <p:cNvPr id="142340" name="Rectangle 3">
            <a:extLst>
              <a:ext uri="{FF2B5EF4-FFF2-40B4-BE49-F238E27FC236}">
                <a16:creationId xmlns:a16="http://schemas.microsoft.com/office/drawing/2014/main" id="{7FDC6E94-3656-9743-AD4B-09F10FAF7B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0F564794-0168-804A-A0DF-F740A08689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CEED10DA-45E9-B54C-BBD2-C770A46927B9}" type="slidenum">
              <a:rPr lang="en-US" altLang="en-US"/>
              <a:pPr>
                <a:spcBef>
                  <a:spcPct val="0"/>
                </a:spcBef>
              </a:pPr>
              <a:t>73</a:t>
            </a:fld>
            <a:endParaRPr lang="en-US" altLang="en-US" dirty="0"/>
          </a:p>
        </p:txBody>
      </p:sp>
      <p:sp>
        <p:nvSpPr>
          <p:cNvPr id="144387" name="Rectangle 2">
            <a:extLst>
              <a:ext uri="{FF2B5EF4-FFF2-40B4-BE49-F238E27FC236}">
                <a16:creationId xmlns:a16="http://schemas.microsoft.com/office/drawing/2014/main" id="{B192EF09-DBC8-344A-85F4-725FDF747766}"/>
              </a:ext>
            </a:extLst>
          </p:cNvPr>
          <p:cNvSpPr>
            <a:spLocks noGrp="1" noRot="1" noChangeAspect="1" noChangeArrowheads="1" noTextEdit="1"/>
          </p:cNvSpPr>
          <p:nvPr>
            <p:ph type="sldImg"/>
          </p:nvPr>
        </p:nvSpPr>
        <p:spPr>
          <a:xfrm>
            <a:off x="0" y="303213"/>
            <a:ext cx="1588" cy="1587"/>
          </a:xfrm>
          <a:solidFill>
            <a:srgbClr val="FFFFFF"/>
          </a:solidFill>
          <a:ln/>
        </p:spPr>
      </p:sp>
      <p:sp>
        <p:nvSpPr>
          <p:cNvPr id="144388" name="Text Box 3">
            <a:extLst>
              <a:ext uri="{FF2B5EF4-FFF2-40B4-BE49-F238E27FC236}">
                <a16:creationId xmlns:a16="http://schemas.microsoft.com/office/drawing/2014/main" id="{ED0FDB89-4E36-C041-B3DD-21E8BE15B448}"/>
              </a:ext>
            </a:extLst>
          </p:cNvPr>
          <p:cNvSpPr>
            <a:spLocks noGrp="1" noChangeArrowheads="1"/>
          </p:cNvSpPr>
          <p:nvPr>
            <p:ph type="body" idx="1"/>
          </p:nvPr>
        </p:nvSpPr>
        <p:spPr>
          <a:xfrm>
            <a:off x="503238" y="4316413"/>
            <a:ext cx="58562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2ABFD947-7CC5-2845-BE88-335F8E1FF3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13DF0C21-AEEF-1A47-B406-FA35FEF391FC}" type="slidenum">
              <a:rPr lang="en-US" altLang="en-US"/>
              <a:pPr>
                <a:spcBef>
                  <a:spcPct val="0"/>
                </a:spcBef>
              </a:pPr>
              <a:t>74</a:t>
            </a:fld>
            <a:endParaRPr lang="en-US" altLang="en-US" dirty="0"/>
          </a:p>
        </p:txBody>
      </p:sp>
      <p:sp>
        <p:nvSpPr>
          <p:cNvPr id="146435" name="Rectangle 2">
            <a:extLst>
              <a:ext uri="{FF2B5EF4-FFF2-40B4-BE49-F238E27FC236}">
                <a16:creationId xmlns:a16="http://schemas.microsoft.com/office/drawing/2014/main" id="{C33FC592-295F-8B4D-93A8-DC823DD57893}"/>
              </a:ext>
            </a:extLst>
          </p:cNvPr>
          <p:cNvSpPr>
            <a:spLocks noGrp="1" noRot="1" noChangeAspect="1" noChangeArrowheads="1" noTextEdit="1"/>
          </p:cNvSpPr>
          <p:nvPr>
            <p:ph type="sldImg"/>
          </p:nvPr>
        </p:nvSpPr>
        <p:spPr>
          <a:xfrm>
            <a:off x="-9998075" y="303213"/>
            <a:ext cx="19997738" cy="15000287"/>
          </a:xfrm>
          <a:solidFill>
            <a:srgbClr val="FFFFFF"/>
          </a:solidFill>
          <a:ln/>
        </p:spPr>
      </p:sp>
      <p:sp>
        <p:nvSpPr>
          <p:cNvPr id="146436" name="Text Box 3">
            <a:extLst>
              <a:ext uri="{FF2B5EF4-FFF2-40B4-BE49-F238E27FC236}">
                <a16:creationId xmlns:a16="http://schemas.microsoft.com/office/drawing/2014/main" id="{6100F424-69A0-9245-880F-0745B708B5DA}"/>
              </a:ext>
            </a:extLst>
          </p:cNvPr>
          <p:cNvSpPr>
            <a:spLocks noGrp="1" noChangeArrowheads="1"/>
          </p:cNvSpPr>
          <p:nvPr>
            <p:ph type="body" idx="1"/>
          </p:nvPr>
        </p:nvSpPr>
        <p:spPr>
          <a:xfrm>
            <a:off x="503238" y="4316413"/>
            <a:ext cx="58562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7">
            <a:extLst>
              <a:ext uri="{FF2B5EF4-FFF2-40B4-BE49-F238E27FC236}">
                <a16:creationId xmlns:a16="http://schemas.microsoft.com/office/drawing/2014/main" id="{9B1795F1-A81B-284D-A654-BB47B39B00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D0B8BB40-7370-1243-84E9-388E47DA98B9}" type="slidenum">
              <a:rPr lang="en-US" altLang="en-US"/>
              <a:pPr>
                <a:spcBef>
                  <a:spcPct val="0"/>
                </a:spcBef>
              </a:pPr>
              <a:t>75</a:t>
            </a:fld>
            <a:endParaRPr lang="en-US" altLang="en-US" dirty="0"/>
          </a:p>
        </p:txBody>
      </p:sp>
      <p:sp>
        <p:nvSpPr>
          <p:cNvPr id="148483" name="Rectangle 2">
            <a:extLst>
              <a:ext uri="{FF2B5EF4-FFF2-40B4-BE49-F238E27FC236}">
                <a16:creationId xmlns:a16="http://schemas.microsoft.com/office/drawing/2014/main" id="{2918E3C1-658B-1941-93F7-BD0DA24D31FF}"/>
              </a:ext>
            </a:extLst>
          </p:cNvPr>
          <p:cNvSpPr>
            <a:spLocks noGrp="1" noRot="1" noChangeAspect="1" noChangeArrowheads="1" noTextEdit="1"/>
          </p:cNvSpPr>
          <p:nvPr>
            <p:ph type="sldImg"/>
          </p:nvPr>
        </p:nvSpPr>
        <p:spPr>
          <a:xfrm>
            <a:off x="0" y="303213"/>
            <a:ext cx="1588" cy="1587"/>
          </a:xfrm>
          <a:solidFill>
            <a:srgbClr val="FFFFFF"/>
          </a:solidFill>
          <a:ln/>
        </p:spPr>
      </p:sp>
      <p:sp>
        <p:nvSpPr>
          <p:cNvPr id="148484" name="Text Box 3">
            <a:extLst>
              <a:ext uri="{FF2B5EF4-FFF2-40B4-BE49-F238E27FC236}">
                <a16:creationId xmlns:a16="http://schemas.microsoft.com/office/drawing/2014/main" id="{1D4C5E1B-23C0-2B4F-A553-F21948B77410}"/>
              </a:ext>
            </a:extLst>
          </p:cNvPr>
          <p:cNvSpPr>
            <a:spLocks noGrp="1" noChangeArrowheads="1"/>
          </p:cNvSpPr>
          <p:nvPr>
            <p:ph type="body" idx="1"/>
          </p:nvPr>
        </p:nvSpPr>
        <p:spPr>
          <a:xfrm>
            <a:off x="503238" y="4316413"/>
            <a:ext cx="58562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7">
            <a:extLst>
              <a:ext uri="{FF2B5EF4-FFF2-40B4-BE49-F238E27FC236}">
                <a16:creationId xmlns:a16="http://schemas.microsoft.com/office/drawing/2014/main" id="{1DFBEA6E-3B91-2D4E-961B-01077DC9A3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482FFE83-7DE6-DE48-AF73-798337B62FAC}" type="slidenum">
              <a:rPr lang="en-US" altLang="en-US"/>
              <a:pPr>
                <a:spcBef>
                  <a:spcPct val="0"/>
                </a:spcBef>
              </a:pPr>
              <a:t>76</a:t>
            </a:fld>
            <a:endParaRPr lang="en-US" altLang="en-US" dirty="0"/>
          </a:p>
        </p:txBody>
      </p:sp>
      <p:sp>
        <p:nvSpPr>
          <p:cNvPr id="150531" name="Rectangle 2">
            <a:extLst>
              <a:ext uri="{FF2B5EF4-FFF2-40B4-BE49-F238E27FC236}">
                <a16:creationId xmlns:a16="http://schemas.microsoft.com/office/drawing/2014/main" id="{C4DCD090-6709-7D4C-87EE-3712A30DECA8}"/>
              </a:ext>
            </a:extLst>
          </p:cNvPr>
          <p:cNvSpPr>
            <a:spLocks noGrp="1" noRot="1" noChangeAspect="1" noChangeArrowheads="1" noTextEdit="1"/>
          </p:cNvSpPr>
          <p:nvPr>
            <p:ph type="sldImg"/>
          </p:nvPr>
        </p:nvSpPr>
        <p:spPr>
          <a:xfrm>
            <a:off x="0" y="303213"/>
            <a:ext cx="1588" cy="1587"/>
          </a:xfrm>
          <a:solidFill>
            <a:srgbClr val="FFFFFF"/>
          </a:solidFill>
          <a:ln/>
        </p:spPr>
      </p:sp>
      <p:sp>
        <p:nvSpPr>
          <p:cNvPr id="150532" name="Text Box 3">
            <a:extLst>
              <a:ext uri="{FF2B5EF4-FFF2-40B4-BE49-F238E27FC236}">
                <a16:creationId xmlns:a16="http://schemas.microsoft.com/office/drawing/2014/main" id="{8AC74B25-DC04-BD45-9FCB-B0F1E88113AE}"/>
              </a:ext>
            </a:extLst>
          </p:cNvPr>
          <p:cNvSpPr>
            <a:spLocks noGrp="1" noChangeArrowheads="1"/>
          </p:cNvSpPr>
          <p:nvPr>
            <p:ph type="body" idx="1"/>
          </p:nvPr>
        </p:nvSpPr>
        <p:spPr>
          <a:xfrm>
            <a:off x="503238" y="4316413"/>
            <a:ext cx="58562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578" name="Rectangle 7">
            <a:extLst>
              <a:ext uri="{FF2B5EF4-FFF2-40B4-BE49-F238E27FC236}">
                <a16:creationId xmlns:a16="http://schemas.microsoft.com/office/drawing/2014/main" id="{10E3CD9E-C026-134F-AE73-15B5251AE0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CEADE066-E041-5B40-BB81-C5017FC8FC81}" type="slidenum">
              <a:rPr lang="en-US" altLang="en-US"/>
              <a:pPr>
                <a:spcBef>
                  <a:spcPct val="0"/>
                </a:spcBef>
              </a:pPr>
              <a:t>77</a:t>
            </a:fld>
            <a:endParaRPr lang="en-US" altLang="en-US" dirty="0"/>
          </a:p>
        </p:txBody>
      </p:sp>
      <p:sp>
        <p:nvSpPr>
          <p:cNvPr id="152579" name="Rectangle 2">
            <a:extLst>
              <a:ext uri="{FF2B5EF4-FFF2-40B4-BE49-F238E27FC236}">
                <a16:creationId xmlns:a16="http://schemas.microsoft.com/office/drawing/2014/main" id="{481E55C5-C6D3-A343-8303-505CA18FF4FF}"/>
              </a:ext>
            </a:extLst>
          </p:cNvPr>
          <p:cNvSpPr>
            <a:spLocks noGrp="1" noRot="1" noChangeAspect="1" noChangeArrowheads="1" noTextEdit="1"/>
          </p:cNvSpPr>
          <p:nvPr>
            <p:ph type="sldImg"/>
          </p:nvPr>
        </p:nvSpPr>
        <p:spPr>
          <a:xfrm>
            <a:off x="-9998075" y="303213"/>
            <a:ext cx="19997738" cy="15000287"/>
          </a:xfrm>
          <a:solidFill>
            <a:srgbClr val="FFFFFF"/>
          </a:solidFill>
          <a:ln/>
        </p:spPr>
      </p:sp>
      <p:sp>
        <p:nvSpPr>
          <p:cNvPr id="152580" name="Text Box 3">
            <a:extLst>
              <a:ext uri="{FF2B5EF4-FFF2-40B4-BE49-F238E27FC236}">
                <a16:creationId xmlns:a16="http://schemas.microsoft.com/office/drawing/2014/main" id="{4D084197-3CD4-5644-BE70-F7FA8EA11EFD}"/>
              </a:ext>
            </a:extLst>
          </p:cNvPr>
          <p:cNvSpPr>
            <a:spLocks noGrp="1" noChangeArrowheads="1"/>
          </p:cNvSpPr>
          <p:nvPr>
            <p:ph type="body" idx="1"/>
          </p:nvPr>
        </p:nvSpPr>
        <p:spPr>
          <a:xfrm>
            <a:off x="503238" y="4316413"/>
            <a:ext cx="58562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0FE2EB-351D-DD4A-BEDC-3ED01C2AD074}" type="slidenum">
              <a:rPr kumimoji="0" lang="zh-CN" alt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altLang="zh-CN"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8770" name="Rectangle 2"/>
          <p:cNvSpPr>
            <a:spLocks noGrp="1" noRot="1" noChangeAspect="1" noChangeArrowheads="1"/>
          </p:cNvSpPr>
          <p:nvPr>
            <p:ph type="sldImg"/>
          </p:nvPr>
        </p:nvSpPr>
        <p:spPr>
          <a:xfrm>
            <a:off x="1130300" y="674688"/>
            <a:ext cx="4597400" cy="3448050"/>
          </a:xfrm>
          <a:solidFill>
            <a:srgbClr val="FFFFFF"/>
          </a:solidFill>
          <a:ln/>
        </p:spPr>
      </p:sp>
      <p:sp>
        <p:nvSpPr>
          <p:cNvPr id="28877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ea typeface="ＭＳ Ｐゴシック" charset="0"/>
                <a:cs typeface="ＭＳ Ｐゴシック" charset="0"/>
              </a:rPr>
              <a:t>Noah’s three sons became three divisions of humanity in three major areas.</a:t>
            </a:r>
          </a:p>
          <a:p>
            <a:pPr eaLnBrk="1" hangingPunct="1"/>
            <a:r>
              <a:rPr lang="en-US" altLang="zh-CN" dirty="0">
                <a:ea typeface="ＭＳ Ｐゴシック" charset="0"/>
                <a:cs typeface="ＭＳ Ｐゴシック" charset="0"/>
              </a:rPr>
              <a:t>Asians stem from Canaanites in the city of Sin—not those who migrated south to the Sinai but those who migrated east to China. Here is why we have these terms of Sinai and East Asians called Sino.</a:t>
            </a:r>
            <a:endParaRPr lang="en-US" dirty="0">
              <a:ea typeface="ＭＳ Ｐゴシック" charset="0"/>
              <a:cs typeface="ＭＳ Ｐゴシック" charset="0"/>
            </a:endParaRPr>
          </a:p>
          <a:p>
            <a:pPr>
              <a:defRPr/>
            </a:pPr>
            <a:r>
              <a:rPr lang="en-US" dirty="0"/>
              <a:t>_____________</a:t>
            </a:r>
          </a:p>
          <a:p>
            <a:pPr>
              <a:defRPr/>
            </a:pPr>
            <a:r>
              <a:rPr lang="en-US" dirty="0"/>
              <a:t>ES-29-How the Nations Treat Israel-4</a:t>
            </a:r>
          </a:p>
          <a:p>
            <a:pPr eaLnBrk="1" hangingPunct="1"/>
            <a:r>
              <a:rPr lang="en-US" dirty="0">
                <a:ea typeface="ＭＳ Ｐゴシック" charset="0"/>
                <a:cs typeface="ＭＳ Ｐゴシック" charset="0"/>
              </a:rPr>
              <a:t>BG-03-Table of Nations-3</a:t>
            </a:r>
          </a:p>
          <a:p>
            <a:pPr eaLnBrk="1" hangingPunct="1"/>
            <a:r>
              <a:rPr lang="en-US" dirty="0">
                <a:ea typeface="ＭＳ Ｐゴシック" charset="0"/>
                <a:cs typeface="ＭＳ Ｐゴシック" charset="0"/>
              </a:rPr>
              <a:t>OS-01-Gen4-20-slide 150</a:t>
            </a:r>
          </a:p>
          <a:p>
            <a:pPr eaLnBrk="1" hangingPunct="1"/>
            <a:r>
              <a:rPr lang="en-US" altLang="zh-CN" dirty="0">
                <a:ea typeface="ＭＳ Ｐゴシック" charset="0"/>
                <a:cs typeface="ＭＳ Ｐゴシック" charset="0"/>
              </a:rPr>
              <a:t>OS-13-1Chron-74</a:t>
            </a:r>
            <a:endParaRPr lang="zh-CN" altLang="en-US" dirty="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4626" name="Rectangle 7">
            <a:extLst>
              <a:ext uri="{FF2B5EF4-FFF2-40B4-BE49-F238E27FC236}">
                <a16:creationId xmlns:a16="http://schemas.microsoft.com/office/drawing/2014/main" id="{247190BA-47DA-6F4D-BD18-98D419D522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EBECCCB5-FA87-3546-B49A-069B8DB2B878}" type="slidenum">
              <a:rPr lang="en-US" altLang="en-US"/>
              <a:pPr>
                <a:spcBef>
                  <a:spcPct val="0"/>
                </a:spcBef>
              </a:pPr>
              <a:t>78</a:t>
            </a:fld>
            <a:endParaRPr lang="en-US" altLang="en-US" dirty="0"/>
          </a:p>
        </p:txBody>
      </p:sp>
      <p:sp>
        <p:nvSpPr>
          <p:cNvPr id="154627" name="Rectangle 2">
            <a:extLst>
              <a:ext uri="{FF2B5EF4-FFF2-40B4-BE49-F238E27FC236}">
                <a16:creationId xmlns:a16="http://schemas.microsoft.com/office/drawing/2014/main" id="{09C6E407-FE20-B442-A439-6F71F8CCF710}"/>
              </a:ext>
            </a:extLst>
          </p:cNvPr>
          <p:cNvSpPr>
            <a:spLocks noGrp="1" noRot="1" noChangeAspect="1" noChangeArrowheads="1" noTextEdit="1"/>
          </p:cNvSpPr>
          <p:nvPr>
            <p:ph type="sldImg"/>
          </p:nvPr>
        </p:nvSpPr>
        <p:spPr>
          <a:xfrm>
            <a:off x="-9998075" y="303213"/>
            <a:ext cx="19997738" cy="15000287"/>
          </a:xfrm>
          <a:solidFill>
            <a:srgbClr val="FFFFFF"/>
          </a:solidFill>
          <a:ln/>
        </p:spPr>
      </p:sp>
      <p:sp>
        <p:nvSpPr>
          <p:cNvPr id="154628" name="Text Box 3">
            <a:extLst>
              <a:ext uri="{FF2B5EF4-FFF2-40B4-BE49-F238E27FC236}">
                <a16:creationId xmlns:a16="http://schemas.microsoft.com/office/drawing/2014/main" id="{A429EBDF-0CEA-2240-BBD9-27DF8D154D35}"/>
              </a:ext>
            </a:extLst>
          </p:cNvPr>
          <p:cNvSpPr>
            <a:spLocks noGrp="1" noChangeArrowheads="1"/>
          </p:cNvSpPr>
          <p:nvPr>
            <p:ph type="body" idx="1"/>
          </p:nvPr>
        </p:nvSpPr>
        <p:spPr>
          <a:xfrm>
            <a:off x="503238" y="4316413"/>
            <a:ext cx="58562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Rectangle 7">
            <a:extLst>
              <a:ext uri="{FF2B5EF4-FFF2-40B4-BE49-F238E27FC236}">
                <a16:creationId xmlns:a16="http://schemas.microsoft.com/office/drawing/2014/main" id="{F5A609AD-AE11-C04D-9548-ADEACD1DD3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99BDBA17-7909-3E44-AF7B-13D2A817F204}" type="slidenum">
              <a:rPr lang="en-US" altLang="en-US"/>
              <a:pPr>
                <a:spcBef>
                  <a:spcPct val="0"/>
                </a:spcBef>
              </a:pPr>
              <a:t>79</a:t>
            </a:fld>
            <a:endParaRPr lang="en-US" altLang="en-US" dirty="0"/>
          </a:p>
        </p:txBody>
      </p:sp>
      <p:sp>
        <p:nvSpPr>
          <p:cNvPr id="156675" name="Rectangle 2">
            <a:extLst>
              <a:ext uri="{FF2B5EF4-FFF2-40B4-BE49-F238E27FC236}">
                <a16:creationId xmlns:a16="http://schemas.microsoft.com/office/drawing/2014/main" id="{5BABD30F-62A8-3243-9F87-27F2EF7D1AFB}"/>
              </a:ext>
            </a:extLst>
          </p:cNvPr>
          <p:cNvSpPr>
            <a:spLocks noGrp="1" noRot="1" noChangeAspect="1" noChangeArrowheads="1" noTextEdit="1"/>
          </p:cNvSpPr>
          <p:nvPr>
            <p:ph type="sldImg"/>
          </p:nvPr>
        </p:nvSpPr>
        <p:spPr>
          <a:xfrm>
            <a:off x="-9998075" y="303213"/>
            <a:ext cx="19997738" cy="15000287"/>
          </a:xfrm>
          <a:solidFill>
            <a:srgbClr val="FFFFFF"/>
          </a:solidFill>
          <a:ln/>
        </p:spPr>
      </p:sp>
      <p:sp>
        <p:nvSpPr>
          <p:cNvPr id="156676" name="Text Box 3">
            <a:extLst>
              <a:ext uri="{FF2B5EF4-FFF2-40B4-BE49-F238E27FC236}">
                <a16:creationId xmlns:a16="http://schemas.microsoft.com/office/drawing/2014/main" id="{9078E64C-02D4-8E42-85DD-BEAFB023C6C4}"/>
              </a:ext>
            </a:extLst>
          </p:cNvPr>
          <p:cNvSpPr>
            <a:spLocks noGrp="1" noChangeArrowheads="1"/>
          </p:cNvSpPr>
          <p:nvPr>
            <p:ph type="body" idx="1"/>
          </p:nvPr>
        </p:nvSpPr>
        <p:spPr>
          <a:xfrm>
            <a:off x="503238" y="4316413"/>
            <a:ext cx="58562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8722" name="Rectangle 7">
            <a:extLst>
              <a:ext uri="{FF2B5EF4-FFF2-40B4-BE49-F238E27FC236}">
                <a16:creationId xmlns:a16="http://schemas.microsoft.com/office/drawing/2014/main" id="{98276EFF-60DE-8144-87A8-D16F6B6F32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4F80FEE7-00ED-0446-872C-7B5328BE7C62}" type="slidenum">
              <a:rPr lang="en-US" altLang="en-US"/>
              <a:pPr>
                <a:spcBef>
                  <a:spcPct val="0"/>
                </a:spcBef>
              </a:pPr>
              <a:t>80</a:t>
            </a:fld>
            <a:endParaRPr lang="en-US" altLang="en-US" dirty="0"/>
          </a:p>
        </p:txBody>
      </p:sp>
      <p:sp>
        <p:nvSpPr>
          <p:cNvPr id="158723" name="Rectangle 2">
            <a:extLst>
              <a:ext uri="{FF2B5EF4-FFF2-40B4-BE49-F238E27FC236}">
                <a16:creationId xmlns:a16="http://schemas.microsoft.com/office/drawing/2014/main" id="{C0D5BF1D-0AEE-D743-BCE9-DAFC7E0DE062}"/>
              </a:ext>
            </a:extLst>
          </p:cNvPr>
          <p:cNvSpPr>
            <a:spLocks noGrp="1" noRot="1" noChangeAspect="1" noChangeArrowheads="1" noTextEdit="1"/>
          </p:cNvSpPr>
          <p:nvPr>
            <p:ph type="sldImg"/>
          </p:nvPr>
        </p:nvSpPr>
        <p:spPr>
          <a:xfrm>
            <a:off x="-9998075" y="303213"/>
            <a:ext cx="19997738" cy="15000287"/>
          </a:xfrm>
          <a:solidFill>
            <a:srgbClr val="FFFFFF"/>
          </a:solidFill>
          <a:ln/>
        </p:spPr>
      </p:sp>
      <p:sp>
        <p:nvSpPr>
          <p:cNvPr id="158724" name="Text Box 3">
            <a:extLst>
              <a:ext uri="{FF2B5EF4-FFF2-40B4-BE49-F238E27FC236}">
                <a16:creationId xmlns:a16="http://schemas.microsoft.com/office/drawing/2014/main" id="{93F57F0F-3E7B-984E-AFE8-719B284247FF}"/>
              </a:ext>
            </a:extLst>
          </p:cNvPr>
          <p:cNvSpPr>
            <a:spLocks noGrp="1" noChangeArrowheads="1"/>
          </p:cNvSpPr>
          <p:nvPr>
            <p:ph type="body" idx="1"/>
          </p:nvPr>
        </p:nvSpPr>
        <p:spPr>
          <a:xfrm>
            <a:off x="503238" y="4316413"/>
            <a:ext cx="58562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0770" name="Rectangle 7">
            <a:extLst>
              <a:ext uri="{FF2B5EF4-FFF2-40B4-BE49-F238E27FC236}">
                <a16:creationId xmlns:a16="http://schemas.microsoft.com/office/drawing/2014/main" id="{8CBA837B-1AB7-1E4B-97D0-A459CB3575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A447B6B3-40E9-0B4A-919C-0E124E8CD12E}" type="slidenum">
              <a:rPr lang="en-US" altLang="en-US"/>
              <a:pPr>
                <a:spcBef>
                  <a:spcPct val="0"/>
                </a:spcBef>
              </a:pPr>
              <a:t>81</a:t>
            </a:fld>
            <a:endParaRPr lang="en-US" altLang="en-US" dirty="0"/>
          </a:p>
        </p:txBody>
      </p:sp>
      <p:sp>
        <p:nvSpPr>
          <p:cNvPr id="160771" name="Rectangle 2">
            <a:extLst>
              <a:ext uri="{FF2B5EF4-FFF2-40B4-BE49-F238E27FC236}">
                <a16:creationId xmlns:a16="http://schemas.microsoft.com/office/drawing/2014/main" id="{3E3C35A7-A2F0-9B4F-9D0B-EF91FA5D63BF}"/>
              </a:ext>
            </a:extLst>
          </p:cNvPr>
          <p:cNvSpPr>
            <a:spLocks noGrp="1" noRot="1" noChangeAspect="1" noChangeArrowheads="1" noTextEdit="1"/>
          </p:cNvSpPr>
          <p:nvPr>
            <p:ph type="sldImg"/>
          </p:nvPr>
        </p:nvSpPr>
        <p:spPr>
          <a:xfrm>
            <a:off x="-9998075" y="303213"/>
            <a:ext cx="19997738" cy="15000287"/>
          </a:xfrm>
          <a:solidFill>
            <a:srgbClr val="FFFFFF"/>
          </a:solidFill>
          <a:ln/>
        </p:spPr>
      </p:sp>
      <p:sp>
        <p:nvSpPr>
          <p:cNvPr id="160772" name="Text Box 3">
            <a:extLst>
              <a:ext uri="{FF2B5EF4-FFF2-40B4-BE49-F238E27FC236}">
                <a16:creationId xmlns:a16="http://schemas.microsoft.com/office/drawing/2014/main" id="{3DD6C398-8CF1-7F4B-B17E-DCE13D71E13F}"/>
              </a:ext>
            </a:extLst>
          </p:cNvPr>
          <p:cNvSpPr>
            <a:spLocks noGrp="1" noChangeArrowheads="1"/>
          </p:cNvSpPr>
          <p:nvPr>
            <p:ph type="body" idx="1"/>
          </p:nvPr>
        </p:nvSpPr>
        <p:spPr>
          <a:xfrm>
            <a:off x="503238" y="4316413"/>
            <a:ext cx="58562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818" name="Rectangle 7">
            <a:extLst>
              <a:ext uri="{FF2B5EF4-FFF2-40B4-BE49-F238E27FC236}">
                <a16:creationId xmlns:a16="http://schemas.microsoft.com/office/drawing/2014/main" id="{9DE45F1A-750D-AA43-9110-048137B570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DE363192-D560-4445-9994-217400FA100D}" type="slidenum">
              <a:rPr lang="en-US" altLang="en-US"/>
              <a:pPr>
                <a:spcBef>
                  <a:spcPct val="0"/>
                </a:spcBef>
              </a:pPr>
              <a:t>82</a:t>
            </a:fld>
            <a:endParaRPr lang="en-US" altLang="en-US" dirty="0"/>
          </a:p>
        </p:txBody>
      </p:sp>
      <p:sp>
        <p:nvSpPr>
          <p:cNvPr id="162819" name="Rectangle 2">
            <a:extLst>
              <a:ext uri="{FF2B5EF4-FFF2-40B4-BE49-F238E27FC236}">
                <a16:creationId xmlns:a16="http://schemas.microsoft.com/office/drawing/2014/main" id="{F3E1B939-4324-CC4D-8A66-2C5FAE9BDF4E}"/>
              </a:ext>
            </a:extLst>
          </p:cNvPr>
          <p:cNvSpPr>
            <a:spLocks noGrp="1" noRot="1" noChangeAspect="1" noChangeArrowheads="1" noTextEdit="1"/>
          </p:cNvSpPr>
          <p:nvPr>
            <p:ph type="sldImg"/>
          </p:nvPr>
        </p:nvSpPr>
        <p:spPr>
          <a:xfrm>
            <a:off x="-9998075" y="303213"/>
            <a:ext cx="19997738" cy="15000287"/>
          </a:xfrm>
          <a:solidFill>
            <a:srgbClr val="FFFFFF"/>
          </a:solidFill>
          <a:ln/>
        </p:spPr>
      </p:sp>
      <p:sp>
        <p:nvSpPr>
          <p:cNvPr id="162820" name="Text Box 3">
            <a:extLst>
              <a:ext uri="{FF2B5EF4-FFF2-40B4-BE49-F238E27FC236}">
                <a16:creationId xmlns:a16="http://schemas.microsoft.com/office/drawing/2014/main" id="{F0BF25FB-22E2-D647-9FB7-D85FC12763A6}"/>
              </a:ext>
            </a:extLst>
          </p:cNvPr>
          <p:cNvSpPr>
            <a:spLocks noGrp="1" noChangeArrowheads="1"/>
          </p:cNvSpPr>
          <p:nvPr>
            <p:ph type="body" idx="1"/>
          </p:nvPr>
        </p:nvSpPr>
        <p:spPr>
          <a:xfrm>
            <a:off x="503238" y="4316413"/>
            <a:ext cx="58562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4866" name="Rectangle 7">
            <a:extLst>
              <a:ext uri="{FF2B5EF4-FFF2-40B4-BE49-F238E27FC236}">
                <a16:creationId xmlns:a16="http://schemas.microsoft.com/office/drawing/2014/main" id="{08FF5340-7FB7-2040-96FF-471FCD3FBB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C24EB992-374C-6F47-A9E4-ABA072871B13}" type="slidenum">
              <a:rPr lang="en-US" altLang="en-US"/>
              <a:pPr>
                <a:spcBef>
                  <a:spcPct val="0"/>
                </a:spcBef>
              </a:pPr>
              <a:t>83</a:t>
            </a:fld>
            <a:endParaRPr lang="en-US" altLang="en-US" dirty="0"/>
          </a:p>
        </p:txBody>
      </p:sp>
      <p:sp>
        <p:nvSpPr>
          <p:cNvPr id="164867" name="Rectangle 2">
            <a:extLst>
              <a:ext uri="{FF2B5EF4-FFF2-40B4-BE49-F238E27FC236}">
                <a16:creationId xmlns:a16="http://schemas.microsoft.com/office/drawing/2014/main" id="{49E475B7-C82C-AC4C-BC4A-A302F9AB11A7}"/>
              </a:ext>
            </a:extLst>
          </p:cNvPr>
          <p:cNvSpPr>
            <a:spLocks noGrp="1" noRot="1" noChangeAspect="1" noChangeArrowheads="1" noTextEdit="1"/>
          </p:cNvSpPr>
          <p:nvPr>
            <p:ph type="sldImg"/>
          </p:nvPr>
        </p:nvSpPr>
        <p:spPr>
          <a:xfrm>
            <a:off x="-9998075" y="303213"/>
            <a:ext cx="19997738" cy="15000287"/>
          </a:xfrm>
          <a:solidFill>
            <a:srgbClr val="FFFFFF"/>
          </a:solidFill>
          <a:ln/>
        </p:spPr>
      </p:sp>
      <p:sp>
        <p:nvSpPr>
          <p:cNvPr id="164868" name="Text Box 3">
            <a:extLst>
              <a:ext uri="{FF2B5EF4-FFF2-40B4-BE49-F238E27FC236}">
                <a16:creationId xmlns:a16="http://schemas.microsoft.com/office/drawing/2014/main" id="{64A7366A-F523-6741-90E0-EBAFFFB275AC}"/>
              </a:ext>
            </a:extLst>
          </p:cNvPr>
          <p:cNvSpPr>
            <a:spLocks noGrp="1" noChangeArrowheads="1"/>
          </p:cNvSpPr>
          <p:nvPr>
            <p:ph type="body" idx="1"/>
          </p:nvPr>
        </p:nvSpPr>
        <p:spPr>
          <a:xfrm>
            <a:off x="503238" y="4316413"/>
            <a:ext cx="58562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Rectangle 7">
            <a:extLst>
              <a:ext uri="{FF2B5EF4-FFF2-40B4-BE49-F238E27FC236}">
                <a16:creationId xmlns:a16="http://schemas.microsoft.com/office/drawing/2014/main" id="{AA4AEDC7-398C-C749-88CA-186CC9DF62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35ADD929-569D-AF49-AC9C-8EE27260FDE8}" type="slidenum">
              <a:rPr lang="en-US" altLang="en-US"/>
              <a:pPr>
                <a:spcBef>
                  <a:spcPct val="0"/>
                </a:spcBef>
              </a:pPr>
              <a:t>84</a:t>
            </a:fld>
            <a:endParaRPr lang="en-US" altLang="en-US" dirty="0"/>
          </a:p>
        </p:txBody>
      </p:sp>
      <p:sp>
        <p:nvSpPr>
          <p:cNvPr id="166915" name="Rectangle 2">
            <a:extLst>
              <a:ext uri="{FF2B5EF4-FFF2-40B4-BE49-F238E27FC236}">
                <a16:creationId xmlns:a16="http://schemas.microsoft.com/office/drawing/2014/main" id="{626C9335-AC54-5644-8237-3FF3708C029F}"/>
              </a:ext>
            </a:extLst>
          </p:cNvPr>
          <p:cNvSpPr>
            <a:spLocks noGrp="1" noRot="1" noChangeAspect="1" noChangeArrowheads="1" noTextEdit="1"/>
          </p:cNvSpPr>
          <p:nvPr>
            <p:ph type="sldImg"/>
          </p:nvPr>
        </p:nvSpPr>
        <p:spPr>
          <a:xfrm>
            <a:off x="-9998075" y="303213"/>
            <a:ext cx="19997738" cy="15000287"/>
          </a:xfrm>
          <a:solidFill>
            <a:srgbClr val="FFFFFF"/>
          </a:solidFill>
          <a:ln/>
        </p:spPr>
      </p:sp>
      <p:sp>
        <p:nvSpPr>
          <p:cNvPr id="166916" name="Text Box 3">
            <a:extLst>
              <a:ext uri="{FF2B5EF4-FFF2-40B4-BE49-F238E27FC236}">
                <a16:creationId xmlns:a16="http://schemas.microsoft.com/office/drawing/2014/main" id="{FF5AAFB2-37F9-2D42-A816-FA94EB423293}"/>
              </a:ext>
            </a:extLst>
          </p:cNvPr>
          <p:cNvSpPr>
            <a:spLocks noGrp="1" noChangeArrowheads="1"/>
          </p:cNvSpPr>
          <p:nvPr>
            <p:ph type="body" idx="1"/>
          </p:nvPr>
        </p:nvSpPr>
        <p:spPr>
          <a:xfrm>
            <a:off x="503238" y="4316413"/>
            <a:ext cx="58562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8962" name="Rectangle 7">
            <a:extLst>
              <a:ext uri="{FF2B5EF4-FFF2-40B4-BE49-F238E27FC236}">
                <a16:creationId xmlns:a16="http://schemas.microsoft.com/office/drawing/2014/main" id="{9A94819E-D8F0-604B-94D0-9B4E17C53E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C0539A87-75C2-D54C-9418-4CC026A535AC}" type="slidenum">
              <a:rPr lang="en-US" altLang="en-US"/>
              <a:pPr>
                <a:spcBef>
                  <a:spcPct val="0"/>
                </a:spcBef>
              </a:pPr>
              <a:t>85</a:t>
            </a:fld>
            <a:endParaRPr lang="en-US" altLang="en-US" dirty="0"/>
          </a:p>
        </p:txBody>
      </p:sp>
      <p:sp>
        <p:nvSpPr>
          <p:cNvPr id="168963" name="Rectangle 2">
            <a:extLst>
              <a:ext uri="{FF2B5EF4-FFF2-40B4-BE49-F238E27FC236}">
                <a16:creationId xmlns:a16="http://schemas.microsoft.com/office/drawing/2014/main" id="{925AFB96-9A15-B049-862C-CD0880CBA5EA}"/>
              </a:ext>
            </a:extLst>
          </p:cNvPr>
          <p:cNvSpPr>
            <a:spLocks noGrp="1" noRot="1" noChangeAspect="1" noChangeArrowheads="1" noTextEdit="1"/>
          </p:cNvSpPr>
          <p:nvPr>
            <p:ph type="sldImg"/>
          </p:nvPr>
        </p:nvSpPr>
        <p:spPr>
          <a:xfrm>
            <a:off x="-9998075" y="303213"/>
            <a:ext cx="19997738" cy="15000287"/>
          </a:xfrm>
          <a:solidFill>
            <a:srgbClr val="FFFFFF"/>
          </a:solidFill>
          <a:ln/>
        </p:spPr>
      </p:sp>
      <p:sp>
        <p:nvSpPr>
          <p:cNvPr id="168964" name="Text Box 3">
            <a:extLst>
              <a:ext uri="{FF2B5EF4-FFF2-40B4-BE49-F238E27FC236}">
                <a16:creationId xmlns:a16="http://schemas.microsoft.com/office/drawing/2014/main" id="{5D60FFDA-5710-3344-BCED-F0B9D462FB04}"/>
              </a:ext>
            </a:extLst>
          </p:cNvPr>
          <p:cNvSpPr>
            <a:spLocks noGrp="1" noChangeArrowheads="1"/>
          </p:cNvSpPr>
          <p:nvPr>
            <p:ph type="body" idx="1"/>
          </p:nvPr>
        </p:nvSpPr>
        <p:spPr>
          <a:xfrm>
            <a:off x="503238" y="4316413"/>
            <a:ext cx="58562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10" name="Rectangle 7">
            <a:extLst>
              <a:ext uri="{FF2B5EF4-FFF2-40B4-BE49-F238E27FC236}">
                <a16:creationId xmlns:a16="http://schemas.microsoft.com/office/drawing/2014/main" id="{7192BF44-5BCF-9540-B9AE-FA98C42F1A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F5872A81-FB0D-364E-A027-7D0EFF35E9F4}" type="slidenum">
              <a:rPr lang="en-US" altLang="en-US"/>
              <a:pPr>
                <a:spcBef>
                  <a:spcPct val="0"/>
                </a:spcBef>
              </a:pPr>
              <a:t>86</a:t>
            </a:fld>
            <a:endParaRPr lang="en-US" altLang="en-US" dirty="0"/>
          </a:p>
        </p:txBody>
      </p:sp>
      <p:sp>
        <p:nvSpPr>
          <p:cNvPr id="171011" name="Rectangle 2">
            <a:extLst>
              <a:ext uri="{FF2B5EF4-FFF2-40B4-BE49-F238E27FC236}">
                <a16:creationId xmlns:a16="http://schemas.microsoft.com/office/drawing/2014/main" id="{C42AB5DF-2151-B245-BE7C-10308E14E0E8}"/>
              </a:ext>
            </a:extLst>
          </p:cNvPr>
          <p:cNvSpPr>
            <a:spLocks noGrp="1" noRot="1" noChangeAspect="1" noChangeArrowheads="1" noTextEdit="1"/>
          </p:cNvSpPr>
          <p:nvPr>
            <p:ph type="sldImg"/>
          </p:nvPr>
        </p:nvSpPr>
        <p:spPr>
          <a:xfrm>
            <a:off x="-9998075" y="303213"/>
            <a:ext cx="19997738" cy="15000287"/>
          </a:xfrm>
          <a:solidFill>
            <a:srgbClr val="FFFFFF"/>
          </a:solidFill>
          <a:ln/>
        </p:spPr>
      </p:sp>
      <p:sp>
        <p:nvSpPr>
          <p:cNvPr id="171012" name="Text Box 3">
            <a:extLst>
              <a:ext uri="{FF2B5EF4-FFF2-40B4-BE49-F238E27FC236}">
                <a16:creationId xmlns:a16="http://schemas.microsoft.com/office/drawing/2014/main" id="{DD09B3E0-C45D-CB48-8C08-8FE9C774A67F}"/>
              </a:ext>
            </a:extLst>
          </p:cNvPr>
          <p:cNvSpPr>
            <a:spLocks noGrp="1" noChangeArrowheads="1"/>
          </p:cNvSpPr>
          <p:nvPr>
            <p:ph type="body" idx="1"/>
          </p:nvPr>
        </p:nvSpPr>
        <p:spPr>
          <a:xfrm>
            <a:off x="503238" y="4316413"/>
            <a:ext cx="58562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058" name="Rectangle 7">
            <a:extLst>
              <a:ext uri="{FF2B5EF4-FFF2-40B4-BE49-F238E27FC236}">
                <a16:creationId xmlns:a16="http://schemas.microsoft.com/office/drawing/2014/main" id="{52FC7C52-24AB-A44C-A608-D221B3EA8F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6DF4C446-A1A2-BA4B-B043-77C3FC89D5F9}" type="slidenum">
              <a:rPr lang="en-US" altLang="en-US"/>
              <a:pPr>
                <a:spcBef>
                  <a:spcPct val="0"/>
                </a:spcBef>
              </a:pPr>
              <a:t>87</a:t>
            </a:fld>
            <a:endParaRPr lang="en-US" altLang="en-US" dirty="0"/>
          </a:p>
        </p:txBody>
      </p:sp>
      <p:sp>
        <p:nvSpPr>
          <p:cNvPr id="173059" name="Rectangle 2">
            <a:extLst>
              <a:ext uri="{FF2B5EF4-FFF2-40B4-BE49-F238E27FC236}">
                <a16:creationId xmlns:a16="http://schemas.microsoft.com/office/drawing/2014/main" id="{829BF0B7-3F07-6D42-A4D8-1BCDF39AA38B}"/>
              </a:ext>
            </a:extLst>
          </p:cNvPr>
          <p:cNvSpPr>
            <a:spLocks noGrp="1" noRot="1" noChangeAspect="1" noChangeArrowheads="1" noTextEdit="1"/>
          </p:cNvSpPr>
          <p:nvPr>
            <p:ph type="sldImg"/>
          </p:nvPr>
        </p:nvSpPr>
        <p:spPr>
          <a:xfrm>
            <a:off x="-9998075" y="303213"/>
            <a:ext cx="19997738" cy="15000287"/>
          </a:xfrm>
          <a:solidFill>
            <a:srgbClr val="FFFFFF"/>
          </a:solidFill>
          <a:ln/>
        </p:spPr>
      </p:sp>
      <p:sp>
        <p:nvSpPr>
          <p:cNvPr id="173060" name="Text Box 3">
            <a:extLst>
              <a:ext uri="{FF2B5EF4-FFF2-40B4-BE49-F238E27FC236}">
                <a16:creationId xmlns:a16="http://schemas.microsoft.com/office/drawing/2014/main" id="{D08E4CD1-5DED-214E-807C-106B14E10806}"/>
              </a:ext>
            </a:extLst>
          </p:cNvPr>
          <p:cNvSpPr>
            <a:spLocks noGrp="1" noChangeArrowheads="1"/>
          </p:cNvSpPr>
          <p:nvPr>
            <p:ph type="body" idx="1"/>
          </p:nvPr>
        </p:nvSpPr>
        <p:spPr>
          <a:xfrm>
            <a:off x="503238" y="4316413"/>
            <a:ext cx="58562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23CBF6-A93A-214E-9420-6859EC0F9515}"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56674"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0487" tIns="44450" rIns="90487" bIns="44450"/>
          <a:lstStyle/>
          <a:p>
            <a:pPr eaLnBrk="1" hangingPunct="1"/>
            <a:r>
              <a:rPr lang="en-US" altLang="zh-CN" dirty="0">
                <a:ea typeface="ＭＳ Ｐゴシック" charset="0"/>
                <a:cs typeface="ＭＳ Ｐゴシック" charset="0"/>
              </a:rPr>
              <a:t>Bill Cooper in the UK had the rather strange hobby of collecting Ancient Near East genealogies in the 1990s. Then he compared what each modern Middle East nation considered their ancestor with the Genesis 10–11 record and came to this not-so-surprising discovery for those of us who believe the Bible.</a:t>
            </a:r>
          </a:p>
          <a:p>
            <a:pPr eaLnBrk="1" hangingPunct="1"/>
            <a:r>
              <a:rPr lang="en-US" dirty="0">
                <a:ea typeface="ＭＳ Ｐゴシック" charset="0"/>
                <a:cs typeface="ＭＳ Ｐゴシック" charset="0"/>
              </a:rPr>
              <a:t>________</a:t>
            </a:r>
          </a:p>
          <a:p>
            <a:pPr eaLnBrk="1" hangingPunct="1"/>
            <a:r>
              <a:rPr lang="en-US" dirty="0">
                <a:ea typeface="ＭＳ Ｐゴシック" charset="0"/>
                <a:cs typeface="ＭＳ Ｐゴシック" charset="0"/>
              </a:rPr>
              <a:t>Common-158</a:t>
            </a:r>
          </a:p>
          <a:p>
            <a:pPr eaLnBrk="1" hangingPunct="1"/>
            <a:r>
              <a:rPr lang="en-US" dirty="0">
                <a:ea typeface="ＭＳ Ｐゴシック" charset="0"/>
                <a:cs typeface="ＭＳ Ｐゴシック" charset="0"/>
              </a:rPr>
              <a:t>BG-03-Table of Nations-4</a:t>
            </a:r>
          </a:p>
          <a:p>
            <a:pPr eaLnBrk="1" hangingPunct="1"/>
            <a:r>
              <a:rPr lang="en-US" dirty="0">
                <a:ea typeface="ＭＳ Ｐゴシック" charset="0"/>
                <a:cs typeface="ＭＳ Ｐゴシック" charset="0"/>
              </a:rPr>
              <a:t>OS-01-Gen4-20-slide 153</a:t>
            </a:r>
          </a:p>
          <a:p>
            <a:pPr eaLnBrk="1" hangingPunct="1"/>
            <a:r>
              <a:rPr lang="en-US" altLang="zh-CN" dirty="0">
                <a:ea typeface="ＭＳ Ｐゴシック" charset="0"/>
                <a:cs typeface="ＭＳ Ｐゴシック" charset="0"/>
              </a:rPr>
              <a:t>OS-13-1Chron-57</a:t>
            </a:r>
            <a:endParaRPr lang="zh-CN" altLang="en-US" dirty="0">
              <a:ea typeface="ＭＳ Ｐゴシック" charset="0"/>
              <a:cs typeface="ＭＳ Ｐゴシック" charset="0"/>
            </a:endParaRPr>
          </a:p>
          <a:p>
            <a:pPr eaLnBrk="1" hangingPunct="1"/>
            <a:endParaRPr lang="zh-CN" altLang="en-US" dirty="0">
              <a:ea typeface="ＭＳ Ｐゴシック" charset="0"/>
              <a:cs typeface="ＭＳ Ｐゴシック" charset="0"/>
            </a:endParaRPr>
          </a:p>
        </p:txBody>
      </p:sp>
      <p:sp>
        <p:nvSpPr>
          <p:cNvPr id="156675" name="Rectangle 3"/>
          <p:cNvSpPr>
            <a:spLocks noGrp="1" noRot="1" noChangeAspect="1" noChangeArrowheads="1"/>
          </p:cNvSpPr>
          <p:nvPr>
            <p:ph type="sldImg"/>
          </p:nvPr>
        </p:nvSpPr>
        <p:spPr>
          <a:xfrm>
            <a:off x="1152525" y="692150"/>
            <a:ext cx="4554538" cy="3416300"/>
          </a:xfrm>
          <a:ln w="12700" cap="flat">
            <a:solidFill>
              <a:schemeClr val="tx1"/>
            </a:solidFill>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5106" name="Rectangle 7">
            <a:extLst>
              <a:ext uri="{FF2B5EF4-FFF2-40B4-BE49-F238E27FC236}">
                <a16:creationId xmlns:a16="http://schemas.microsoft.com/office/drawing/2014/main" id="{83B7A276-722D-1A43-99F4-CE17426167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3551E472-AF8E-BB46-AFB4-7D2868305ABB}" type="slidenum">
              <a:rPr lang="en-US" altLang="en-US"/>
              <a:pPr>
                <a:spcBef>
                  <a:spcPct val="0"/>
                </a:spcBef>
              </a:pPr>
              <a:t>88</a:t>
            </a:fld>
            <a:endParaRPr lang="en-US" altLang="en-US" dirty="0"/>
          </a:p>
        </p:txBody>
      </p:sp>
      <p:sp>
        <p:nvSpPr>
          <p:cNvPr id="175107" name="Rectangle 2">
            <a:extLst>
              <a:ext uri="{FF2B5EF4-FFF2-40B4-BE49-F238E27FC236}">
                <a16:creationId xmlns:a16="http://schemas.microsoft.com/office/drawing/2014/main" id="{33874406-DDFF-3444-9846-9C2D2086BD62}"/>
              </a:ext>
            </a:extLst>
          </p:cNvPr>
          <p:cNvSpPr>
            <a:spLocks noGrp="1" noRot="1" noChangeAspect="1" noChangeArrowheads="1" noTextEdit="1"/>
          </p:cNvSpPr>
          <p:nvPr>
            <p:ph type="sldImg"/>
          </p:nvPr>
        </p:nvSpPr>
        <p:spPr>
          <a:xfrm>
            <a:off x="-9998075" y="303213"/>
            <a:ext cx="19997738" cy="15000287"/>
          </a:xfrm>
          <a:solidFill>
            <a:srgbClr val="FFFFFF"/>
          </a:solidFill>
          <a:ln/>
        </p:spPr>
      </p:sp>
      <p:sp>
        <p:nvSpPr>
          <p:cNvPr id="175108" name="Text Box 3">
            <a:extLst>
              <a:ext uri="{FF2B5EF4-FFF2-40B4-BE49-F238E27FC236}">
                <a16:creationId xmlns:a16="http://schemas.microsoft.com/office/drawing/2014/main" id="{28E5DD1A-6E73-854A-ACF3-CE81CB99E14F}"/>
              </a:ext>
            </a:extLst>
          </p:cNvPr>
          <p:cNvSpPr>
            <a:spLocks noGrp="1" noChangeArrowheads="1"/>
          </p:cNvSpPr>
          <p:nvPr>
            <p:ph type="body" idx="1"/>
          </p:nvPr>
        </p:nvSpPr>
        <p:spPr>
          <a:xfrm>
            <a:off x="503238" y="4316413"/>
            <a:ext cx="58562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7154" name="Rectangle 7">
            <a:extLst>
              <a:ext uri="{FF2B5EF4-FFF2-40B4-BE49-F238E27FC236}">
                <a16:creationId xmlns:a16="http://schemas.microsoft.com/office/drawing/2014/main" id="{76AC0E3F-08C7-6B4C-AC32-CFE37B7981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AC435D30-AE1A-5F4C-8F89-2DF060B883B4}" type="slidenum">
              <a:rPr lang="en-US" altLang="en-US"/>
              <a:pPr>
                <a:spcBef>
                  <a:spcPct val="0"/>
                </a:spcBef>
              </a:pPr>
              <a:t>89</a:t>
            </a:fld>
            <a:endParaRPr lang="en-US" altLang="en-US" dirty="0"/>
          </a:p>
        </p:txBody>
      </p:sp>
      <p:sp>
        <p:nvSpPr>
          <p:cNvPr id="177155" name="Rectangle 2">
            <a:extLst>
              <a:ext uri="{FF2B5EF4-FFF2-40B4-BE49-F238E27FC236}">
                <a16:creationId xmlns:a16="http://schemas.microsoft.com/office/drawing/2014/main" id="{BE9FC2AA-D999-6A43-826A-D2DF1C0FCFCD}"/>
              </a:ext>
            </a:extLst>
          </p:cNvPr>
          <p:cNvSpPr>
            <a:spLocks noGrp="1" noRot="1" noChangeAspect="1" noChangeArrowheads="1" noTextEdit="1"/>
          </p:cNvSpPr>
          <p:nvPr>
            <p:ph type="sldImg"/>
          </p:nvPr>
        </p:nvSpPr>
        <p:spPr>
          <a:xfrm>
            <a:off x="-9998075" y="303213"/>
            <a:ext cx="19997738" cy="15000287"/>
          </a:xfrm>
          <a:solidFill>
            <a:srgbClr val="FFFFFF"/>
          </a:solidFill>
          <a:ln/>
        </p:spPr>
      </p:sp>
      <p:sp>
        <p:nvSpPr>
          <p:cNvPr id="177156" name="Text Box 3">
            <a:extLst>
              <a:ext uri="{FF2B5EF4-FFF2-40B4-BE49-F238E27FC236}">
                <a16:creationId xmlns:a16="http://schemas.microsoft.com/office/drawing/2014/main" id="{560452EA-62E6-404C-A229-99D24F573F4A}"/>
              </a:ext>
            </a:extLst>
          </p:cNvPr>
          <p:cNvSpPr>
            <a:spLocks noGrp="1" noChangeArrowheads="1"/>
          </p:cNvSpPr>
          <p:nvPr>
            <p:ph type="body" idx="1"/>
          </p:nvPr>
        </p:nvSpPr>
        <p:spPr>
          <a:xfrm>
            <a:off x="503238" y="4316413"/>
            <a:ext cx="58562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Rectangle 7">
            <a:extLst>
              <a:ext uri="{FF2B5EF4-FFF2-40B4-BE49-F238E27FC236}">
                <a16:creationId xmlns:a16="http://schemas.microsoft.com/office/drawing/2014/main" id="{E994FCCC-2910-3742-B36F-316442EA9B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8CC13994-96C8-FE46-BE27-1EBD03608C5F}" type="slidenum">
              <a:rPr lang="en-US" altLang="en-US"/>
              <a:pPr>
                <a:spcBef>
                  <a:spcPct val="0"/>
                </a:spcBef>
              </a:pPr>
              <a:t>90</a:t>
            </a:fld>
            <a:endParaRPr lang="en-US" altLang="en-US" dirty="0"/>
          </a:p>
        </p:txBody>
      </p:sp>
      <p:sp>
        <p:nvSpPr>
          <p:cNvPr id="179203" name="Rectangle 2">
            <a:extLst>
              <a:ext uri="{FF2B5EF4-FFF2-40B4-BE49-F238E27FC236}">
                <a16:creationId xmlns:a16="http://schemas.microsoft.com/office/drawing/2014/main" id="{5192B9D1-EAF9-DD48-A3E3-416E55CA16BA}"/>
              </a:ext>
            </a:extLst>
          </p:cNvPr>
          <p:cNvSpPr>
            <a:spLocks noGrp="1" noRot="1" noChangeAspect="1" noChangeArrowheads="1" noTextEdit="1"/>
          </p:cNvSpPr>
          <p:nvPr>
            <p:ph type="sldImg"/>
          </p:nvPr>
        </p:nvSpPr>
        <p:spPr>
          <a:xfrm>
            <a:off x="-9998075" y="303213"/>
            <a:ext cx="19997738" cy="15000287"/>
          </a:xfrm>
          <a:solidFill>
            <a:srgbClr val="FFFFFF"/>
          </a:solidFill>
          <a:ln/>
        </p:spPr>
      </p:sp>
      <p:sp>
        <p:nvSpPr>
          <p:cNvPr id="179204" name="Text Box 3">
            <a:extLst>
              <a:ext uri="{FF2B5EF4-FFF2-40B4-BE49-F238E27FC236}">
                <a16:creationId xmlns:a16="http://schemas.microsoft.com/office/drawing/2014/main" id="{F85B1B6B-BE48-8B4A-8640-0264F3138E0F}"/>
              </a:ext>
            </a:extLst>
          </p:cNvPr>
          <p:cNvSpPr>
            <a:spLocks noGrp="1" noChangeArrowheads="1"/>
          </p:cNvSpPr>
          <p:nvPr>
            <p:ph type="body" idx="1"/>
          </p:nvPr>
        </p:nvSpPr>
        <p:spPr>
          <a:xfrm>
            <a:off x="503238" y="4316413"/>
            <a:ext cx="58562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250" name="Rectangle 7">
            <a:extLst>
              <a:ext uri="{FF2B5EF4-FFF2-40B4-BE49-F238E27FC236}">
                <a16:creationId xmlns:a16="http://schemas.microsoft.com/office/drawing/2014/main" id="{1BAE7AD4-1457-5140-B2D8-890ECEC79A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B3B505A1-4337-664E-AE4B-3F8E3044068D}" type="slidenum">
              <a:rPr lang="en-US" altLang="en-US"/>
              <a:pPr>
                <a:spcBef>
                  <a:spcPct val="0"/>
                </a:spcBef>
              </a:pPr>
              <a:t>91</a:t>
            </a:fld>
            <a:endParaRPr lang="en-US" altLang="en-US" dirty="0"/>
          </a:p>
        </p:txBody>
      </p:sp>
      <p:sp>
        <p:nvSpPr>
          <p:cNvPr id="181251" name="Rectangle 2">
            <a:extLst>
              <a:ext uri="{FF2B5EF4-FFF2-40B4-BE49-F238E27FC236}">
                <a16:creationId xmlns:a16="http://schemas.microsoft.com/office/drawing/2014/main" id="{B2A3D90C-F67C-574E-BEDF-7B9A0C3055AA}"/>
              </a:ext>
            </a:extLst>
          </p:cNvPr>
          <p:cNvSpPr>
            <a:spLocks noGrp="1" noRot="1" noChangeAspect="1" noChangeArrowheads="1" noTextEdit="1"/>
          </p:cNvSpPr>
          <p:nvPr>
            <p:ph type="sldImg"/>
          </p:nvPr>
        </p:nvSpPr>
        <p:spPr>
          <a:xfrm>
            <a:off x="-9998075" y="303213"/>
            <a:ext cx="19997738" cy="15000287"/>
          </a:xfrm>
          <a:solidFill>
            <a:srgbClr val="FFFFFF"/>
          </a:solidFill>
          <a:ln/>
        </p:spPr>
      </p:sp>
      <p:sp>
        <p:nvSpPr>
          <p:cNvPr id="181252" name="Text Box 3">
            <a:extLst>
              <a:ext uri="{FF2B5EF4-FFF2-40B4-BE49-F238E27FC236}">
                <a16:creationId xmlns:a16="http://schemas.microsoft.com/office/drawing/2014/main" id="{CF6C671B-A96C-4D46-8A3F-E82CC6381194}"/>
              </a:ext>
            </a:extLst>
          </p:cNvPr>
          <p:cNvSpPr>
            <a:spLocks noGrp="1" noChangeArrowheads="1"/>
          </p:cNvSpPr>
          <p:nvPr>
            <p:ph type="body" idx="1"/>
          </p:nvPr>
        </p:nvSpPr>
        <p:spPr>
          <a:xfrm>
            <a:off x="503238" y="4316413"/>
            <a:ext cx="58562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3298" name="Rectangle 7">
            <a:extLst>
              <a:ext uri="{FF2B5EF4-FFF2-40B4-BE49-F238E27FC236}">
                <a16:creationId xmlns:a16="http://schemas.microsoft.com/office/drawing/2014/main" id="{ABA70EDC-DC73-F448-837C-C5CAA482AE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C4096B86-D3F4-3A4D-BE8B-E14F5731F2AD}" type="slidenum">
              <a:rPr lang="en-US" altLang="en-US"/>
              <a:pPr>
                <a:spcBef>
                  <a:spcPct val="0"/>
                </a:spcBef>
              </a:pPr>
              <a:t>92</a:t>
            </a:fld>
            <a:endParaRPr lang="en-US" altLang="en-US" dirty="0"/>
          </a:p>
        </p:txBody>
      </p:sp>
      <p:sp>
        <p:nvSpPr>
          <p:cNvPr id="183299" name="Rectangle 2">
            <a:extLst>
              <a:ext uri="{FF2B5EF4-FFF2-40B4-BE49-F238E27FC236}">
                <a16:creationId xmlns:a16="http://schemas.microsoft.com/office/drawing/2014/main" id="{217A7BBD-5E52-E044-BE14-EE9D9A15F7B3}"/>
              </a:ext>
            </a:extLst>
          </p:cNvPr>
          <p:cNvSpPr>
            <a:spLocks noGrp="1" noRot="1" noChangeAspect="1" noChangeArrowheads="1" noTextEdit="1"/>
          </p:cNvSpPr>
          <p:nvPr>
            <p:ph type="sldImg"/>
          </p:nvPr>
        </p:nvSpPr>
        <p:spPr>
          <a:xfrm>
            <a:off x="-9998075" y="303213"/>
            <a:ext cx="19997738" cy="15000287"/>
          </a:xfrm>
          <a:solidFill>
            <a:srgbClr val="FFFFFF"/>
          </a:solidFill>
          <a:ln/>
        </p:spPr>
      </p:sp>
      <p:sp>
        <p:nvSpPr>
          <p:cNvPr id="183300" name="Text Box 3">
            <a:extLst>
              <a:ext uri="{FF2B5EF4-FFF2-40B4-BE49-F238E27FC236}">
                <a16:creationId xmlns:a16="http://schemas.microsoft.com/office/drawing/2014/main" id="{1472AD27-2976-9A45-99C6-5EA22CD71D14}"/>
              </a:ext>
            </a:extLst>
          </p:cNvPr>
          <p:cNvSpPr>
            <a:spLocks noGrp="1" noChangeArrowheads="1"/>
          </p:cNvSpPr>
          <p:nvPr>
            <p:ph type="body" idx="1"/>
          </p:nvPr>
        </p:nvSpPr>
        <p:spPr>
          <a:xfrm>
            <a:off x="503238" y="4316413"/>
            <a:ext cx="58562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5346" name="Rectangle 7">
            <a:extLst>
              <a:ext uri="{FF2B5EF4-FFF2-40B4-BE49-F238E27FC236}">
                <a16:creationId xmlns:a16="http://schemas.microsoft.com/office/drawing/2014/main" id="{0D0C3313-5216-9F4C-97FA-8AC842929B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4FAAF9A9-2507-9140-B1E0-6EF6599AC288}" type="slidenum">
              <a:rPr lang="en-US" altLang="en-US"/>
              <a:pPr>
                <a:spcBef>
                  <a:spcPct val="0"/>
                </a:spcBef>
              </a:pPr>
              <a:t>93</a:t>
            </a:fld>
            <a:endParaRPr lang="en-US" altLang="en-US" dirty="0"/>
          </a:p>
        </p:txBody>
      </p:sp>
      <p:sp>
        <p:nvSpPr>
          <p:cNvPr id="185347" name="Rectangle 2">
            <a:extLst>
              <a:ext uri="{FF2B5EF4-FFF2-40B4-BE49-F238E27FC236}">
                <a16:creationId xmlns:a16="http://schemas.microsoft.com/office/drawing/2014/main" id="{FF21069A-42E4-854C-A44F-AA57E86BCFCD}"/>
              </a:ext>
            </a:extLst>
          </p:cNvPr>
          <p:cNvSpPr>
            <a:spLocks noGrp="1" noRot="1" noChangeAspect="1" noChangeArrowheads="1" noTextEdit="1"/>
          </p:cNvSpPr>
          <p:nvPr>
            <p:ph type="sldImg"/>
          </p:nvPr>
        </p:nvSpPr>
        <p:spPr>
          <a:xfrm>
            <a:off x="-9998075" y="303213"/>
            <a:ext cx="19997738" cy="15000287"/>
          </a:xfrm>
          <a:solidFill>
            <a:srgbClr val="FFFFFF"/>
          </a:solidFill>
          <a:ln/>
        </p:spPr>
      </p:sp>
      <p:sp>
        <p:nvSpPr>
          <p:cNvPr id="185348" name="Text Box 3">
            <a:extLst>
              <a:ext uri="{FF2B5EF4-FFF2-40B4-BE49-F238E27FC236}">
                <a16:creationId xmlns:a16="http://schemas.microsoft.com/office/drawing/2014/main" id="{963A6DE4-5D32-B247-B4B8-A3C2027B9CD0}"/>
              </a:ext>
            </a:extLst>
          </p:cNvPr>
          <p:cNvSpPr>
            <a:spLocks noGrp="1" noChangeArrowheads="1"/>
          </p:cNvSpPr>
          <p:nvPr>
            <p:ph type="body" idx="1"/>
          </p:nvPr>
        </p:nvSpPr>
        <p:spPr>
          <a:xfrm>
            <a:off x="503238" y="4316413"/>
            <a:ext cx="58562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7394" name="Rectangle 7">
            <a:extLst>
              <a:ext uri="{FF2B5EF4-FFF2-40B4-BE49-F238E27FC236}">
                <a16:creationId xmlns:a16="http://schemas.microsoft.com/office/drawing/2014/main" id="{1A6A11AB-1CF6-C947-8B0F-C78C048EC9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24579322-DD4D-7446-A12E-29B941F744EB}" type="slidenum">
              <a:rPr lang="en-US" altLang="en-US"/>
              <a:pPr>
                <a:spcBef>
                  <a:spcPct val="0"/>
                </a:spcBef>
              </a:pPr>
              <a:t>94</a:t>
            </a:fld>
            <a:endParaRPr lang="en-US" altLang="en-US" dirty="0"/>
          </a:p>
        </p:txBody>
      </p:sp>
      <p:sp>
        <p:nvSpPr>
          <p:cNvPr id="187395" name="Rectangle 2">
            <a:extLst>
              <a:ext uri="{FF2B5EF4-FFF2-40B4-BE49-F238E27FC236}">
                <a16:creationId xmlns:a16="http://schemas.microsoft.com/office/drawing/2014/main" id="{0B37C695-364A-BA44-B898-49E1F87F2CF3}"/>
              </a:ext>
            </a:extLst>
          </p:cNvPr>
          <p:cNvSpPr>
            <a:spLocks noGrp="1" noRot="1" noChangeAspect="1" noChangeArrowheads="1" noTextEdit="1"/>
          </p:cNvSpPr>
          <p:nvPr>
            <p:ph type="sldImg"/>
          </p:nvPr>
        </p:nvSpPr>
        <p:spPr>
          <a:xfrm>
            <a:off x="-9998075" y="303213"/>
            <a:ext cx="19997738" cy="15000287"/>
          </a:xfrm>
          <a:solidFill>
            <a:srgbClr val="FFFFFF"/>
          </a:solidFill>
          <a:ln/>
        </p:spPr>
      </p:sp>
      <p:sp>
        <p:nvSpPr>
          <p:cNvPr id="187396" name="Text Box 3">
            <a:extLst>
              <a:ext uri="{FF2B5EF4-FFF2-40B4-BE49-F238E27FC236}">
                <a16:creationId xmlns:a16="http://schemas.microsoft.com/office/drawing/2014/main" id="{AC1F4DD8-9BDE-7344-A28E-5802667B4464}"/>
              </a:ext>
            </a:extLst>
          </p:cNvPr>
          <p:cNvSpPr>
            <a:spLocks noGrp="1" noChangeArrowheads="1"/>
          </p:cNvSpPr>
          <p:nvPr>
            <p:ph type="body" idx="1"/>
          </p:nvPr>
        </p:nvSpPr>
        <p:spPr>
          <a:xfrm>
            <a:off x="503238" y="4316413"/>
            <a:ext cx="58562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1490" name="Rectangle 7">
            <a:extLst>
              <a:ext uri="{FF2B5EF4-FFF2-40B4-BE49-F238E27FC236}">
                <a16:creationId xmlns:a16="http://schemas.microsoft.com/office/drawing/2014/main" id="{C79EC0EC-0E28-0640-BFD9-B2DB6C4DF6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9CAA2FF1-7798-E444-BD76-6B5FC49AC644}" type="slidenum">
              <a:rPr lang="en-US" altLang="en-US"/>
              <a:pPr>
                <a:spcBef>
                  <a:spcPct val="0"/>
                </a:spcBef>
              </a:pPr>
              <a:t>97</a:t>
            </a:fld>
            <a:endParaRPr lang="en-US" altLang="en-US" dirty="0"/>
          </a:p>
        </p:txBody>
      </p:sp>
      <p:sp>
        <p:nvSpPr>
          <p:cNvPr id="191491" name="Rectangle 2">
            <a:extLst>
              <a:ext uri="{FF2B5EF4-FFF2-40B4-BE49-F238E27FC236}">
                <a16:creationId xmlns:a16="http://schemas.microsoft.com/office/drawing/2014/main" id="{922EE7F9-042D-D747-B008-C4B540F0FD9D}"/>
              </a:ext>
            </a:extLst>
          </p:cNvPr>
          <p:cNvSpPr>
            <a:spLocks noGrp="1" noRot="1" noChangeAspect="1" noChangeArrowheads="1" noTextEdit="1"/>
          </p:cNvSpPr>
          <p:nvPr>
            <p:ph type="sldImg"/>
          </p:nvPr>
        </p:nvSpPr>
        <p:spPr>
          <a:xfrm>
            <a:off x="-9998075" y="303213"/>
            <a:ext cx="19997738" cy="15000287"/>
          </a:xfrm>
          <a:solidFill>
            <a:srgbClr val="FFFFFF"/>
          </a:solidFill>
          <a:ln/>
        </p:spPr>
      </p:sp>
      <p:sp>
        <p:nvSpPr>
          <p:cNvPr id="191492" name="Text Box 3">
            <a:extLst>
              <a:ext uri="{FF2B5EF4-FFF2-40B4-BE49-F238E27FC236}">
                <a16:creationId xmlns:a16="http://schemas.microsoft.com/office/drawing/2014/main" id="{62FCE540-EDB1-2A44-B8DD-B869BCA06DCB}"/>
              </a:ext>
            </a:extLst>
          </p:cNvPr>
          <p:cNvSpPr>
            <a:spLocks noGrp="1" noChangeArrowheads="1"/>
          </p:cNvSpPr>
          <p:nvPr>
            <p:ph type="body" idx="1"/>
          </p:nvPr>
        </p:nvSpPr>
        <p:spPr>
          <a:xfrm>
            <a:off x="503238" y="4316413"/>
            <a:ext cx="58562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JO" sz="1200" dirty="0">
                <a:solidFill>
                  <a:srgbClr val="FFFFFF"/>
                </a:solidFill>
                <a:ea typeface="ＭＳ Ｐゴシック" charset="0"/>
              </a:rPr>
              <a:t>خلفيَّات (حرفيًّا: ورق الجدران) العهد القديم .</a:t>
            </a:r>
          </a:p>
          <a:p>
            <a:pPr eaLnBrk="1" hangingPunct="1"/>
            <a:r>
              <a:rPr lang="en-US" sz="1200" dirty="0">
                <a:solidFill>
                  <a:srgbClr val="FFFFFF"/>
                </a:solidFill>
                <a:ea typeface="ＭＳ Ｐゴシック" charset="0"/>
              </a:rPr>
              <a:t>OB is OT Backgrounds (</a:t>
            </a:r>
            <a:r>
              <a:rPr lang="en-US" sz="1200" dirty="0" err="1">
                <a:solidFill>
                  <a:srgbClr val="FFFFFF"/>
                </a:solidFill>
                <a:ea typeface="ＭＳ Ｐゴシック" charset="0"/>
              </a:rPr>
              <a:t>ob</a:t>
            </a:r>
            <a:r>
              <a:rPr lang="en-US" sz="1200" dirty="0">
                <a:solidFill>
                  <a:srgbClr val="FFFFFF"/>
                </a:solidFill>
                <a:ea typeface="ＭＳ Ｐゴシック" charset="0"/>
              </a:rPr>
              <a:t>) Arabic (Literally OT Wallpapers!)</a:t>
            </a:r>
          </a:p>
          <a:p>
            <a:r>
              <a:rPr lang="en-US" dirty="0"/>
              <a:t>_____________</a:t>
            </a:r>
          </a:p>
          <a:p>
            <a:r>
              <a:rPr lang="en-US" dirty="0"/>
              <a:t>Common-</a:t>
            </a:r>
            <a:r>
              <a:rPr lang="en-US" dirty="0">
                <a:ea typeface="ＭＳ Ｐゴシック" charset="0"/>
              </a:rPr>
              <a:t>26</a:t>
            </a:r>
            <a:endParaRPr lang="en-US" dirty="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366286AF-BBAD-8B4B-B48F-B2389A3AC3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A810A9F7-4719-5D4A-815F-D6D0CD7A63EA}" type="slidenum">
              <a:rPr lang="en-US" altLang="en-US"/>
              <a:pPr>
                <a:spcBef>
                  <a:spcPct val="0"/>
                </a:spcBef>
              </a:pPr>
              <a:t>11</a:t>
            </a:fld>
            <a:endParaRPr lang="en-US" altLang="en-US" dirty="0"/>
          </a:p>
        </p:txBody>
      </p:sp>
      <p:sp>
        <p:nvSpPr>
          <p:cNvPr id="33795" name="Rectangle 2">
            <a:extLst>
              <a:ext uri="{FF2B5EF4-FFF2-40B4-BE49-F238E27FC236}">
                <a16:creationId xmlns:a16="http://schemas.microsoft.com/office/drawing/2014/main" id="{11BF47E8-8A60-C946-A53A-CDB141F461C3}"/>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9CD45E95-BAA6-4C4E-8257-0CAA44EBC7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E713497B-44FD-E343-A652-16CE1B6A54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A575BC87-C6ED-A34D-A9D2-BBF214BA450F}" type="slidenum">
              <a:rPr lang="en-US" altLang="en-US"/>
              <a:pPr>
                <a:spcBef>
                  <a:spcPct val="0"/>
                </a:spcBef>
              </a:pPr>
              <a:t>12</a:t>
            </a:fld>
            <a:endParaRPr lang="en-US" altLang="en-US" dirty="0"/>
          </a:p>
        </p:txBody>
      </p:sp>
      <p:sp>
        <p:nvSpPr>
          <p:cNvPr id="35843" name="Rectangle 2">
            <a:extLst>
              <a:ext uri="{FF2B5EF4-FFF2-40B4-BE49-F238E27FC236}">
                <a16:creationId xmlns:a16="http://schemas.microsoft.com/office/drawing/2014/main" id="{E9055DF0-2753-904D-AB62-F3CD8D4991A9}"/>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5DDE7781-D82E-AF4A-9FA0-279F4CED8A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681A066E-E0C0-1E49-A50E-4C68DFA6D00C}"/>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en-US" dirty="0"/>
          </a:p>
        </p:txBody>
      </p:sp>
      <p:sp>
        <p:nvSpPr>
          <p:cNvPr id="5" name="Rectangle 5">
            <a:extLst>
              <a:ext uri="{FF2B5EF4-FFF2-40B4-BE49-F238E27FC236}">
                <a16:creationId xmlns:a16="http://schemas.microsoft.com/office/drawing/2014/main" id="{D15CA929-9537-F84D-B4F2-CBC1763F4660}"/>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en-US" dirty="0"/>
          </a:p>
        </p:txBody>
      </p:sp>
      <p:sp>
        <p:nvSpPr>
          <p:cNvPr id="6" name="Rectangle 6">
            <a:extLst>
              <a:ext uri="{FF2B5EF4-FFF2-40B4-BE49-F238E27FC236}">
                <a16:creationId xmlns:a16="http://schemas.microsoft.com/office/drawing/2014/main" id="{D2003DDC-EEA7-3A45-9281-AFD1DE39E296}"/>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8EF0815-A4B2-B248-BA25-16DA19901B5F}" type="slidenum">
              <a:rPr lang="en-US" altLang="en-US" smtClean="0"/>
              <a:pPr>
                <a:defRPr/>
              </a:pPr>
              <a:t>‹#›</a:t>
            </a:fld>
            <a:endParaRPr lang="en-US" altLang="en-US" dirty="0"/>
          </a:p>
        </p:txBody>
      </p:sp>
    </p:spTree>
    <p:extLst>
      <p:ext uri="{BB962C8B-B14F-4D97-AF65-F5344CB8AC3E}">
        <p14:creationId xmlns:p14="http://schemas.microsoft.com/office/powerpoint/2010/main" val="3084669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09D0719B-0267-204F-92E8-9FC770933347}"/>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en-US" dirty="0"/>
          </a:p>
        </p:txBody>
      </p:sp>
      <p:sp>
        <p:nvSpPr>
          <p:cNvPr id="5" name="Rectangle 5">
            <a:extLst>
              <a:ext uri="{FF2B5EF4-FFF2-40B4-BE49-F238E27FC236}">
                <a16:creationId xmlns:a16="http://schemas.microsoft.com/office/drawing/2014/main" id="{CDDEF8D9-ED3D-C848-AF83-B66E6470B26B}"/>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en-US" dirty="0"/>
          </a:p>
        </p:txBody>
      </p:sp>
      <p:sp>
        <p:nvSpPr>
          <p:cNvPr id="6" name="Rectangle 6">
            <a:extLst>
              <a:ext uri="{FF2B5EF4-FFF2-40B4-BE49-F238E27FC236}">
                <a16:creationId xmlns:a16="http://schemas.microsoft.com/office/drawing/2014/main" id="{C224C776-DE96-A446-B89B-9BA3E4B27543}"/>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633E9E-D525-1C46-AE51-F0E8B1FA30CD}" type="slidenum">
              <a:rPr lang="en-US" altLang="en-US" smtClean="0"/>
              <a:pPr>
                <a:defRPr/>
              </a:pPr>
              <a:t>‹#›</a:t>
            </a:fld>
            <a:endParaRPr lang="en-US" altLang="en-US" dirty="0"/>
          </a:p>
        </p:txBody>
      </p:sp>
    </p:spTree>
    <p:extLst>
      <p:ext uri="{BB962C8B-B14F-4D97-AF65-F5344CB8AC3E}">
        <p14:creationId xmlns:p14="http://schemas.microsoft.com/office/powerpoint/2010/main" val="387700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F9D905B3-BAE1-AC44-8291-05527BECE3F8}"/>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en-US" dirty="0"/>
          </a:p>
        </p:txBody>
      </p:sp>
      <p:sp>
        <p:nvSpPr>
          <p:cNvPr id="5" name="Rectangle 5">
            <a:extLst>
              <a:ext uri="{FF2B5EF4-FFF2-40B4-BE49-F238E27FC236}">
                <a16:creationId xmlns:a16="http://schemas.microsoft.com/office/drawing/2014/main" id="{E13CD243-19DA-C048-8267-B03B51153CEB}"/>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en-US" dirty="0"/>
          </a:p>
        </p:txBody>
      </p:sp>
      <p:sp>
        <p:nvSpPr>
          <p:cNvPr id="6" name="Rectangle 6">
            <a:extLst>
              <a:ext uri="{FF2B5EF4-FFF2-40B4-BE49-F238E27FC236}">
                <a16:creationId xmlns:a16="http://schemas.microsoft.com/office/drawing/2014/main" id="{C0AF4A90-03EA-7344-82BD-BA52C3DB9C82}"/>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419BD36-8F96-264F-911F-0AFD934939A5}" type="slidenum">
              <a:rPr lang="en-US" altLang="en-US" smtClean="0"/>
              <a:pPr>
                <a:defRPr/>
              </a:pPr>
              <a:t>‹#›</a:t>
            </a:fld>
            <a:endParaRPr lang="en-US" altLang="en-US" dirty="0"/>
          </a:p>
        </p:txBody>
      </p:sp>
    </p:spTree>
    <p:extLst>
      <p:ext uri="{BB962C8B-B14F-4D97-AF65-F5344CB8AC3E}">
        <p14:creationId xmlns:p14="http://schemas.microsoft.com/office/powerpoint/2010/main" val="2949457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SmartArt Placeholder 2"/>
          <p:cNvSpPr>
            <a:spLocks noGrp="1"/>
          </p:cNvSpPr>
          <p:nvPr>
            <p:ph type="dgm" idx="1"/>
          </p:nvPr>
        </p:nvSpPr>
        <p:spPr>
          <a:xfrm>
            <a:off x="457200" y="1600200"/>
            <a:ext cx="8229600" cy="4525963"/>
          </a:xfrm>
        </p:spPr>
        <p:txBody>
          <a:bodyPr/>
          <a:lstStyle>
            <a:lvl1pPr>
              <a:defRPr b="1" i="0">
                <a:latin typeface="Arial" panose="020B0604020202020204" pitchFamily="34" charset="0"/>
              </a:defRPr>
            </a:lvl1pPr>
          </a:lstStyle>
          <a:p>
            <a:pPr lvl="0"/>
            <a:endParaRPr lang="en-US" noProof="0" dirty="0"/>
          </a:p>
        </p:txBody>
      </p:sp>
      <p:sp>
        <p:nvSpPr>
          <p:cNvPr id="4" name="Rectangle 4">
            <a:extLst>
              <a:ext uri="{FF2B5EF4-FFF2-40B4-BE49-F238E27FC236}">
                <a16:creationId xmlns:a16="http://schemas.microsoft.com/office/drawing/2014/main" id="{170FFBE2-B3E8-324C-920E-341E931DEBF6}"/>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en-US" dirty="0"/>
          </a:p>
        </p:txBody>
      </p:sp>
      <p:sp>
        <p:nvSpPr>
          <p:cNvPr id="5" name="Rectangle 5">
            <a:extLst>
              <a:ext uri="{FF2B5EF4-FFF2-40B4-BE49-F238E27FC236}">
                <a16:creationId xmlns:a16="http://schemas.microsoft.com/office/drawing/2014/main" id="{60156719-280A-D64C-8D74-72F4E3793F7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en-US" dirty="0"/>
          </a:p>
        </p:txBody>
      </p:sp>
      <p:sp>
        <p:nvSpPr>
          <p:cNvPr id="6" name="Rectangle 6">
            <a:extLst>
              <a:ext uri="{FF2B5EF4-FFF2-40B4-BE49-F238E27FC236}">
                <a16:creationId xmlns:a16="http://schemas.microsoft.com/office/drawing/2014/main" id="{8046F2EB-A13F-5E4F-97CA-AFA695764936}"/>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D8E344D-3B04-1C4A-A918-C2CD7C6BC5E0}" type="slidenum">
              <a:rPr lang="en-US" altLang="en-US" smtClean="0"/>
              <a:pPr>
                <a:defRPr/>
              </a:pPr>
              <a:t>‹#›</a:t>
            </a:fld>
            <a:endParaRPr lang="en-US" altLang="en-US" dirty="0"/>
          </a:p>
        </p:txBody>
      </p:sp>
    </p:spTree>
    <p:extLst>
      <p:ext uri="{BB962C8B-B14F-4D97-AF65-F5344CB8AC3E}">
        <p14:creationId xmlns:p14="http://schemas.microsoft.com/office/powerpoint/2010/main" val="17413011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D93A69DD-1DF4-7C45-9FC0-8A1FC832869B}"/>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en-US" dirty="0"/>
          </a:p>
        </p:txBody>
      </p:sp>
      <p:sp>
        <p:nvSpPr>
          <p:cNvPr id="6" name="Rectangle 5">
            <a:extLst>
              <a:ext uri="{FF2B5EF4-FFF2-40B4-BE49-F238E27FC236}">
                <a16:creationId xmlns:a16="http://schemas.microsoft.com/office/drawing/2014/main" id="{94657434-D66C-F843-A39D-3DD2235A795A}"/>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en-US" dirty="0"/>
          </a:p>
        </p:txBody>
      </p:sp>
      <p:sp>
        <p:nvSpPr>
          <p:cNvPr id="7" name="Rectangle 6">
            <a:extLst>
              <a:ext uri="{FF2B5EF4-FFF2-40B4-BE49-F238E27FC236}">
                <a16:creationId xmlns:a16="http://schemas.microsoft.com/office/drawing/2014/main" id="{92E00A60-1B90-5B49-B013-2EFA1D10A6E3}"/>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32524BD-117F-0D4E-92E5-CABF1D258EB4}" type="slidenum">
              <a:rPr lang="en-US" altLang="en-US" smtClean="0"/>
              <a:pPr>
                <a:defRPr/>
              </a:pPr>
              <a:t>‹#›</a:t>
            </a:fld>
            <a:endParaRPr lang="en-US" altLang="en-US" dirty="0"/>
          </a:p>
        </p:txBody>
      </p:sp>
    </p:spTree>
    <p:extLst>
      <p:ext uri="{BB962C8B-B14F-4D97-AF65-F5344CB8AC3E}">
        <p14:creationId xmlns:p14="http://schemas.microsoft.com/office/powerpoint/2010/main" val="4684452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a:extLst>
              <a:ext uri="{FF2B5EF4-FFF2-40B4-BE49-F238E27FC236}">
                <a16:creationId xmlns:a16="http://schemas.microsoft.com/office/drawing/2014/main" id="{716066CB-1DA4-1149-AA0B-F005277CD23F}"/>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en-US" dirty="0"/>
          </a:p>
        </p:txBody>
      </p:sp>
      <p:sp>
        <p:nvSpPr>
          <p:cNvPr id="4" name="Rectangle 5">
            <a:extLst>
              <a:ext uri="{FF2B5EF4-FFF2-40B4-BE49-F238E27FC236}">
                <a16:creationId xmlns:a16="http://schemas.microsoft.com/office/drawing/2014/main" id="{B5FDBE6B-2D79-AF49-BDAD-CE4EE77A7D43}"/>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en-US" dirty="0"/>
          </a:p>
        </p:txBody>
      </p:sp>
      <p:sp>
        <p:nvSpPr>
          <p:cNvPr id="5" name="Rectangle 6">
            <a:extLst>
              <a:ext uri="{FF2B5EF4-FFF2-40B4-BE49-F238E27FC236}">
                <a16:creationId xmlns:a16="http://schemas.microsoft.com/office/drawing/2014/main" id="{750453FB-34D2-2843-92CA-775EA2037F1B}"/>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FE6FA94-D171-BE41-97AF-7CCE304B3262}" type="slidenum">
              <a:rPr lang="en-US" altLang="en-US" smtClean="0"/>
              <a:pPr>
                <a:defRPr/>
              </a:pPr>
              <a:t>‹#›</a:t>
            </a:fld>
            <a:endParaRPr lang="en-US" altLang="en-US" dirty="0"/>
          </a:p>
        </p:txBody>
      </p:sp>
    </p:spTree>
    <p:extLst>
      <p:ext uri="{BB962C8B-B14F-4D97-AF65-F5344CB8AC3E}">
        <p14:creationId xmlns:p14="http://schemas.microsoft.com/office/powerpoint/2010/main" val="3346355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a:extLst>
              <a:ext uri="{FF2B5EF4-FFF2-40B4-BE49-F238E27FC236}">
                <a16:creationId xmlns:a16="http://schemas.microsoft.com/office/drawing/2014/main" id="{B38425D5-B4A0-5149-A462-DB3805C24F3E}"/>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en-US" dirty="0"/>
          </a:p>
        </p:txBody>
      </p:sp>
      <p:sp>
        <p:nvSpPr>
          <p:cNvPr id="7" name="Rectangle 5">
            <a:extLst>
              <a:ext uri="{FF2B5EF4-FFF2-40B4-BE49-F238E27FC236}">
                <a16:creationId xmlns:a16="http://schemas.microsoft.com/office/drawing/2014/main" id="{5EF75ADA-6BC3-6046-9F63-2FDB59D39C59}"/>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en-US" dirty="0"/>
          </a:p>
        </p:txBody>
      </p:sp>
      <p:sp>
        <p:nvSpPr>
          <p:cNvPr id="8" name="Rectangle 6">
            <a:extLst>
              <a:ext uri="{FF2B5EF4-FFF2-40B4-BE49-F238E27FC236}">
                <a16:creationId xmlns:a16="http://schemas.microsoft.com/office/drawing/2014/main" id="{2B9F19B1-AF5C-E848-BAC4-87B85A0B6045}"/>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4CBC03-08D1-374D-B768-E60C08361F12}" type="slidenum">
              <a:rPr lang="en-US" altLang="en-US" smtClean="0"/>
              <a:pPr>
                <a:defRPr/>
              </a:pPr>
              <a:t>‹#›</a:t>
            </a:fld>
            <a:endParaRPr lang="en-US" altLang="en-US" dirty="0"/>
          </a:p>
        </p:txBody>
      </p:sp>
    </p:spTree>
    <p:extLst>
      <p:ext uri="{BB962C8B-B14F-4D97-AF65-F5344CB8AC3E}">
        <p14:creationId xmlns:p14="http://schemas.microsoft.com/office/powerpoint/2010/main" val="29917982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457200" y="1600200"/>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57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842AF42D-EDCD-5D47-8F80-9A91D3EC9EF3}"/>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en-US" dirty="0"/>
          </a:p>
        </p:txBody>
      </p:sp>
      <p:sp>
        <p:nvSpPr>
          <p:cNvPr id="8" name="Rectangle 5">
            <a:extLst>
              <a:ext uri="{FF2B5EF4-FFF2-40B4-BE49-F238E27FC236}">
                <a16:creationId xmlns:a16="http://schemas.microsoft.com/office/drawing/2014/main" id="{02B3BE37-080F-5F4A-9337-31CAF463BA50}"/>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en-US" dirty="0"/>
          </a:p>
        </p:txBody>
      </p:sp>
      <p:sp>
        <p:nvSpPr>
          <p:cNvPr id="9" name="Rectangle 6">
            <a:extLst>
              <a:ext uri="{FF2B5EF4-FFF2-40B4-BE49-F238E27FC236}">
                <a16:creationId xmlns:a16="http://schemas.microsoft.com/office/drawing/2014/main" id="{CD24969E-B490-5344-A8A9-DB5D753A720D}"/>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F1B30F4-1944-554B-8E3F-96D24A8F35FF}" type="slidenum">
              <a:rPr lang="en-US" altLang="en-US" smtClean="0"/>
              <a:pPr>
                <a:defRPr/>
              </a:pPr>
              <a:t>‹#›</a:t>
            </a:fld>
            <a:endParaRPr lang="en-US" altLang="en-US" dirty="0"/>
          </a:p>
        </p:txBody>
      </p:sp>
    </p:spTree>
    <p:extLst>
      <p:ext uri="{BB962C8B-B14F-4D97-AF65-F5344CB8AC3E}">
        <p14:creationId xmlns:p14="http://schemas.microsoft.com/office/powerpoint/2010/main" val="6524857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B391EF1D-FE10-453F-9342-AFE2D87D5D41}" type="slidenum">
              <a:rPr lang="en-US" altLang="en-US" smtClean="0"/>
              <a:pPr/>
              <a:t>‹#›</a:t>
            </a:fld>
            <a:endParaRPr lang="en-US" altLang="en-US" dirty="0"/>
          </a:p>
        </p:txBody>
      </p:sp>
    </p:spTree>
    <p:extLst>
      <p:ext uri="{BB962C8B-B14F-4D97-AF65-F5344CB8AC3E}">
        <p14:creationId xmlns:p14="http://schemas.microsoft.com/office/powerpoint/2010/main" val="410188718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942A2223-C272-410C-A6E9-60A3480456EA}" type="slidenum">
              <a:rPr lang="en-US" altLang="en-US" smtClean="0"/>
              <a:pPr/>
              <a:t>‹#›</a:t>
            </a:fld>
            <a:endParaRPr lang="en-US" altLang="en-US" dirty="0"/>
          </a:p>
        </p:txBody>
      </p:sp>
    </p:spTree>
    <p:extLst>
      <p:ext uri="{BB962C8B-B14F-4D97-AF65-F5344CB8AC3E}">
        <p14:creationId xmlns:p14="http://schemas.microsoft.com/office/powerpoint/2010/main" val="418348681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BAC15077-040C-49BC-8F34-7792A6E73D99}" type="slidenum">
              <a:rPr lang="en-US" altLang="en-US" smtClean="0"/>
              <a:pPr/>
              <a:t>‹#›</a:t>
            </a:fld>
            <a:endParaRPr lang="en-US" altLang="en-US" dirty="0"/>
          </a:p>
        </p:txBody>
      </p:sp>
    </p:spTree>
    <p:extLst>
      <p:ext uri="{BB962C8B-B14F-4D97-AF65-F5344CB8AC3E}">
        <p14:creationId xmlns:p14="http://schemas.microsoft.com/office/powerpoint/2010/main" val="147656301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3F9A03E0-6091-9644-868B-D431F377D4B0}"/>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en-US" dirty="0"/>
          </a:p>
        </p:txBody>
      </p:sp>
      <p:sp>
        <p:nvSpPr>
          <p:cNvPr id="5" name="Rectangle 5">
            <a:extLst>
              <a:ext uri="{FF2B5EF4-FFF2-40B4-BE49-F238E27FC236}">
                <a16:creationId xmlns:a16="http://schemas.microsoft.com/office/drawing/2014/main" id="{E67F4725-CE7F-B244-9077-B822C5D8ABBC}"/>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en-US" dirty="0"/>
          </a:p>
        </p:txBody>
      </p:sp>
      <p:sp>
        <p:nvSpPr>
          <p:cNvPr id="6" name="Rectangle 6">
            <a:extLst>
              <a:ext uri="{FF2B5EF4-FFF2-40B4-BE49-F238E27FC236}">
                <a16:creationId xmlns:a16="http://schemas.microsoft.com/office/drawing/2014/main" id="{4DD65C26-034E-0A41-96F6-4D4A058E8459}"/>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AAA50F4-E081-654B-996C-CF1F6AD211E2}" type="slidenum">
              <a:rPr lang="en-US" altLang="en-US" smtClean="0"/>
              <a:pPr>
                <a:defRPr/>
              </a:pPr>
              <a:t>‹#›</a:t>
            </a:fld>
            <a:endParaRPr lang="en-US" altLang="en-US" dirty="0"/>
          </a:p>
        </p:txBody>
      </p:sp>
    </p:spTree>
    <p:extLst>
      <p:ext uri="{BB962C8B-B14F-4D97-AF65-F5344CB8AC3E}">
        <p14:creationId xmlns:p14="http://schemas.microsoft.com/office/powerpoint/2010/main" val="11658887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B6476A2C-D42A-4B2C-BF35-EDFF407F132D}" type="slidenum">
              <a:rPr lang="en-US" altLang="en-US" smtClean="0"/>
              <a:pPr/>
              <a:t>‹#›</a:t>
            </a:fld>
            <a:endParaRPr lang="en-US" altLang="en-US" dirty="0"/>
          </a:p>
        </p:txBody>
      </p:sp>
    </p:spTree>
    <p:extLst>
      <p:ext uri="{BB962C8B-B14F-4D97-AF65-F5344CB8AC3E}">
        <p14:creationId xmlns:p14="http://schemas.microsoft.com/office/powerpoint/2010/main" val="34093721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888738A5-58A1-4D38-86B8-F47D652C70F4}" type="slidenum">
              <a:rPr lang="en-US" altLang="en-US" smtClean="0"/>
              <a:pPr/>
              <a:t>‹#›</a:t>
            </a:fld>
            <a:endParaRPr lang="en-US" altLang="en-US" dirty="0"/>
          </a:p>
        </p:txBody>
      </p:sp>
    </p:spTree>
    <p:extLst>
      <p:ext uri="{BB962C8B-B14F-4D97-AF65-F5344CB8AC3E}">
        <p14:creationId xmlns:p14="http://schemas.microsoft.com/office/powerpoint/2010/main" val="188140901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BD56313E-05D2-44A6-BA26-EE8F0E423711}" type="slidenum">
              <a:rPr lang="en-US" altLang="en-US" smtClean="0"/>
              <a:pPr/>
              <a:t>‹#›</a:t>
            </a:fld>
            <a:endParaRPr lang="en-US" altLang="en-US" dirty="0"/>
          </a:p>
        </p:txBody>
      </p:sp>
    </p:spTree>
    <p:extLst>
      <p:ext uri="{BB962C8B-B14F-4D97-AF65-F5344CB8AC3E}">
        <p14:creationId xmlns:p14="http://schemas.microsoft.com/office/powerpoint/2010/main" val="414786433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E14072CC-BA7F-4006-8140-37A9B5EDF04C}" type="slidenum">
              <a:rPr lang="en-US" altLang="en-US" smtClean="0"/>
              <a:pPr/>
              <a:t>‹#›</a:t>
            </a:fld>
            <a:endParaRPr lang="en-US" altLang="en-US" dirty="0"/>
          </a:p>
        </p:txBody>
      </p:sp>
    </p:spTree>
    <p:extLst>
      <p:ext uri="{BB962C8B-B14F-4D97-AF65-F5344CB8AC3E}">
        <p14:creationId xmlns:p14="http://schemas.microsoft.com/office/powerpoint/2010/main" val="143148397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98A40856-9109-4690-9248-DDAC3E3684EC}" type="slidenum">
              <a:rPr lang="en-US" altLang="en-US" smtClean="0"/>
              <a:pPr/>
              <a:t>‹#›</a:t>
            </a:fld>
            <a:endParaRPr lang="en-US" altLang="en-US" dirty="0"/>
          </a:p>
        </p:txBody>
      </p:sp>
    </p:spTree>
    <p:extLst>
      <p:ext uri="{BB962C8B-B14F-4D97-AF65-F5344CB8AC3E}">
        <p14:creationId xmlns:p14="http://schemas.microsoft.com/office/powerpoint/2010/main" val="207372420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C88D4DDF-43C9-4F11-BE26-BC33770F60FE}" type="slidenum">
              <a:rPr lang="en-US" altLang="en-US" smtClean="0"/>
              <a:pPr/>
              <a:t>‹#›</a:t>
            </a:fld>
            <a:endParaRPr lang="en-US" altLang="en-US" dirty="0"/>
          </a:p>
        </p:txBody>
      </p:sp>
    </p:spTree>
    <p:extLst>
      <p:ext uri="{BB962C8B-B14F-4D97-AF65-F5344CB8AC3E}">
        <p14:creationId xmlns:p14="http://schemas.microsoft.com/office/powerpoint/2010/main" val="331116547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E2EBF457-6469-4600-8C0D-A81E0548DFA3}" type="slidenum">
              <a:rPr lang="en-US" altLang="en-US" smtClean="0"/>
              <a:pPr/>
              <a:t>‹#›</a:t>
            </a:fld>
            <a:endParaRPr lang="en-US" altLang="en-US" dirty="0"/>
          </a:p>
        </p:txBody>
      </p:sp>
    </p:spTree>
    <p:extLst>
      <p:ext uri="{BB962C8B-B14F-4D97-AF65-F5344CB8AC3E}">
        <p14:creationId xmlns:p14="http://schemas.microsoft.com/office/powerpoint/2010/main" val="39493004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F08CE10-99A7-D446-AE85-E9E12ECD5809}" type="slidenum">
              <a:rPr lang="en-US" smtClean="0"/>
              <a:pPr>
                <a:defRPr/>
              </a:pPr>
              <a:t>‹#›</a:t>
            </a:fld>
            <a:endParaRPr lang="en-US" dirty="0"/>
          </a:p>
        </p:txBody>
      </p:sp>
    </p:spTree>
    <p:extLst>
      <p:ext uri="{BB962C8B-B14F-4D97-AF65-F5344CB8AC3E}">
        <p14:creationId xmlns:p14="http://schemas.microsoft.com/office/powerpoint/2010/main" val="4736828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E656396-FC55-6748-97FB-81AFF441C544}" type="slidenum">
              <a:rPr lang="en-US" smtClean="0"/>
              <a:pPr>
                <a:defRPr/>
              </a:pPr>
              <a:t>‹#›</a:t>
            </a:fld>
            <a:endParaRPr lang="en-US" dirty="0"/>
          </a:p>
        </p:txBody>
      </p:sp>
    </p:spTree>
    <p:extLst>
      <p:ext uri="{BB962C8B-B14F-4D97-AF65-F5344CB8AC3E}">
        <p14:creationId xmlns:p14="http://schemas.microsoft.com/office/powerpoint/2010/main" val="4736096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0910B8B-851D-F04D-9243-9D8E21E6512B}" type="slidenum">
              <a:rPr lang="en-US" smtClean="0"/>
              <a:pPr>
                <a:defRPr/>
              </a:pPr>
              <a:t>‹#›</a:t>
            </a:fld>
            <a:endParaRPr lang="en-US" dirty="0"/>
          </a:p>
        </p:txBody>
      </p:sp>
    </p:spTree>
    <p:extLst>
      <p:ext uri="{BB962C8B-B14F-4D97-AF65-F5344CB8AC3E}">
        <p14:creationId xmlns:p14="http://schemas.microsoft.com/office/powerpoint/2010/main" val="3399738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E0628CD1-31F8-584B-9BCB-397C89235DA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en-US" dirty="0"/>
          </a:p>
        </p:txBody>
      </p:sp>
      <p:sp>
        <p:nvSpPr>
          <p:cNvPr id="5" name="Rectangle 5">
            <a:extLst>
              <a:ext uri="{FF2B5EF4-FFF2-40B4-BE49-F238E27FC236}">
                <a16:creationId xmlns:a16="http://schemas.microsoft.com/office/drawing/2014/main" id="{D0178486-6F3C-E547-AC36-A7E5CB850124}"/>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en-US" dirty="0"/>
          </a:p>
        </p:txBody>
      </p:sp>
      <p:sp>
        <p:nvSpPr>
          <p:cNvPr id="6" name="Rectangle 6">
            <a:extLst>
              <a:ext uri="{FF2B5EF4-FFF2-40B4-BE49-F238E27FC236}">
                <a16:creationId xmlns:a16="http://schemas.microsoft.com/office/drawing/2014/main" id="{174B194A-CC88-B147-B709-92B7C85F57E6}"/>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099802B-CF08-2245-9894-17C769D77AA2}" type="slidenum">
              <a:rPr lang="en-US" altLang="en-US" smtClean="0"/>
              <a:pPr>
                <a:defRPr/>
              </a:pPr>
              <a:t>‹#›</a:t>
            </a:fld>
            <a:endParaRPr lang="en-US" altLang="en-US" dirty="0"/>
          </a:p>
        </p:txBody>
      </p:sp>
    </p:spTree>
    <p:extLst>
      <p:ext uri="{BB962C8B-B14F-4D97-AF65-F5344CB8AC3E}">
        <p14:creationId xmlns:p14="http://schemas.microsoft.com/office/powerpoint/2010/main" val="23610313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083BE79-1F8C-5F42-ADC9-47368B60D649}" type="slidenum">
              <a:rPr lang="en-US" smtClean="0"/>
              <a:pPr>
                <a:defRPr/>
              </a:pPr>
              <a:t>‹#›</a:t>
            </a:fld>
            <a:endParaRPr lang="en-US" dirty="0"/>
          </a:p>
        </p:txBody>
      </p:sp>
    </p:spTree>
    <p:extLst>
      <p:ext uri="{BB962C8B-B14F-4D97-AF65-F5344CB8AC3E}">
        <p14:creationId xmlns:p14="http://schemas.microsoft.com/office/powerpoint/2010/main" val="17437062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371887-0497-5146-B588-649119550075}" type="slidenum">
              <a:rPr lang="en-US" smtClean="0"/>
              <a:pPr>
                <a:defRPr/>
              </a:pPr>
              <a:t>‹#›</a:t>
            </a:fld>
            <a:endParaRPr lang="en-US" dirty="0"/>
          </a:p>
        </p:txBody>
      </p:sp>
    </p:spTree>
    <p:extLst>
      <p:ext uri="{BB962C8B-B14F-4D97-AF65-F5344CB8AC3E}">
        <p14:creationId xmlns:p14="http://schemas.microsoft.com/office/powerpoint/2010/main" val="17677688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397B018-43CF-924E-9D3F-66FB7981FA3F}" type="slidenum">
              <a:rPr lang="en-US" smtClean="0"/>
              <a:pPr>
                <a:defRPr/>
              </a:pPr>
              <a:t>‹#›</a:t>
            </a:fld>
            <a:endParaRPr lang="en-US" dirty="0"/>
          </a:p>
        </p:txBody>
      </p:sp>
    </p:spTree>
    <p:extLst>
      <p:ext uri="{BB962C8B-B14F-4D97-AF65-F5344CB8AC3E}">
        <p14:creationId xmlns:p14="http://schemas.microsoft.com/office/powerpoint/2010/main" val="11603243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2E2B15-E50E-6142-831D-79E7A602FB33}" type="slidenum">
              <a:rPr lang="en-US" smtClean="0"/>
              <a:pPr>
                <a:defRPr/>
              </a:pPr>
              <a:t>‹#›</a:t>
            </a:fld>
            <a:endParaRPr lang="en-US" dirty="0"/>
          </a:p>
        </p:txBody>
      </p:sp>
    </p:spTree>
    <p:extLst>
      <p:ext uri="{BB962C8B-B14F-4D97-AF65-F5344CB8AC3E}">
        <p14:creationId xmlns:p14="http://schemas.microsoft.com/office/powerpoint/2010/main" val="26269275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94900D-84FD-E149-AD81-A5E5D1A9AF69}" type="slidenum">
              <a:rPr lang="en-US" smtClean="0"/>
              <a:pPr>
                <a:defRPr/>
              </a:pPr>
              <a:t>‹#›</a:t>
            </a:fld>
            <a:endParaRPr lang="en-US" dirty="0"/>
          </a:p>
        </p:txBody>
      </p:sp>
    </p:spTree>
    <p:extLst>
      <p:ext uri="{BB962C8B-B14F-4D97-AF65-F5344CB8AC3E}">
        <p14:creationId xmlns:p14="http://schemas.microsoft.com/office/powerpoint/2010/main" val="485132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96C6400-4372-C740-A441-AD255E9C36DA}" type="slidenum">
              <a:rPr lang="en-US" smtClean="0"/>
              <a:pPr>
                <a:defRPr/>
              </a:pPr>
              <a:t>‹#›</a:t>
            </a:fld>
            <a:endParaRPr lang="en-US" dirty="0"/>
          </a:p>
        </p:txBody>
      </p:sp>
    </p:spTree>
    <p:extLst>
      <p:ext uri="{BB962C8B-B14F-4D97-AF65-F5344CB8AC3E}">
        <p14:creationId xmlns:p14="http://schemas.microsoft.com/office/powerpoint/2010/main" val="23159681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4B81755-A3E7-F346-8A26-8C3108B2FB04}" type="slidenum">
              <a:rPr lang="en-US" smtClean="0"/>
              <a:pPr>
                <a:defRPr/>
              </a:pPr>
              <a:t>‹#›</a:t>
            </a:fld>
            <a:endParaRPr lang="en-US" dirty="0"/>
          </a:p>
        </p:txBody>
      </p:sp>
    </p:spTree>
    <p:extLst>
      <p:ext uri="{BB962C8B-B14F-4D97-AF65-F5344CB8AC3E}">
        <p14:creationId xmlns:p14="http://schemas.microsoft.com/office/powerpoint/2010/main" val="8846164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5192EB1-1660-384F-8785-DF76AC756D6D}" type="slidenum">
              <a:rPr lang="en-US" smtClean="0"/>
              <a:pPr>
                <a:defRPr/>
              </a:pPr>
              <a:t>‹#›</a:t>
            </a:fld>
            <a:endParaRPr lang="en-US" dirty="0"/>
          </a:p>
        </p:txBody>
      </p:sp>
    </p:spTree>
    <p:extLst>
      <p:ext uri="{BB962C8B-B14F-4D97-AF65-F5344CB8AC3E}">
        <p14:creationId xmlns:p14="http://schemas.microsoft.com/office/powerpoint/2010/main" val="36034183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35E2676-4587-7048-8416-A104337E0C5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08027567"/>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9DEA4C9-6685-2240-9FC5-EC2AA1BDAF3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58889281"/>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89E90A05-F9CA-044C-9EB4-ED7F37B749C2}"/>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en-US" dirty="0"/>
          </a:p>
        </p:txBody>
      </p:sp>
      <p:sp>
        <p:nvSpPr>
          <p:cNvPr id="6" name="Rectangle 5">
            <a:extLst>
              <a:ext uri="{FF2B5EF4-FFF2-40B4-BE49-F238E27FC236}">
                <a16:creationId xmlns:a16="http://schemas.microsoft.com/office/drawing/2014/main" id="{7854783B-D018-8E48-B943-A7B468B5E295}"/>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en-US" dirty="0"/>
          </a:p>
        </p:txBody>
      </p:sp>
      <p:sp>
        <p:nvSpPr>
          <p:cNvPr id="7" name="Rectangle 6">
            <a:extLst>
              <a:ext uri="{FF2B5EF4-FFF2-40B4-BE49-F238E27FC236}">
                <a16:creationId xmlns:a16="http://schemas.microsoft.com/office/drawing/2014/main" id="{DD95D607-E866-D049-84E6-9A4645FECBC0}"/>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34E0E17-75D4-2242-A70B-92E163B2F0B6}" type="slidenum">
              <a:rPr lang="en-US" altLang="en-US" smtClean="0"/>
              <a:pPr>
                <a:defRPr/>
              </a:pPr>
              <a:t>‹#›</a:t>
            </a:fld>
            <a:endParaRPr lang="en-US" altLang="en-US" dirty="0"/>
          </a:p>
        </p:txBody>
      </p:sp>
    </p:spTree>
    <p:extLst>
      <p:ext uri="{BB962C8B-B14F-4D97-AF65-F5344CB8AC3E}">
        <p14:creationId xmlns:p14="http://schemas.microsoft.com/office/powerpoint/2010/main" val="37672030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DEC6019-EFA2-C14F-B72A-F0CFE81F03B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81821260"/>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7C57CF6-98F9-2440-A5F2-07B3EEE900B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02480759"/>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C28A060-9B26-4F4D-AB5C-DA9A1B00E0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69767373"/>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E268B30-6286-394C-BA4A-BC7D946201D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59088818"/>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B39AE80-C79E-B048-B099-E0923068F3D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97851902"/>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BC7118B-D190-0440-B91A-B22567A6D44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86099927"/>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0170F3C-F9BB-A745-A211-9A7668AD49E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54017268"/>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033C7AF-552E-9A4F-BA83-7E1714CDBE9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69096009"/>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EB5D31D-947E-4943-A025-2D72C16B529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97328827"/>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A01187F-9E32-8749-8A05-9CE2274E42B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26163079"/>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20C7A4D5-2461-214A-B107-6C73DCEAB0C1}"/>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en-US" dirty="0"/>
          </a:p>
        </p:txBody>
      </p:sp>
      <p:sp>
        <p:nvSpPr>
          <p:cNvPr id="8" name="Rectangle 5">
            <a:extLst>
              <a:ext uri="{FF2B5EF4-FFF2-40B4-BE49-F238E27FC236}">
                <a16:creationId xmlns:a16="http://schemas.microsoft.com/office/drawing/2014/main" id="{88971B3D-B003-BB46-A6F1-38256078FE63}"/>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en-US" dirty="0"/>
          </a:p>
        </p:txBody>
      </p:sp>
      <p:sp>
        <p:nvSpPr>
          <p:cNvPr id="9" name="Rectangle 6">
            <a:extLst>
              <a:ext uri="{FF2B5EF4-FFF2-40B4-BE49-F238E27FC236}">
                <a16:creationId xmlns:a16="http://schemas.microsoft.com/office/drawing/2014/main" id="{32AF9A32-2C20-4445-AD7D-15C090ECFB10}"/>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FC206E2-5772-9344-A050-0ABFDC5F2955}" type="slidenum">
              <a:rPr lang="en-US" altLang="en-US" smtClean="0"/>
              <a:pPr>
                <a:defRPr/>
              </a:pPr>
              <a:t>‹#›</a:t>
            </a:fld>
            <a:endParaRPr lang="en-US" altLang="en-US" dirty="0"/>
          </a:p>
        </p:txBody>
      </p:sp>
    </p:spTree>
    <p:extLst>
      <p:ext uri="{BB962C8B-B14F-4D97-AF65-F5344CB8AC3E}">
        <p14:creationId xmlns:p14="http://schemas.microsoft.com/office/powerpoint/2010/main" val="6189432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b="1" i="0" dirty="0">
                  <a:latin typeface="Arial" panose="020B0604020202020204" pitchFamily="34" charset="0"/>
                  <a:ea typeface="+mn-ea"/>
                  <a:cs typeface="+mn-cs"/>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dirty="0">
              <a:latin typeface="Arial" panose="020B0604020202020204" pitchFamily="34" charset="0"/>
              <a:ea typeface="+mn-ea"/>
              <a:cs typeface="+mn-cs"/>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dirty="0">
              <a:latin typeface="Arial" panose="020B0604020202020204" pitchFamily="34" charset="0"/>
              <a:ea typeface="+mn-ea"/>
              <a:cs typeface="+mn-cs"/>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i="0" dirty="0">
                <a:solidFill>
                  <a:schemeClr val="tx2"/>
                </a:solidFill>
                <a:latin typeface="Arial" panose="020B0604020202020204" pitchFamily="34" charset="0"/>
                <a:ea typeface="+mn-ea"/>
                <a:cs typeface="+mn-cs"/>
              </a:rPr>
              <a:t> DRESSING</a:t>
            </a:r>
          </a:p>
          <a:p>
            <a:pPr>
              <a:defRPr/>
            </a:pPr>
            <a:r>
              <a:rPr lang="en-US" sz="2000" b="1" i="0" dirty="0">
                <a:solidFill>
                  <a:schemeClr val="tx2"/>
                </a:solidFill>
                <a:latin typeface="Arial" panose="020B0604020202020204" pitchFamily="34" charset="0"/>
                <a:ea typeface="+mn-ea"/>
                <a:cs typeface="+mn-cs"/>
              </a:rPr>
              <a:t>        THE                                    </a:t>
            </a:r>
          </a:p>
          <a:p>
            <a:pPr>
              <a:defRPr/>
            </a:pPr>
            <a:r>
              <a:rPr lang="en-US" sz="2000" b="1" i="0" dirty="0">
                <a:solidFill>
                  <a:schemeClr val="tx2"/>
                </a:solidFill>
                <a:latin typeface="Arial" panose="020B0604020202020204" pitchFamily="34" charset="0"/>
                <a:ea typeface="+mn-ea"/>
                <a:cs typeface="+mn-cs"/>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b="1" i="0" dirty="0">
              <a:latin typeface="Arial" panose="020B0604020202020204" pitchFamily="34" charset="0"/>
              <a:ea typeface="+mn-ea"/>
              <a:cs typeface="+mn-cs"/>
            </a:endParaRPr>
          </a:p>
        </p:txBody>
      </p:sp>
    </p:spTree>
    <p:extLst>
      <p:ext uri="{BB962C8B-B14F-4D97-AF65-F5344CB8AC3E}">
        <p14:creationId xmlns:p14="http://schemas.microsoft.com/office/powerpoint/2010/main" val="3043949172"/>
      </p:ext>
    </p:extLst>
  </p:cSld>
  <p:clrMapOvr>
    <a:masterClrMapping/>
  </p:clrMapOvr>
  <p:transition spd="med">
    <p:cu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8330405"/>
      </p:ext>
    </p:extLst>
  </p:cSld>
  <p:clrMapOvr>
    <a:masterClrMapping/>
  </p:clrMapOvr>
  <p:transition spd="med">
    <p:cu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894239163"/>
      </p:ext>
    </p:extLst>
  </p:cSld>
  <p:clrMapOvr>
    <a:masterClrMapping/>
  </p:clrMapOvr>
  <p:transition spd="med">
    <p:cu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51457187"/>
      </p:ext>
    </p:extLst>
  </p:cSld>
  <p:clrMapOvr>
    <a:masterClrMapping/>
  </p:clrMapOvr>
  <p:transition spd="med">
    <p:cu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4462062"/>
      </p:ext>
    </p:extLst>
  </p:cSld>
  <p:clrMapOvr>
    <a:masterClrMapping/>
  </p:clrMapOvr>
  <p:transition spd="med">
    <p:cu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862599177"/>
      </p:ext>
    </p:extLst>
  </p:cSld>
  <p:clrMapOvr>
    <a:masterClrMapping/>
  </p:clrMapOvr>
  <p:transition spd="med">
    <p:cu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2264958"/>
      </p:ext>
    </p:extLst>
  </p:cSld>
  <p:clrMapOvr>
    <a:masterClrMapping/>
  </p:clrMapOvr>
  <p:transition spd="med">
    <p:cu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661129876"/>
      </p:ext>
    </p:extLst>
  </p:cSld>
  <p:clrMapOvr>
    <a:masterClrMapping/>
  </p:clrMapOvr>
  <p:transition spd="med">
    <p:cu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126427765"/>
      </p:ext>
    </p:extLst>
  </p:cSld>
  <p:clrMapOvr>
    <a:masterClrMapping/>
  </p:clrMapOvr>
  <p:transition spd="med">
    <p:cu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37615026"/>
      </p:ext>
    </p:extLst>
  </p:cSld>
  <p:clrMapOvr>
    <a:masterClrMapping/>
  </p:clrMapOvr>
  <p:transition spd="med">
    <p:cu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352DECB6-F12F-134F-B2B2-9887E412AD7C}"/>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en-US" dirty="0"/>
          </a:p>
        </p:txBody>
      </p:sp>
      <p:sp>
        <p:nvSpPr>
          <p:cNvPr id="4" name="Rectangle 5">
            <a:extLst>
              <a:ext uri="{FF2B5EF4-FFF2-40B4-BE49-F238E27FC236}">
                <a16:creationId xmlns:a16="http://schemas.microsoft.com/office/drawing/2014/main" id="{DB1DF4AA-209D-4A46-AB49-DA0DF074D97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en-US" dirty="0"/>
          </a:p>
        </p:txBody>
      </p:sp>
      <p:sp>
        <p:nvSpPr>
          <p:cNvPr id="5" name="Rectangle 6">
            <a:extLst>
              <a:ext uri="{FF2B5EF4-FFF2-40B4-BE49-F238E27FC236}">
                <a16:creationId xmlns:a16="http://schemas.microsoft.com/office/drawing/2014/main" id="{42304C04-B5AC-EF42-A76E-5A7701A61865}"/>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73F23AA-1BEB-1A49-B163-2956BC3A5AE1}" type="slidenum">
              <a:rPr lang="en-US" altLang="en-US" smtClean="0"/>
              <a:pPr>
                <a:defRPr/>
              </a:pPr>
              <a:t>‹#›</a:t>
            </a:fld>
            <a:endParaRPr lang="en-US" altLang="en-US" dirty="0"/>
          </a:p>
        </p:txBody>
      </p:sp>
    </p:spTree>
    <p:extLst>
      <p:ext uri="{BB962C8B-B14F-4D97-AF65-F5344CB8AC3E}">
        <p14:creationId xmlns:p14="http://schemas.microsoft.com/office/powerpoint/2010/main" val="25700856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484764"/>
      </p:ext>
    </p:extLst>
  </p:cSld>
  <p:clrMapOvr>
    <a:masterClrMapping/>
  </p:clrMapOvr>
  <p:transition spd="med">
    <p:cu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AF486133-E361-4A28-8E5B-CDBC290FF7C8}" type="slidenum">
              <a:rPr lang="en-US" altLang="en-US"/>
              <a:pPr/>
              <a:t>‹#›</a:t>
            </a:fld>
            <a:endParaRPr lang="en-US" altLang="en-US"/>
          </a:p>
        </p:txBody>
      </p:sp>
    </p:spTree>
    <p:extLst>
      <p:ext uri="{BB962C8B-B14F-4D97-AF65-F5344CB8AC3E}">
        <p14:creationId xmlns:p14="http://schemas.microsoft.com/office/powerpoint/2010/main" val="36241485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36A5944A-E2CA-4D45-8A69-1DC327191F9B}" type="slidenum">
              <a:rPr lang="en-US" altLang="en-US"/>
              <a:pPr/>
              <a:t>‹#›</a:t>
            </a:fld>
            <a:endParaRPr lang="en-US" altLang="en-US"/>
          </a:p>
        </p:txBody>
      </p:sp>
    </p:spTree>
    <p:extLst>
      <p:ext uri="{BB962C8B-B14F-4D97-AF65-F5344CB8AC3E}">
        <p14:creationId xmlns:p14="http://schemas.microsoft.com/office/powerpoint/2010/main" val="32702107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3DC6DAEA-5FFD-4ABE-9DAD-94AE69FD85C5}" type="slidenum">
              <a:rPr lang="en-US" altLang="en-US"/>
              <a:pPr/>
              <a:t>‹#›</a:t>
            </a:fld>
            <a:endParaRPr lang="en-US" altLang="en-US"/>
          </a:p>
        </p:txBody>
      </p:sp>
    </p:spTree>
    <p:extLst>
      <p:ext uri="{BB962C8B-B14F-4D97-AF65-F5344CB8AC3E}">
        <p14:creationId xmlns:p14="http://schemas.microsoft.com/office/powerpoint/2010/main" val="14538930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vl1pPr>
          </a:lstStyle>
          <a:p>
            <a:fld id="{47B5C86B-11C8-4D03-B33C-701C20D41424}" type="slidenum">
              <a:rPr lang="en-US" altLang="en-US"/>
              <a:pPr/>
              <a:t>‹#›</a:t>
            </a:fld>
            <a:endParaRPr lang="en-US" altLang="en-US"/>
          </a:p>
        </p:txBody>
      </p:sp>
    </p:spTree>
    <p:extLst>
      <p:ext uri="{BB962C8B-B14F-4D97-AF65-F5344CB8AC3E}">
        <p14:creationId xmlns:p14="http://schemas.microsoft.com/office/powerpoint/2010/main" val="37255283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vl1pPr>
          </a:lstStyle>
          <a:p>
            <a:endParaRPr lang="en-US" altLang="en-US"/>
          </a:p>
        </p:txBody>
      </p:sp>
      <p:sp>
        <p:nvSpPr>
          <p:cNvPr id="8" name="Rectangle 5"/>
          <p:cNvSpPr>
            <a:spLocks noGrp="1" noChangeArrowheads="1"/>
          </p:cNvSpPr>
          <p:nvPr>
            <p:ph type="ftr" sz="quarter" idx="11"/>
          </p:nvPr>
        </p:nvSpPr>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a:lvl1pPr>
          </a:lstStyle>
          <a:p>
            <a:fld id="{3CFFE3A2-977D-4502-8B73-CFF5D59BB1AA}" type="slidenum">
              <a:rPr lang="en-US" altLang="en-US"/>
              <a:pPr/>
              <a:t>‹#›</a:t>
            </a:fld>
            <a:endParaRPr lang="en-US" altLang="en-US"/>
          </a:p>
        </p:txBody>
      </p:sp>
    </p:spTree>
    <p:extLst>
      <p:ext uri="{BB962C8B-B14F-4D97-AF65-F5344CB8AC3E}">
        <p14:creationId xmlns:p14="http://schemas.microsoft.com/office/powerpoint/2010/main" val="12868340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vl1pPr>
          </a:lstStyle>
          <a:p>
            <a:endParaRPr lang="en-US" altLang="en-US"/>
          </a:p>
        </p:txBody>
      </p:sp>
      <p:sp>
        <p:nvSpPr>
          <p:cNvPr id="4" name="Rectangle 5"/>
          <p:cNvSpPr>
            <a:spLocks noGrp="1" noChangeArrowheads="1"/>
          </p:cNvSpPr>
          <p:nvPr>
            <p:ph type="ftr" sz="quarter" idx="11"/>
          </p:nvPr>
        </p:nvSpPr>
        <p:spPr/>
        <p:txBody>
          <a:bodyPr/>
          <a:lstStyle>
            <a:lvl1pPr>
              <a:defRPr/>
            </a:lvl1pPr>
          </a:lstStyle>
          <a:p>
            <a:endParaRPr lang="en-US" altLang="en-US"/>
          </a:p>
        </p:txBody>
      </p:sp>
      <p:sp>
        <p:nvSpPr>
          <p:cNvPr id="5" name="Rectangle 6"/>
          <p:cNvSpPr>
            <a:spLocks noGrp="1" noChangeArrowheads="1"/>
          </p:cNvSpPr>
          <p:nvPr>
            <p:ph type="sldNum" sz="quarter" idx="12"/>
          </p:nvPr>
        </p:nvSpPr>
        <p:spPr/>
        <p:txBody>
          <a:bodyPr/>
          <a:lstStyle>
            <a:lvl1pPr>
              <a:defRPr/>
            </a:lvl1pPr>
          </a:lstStyle>
          <a:p>
            <a:fld id="{B8912BED-B663-428C-949C-BE501D621090}" type="slidenum">
              <a:rPr lang="en-US" altLang="en-US"/>
              <a:pPr/>
              <a:t>‹#›</a:t>
            </a:fld>
            <a:endParaRPr lang="en-US" altLang="en-US"/>
          </a:p>
        </p:txBody>
      </p:sp>
    </p:spTree>
    <p:extLst>
      <p:ext uri="{BB962C8B-B14F-4D97-AF65-F5344CB8AC3E}">
        <p14:creationId xmlns:p14="http://schemas.microsoft.com/office/powerpoint/2010/main" val="42067433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ltLang="en-US"/>
          </a:p>
        </p:txBody>
      </p:sp>
      <p:sp>
        <p:nvSpPr>
          <p:cNvPr id="3" name="Rectangle 5"/>
          <p:cNvSpPr>
            <a:spLocks noGrp="1" noChangeArrowheads="1"/>
          </p:cNvSpPr>
          <p:nvPr>
            <p:ph type="ftr" sz="quarter" idx="11"/>
          </p:nvPr>
        </p:nvSpPr>
        <p:spPr/>
        <p:txBody>
          <a:bodyPr/>
          <a:lstStyle>
            <a:lvl1pPr>
              <a:defRPr/>
            </a:lvl1pPr>
          </a:lstStyle>
          <a:p>
            <a:endParaRPr lang="en-US" altLang="en-US"/>
          </a:p>
        </p:txBody>
      </p:sp>
      <p:sp>
        <p:nvSpPr>
          <p:cNvPr id="4" name="Rectangle 6"/>
          <p:cNvSpPr>
            <a:spLocks noGrp="1" noChangeArrowheads="1"/>
          </p:cNvSpPr>
          <p:nvPr>
            <p:ph type="sldNum" sz="quarter" idx="12"/>
          </p:nvPr>
        </p:nvSpPr>
        <p:spPr/>
        <p:txBody>
          <a:bodyPr/>
          <a:lstStyle>
            <a:lvl1pPr>
              <a:defRPr/>
            </a:lvl1pPr>
          </a:lstStyle>
          <a:p>
            <a:fld id="{60287E5D-FC13-46A7-A311-8B08C7383A7E}" type="slidenum">
              <a:rPr lang="en-US" altLang="en-US"/>
              <a:pPr/>
              <a:t>‹#›</a:t>
            </a:fld>
            <a:endParaRPr lang="en-US" altLang="en-US"/>
          </a:p>
        </p:txBody>
      </p:sp>
    </p:spTree>
    <p:extLst>
      <p:ext uri="{BB962C8B-B14F-4D97-AF65-F5344CB8AC3E}">
        <p14:creationId xmlns:p14="http://schemas.microsoft.com/office/powerpoint/2010/main" val="41908787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vl1pPr>
          </a:lstStyle>
          <a:p>
            <a:fld id="{DD7BBCCC-60A8-47EB-A09E-82A4121A17A1}" type="slidenum">
              <a:rPr lang="en-US" altLang="en-US"/>
              <a:pPr/>
              <a:t>‹#›</a:t>
            </a:fld>
            <a:endParaRPr lang="en-US" altLang="en-US"/>
          </a:p>
        </p:txBody>
      </p:sp>
    </p:spTree>
    <p:extLst>
      <p:ext uri="{BB962C8B-B14F-4D97-AF65-F5344CB8AC3E}">
        <p14:creationId xmlns:p14="http://schemas.microsoft.com/office/powerpoint/2010/main" val="35397595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vl1pPr>
          </a:lstStyle>
          <a:p>
            <a:fld id="{4394FA84-418B-422A-B398-40EA6D6CF77D}" type="slidenum">
              <a:rPr lang="en-US" altLang="en-US"/>
              <a:pPr/>
              <a:t>‹#›</a:t>
            </a:fld>
            <a:endParaRPr lang="en-US" altLang="en-US"/>
          </a:p>
        </p:txBody>
      </p:sp>
    </p:spTree>
    <p:extLst>
      <p:ext uri="{BB962C8B-B14F-4D97-AF65-F5344CB8AC3E}">
        <p14:creationId xmlns:p14="http://schemas.microsoft.com/office/powerpoint/2010/main" val="988033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CC19B58-EB7E-8A47-AD19-7D109AA168FC}"/>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en-US" dirty="0"/>
          </a:p>
        </p:txBody>
      </p:sp>
      <p:sp>
        <p:nvSpPr>
          <p:cNvPr id="3" name="Rectangle 5">
            <a:extLst>
              <a:ext uri="{FF2B5EF4-FFF2-40B4-BE49-F238E27FC236}">
                <a16:creationId xmlns:a16="http://schemas.microsoft.com/office/drawing/2014/main" id="{CB488E78-4D6A-E741-ABF7-3D598143C2FA}"/>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en-US" dirty="0"/>
          </a:p>
        </p:txBody>
      </p:sp>
      <p:sp>
        <p:nvSpPr>
          <p:cNvPr id="4" name="Rectangle 6">
            <a:extLst>
              <a:ext uri="{FF2B5EF4-FFF2-40B4-BE49-F238E27FC236}">
                <a16:creationId xmlns:a16="http://schemas.microsoft.com/office/drawing/2014/main" id="{B8A0A8AB-83A7-B44E-9E3D-F3EC88D66590}"/>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F124C41-DDEF-5B4F-97CF-B27F6CB17EAE}" type="slidenum">
              <a:rPr lang="en-US" altLang="en-US" smtClean="0"/>
              <a:pPr>
                <a:defRPr/>
              </a:pPr>
              <a:t>‹#›</a:t>
            </a:fld>
            <a:endParaRPr lang="en-US" altLang="en-US" dirty="0"/>
          </a:p>
        </p:txBody>
      </p:sp>
    </p:spTree>
    <p:extLst>
      <p:ext uri="{BB962C8B-B14F-4D97-AF65-F5344CB8AC3E}">
        <p14:creationId xmlns:p14="http://schemas.microsoft.com/office/powerpoint/2010/main" val="34427481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3938C7AF-D02D-41C2-992F-9C40E81FF6A5}" type="slidenum">
              <a:rPr lang="en-US" altLang="en-US"/>
              <a:pPr/>
              <a:t>‹#›</a:t>
            </a:fld>
            <a:endParaRPr lang="en-US" altLang="en-US"/>
          </a:p>
        </p:txBody>
      </p:sp>
    </p:spTree>
    <p:extLst>
      <p:ext uri="{BB962C8B-B14F-4D97-AF65-F5344CB8AC3E}">
        <p14:creationId xmlns:p14="http://schemas.microsoft.com/office/powerpoint/2010/main" val="40739036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82102426-A179-40BA-8C18-D71531C485E6}" type="slidenum">
              <a:rPr lang="en-US" altLang="en-US"/>
              <a:pPr/>
              <a:t>‹#›</a:t>
            </a:fld>
            <a:endParaRPr lang="en-US" altLang="en-US"/>
          </a:p>
        </p:txBody>
      </p:sp>
    </p:spTree>
    <p:extLst>
      <p:ext uri="{BB962C8B-B14F-4D97-AF65-F5344CB8AC3E}">
        <p14:creationId xmlns:p14="http://schemas.microsoft.com/office/powerpoint/2010/main" val="33515524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vl1pPr>
          </a:lstStyle>
          <a:p>
            <a:fld id="{3A2A9394-3570-48C1-9ABD-8A9A43F2C498}" type="slidenum">
              <a:rPr lang="en-US" altLang="en-US"/>
              <a:pPr/>
              <a:t>‹#›</a:t>
            </a:fld>
            <a:endParaRPr lang="en-US" altLang="en-US"/>
          </a:p>
        </p:txBody>
      </p:sp>
    </p:spTree>
    <p:extLst>
      <p:ext uri="{BB962C8B-B14F-4D97-AF65-F5344CB8AC3E}">
        <p14:creationId xmlns:p14="http://schemas.microsoft.com/office/powerpoint/2010/main" val="539303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defRPr/>
            </a:lvl1pPr>
          </a:lstStyle>
          <a:p>
            <a:endParaRPr lang="en-US" altLang="en-US"/>
          </a:p>
        </p:txBody>
      </p:sp>
      <p:sp>
        <p:nvSpPr>
          <p:cNvPr id="7" name="Rectangle 5"/>
          <p:cNvSpPr>
            <a:spLocks noGrp="1" noChangeArrowheads="1"/>
          </p:cNvSpPr>
          <p:nvPr>
            <p:ph type="ftr" sz="quarter" idx="11"/>
          </p:nvPr>
        </p:nvSpPr>
        <p:spPr/>
        <p:txBody>
          <a:bodyPr/>
          <a:lstStyle>
            <a:lvl1pPr>
              <a:defRPr/>
            </a:lvl1pPr>
          </a:lstStyle>
          <a:p>
            <a:endParaRPr lang="en-US" altLang="en-US"/>
          </a:p>
        </p:txBody>
      </p:sp>
      <p:sp>
        <p:nvSpPr>
          <p:cNvPr id="8" name="Rectangle 6"/>
          <p:cNvSpPr>
            <a:spLocks noGrp="1" noChangeArrowheads="1"/>
          </p:cNvSpPr>
          <p:nvPr>
            <p:ph type="sldNum" sz="quarter" idx="12"/>
          </p:nvPr>
        </p:nvSpPr>
        <p:spPr/>
        <p:txBody>
          <a:bodyPr/>
          <a:lstStyle>
            <a:lvl1pPr>
              <a:defRPr/>
            </a:lvl1pPr>
          </a:lstStyle>
          <a:p>
            <a:fld id="{F5C877C8-9AE2-42D4-9E3D-39CCD105C5F3}" type="slidenum">
              <a:rPr lang="en-US" altLang="en-US"/>
              <a:pPr/>
              <a:t>‹#›</a:t>
            </a:fld>
            <a:endParaRPr lang="en-US" altLang="en-US"/>
          </a:p>
        </p:txBody>
      </p:sp>
    </p:spTree>
    <p:extLst>
      <p:ext uri="{BB962C8B-B14F-4D97-AF65-F5344CB8AC3E}">
        <p14:creationId xmlns:p14="http://schemas.microsoft.com/office/powerpoint/2010/main" val="752826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D1965D39-2F7B-DE4A-ACD8-EC459667866E}"/>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en-US" dirty="0"/>
          </a:p>
        </p:txBody>
      </p:sp>
      <p:sp>
        <p:nvSpPr>
          <p:cNvPr id="6" name="Rectangle 5">
            <a:extLst>
              <a:ext uri="{FF2B5EF4-FFF2-40B4-BE49-F238E27FC236}">
                <a16:creationId xmlns:a16="http://schemas.microsoft.com/office/drawing/2014/main" id="{FC7F9C5C-E3B8-3B4A-AD5E-13686ED781EA}"/>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en-US" dirty="0"/>
          </a:p>
        </p:txBody>
      </p:sp>
      <p:sp>
        <p:nvSpPr>
          <p:cNvPr id="7" name="Rectangle 6">
            <a:extLst>
              <a:ext uri="{FF2B5EF4-FFF2-40B4-BE49-F238E27FC236}">
                <a16:creationId xmlns:a16="http://schemas.microsoft.com/office/drawing/2014/main" id="{D2618568-6D15-E745-8481-900DF3591811}"/>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E51F950-F4E7-B94E-A530-59D2643A50D2}" type="slidenum">
              <a:rPr lang="en-US" altLang="en-US" smtClean="0"/>
              <a:pPr>
                <a:defRPr/>
              </a:pPr>
              <a:t>‹#›</a:t>
            </a:fld>
            <a:endParaRPr lang="en-US" altLang="en-US" dirty="0"/>
          </a:p>
        </p:txBody>
      </p:sp>
    </p:spTree>
    <p:extLst>
      <p:ext uri="{BB962C8B-B14F-4D97-AF65-F5344CB8AC3E}">
        <p14:creationId xmlns:p14="http://schemas.microsoft.com/office/powerpoint/2010/main" val="3367146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197673A4-86BC-CB41-A66C-ECA902A8194C}"/>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en-US" dirty="0"/>
          </a:p>
        </p:txBody>
      </p:sp>
      <p:sp>
        <p:nvSpPr>
          <p:cNvPr id="6" name="Rectangle 5">
            <a:extLst>
              <a:ext uri="{FF2B5EF4-FFF2-40B4-BE49-F238E27FC236}">
                <a16:creationId xmlns:a16="http://schemas.microsoft.com/office/drawing/2014/main" id="{70ABFE36-7794-CF44-9020-41D2D8B512B9}"/>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en-US" dirty="0"/>
          </a:p>
        </p:txBody>
      </p:sp>
      <p:sp>
        <p:nvSpPr>
          <p:cNvPr id="7" name="Rectangle 6">
            <a:extLst>
              <a:ext uri="{FF2B5EF4-FFF2-40B4-BE49-F238E27FC236}">
                <a16:creationId xmlns:a16="http://schemas.microsoft.com/office/drawing/2014/main" id="{E6A52367-FD9D-864D-B778-0B000E12B7C4}"/>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ED5A3CB-5039-D34C-B034-BCB02533E839}" type="slidenum">
              <a:rPr lang="en-US" altLang="en-US" smtClean="0"/>
              <a:pPr>
                <a:defRPr/>
              </a:pPr>
              <a:t>‹#›</a:t>
            </a:fld>
            <a:endParaRPr lang="en-US" altLang="en-US" dirty="0"/>
          </a:p>
        </p:txBody>
      </p:sp>
    </p:spTree>
    <p:extLst>
      <p:ext uri="{BB962C8B-B14F-4D97-AF65-F5344CB8AC3E}">
        <p14:creationId xmlns:p14="http://schemas.microsoft.com/office/powerpoint/2010/main" val="2885211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2.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EBF08ED-FE9A-0240-81B9-31015E042A8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a:extLst>
              <a:ext uri="{FF2B5EF4-FFF2-40B4-BE49-F238E27FC236}">
                <a16:creationId xmlns:a16="http://schemas.microsoft.com/office/drawing/2014/main" id="{9851F757-1585-6948-8102-05B586F8EF08}"/>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87F1BAB1-9B07-AB47-9C2A-68550B230ED9}"/>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smtClean="0">
                <a:latin typeface="Arial" panose="020B0604020202020204" pitchFamily="34" charset="0"/>
              </a:defRPr>
            </a:lvl1pPr>
          </a:lstStyle>
          <a:p>
            <a:pPr>
              <a:defRPr/>
            </a:pPr>
            <a:endParaRPr lang="en-US" altLang="en-US" dirty="0"/>
          </a:p>
        </p:txBody>
      </p:sp>
      <p:sp>
        <p:nvSpPr>
          <p:cNvPr id="1029" name="Rectangle 5">
            <a:extLst>
              <a:ext uri="{FF2B5EF4-FFF2-40B4-BE49-F238E27FC236}">
                <a16:creationId xmlns:a16="http://schemas.microsoft.com/office/drawing/2014/main" id="{5F23DDC2-D305-9142-AAC6-8D5CE3F37297}"/>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smtClean="0">
                <a:latin typeface="Arial" panose="020B0604020202020204" pitchFamily="34" charset="0"/>
              </a:defRPr>
            </a:lvl1pPr>
          </a:lstStyle>
          <a:p>
            <a:pPr>
              <a:defRPr/>
            </a:pPr>
            <a:endParaRPr lang="en-US" altLang="en-US" dirty="0"/>
          </a:p>
        </p:txBody>
      </p:sp>
      <p:sp>
        <p:nvSpPr>
          <p:cNvPr id="1030" name="Rectangle 6">
            <a:extLst>
              <a:ext uri="{FF2B5EF4-FFF2-40B4-BE49-F238E27FC236}">
                <a16:creationId xmlns:a16="http://schemas.microsoft.com/office/drawing/2014/main" id="{2CB1E8AF-BF85-FC4C-91A5-7369B3216C8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smtClean="0">
                <a:latin typeface="Arial" panose="020B0604020202020204" pitchFamily="34" charset="0"/>
              </a:defRPr>
            </a:lvl1pPr>
          </a:lstStyle>
          <a:p>
            <a:pPr>
              <a:defRPr/>
            </a:pPr>
            <a:fld id="{9570AC37-9839-B943-BE26-BBB0195E51CF}"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 id="2147484205" r:id="rId12"/>
    <p:sldLayoutId id="2147484206" r:id="rId13"/>
    <p:sldLayoutId id="2147484207" r:id="rId14"/>
    <p:sldLayoutId id="2147484208" r:id="rId15"/>
    <p:sldLayoutId id="2147484209" r:id="rId16"/>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rgbClr val="FFFFFF"/>
          </a:solidFill>
          <a:latin typeface="Arial" pitchFamily="-112"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rgbClr val="FFFFFF"/>
          </a:solidFill>
          <a:latin typeface="Arial" pitchFamily="-112"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rgbClr val="FFFFFF"/>
          </a:solidFill>
          <a:latin typeface="Arial" pitchFamily="-112"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rgbClr val="FFFFFF"/>
          </a:solidFill>
          <a:latin typeface="Arial" pitchFamily="-112"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MS PGothic" panose="020B0600070205080204" pitchFamily="34" charset="-128"/>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MS PGothic" panose="020B0600070205080204" pitchFamily="34" charset="-128"/>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MS PGothic" panose="020B0600070205080204" pitchFamily="34" charset="-128"/>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909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8910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solidFill>
                  <a:srgbClr val="FFFFFF"/>
                </a:solidFill>
              </a:endParaRPr>
            </a:p>
          </p:txBody>
        </p:sp>
        <p:sp>
          <p:nvSpPr>
            <p:cNvPr id="8910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solidFill>
                  <a:srgbClr val="FFFFFF"/>
                </a:solidFill>
              </a:endParaRPr>
            </a:p>
          </p:txBody>
        </p:sp>
        <p:sp>
          <p:nvSpPr>
            <p:cNvPr id="8910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itchFamily="34" charset="0"/>
              </a:defRPr>
            </a:lvl1pPr>
          </a:lstStyle>
          <a:p>
            <a:endParaRPr lang="en-US" alt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itchFamily="34" charset="0"/>
              </a:defRPr>
            </a:lvl1pPr>
          </a:lstStyle>
          <a:p>
            <a:endParaRPr lang="en-US" alt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itchFamily="34" charset="0"/>
              </a:defRPr>
            </a:lvl1pPr>
          </a:lstStyle>
          <a:p>
            <a:fld id="{6668DC74-C90B-4008-AFC5-19EF9012EC34}" type="slidenum">
              <a:rPr lang="en-US" altLang="en-US" smtClean="0"/>
              <a:pPr/>
              <a:t>‹#›</a:t>
            </a:fld>
            <a:endParaRPr lang="en-US" altLang="en-US" dirty="0"/>
          </a:p>
        </p:txBody>
      </p:sp>
    </p:spTree>
    <p:extLst>
      <p:ext uri="{BB962C8B-B14F-4D97-AF65-F5344CB8AC3E}">
        <p14:creationId xmlns:p14="http://schemas.microsoft.com/office/powerpoint/2010/main" val="3949395597"/>
      </p:ext>
    </p:extLst>
  </p:cSld>
  <p:clrMap bg1="dk2" tx1="lt1" bg2="dk1" tx2="lt2" accent1="accent1" accent2="accent2" accent3="accent3" accent4="accent4" accent5="accent5" accent6="accent6" hlink="hlink" folHlink="folHlink"/>
  <p:sldLayoutIdLst>
    <p:sldLayoutId id="2147484223" r:id="rId1"/>
    <p:sldLayoutId id="2147484224" r:id="rId2"/>
    <p:sldLayoutId id="2147484225" r:id="rId3"/>
    <p:sldLayoutId id="2147484226" r:id="rId4"/>
    <p:sldLayoutId id="2147484227" r:id="rId5"/>
    <p:sldLayoutId id="2147484228" r:id="rId6"/>
    <p:sldLayoutId id="2147484229" r:id="rId7"/>
    <p:sldLayoutId id="2147484230" r:id="rId8"/>
    <p:sldLayoutId id="2147484231" r:id="rId9"/>
    <p:sldLayoutId id="2147484232"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chemeClr val="tx1"/>
                </a:solidFill>
                <a:latin typeface="Arial" panose="020B0604020202020204" pitchFamily="34" charset="0"/>
              </a:defRPr>
            </a:lvl1pPr>
          </a:lstStyle>
          <a:p>
            <a:pPr>
              <a:defRPr/>
            </a:pPr>
            <a:fld id="{F7381B6D-9B86-EA42-8D99-657DFE49BEFE}" type="slidenum">
              <a:rPr lang="en-US" smtClean="0"/>
              <a:pPr>
                <a:defRPr/>
              </a:pPr>
              <a:t>‹#›</a:t>
            </a:fld>
            <a:endParaRPr lang="en-US" dirty="0"/>
          </a:p>
        </p:txBody>
      </p:sp>
    </p:spTree>
    <p:extLst>
      <p:ext uri="{BB962C8B-B14F-4D97-AF65-F5344CB8AC3E}">
        <p14:creationId xmlns:p14="http://schemas.microsoft.com/office/powerpoint/2010/main" val="3965842945"/>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pitchFamily="-112" charset="-128"/>
                <a:cs typeface="ＭＳ Ｐゴシック" pitchFamily="-112" charset="-128"/>
              </a:defRPr>
            </a:lvl1pPr>
          </a:lstStyle>
          <a:p>
            <a:pPr>
              <a:defRPr/>
            </a:pPr>
            <a:endParaRPr lang="en-US" dirty="0">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pitchFamily="-112" charset="-128"/>
                <a:cs typeface="ＭＳ Ｐゴシック" pitchFamily="-112" charset="-128"/>
              </a:defRPr>
            </a:lvl1pPr>
          </a:lstStyle>
          <a:p>
            <a:pPr>
              <a:defRPr/>
            </a:pPr>
            <a:endParaRPr lang="en-US" dirty="0">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0A13D4A3-E66E-9D47-8B45-AF6D3BD6B685}" type="slidenum">
              <a:rPr lang="en-US" smtClean="0">
                <a:solidFill>
                  <a:srgbClr val="000000"/>
                </a:solidFill>
                <a:ea typeface="ＭＳ Ｐゴシック" charset="0"/>
                <a:cs typeface="ＭＳ Ｐゴシック" charset="0"/>
              </a:rPr>
              <a:pPr>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216506039"/>
      </p:ext>
    </p:extLst>
  </p:cSld>
  <p:clrMap bg1="lt1" tx1="dk1" bg2="lt2" tx2="dk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 id="2147484269"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674" name="Group 2"/>
          <p:cNvGrpSpPr>
            <a:grpSpLocks/>
          </p:cNvGrpSpPr>
          <p:nvPr/>
        </p:nvGrpSpPr>
        <p:grpSpPr bwMode="auto">
          <a:xfrm>
            <a:off x="0" y="0"/>
            <a:ext cx="9132888" cy="6845300"/>
            <a:chOff x="0" y="0"/>
            <a:chExt cx="5753" cy="4312"/>
          </a:xfrm>
        </p:grpSpPr>
        <p:sp>
          <p:nvSpPr>
            <p:cNvPr id="2868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nvGrpSpPr>
            <p:cNvPr id="28684" name="Group 4"/>
            <p:cNvGrpSpPr>
              <a:grpSpLocks/>
            </p:cNvGrpSpPr>
            <p:nvPr/>
          </p:nvGrpSpPr>
          <p:grpSpPr bwMode="auto">
            <a:xfrm>
              <a:off x="246" y="204"/>
              <a:ext cx="5271" cy="3889"/>
              <a:chOff x="246" y="204"/>
              <a:chExt cx="5271" cy="3889"/>
            </a:xfrm>
          </p:grpSpPr>
          <p:sp>
            <p:nvSpPr>
              <p:cNvPr id="11674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b="1" i="0" dirty="0">
                  <a:latin typeface="Arial" panose="020B0604020202020204" pitchFamily="34" charset="0"/>
                  <a:ea typeface="+mn-ea"/>
                  <a:cs typeface="+mn-cs"/>
                </a:endParaRPr>
              </a:p>
            </p:txBody>
          </p:sp>
          <p:sp>
            <p:nvSpPr>
              <p:cNvPr id="2869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69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69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69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69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69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69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69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69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69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70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70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70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70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70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70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70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70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70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70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71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71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i="0" dirty="0">
                  <a:latin typeface="Arial" panose="020B0604020202020204" pitchFamily="34" charset="0"/>
                </a:endParaRPr>
              </a:p>
            </p:txBody>
          </p:sp>
        </p:grpSp>
        <p:grpSp>
          <p:nvGrpSpPr>
            <p:cNvPr id="28685" name="Group 28"/>
            <p:cNvGrpSpPr>
              <a:grpSpLocks/>
            </p:cNvGrpSpPr>
            <p:nvPr/>
          </p:nvGrpSpPr>
          <p:grpSpPr bwMode="auto">
            <a:xfrm>
              <a:off x="0" y="0"/>
              <a:ext cx="1246" cy="1232"/>
              <a:chOff x="0" y="0"/>
              <a:chExt cx="1246" cy="1232"/>
            </a:xfrm>
          </p:grpSpPr>
          <p:sp>
            <p:nvSpPr>
              <p:cNvPr id="2868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868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868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sp>
        <p:nvSpPr>
          <p:cNvPr id="116768"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dirty="0">
              <a:latin typeface="Arial" panose="020B0604020202020204" pitchFamily="34" charset="0"/>
              <a:ea typeface="+mn-ea"/>
              <a:cs typeface="+mn-cs"/>
            </a:endParaRPr>
          </a:p>
        </p:txBody>
      </p:sp>
      <p:sp>
        <p:nvSpPr>
          <p:cNvPr id="116769"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dirty="0">
              <a:latin typeface="Arial" panose="020B0604020202020204" pitchFamily="34" charset="0"/>
              <a:ea typeface="+mn-ea"/>
              <a:cs typeface="+mn-cs"/>
            </a:endParaRPr>
          </a:p>
        </p:txBody>
      </p:sp>
      <p:sp>
        <p:nvSpPr>
          <p:cNvPr id="28677"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8678"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16772"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i="0" dirty="0">
                <a:solidFill>
                  <a:schemeClr val="tx2"/>
                </a:solidFill>
                <a:latin typeface="Arial" panose="020B0604020202020204" pitchFamily="34" charset="0"/>
                <a:ea typeface="+mn-ea"/>
                <a:cs typeface="+mn-cs"/>
              </a:rPr>
              <a:t> DRESSING</a:t>
            </a:r>
          </a:p>
          <a:p>
            <a:pPr>
              <a:defRPr/>
            </a:pPr>
            <a:r>
              <a:rPr lang="en-US" sz="2000" b="1" i="0" dirty="0">
                <a:solidFill>
                  <a:schemeClr val="tx2"/>
                </a:solidFill>
                <a:latin typeface="Arial" panose="020B0604020202020204" pitchFamily="34" charset="0"/>
                <a:ea typeface="+mn-ea"/>
                <a:cs typeface="+mn-cs"/>
              </a:rPr>
              <a:t>        THE                                    </a:t>
            </a:r>
          </a:p>
          <a:p>
            <a:pPr>
              <a:defRPr/>
            </a:pPr>
            <a:r>
              <a:rPr lang="en-US" sz="2000" b="1" i="0" dirty="0">
                <a:solidFill>
                  <a:schemeClr val="tx2"/>
                </a:solidFill>
                <a:latin typeface="Arial" panose="020B0604020202020204" pitchFamily="34" charset="0"/>
                <a:ea typeface="+mn-ea"/>
                <a:cs typeface="+mn-cs"/>
              </a:rPr>
              <a:t>   STAGE</a:t>
            </a:r>
          </a:p>
        </p:txBody>
      </p:sp>
      <p:sp>
        <p:nvSpPr>
          <p:cNvPr id="116773"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b="1" i="0" dirty="0">
              <a:latin typeface="Arial" panose="020B0604020202020204" pitchFamily="34" charset="0"/>
              <a:ea typeface="+mn-ea"/>
              <a:cs typeface="+mn-cs"/>
            </a:endParaRPr>
          </a:p>
        </p:txBody>
      </p:sp>
      <p:sp>
        <p:nvSpPr>
          <p:cNvPr id="28681" name="Text Box 38"/>
          <p:cNvSpPr txBox="1">
            <a:spLocks noChangeArrowheads="1"/>
          </p:cNvSpPr>
          <p:nvPr userDrawn="1"/>
        </p:nvSpPr>
        <p:spPr bwMode="auto">
          <a:xfrm>
            <a:off x="265113" y="6542088"/>
            <a:ext cx="103028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000" b="1" i="0" dirty="0">
                <a:solidFill>
                  <a:srgbClr val="FFFFFF"/>
                </a:solidFill>
                <a:latin typeface="Arial" panose="020B0604020202020204" pitchFamily="34" charset="0"/>
              </a:rPr>
              <a:t>© 2004 TBBMI</a:t>
            </a:r>
          </a:p>
        </p:txBody>
      </p:sp>
      <p:sp>
        <p:nvSpPr>
          <p:cNvPr id="116775" name="Rectangle 39"/>
          <p:cNvSpPr>
            <a:spLocks noChangeArrowheads="1"/>
          </p:cNvSpPr>
          <p:nvPr userDrawn="1"/>
        </p:nvSpPr>
        <p:spPr bwMode="auto">
          <a:xfrm>
            <a:off x="7616825" y="6518275"/>
            <a:ext cx="661988" cy="268288"/>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8.0.02.</a:t>
            </a:r>
          </a:p>
        </p:txBody>
      </p:sp>
    </p:spTree>
    <p:extLst>
      <p:ext uri="{BB962C8B-B14F-4D97-AF65-F5344CB8AC3E}">
        <p14:creationId xmlns:p14="http://schemas.microsoft.com/office/powerpoint/2010/main" val="4079985232"/>
      </p:ext>
    </p:extLst>
  </p:cSld>
  <p:clrMap bg1="dk2" tx1="lt1" bg2="dk1" tx2="lt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Lst>
  <p:transitio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563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F4CF58E0-6343-4821-AA80-B46F209605B8}" type="slidenum">
              <a:rPr lang="en-US" altLang="en-US"/>
              <a:pPr/>
              <a:t>‹#›</a:t>
            </a:fld>
            <a:endParaRPr lang="en-US" altLang="en-US"/>
          </a:p>
        </p:txBody>
      </p:sp>
    </p:spTree>
    <p:extLst>
      <p:ext uri="{BB962C8B-B14F-4D97-AF65-F5344CB8AC3E}">
        <p14:creationId xmlns:p14="http://schemas.microsoft.com/office/powerpoint/2010/main" val="269068247"/>
      </p:ext>
    </p:extLst>
  </p:cSld>
  <p:clrMap bg1="lt1" tx1="dk1" bg2="lt2" tx2="dk2" accent1="accent1" accent2="accent2" accent3="accent3" accent4="accent4" accent5="accent5" accent6="accent6" hlink="hlink" folHlink="folHlink"/>
  <p:sldLayoutIdLst>
    <p:sldLayoutId id="2147484297" r:id="rId1"/>
    <p:sldLayoutId id="2147484298" r:id="rId2"/>
    <p:sldLayoutId id="2147484299" r:id="rId3"/>
    <p:sldLayoutId id="2147484300" r:id="rId4"/>
    <p:sldLayoutId id="2147484301" r:id="rId5"/>
    <p:sldLayoutId id="2147484302" r:id="rId6"/>
    <p:sldLayoutId id="2147484303" r:id="rId7"/>
    <p:sldLayoutId id="2147484304" r:id="rId8"/>
    <p:sldLayoutId id="2147484305" r:id="rId9"/>
    <p:sldLayoutId id="2147484306" r:id="rId10"/>
    <p:sldLayoutId id="2147484307" r:id="rId11"/>
    <p:sldLayoutId id="2147484308" r:id="rId12"/>
    <p:sldLayoutId id="2147484309"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56.xml"/><Relationship Id="rId4" Type="http://schemas.openxmlformats.org/officeDocument/2006/relationships/image" Target="../media/image16.jpeg"/></Relationships>
</file>

<file path=ppt/slides/_rels/slide10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8.xml"/><Relationship Id="rId1" Type="http://schemas.openxmlformats.org/officeDocument/2006/relationships/slideLayout" Target="../slideLayouts/slideLayout27.xml"/><Relationship Id="rId4" Type="http://schemas.openxmlformats.org/officeDocument/2006/relationships/image" Target="../media/image107.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6.emf"/></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4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16.xml"/><Relationship Id="rId4" Type="http://schemas.openxmlformats.org/officeDocument/2006/relationships/image" Target="../media/image45.jpeg"/></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16.xml"/><Relationship Id="rId5" Type="http://schemas.openxmlformats.org/officeDocument/2006/relationships/image" Target="../media/image46.jpeg"/><Relationship Id="rId4" Type="http://schemas.openxmlformats.org/officeDocument/2006/relationships/image" Target="../media/image45.jpeg"/></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3.xml"/><Relationship Id="rId1" Type="http://schemas.openxmlformats.org/officeDocument/2006/relationships/slideLayout" Target="../slideLayouts/slideLayout16.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5.jpeg"/></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images.google.com.sg/imgres?imgurl=http://swtrekking.com/photo_gallery/images/stars.jpg&amp;imgrefurl=http://swtrekking.com/photo_gallery/pages/stars.htm&amp;h=289&amp;w=350&amp;sz=18&amp;tbnid=aZsuQ2FsTT0J:&amp;tbnh=95&amp;tbnw=115&amp;start=4&amp;prev=/images?q=stars&amp;hl=en&amp;lr=&amp;sa=N" TargetMode="External"/><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54.jpeg"/></Relationships>
</file>

<file path=ppt/slides/_rels/slide54.xml.rels><?xml version="1.0" encoding="UTF-8" standalone="yes"?>
<Relationships xmlns="http://schemas.openxmlformats.org/package/2006/relationships"><Relationship Id="rId3" Type="http://schemas.openxmlformats.org/officeDocument/2006/relationships/hyperlink" Target="http://images.google.com.sg/imgres?imgurl=http://www.rootsweb.com/~cansk/SaskatchewanAndItsPeople/VolumeII/SunWorshipStone.jpg&amp;imgrefurl=http://www.rootsweb.com/~cansk/SaskatchewanAndItsPeople/VolumeII/sunworshipstone.html&amp;h=666&amp;w=537&amp;sz=69&amp;tbnid=oK_FpULQvioJ:&amp;tbnh=135&amp;tbnw=109&amp;start=17&amp;prev=/images?q=stone+worship&amp;hl=en&amp;lr=" TargetMode="External"/><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55.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6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2.xml"/><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jpeg"/></Relationships>
</file>

<file path=ppt/slides/_rels/slide7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8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8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8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9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98.xml.rels><?xml version="1.0" encoding="UTF-8" standalone="yes"?>
<Relationships xmlns="http://schemas.openxmlformats.org/package/2006/relationships"><Relationship Id="rId3" Type="http://schemas.openxmlformats.org/officeDocument/2006/relationships/hyperlink" Target="http://www.operationworld.org/" TargetMode="External"/><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2">
            <a:extLst>
              <a:ext uri="{FF2B5EF4-FFF2-40B4-BE49-F238E27FC236}">
                <a16:creationId xmlns:a16="http://schemas.microsoft.com/office/drawing/2014/main" id="{1B77A3A9-2B80-9345-A303-A52E0B3EC5D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614"/>
          <a:stretch/>
        </p:blipFill>
        <p:spPr bwMode="auto">
          <a:xfrm>
            <a:off x="0" y="908050"/>
            <a:ext cx="91440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8142DFC-C45C-9E44-9B5A-1E8372B809AA}"/>
              </a:ext>
            </a:extLst>
          </p:cNvPr>
          <p:cNvSpPr>
            <a:spLocks noGrp="1"/>
          </p:cNvSpPr>
          <p:nvPr>
            <p:ph type="ctrTitle"/>
          </p:nvPr>
        </p:nvSpPr>
        <p:spPr>
          <a:xfrm>
            <a:off x="-1588" y="0"/>
            <a:ext cx="4141788" cy="1125538"/>
          </a:xfrm>
        </p:spPr>
        <p:txBody>
          <a:bodyPr/>
          <a:lstStyle/>
          <a:p>
            <a:pPr>
              <a:defRPr/>
            </a:pPr>
            <a:r>
              <a:rPr lang="ar-JO" dirty="0">
                <a:solidFill>
                  <a:schemeClr val="tx1"/>
                </a:solidFill>
                <a:cs typeface="Arial" panose="020B0604020202020204" pitchFamily="34" charset="0"/>
              </a:rPr>
              <a:t>العرب والإسلام</a:t>
            </a:r>
            <a:endParaRPr lang="en-SG" dirty="0">
              <a:solidFill>
                <a:schemeClr val="tx1"/>
              </a:solidFill>
              <a:cs typeface="Arial" panose="020B0604020202020204" pitchFamily="34" charset="0"/>
            </a:endParaRPr>
          </a:p>
        </p:txBody>
      </p:sp>
      <p:sp>
        <p:nvSpPr>
          <p:cNvPr id="16388" name="Subtitle 2">
            <a:extLst>
              <a:ext uri="{FF2B5EF4-FFF2-40B4-BE49-F238E27FC236}">
                <a16:creationId xmlns:a16="http://schemas.microsoft.com/office/drawing/2014/main" id="{26C34142-922D-F24C-9DAC-E3010C1CD9E7}"/>
              </a:ext>
            </a:extLst>
          </p:cNvPr>
          <p:cNvSpPr>
            <a:spLocks noGrp="1"/>
          </p:cNvSpPr>
          <p:nvPr>
            <p:ph type="subTitle" idx="1"/>
          </p:nvPr>
        </p:nvSpPr>
        <p:spPr>
          <a:xfrm>
            <a:off x="4572000" y="4999831"/>
            <a:ext cx="4572000" cy="1125538"/>
          </a:xfrm>
        </p:spPr>
        <p:txBody>
          <a:bodyPr/>
          <a:lstStyle/>
          <a:p>
            <a:r>
              <a:rPr lang="ar-JO" altLang="en-US" sz="1600" dirty="0">
                <a:solidFill>
                  <a:schemeClr val="tx1"/>
                </a:solidFill>
                <a:cs typeface="Arial" panose="020B0604020202020204" pitchFamily="34" charset="0"/>
              </a:rPr>
              <a:t>مقتبس من قبل رينفريد لوه </a:t>
            </a:r>
          </a:p>
          <a:p>
            <a:r>
              <a:rPr lang="ar-JO" altLang="en-US" sz="1600" dirty="0">
                <a:solidFill>
                  <a:schemeClr val="tx1"/>
                </a:solidFill>
                <a:cs typeface="Arial" panose="020B0604020202020204" pitchFamily="34" charset="0"/>
              </a:rPr>
              <a:t>من عرض تقديمي للدكتور ريك جريفيث</a:t>
            </a:r>
            <a:br>
              <a:rPr lang="en-SG" altLang="en-US" sz="1600" dirty="0">
                <a:solidFill>
                  <a:schemeClr val="tx1"/>
                </a:solidFill>
                <a:cs typeface="Arial" panose="020B0604020202020204" pitchFamily="34" charset="0"/>
              </a:rPr>
            </a:br>
            <a:r>
              <a:rPr lang="ar-JO" altLang="en-US" sz="1600" dirty="0">
                <a:solidFill>
                  <a:schemeClr val="tx1"/>
                </a:solidFill>
                <a:cs typeface="Arial" panose="020B0604020202020204" pitchFamily="34" charset="0"/>
              </a:rPr>
              <a:t>كلية الكتاب المقدس سنغافورة</a:t>
            </a:r>
            <a:br>
              <a:rPr lang="en-SG" altLang="en-US" sz="1600" dirty="0">
                <a:solidFill>
                  <a:schemeClr val="tx1"/>
                </a:solidFill>
                <a:cs typeface="Arial" panose="020B0604020202020204" pitchFamily="34" charset="0"/>
              </a:rPr>
            </a:br>
            <a:r>
              <a:rPr lang="en-SG" altLang="en-US" sz="1600" dirty="0">
                <a:solidFill>
                  <a:schemeClr val="tx1"/>
                </a:solidFill>
                <a:cs typeface="Arial" panose="020B0604020202020204" pitchFamily="34" charset="0"/>
              </a:rPr>
              <a:t>BibleStudyDownloads.org</a:t>
            </a:r>
          </a:p>
        </p:txBody>
      </p:sp>
      <p:sp>
        <p:nvSpPr>
          <p:cNvPr id="16389" name="Rectangle 13">
            <a:extLst>
              <a:ext uri="{FF2B5EF4-FFF2-40B4-BE49-F238E27FC236}">
                <a16:creationId xmlns:a16="http://schemas.microsoft.com/office/drawing/2014/main" id="{A6148027-42DF-E94D-B389-8B11FD72EA62}"/>
              </a:ext>
            </a:extLst>
          </p:cNvPr>
          <p:cNvSpPr>
            <a:spLocks noChangeArrowheads="1"/>
          </p:cNvSpPr>
          <p:nvPr/>
        </p:nvSpPr>
        <p:spPr bwMode="auto">
          <a:xfrm>
            <a:off x="-18635" y="6093296"/>
            <a:ext cx="53467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spcBef>
                <a:spcPct val="0"/>
              </a:spcBef>
              <a:buFontTx/>
              <a:buNone/>
            </a:pPr>
            <a:r>
              <a:rPr lang="en-SG" altLang="en-US" sz="1200" b="1" dirty="0">
                <a:solidFill>
                  <a:schemeClr val="tx1"/>
                </a:solidFill>
              </a:rPr>
              <a:t>http://</a:t>
            </a:r>
            <a:r>
              <a:rPr lang="en-SG" altLang="en-US" sz="1200" b="1" dirty="0" err="1">
                <a:solidFill>
                  <a:schemeClr val="tx1"/>
                </a:solidFill>
              </a:rPr>
              <a:t>commons.wikimedia.org</a:t>
            </a:r>
            <a:r>
              <a:rPr lang="en-SG" altLang="en-US" sz="1200" b="1" dirty="0">
                <a:solidFill>
                  <a:schemeClr val="tx1"/>
                </a:solidFill>
              </a:rPr>
              <a:t>/wiki/</a:t>
            </a:r>
            <a:r>
              <a:rPr lang="en-SG" altLang="en-US" sz="1200" b="1" dirty="0" err="1">
                <a:solidFill>
                  <a:schemeClr val="tx1"/>
                </a:solidFill>
              </a:rPr>
              <a:t>File:Arabs_Diaspora.PNG#filehistory</a:t>
            </a:r>
            <a:endParaRPr lang="en-SG" altLang="en-US" sz="1200" b="1" dirty="0">
              <a:solidFill>
                <a:schemeClr val="tx1"/>
              </a:solidFill>
            </a:endParaRPr>
          </a:p>
        </p:txBody>
      </p:sp>
      <p:sp>
        <p:nvSpPr>
          <p:cNvPr id="3" name="Rectangle 2">
            <a:extLst>
              <a:ext uri="{FF2B5EF4-FFF2-40B4-BE49-F238E27FC236}">
                <a16:creationId xmlns:a16="http://schemas.microsoft.com/office/drawing/2014/main" id="{7D9C9BA9-0FA0-A49E-6B6C-35579EF1D416}"/>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ea typeface="+mn-ea"/>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ea typeface="+mn-ea"/>
                <a:cs typeface="Arial" panose="020B0604020202020204" pitchFamily="34" charset="0"/>
              </a:rPr>
              <a:t> • </a:t>
            </a:r>
            <a:r>
              <a:rPr lang="ar-JO" sz="1600" b="1" kern="0" dirty="0">
                <a:solidFill>
                  <a:srgbClr val="FFFFFF"/>
                </a:solidFill>
                <a:effectLst>
                  <a:outerShdw blurRad="38100" dist="38100" dir="2700000" algn="tl">
                    <a:srgbClr val="000000"/>
                  </a:outerShdw>
                </a:effectLst>
                <a:ea typeface="ＭＳ Ｐゴシック" charset="0"/>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ea typeface="+mn-ea"/>
                <a:cs typeface="Arial" panose="020B0604020202020204" pitchFamily="34" charset="0"/>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Freeform 2"/>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22835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155651" name="Rectangle 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155652" name="Freeform 5"/>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155653" name="Freeform 6"/>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228359"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CECECE"/>
                </a:solidFill>
                <a:effectLst/>
                <a:uLnTx/>
                <a:uFillTx/>
                <a:ea typeface="ＭＳ Ｐゴシック" charset="0"/>
                <a:cs typeface="Arial" panose="020B0604020202020204" pitchFamily="34" charset="0"/>
              </a:rPr>
              <a:t>ER</a:t>
            </a:r>
          </a:p>
        </p:txBody>
      </p:sp>
      <p:sp>
        <p:nvSpPr>
          <p:cNvPr id="155655" name="Freeform 8"/>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228361" name="Rectangle 9"/>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CECECE"/>
                </a:solidFill>
                <a:effectLst/>
                <a:uLnTx/>
                <a:uFillTx/>
                <a:ea typeface="ＭＳ Ｐゴシック" charset="0"/>
                <a:cs typeface="Arial" panose="020B0604020202020204" pitchFamily="34" charset="0"/>
              </a:rPr>
              <a:t>PG</a:t>
            </a:r>
          </a:p>
        </p:txBody>
      </p:sp>
      <p:sp>
        <p:nvSpPr>
          <p:cNvPr id="155657" name="Freeform 10"/>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155658" name="Freeform 11"/>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155659" name="Freeform 12"/>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228365" name="Rectangle 13"/>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CECECE"/>
                </a:solidFill>
                <a:effectLst/>
                <a:uLnTx/>
                <a:uFillTx/>
                <a:ea typeface="ＭＳ Ｐゴシック" charset="0"/>
                <a:cs typeface="Arial" panose="020B0604020202020204" pitchFamily="34" charset="0"/>
              </a:rPr>
              <a:t>SG</a:t>
            </a:r>
          </a:p>
        </p:txBody>
      </p:sp>
      <p:sp>
        <p:nvSpPr>
          <p:cNvPr id="228366"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CECECE"/>
                </a:solidFill>
                <a:effectLst/>
                <a:uLnTx/>
                <a:uFillTx/>
                <a:ea typeface="ＭＳ Ｐゴシック" charset="0"/>
                <a:cs typeface="Arial" panose="020B0604020202020204" pitchFamily="34" charset="0"/>
              </a:rPr>
              <a:t>RS</a:t>
            </a:r>
          </a:p>
        </p:txBody>
      </p:sp>
      <p:sp>
        <p:nvSpPr>
          <p:cNvPr id="228367"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CECECE"/>
                </a:solidFill>
                <a:effectLst/>
                <a:uLnTx/>
                <a:uFillTx/>
                <a:ea typeface="ＭＳ Ｐゴシック" charset="0"/>
                <a:cs typeface="Arial" panose="020B0604020202020204" pitchFamily="34" charset="0"/>
              </a:rPr>
              <a:t>MS</a:t>
            </a:r>
          </a:p>
        </p:txBody>
      </p:sp>
      <p:sp>
        <p:nvSpPr>
          <p:cNvPr id="155663" name="Rectangle 16"/>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155664"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155665"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228371" name="Rectangle 19"/>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CECECE"/>
                </a:solidFill>
                <a:effectLst/>
                <a:uLnTx/>
                <a:uFillTx/>
                <a:ea typeface="ＭＳ Ｐゴシック" charset="0"/>
                <a:cs typeface="Arial" panose="020B0604020202020204" pitchFamily="34" charset="0"/>
              </a:rPr>
              <a:t>DS</a:t>
            </a:r>
          </a:p>
        </p:txBody>
      </p:sp>
      <p:sp>
        <p:nvSpPr>
          <p:cNvPr id="228372" name="Line 2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228373" name="Freeform 21"/>
          <p:cNvSpPr>
            <a:spLocks/>
          </p:cNvSpPr>
          <p:nvPr/>
        </p:nvSpPr>
        <p:spPr bwMode="auto">
          <a:xfrm>
            <a:off x="1800225" y="1054100"/>
            <a:ext cx="6378575" cy="4025900"/>
          </a:xfrm>
          <a:custGeom>
            <a:avLst/>
            <a:gdLst/>
            <a:ahLst/>
            <a:cxnLst>
              <a:cxn ang="0">
                <a:pos x="2658" y="2528"/>
              </a:cxn>
              <a:cxn ang="0">
                <a:pos x="2242" y="2368"/>
              </a:cxn>
              <a:cxn ang="0">
                <a:pos x="1570" y="2264"/>
              </a:cxn>
              <a:cxn ang="0">
                <a:pos x="1210" y="2280"/>
              </a:cxn>
              <a:cxn ang="0">
                <a:pos x="1114" y="2336"/>
              </a:cxn>
              <a:cxn ang="0">
                <a:pos x="1066" y="2368"/>
              </a:cxn>
              <a:cxn ang="0">
                <a:pos x="938" y="2488"/>
              </a:cxn>
              <a:cxn ang="0">
                <a:pos x="890" y="2512"/>
              </a:cxn>
              <a:cxn ang="0">
                <a:pos x="842" y="2528"/>
              </a:cxn>
              <a:cxn ang="0">
                <a:pos x="722" y="2336"/>
              </a:cxn>
              <a:cxn ang="0">
                <a:pos x="674" y="2248"/>
              </a:cxn>
              <a:cxn ang="0">
                <a:pos x="602" y="2168"/>
              </a:cxn>
              <a:cxn ang="0">
                <a:pos x="146" y="2104"/>
              </a:cxn>
              <a:cxn ang="0">
                <a:pos x="90" y="2088"/>
              </a:cxn>
              <a:cxn ang="0">
                <a:pos x="18" y="2008"/>
              </a:cxn>
              <a:cxn ang="0">
                <a:pos x="42" y="1896"/>
              </a:cxn>
              <a:cxn ang="0">
                <a:pos x="58" y="1872"/>
              </a:cxn>
              <a:cxn ang="0">
                <a:pos x="82" y="1864"/>
              </a:cxn>
              <a:cxn ang="0">
                <a:pos x="130" y="1832"/>
              </a:cxn>
              <a:cxn ang="0">
                <a:pos x="330" y="1760"/>
              </a:cxn>
              <a:cxn ang="0">
                <a:pos x="378" y="1744"/>
              </a:cxn>
              <a:cxn ang="0">
                <a:pos x="506" y="1656"/>
              </a:cxn>
              <a:cxn ang="0">
                <a:pos x="570" y="1584"/>
              </a:cxn>
              <a:cxn ang="0">
                <a:pos x="626" y="1504"/>
              </a:cxn>
              <a:cxn ang="0">
                <a:pos x="690" y="1408"/>
              </a:cxn>
              <a:cxn ang="0">
                <a:pos x="722" y="1360"/>
              </a:cxn>
              <a:cxn ang="0">
                <a:pos x="730" y="1336"/>
              </a:cxn>
              <a:cxn ang="0">
                <a:pos x="762" y="1288"/>
              </a:cxn>
              <a:cxn ang="0">
                <a:pos x="778" y="1256"/>
              </a:cxn>
              <a:cxn ang="0">
                <a:pos x="810" y="1208"/>
              </a:cxn>
              <a:cxn ang="0">
                <a:pos x="850" y="1080"/>
              </a:cxn>
              <a:cxn ang="0">
                <a:pos x="938" y="696"/>
              </a:cxn>
              <a:cxn ang="0">
                <a:pos x="994" y="472"/>
              </a:cxn>
              <a:cxn ang="0">
                <a:pos x="1074" y="232"/>
              </a:cxn>
              <a:cxn ang="0">
                <a:pos x="1138" y="136"/>
              </a:cxn>
              <a:cxn ang="0">
                <a:pos x="1194" y="80"/>
              </a:cxn>
              <a:cxn ang="0">
                <a:pos x="1354" y="24"/>
              </a:cxn>
              <a:cxn ang="0">
                <a:pos x="1594" y="0"/>
              </a:cxn>
              <a:cxn ang="0">
                <a:pos x="2674" y="48"/>
              </a:cxn>
              <a:cxn ang="0">
                <a:pos x="2970" y="72"/>
              </a:cxn>
              <a:cxn ang="0">
                <a:pos x="3186" y="88"/>
              </a:cxn>
              <a:cxn ang="0">
                <a:pos x="3850" y="240"/>
              </a:cxn>
              <a:cxn ang="0">
                <a:pos x="3930" y="376"/>
              </a:cxn>
              <a:cxn ang="0">
                <a:pos x="3986" y="496"/>
              </a:cxn>
              <a:cxn ang="0">
                <a:pos x="4018" y="688"/>
              </a:cxn>
              <a:cxn ang="0">
                <a:pos x="4010" y="1200"/>
              </a:cxn>
              <a:cxn ang="0">
                <a:pos x="3906" y="1616"/>
              </a:cxn>
              <a:cxn ang="0">
                <a:pos x="3874" y="1664"/>
              </a:cxn>
              <a:cxn ang="0">
                <a:pos x="3762" y="1912"/>
              </a:cxn>
              <a:cxn ang="0">
                <a:pos x="3730" y="1960"/>
              </a:cxn>
              <a:cxn ang="0">
                <a:pos x="3682" y="2040"/>
              </a:cxn>
              <a:cxn ang="0">
                <a:pos x="3594" y="2176"/>
              </a:cxn>
              <a:cxn ang="0">
                <a:pos x="3474" y="2320"/>
              </a:cxn>
              <a:cxn ang="0">
                <a:pos x="3378" y="2424"/>
              </a:cxn>
              <a:cxn ang="0">
                <a:pos x="3354" y="2432"/>
              </a:cxn>
              <a:cxn ang="0">
                <a:pos x="3242" y="2488"/>
              </a:cxn>
              <a:cxn ang="0">
                <a:pos x="3034" y="2536"/>
              </a:cxn>
              <a:cxn ang="0">
                <a:pos x="2658" y="2528"/>
              </a:cxn>
            </a:cxnLst>
            <a:rect l="0" t="0" r="r" b="b"/>
            <a:pathLst>
              <a:path w="4018" h="2536">
                <a:moveTo>
                  <a:pt x="2658" y="2528"/>
                </a:moveTo>
                <a:cubicBezTo>
                  <a:pt x="2517" y="2481"/>
                  <a:pt x="2387" y="2404"/>
                  <a:pt x="2242" y="2368"/>
                </a:cubicBezTo>
                <a:cubicBezTo>
                  <a:pt x="2021" y="2312"/>
                  <a:pt x="1795" y="2292"/>
                  <a:pt x="1570" y="2264"/>
                </a:cubicBezTo>
                <a:cubicBezTo>
                  <a:pt x="1449" y="2267"/>
                  <a:pt x="1322" y="2237"/>
                  <a:pt x="1210" y="2280"/>
                </a:cubicBezTo>
                <a:cubicBezTo>
                  <a:pt x="1178" y="2291"/>
                  <a:pt x="1140" y="2318"/>
                  <a:pt x="1114" y="2336"/>
                </a:cubicBezTo>
                <a:cubicBezTo>
                  <a:pt x="1098" y="2346"/>
                  <a:pt x="1066" y="2368"/>
                  <a:pt x="1066" y="2368"/>
                </a:cubicBezTo>
                <a:cubicBezTo>
                  <a:pt x="1044" y="2400"/>
                  <a:pt x="973" y="2470"/>
                  <a:pt x="938" y="2488"/>
                </a:cubicBezTo>
                <a:cubicBezTo>
                  <a:pt x="922" y="2496"/>
                  <a:pt x="906" y="2504"/>
                  <a:pt x="890" y="2512"/>
                </a:cubicBezTo>
                <a:cubicBezTo>
                  <a:pt x="874" y="2518"/>
                  <a:pt x="842" y="2528"/>
                  <a:pt x="842" y="2528"/>
                </a:cubicBezTo>
                <a:cubicBezTo>
                  <a:pt x="737" y="2493"/>
                  <a:pt x="761" y="2414"/>
                  <a:pt x="722" y="2336"/>
                </a:cubicBezTo>
                <a:cubicBezTo>
                  <a:pt x="707" y="2306"/>
                  <a:pt x="691" y="2275"/>
                  <a:pt x="674" y="2248"/>
                </a:cubicBezTo>
                <a:cubicBezTo>
                  <a:pt x="650" y="2210"/>
                  <a:pt x="641" y="2181"/>
                  <a:pt x="602" y="2168"/>
                </a:cubicBezTo>
                <a:cubicBezTo>
                  <a:pt x="542" y="2078"/>
                  <a:pt x="155" y="2104"/>
                  <a:pt x="146" y="2104"/>
                </a:cubicBezTo>
                <a:cubicBezTo>
                  <a:pt x="127" y="2097"/>
                  <a:pt x="105" y="2099"/>
                  <a:pt x="90" y="2088"/>
                </a:cubicBezTo>
                <a:cubicBezTo>
                  <a:pt x="59" y="2066"/>
                  <a:pt x="39" y="2036"/>
                  <a:pt x="18" y="2008"/>
                </a:cubicBezTo>
                <a:cubicBezTo>
                  <a:pt x="0" y="1954"/>
                  <a:pt x="9" y="1935"/>
                  <a:pt x="42" y="1896"/>
                </a:cubicBezTo>
                <a:cubicBezTo>
                  <a:pt x="48" y="1888"/>
                  <a:pt x="50" y="1878"/>
                  <a:pt x="58" y="1872"/>
                </a:cubicBezTo>
                <a:cubicBezTo>
                  <a:pt x="64" y="1866"/>
                  <a:pt x="74" y="1868"/>
                  <a:pt x="82" y="1864"/>
                </a:cubicBezTo>
                <a:cubicBezTo>
                  <a:pt x="98" y="1854"/>
                  <a:pt x="111" y="1838"/>
                  <a:pt x="130" y="1832"/>
                </a:cubicBezTo>
                <a:cubicBezTo>
                  <a:pt x="198" y="1809"/>
                  <a:pt x="265" y="1788"/>
                  <a:pt x="330" y="1760"/>
                </a:cubicBezTo>
                <a:cubicBezTo>
                  <a:pt x="345" y="1753"/>
                  <a:pt x="363" y="1752"/>
                  <a:pt x="378" y="1744"/>
                </a:cubicBezTo>
                <a:cubicBezTo>
                  <a:pt x="411" y="1723"/>
                  <a:pt x="486" y="1684"/>
                  <a:pt x="506" y="1656"/>
                </a:cubicBezTo>
                <a:cubicBezTo>
                  <a:pt x="523" y="1629"/>
                  <a:pt x="555" y="1612"/>
                  <a:pt x="570" y="1584"/>
                </a:cubicBezTo>
                <a:cubicBezTo>
                  <a:pt x="586" y="1551"/>
                  <a:pt x="600" y="1529"/>
                  <a:pt x="626" y="1504"/>
                </a:cubicBezTo>
                <a:cubicBezTo>
                  <a:pt x="639" y="1464"/>
                  <a:pt x="661" y="1436"/>
                  <a:pt x="690" y="1408"/>
                </a:cubicBezTo>
                <a:cubicBezTo>
                  <a:pt x="709" y="1350"/>
                  <a:pt x="682" y="1419"/>
                  <a:pt x="722" y="1360"/>
                </a:cubicBezTo>
                <a:cubicBezTo>
                  <a:pt x="726" y="1352"/>
                  <a:pt x="725" y="1343"/>
                  <a:pt x="730" y="1336"/>
                </a:cubicBezTo>
                <a:cubicBezTo>
                  <a:pt x="739" y="1319"/>
                  <a:pt x="753" y="1305"/>
                  <a:pt x="762" y="1288"/>
                </a:cubicBezTo>
                <a:cubicBezTo>
                  <a:pt x="767" y="1277"/>
                  <a:pt x="771" y="1266"/>
                  <a:pt x="778" y="1256"/>
                </a:cubicBezTo>
                <a:cubicBezTo>
                  <a:pt x="787" y="1239"/>
                  <a:pt x="810" y="1208"/>
                  <a:pt x="810" y="1208"/>
                </a:cubicBezTo>
                <a:cubicBezTo>
                  <a:pt x="819" y="1162"/>
                  <a:pt x="840" y="1125"/>
                  <a:pt x="850" y="1080"/>
                </a:cubicBezTo>
                <a:cubicBezTo>
                  <a:pt x="875" y="952"/>
                  <a:pt x="896" y="819"/>
                  <a:pt x="938" y="696"/>
                </a:cubicBezTo>
                <a:cubicBezTo>
                  <a:pt x="947" y="617"/>
                  <a:pt x="975" y="547"/>
                  <a:pt x="994" y="472"/>
                </a:cubicBezTo>
                <a:cubicBezTo>
                  <a:pt x="1014" y="388"/>
                  <a:pt x="1029" y="306"/>
                  <a:pt x="1074" y="232"/>
                </a:cubicBezTo>
                <a:cubicBezTo>
                  <a:pt x="1085" y="185"/>
                  <a:pt x="1105" y="165"/>
                  <a:pt x="1138" y="136"/>
                </a:cubicBezTo>
                <a:cubicBezTo>
                  <a:pt x="1157" y="118"/>
                  <a:pt x="1168" y="88"/>
                  <a:pt x="1194" y="80"/>
                </a:cubicBezTo>
                <a:cubicBezTo>
                  <a:pt x="1247" y="62"/>
                  <a:pt x="1296" y="31"/>
                  <a:pt x="1354" y="24"/>
                </a:cubicBezTo>
                <a:cubicBezTo>
                  <a:pt x="1433" y="13"/>
                  <a:pt x="1514" y="7"/>
                  <a:pt x="1594" y="0"/>
                </a:cubicBezTo>
                <a:cubicBezTo>
                  <a:pt x="1959" y="5"/>
                  <a:pt x="2312" y="11"/>
                  <a:pt x="2674" y="48"/>
                </a:cubicBezTo>
                <a:cubicBezTo>
                  <a:pt x="2773" y="57"/>
                  <a:pt x="2868" y="65"/>
                  <a:pt x="2970" y="72"/>
                </a:cubicBezTo>
                <a:cubicBezTo>
                  <a:pt x="3042" y="76"/>
                  <a:pt x="3186" y="88"/>
                  <a:pt x="3186" y="88"/>
                </a:cubicBezTo>
                <a:cubicBezTo>
                  <a:pt x="3404" y="124"/>
                  <a:pt x="3660" y="104"/>
                  <a:pt x="3850" y="240"/>
                </a:cubicBezTo>
                <a:cubicBezTo>
                  <a:pt x="3893" y="271"/>
                  <a:pt x="3903" y="332"/>
                  <a:pt x="3930" y="376"/>
                </a:cubicBezTo>
                <a:cubicBezTo>
                  <a:pt x="3955" y="418"/>
                  <a:pt x="3973" y="446"/>
                  <a:pt x="3986" y="496"/>
                </a:cubicBezTo>
                <a:cubicBezTo>
                  <a:pt x="4002" y="561"/>
                  <a:pt x="4011" y="619"/>
                  <a:pt x="4018" y="688"/>
                </a:cubicBezTo>
                <a:cubicBezTo>
                  <a:pt x="4015" y="858"/>
                  <a:pt x="4014" y="1029"/>
                  <a:pt x="4010" y="1200"/>
                </a:cubicBezTo>
                <a:cubicBezTo>
                  <a:pt x="4006" y="1320"/>
                  <a:pt x="3961" y="1505"/>
                  <a:pt x="3906" y="1616"/>
                </a:cubicBezTo>
                <a:cubicBezTo>
                  <a:pt x="3897" y="1633"/>
                  <a:pt x="3880" y="1645"/>
                  <a:pt x="3874" y="1664"/>
                </a:cubicBezTo>
                <a:cubicBezTo>
                  <a:pt x="3845" y="1749"/>
                  <a:pt x="3806" y="1832"/>
                  <a:pt x="3762" y="1912"/>
                </a:cubicBezTo>
                <a:cubicBezTo>
                  <a:pt x="3752" y="1928"/>
                  <a:pt x="3736" y="1941"/>
                  <a:pt x="3730" y="1960"/>
                </a:cubicBezTo>
                <a:cubicBezTo>
                  <a:pt x="3709" y="2022"/>
                  <a:pt x="3725" y="1996"/>
                  <a:pt x="3682" y="2040"/>
                </a:cubicBezTo>
                <a:cubicBezTo>
                  <a:pt x="3663" y="2095"/>
                  <a:pt x="3622" y="2126"/>
                  <a:pt x="3594" y="2176"/>
                </a:cubicBezTo>
                <a:cubicBezTo>
                  <a:pt x="3562" y="2231"/>
                  <a:pt x="3519" y="2274"/>
                  <a:pt x="3474" y="2320"/>
                </a:cubicBezTo>
                <a:cubicBezTo>
                  <a:pt x="3443" y="2350"/>
                  <a:pt x="3412" y="2399"/>
                  <a:pt x="3378" y="2424"/>
                </a:cubicBezTo>
                <a:cubicBezTo>
                  <a:pt x="3371" y="2428"/>
                  <a:pt x="3361" y="2427"/>
                  <a:pt x="3354" y="2432"/>
                </a:cubicBezTo>
                <a:cubicBezTo>
                  <a:pt x="3310" y="2455"/>
                  <a:pt x="3290" y="2475"/>
                  <a:pt x="3242" y="2488"/>
                </a:cubicBezTo>
                <a:cubicBezTo>
                  <a:pt x="3179" y="2529"/>
                  <a:pt x="3107" y="2529"/>
                  <a:pt x="3034" y="2536"/>
                </a:cubicBezTo>
                <a:cubicBezTo>
                  <a:pt x="2690" y="2527"/>
                  <a:pt x="2815" y="2528"/>
                  <a:pt x="2658" y="2528"/>
                </a:cubicBezTo>
                <a:close/>
              </a:path>
            </a:pathLst>
          </a:custGeom>
          <a:noFill/>
          <a:ln w="57150" cap="flat" cmpd="sng">
            <a:solidFill>
              <a:srgbClr val="FF0000"/>
            </a:solidFill>
            <a:prstDash val="lgDashDot"/>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155669"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228375" name="Rectangle 23"/>
          <p:cNvSpPr>
            <a:spLocks noChangeArrowheads="1"/>
          </p:cNvSpPr>
          <p:nvPr/>
        </p:nvSpPr>
        <p:spPr bwMode="auto">
          <a:xfrm>
            <a:off x="8098485" y="6525340"/>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25</a:t>
            </a:r>
          </a:p>
        </p:txBody>
      </p:sp>
      <p:sp>
        <p:nvSpPr>
          <p:cNvPr id="155671" name="Text Box 24"/>
          <p:cNvSpPr txBox="1">
            <a:spLocks noChangeArrowheads="1"/>
          </p:cNvSpPr>
          <p:nvPr/>
        </p:nvSpPr>
        <p:spPr bwMode="auto">
          <a:xfrm>
            <a:off x="7531218" y="5883682"/>
            <a:ext cx="27122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pic>
        <p:nvPicPr>
          <p:cNvPr id="155672" name="Picture 2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00200" y="915988"/>
            <a:ext cx="6851650" cy="5256212"/>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228380" name="Rectangle 28"/>
          <p:cNvSpPr>
            <a:spLocks noChangeArrowheads="1"/>
          </p:cNvSpPr>
          <p:nvPr/>
        </p:nvSpPr>
        <p:spPr bwMode="auto">
          <a:xfrm>
            <a:off x="3175" y="0"/>
            <a:ext cx="9144000" cy="6858000"/>
          </a:xfrm>
          <a:prstGeom prst="rect">
            <a:avLst/>
          </a:prstGeom>
          <a:gradFill rotWithShape="0">
            <a:gsLst>
              <a:gs pos="0">
                <a:schemeClr val="bg2">
                  <a:alpha val="59000"/>
                </a:schemeClr>
              </a:gs>
              <a:gs pos="100000">
                <a:schemeClr val="bg2">
                  <a:gamma/>
                  <a:shade val="46275"/>
                  <a:invGamma/>
                  <a:alpha val="61000"/>
                </a:schemeClr>
              </a:gs>
            </a:gsLst>
            <a:lin ang="54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155674" name="Rectangle 29"/>
          <p:cNvSpPr>
            <a:spLocks noChangeArrowheads="1"/>
          </p:cNvSpPr>
          <p:nvPr/>
        </p:nvSpPr>
        <p:spPr bwMode="auto">
          <a:xfrm>
            <a:off x="0" y="0"/>
            <a:ext cx="1828800" cy="182880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228382" name="Text Box 30"/>
          <p:cNvSpPr txBox="1">
            <a:spLocks noChangeArrowheads="1"/>
          </p:cNvSpPr>
          <p:nvPr/>
        </p:nvSpPr>
        <p:spPr bwMode="auto">
          <a:xfrm>
            <a:off x="152400" y="1143000"/>
            <a:ext cx="6134112" cy="3508653"/>
          </a:xfrm>
          <a:prstGeom prst="rect">
            <a:avLst/>
          </a:prstGeom>
          <a:noFill/>
          <a:ln w="9525">
            <a:noFill/>
            <a:miter lim="800000"/>
            <a:headEnd/>
            <a:tailEnd/>
          </a:ln>
          <a:effectLst>
            <a:outerShdw blurRad="63500" dist="35921" dir="2700000" algn="ctr" rotWithShape="0">
              <a:srgbClr val="000A0D">
                <a:alpha val="74998"/>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بعد أن صنعت </a:t>
            </a:r>
            <a:r>
              <a:rPr lang="ar-JO" b="1" dirty="0">
                <a:solidFill>
                  <a:srgbClr val="FFFFFF"/>
                </a:solidFill>
                <a:latin typeface="Arial" panose="020B0604020202020204" pitchFamily="34" charset="0"/>
                <a:cs typeface="Arial" panose="020B0604020202020204" pitchFamily="34" charset="0"/>
              </a:rPr>
              <a:t>قائمة الشعوب</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في سلسلة نسب بسيطة ، أردت أن أرى عدد أسمائها التي تم توثيقها في سجلات الدول الأخرى في الشرق الأوسط ... [رأيت أن] </a:t>
            </a:r>
            <a:r>
              <a:rPr lang="ar-JO" b="1" dirty="0">
                <a:solidFill>
                  <a:srgbClr val="FFFFFF"/>
                </a:solidFill>
                <a:latin typeface="Arial" panose="020B0604020202020204" pitchFamily="34" charset="0"/>
                <a:cs typeface="Arial" panose="020B0604020202020204" pitchFamily="34" charset="0"/>
              </a:rPr>
              <a:t>قائمة الشعوب</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قد أدرجت جميع عائلات وقبائل الجنس البشري في مجموعاتهم الصحيحة، سواء كانت تلك التجمعات إثنوية أو لغوية أو جغرافية</a:t>
            </a:r>
            <a:r>
              <a:rPr lang="ar-JO" b="1" dirty="0">
                <a:solidFill>
                  <a:srgbClr val="FFFFFF"/>
                </a:solidFill>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كانت جميع الأسماء دون استثناء دقيقة، وخلال أكثر من خمسة وعشرين عاماً من البحث والتحليل، لم أكتشف خطأ واحداً أو بياناً كاذباً</a:t>
            </a:r>
            <a:r>
              <a:rPr kumimoji="0" lang="ar-JO" sz="2400" b="1"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للحقائق في قائمة الشعوب</a:t>
            </a: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بيل كوبر, بعد الطوفان, ( تشيتستر : خمر جديد, 1995 ) 39 – 39 </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55676" name="Picture 31" descr="Coop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16663" y="1676400"/>
            <a:ext cx="2751137"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8384" name="Rectangle 32"/>
          <p:cNvSpPr>
            <a:spLocks noGrp="1" noChangeArrowheads="1"/>
          </p:cNvSpPr>
          <p:nvPr>
            <p:ph type="title" idx="4294967295"/>
          </p:nvPr>
        </p:nvSpPr>
        <p:spPr bwMode="auto">
          <a:xfrm>
            <a:off x="0" y="190500"/>
            <a:ext cx="9144000" cy="800100"/>
          </a:xfrm>
          <a:prstGeom prst="rect">
            <a:avLst/>
          </a:prstGeom>
          <a:solidFill>
            <a:schemeClr val="bg2"/>
          </a:solidFill>
          <a:ln w="28575">
            <a:solidFill>
              <a:schemeClr val="tx2"/>
            </a:solidFill>
            <a:miter lim="800000"/>
            <a:headEnd/>
            <a:tailEnd/>
          </a:ln>
          <a:effectLst>
            <a:outerShdw blurRad="63500" dist="107763" dir="2700000" algn="ctr" rotWithShape="0">
              <a:schemeClr val="bg2">
                <a:alpha val="74998"/>
              </a:schemeClr>
            </a:outerShdw>
          </a:effectLst>
        </p:spPr>
        <p:txBody>
          <a:bodyPr anchor="ctr" anchorCtr="1"/>
          <a:lstStyle/>
          <a:p>
            <a:pPr>
              <a:defRPr/>
            </a:pPr>
            <a:r>
              <a:rPr lang="ar-JO" sz="3200" b="1" dirty="0">
                <a:latin typeface="Arial" panose="020B0604020202020204" pitchFamily="34" charset="0"/>
                <a:ea typeface="ＭＳ Ｐゴシック" charset="0"/>
                <a:cs typeface="Arial" panose="020B0604020202020204" pitchFamily="34" charset="0"/>
              </a:rPr>
              <a:t>هل قائمة الشعوب دقيقة بحسب تكوين 10 - 11</a:t>
            </a:r>
            <a:endParaRPr lang="en-US" sz="3200"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8380"/>
                                        </p:tgtEl>
                                        <p:attrNameLst>
                                          <p:attrName>style.visibility</p:attrName>
                                        </p:attrNameLst>
                                      </p:cBhvr>
                                      <p:to>
                                        <p:strVal val="visible"/>
                                      </p:to>
                                    </p:set>
                                    <p:animEffect transition="in" filter="blinds(horizontal)">
                                      <p:cBhvr>
                                        <p:cTn id="7" dur="500"/>
                                        <p:tgtEl>
                                          <p:spTgt spid="228380"/>
                                        </p:tgtEl>
                                      </p:cBhvr>
                                    </p:animEffect>
                                  </p:childTnLst>
                                </p:cTn>
                              </p:par>
                              <p:par>
                                <p:cTn id="8" presetID="49" presetClass="entr" presetSubtype="0" decel="100000" fill="hold" grpId="0" nodeType="withEffect">
                                  <p:stCondLst>
                                    <p:cond delay="0"/>
                                  </p:stCondLst>
                                  <p:childTnLst>
                                    <p:set>
                                      <p:cBhvr>
                                        <p:cTn id="9" dur="1" fill="hold">
                                          <p:stCondLst>
                                            <p:cond delay="0"/>
                                          </p:stCondLst>
                                        </p:cTn>
                                        <p:tgtEl>
                                          <p:spTgt spid="228382"/>
                                        </p:tgtEl>
                                        <p:attrNameLst>
                                          <p:attrName>style.visibility</p:attrName>
                                        </p:attrNameLst>
                                      </p:cBhvr>
                                      <p:to>
                                        <p:strVal val="visible"/>
                                      </p:to>
                                    </p:set>
                                    <p:anim calcmode="lin" valueType="num">
                                      <p:cBhvr>
                                        <p:cTn id="10" dur="500" fill="hold"/>
                                        <p:tgtEl>
                                          <p:spTgt spid="228382"/>
                                        </p:tgtEl>
                                        <p:attrNameLst>
                                          <p:attrName>ppt_w</p:attrName>
                                        </p:attrNameLst>
                                      </p:cBhvr>
                                      <p:tavLst>
                                        <p:tav tm="0">
                                          <p:val>
                                            <p:fltVal val="0"/>
                                          </p:val>
                                        </p:tav>
                                        <p:tav tm="100000">
                                          <p:val>
                                            <p:strVal val="#ppt_w"/>
                                          </p:val>
                                        </p:tav>
                                      </p:tavLst>
                                    </p:anim>
                                    <p:anim calcmode="lin" valueType="num">
                                      <p:cBhvr>
                                        <p:cTn id="11" dur="500" fill="hold"/>
                                        <p:tgtEl>
                                          <p:spTgt spid="228382"/>
                                        </p:tgtEl>
                                        <p:attrNameLst>
                                          <p:attrName>ppt_h</p:attrName>
                                        </p:attrNameLst>
                                      </p:cBhvr>
                                      <p:tavLst>
                                        <p:tav tm="0">
                                          <p:val>
                                            <p:fltVal val="0"/>
                                          </p:val>
                                        </p:tav>
                                        <p:tav tm="100000">
                                          <p:val>
                                            <p:strVal val="#ppt_h"/>
                                          </p:val>
                                        </p:tav>
                                      </p:tavLst>
                                    </p:anim>
                                    <p:anim calcmode="lin" valueType="num">
                                      <p:cBhvr>
                                        <p:cTn id="12" dur="500" fill="hold"/>
                                        <p:tgtEl>
                                          <p:spTgt spid="228382"/>
                                        </p:tgtEl>
                                        <p:attrNameLst>
                                          <p:attrName>style.rotation</p:attrName>
                                        </p:attrNameLst>
                                      </p:cBhvr>
                                      <p:tavLst>
                                        <p:tav tm="0">
                                          <p:val>
                                            <p:fltVal val="360"/>
                                          </p:val>
                                        </p:tav>
                                        <p:tav tm="100000">
                                          <p:val>
                                            <p:fltVal val="0"/>
                                          </p:val>
                                        </p:tav>
                                      </p:tavLst>
                                    </p:anim>
                                    <p:animEffect transition="in" filter="fade">
                                      <p:cBhvr>
                                        <p:cTn id="13" dur="500"/>
                                        <p:tgtEl>
                                          <p:spTgt spid="228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80" grpId="0" animBg="1"/>
      <p:bldP spid="22838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400" dirty="0">
                <a:solidFill>
                  <a:srgbClr val="FFFFFF"/>
                </a:solidFill>
                <a:ea typeface="ＭＳ Ｐゴシック" charset="0"/>
                <a:cs typeface="Arial" panose="020B0604020202020204" pitchFamily="34" charset="0"/>
              </a:rPr>
              <a:t>الرابط للعرض التقديميِّ "خلفيَّات العهد القديم" متاحٌ على الموقع الإلكترونيّ:</a:t>
            </a:r>
            <a:br>
              <a:rPr lang="ar-JO" sz="2400" dirty="0">
                <a:solidFill>
                  <a:srgbClr val="FFFFFF"/>
                </a:solidFill>
                <a:ea typeface="ＭＳ Ｐゴシック" charset="0"/>
                <a:cs typeface="Arial" panose="020B0604020202020204" pitchFamily="34" charset="0"/>
              </a:rPr>
            </a:br>
            <a:r>
              <a:rPr lang="ar-JO" sz="2400" dirty="0">
                <a:solidFill>
                  <a:srgbClr val="FFFFFF"/>
                </a:solidFill>
                <a:ea typeface="ＭＳ Ｐゴシック" charset="0"/>
                <a:cs typeface="Arial" panose="020B0604020202020204" pitchFamily="34" charset="0"/>
              </a:rPr>
              <a:t> </a:t>
            </a:r>
            <a:r>
              <a:rPr lang="en-US" sz="2400" dirty="0">
                <a:solidFill>
                  <a:srgbClr val="FFFFFF"/>
                </a:solidFill>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على هذا العرض التقديمي مجاناً</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17992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CC66"/>
            </a:gs>
            <a:gs pos="67999">
              <a:srgbClr val="FFCC66"/>
            </a:gs>
            <a:gs pos="96001">
              <a:srgbClr val="CC6600"/>
            </a:gs>
            <a:gs pos="100000">
              <a:srgbClr val="996633"/>
            </a:gs>
            <a:gs pos="100000">
              <a:srgbClr val="996633"/>
            </a:gs>
          </a:gsLst>
          <a:lin ang="5400000" scaled="1"/>
        </a:gradFill>
        <a:effectLst/>
      </p:bgPr>
    </p:bg>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E6D1ADAA-4A66-CE42-B8FB-C020C97F93A4}"/>
              </a:ext>
            </a:extLst>
          </p:cNvPr>
          <p:cNvSpPr>
            <a:spLocks noGrp="1" noChangeArrowheads="1"/>
          </p:cNvSpPr>
          <p:nvPr>
            <p:ph type="title"/>
          </p:nvPr>
        </p:nvSpPr>
        <p:spPr>
          <a:xfrm>
            <a:off x="-17463" y="12700"/>
            <a:ext cx="4746626" cy="1541463"/>
          </a:xfrm>
        </p:spPr>
        <p:txBody>
          <a:bodyPr/>
          <a:lstStyle/>
          <a:p>
            <a:pPr eaLnBrk="1" hangingPunct="1"/>
            <a:r>
              <a:rPr lang="ar-JO" altLang="en-US" dirty="0">
                <a:solidFill>
                  <a:schemeClr val="tx1"/>
                </a:solidFill>
                <a:cs typeface="Arial" panose="020B0604020202020204" pitchFamily="34" charset="0"/>
              </a:rPr>
              <a:t>من هم</a:t>
            </a:r>
            <a:br>
              <a:rPr lang="ar-JO" altLang="en-US" dirty="0">
                <a:solidFill>
                  <a:schemeClr val="tx1"/>
                </a:solidFill>
                <a:cs typeface="Arial" panose="020B0604020202020204" pitchFamily="34" charset="0"/>
              </a:rPr>
            </a:br>
            <a:r>
              <a:rPr lang="ar-JO" altLang="en-US" dirty="0">
                <a:solidFill>
                  <a:schemeClr val="tx1"/>
                </a:solidFill>
                <a:cs typeface="Arial" panose="020B0604020202020204" pitchFamily="34" charset="0"/>
              </a:rPr>
              <a:t>العرب؟</a:t>
            </a:r>
            <a:endParaRPr lang="en-US" altLang="en-US" dirty="0">
              <a:solidFill>
                <a:schemeClr val="tx1"/>
              </a:solidFill>
              <a:cs typeface="Arial" panose="020B0604020202020204" pitchFamily="34" charset="0"/>
            </a:endParaRPr>
          </a:p>
        </p:txBody>
      </p:sp>
      <p:grpSp>
        <p:nvGrpSpPr>
          <p:cNvPr id="32771" name="Group 3">
            <a:extLst>
              <a:ext uri="{FF2B5EF4-FFF2-40B4-BE49-F238E27FC236}">
                <a16:creationId xmlns:a16="http://schemas.microsoft.com/office/drawing/2014/main" id="{1DE4B287-0E5A-6844-8E41-B386D9D6D3BA}"/>
              </a:ext>
            </a:extLst>
          </p:cNvPr>
          <p:cNvGrpSpPr>
            <a:grpSpLocks noChangeAspect="1"/>
          </p:cNvGrpSpPr>
          <p:nvPr/>
        </p:nvGrpSpPr>
        <p:grpSpPr bwMode="auto">
          <a:xfrm>
            <a:off x="-2773363" y="836613"/>
            <a:ext cx="10126663" cy="6245225"/>
            <a:chOff x="-384" y="624"/>
            <a:chExt cx="6144" cy="3449"/>
          </a:xfrm>
        </p:grpSpPr>
        <p:sp>
          <p:nvSpPr>
            <p:cNvPr id="32775" name="AutoShape 4">
              <a:extLst>
                <a:ext uri="{FF2B5EF4-FFF2-40B4-BE49-F238E27FC236}">
                  <a16:creationId xmlns:a16="http://schemas.microsoft.com/office/drawing/2014/main" id="{F1F8414B-2BB2-174B-BC2E-8E85E8A85002}"/>
                </a:ext>
              </a:extLst>
            </p:cNvPr>
            <p:cNvSpPr>
              <a:spLocks noChangeAspect="1" noChangeArrowheads="1" noTextEdit="1"/>
            </p:cNvSpPr>
            <p:nvPr/>
          </p:nvSpPr>
          <p:spPr bwMode="auto">
            <a:xfrm>
              <a:off x="-384" y="624"/>
              <a:ext cx="6144" cy="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p>
          </p:txBody>
        </p:sp>
        <p:cxnSp>
          <p:nvCxnSpPr>
            <p:cNvPr id="32776" name="_s136197">
              <a:extLst>
                <a:ext uri="{FF2B5EF4-FFF2-40B4-BE49-F238E27FC236}">
                  <a16:creationId xmlns:a16="http://schemas.microsoft.com/office/drawing/2014/main" id="{A29F1A2F-347E-614C-9F6D-F2FE24942D90}"/>
                </a:ext>
              </a:extLst>
            </p:cNvPr>
            <p:cNvCxnSpPr>
              <a:cxnSpLocks noChangeShapeType="1"/>
              <a:stCxn id="32792" idx="0"/>
              <a:endCxn id="32790" idx="2"/>
            </p:cNvCxnSpPr>
            <p:nvPr/>
          </p:nvCxnSpPr>
          <p:spPr bwMode="auto">
            <a:xfrm rot="5400000" flipH="1">
              <a:off x="2631" y="3127"/>
              <a:ext cx="114" cy="507"/>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2777" name="_s136198">
              <a:extLst>
                <a:ext uri="{FF2B5EF4-FFF2-40B4-BE49-F238E27FC236}">
                  <a16:creationId xmlns:a16="http://schemas.microsoft.com/office/drawing/2014/main" id="{5CEF17F6-912D-004A-B969-5E08D61B2849}"/>
                </a:ext>
              </a:extLst>
            </p:cNvPr>
            <p:cNvCxnSpPr>
              <a:cxnSpLocks noChangeShapeType="1"/>
              <a:stCxn id="32791" idx="0"/>
              <a:endCxn id="32790" idx="2"/>
            </p:cNvCxnSpPr>
            <p:nvPr/>
          </p:nvCxnSpPr>
          <p:spPr bwMode="auto">
            <a:xfrm rot="-5400000">
              <a:off x="2123" y="3127"/>
              <a:ext cx="114" cy="508"/>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2778" name="_s136199">
              <a:extLst>
                <a:ext uri="{FF2B5EF4-FFF2-40B4-BE49-F238E27FC236}">
                  <a16:creationId xmlns:a16="http://schemas.microsoft.com/office/drawing/2014/main" id="{3EB21458-6403-1C4D-B9BD-D1E6221629A3}"/>
                </a:ext>
              </a:extLst>
            </p:cNvPr>
            <p:cNvCxnSpPr>
              <a:cxnSpLocks noChangeShapeType="1"/>
              <a:stCxn id="32790" idx="0"/>
              <a:endCxn id="32789" idx="2"/>
            </p:cNvCxnSpPr>
            <p:nvPr/>
          </p:nvCxnSpPr>
          <p:spPr bwMode="auto">
            <a:xfrm rot="-5400000">
              <a:off x="2378" y="2994"/>
              <a:ext cx="114" cy="1"/>
            </a:xfrm>
            <a:prstGeom prst="straightConnector1">
              <a:avLst/>
            </a:prstGeom>
            <a:noFill/>
            <a:ln w="28575">
              <a:solidFill>
                <a:schemeClr val="bg1"/>
              </a:solidFill>
              <a:round/>
              <a:headEnd/>
              <a:tailEnd/>
            </a:ln>
            <a:extLst>
              <a:ext uri="{909E8E84-426E-40DD-AFC4-6F175D3DCCD1}">
                <a14:hiddenFill xmlns:a14="http://schemas.microsoft.com/office/drawing/2010/main">
                  <a:noFill/>
                </a14:hiddenFill>
              </a:ext>
            </a:extLst>
          </p:spPr>
        </p:cxnSp>
        <p:cxnSp>
          <p:nvCxnSpPr>
            <p:cNvPr id="32779" name="_s136200">
              <a:extLst>
                <a:ext uri="{FF2B5EF4-FFF2-40B4-BE49-F238E27FC236}">
                  <a16:creationId xmlns:a16="http://schemas.microsoft.com/office/drawing/2014/main" id="{351AB2B3-FEC0-8441-8062-E9FE9088359D}"/>
                </a:ext>
              </a:extLst>
            </p:cNvPr>
            <p:cNvCxnSpPr>
              <a:cxnSpLocks noChangeShapeType="1"/>
              <a:stCxn id="32789" idx="0"/>
              <a:endCxn id="32787" idx="2"/>
            </p:cNvCxnSpPr>
            <p:nvPr/>
          </p:nvCxnSpPr>
          <p:spPr bwMode="auto">
            <a:xfrm rot="-5400000">
              <a:off x="2378" y="2614"/>
              <a:ext cx="114" cy="1"/>
            </a:xfrm>
            <a:prstGeom prst="straightConnector1">
              <a:avLst/>
            </a:prstGeom>
            <a:noFill/>
            <a:ln w="28575">
              <a:solidFill>
                <a:schemeClr val="bg1"/>
              </a:solidFill>
              <a:round/>
              <a:headEnd/>
              <a:tailEnd/>
            </a:ln>
            <a:extLst>
              <a:ext uri="{909E8E84-426E-40DD-AFC4-6F175D3DCCD1}">
                <a14:hiddenFill xmlns:a14="http://schemas.microsoft.com/office/drawing/2010/main">
                  <a:noFill/>
                </a14:hiddenFill>
              </a:ext>
            </a:extLst>
          </p:spPr>
        </p:cxnSp>
        <p:cxnSp>
          <p:nvCxnSpPr>
            <p:cNvPr id="32780" name="_s136201">
              <a:extLst>
                <a:ext uri="{FF2B5EF4-FFF2-40B4-BE49-F238E27FC236}">
                  <a16:creationId xmlns:a16="http://schemas.microsoft.com/office/drawing/2014/main" id="{D39BAC75-8AC5-9544-90EF-CA0B052CE0F8}"/>
                </a:ext>
              </a:extLst>
            </p:cNvPr>
            <p:cNvCxnSpPr>
              <a:cxnSpLocks noChangeShapeType="1"/>
              <a:stCxn id="32788" idx="0"/>
              <a:endCxn id="32786" idx="2"/>
            </p:cNvCxnSpPr>
            <p:nvPr/>
          </p:nvCxnSpPr>
          <p:spPr bwMode="auto">
            <a:xfrm rot="5400000" flipH="1">
              <a:off x="3012" y="1864"/>
              <a:ext cx="114" cy="762"/>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2781" name="_s136202">
              <a:extLst>
                <a:ext uri="{FF2B5EF4-FFF2-40B4-BE49-F238E27FC236}">
                  <a16:creationId xmlns:a16="http://schemas.microsoft.com/office/drawing/2014/main" id="{C1AC34C4-4F1D-A043-A669-F964088D3FA7}"/>
                </a:ext>
              </a:extLst>
            </p:cNvPr>
            <p:cNvCxnSpPr>
              <a:cxnSpLocks noChangeShapeType="1"/>
              <a:stCxn id="32787" idx="0"/>
              <a:endCxn id="32786" idx="2"/>
            </p:cNvCxnSpPr>
            <p:nvPr/>
          </p:nvCxnSpPr>
          <p:spPr bwMode="auto">
            <a:xfrm rot="-5400000">
              <a:off x="2504" y="2118"/>
              <a:ext cx="114" cy="254"/>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2782" name="_s136203">
              <a:extLst>
                <a:ext uri="{FF2B5EF4-FFF2-40B4-BE49-F238E27FC236}">
                  <a16:creationId xmlns:a16="http://schemas.microsoft.com/office/drawing/2014/main" id="{3A719FDB-B56E-2F4D-84AF-64420C903DF0}"/>
                </a:ext>
              </a:extLst>
            </p:cNvPr>
            <p:cNvCxnSpPr>
              <a:cxnSpLocks noChangeShapeType="1"/>
              <a:stCxn id="32786" idx="0"/>
              <a:endCxn id="32785" idx="2"/>
            </p:cNvCxnSpPr>
            <p:nvPr/>
          </p:nvCxnSpPr>
          <p:spPr bwMode="auto">
            <a:xfrm rot="-5400000">
              <a:off x="2632" y="1876"/>
              <a:ext cx="114" cy="1"/>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2783" name="_s136204">
              <a:extLst>
                <a:ext uri="{FF2B5EF4-FFF2-40B4-BE49-F238E27FC236}">
                  <a16:creationId xmlns:a16="http://schemas.microsoft.com/office/drawing/2014/main" id="{10AB22CD-3EC2-E04F-B87B-FAA55A95C0A6}"/>
                </a:ext>
              </a:extLst>
            </p:cNvPr>
            <p:cNvCxnSpPr>
              <a:cxnSpLocks noChangeShapeType="1"/>
              <a:stCxn id="32785" idx="0"/>
              <a:endCxn id="32784" idx="2"/>
            </p:cNvCxnSpPr>
            <p:nvPr/>
          </p:nvCxnSpPr>
          <p:spPr bwMode="auto">
            <a:xfrm rot="-5400000">
              <a:off x="2633" y="1508"/>
              <a:ext cx="114" cy="1"/>
            </a:xfrm>
            <a:prstGeom prst="straightConnector1">
              <a:avLst/>
            </a:prstGeom>
            <a:noFill/>
            <a:ln w="28575">
              <a:solidFill>
                <a:schemeClr val="bg1"/>
              </a:solidFill>
              <a:round/>
              <a:headEnd/>
              <a:tailEnd/>
            </a:ln>
            <a:extLst>
              <a:ext uri="{909E8E84-426E-40DD-AFC4-6F175D3DCCD1}">
                <a14:hiddenFill xmlns:a14="http://schemas.microsoft.com/office/drawing/2010/main">
                  <a:noFill/>
                </a14:hiddenFill>
              </a:ext>
            </a:extLst>
          </p:spPr>
        </p:cxnSp>
        <p:sp>
          <p:nvSpPr>
            <p:cNvPr id="32784" name="_s136205">
              <a:extLst>
                <a:ext uri="{FF2B5EF4-FFF2-40B4-BE49-F238E27FC236}">
                  <a16:creationId xmlns:a16="http://schemas.microsoft.com/office/drawing/2014/main" id="{CD9BD72F-251F-744F-A852-554C2122C4C0}"/>
                </a:ext>
              </a:extLst>
            </p:cNvPr>
            <p:cNvSpPr>
              <a:spLocks noChangeArrowheads="1"/>
            </p:cNvSpPr>
            <p:nvPr/>
          </p:nvSpPr>
          <p:spPr bwMode="auto">
            <a:xfrm>
              <a:off x="2253" y="1198"/>
              <a:ext cx="871" cy="252"/>
            </a:xfrm>
            <a:prstGeom prst="roundRect">
              <a:avLst>
                <a:gd name="adj" fmla="val 16667"/>
              </a:avLst>
            </a:prstGeom>
            <a:solidFill>
              <a:schemeClr val="tx2">
                <a:alpha val="56862"/>
              </a:schemeClr>
            </a:solidFill>
            <a:ln w="9525">
              <a:solidFill>
                <a:srgbClr val="000000"/>
              </a:solidFill>
              <a:round/>
              <a:headEnd/>
              <a:tailEnd/>
            </a:ln>
          </p:spPr>
          <p:txBody>
            <a:bodyPr lIns="53677" tIns="26840" rIns="53677" bIns="26840"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نوح</a:t>
              </a:r>
              <a:endParaRPr lang="en-US" altLang="en-US" sz="2000" b="1" dirty="0">
                <a:ea typeface="SimSun" panose="02010600030101010101" pitchFamily="2" charset="-122"/>
                <a:cs typeface="Arial" panose="020B0604020202020204" pitchFamily="34" charset="0"/>
              </a:endParaRPr>
            </a:p>
          </p:txBody>
        </p:sp>
        <p:sp>
          <p:nvSpPr>
            <p:cNvPr id="32785" name="_s136206">
              <a:extLst>
                <a:ext uri="{FF2B5EF4-FFF2-40B4-BE49-F238E27FC236}">
                  <a16:creationId xmlns:a16="http://schemas.microsoft.com/office/drawing/2014/main" id="{4D7AA17F-329C-F648-B2D4-3E2DABE7383A}"/>
                </a:ext>
              </a:extLst>
            </p:cNvPr>
            <p:cNvSpPr>
              <a:spLocks noChangeArrowheads="1"/>
            </p:cNvSpPr>
            <p:nvPr/>
          </p:nvSpPr>
          <p:spPr bwMode="auto">
            <a:xfrm>
              <a:off x="2253" y="1566"/>
              <a:ext cx="871" cy="254"/>
            </a:xfrm>
            <a:prstGeom prst="roundRect">
              <a:avLst>
                <a:gd name="adj" fmla="val 16667"/>
              </a:avLst>
            </a:prstGeom>
            <a:solidFill>
              <a:schemeClr val="tx2">
                <a:alpha val="56862"/>
              </a:schemeClr>
            </a:solidFill>
            <a:ln w="9525">
              <a:solidFill>
                <a:srgbClr val="000000"/>
              </a:solidFill>
              <a:round/>
              <a:headEnd/>
              <a:tailEnd/>
            </a:ln>
          </p:spPr>
          <p:txBody>
            <a:bodyPr lIns="53677" tIns="26840" rIns="53677" bIns="26840"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سام</a:t>
              </a:r>
              <a:endParaRPr lang="en-US" altLang="en-US" sz="2000" b="1" dirty="0">
                <a:ea typeface="SimSun" panose="02010600030101010101" pitchFamily="2" charset="-122"/>
                <a:cs typeface="Arial" panose="020B0604020202020204" pitchFamily="34" charset="0"/>
              </a:endParaRPr>
            </a:p>
          </p:txBody>
        </p:sp>
        <p:sp>
          <p:nvSpPr>
            <p:cNvPr id="32786" name="_s136207">
              <a:extLst>
                <a:ext uri="{FF2B5EF4-FFF2-40B4-BE49-F238E27FC236}">
                  <a16:creationId xmlns:a16="http://schemas.microsoft.com/office/drawing/2014/main" id="{1273AA50-CF13-AC49-9A37-7BBFA1A8D2F4}"/>
                </a:ext>
              </a:extLst>
            </p:cNvPr>
            <p:cNvSpPr>
              <a:spLocks noChangeArrowheads="1"/>
            </p:cNvSpPr>
            <p:nvPr/>
          </p:nvSpPr>
          <p:spPr bwMode="auto">
            <a:xfrm>
              <a:off x="2253" y="1934"/>
              <a:ext cx="870" cy="254"/>
            </a:xfrm>
            <a:prstGeom prst="roundRect">
              <a:avLst>
                <a:gd name="adj" fmla="val 16667"/>
              </a:avLst>
            </a:prstGeom>
            <a:solidFill>
              <a:schemeClr val="tx2">
                <a:alpha val="56862"/>
              </a:schemeClr>
            </a:solidFill>
            <a:ln w="9525">
              <a:solidFill>
                <a:srgbClr val="000000"/>
              </a:solidFill>
              <a:round/>
              <a:headEnd/>
              <a:tailEnd/>
            </a:ln>
          </p:spPr>
          <p:txBody>
            <a:bodyPr lIns="53677" tIns="26840" rIns="53677" bIns="26840"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عابر</a:t>
              </a:r>
              <a:endParaRPr lang="en-US" altLang="en-US" sz="2000" b="1" dirty="0">
                <a:ea typeface="SimSun" panose="02010600030101010101" pitchFamily="2" charset="-122"/>
                <a:cs typeface="Arial" panose="020B0604020202020204" pitchFamily="34" charset="0"/>
              </a:endParaRPr>
            </a:p>
          </p:txBody>
        </p:sp>
        <p:sp>
          <p:nvSpPr>
            <p:cNvPr id="32787" name="_s136208">
              <a:extLst>
                <a:ext uri="{FF2B5EF4-FFF2-40B4-BE49-F238E27FC236}">
                  <a16:creationId xmlns:a16="http://schemas.microsoft.com/office/drawing/2014/main" id="{B5D10EF2-90B9-5640-94CB-AEFB89925919}"/>
                </a:ext>
              </a:extLst>
            </p:cNvPr>
            <p:cNvSpPr>
              <a:spLocks noChangeArrowheads="1"/>
            </p:cNvSpPr>
            <p:nvPr/>
          </p:nvSpPr>
          <p:spPr bwMode="auto">
            <a:xfrm>
              <a:off x="1998" y="2302"/>
              <a:ext cx="871" cy="256"/>
            </a:xfrm>
            <a:prstGeom prst="roundRect">
              <a:avLst>
                <a:gd name="adj" fmla="val 16667"/>
              </a:avLst>
            </a:prstGeom>
            <a:solidFill>
              <a:schemeClr val="tx2">
                <a:alpha val="56862"/>
              </a:schemeClr>
            </a:solidFill>
            <a:ln w="9525">
              <a:solidFill>
                <a:srgbClr val="000000"/>
              </a:solidFill>
              <a:round/>
              <a:headEnd/>
              <a:tailEnd/>
            </a:ln>
          </p:spPr>
          <p:txBody>
            <a:bodyPr lIns="53677" tIns="26840" rIns="53677" bIns="26840"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فالج</a:t>
              </a:r>
              <a:endParaRPr lang="en-US" altLang="en-US" sz="2000" b="1" dirty="0">
                <a:ea typeface="SimSun" panose="02010600030101010101" pitchFamily="2" charset="-122"/>
                <a:cs typeface="Arial" panose="020B0604020202020204" pitchFamily="34" charset="0"/>
              </a:endParaRPr>
            </a:p>
          </p:txBody>
        </p:sp>
        <p:sp>
          <p:nvSpPr>
            <p:cNvPr id="32788" name="_s136209">
              <a:extLst>
                <a:ext uri="{FF2B5EF4-FFF2-40B4-BE49-F238E27FC236}">
                  <a16:creationId xmlns:a16="http://schemas.microsoft.com/office/drawing/2014/main" id="{09D6737E-23A6-B54D-8550-425775E3874E}"/>
                </a:ext>
              </a:extLst>
            </p:cNvPr>
            <p:cNvSpPr>
              <a:spLocks noChangeArrowheads="1"/>
            </p:cNvSpPr>
            <p:nvPr/>
          </p:nvSpPr>
          <p:spPr bwMode="auto">
            <a:xfrm>
              <a:off x="3014" y="2302"/>
              <a:ext cx="871" cy="256"/>
            </a:xfrm>
            <a:prstGeom prst="roundRect">
              <a:avLst>
                <a:gd name="adj" fmla="val 16667"/>
              </a:avLst>
            </a:prstGeom>
            <a:solidFill>
              <a:schemeClr val="tx2">
                <a:alpha val="56862"/>
              </a:schemeClr>
            </a:solidFill>
            <a:ln w="9525">
              <a:solidFill>
                <a:srgbClr val="000000"/>
              </a:solidFill>
              <a:round/>
              <a:headEnd/>
              <a:tailEnd/>
            </a:ln>
          </p:spPr>
          <p:txBody>
            <a:bodyPr lIns="58346" tIns="29172" rIns="58346" bIns="2917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zh-CN" sz="2000" b="1" dirty="0">
                  <a:solidFill>
                    <a:schemeClr val="tx1"/>
                  </a:solidFill>
                  <a:ea typeface="SimSun" panose="02010600030101010101" pitchFamily="2" charset="-122"/>
                  <a:cs typeface="Arial" panose="020B0604020202020204" pitchFamily="34" charset="0"/>
                </a:rPr>
                <a:t>Joktan</a:t>
              </a:r>
              <a:endParaRPr lang="en-US" altLang="en-US" sz="2000" b="1" dirty="0">
                <a:solidFill>
                  <a:schemeClr val="tx1"/>
                </a:solidFill>
                <a:ea typeface="SimSun" panose="02010600030101010101" pitchFamily="2" charset="-122"/>
                <a:cs typeface="Arial" panose="020B0604020202020204" pitchFamily="34" charset="0"/>
              </a:endParaRPr>
            </a:p>
          </p:txBody>
        </p:sp>
        <p:sp>
          <p:nvSpPr>
            <p:cNvPr id="32789" name="_s136210">
              <a:extLst>
                <a:ext uri="{FF2B5EF4-FFF2-40B4-BE49-F238E27FC236}">
                  <a16:creationId xmlns:a16="http://schemas.microsoft.com/office/drawing/2014/main" id="{5E5FF25A-DF6F-E042-9416-DBED5C8BEF92}"/>
                </a:ext>
              </a:extLst>
            </p:cNvPr>
            <p:cNvSpPr>
              <a:spLocks noChangeArrowheads="1"/>
            </p:cNvSpPr>
            <p:nvPr/>
          </p:nvSpPr>
          <p:spPr bwMode="auto">
            <a:xfrm>
              <a:off x="1998" y="2672"/>
              <a:ext cx="871" cy="266"/>
            </a:xfrm>
            <a:prstGeom prst="roundRect">
              <a:avLst>
                <a:gd name="adj" fmla="val 16667"/>
              </a:avLst>
            </a:prstGeom>
            <a:solidFill>
              <a:schemeClr val="tx2">
                <a:alpha val="56862"/>
              </a:schemeClr>
            </a:solidFill>
            <a:ln w="9525">
              <a:solidFill>
                <a:srgbClr val="000000"/>
              </a:solidFill>
              <a:round/>
              <a:headEnd/>
              <a:tailEnd/>
            </a:ln>
          </p:spPr>
          <p:txBody>
            <a:bodyPr lIns="72932" tIns="36466" rIns="72932" bIns="36466"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تارح</a:t>
              </a:r>
              <a:endParaRPr lang="en-US" altLang="en-US" sz="2000" b="1" dirty="0">
                <a:ea typeface="SimSun" panose="02010600030101010101" pitchFamily="2" charset="-122"/>
                <a:cs typeface="Arial" panose="020B0604020202020204" pitchFamily="34" charset="0"/>
              </a:endParaRPr>
            </a:p>
          </p:txBody>
        </p:sp>
        <p:sp>
          <p:nvSpPr>
            <p:cNvPr id="32790" name="_s136211">
              <a:extLst>
                <a:ext uri="{FF2B5EF4-FFF2-40B4-BE49-F238E27FC236}">
                  <a16:creationId xmlns:a16="http://schemas.microsoft.com/office/drawing/2014/main" id="{6A6CF2AD-352B-B344-8591-C497FEFAB551}"/>
                </a:ext>
              </a:extLst>
            </p:cNvPr>
            <p:cNvSpPr>
              <a:spLocks noChangeArrowheads="1"/>
            </p:cNvSpPr>
            <p:nvPr/>
          </p:nvSpPr>
          <p:spPr bwMode="auto">
            <a:xfrm>
              <a:off x="1998" y="3052"/>
              <a:ext cx="871" cy="274"/>
            </a:xfrm>
            <a:prstGeom prst="roundRect">
              <a:avLst>
                <a:gd name="adj" fmla="val 16667"/>
              </a:avLst>
            </a:prstGeom>
            <a:solidFill>
              <a:schemeClr val="tx2">
                <a:alpha val="56862"/>
              </a:schemeClr>
            </a:solidFill>
            <a:ln w="9525">
              <a:solidFill>
                <a:srgbClr val="000000"/>
              </a:solidFill>
              <a:round/>
              <a:headEnd/>
              <a:tailEnd/>
            </a:ln>
          </p:spPr>
          <p:txBody>
            <a:bodyPr lIns="83356" tIns="41678" rIns="83356" bIns="41678"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إبراهيم</a:t>
              </a:r>
              <a:endParaRPr lang="en-US" altLang="en-US" sz="2000" b="1" dirty="0">
                <a:ea typeface="SimSun" panose="02010600030101010101" pitchFamily="2" charset="-122"/>
                <a:cs typeface="Arial" panose="020B0604020202020204" pitchFamily="34" charset="0"/>
              </a:endParaRPr>
            </a:p>
          </p:txBody>
        </p:sp>
        <p:sp>
          <p:nvSpPr>
            <p:cNvPr id="32791" name="_s136212">
              <a:extLst>
                <a:ext uri="{FF2B5EF4-FFF2-40B4-BE49-F238E27FC236}">
                  <a16:creationId xmlns:a16="http://schemas.microsoft.com/office/drawing/2014/main" id="{32647832-8BD5-3245-929D-FAC32E6B2373}"/>
                </a:ext>
              </a:extLst>
            </p:cNvPr>
            <p:cNvSpPr>
              <a:spLocks noChangeArrowheads="1"/>
            </p:cNvSpPr>
            <p:nvPr/>
          </p:nvSpPr>
          <p:spPr bwMode="auto">
            <a:xfrm>
              <a:off x="1491" y="3438"/>
              <a:ext cx="870" cy="278"/>
            </a:xfrm>
            <a:prstGeom prst="roundRect">
              <a:avLst>
                <a:gd name="adj" fmla="val 16667"/>
              </a:avLst>
            </a:prstGeom>
            <a:solidFill>
              <a:schemeClr val="tx2">
                <a:alpha val="56862"/>
              </a:schemeClr>
            </a:solidFill>
            <a:ln w="9525">
              <a:solidFill>
                <a:srgbClr val="000000"/>
              </a:solidFill>
              <a:round/>
              <a:headEnd/>
              <a:tailEnd/>
            </a:ln>
          </p:spPr>
          <p:txBody>
            <a:bodyPr lIns="85933" tIns="42968" rIns="85933" bIns="42968"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إسحق</a:t>
              </a:r>
              <a:endParaRPr lang="en-US" altLang="en-US" sz="2000" b="1" dirty="0">
                <a:ea typeface="SimSun" panose="02010600030101010101" pitchFamily="2" charset="-122"/>
                <a:cs typeface="Arial" panose="020B0604020202020204" pitchFamily="34" charset="0"/>
              </a:endParaRPr>
            </a:p>
          </p:txBody>
        </p:sp>
        <p:sp>
          <p:nvSpPr>
            <p:cNvPr id="32792" name="_s136213">
              <a:extLst>
                <a:ext uri="{FF2B5EF4-FFF2-40B4-BE49-F238E27FC236}">
                  <a16:creationId xmlns:a16="http://schemas.microsoft.com/office/drawing/2014/main" id="{CE5A6BCB-D877-B14F-A568-9943A10BD7F0}"/>
                </a:ext>
              </a:extLst>
            </p:cNvPr>
            <p:cNvSpPr>
              <a:spLocks noChangeArrowheads="1"/>
            </p:cNvSpPr>
            <p:nvPr/>
          </p:nvSpPr>
          <p:spPr bwMode="auto">
            <a:xfrm>
              <a:off x="2506" y="3438"/>
              <a:ext cx="870" cy="278"/>
            </a:xfrm>
            <a:prstGeom prst="roundRect">
              <a:avLst>
                <a:gd name="adj" fmla="val 16667"/>
              </a:avLst>
            </a:prstGeom>
            <a:solidFill>
              <a:schemeClr val="tx2">
                <a:alpha val="56862"/>
              </a:schemeClr>
            </a:solidFill>
            <a:ln w="9525">
              <a:solidFill>
                <a:srgbClr val="000000"/>
              </a:solidFill>
              <a:round/>
              <a:headEnd/>
              <a:tailEnd/>
            </a:ln>
          </p:spPr>
          <p:txBody>
            <a:bodyPr lIns="92401" tIns="46201" rIns="92401" bIns="46201"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إسماعيل</a:t>
              </a:r>
              <a:endParaRPr lang="en-US" altLang="en-US" sz="2000" b="1" dirty="0">
                <a:ea typeface="SimSun" panose="02010600030101010101" pitchFamily="2" charset="-122"/>
                <a:cs typeface="Arial" panose="020B0604020202020204" pitchFamily="34" charset="0"/>
              </a:endParaRPr>
            </a:p>
          </p:txBody>
        </p:sp>
      </p:grpSp>
      <p:sp>
        <p:nvSpPr>
          <p:cNvPr id="136222" name="_s1040">
            <a:extLst>
              <a:ext uri="{FF2B5EF4-FFF2-40B4-BE49-F238E27FC236}">
                <a16:creationId xmlns:a16="http://schemas.microsoft.com/office/drawing/2014/main" id="{EB6EEBEA-0904-7F4F-9B7C-42C317EBE590}"/>
              </a:ext>
            </a:extLst>
          </p:cNvPr>
          <p:cNvSpPr>
            <a:spLocks noChangeArrowheads="1"/>
          </p:cNvSpPr>
          <p:nvPr/>
        </p:nvSpPr>
        <p:spPr bwMode="auto">
          <a:xfrm>
            <a:off x="2797175" y="3851275"/>
            <a:ext cx="1498600" cy="519113"/>
          </a:xfrm>
          <a:prstGeom prst="roundRect">
            <a:avLst>
              <a:gd name="adj" fmla="val 16667"/>
            </a:avLst>
          </a:prstGeom>
          <a:solidFill>
            <a:srgbClr val="FFFF66"/>
          </a:solidFill>
          <a:ln w="9525">
            <a:solidFill>
              <a:srgbClr val="000000"/>
            </a:solidFill>
            <a:round/>
            <a:headEnd/>
            <a:tailEnd/>
          </a:ln>
        </p:spPr>
        <p:txBody>
          <a:bodyPr lIns="58346" tIns="29172" rIns="58346" bIns="2917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tx1"/>
                </a:solidFill>
                <a:ea typeface="SimSun" panose="02010600030101010101" pitchFamily="2" charset="-122"/>
                <a:cs typeface="Arial" panose="020B0604020202020204" pitchFamily="34" charset="0"/>
              </a:rPr>
              <a:t>يقطان</a:t>
            </a:r>
            <a:endParaRPr lang="en-US" altLang="en-US" sz="2000" b="1" dirty="0">
              <a:solidFill>
                <a:schemeClr val="tx1"/>
              </a:solidFill>
              <a:ea typeface="SimSun" panose="02010600030101010101" pitchFamily="2" charset="-122"/>
              <a:cs typeface="Arial" panose="020B0604020202020204" pitchFamily="34" charset="0"/>
            </a:endParaRPr>
          </a:p>
        </p:txBody>
      </p:sp>
      <p:sp>
        <p:nvSpPr>
          <p:cNvPr id="32773" name="TextBox 24">
            <a:extLst>
              <a:ext uri="{FF2B5EF4-FFF2-40B4-BE49-F238E27FC236}">
                <a16:creationId xmlns:a16="http://schemas.microsoft.com/office/drawing/2014/main" id="{B536D132-97EA-8749-8BAB-E929E177177F}"/>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2400" b="1" dirty="0">
                <a:solidFill>
                  <a:schemeClr val="bg1"/>
                </a:solidFill>
                <a:cs typeface="Arial" panose="020B0604020202020204" pitchFamily="34" charset="0"/>
              </a:rPr>
              <a:t>152e</a:t>
            </a:r>
          </a:p>
        </p:txBody>
      </p:sp>
      <p:pic>
        <p:nvPicPr>
          <p:cNvPr id="32774" name="Picture 1">
            <a:extLst>
              <a:ext uri="{FF2B5EF4-FFF2-40B4-BE49-F238E27FC236}">
                <a16:creationId xmlns:a16="http://schemas.microsoft.com/office/drawing/2014/main" id="{781755F4-64F4-6E47-A9EB-B291EA946A4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29163" y="0"/>
            <a:ext cx="4414837" cy="676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6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2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34818" name="Picture 6">
            <a:extLst>
              <a:ext uri="{FF2B5EF4-FFF2-40B4-BE49-F238E27FC236}">
                <a16:creationId xmlns:a16="http://schemas.microsoft.com/office/drawing/2014/main" id="{6ED51D69-55AC-3E42-8A65-2B0615A395F2}"/>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661525"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19" name="Group 30">
            <a:extLst>
              <a:ext uri="{FF2B5EF4-FFF2-40B4-BE49-F238E27FC236}">
                <a16:creationId xmlns:a16="http://schemas.microsoft.com/office/drawing/2014/main" id="{12DB7CF8-2E02-0C47-BBA3-4A9612ACF8BD}"/>
              </a:ext>
            </a:extLst>
          </p:cNvPr>
          <p:cNvGrpSpPr>
            <a:grpSpLocks noChangeAspect="1"/>
          </p:cNvGrpSpPr>
          <p:nvPr/>
        </p:nvGrpSpPr>
        <p:grpSpPr bwMode="auto">
          <a:xfrm>
            <a:off x="1371600" y="-762000"/>
            <a:ext cx="4598988" cy="7391400"/>
            <a:chOff x="5428" y="11306"/>
            <a:chExt cx="3644" cy="55761"/>
          </a:xfrm>
        </p:grpSpPr>
        <p:sp>
          <p:nvSpPr>
            <p:cNvPr id="34832" name="AutoShape 31">
              <a:extLst>
                <a:ext uri="{FF2B5EF4-FFF2-40B4-BE49-F238E27FC236}">
                  <a16:creationId xmlns:a16="http://schemas.microsoft.com/office/drawing/2014/main" id="{A8BD5185-AD7C-3349-B4C1-07DAE4B4299A}"/>
                </a:ext>
              </a:extLst>
            </p:cNvPr>
            <p:cNvSpPr>
              <a:spLocks noChangeAspect="1" noChangeArrowheads="1" noTextEdit="1"/>
            </p:cNvSpPr>
            <p:nvPr/>
          </p:nvSpPr>
          <p:spPr bwMode="auto">
            <a:xfrm>
              <a:off x="5428" y="11306"/>
              <a:ext cx="3644" cy="5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p>
          </p:txBody>
        </p:sp>
        <p:cxnSp>
          <p:nvCxnSpPr>
            <p:cNvPr id="34833" name="_s134176">
              <a:extLst>
                <a:ext uri="{FF2B5EF4-FFF2-40B4-BE49-F238E27FC236}">
                  <a16:creationId xmlns:a16="http://schemas.microsoft.com/office/drawing/2014/main" id="{8C530EFE-7E23-BB49-9C8B-3A9B6F43FF4F}"/>
                </a:ext>
              </a:extLst>
            </p:cNvPr>
            <p:cNvCxnSpPr>
              <a:cxnSpLocks noChangeShapeType="1"/>
              <a:stCxn id="34859" idx="1"/>
              <a:endCxn id="34846" idx="2"/>
            </p:cNvCxnSpPr>
            <p:nvPr/>
          </p:nvCxnSpPr>
          <p:spPr bwMode="auto">
            <a:xfrm rot="10800000">
              <a:off x="6508" y="23402"/>
              <a:ext cx="403" cy="40276"/>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4834" name="_s134177">
              <a:extLst>
                <a:ext uri="{FF2B5EF4-FFF2-40B4-BE49-F238E27FC236}">
                  <a16:creationId xmlns:a16="http://schemas.microsoft.com/office/drawing/2014/main" id="{D07360BB-8813-4D4D-B131-723B2604FDF3}"/>
                </a:ext>
              </a:extLst>
            </p:cNvPr>
            <p:cNvCxnSpPr>
              <a:cxnSpLocks noChangeShapeType="1"/>
              <a:stCxn id="34858" idx="1"/>
              <a:endCxn id="34846" idx="2"/>
            </p:cNvCxnSpPr>
            <p:nvPr/>
          </p:nvCxnSpPr>
          <p:spPr bwMode="auto">
            <a:xfrm rot="10800000">
              <a:off x="6508" y="23402"/>
              <a:ext cx="403" cy="37066"/>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4835" name="_s134178">
              <a:extLst>
                <a:ext uri="{FF2B5EF4-FFF2-40B4-BE49-F238E27FC236}">
                  <a16:creationId xmlns:a16="http://schemas.microsoft.com/office/drawing/2014/main" id="{E46E2BF5-2AE7-5142-97EB-40F7B9818C97}"/>
                </a:ext>
              </a:extLst>
            </p:cNvPr>
            <p:cNvCxnSpPr>
              <a:cxnSpLocks noChangeShapeType="1"/>
              <a:stCxn id="34857" idx="1"/>
              <a:endCxn id="34846" idx="2"/>
            </p:cNvCxnSpPr>
            <p:nvPr/>
          </p:nvCxnSpPr>
          <p:spPr bwMode="auto">
            <a:xfrm rot="10800000">
              <a:off x="6508" y="23402"/>
              <a:ext cx="403" cy="33857"/>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4836" name="_s134179">
              <a:extLst>
                <a:ext uri="{FF2B5EF4-FFF2-40B4-BE49-F238E27FC236}">
                  <a16:creationId xmlns:a16="http://schemas.microsoft.com/office/drawing/2014/main" id="{8C33D6DD-2342-B245-BD21-6D904DA828ED}"/>
                </a:ext>
              </a:extLst>
            </p:cNvPr>
            <p:cNvCxnSpPr>
              <a:cxnSpLocks noChangeShapeType="1"/>
              <a:stCxn id="34856" idx="1"/>
              <a:endCxn id="34846" idx="2"/>
            </p:cNvCxnSpPr>
            <p:nvPr/>
          </p:nvCxnSpPr>
          <p:spPr bwMode="auto">
            <a:xfrm rot="10800000">
              <a:off x="6508" y="23402"/>
              <a:ext cx="403" cy="30659"/>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4837" name="_s134180">
              <a:extLst>
                <a:ext uri="{FF2B5EF4-FFF2-40B4-BE49-F238E27FC236}">
                  <a16:creationId xmlns:a16="http://schemas.microsoft.com/office/drawing/2014/main" id="{9FBC1076-B524-CC4E-B74E-6BBAEE280557}"/>
                </a:ext>
              </a:extLst>
            </p:cNvPr>
            <p:cNvCxnSpPr>
              <a:cxnSpLocks noChangeShapeType="1"/>
              <a:stCxn id="34855" idx="1"/>
              <a:endCxn id="34846" idx="2"/>
            </p:cNvCxnSpPr>
            <p:nvPr/>
          </p:nvCxnSpPr>
          <p:spPr bwMode="auto">
            <a:xfrm rot="10800000">
              <a:off x="6508" y="23402"/>
              <a:ext cx="403" cy="27449"/>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4838" name="_s134181">
              <a:extLst>
                <a:ext uri="{FF2B5EF4-FFF2-40B4-BE49-F238E27FC236}">
                  <a16:creationId xmlns:a16="http://schemas.microsoft.com/office/drawing/2014/main" id="{ACF1DB4E-13B5-E34B-87FC-5B23AAB0D7DF}"/>
                </a:ext>
              </a:extLst>
            </p:cNvPr>
            <p:cNvCxnSpPr>
              <a:cxnSpLocks noChangeShapeType="1"/>
              <a:stCxn id="34854" idx="1"/>
              <a:endCxn id="34846" idx="2"/>
            </p:cNvCxnSpPr>
            <p:nvPr/>
          </p:nvCxnSpPr>
          <p:spPr bwMode="auto">
            <a:xfrm rot="10800000">
              <a:off x="6508" y="23402"/>
              <a:ext cx="403" cy="24240"/>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4839" name="_s134182">
              <a:extLst>
                <a:ext uri="{FF2B5EF4-FFF2-40B4-BE49-F238E27FC236}">
                  <a16:creationId xmlns:a16="http://schemas.microsoft.com/office/drawing/2014/main" id="{3ED736B5-16C9-9E49-A624-521F54D06A31}"/>
                </a:ext>
              </a:extLst>
            </p:cNvPr>
            <p:cNvCxnSpPr>
              <a:cxnSpLocks noChangeShapeType="1"/>
              <a:stCxn id="34853" idx="1"/>
              <a:endCxn id="34846" idx="2"/>
            </p:cNvCxnSpPr>
            <p:nvPr/>
          </p:nvCxnSpPr>
          <p:spPr bwMode="auto">
            <a:xfrm rot="10800000">
              <a:off x="6508" y="23402"/>
              <a:ext cx="403" cy="21042"/>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4840" name="_s134183">
              <a:extLst>
                <a:ext uri="{FF2B5EF4-FFF2-40B4-BE49-F238E27FC236}">
                  <a16:creationId xmlns:a16="http://schemas.microsoft.com/office/drawing/2014/main" id="{A1B4A696-0D1C-3647-98EB-C152273DC91E}"/>
                </a:ext>
              </a:extLst>
            </p:cNvPr>
            <p:cNvCxnSpPr>
              <a:cxnSpLocks noChangeShapeType="1"/>
              <a:stCxn id="34852" idx="1"/>
              <a:endCxn id="34846" idx="2"/>
            </p:cNvCxnSpPr>
            <p:nvPr/>
          </p:nvCxnSpPr>
          <p:spPr bwMode="auto">
            <a:xfrm rot="10800000">
              <a:off x="6508" y="23402"/>
              <a:ext cx="403" cy="17832"/>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4841" name="_s134184">
              <a:extLst>
                <a:ext uri="{FF2B5EF4-FFF2-40B4-BE49-F238E27FC236}">
                  <a16:creationId xmlns:a16="http://schemas.microsoft.com/office/drawing/2014/main" id="{5B16CBAF-32F3-D24F-918F-D107E61372B6}"/>
                </a:ext>
              </a:extLst>
            </p:cNvPr>
            <p:cNvCxnSpPr>
              <a:cxnSpLocks noChangeShapeType="1"/>
              <a:stCxn id="34851" idx="1"/>
              <a:endCxn id="34846" idx="2"/>
            </p:cNvCxnSpPr>
            <p:nvPr/>
          </p:nvCxnSpPr>
          <p:spPr bwMode="auto">
            <a:xfrm rot="10800000">
              <a:off x="6508" y="23402"/>
              <a:ext cx="403" cy="14623"/>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4842" name="_s134185">
              <a:extLst>
                <a:ext uri="{FF2B5EF4-FFF2-40B4-BE49-F238E27FC236}">
                  <a16:creationId xmlns:a16="http://schemas.microsoft.com/office/drawing/2014/main" id="{4FCB9975-BCB5-B746-9BBA-B71AC048F397}"/>
                </a:ext>
              </a:extLst>
            </p:cNvPr>
            <p:cNvCxnSpPr>
              <a:cxnSpLocks noChangeShapeType="1"/>
              <a:stCxn id="34850" idx="1"/>
              <a:endCxn id="34846" idx="2"/>
            </p:cNvCxnSpPr>
            <p:nvPr/>
          </p:nvCxnSpPr>
          <p:spPr bwMode="auto">
            <a:xfrm rot="10800000">
              <a:off x="6508" y="23402"/>
              <a:ext cx="403" cy="11425"/>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4843" name="_s134186">
              <a:extLst>
                <a:ext uri="{FF2B5EF4-FFF2-40B4-BE49-F238E27FC236}">
                  <a16:creationId xmlns:a16="http://schemas.microsoft.com/office/drawing/2014/main" id="{4D55037E-7032-B049-8E0E-52619F13DDA0}"/>
                </a:ext>
              </a:extLst>
            </p:cNvPr>
            <p:cNvCxnSpPr>
              <a:cxnSpLocks noChangeShapeType="1"/>
              <a:stCxn id="34849" idx="1"/>
              <a:endCxn id="34846" idx="2"/>
            </p:cNvCxnSpPr>
            <p:nvPr/>
          </p:nvCxnSpPr>
          <p:spPr bwMode="auto">
            <a:xfrm rot="10800000">
              <a:off x="6508" y="23402"/>
              <a:ext cx="403" cy="8216"/>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4844" name="_s134187">
              <a:extLst>
                <a:ext uri="{FF2B5EF4-FFF2-40B4-BE49-F238E27FC236}">
                  <a16:creationId xmlns:a16="http://schemas.microsoft.com/office/drawing/2014/main" id="{AEFF38BA-C88F-0445-9726-951408F69106}"/>
                </a:ext>
              </a:extLst>
            </p:cNvPr>
            <p:cNvCxnSpPr>
              <a:cxnSpLocks noChangeShapeType="1"/>
              <a:stCxn id="34848" idx="1"/>
              <a:endCxn id="34846" idx="2"/>
            </p:cNvCxnSpPr>
            <p:nvPr/>
          </p:nvCxnSpPr>
          <p:spPr bwMode="auto">
            <a:xfrm rot="10800000">
              <a:off x="6508" y="23402"/>
              <a:ext cx="403" cy="5006"/>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4845" name="_s134188">
              <a:extLst>
                <a:ext uri="{FF2B5EF4-FFF2-40B4-BE49-F238E27FC236}">
                  <a16:creationId xmlns:a16="http://schemas.microsoft.com/office/drawing/2014/main" id="{0F69A3BF-EE45-6448-9AA9-4092BBD8AB59}"/>
                </a:ext>
              </a:extLst>
            </p:cNvPr>
            <p:cNvCxnSpPr>
              <a:cxnSpLocks noChangeShapeType="1"/>
              <a:stCxn id="34847" idx="1"/>
              <a:endCxn id="34846" idx="2"/>
            </p:cNvCxnSpPr>
            <p:nvPr/>
          </p:nvCxnSpPr>
          <p:spPr bwMode="auto">
            <a:xfrm rot="10800000">
              <a:off x="6508" y="23402"/>
              <a:ext cx="403" cy="1796"/>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sp>
          <p:nvSpPr>
            <p:cNvPr id="34846" name="_s134189">
              <a:extLst>
                <a:ext uri="{FF2B5EF4-FFF2-40B4-BE49-F238E27FC236}">
                  <a16:creationId xmlns:a16="http://schemas.microsoft.com/office/drawing/2014/main" id="{86676868-FB46-F146-A98B-69990D6D9B2B}"/>
                </a:ext>
              </a:extLst>
            </p:cNvPr>
            <p:cNvSpPr>
              <a:spLocks noChangeArrowheads="1"/>
            </p:cNvSpPr>
            <p:nvPr/>
          </p:nvSpPr>
          <p:spPr bwMode="auto">
            <a:xfrm>
              <a:off x="5428" y="20599"/>
              <a:ext cx="2161" cy="2802"/>
            </a:xfrm>
            <a:prstGeom prst="roundRect">
              <a:avLst>
                <a:gd name="adj" fmla="val 16667"/>
              </a:avLst>
            </a:prstGeom>
            <a:solidFill>
              <a:srgbClr val="FFFF66"/>
            </a:solidFill>
            <a:ln w="9525">
              <a:solidFill>
                <a:srgbClr val="000000"/>
              </a:solidFill>
              <a:round/>
              <a:headEnd/>
              <a:tailEnd/>
            </a:ln>
          </p:spPr>
          <p:txBody>
            <a:bodyPr lIns="21583" tIns="10792" rIns="21583" bIns="1079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tx1"/>
                  </a:solidFill>
                  <a:ea typeface="SimSun" panose="02010600030101010101" pitchFamily="2" charset="-122"/>
                  <a:cs typeface="Arial" panose="020B0604020202020204" pitchFamily="34" charset="0"/>
                </a:rPr>
                <a:t>يقطان/قحطان</a:t>
              </a:r>
              <a:endParaRPr lang="en-US" altLang="en-US" sz="2000" b="1" dirty="0">
                <a:solidFill>
                  <a:schemeClr val="tx1"/>
                </a:solidFill>
                <a:ea typeface="SimSun" panose="02010600030101010101" pitchFamily="2" charset="-122"/>
                <a:cs typeface="Arial" panose="020B0604020202020204" pitchFamily="34" charset="0"/>
              </a:endParaRPr>
            </a:p>
          </p:txBody>
        </p:sp>
        <p:sp>
          <p:nvSpPr>
            <p:cNvPr id="34847" name="_s134190">
              <a:extLst>
                <a:ext uri="{FF2B5EF4-FFF2-40B4-BE49-F238E27FC236}">
                  <a16:creationId xmlns:a16="http://schemas.microsoft.com/office/drawing/2014/main" id="{8D643C20-4E5C-EB4C-8DE5-B7927C94F4EE}"/>
                </a:ext>
              </a:extLst>
            </p:cNvPr>
            <p:cNvSpPr>
              <a:spLocks noChangeArrowheads="1"/>
            </p:cNvSpPr>
            <p:nvPr/>
          </p:nvSpPr>
          <p:spPr bwMode="auto">
            <a:xfrm>
              <a:off x="6911" y="23797"/>
              <a:ext cx="2161" cy="2802"/>
            </a:xfrm>
            <a:prstGeom prst="roundRect">
              <a:avLst>
                <a:gd name="adj" fmla="val 16667"/>
              </a:avLst>
            </a:prstGeom>
            <a:solidFill>
              <a:schemeClr val="tx2">
                <a:alpha val="56862"/>
              </a:schemeClr>
            </a:solidFill>
            <a:ln w="9525">
              <a:solidFill>
                <a:srgbClr val="000000"/>
              </a:solidFill>
              <a:round/>
              <a:headEnd/>
              <a:tailEnd/>
            </a:ln>
          </p:spPr>
          <p:txBody>
            <a:bodyPr lIns="21583" tIns="10792" rIns="21583" bIns="1079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ألموداد (مراد)</a:t>
              </a:r>
              <a:endParaRPr lang="en-US" altLang="en-US" sz="2000" b="1" dirty="0">
                <a:ea typeface="SimSun" panose="02010600030101010101" pitchFamily="2" charset="-122"/>
                <a:cs typeface="Arial" panose="020B0604020202020204" pitchFamily="34" charset="0"/>
              </a:endParaRPr>
            </a:p>
          </p:txBody>
        </p:sp>
        <p:sp>
          <p:nvSpPr>
            <p:cNvPr id="34848" name="_s134191">
              <a:extLst>
                <a:ext uri="{FF2B5EF4-FFF2-40B4-BE49-F238E27FC236}">
                  <a16:creationId xmlns:a16="http://schemas.microsoft.com/office/drawing/2014/main" id="{1AF5E6E4-90DD-D243-A65B-8A1F87A06C3A}"/>
                </a:ext>
              </a:extLst>
            </p:cNvPr>
            <p:cNvSpPr>
              <a:spLocks noChangeArrowheads="1"/>
            </p:cNvSpPr>
            <p:nvPr/>
          </p:nvSpPr>
          <p:spPr bwMode="auto">
            <a:xfrm>
              <a:off x="6911" y="27007"/>
              <a:ext cx="2161" cy="2802"/>
            </a:xfrm>
            <a:prstGeom prst="roundRect">
              <a:avLst>
                <a:gd name="adj" fmla="val 16667"/>
              </a:avLst>
            </a:prstGeom>
            <a:solidFill>
              <a:schemeClr val="tx2">
                <a:alpha val="56862"/>
              </a:schemeClr>
            </a:solidFill>
            <a:ln w="9525">
              <a:solidFill>
                <a:srgbClr val="000000"/>
              </a:solidFill>
              <a:round/>
              <a:headEnd/>
              <a:tailEnd/>
            </a:ln>
          </p:spPr>
          <p:txBody>
            <a:bodyPr lIns="21583" tIns="10792" rIns="21583" bIns="1079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شالف (شليف)</a:t>
              </a:r>
              <a:endParaRPr lang="en-US" altLang="en-US" sz="2000" b="1" dirty="0">
                <a:ea typeface="SimSun" panose="02010600030101010101" pitchFamily="2" charset="-122"/>
                <a:cs typeface="Arial" panose="020B0604020202020204" pitchFamily="34" charset="0"/>
              </a:endParaRPr>
            </a:p>
          </p:txBody>
        </p:sp>
        <p:sp>
          <p:nvSpPr>
            <p:cNvPr id="34849" name="_s134192">
              <a:extLst>
                <a:ext uri="{FF2B5EF4-FFF2-40B4-BE49-F238E27FC236}">
                  <a16:creationId xmlns:a16="http://schemas.microsoft.com/office/drawing/2014/main" id="{807EB06B-3DF1-A04E-A8E8-824A25F91809}"/>
                </a:ext>
              </a:extLst>
            </p:cNvPr>
            <p:cNvSpPr>
              <a:spLocks noChangeArrowheads="1"/>
            </p:cNvSpPr>
            <p:nvPr/>
          </p:nvSpPr>
          <p:spPr bwMode="auto">
            <a:xfrm>
              <a:off x="6911" y="30216"/>
              <a:ext cx="2161" cy="2802"/>
            </a:xfrm>
            <a:prstGeom prst="roundRect">
              <a:avLst>
                <a:gd name="adj" fmla="val 16667"/>
              </a:avLst>
            </a:prstGeom>
            <a:solidFill>
              <a:schemeClr val="tx2">
                <a:alpha val="56862"/>
              </a:schemeClr>
            </a:solidFill>
            <a:ln w="9525">
              <a:solidFill>
                <a:srgbClr val="000000"/>
              </a:solidFill>
              <a:round/>
              <a:headEnd/>
              <a:tailEnd/>
            </a:ln>
          </p:spPr>
          <p:txBody>
            <a:bodyPr lIns="21583" tIns="10792" rIns="21583" bIns="1079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حضرموت</a:t>
              </a:r>
              <a:r>
                <a:rPr lang="en-US" altLang="zh-CN" sz="600" b="1" dirty="0">
                  <a:ea typeface="SimSun" panose="02010600030101010101" pitchFamily="2" charset="-122"/>
                  <a:cs typeface="Arial" panose="020B0604020202020204" pitchFamily="34" charset="0"/>
                </a:rPr>
                <a:t> </a:t>
              </a:r>
              <a:endParaRPr lang="en-US" altLang="en-US" sz="1000" b="1" dirty="0">
                <a:ea typeface="SimSun" panose="02010600030101010101" pitchFamily="2" charset="-122"/>
                <a:cs typeface="Arial" panose="020B0604020202020204" pitchFamily="34" charset="0"/>
              </a:endParaRPr>
            </a:p>
          </p:txBody>
        </p:sp>
        <p:sp>
          <p:nvSpPr>
            <p:cNvPr id="34850" name="_s134193">
              <a:extLst>
                <a:ext uri="{FF2B5EF4-FFF2-40B4-BE49-F238E27FC236}">
                  <a16:creationId xmlns:a16="http://schemas.microsoft.com/office/drawing/2014/main" id="{D423B7A6-5047-B646-AB86-F5A6B24E73DA}"/>
                </a:ext>
              </a:extLst>
            </p:cNvPr>
            <p:cNvSpPr>
              <a:spLocks noChangeArrowheads="1"/>
            </p:cNvSpPr>
            <p:nvPr/>
          </p:nvSpPr>
          <p:spPr bwMode="auto">
            <a:xfrm>
              <a:off x="6911" y="33426"/>
              <a:ext cx="2161" cy="2802"/>
            </a:xfrm>
            <a:prstGeom prst="roundRect">
              <a:avLst>
                <a:gd name="adj" fmla="val 16667"/>
              </a:avLst>
            </a:prstGeom>
            <a:solidFill>
              <a:schemeClr val="tx2">
                <a:alpha val="56862"/>
              </a:schemeClr>
            </a:solidFill>
            <a:ln w="9525">
              <a:solidFill>
                <a:srgbClr val="000000"/>
              </a:solidFill>
              <a:round/>
              <a:headEnd/>
              <a:tailEnd/>
            </a:ln>
          </p:spPr>
          <p:txBody>
            <a:bodyPr lIns="23457" tIns="11731" rIns="23457" bIns="11731"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يارح (حرموت)</a:t>
              </a:r>
              <a:r>
                <a:rPr lang="en-US" altLang="zh-CN" sz="2000" b="1" dirty="0">
                  <a:ea typeface="SimSun" panose="02010600030101010101" pitchFamily="2" charset="-122"/>
                  <a:cs typeface="Arial" panose="020B0604020202020204" pitchFamily="34" charset="0"/>
                </a:rPr>
                <a:t>)</a:t>
              </a:r>
              <a:endParaRPr lang="en-US" altLang="en-US" sz="2000" b="1" dirty="0">
                <a:ea typeface="SimSun" panose="02010600030101010101" pitchFamily="2" charset="-122"/>
                <a:cs typeface="Arial" panose="020B0604020202020204" pitchFamily="34" charset="0"/>
              </a:endParaRPr>
            </a:p>
          </p:txBody>
        </p:sp>
        <p:sp>
          <p:nvSpPr>
            <p:cNvPr id="34851" name="_s134194">
              <a:extLst>
                <a:ext uri="{FF2B5EF4-FFF2-40B4-BE49-F238E27FC236}">
                  <a16:creationId xmlns:a16="http://schemas.microsoft.com/office/drawing/2014/main" id="{EEC9AB6A-BFE7-DA42-836F-AA14F213B721}"/>
                </a:ext>
              </a:extLst>
            </p:cNvPr>
            <p:cNvSpPr>
              <a:spLocks noChangeArrowheads="1"/>
            </p:cNvSpPr>
            <p:nvPr/>
          </p:nvSpPr>
          <p:spPr bwMode="auto">
            <a:xfrm>
              <a:off x="6911" y="36624"/>
              <a:ext cx="2161" cy="2802"/>
            </a:xfrm>
            <a:prstGeom prst="roundRect">
              <a:avLst>
                <a:gd name="adj" fmla="val 16667"/>
              </a:avLst>
            </a:prstGeom>
            <a:solidFill>
              <a:schemeClr val="tx2">
                <a:alpha val="56862"/>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هدورام</a:t>
              </a:r>
              <a:endParaRPr lang="en-US" altLang="en-US" sz="2000" b="1" dirty="0">
                <a:ea typeface="SimSun" panose="02010600030101010101" pitchFamily="2" charset="-122"/>
                <a:cs typeface="Arial" panose="020B0604020202020204" pitchFamily="34" charset="0"/>
              </a:endParaRPr>
            </a:p>
          </p:txBody>
        </p:sp>
        <p:sp>
          <p:nvSpPr>
            <p:cNvPr id="34852" name="_s134195">
              <a:extLst>
                <a:ext uri="{FF2B5EF4-FFF2-40B4-BE49-F238E27FC236}">
                  <a16:creationId xmlns:a16="http://schemas.microsoft.com/office/drawing/2014/main" id="{30CBB738-BB26-9D45-9A8C-E4BAE9AF6D5C}"/>
                </a:ext>
              </a:extLst>
            </p:cNvPr>
            <p:cNvSpPr>
              <a:spLocks noChangeArrowheads="1"/>
            </p:cNvSpPr>
            <p:nvPr/>
          </p:nvSpPr>
          <p:spPr bwMode="auto">
            <a:xfrm>
              <a:off x="6911" y="39833"/>
              <a:ext cx="2161" cy="2802"/>
            </a:xfrm>
            <a:prstGeom prst="roundRect">
              <a:avLst>
                <a:gd name="adj" fmla="val 16667"/>
              </a:avLst>
            </a:prstGeom>
            <a:solidFill>
              <a:schemeClr val="tx2">
                <a:alpha val="56862"/>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أوزال</a:t>
              </a:r>
              <a:endParaRPr lang="en-US" altLang="en-US" sz="2000" b="1" dirty="0">
                <a:ea typeface="SimSun" panose="02010600030101010101" pitchFamily="2" charset="-122"/>
                <a:cs typeface="Arial" panose="020B0604020202020204" pitchFamily="34" charset="0"/>
              </a:endParaRPr>
            </a:p>
          </p:txBody>
        </p:sp>
        <p:sp>
          <p:nvSpPr>
            <p:cNvPr id="34853" name="_s134196">
              <a:extLst>
                <a:ext uri="{FF2B5EF4-FFF2-40B4-BE49-F238E27FC236}">
                  <a16:creationId xmlns:a16="http://schemas.microsoft.com/office/drawing/2014/main" id="{CD2E357B-C593-8845-B227-9A6D235070C2}"/>
                </a:ext>
              </a:extLst>
            </p:cNvPr>
            <p:cNvSpPr>
              <a:spLocks noChangeArrowheads="1"/>
            </p:cNvSpPr>
            <p:nvPr/>
          </p:nvSpPr>
          <p:spPr bwMode="auto">
            <a:xfrm>
              <a:off x="6911" y="43043"/>
              <a:ext cx="2161" cy="2802"/>
            </a:xfrm>
            <a:prstGeom prst="roundRect">
              <a:avLst>
                <a:gd name="adj" fmla="val 16667"/>
              </a:avLst>
            </a:prstGeom>
            <a:solidFill>
              <a:schemeClr val="tx2">
                <a:alpha val="56862"/>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دقلة</a:t>
              </a:r>
              <a:endParaRPr lang="en-US" altLang="en-US" sz="2000" b="1" dirty="0">
                <a:ea typeface="SimSun" panose="02010600030101010101" pitchFamily="2" charset="-122"/>
                <a:cs typeface="Arial" panose="020B0604020202020204" pitchFamily="34" charset="0"/>
              </a:endParaRPr>
            </a:p>
          </p:txBody>
        </p:sp>
        <p:sp>
          <p:nvSpPr>
            <p:cNvPr id="34854" name="_s134197">
              <a:extLst>
                <a:ext uri="{FF2B5EF4-FFF2-40B4-BE49-F238E27FC236}">
                  <a16:creationId xmlns:a16="http://schemas.microsoft.com/office/drawing/2014/main" id="{AA8D7043-5BAD-9347-8062-0C05A2DBE2B8}"/>
                </a:ext>
              </a:extLst>
            </p:cNvPr>
            <p:cNvSpPr>
              <a:spLocks noChangeArrowheads="1"/>
            </p:cNvSpPr>
            <p:nvPr/>
          </p:nvSpPr>
          <p:spPr bwMode="auto">
            <a:xfrm>
              <a:off x="6911" y="46240"/>
              <a:ext cx="2161" cy="2802"/>
            </a:xfrm>
            <a:prstGeom prst="roundRect">
              <a:avLst>
                <a:gd name="adj" fmla="val 16667"/>
              </a:avLst>
            </a:prstGeom>
            <a:solidFill>
              <a:schemeClr val="tx2">
                <a:alpha val="56862"/>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عوبال</a:t>
              </a:r>
              <a:endParaRPr lang="en-US" altLang="en-US" sz="2000" b="1" dirty="0">
                <a:ea typeface="SimSun" panose="02010600030101010101" pitchFamily="2" charset="-122"/>
                <a:cs typeface="Arial" panose="020B0604020202020204" pitchFamily="34" charset="0"/>
              </a:endParaRPr>
            </a:p>
          </p:txBody>
        </p:sp>
        <p:sp>
          <p:nvSpPr>
            <p:cNvPr id="34855" name="_s134198">
              <a:extLst>
                <a:ext uri="{FF2B5EF4-FFF2-40B4-BE49-F238E27FC236}">
                  <a16:creationId xmlns:a16="http://schemas.microsoft.com/office/drawing/2014/main" id="{203587E5-FBC9-A941-8619-06FE6E5CB887}"/>
                </a:ext>
              </a:extLst>
            </p:cNvPr>
            <p:cNvSpPr>
              <a:spLocks noChangeArrowheads="1"/>
            </p:cNvSpPr>
            <p:nvPr/>
          </p:nvSpPr>
          <p:spPr bwMode="auto">
            <a:xfrm>
              <a:off x="6911" y="49450"/>
              <a:ext cx="2161" cy="2802"/>
            </a:xfrm>
            <a:prstGeom prst="roundRect">
              <a:avLst>
                <a:gd name="adj" fmla="val 16667"/>
              </a:avLst>
            </a:prstGeom>
            <a:solidFill>
              <a:schemeClr val="tx2">
                <a:alpha val="56862"/>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000" b="1" dirty="0">
                  <a:ea typeface="SimSun" panose="02010600030101010101" pitchFamily="2" charset="-122"/>
                  <a:cs typeface="Arial" panose="020B0604020202020204" pitchFamily="34" charset="0"/>
                </a:rPr>
                <a:t>أبيمايل (مايل/مالي)</a:t>
              </a:r>
              <a:endParaRPr lang="en-US" altLang="en-US" sz="2000" b="1" dirty="0">
                <a:ea typeface="SimSun" panose="02010600030101010101" pitchFamily="2" charset="-122"/>
                <a:cs typeface="Arial" panose="020B0604020202020204" pitchFamily="34" charset="0"/>
              </a:endParaRPr>
            </a:p>
          </p:txBody>
        </p:sp>
        <p:sp>
          <p:nvSpPr>
            <p:cNvPr id="34856" name="_s134199">
              <a:extLst>
                <a:ext uri="{FF2B5EF4-FFF2-40B4-BE49-F238E27FC236}">
                  <a16:creationId xmlns:a16="http://schemas.microsoft.com/office/drawing/2014/main" id="{8BADC95D-5F61-AA4D-A358-0038003149F9}"/>
                </a:ext>
              </a:extLst>
            </p:cNvPr>
            <p:cNvSpPr>
              <a:spLocks noChangeArrowheads="1"/>
            </p:cNvSpPr>
            <p:nvPr/>
          </p:nvSpPr>
          <p:spPr bwMode="auto">
            <a:xfrm>
              <a:off x="6911" y="52660"/>
              <a:ext cx="2161" cy="2802"/>
            </a:xfrm>
            <a:prstGeom prst="roundRect">
              <a:avLst>
                <a:gd name="adj" fmla="val 16667"/>
              </a:avLst>
            </a:prstGeom>
            <a:solidFill>
              <a:schemeClr val="tx2">
                <a:alpha val="56862"/>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شبا</a:t>
              </a:r>
              <a:endParaRPr lang="en-US" altLang="en-US" sz="2000" b="1" dirty="0">
                <a:ea typeface="SimSun" panose="02010600030101010101" pitchFamily="2" charset="-122"/>
                <a:cs typeface="Arial" panose="020B0604020202020204" pitchFamily="34" charset="0"/>
              </a:endParaRPr>
            </a:p>
          </p:txBody>
        </p:sp>
        <p:sp>
          <p:nvSpPr>
            <p:cNvPr id="34857" name="_s134200">
              <a:extLst>
                <a:ext uri="{FF2B5EF4-FFF2-40B4-BE49-F238E27FC236}">
                  <a16:creationId xmlns:a16="http://schemas.microsoft.com/office/drawing/2014/main" id="{73E3EE1C-24BD-DE4A-A417-8C3E380B8D42}"/>
                </a:ext>
              </a:extLst>
            </p:cNvPr>
            <p:cNvSpPr>
              <a:spLocks noChangeArrowheads="1"/>
            </p:cNvSpPr>
            <p:nvPr/>
          </p:nvSpPr>
          <p:spPr bwMode="auto">
            <a:xfrm>
              <a:off x="6911" y="55857"/>
              <a:ext cx="2161" cy="2802"/>
            </a:xfrm>
            <a:prstGeom prst="roundRect">
              <a:avLst>
                <a:gd name="adj" fmla="val 16667"/>
              </a:avLst>
            </a:prstGeom>
            <a:solidFill>
              <a:schemeClr val="tx2">
                <a:alpha val="56862"/>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أوفير</a:t>
              </a:r>
              <a:endParaRPr lang="en-US" altLang="en-US" sz="2000" b="1" dirty="0">
                <a:ea typeface="SimSun" panose="02010600030101010101" pitchFamily="2" charset="-122"/>
                <a:cs typeface="Arial" panose="020B0604020202020204" pitchFamily="34" charset="0"/>
              </a:endParaRPr>
            </a:p>
          </p:txBody>
        </p:sp>
        <p:sp>
          <p:nvSpPr>
            <p:cNvPr id="34858" name="_s134201">
              <a:extLst>
                <a:ext uri="{FF2B5EF4-FFF2-40B4-BE49-F238E27FC236}">
                  <a16:creationId xmlns:a16="http://schemas.microsoft.com/office/drawing/2014/main" id="{9432F0C7-90BB-594E-8A21-D9299FCBE903}"/>
                </a:ext>
              </a:extLst>
            </p:cNvPr>
            <p:cNvSpPr>
              <a:spLocks noChangeArrowheads="1"/>
            </p:cNvSpPr>
            <p:nvPr/>
          </p:nvSpPr>
          <p:spPr bwMode="auto">
            <a:xfrm>
              <a:off x="6911" y="59067"/>
              <a:ext cx="2161" cy="2802"/>
            </a:xfrm>
            <a:prstGeom prst="roundRect">
              <a:avLst>
                <a:gd name="adj" fmla="val 16667"/>
              </a:avLst>
            </a:prstGeom>
            <a:solidFill>
              <a:schemeClr val="tx2">
                <a:alpha val="56862"/>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حويلة (خولان)</a:t>
              </a:r>
              <a:endParaRPr lang="en-US" altLang="en-US" sz="2000" b="1" dirty="0">
                <a:ea typeface="SimSun" panose="02010600030101010101" pitchFamily="2" charset="-122"/>
                <a:cs typeface="Arial" panose="020B0604020202020204" pitchFamily="34" charset="0"/>
              </a:endParaRPr>
            </a:p>
          </p:txBody>
        </p:sp>
        <p:sp>
          <p:nvSpPr>
            <p:cNvPr id="34859" name="_s134202">
              <a:extLst>
                <a:ext uri="{FF2B5EF4-FFF2-40B4-BE49-F238E27FC236}">
                  <a16:creationId xmlns:a16="http://schemas.microsoft.com/office/drawing/2014/main" id="{937FBE2E-D5AA-514E-9871-AF7E95EFB948}"/>
                </a:ext>
              </a:extLst>
            </p:cNvPr>
            <p:cNvSpPr>
              <a:spLocks noChangeArrowheads="1"/>
            </p:cNvSpPr>
            <p:nvPr/>
          </p:nvSpPr>
          <p:spPr bwMode="auto">
            <a:xfrm>
              <a:off x="6911" y="62277"/>
              <a:ext cx="2161" cy="2802"/>
            </a:xfrm>
            <a:prstGeom prst="roundRect">
              <a:avLst>
                <a:gd name="adj" fmla="val 16667"/>
              </a:avLst>
            </a:prstGeom>
            <a:solidFill>
              <a:schemeClr val="tx2">
                <a:alpha val="56862"/>
              </a:schemeClr>
            </a:solidFill>
            <a:ln w="9525">
              <a:solidFill>
                <a:srgbClr val="000000"/>
              </a:solidFill>
              <a:round/>
              <a:headEnd/>
              <a:tailEnd/>
            </a:ln>
          </p:spPr>
          <p:txBody>
            <a:bodyPr lIns="31166" tIns="15582" rIns="31166" bIns="1558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يوباب</a:t>
              </a:r>
              <a:endParaRPr lang="en-US" altLang="en-US" sz="2000" b="1" dirty="0">
                <a:ea typeface="SimSun" panose="02010600030101010101" pitchFamily="2" charset="-122"/>
                <a:cs typeface="Arial" panose="020B0604020202020204" pitchFamily="34" charset="0"/>
              </a:endParaRPr>
            </a:p>
          </p:txBody>
        </p:sp>
        <p:sp>
          <p:nvSpPr>
            <p:cNvPr id="34860" name="Line 59">
              <a:extLst>
                <a:ext uri="{FF2B5EF4-FFF2-40B4-BE49-F238E27FC236}">
                  <a16:creationId xmlns:a16="http://schemas.microsoft.com/office/drawing/2014/main" id="{FF5F8980-BC05-E142-9A80-D18549423F6A}"/>
                </a:ext>
              </a:extLst>
            </p:cNvPr>
            <p:cNvSpPr>
              <a:spLocks noChangeShapeType="1"/>
            </p:cNvSpPr>
            <p:nvPr/>
          </p:nvSpPr>
          <p:spPr bwMode="auto">
            <a:xfrm>
              <a:off x="8381" y="12357"/>
              <a:ext cx="610" cy="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b="1" dirty="0">
                <a:cs typeface="Arial" panose="020B0604020202020204" pitchFamily="34" charset="0"/>
              </a:endParaRPr>
            </a:p>
          </p:txBody>
        </p:sp>
      </p:grpSp>
      <p:grpSp>
        <p:nvGrpSpPr>
          <p:cNvPr id="3" name="Group 104">
            <a:extLst>
              <a:ext uri="{FF2B5EF4-FFF2-40B4-BE49-F238E27FC236}">
                <a16:creationId xmlns:a16="http://schemas.microsoft.com/office/drawing/2014/main" id="{877D3149-5633-EC44-90EC-AD8CF0691E36}"/>
              </a:ext>
            </a:extLst>
          </p:cNvPr>
          <p:cNvGrpSpPr>
            <a:grpSpLocks/>
          </p:cNvGrpSpPr>
          <p:nvPr/>
        </p:nvGrpSpPr>
        <p:grpSpPr bwMode="auto">
          <a:xfrm>
            <a:off x="5969000" y="914401"/>
            <a:ext cx="2620963" cy="373063"/>
            <a:chOff x="3678" y="430"/>
            <a:chExt cx="1408" cy="235"/>
          </a:xfrm>
        </p:grpSpPr>
        <p:sp>
          <p:nvSpPr>
            <p:cNvPr id="34830" name="Text Box 93">
              <a:extLst>
                <a:ext uri="{FF2B5EF4-FFF2-40B4-BE49-F238E27FC236}">
                  <a16:creationId xmlns:a16="http://schemas.microsoft.com/office/drawing/2014/main" id="{1FC8A4D2-11DE-D44D-8ADF-2A6564AEA60E}"/>
                </a:ext>
              </a:extLst>
            </p:cNvPr>
            <p:cNvSpPr txBox="1">
              <a:spLocks noChangeArrowheads="1"/>
            </p:cNvSpPr>
            <p:nvPr/>
          </p:nvSpPr>
          <p:spPr bwMode="auto">
            <a:xfrm>
              <a:off x="4030" y="430"/>
              <a:ext cx="1056" cy="233"/>
            </a:xfrm>
            <a:prstGeom prst="rect">
              <a:avLst/>
            </a:prstGeom>
            <a:solidFill>
              <a:schemeClr val="bg1">
                <a:alpha val="59999"/>
              </a:schemeClr>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50000"/>
                </a:spcBef>
                <a:buFontTx/>
                <a:buNone/>
              </a:pPr>
              <a:r>
                <a:rPr lang="ar-JO" altLang="zh-CN" sz="1800" b="1" dirty="0">
                  <a:solidFill>
                    <a:schemeClr val="tx1"/>
                  </a:solidFill>
                  <a:ea typeface="SimSun" panose="02010600030101010101" pitchFamily="2" charset="-122"/>
                  <a:cs typeface="Arial" panose="020B0604020202020204" pitchFamily="34" charset="0"/>
                </a:rPr>
                <a:t>حمو إسماعيل</a:t>
              </a:r>
              <a:endParaRPr lang="en-US" altLang="en-US" sz="1800" b="1" dirty="0">
                <a:solidFill>
                  <a:schemeClr val="tx1"/>
                </a:solidFill>
                <a:ea typeface="SimSun" panose="02010600030101010101" pitchFamily="2" charset="-122"/>
                <a:cs typeface="Arial" panose="020B0604020202020204" pitchFamily="34" charset="0"/>
              </a:endParaRPr>
            </a:p>
          </p:txBody>
        </p:sp>
        <p:sp>
          <p:nvSpPr>
            <p:cNvPr id="34831" name="Line 94">
              <a:extLst>
                <a:ext uri="{FF2B5EF4-FFF2-40B4-BE49-F238E27FC236}">
                  <a16:creationId xmlns:a16="http://schemas.microsoft.com/office/drawing/2014/main" id="{F8EEBDEE-56B1-E545-854E-1721E5D792DD}"/>
                </a:ext>
              </a:extLst>
            </p:cNvPr>
            <p:cNvSpPr>
              <a:spLocks noChangeShapeType="1"/>
            </p:cNvSpPr>
            <p:nvPr/>
          </p:nvSpPr>
          <p:spPr bwMode="auto">
            <a:xfrm>
              <a:off x="3678" y="543"/>
              <a:ext cx="352" cy="122"/>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b="1" dirty="0">
                <a:cs typeface="Arial" panose="020B0604020202020204" pitchFamily="34" charset="0"/>
              </a:endParaRPr>
            </a:p>
          </p:txBody>
        </p:sp>
      </p:grpSp>
      <p:grpSp>
        <p:nvGrpSpPr>
          <p:cNvPr id="4" name="Group 106">
            <a:extLst>
              <a:ext uri="{FF2B5EF4-FFF2-40B4-BE49-F238E27FC236}">
                <a16:creationId xmlns:a16="http://schemas.microsoft.com/office/drawing/2014/main" id="{8C85C016-4492-EB4E-A310-1B8DF11B2FA6}"/>
              </a:ext>
            </a:extLst>
          </p:cNvPr>
          <p:cNvGrpSpPr>
            <a:grpSpLocks/>
          </p:cNvGrpSpPr>
          <p:nvPr/>
        </p:nvGrpSpPr>
        <p:grpSpPr bwMode="auto">
          <a:xfrm>
            <a:off x="5854700" y="4848225"/>
            <a:ext cx="2878138" cy="1200150"/>
            <a:chOff x="3696" y="3029"/>
            <a:chExt cx="1813" cy="756"/>
          </a:xfrm>
        </p:grpSpPr>
        <p:sp>
          <p:nvSpPr>
            <p:cNvPr id="34828" name="Line 100">
              <a:extLst>
                <a:ext uri="{FF2B5EF4-FFF2-40B4-BE49-F238E27FC236}">
                  <a16:creationId xmlns:a16="http://schemas.microsoft.com/office/drawing/2014/main" id="{DC17527A-526E-7648-A326-1CF61D9AAE35}"/>
                </a:ext>
              </a:extLst>
            </p:cNvPr>
            <p:cNvSpPr>
              <a:spLocks noChangeShapeType="1"/>
            </p:cNvSpPr>
            <p:nvPr/>
          </p:nvSpPr>
          <p:spPr bwMode="auto">
            <a:xfrm>
              <a:off x="3696" y="3408"/>
              <a:ext cx="469" cy="1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b="1" dirty="0">
                <a:cs typeface="Arial" panose="020B0604020202020204" pitchFamily="34" charset="0"/>
              </a:endParaRPr>
            </a:p>
          </p:txBody>
        </p:sp>
        <p:sp>
          <p:nvSpPr>
            <p:cNvPr id="34829" name="Text Box 102">
              <a:extLst>
                <a:ext uri="{FF2B5EF4-FFF2-40B4-BE49-F238E27FC236}">
                  <a16:creationId xmlns:a16="http://schemas.microsoft.com/office/drawing/2014/main" id="{9CA8370F-9172-E945-946A-099242FBC339}"/>
                </a:ext>
              </a:extLst>
            </p:cNvPr>
            <p:cNvSpPr txBox="1">
              <a:spLocks noChangeArrowheads="1"/>
            </p:cNvSpPr>
            <p:nvPr/>
          </p:nvSpPr>
          <p:spPr bwMode="auto">
            <a:xfrm>
              <a:off x="4165" y="3029"/>
              <a:ext cx="1344" cy="756"/>
            </a:xfrm>
            <a:prstGeom prst="rect">
              <a:avLst/>
            </a:prstGeom>
            <a:solidFill>
              <a:schemeClr val="bg1">
                <a:alpha val="6196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50000"/>
                </a:spcBef>
                <a:buFontTx/>
                <a:buNone/>
              </a:pPr>
              <a:r>
                <a:rPr lang="ar-JO" altLang="zh-CN" sz="1800" b="1" dirty="0">
                  <a:solidFill>
                    <a:schemeClr val="tx1"/>
                  </a:solidFill>
                  <a:ea typeface="SimSun" panose="02010600030101010101" pitchFamily="2" charset="-122"/>
                  <a:cs typeface="Arial" panose="020B0604020202020204" pitchFamily="34" charset="0"/>
                </a:rPr>
                <a:t>استعمر الأحفاد الهند وفتحوا طرق التجارة نحو شبه الجزيرة العربية وأفريقيا</a:t>
              </a:r>
              <a:endParaRPr lang="en-US" altLang="en-US" sz="1800" b="1" dirty="0">
                <a:solidFill>
                  <a:schemeClr val="tx1"/>
                </a:solidFill>
                <a:ea typeface="SimSun" panose="02010600030101010101" pitchFamily="2" charset="-122"/>
                <a:cs typeface="Arial" panose="020B0604020202020204" pitchFamily="34" charset="0"/>
              </a:endParaRPr>
            </a:p>
          </p:txBody>
        </p:sp>
      </p:grpSp>
      <p:grpSp>
        <p:nvGrpSpPr>
          <p:cNvPr id="5" name="Group 105">
            <a:extLst>
              <a:ext uri="{FF2B5EF4-FFF2-40B4-BE49-F238E27FC236}">
                <a16:creationId xmlns:a16="http://schemas.microsoft.com/office/drawing/2014/main" id="{B897BB60-C95D-C14D-A4CC-0D0E4DE161E1}"/>
              </a:ext>
            </a:extLst>
          </p:cNvPr>
          <p:cNvGrpSpPr>
            <a:grpSpLocks/>
          </p:cNvGrpSpPr>
          <p:nvPr/>
        </p:nvGrpSpPr>
        <p:grpSpPr bwMode="auto">
          <a:xfrm>
            <a:off x="5970588" y="3003550"/>
            <a:ext cx="2811462" cy="1862138"/>
            <a:chOff x="3745" y="2640"/>
            <a:chExt cx="1633" cy="1173"/>
          </a:xfrm>
        </p:grpSpPr>
        <p:sp>
          <p:nvSpPr>
            <p:cNvPr id="34826" name="Text Box 97">
              <a:extLst>
                <a:ext uri="{FF2B5EF4-FFF2-40B4-BE49-F238E27FC236}">
                  <a16:creationId xmlns:a16="http://schemas.microsoft.com/office/drawing/2014/main" id="{6008D341-A78D-7C47-A64D-3B80C0C7BC01}"/>
                </a:ext>
              </a:extLst>
            </p:cNvPr>
            <p:cNvSpPr txBox="1">
              <a:spLocks noChangeArrowheads="1"/>
            </p:cNvSpPr>
            <p:nvPr/>
          </p:nvSpPr>
          <p:spPr bwMode="auto">
            <a:xfrm>
              <a:off x="4176" y="2640"/>
              <a:ext cx="1202" cy="231"/>
            </a:xfrm>
            <a:prstGeom prst="rect">
              <a:avLst/>
            </a:prstGeom>
            <a:solidFill>
              <a:schemeClr val="bg1">
                <a:alpha val="6313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50000"/>
                </a:spcBef>
                <a:buFontTx/>
                <a:buNone/>
              </a:pPr>
              <a:r>
                <a:rPr lang="ar-JO" altLang="zh-CN" sz="1800" b="1" dirty="0">
                  <a:solidFill>
                    <a:schemeClr val="tx1"/>
                  </a:solidFill>
                  <a:ea typeface="SimSun" panose="02010600030101010101" pitchFamily="2" charset="-122"/>
                  <a:cs typeface="Arial" panose="020B0604020202020204" pitchFamily="34" charset="0"/>
                </a:rPr>
                <a:t>ملكة سبأ</a:t>
              </a:r>
              <a:endParaRPr lang="en-US" altLang="en-US" sz="1800" b="1" dirty="0">
                <a:solidFill>
                  <a:schemeClr val="tx1"/>
                </a:solidFill>
                <a:ea typeface="SimSun" panose="02010600030101010101" pitchFamily="2" charset="-122"/>
                <a:cs typeface="Arial" panose="020B0604020202020204" pitchFamily="34" charset="0"/>
              </a:endParaRPr>
            </a:p>
          </p:txBody>
        </p:sp>
        <p:sp>
          <p:nvSpPr>
            <p:cNvPr id="34827" name="Line 103">
              <a:extLst>
                <a:ext uri="{FF2B5EF4-FFF2-40B4-BE49-F238E27FC236}">
                  <a16:creationId xmlns:a16="http://schemas.microsoft.com/office/drawing/2014/main" id="{62E307D9-D23D-2F4D-85FA-26BE6F781D4F}"/>
                </a:ext>
              </a:extLst>
            </p:cNvPr>
            <p:cNvSpPr>
              <a:spLocks noChangeShapeType="1"/>
            </p:cNvSpPr>
            <p:nvPr/>
          </p:nvSpPr>
          <p:spPr bwMode="auto">
            <a:xfrm flipV="1">
              <a:off x="3745" y="2784"/>
              <a:ext cx="479" cy="1029"/>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b="1" dirty="0">
                <a:cs typeface="Arial" panose="020B0604020202020204" pitchFamily="34" charset="0"/>
              </a:endParaRPr>
            </a:p>
          </p:txBody>
        </p:sp>
      </p:grpSp>
      <p:sp>
        <p:nvSpPr>
          <p:cNvPr id="34823" name="Text Box 108">
            <a:extLst>
              <a:ext uri="{FF2B5EF4-FFF2-40B4-BE49-F238E27FC236}">
                <a16:creationId xmlns:a16="http://schemas.microsoft.com/office/drawing/2014/main" id="{F302A6E5-C89A-A54D-89F7-B98C4315BA22}"/>
              </a:ext>
            </a:extLst>
          </p:cNvPr>
          <p:cNvSpPr txBox="1">
            <a:spLocks noChangeArrowheads="1"/>
          </p:cNvSpPr>
          <p:nvPr/>
        </p:nvSpPr>
        <p:spPr bwMode="auto">
          <a:xfrm>
            <a:off x="0" y="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r>
              <a:rPr lang="ar-JO" altLang="zh-CN" sz="2400" b="1" dirty="0">
                <a:solidFill>
                  <a:srgbClr val="FFFF66"/>
                </a:solidFill>
                <a:ea typeface="SimSun" panose="02010600030101010101" pitchFamily="2" charset="-122"/>
                <a:cs typeface="Arial" panose="020B0604020202020204" pitchFamily="34" charset="0"/>
              </a:rPr>
              <a:t>المصدر الأول</a:t>
            </a:r>
            <a:endParaRPr lang="en-US" altLang="en-US" sz="2400" b="1" dirty="0">
              <a:solidFill>
                <a:srgbClr val="FFFF66"/>
              </a:solidFill>
              <a:ea typeface="SimSun" panose="02010600030101010101" pitchFamily="2" charset="-122"/>
              <a:cs typeface="Arial" panose="020B0604020202020204" pitchFamily="34" charset="0"/>
            </a:endParaRPr>
          </a:p>
        </p:txBody>
      </p:sp>
      <p:sp>
        <p:nvSpPr>
          <p:cNvPr id="34824" name="Text Box 109">
            <a:extLst>
              <a:ext uri="{FF2B5EF4-FFF2-40B4-BE49-F238E27FC236}">
                <a16:creationId xmlns:a16="http://schemas.microsoft.com/office/drawing/2014/main" id="{7AF84B80-8D28-FE46-9CB8-A7D2F568768F}"/>
              </a:ext>
            </a:extLst>
          </p:cNvPr>
          <p:cNvSpPr txBox="1">
            <a:spLocks noChangeArrowheads="1"/>
          </p:cNvSpPr>
          <p:nvPr/>
        </p:nvSpPr>
        <p:spPr bwMode="auto">
          <a:xfrm>
            <a:off x="304800" y="1066800"/>
            <a:ext cx="24384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lnSpc>
                <a:spcPct val="75000"/>
              </a:lnSpc>
              <a:spcBef>
                <a:spcPct val="50000"/>
              </a:spcBef>
              <a:buFontTx/>
              <a:buNone/>
            </a:pPr>
            <a:r>
              <a:rPr lang="ar-JO" altLang="zh-CN" sz="1800" b="1" dirty="0">
                <a:solidFill>
                  <a:schemeClr val="bg1"/>
                </a:solidFill>
                <a:ea typeface="SimSun" panose="02010600030101010101" pitchFamily="2" charset="-122"/>
                <a:cs typeface="Arial" panose="020B0604020202020204" pitchFamily="34" charset="0"/>
              </a:rPr>
              <a:t>تك 10: 26-29</a:t>
            </a:r>
            <a:endParaRPr lang="en-US" altLang="zh-CN" sz="1800" b="1" dirty="0">
              <a:solidFill>
                <a:schemeClr val="bg1"/>
              </a:solidFill>
              <a:ea typeface="SimSun" panose="02010600030101010101" pitchFamily="2" charset="-122"/>
              <a:cs typeface="Arial" panose="020B0604020202020204" pitchFamily="34" charset="0"/>
            </a:endParaRPr>
          </a:p>
          <a:p>
            <a:pPr eaLnBrk="1" hangingPunct="1">
              <a:lnSpc>
                <a:spcPct val="75000"/>
              </a:lnSpc>
              <a:spcBef>
                <a:spcPct val="50000"/>
              </a:spcBef>
              <a:buFontTx/>
              <a:buNone/>
            </a:pPr>
            <a:r>
              <a:rPr lang="ar-JO" altLang="zh-CN" sz="1800" b="1" dirty="0">
                <a:solidFill>
                  <a:schemeClr val="bg1"/>
                </a:solidFill>
                <a:ea typeface="SimSun" panose="02010600030101010101" pitchFamily="2" charset="-122"/>
                <a:cs typeface="Arial" panose="020B0604020202020204" pitchFamily="34" charset="0"/>
              </a:rPr>
              <a:t>1 أخ 1: 20-23</a:t>
            </a:r>
            <a:endParaRPr lang="en-US" altLang="en-US" sz="1800" b="1" dirty="0">
              <a:solidFill>
                <a:schemeClr val="bg1"/>
              </a:solidFill>
              <a:ea typeface="SimSun" panose="02010600030101010101" pitchFamily="2" charset="-122"/>
              <a:cs typeface="Arial" panose="020B0604020202020204" pitchFamily="34" charset="0"/>
            </a:endParaRPr>
          </a:p>
        </p:txBody>
      </p:sp>
      <p:sp>
        <p:nvSpPr>
          <p:cNvPr id="34825" name="TextBox 44">
            <a:extLst>
              <a:ext uri="{FF2B5EF4-FFF2-40B4-BE49-F238E27FC236}">
                <a16:creationId xmlns:a16="http://schemas.microsoft.com/office/drawing/2014/main" id="{E09525FE-E0F6-934B-82B7-5BB23A5DF999}"/>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152ج</a:t>
            </a:r>
            <a:endParaRPr lang="en-US" altLang="en-US" sz="2400" b="1" dirty="0">
              <a:solidFill>
                <a:schemeClr val="bg1"/>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a:extLst>
              <a:ext uri="{FF2B5EF4-FFF2-40B4-BE49-F238E27FC236}">
                <a16:creationId xmlns:a16="http://schemas.microsoft.com/office/drawing/2014/main" id="{0F066F25-DA2E-EA44-A727-3337080B51D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57188" y="461963"/>
            <a:ext cx="8429625" cy="667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2">
            <a:extLst>
              <a:ext uri="{FF2B5EF4-FFF2-40B4-BE49-F238E27FC236}">
                <a16:creationId xmlns:a16="http://schemas.microsoft.com/office/drawing/2014/main" id="{C6B38C1B-36C5-2E43-9D52-DFA07EF18D98}"/>
              </a:ext>
            </a:extLst>
          </p:cNvPr>
          <p:cNvSpPr>
            <a:spLocks noGrp="1" noChangeArrowheads="1"/>
          </p:cNvSpPr>
          <p:nvPr>
            <p:ph type="title"/>
          </p:nvPr>
        </p:nvSpPr>
        <p:spPr>
          <a:xfrm>
            <a:off x="19050" y="-150813"/>
            <a:ext cx="9144000" cy="1303338"/>
          </a:xfrm>
        </p:spPr>
        <p:txBody>
          <a:bodyPr/>
          <a:lstStyle/>
          <a:p>
            <a:pPr eaLnBrk="1" hangingPunct="1"/>
            <a:r>
              <a:rPr lang="ar-JO" altLang="en-US" dirty="0">
                <a:solidFill>
                  <a:srgbClr val="0D0D0D"/>
                </a:solidFill>
                <a:cs typeface="Arial" panose="020B0604020202020204" pitchFamily="34" charset="0"/>
              </a:rPr>
              <a:t>من هم العرب؟</a:t>
            </a:r>
            <a:endParaRPr lang="en-US" altLang="en-US" dirty="0">
              <a:solidFill>
                <a:srgbClr val="0D0D0D"/>
              </a:solidFill>
              <a:cs typeface="Arial" panose="020B0604020202020204" pitchFamily="34" charset="0"/>
            </a:endParaRPr>
          </a:p>
        </p:txBody>
      </p:sp>
      <p:sp>
        <p:nvSpPr>
          <p:cNvPr id="36868" name="TextBox 24">
            <a:extLst>
              <a:ext uri="{FF2B5EF4-FFF2-40B4-BE49-F238E27FC236}">
                <a16:creationId xmlns:a16="http://schemas.microsoft.com/office/drawing/2014/main" id="{F12E9056-BC6C-2947-8F5E-F59E75540900}"/>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2400" b="1" dirty="0">
                <a:solidFill>
                  <a:schemeClr val="bg1"/>
                </a:solidFill>
                <a:cs typeface="Arial" panose="020B0604020202020204" pitchFamily="34" charset="0"/>
              </a:rPr>
              <a:t>152e</a:t>
            </a:r>
          </a:p>
        </p:txBody>
      </p:sp>
      <p:grpSp>
        <p:nvGrpSpPr>
          <p:cNvPr id="36869" name="Group 3">
            <a:extLst>
              <a:ext uri="{FF2B5EF4-FFF2-40B4-BE49-F238E27FC236}">
                <a16:creationId xmlns:a16="http://schemas.microsoft.com/office/drawing/2014/main" id="{6AECFDA0-A096-E642-88C1-76EDF80CF065}"/>
              </a:ext>
            </a:extLst>
          </p:cNvPr>
          <p:cNvGrpSpPr>
            <a:grpSpLocks noChangeAspect="1"/>
          </p:cNvGrpSpPr>
          <p:nvPr/>
        </p:nvGrpSpPr>
        <p:grpSpPr bwMode="auto">
          <a:xfrm>
            <a:off x="-2124075" y="1052513"/>
            <a:ext cx="12960350" cy="5475287"/>
            <a:chOff x="-384" y="624"/>
            <a:chExt cx="6144" cy="3449"/>
          </a:xfrm>
        </p:grpSpPr>
        <p:sp>
          <p:nvSpPr>
            <p:cNvPr id="36871" name="AutoShape 4">
              <a:extLst>
                <a:ext uri="{FF2B5EF4-FFF2-40B4-BE49-F238E27FC236}">
                  <a16:creationId xmlns:a16="http://schemas.microsoft.com/office/drawing/2014/main" id="{FF201D1B-AF04-094B-8246-603E7B3341AF}"/>
                </a:ext>
              </a:extLst>
            </p:cNvPr>
            <p:cNvSpPr>
              <a:spLocks noChangeAspect="1" noChangeArrowheads="1" noTextEdit="1"/>
            </p:cNvSpPr>
            <p:nvPr/>
          </p:nvSpPr>
          <p:spPr bwMode="auto">
            <a:xfrm>
              <a:off x="-384" y="624"/>
              <a:ext cx="6144" cy="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p>
          </p:txBody>
        </p:sp>
        <p:cxnSp>
          <p:nvCxnSpPr>
            <p:cNvPr id="36872" name="_s141317">
              <a:extLst>
                <a:ext uri="{FF2B5EF4-FFF2-40B4-BE49-F238E27FC236}">
                  <a16:creationId xmlns:a16="http://schemas.microsoft.com/office/drawing/2014/main" id="{4636E631-0B53-1247-8750-B25B51BF4D09}"/>
                </a:ext>
              </a:extLst>
            </p:cNvPr>
            <p:cNvCxnSpPr>
              <a:cxnSpLocks noChangeShapeType="1"/>
              <a:stCxn id="36888" idx="0"/>
              <a:endCxn id="36886" idx="2"/>
            </p:cNvCxnSpPr>
            <p:nvPr/>
          </p:nvCxnSpPr>
          <p:spPr bwMode="auto">
            <a:xfrm rot="5400000" flipH="1">
              <a:off x="2631" y="3127"/>
              <a:ext cx="114" cy="507"/>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6873" name="_s141318">
              <a:extLst>
                <a:ext uri="{FF2B5EF4-FFF2-40B4-BE49-F238E27FC236}">
                  <a16:creationId xmlns:a16="http://schemas.microsoft.com/office/drawing/2014/main" id="{8C5E31DE-0FED-2140-82E2-564966503AA1}"/>
                </a:ext>
              </a:extLst>
            </p:cNvPr>
            <p:cNvCxnSpPr>
              <a:cxnSpLocks noChangeShapeType="1"/>
              <a:stCxn id="36887" idx="0"/>
              <a:endCxn id="36886" idx="2"/>
            </p:cNvCxnSpPr>
            <p:nvPr/>
          </p:nvCxnSpPr>
          <p:spPr bwMode="auto">
            <a:xfrm rot="-5400000">
              <a:off x="2123" y="3127"/>
              <a:ext cx="114" cy="508"/>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6874" name="_s141319">
              <a:extLst>
                <a:ext uri="{FF2B5EF4-FFF2-40B4-BE49-F238E27FC236}">
                  <a16:creationId xmlns:a16="http://schemas.microsoft.com/office/drawing/2014/main" id="{CEB660C1-3AE2-BA4C-8965-E2B782580F99}"/>
                </a:ext>
              </a:extLst>
            </p:cNvPr>
            <p:cNvCxnSpPr>
              <a:cxnSpLocks noChangeShapeType="1"/>
              <a:stCxn id="36886" idx="0"/>
              <a:endCxn id="36885" idx="2"/>
            </p:cNvCxnSpPr>
            <p:nvPr/>
          </p:nvCxnSpPr>
          <p:spPr bwMode="auto">
            <a:xfrm rot="-5400000">
              <a:off x="2378" y="2994"/>
              <a:ext cx="114" cy="1"/>
            </a:xfrm>
            <a:prstGeom prst="straightConnector1">
              <a:avLst/>
            </a:prstGeom>
            <a:noFill/>
            <a:ln w="28575">
              <a:solidFill>
                <a:schemeClr val="bg1"/>
              </a:solidFill>
              <a:round/>
              <a:headEnd/>
              <a:tailEnd/>
            </a:ln>
            <a:extLst>
              <a:ext uri="{909E8E84-426E-40DD-AFC4-6F175D3DCCD1}">
                <a14:hiddenFill xmlns:a14="http://schemas.microsoft.com/office/drawing/2010/main">
                  <a:noFill/>
                </a14:hiddenFill>
              </a:ext>
            </a:extLst>
          </p:spPr>
        </p:cxnSp>
        <p:cxnSp>
          <p:nvCxnSpPr>
            <p:cNvPr id="36875" name="_s141320">
              <a:extLst>
                <a:ext uri="{FF2B5EF4-FFF2-40B4-BE49-F238E27FC236}">
                  <a16:creationId xmlns:a16="http://schemas.microsoft.com/office/drawing/2014/main" id="{E67342DA-60AB-EF46-806B-D85389F01CB6}"/>
                </a:ext>
              </a:extLst>
            </p:cNvPr>
            <p:cNvCxnSpPr>
              <a:cxnSpLocks noChangeShapeType="1"/>
              <a:stCxn id="36885" idx="0"/>
              <a:endCxn id="36883" idx="2"/>
            </p:cNvCxnSpPr>
            <p:nvPr/>
          </p:nvCxnSpPr>
          <p:spPr bwMode="auto">
            <a:xfrm rot="-5400000">
              <a:off x="2378" y="2614"/>
              <a:ext cx="114" cy="1"/>
            </a:xfrm>
            <a:prstGeom prst="straightConnector1">
              <a:avLst/>
            </a:prstGeom>
            <a:noFill/>
            <a:ln w="28575">
              <a:solidFill>
                <a:schemeClr val="bg1"/>
              </a:solidFill>
              <a:round/>
              <a:headEnd/>
              <a:tailEnd/>
            </a:ln>
            <a:extLst>
              <a:ext uri="{909E8E84-426E-40DD-AFC4-6F175D3DCCD1}">
                <a14:hiddenFill xmlns:a14="http://schemas.microsoft.com/office/drawing/2010/main">
                  <a:noFill/>
                </a14:hiddenFill>
              </a:ext>
            </a:extLst>
          </p:spPr>
        </p:cxnSp>
        <p:cxnSp>
          <p:nvCxnSpPr>
            <p:cNvPr id="36876" name="_s141321">
              <a:extLst>
                <a:ext uri="{FF2B5EF4-FFF2-40B4-BE49-F238E27FC236}">
                  <a16:creationId xmlns:a16="http://schemas.microsoft.com/office/drawing/2014/main" id="{09EED30A-A69F-4044-A861-217CBB1259E8}"/>
                </a:ext>
              </a:extLst>
            </p:cNvPr>
            <p:cNvCxnSpPr>
              <a:cxnSpLocks noChangeShapeType="1"/>
              <a:stCxn id="36884" idx="0"/>
              <a:endCxn id="36882" idx="2"/>
            </p:cNvCxnSpPr>
            <p:nvPr/>
          </p:nvCxnSpPr>
          <p:spPr bwMode="auto">
            <a:xfrm rot="5400000" flipH="1">
              <a:off x="3012" y="1864"/>
              <a:ext cx="114" cy="762"/>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6877" name="_s141322">
              <a:extLst>
                <a:ext uri="{FF2B5EF4-FFF2-40B4-BE49-F238E27FC236}">
                  <a16:creationId xmlns:a16="http://schemas.microsoft.com/office/drawing/2014/main" id="{F87389B7-99EB-DB42-A8BA-C26D286B2A80}"/>
                </a:ext>
              </a:extLst>
            </p:cNvPr>
            <p:cNvCxnSpPr>
              <a:cxnSpLocks noChangeShapeType="1"/>
              <a:stCxn id="36883" idx="0"/>
              <a:endCxn id="36882" idx="2"/>
            </p:cNvCxnSpPr>
            <p:nvPr/>
          </p:nvCxnSpPr>
          <p:spPr bwMode="auto">
            <a:xfrm rot="-5400000">
              <a:off x="2504" y="2118"/>
              <a:ext cx="114" cy="254"/>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6878" name="_s141323">
              <a:extLst>
                <a:ext uri="{FF2B5EF4-FFF2-40B4-BE49-F238E27FC236}">
                  <a16:creationId xmlns:a16="http://schemas.microsoft.com/office/drawing/2014/main" id="{18F555E7-147E-CD40-8C34-8F7945EB335D}"/>
                </a:ext>
              </a:extLst>
            </p:cNvPr>
            <p:cNvCxnSpPr>
              <a:cxnSpLocks noChangeShapeType="1"/>
              <a:stCxn id="36882" idx="0"/>
              <a:endCxn id="36881" idx="2"/>
            </p:cNvCxnSpPr>
            <p:nvPr/>
          </p:nvCxnSpPr>
          <p:spPr bwMode="auto">
            <a:xfrm rot="-5400000">
              <a:off x="2632" y="1876"/>
              <a:ext cx="114" cy="1"/>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6879" name="_s141324">
              <a:extLst>
                <a:ext uri="{FF2B5EF4-FFF2-40B4-BE49-F238E27FC236}">
                  <a16:creationId xmlns:a16="http://schemas.microsoft.com/office/drawing/2014/main" id="{C1548795-5170-CF46-BD8F-4DE5A1343B11}"/>
                </a:ext>
              </a:extLst>
            </p:cNvPr>
            <p:cNvCxnSpPr>
              <a:cxnSpLocks noChangeShapeType="1"/>
              <a:stCxn id="36881" idx="0"/>
              <a:endCxn id="36880" idx="2"/>
            </p:cNvCxnSpPr>
            <p:nvPr/>
          </p:nvCxnSpPr>
          <p:spPr bwMode="auto">
            <a:xfrm rot="-5400000">
              <a:off x="2633" y="1508"/>
              <a:ext cx="114" cy="1"/>
            </a:xfrm>
            <a:prstGeom prst="straightConnector1">
              <a:avLst/>
            </a:prstGeom>
            <a:noFill/>
            <a:ln w="28575">
              <a:solidFill>
                <a:schemeClr val="bg1"/>
              </a:solidFill>
              <a:round/>
              <a:headEnd/>
              <a:tailEnd/>
            </a:ln>
            <a:extLst>
              <a:ext uri="{909E8E84-426E-40DD-AFC4-6F175D3DCCD1}">
                <a14:hiddenFill xmlns:a14="http://schemas.microsoft.com/office/drawing/2010/main">
                  <a:noFill/>
                </a14:hiddenFill>
              </a:ext>
            </a:extLst>
          </p:spPr>
        </p:cxnSp>
        <p:sp>
          <p:nvSpPr>
            <p:cNvPr id="36880" name="_s141325">
              <a:extLst>
                <a:ext uri="{FF2B5EF4-FFF2-40B4-BE49-F238E27FC236}">
                  <a16:creationId xmlns:a16="http://schemas.microsoft.com/office/drawing/2014/main" id="{FA656DA7-862E-EB43-8937-53A24F1C58E3}"/>
                </a:ext>
              </a:extLst>
            </p:cNvPr>
            <p:cNvSpPr>
              <a:spLocks noChangeArrowheads="1"/>
            </p:cNvSpPr>
            <p:nvPr/>
          </p:nvSpPr>
          <p:spPr bwMode="auto">
            <a:xfrm>
              <a:off x="2253" y="1198"/>
              <a:ext cx="871" cy="254"/>
            </a:xfrm>
            <a:prstGeom prst="roundRect">
              <a:avLst>
                <a:gd name="adj" fmla="val 16667"/>
              </a:avLst>
            </a:prstGeom>
            <a:solidFill>
              <a:schemeClr val="tx2">
                <a:alpha val="56078"/>
              </a:schemeClr>
            </a:solidFill>
            <a:ln w="9525">
              <a:solidFill>
                <a:srgbClr val="000000"/>
              </a:solidFill>
              <a:round/>
              <a:headEnd/>
              <a:tailEnd/>
            </a:ln>
          </p:spPr>
          <p:txBody>
            <a:bodyPr lIns="53677" tIns="26840" rIns="53677" bIns="26840"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نوح</a:t>
              </a:r>
              <a:endParaRPr lang="en-US" altLang="en-US" sz="2000" b="1" dirty="0">
                <a:ea typeface="SimSun" panose="02010600030101010101" pitchFamily="2" charset="-122"/>
                <a:cs typeface="Arial" panose="020B0604020202020204" pitchFamily="34" charset="0"/>
              </a:endParaRPr>
            </a:p>
          </p:txBody>
        </p:sp>
        <p:sp>
          <p:nvSpPr>
            <p:cNvPr id="36881" name="_s141326">
              <a:extLst>
                <a:ext uri="{FF2B5EF4-FFF2-40B4-BE49-F238E27FC236}">
                  <a16:creationId xmlns:a16="http://schemas.microsoft.com/office/drawing/2014/main" id="{B78D18D7-5ED8-0647-833E-830A815F2D64}"/>
                </a:ext>
              </a:extLst>
            </p:cNvPr>
            <p:cNvSpPr>
              <a:spLocks noChangeArrowheads="1"/>
            </p:cNvSpPr>
            <p:nvPr/>
          </p:nvSpPr>
          <p:spPr bwMode="auto">
            <a:xfrm>
              <a:off x="2253" y="1566"/>
              <a:ext cx="871" cy="254"/>
            </a:xfrm>
            <a:prstGeom prst="roundRect">
              <a:avLst>
                <a:gd name="adj" fmla="val 16667"/>
              </a:avLst>
            </a:prstGeom>
            <a:solidFill>
              <a:schemeClr val="tx2">
                <a:alpha val="56078"/>
              </a:schemeClr>
            </a:solidFill>
            <a:ln w="9525">
              <a:solidFill>
                <a:srgbClr val="000000"/>
              </a:solidFill>
              <a:round/>
              <a:headEnd/>
              <a:tailEnd/>
            </a:ln>
          </p:spPr>
          <p:txBody>
            <a:bodyPr lIns="53677" tIns="26840" rIns="53677" bIns="26840"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سام</a:t>
              </a:r>
              <a:endParaRPr lang="en-US" altLang="en-US" sz="2000" b="1" dirty="0">
                <a:ea typeface="SimSun" panose="02010600030101010101" pitchFamily="2" charset="-122"/>
                <a:cs typeface="Arial" panose="020B0604020202020204" pitchFamily="34" charset="0"/>
              </a:endParaRPr>
            </a:p>
          </p:txBody>
        </p:sp>
        <p:sp>
          <p:nvSpPr>
            <p:cNvPr id="36882" name="_s141327">
              <a:extLst>
                <a:ext uri="{FF2B5EF4-FFF2-40B4-BE49-F238E27FC236}">
                  <a16:creationId xmlns:a16="http://schemas.microsoft.com/office/drawing/2014/main" id="{5A30F405-6CDF-2640-A0D5-B79F1EFD3285}"/>
                </a:ext>
              </a:extLst>
            </p:cNvPr>
            <p:cNvSpPr>
              <a:spLocks noChangeArrowheads="1"/>
            </p:cNvSpPr>
            <p:nvPr/>
          </p:nvSpPr>
          <p:spPr bwMode="auto">
            <a:xfrm>
              <a:off x="2253" y="1934"/>
              <a:ext cx="870" cy="254"/>
            </a:xfrm>
            <a:prstGeom prst="roundRect">
              <a:avLst>
                <a:gd name="adj" fmla="val 16667"/>
              </a:avLst>
            </a:prstGeom>
            <a:solidFill>
              <a:schemeClr val="tx2">
                <a:alpha val="56078"/>
              </a:schemeClr>
            </a:solidFill>
            <a:ln w="9525">
              <a:solidFill>
                <a:srgbClr val="000000"/>
              </a:solidFill>
              <a:round/>
              <a:headEnd/>
              <a:tailEnd/>
            </a:ln>
          </p:spPr>
          <p:txBody>
            <a:bodyPr lIns="53677" tIns="26840" rIns="53677" bIns="26840"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عابر</a:t>
              </a:r>
              <a:endParaRPr lang="en-US" altLang="en-US" sz="2000" b="1" dirty="0">
                <a:ea typeface="SimSun" panose="02010600030101010101" pitchFamily="2" charset="-122"/>
                <a:cs typeface="Arial" panose="020B0604020202020204" pitchFamily="34" charset="0"/>
              </a:endParaRPr>
            </a:p>
          </p:txBody>
        </p:sp>
        <p:sp>
          <p:nvSpPr>
            <p:cNvPr id="36883" name="_s141328">
              <a:extLst>
                <a:ext uri="{FF2B5EF4-FFF2-40B4-BE49-F238E27FC236}">
                  <a16:creationId xmlns:a16="http://schemas.microsoft.com/office/drawing/2014/main" id="{EC3976B6-AE24-DA48-A4DE-9ED1F72F0C4A}"/>
                </a:ext>
              </a:extLst>
            </p:cNvPr>
            <p:cNvSpPr>
              <a:spLocks noChangeArrowheads="1"/>
            </p:cNvSpPr>
            <p:nvPr/>
          </p:nvSpPr>
          <p:spPr bwMode="auto">
            <a:xfrm>
              <a:off x="1998" y="2302"/>
              <a:ext cx="871" cy="256"/>
            </a:xfrm>
            <a:prstGeom prst="roundRect">
              <a:avLst>
                <a:gd name="adj" fmla="val 16667"/>
              </a:avLst>
            </a:prstGeom>
            <a:solidFill>
              <a:schemeClr val="tx2">
                <a:alpha val="56078"/>
              </a:schemeClr>
            </a:solidFill>
            <a:ln w="9525">
              <a:solidFill>
                <a:srgbClr val="000000"/>
              </a:solidFill>
              <a:round/>
              <a:headEnd/>
              <a:tailEnd/>
            </a:ln>
          </p:spPr>
          <p:txBody>
            <a:bodyPr lIns="53677" tIns="26840" rIns="53677" bIns="26840"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فالج</a:t>
              </a:r>
              <a:endParaRPr lang="en-US" altLang="en-US" sz="2000" b="1" dirty="0">
                <a:ea typeface="SimSun" panose="02010600030101010101" pitchFamily="2" charset="-122"/>
                <a:cs typeface="Arial" panose="020B0604020202020204" pitchFamily="34" charset="0"/>
              </a:endParaRPr>
            </a:p>
          </p:txBody>
        </p:sp>
        <p:sp>
          <p:nvSpPr>
            <p:cNvPr id="36884" name="_s141329">
              <a:extLst>
                <a:ext uri="{FF2B5EF4-FFF2-40B4-BE49-F238E27FC236}">
                  <a16:creationId xmlns:a16="http://schemas.microsoft.com/office/drawing/2014/main" id="{FC53DD01-CC5C-4044-8143-79C2A9038151}"/>
                </a:ext>
              </a:extLst>
            </p:cNvPr>
            <p:cNvSpPr>
              <a:spLocks noChangeArrowheads="1"/>
            </p:cNvSpPr>
            <p:nvPr/>
          </p:nvSpPr>
          <p:spPr bwMode="auto">
            <a:xfrm>
              <a:off x="3014" y="2302"/>
              <a:ext cx="871" cy="256"/>
            </a:xfrm>
            <a:prstGeom prst="roundRect">
              <a:avLst>
                <a:gd name="adj" fmla="val 16667"/>
              </a:avLst>
            </a:prstGeom>
            <a:solidFill>
              <a:srgbClr val="FFFF66"/>
            </a:solidFill>
            <a:ln w="9525">
              <a:solidFill>
                <a:srgbClr val="000000"/>
              </a:solidFill>
              <a:round/>
              <a:headEnd/>
              <a:tailEnd/>
            </a:ln>
          </p:spPr>
          <p:txBody>
            <a:bodyPr lIns="58346" tIns="29172" rIns="58346" bIns="2917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tx1"/>
                  </a:solidFill>
                  <a:ea typeface="SimSun" panose="02010600030101010101" pitchFamily="2" charset="-122"/>
                  <a:cs typeface="Arial" panose="020B0604020202020204" pitchFamily="34" charset="0"/>
                </a:rPr>
                <a:t>يقطان</a:t>
              </a:r>
              <a:endParaRPr lang="en-US" altLang="en-US" sz="2000" b="1" dirty="0">
                <a:solidFill>
                  <a:schemeClr val="tx1"/>
                </a:solidFill>
                <a:ea typeface="SimSun" panose="02010600030101010101" pitchFamily="2" charset="-122"/>
                <a:cs typeface="Arial" panose="020B0604020202020204" pitchFamily="34" charset="0"/>
              </a:endParaRPr>
            </a:p>
          </p:txBody>
        </p:sp>
        <p:sp>
          <p:nvSpPr>
            <p:cNvPr id="36885" name="_s141330">
              <a:extLst>
                <a:ext uri="{FF2B5EF4-FFF2-40B4-BE49-F238E27FC236}">
                  <a16:creationId xmlns:a16="http://schemas.microsoft.com/office/drawing/2014/main" id="{70A5C4E4-0AEE-D54D-8F0C-1B6501F7031D}"/>
                </a:ext>
              </a:extLst>
            </p:cNvPr>
            <p:cNvSpPr>
              <a:spLocks noChangeArrowheads="1"/>
            </p:cNvSpPr>
            <p:nvPr/>
          </p:nvSpPr>
          <p:spPr bwMode="auto">
            <a:xfrm>
              <a:off x="1998" y="2672"/>
              <a:ext cx="871" cy="266"/>
            </a:xfrm>
            <a:prstGeom prst="roundRect">
              <a:avLst>
                <a:gd name="adj" fmla="val 16667"/>
              </a:avLst>
            </a:prstGeom>
            <a:solidFill>
              <a:schemeClr val="tx2">
                <a:alpha val="56078"/>
              </a:schemeClr>
            </a:solidFill>
            <a:ln w="9525">
              <a:solidFill>
                <a:srgbClr val="000000"/>
              </a:solidFill>
              <a:round/>
              <a:headEnd/>
              <a:tailEnd/>
            </a:ln>
          </p:spPr>
          <p:txBody>
            <a:bodyPr lIns="72932" tIns="36466" rIns="72932" bIns="36466"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تارح</a:t>
              </a:r>
              <a:endParaRPr lang="en-US" altLang="en-US" sz="2000" b="1" dirty="0">
                <a:ea typeface="SimSun" panose="02010600030101010101" pitchFamily="2" charset="-122"/>
                <a:cs typeface="Arial" panose="020B0604020202020204" pitchFamily="34" charset="0"/>
              </a:endParaRPr>
            </a:p>
          </p:txBody>
        </p:sp>
        <p:sp>
          <p:nvSpPr>
            <p:cNvPr id="36886" name="_s141331">
              <a:extLst>
                <a:ext uri="{FF2B5EF4-FFF2-40B4-BE49-F238E27FC236}">
                  <a16:creationId xmlns:a16="http://schemas.microsoft.com/office/drawing/2014/main" id="{5667FD79-C4D2-504A-975A-B29B7BE17F2E}"/>
                </a:ext>
              </a:extLst>
            </p:cNvPr>
            <p:cNvSpPr>
              <a:spLocks noChangeArrowheads="1"/>
            </p:cNvSpPr>
            <p:nvPr/>
          </p:nvSpPr>
          <p:spPr bwMode="auto">
            <a:xfrm>
              <a:off x="1998" y="3052"/>
              <a:ext cx="871" cy="272"/>
            </a:xfrm>
            <a:prstGeom prst="roundRect">
              <a:avLst>
                <a:gd name="adj" fmla="val 16667"/>
              </a:avLst>
            </a:prstGeom>
            <a:solidFill>
              <a:schemeClr val="tx2">
                <a:alpha val="56078"/>
              </a:schemeClr>
            </a:solidFill>
            <a:ln w="9525">
              <a:solidFill>
                <a:srgbClr val="000000"/>
              </a:solidFill>
              <a:round/>
              <a:headEnd/>
              <a:tailEnd/>
            </a:ln>
          </p:spPr>
          <p:txBody>
            <a:bodyPr lIns="83356" tIns="41678" rIns="83356" bIns="41678"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إبراهيم</a:t>
              </a:r>
              <a:endParaRPr lang="en-US" altLang="en-US" sz="2000" b="1" dirty="0">
                <a:ea typeface="SimSun" panose="02010600030101010101" pitchFamily="2" charset="-122"/>
                <a:cs typeface="Arial" panose="020B0604020202020204" pitchFamily="34" charset="0"/>
              </a:endParaRPr>
            </a:p>
          </p:txBody>
        </p:sp>
        <p:sp>
          <p:nvSpPr>
            <p:cNvPr id="36887" name="_s141332">
              <a:extLst>
                <a:ext uri="{FF2B5EF4-FFF2-40B4-BE49-F238E27FC236}">
                  <a16:creationId xmlns:a16="http://schemas.microsoft.com/office/drawing/2014/main" id="{7A1503D3-F456-9545-8692-91D5A51F91BB}"/>
                </a:ext>
              </a:extLst>
            </p:cNvPr>
            <p:cNvSpPr>
              <a:spLocks noChangeArrowheads="1"/>
            </p:cNvSpPr>
            <p:nvPr/>
          </p:nvSpPr>
          <p:spPr bwMode="auto">
            <a:xfrm>
              <a:off x="1491" y="3438"/>
              <a:ext cx="870" cy="278"/>
            </a:xfrm>
            <a:prstGeom prst="roundRect">
              <a:avLst>
                <a:gd name="adj" fmla="val 16667"/>
              </a:avLst>
            </a:prstGeom>
            <a:solidFill>
              <a:schemeClr val="tx2">
                <a:alpha val="56078"/>
              </a:schemeClr>
            </a:solidFill>
            <a:ln w="9525">
              <a:solidFill>
                <a:srgbClr val="000000"/>
              </a:solidFill>
              <a:round/>
              <a:headEnd/>
              <a:tailEnd/>
            </a:ln>
          </p:spPr>
          <p:txBody>
            <a:bodyPr lIns="85933" tIns="42968" rIns="85933" bIns="42968"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إسحق</a:t>
              </a:r>
              <a:endParaRPr lang="en-US" altLang="en-US" sz="2000" b="1" dirty="0">
                <a:ea typeface="SimSun" panose="02010600030101010101" pitchFamily="2" charset="-122"/>
                <a:cs typeface="Arial" panose="020B0604020202020204" pitchFamily="34" charset="0"/>
              </a:endParaRPr>
            </a:p>
          </p:txBody>
        </p:sp>
        <p:sp>
          <p:nvSpPr>
            <p:cNvPr id="36888" name="_s141333">
              <a:extLst>
                <a:ext uri="{FF2B5EF4-FFF2-40B4-BE49-F238E27FC236}">
                  <a16:creationId xmlns:a16="http://schemas.microsoft.com/office/drawing/2014/main" id="{1BA56761-4C03-3A46-9F07-1FC4CD3851BA}"/>
                </a:ext>
              </a:extLst>
            </p:cNvPr>
            <p:cNvSpPr>
              <a:spLocks noChangeArrowheads="1"/>
            </p:cNvSpPr>
            <p:nvPr/>
          </p:nvSpPr>
          <p:spPr bwMode="auto">
            <a:xfrm>
              <a:off x="2506" y="3438"/>
              <a:ext cx="870" cy="278"/>
            </a:xfrm>
            <a:prstGeom prst="roundRect">
              <a:avLst>
                <a:gd name="adj" fmla="val 16667"/>
              </a:avLst>
            </a:prstGeom>
            <a:solidFill>
              <a:schemeClr val="tx2">
                <a:alpha val="56078"/>
              </a:schemeClr>
            </a:solidFill>
            <a:ln w="9525">
              <a:solidFill>
                <a:srgbClr val="000000"/>
              </a:solidFill>
              <a:round/>
              <a:headEnd/>
              <a:tailEnd/>
            </a:ln>
          </p:spPr>
          <p:txBody>
            <a:bodyPr lIns="92401" tIns="46201" rIns="92401" bIns="46201"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zh-CN" sz="2000" b="1" dirty="0">
                  <a:ea typeface="SimSun" panose="02010600030101010101" pitchFamily="2" charset="-122"/>
                  <a:cs typeface="Arial" panose="020B0604020202020204" pitchFamily="34" charset="0"/>
                </a:rPr>
                <a:t>Ishmael</a:t>
              </a:r>
              <a:endParaRPr lang="en-US" altLang="en-US" sz="2000" b="1" dirty="0">
                <a:ea typeface="SimSun" panose="02010600030101010101" pitchFamily="2" charset="-122"/>
                <a:cs typeface="Arial" panose="020B0604020202020204" pitchFamily="34" charset="0"/>
              </a:endParaRPr>
            </a:p>
          </p:txBody>
        </p:sp>
      </p:grpSp>
      <p:sp>
        <p:nvSpPr>
          <p:cNvPr id="141338" name="_s1040">
            <a:extLst>
              <a:ext uri="{FF2B5EF4-FFF2-40B4-BE49-F238E27FC236}">
                <a16:creationId xmlns:a16="http://schemas.microsoft.com/office/drawing/2014/main" id="{985614F4-402F-4A4B-8DF2-DF1084B9AD4D}"/>
              </a:ext>
            </a:extLst>
          </p:cNvPr>
          <p:cNvSpPr>
            <a:spLocks noChangeArrowheads="1"/>
          </p:cNvSpPr>
          <p:nvPr/>
        </p:nvSpPr>
        <p:spPr bwMode="auto">
          <a:xfrm>
            <a:off x="3948113" y="5480050"/>
            <a:ext cx="1858962" cy="481013"/>
          </a:xfrm>
          <a:prstGeom prst="roundRect">
            <a:avLst>
              <a:gd name="adj" fmla="val 16667"/>
            </a:avLst>
          </a:prstGeom>
          <a:solidFill>
            <a:srgbClr val="FFFF66"/>
          </a:solidFill>
          <a:ln w="9525">
            <a:solidFill>
              <a:srgbClr val="000000"/>
            </a:solidFill>
            <a:round/>
            <a:headEnd/>
            <a:tailEnd/>
          </a:ln>
        </p:spPr>
        <p:txBody>
          <a:bodyPr lIns="58346" tIns="29172" rIns="58346" bIns="2917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tx1"/>
                </a:solidFill>
                <a:ea typeface="SimSun" panose="02010600030101010101" pitchFamily="2" charset="-122"/>
                <a:cs typeface="Arial" panose="020B0604020202020204" pitchFamily="34" charset="0"/>
              </a:rPr>
              <a:t>إسماعيل</a:t>
            </a:r>
            <a:endParaRPr lang="en-US" altLang="en-US" sz="2000" b="1" dirty="0">
              <a:solidFill>
                <a:schemeClr val="tx1"/>
              </a:solidFill>
              <a:ea typeface="SimSun" panose="02010600030101010101" pitchFamily="2"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1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6" descr="guercino-angel-appears-hagar-ishmael-L612-fm.jpg">
            <a:extLst>
              <a:ext uri="{FF2B5EF4-FFF2-40B4-BE49-F238E27FC236}">
                <a16:creationId xmlns:a16="http://schemas.microsoft.com/office/drawing/2014/main" id="{29180B1D-AEA4-174E-A5AD-CC32157E5D5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2">
            <a:extLst>
              <a:ext uri="{FF2B5EF4-FFF2-40B4-BE49-F238E27FC236}">
                <a16:creationId xmlns:a16="http://schemas.microsoft.com/office/drawing/2014/main" id="{A477E64C-CB0E-FE49-86C2-6D36CFDE5630}"/>
              </a:ext>
            </a:extLst>
          </p:cNvPr>
          <p:cNvSpPr>
            <a:spLocks noGrp="1" noChangeArrowheads="1"/>
          </p:cNvSpPr>
          <p:nvPr>
            <p:ph type="title"/>
          </p:nvPr>
        </p:nvSpPr>
        <p:spPr>
          <a:xfrm>
            <a:off x="0" y="-341313"/>
            <a:ext cx="9144000" cy="1143001"/>
          </a:xfrm>
        </p:spPr>
        <p:txBody>
          <a:bodyPr/>
          <a:lstStyle/>
          <a:p>
            <a:pPr eaLnBrk="1" hangingPunct="1"/>
            <a:r>
              <a:rPr lang="ar-JO" altLang="zh-CN" dirty="0">
                <a:ea typeface="SimSun" panose="02010600030101010101" pitchFamily="2" charset="-122"/>
                <a:cs typeface="Arial" panose="020B0604020202020204" pitchFamily="34" charset="0"/>
              </a:rPr>
              <a:t>الملاك وهاجر</a:t>
            </a:r>
            <a:endParaRPr lang="en-US" altLang="en-US" dirty="0">
              <a:solidFill>
                <a:schemeClr val="bg1"/>
              </a:solidFill>
              <a:cs typeface="Arial" panose="020B0604020202020204" pitchFamily="34" charset="0"/>
            </a:endParaRPr>
          </a:p>
        </p:txBody>
      </p:sp>
      <p:sp>
        <p:nvSpPr>
          <p:cNvPr id="38916" name="TextBox 7">
            <a:extLst>
              <a:ext uri="{FF2B5EF4-FFF2-40B4-BE49-F238E27FC236}">
                <a16:creationId xmlns:a16="http://schemas.microsoft.com/office/drawing/2014/main" id="{E6D36F98-225C-1E47-BACF-00416EE1D685}"/>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rPr>
              <a:t>152ح</a:t>
            </a:r>
            <a:endParaRPr lang="en-US" altLang="en-US" sz="2400" b="1" dirty="0">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guercino-angel-appears-hagar-ishmael-L612-fm.jpg">
            <a:extLst>
              <a:ext uri="{FF2B5EF4-FFF2-40B4-BE49-F238E27FC236}">
                <a16:creationId xmlns:a16="http://schemas.microsoft.com/office/drawing/2014/main" id="{097BC68D-667C-6E17-EE1F-94456C190115}"/>
              </a:ext>
            </a:extLst>
          </p:cNvPr>
          <p:cNvPicPr>
            <a:picLocks noChangeAspect="1"/>
          </p:cNvPicPr>
          <p:nvPr/>
        </p:nvPicPr>
        <p:blipFill rotWithShape="1">
          <a:blip r:embed="rId3">
            <a:lum bright="-26000"/>
            <a:extLst>
              <a:ext uri="{28A0092B-C50C-407E-A947-70E740481C1C}">
                <a14:useLocalDpi xmlns:a14="http://schemas.microsoft.com/office/drawing/2010/main"/>
              </a:ext>
            </a:extLst>
          </a:blip>
          <a:srcRect t="4000" b="6000"/>
          <a:stretch/>
        </p:blipFill>
        <p:spPr bwMode="auto">
          <a:xfrm>
            <a:off x="-36512" y="0"/>
            <a:ext cx="91805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3">
            <a:extLst>
              <a:ext uri="{FF2B5EF4-FFF2-40B4-BE49-F238E27FC236}">
                <a16:creationId xmlns:a16="http://schemas.microsoft.com/office/drawing/2014/main" id="{5ACD2918-F2BB-9849-AD3E-CED60833FB40}"/>
              </a:ext>
            </a:extLst>
          </p:cNvPr>
          <p:cNvSpPr>
            <a:spLocks noGrp="1" noChangeArrowheads="1"/>
          </p:cNvSpPr>
          <p:nvPr>
            <p:ph type="body" idx="1"/>
          </p:nvPr>
        </p:nvSpPr>
        <p:spPr>
          <a:xfrm>
            <a:off x="0" y="152400"/>
            <a:ext cx="9144000" cy="6705600"/>
          </a:xfrm>
        </p:spPr>
        <p:txBody>
          <a:bodyPr/>
          <a:lstStyle/>
          <a:p>
            <a:pPr algn="ctr" eaLnBrk="1" hangingPunct="1">
              <a:lnSpc>
                <a:spcPct val="90000"/>
              </a:lnSpc>
              <a:spcBef>
                <a:spcPct val="35000"/>
              </a:spcBef>
              <a:buFontTx/>
              <a:buNone/>
            </a:pPr>
            <a:r>
              <a:rPr lang="ar-JO" altLang="zh-CN" sz="2800" dirty="0">
                <a:solidFill>
                  <a:schemeClr val="accent1"/>
                </a:solidFill>
                <a:ea typeface="SimSun" panose="02010600030101010101" pitchFamily="2" charset="-122"/>
                <a:cs typeface="Arial" panose="020B0604020202020204" pitchFamily="34" charset="0"/>
              </a:rPr>
              <a:t>وقال لها ملاك الرب: تكثيراً </a:t>
            </a:r>
            <a:r>
              <a:rPr lang="ar-JO" altLang="zh-CN" sz="2800" dirty="0">
                <a:solidFill>
                  <a:srgbClr val="FFFF00"/>
                </a:solidFill>
                <a:ea typeface="SimSun" panose="02010600030101010101" pitchFamily="2" charset="-122"/>
                <a:cs typeface="Arial" panose="020B0604020202020204" pitchFamily="34" charset="0"/>
              </a:rPr>
              <a:t>أكثر نسلك </a:t>
            </a:r>
            <a:r>
              <a:rPr lang="ar-JO" altLang="zh-CN" sz="2800" dirty="0">
                <a:solidFill>
                  <a:schemeClr val="accent1"/>
                </a:solidFill>
                <a:ea typeface="SimSun" panose="02010600030101010101" pitchFamily="2" charset="-122"/>
                <a:cs typeface="Arial" panose="020B0604020202020204" pitchFamily="34" charset="0"/>
              </a:rPr>
              <a:t>فلا يعد من الكثرة.</a:t>
            </a:r>
          </a:p>
          <a:p>
            <a:pPr algn="ctr" eaLnBrk="1" hangingPunct="1">
              <a:lnSpc>
                <a:spcPct val="90000"/>
              </a:lnSpc>
              <a:spcBef>
                <a:spcPct val="35000"/>
              </a:spcBef>
              <a:buFontTx/>
              <a:buNone/>
            </a:pPr>
            <a:r>
              <a:rPr lang="ar-JO" altLang="zh-CN" sz="2800" dirty="0">
                <a:solidFill>
                  <a:schemeClr val="accent1"/>
                </a:solidFill>
                <a:ea typeface="SimSun" panose="02010600030101010101" pitchFamily="2" charset="-122"/>
                <a:cs typeface="Arial" panose="020B0604020202020204" pitchFamily="34" charset="0"/>
              </a:rPr>
              <a:t>وقال لها ملاك الرب: </a:t>
            </a:r>
          </a:p>
          <a:p>
            <a:pPr algn="ctr" eaLnBrk="1" hangingPunct="1">
              <a:lnSpc>
                <a:spcPct val="90000"/>
              </a:lnSpc>
              <a:spcBef>
                <a:spcPct val="35000"/>
              </a:spcBef>
              <a:buFontTx/>
              <a:buNone/>
            </a:pPr>
            <a:r>
              <a:rPr lang="ar-JO" altLang="zh-CN" sz="2800" dirty="0">
                <a:solidFill>
                  <a:schemeClr val="accent1"/>
                </a:solidFill>
                <a:ea typeface="SimSun" panose="02010600030101010101" pitchFamily="2" charset="-122"/>
                <a:cs typeface="Arial" panose="020B0604020202020204" pitchFamily="34" charset="0"/>
              </a:rPr>
              <a:t>ها أنت حبلى</a:t>
            </a:r>
          </a:p>
          <a:p>
            <a:pPr algn="ctr" eaLnBrk="1" hangingPunct="1">
              <a:lnSpc>
                <a:spcPct val="90000"/>
              </a:lnSpc>
              <a:spcBef>
                <a:spcPct val="35000"/>
              </a:spcBef>
              <a:buFontTx/>
              <a:buNone/>
            </a:pPr>
            <a:r>
              <a:rPr lang="ar-JO" altLang="zh-CN" sz="2800" dirty="0">
                <a:solidFill>
                  <a:schemeClr val="accent1"/>
                </a:solidFill>
                <a:ea typeface="SimSun" panose="02010600030101010101" pitchFamily="2" charset="-122"/>
                <a:cs typeface="Arial" panose="020B0604020202020204" pitchFamily="34" charset="0"/>
              </a:rPr>
              <a:t>فتلدين ابناً </a:t>
            </a:r>
          </a:p>
          <a:p>
            <a:pPr algn="ctr" eaLnBrk="1" hangingPunct="1">
              <a:lnSpc>
                <a:spcPct val="90000"/>
              </a:lnSpc>
              <a:spcBef>
                <a:spcPct val="35000"/>
              </a:spcBef>
              <a:buFontTx/>
              <a:buNone/>
            </a:pPr>
            <a:r>
              <a:rPr lang="ar-JO" altLang="zh-CN" sz="2800" dirty="0">
                <a:solidFill>
                  <a:srgbClr val="FFFF00"/>
                </a:solidFill>
                <a:ea typeface="SimSun" panose="02010600030101010101" pitchFamily="2" charset="-122"/>
                <a:cs typeface="Arial" panose="020B0604020202020204" pitchFamily="34" charset="0"/>
              </a:rPr>
              <a:t>وتدعين اسمه إسماعيل</a:t>
            </a:r>
            <a:r>
              <a:rPr lang="ar-JO" altLang="zh-CN" sz="2800" dirty="0">
                <a:solidFill>
                  <a:schemeClr val="accent1"/>
                </a:solidFill>
                <a:ea typeface="SimSun" panose="02010600030101010101" pitchFamily="2" charset="-122"/>
                <a:cs typeface="Arial" panose="020B0604020202020204" pitchFamily="34" charset="0"/>
              </a:rPr>
              <a:t> </a:t>
            </a:r>
          </a:p>
          <a:p>
            <a:pPr algn="ctr" eaLnBrk="1" hangingPunct="1">
              <a:lnSpc>
                <a:spcPct val="90000"/>
              </a:lnSpc>
              <a:spcBef>
                <a:spcPct val="35000"/>
              </a:spcBef>
              <a:buFontTx/>
              <a:buNone/>
            </a:pPr>
            <a:r>
              <a:rPr lang="ar-JO" altLang="zh-CN" sz="2800" dirty="0">
                <a:solidFill>
                  <a:schemeClr val="accent1"/>
                </a:solidFill>
                <a:ea typeface="SimSun" panose="02010600030101010101" pitchFamily="2" charset="-122"/>
                <a:cs typeface="Arial" panose="020B0604020202020204" pitchFamily="34" charset="0"/>
              </a:rPr>
              <a:t>لأن الرب قد سمع لمذلتك.</a:t>
            </a:r>
          </a:p>
          <a:p>
            <a:pPr algn="ctr" eaLnBrk="1" hangingPunct="1">
              <a:lnSpc>
                <a:spcPct val="90000"/>
              </a:lnSpc>
              <a:spcBef>
                <a:spcPct val="35000"/>
              </a:spcBef>
              <a:buFontTx/>
              <a:buNone/>
            </a:pPr>
            <a:r>
              <a:rPr lang="ar-JO" altLang="zh-CN" sz="2800" dirty="0">
                <a:solidFill>
                  <a:schemeClr val="accent1"/>
                </a:solidFill>
                <a:ea typeface="SimSun" panose="02010600030101010101" pitchFamily="2" charset="-122"/>
                <a:cs typeface="Arial" panose="020B0604020202020204" pitchFamily="34" charset="0"/>
              </a:rPr>
              <a:t>وإنه يكون </a:t>
            </a:r>
            <a:r>
              <a:rPr lang="ar-JO" altLang="zh-CN" sz="2800" dirty="0">
                <a:solidFill>
                  <a:srgbClr val="FFFF00"/>
                </a:solidFill>
                <a:ea typeface="SimSun" panose="02010600030101010101" pitchFamily="2" charset="-122"/>
                <a:cs typeface="Arial" panose="020B0604020202020204" pitchFamily="34" charset="0"/>
              </a:rPr>
              <a:t>إنساناً وحشياً</a:t>
            </a:r>
            <a:endParaRPr lang="ar-JO" altLang="zh-CN" sz="2800" dirty="0">
              <a:solidFill>
                <a:schemeClr val="accent1"/>
              </a:solidFill>
              <a:ea typeface="SimSun" panose="02010600030101010101" pitchFamily="2" charset="-122"/>
              <a:cs typeface="Arial" panose="020B0604020202020204" pitchFamily="34" charset="0"/>
            </a:endParaRPr>
          </a:p>
          <a:p>
            <a:pPr algn="ctr" eaLnBrk="1" hangingPunct="1">
              <a:lnSpc>
                <a:spcPct val="90000"/>
              </a:lnSpc>
              <a:spcBef>
                <a:spcPct val="35000"/>
              </a:spcBef>
              <a:buFontTx/>
              <a:buNone/>
            </a:pPr>
            <a:r>
              <a:rPr lang="ar-JO" altLang="zh-CN" sz="2800" dirty="0">
                <a:solidFill>
                  <a:schemeClr val="accent1"/>
                </a:solidFill>
                <a:ea typeface="SimSun" panose="02010600030101010101" pitchFamily="2" charset="-122"/>
                <a:cs typeface="Arial" panose="020B0604020202020204" pitchFamily="34" charset="0"/>
              </a:rPr>
              <a:t>يده </a:t>
            </a:r>
            <a:r>
              <a:rPr lang="ar-JO" altLang="zh-CN" sz="2800" dirty="0">
                <a:solidFill>
                  <a:srgbClr val="FFFF00"/>
                </a:solidFill>
                <a:ea typeface="SimSun" panose="02010600030101010101" pitchFamily="2" charset="-122"/>
                <a:cs typeface="Arial" panose="020B0604020202020204" pitchFamily="34" charset="0"/>
              </a:rPr>
              <a:t>على كل واحد</a:t>
            </a:r>
          </a:p>
          <a:p>
            <a:pPr algn="ctr" eaLnBrk="1" hangingPunct="1">
              <a:lnSpc>
                <a:spcPct val="90000"/>
              </a:lnSpc>
              <a:spcBef>
                <a:spcPct val="35000"/>
              </a:spcBef>
              <a:buFontTx/>
              <a:buNone/>
            </a:pPr>
            <a:r>
              <a:rPr lang="ar-JO" altLang="zh-CN" sz="2800" dirty="0">
                <a:solidFill>
                  <a:schemeClr val="accent1"/>
                </a:solidFill>
                <a:ea typeface="SimSun" panose="02010600030101010101" pitchFamily="2" charset="-122"/>
                <a:cs typeface="Arial" panose="020B0604020202020204" pitchFamily="34" charset="0"/>
              </a:rPr>
              <a:t>ويد كل واحد </a:t>
            </a:r>
            <a:r>
              <a:rPr lang="ar-JO" altLang="zh-CN" sz="2800" dirty="0">
                <a:solidFill>
                  <a:srgbClr val="FFFF00"/>
                </a:solidFill>
                <a:ea typeface="SimSun" panose="02010600030101010101" pitchFamily="2" charset="-122"/>
                <a:cs typeface="Arial" panose="020B0604020202020204" pitchFamily="34" charset="0"/>
              </a:rPr>
              <a:t>عليه</a:t>
            </a:r>
            <a:r>
              <a:rPr lang="ar-JO" altLang="zh-CN" sz="2800" dirty="0">
                <a:solidFill>
                  <a:schemeClr val="accent1"/>
                </a:solidFill>
                <a:ea typeface="SimSun" panose="02010600030101010101" pitchFamily="2" charset="-122"/>
                <a:cs typeface="Arial" panose="020B0604020202020204" pitchFamily="34" charset="0"/>
              </a:rPr>
              <a:t>، </a:t>
            </a:r>
          </a:p>
          <a:p>
            <a:pPr algn="ctr" eaLnBrk="1" hangingPunct="1">
              <a:lnSpc>
                <a:spcPct val="90000"/>
              </a:lnSpc>
              <a:spcBef>
                <a:spcPct val="35000"/>
              </a:spcBef>
              <a:buFontTx/>
              <a:buNone/>
            </a:pPr>
            <a:r>
              <a:rPr lang="ar-JO" altLang="zh-CN" sz="2800" dirty="0">
                <a:solidFill>
                  <a:srgbClr val="FFFF00"/>
                </a:solidFill>
                <a:ea typeface="SimSun" panose="02010600030101010101" pitchFamily="2" charset="-122"/>
                <a:cs typeface="Arial" panose="020B0604020202020204" pitchFamily="34" charset="0"/>
              </a:rPr>
              <a:t>وأمام جميع إخوته يسكن.</a:t>
            </a:r>
            <a:endParaRPr lang="en-US" altLang="zh-CN" sz="2800" dirty="0">
              <a:solidFill>
                <a:srgbClr val="FFFF00"/>
              </a:solidFill>
              <a:ea typeface="SimSun" panose="02010600030101010101" pitchFamily="2" charset="-122"/>
              <a:cs typeface="Arial" panose="020B0604020202020204" pitchFamily="34" charset="0"/>
            </a:endParaRPr>
          </a:p>
          <a:p>
            <a:pPr algn="r" eaLnBrk="1" hangingPunct="1">
              <a:lnSpc>
                <a:spcPct val="80000"/>
              </a:lnSpc>
              <a:buFontTx/>
              <a:buNone/>
            </a:pPr>
            <a:r>
              <a:rPr lang="en-US" altLang="zh-CN" sz="2800" dirty="0">
                <a:ea typeface="SimSun" panose="02010600030101010101" pitchFamily="2" charset="-122"/>
                <a:cs typeface="Arial" panose="020B0604020202020204" pitchFamily="34" charset="0"/>
              </a:rPr>
              <a:t>							</a:t>
            </a:r>
            <a:r>
              <a:rPr lang="ar-JO" altLang="zh-CN" sz="2800" dirty="0">
                <a:solidFill>
                  <a:srgbClr val="FFFF99"/>
                </a:solidFill>
                <a:ea typeface="SimSun" panose="02010600030101010101" pitchFamily="2" charset="-122"/>
                <a:cs typeface="Arial" panose="020B0604020202020204" pitchFamily="34" charset="0"/>
              </a:rPr>
              <a:t>تك 16: 10-12</a:t>
            </a:r>
            <a:endParaRPr lang="en-US" altLang="en-US" sz="2400" dirty="0">
              <a:solidFill>
                <a:srgbClr val="FFFF99"/>
              </a:solidFill>
              <a:cs typeface="Arial" panose="020B0604020202020204" pitchFamily="34" charset="0"/>
            </a:endParaRPr>
          </a:p>
        </p:txBody>
      </p:sp>
      <p:sp>
        <p:nvSpPr>
          <p:cNvPr id="40964" name="TextBox 5">
            <a:extLst>
              <a:ext uri="{FF2B5EF4-FFF2-40B4-BE49-F238E27FC236}">
                <a16:creationId xmlns:a16="http://schemas.microsoft.com/office/drawing/2014/main" id="{714398B2-3A08-9845-98D8-1FBB3B4E41A1}"/>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152ح</a:t>
            </a:r>
            <a:endParaRPr lang="en-US" altLang="en-US" sz="2400" b="1" dirty="0">
              <a:solidFill>
                <a:schemeClr val="bg1"/>
              </a:solidFill>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3C46120E-0EC1-F440-BF2D-852CAFCC604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12875"/>
            <a:ext cx="9144000"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2">
            <a:extLst>
              <a:ext uri="{FF2B5EF4-FFF2-40B4-BE49-F238E27FC236}">
                <a16:creationId xmlns:a16="http://schemas.microsoft.com/office/drawing/2014/main" id="{962C2801-8073-CB4E-939E-A82E1BF5FC0C}"/>
              </a:ext>
            </a:extLst>
          </p:cNvPr>
          <p:cNvSpPr>
            <a:spLocks noGrp="1" noChangeArrowheads="1"/>
          </p:cNvSpPr>
          <p:nvPr>
            <p:ph type="title"/>
          </p:nvPr>
        </p:nvSpPr>
        <p:spPr>
          <a:xfrm>
            <a:off x="0" y="0"/>
            <a:ext cx="9144000" cy="1557338"/>
          </a:xfrm>
          <a:solidFill>
            <a:schemeClr val="tx2">
              <a:alpha val="21960"/>
            </a:schemeClr>
          </a:solidFill>
        </p:spPr>
        <p:txBody>
          <a:bodyPr/>
          <a:lstStyle/>
          <a:p>
            <a:pPr eaLnBrk="1" hangingPunct="1"/>
            <a:r>
              <a:rPr lang="ar-JO" altLang="en-US" dirty="0">
                <a:solidFill>
                  <a:schemeClr val="tx1"/>
                </a:solidFill>
                <a:cs typeface="Arial" panose="020B0604020202020204" pitchFamily="34" charset="0"/>
              </a:rPr>
              <a:t>توسل إبراهيم إلى الله من أجل إسماعيل            </a:t>
            </a:r>
            <a:r>
              <a:rPr lang="ar-JO" altLang="en-US" sz="4000" dirty="0">
                <a:solidFill>
                  <a:schemeClr val="tx1"/>
                </a:solidFill>
                <a:cs typeface="Arial" panose="020B0604020202020204" pitchFamily="34" charset="0"/>
              </a:rPr>
              <a:t>– تك 17: 20</a:t>
            </a:r>
            <a:endParaRPr lang="en-US" altLang="en-US" dirty="0">
              <a:solidFill>
                <a:schemeClr val="tx1"/>
              </a:solidFill>
              <a:cs typeface="Arial" panose="020B0604020202020204" pitchFamily="34" charset="0"/>
            </a:endParaRPr>
          </a:p>
        </p:txBody>
      </p:sp>
      <p:sp>
        <p:nvSpPr>
          <p:cNvPr id="43012" name="TextBox 6">
            <a:extLst>
              <a:ext uri="{FF2B5EF4-FFF2-40B4-BE49-F238E27FC236}">
                <a16:creationId xmlns:a16="http://schemas.microsoft.com/office/drawing/2014/main" id="{9C7E6C00-6101-9D4C-840F-864DE48B5C0E}"/>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rPr>
              <a:t>152ح</a:t>
            </a:r>
            <a:endParaRPr lang="en-US" altLang="en-US" sz="2400" b="1" dirty="0">
              <a:solidFill>
                <a:schemeClr val="bg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62673"/>
        </a:solidFill>
        <a:effectLst/>
      </p:bgPr>
    </p:bg>
    <p:spTree>
      <p:nvGrpSpPr>
        <p:cNvPr id="1" name=""/>
        <p:cNvGrpSpPr/>
        <p:nvPr/>
      </p:nvGrpSpPr>
      <p:grpSpPr>
        <a:xfrm>
          <a:off x="0" y="0"/>
          <a:ext cx="0" cy="0"/>
          <a:chOff x="0" y="0"/>
          <a:chExt cx="0" cy="0"/>
        </a:xfrm>
      </p:grpSpPr>
      <p:grpSp>
        <p:nvGrpSpPr>
          <p:cNvPr id="45058" name="Group 2">
            <a:extLst>
              <a:ext uri="{FF2B5EF4-FFF2-40B4-BE49-F238E27FC236}">
                <a16:creationId xmlns:a16="http://schemas.microsoft.com/office/drawing/2014/main" id="{6475E8FD-1747-AB47-8850-DEE65FA5C3D2}"/>
              </a:ext>
            </a:extLst>
          </p:cNvPr>
          <p:cNvGrpSpPr>
            <a:grpSpLocks noChangeAspect="1"/>
          </p:cNvGrpSpPr>
          <p:nvPr/>
        </p:nvGrpSpPr>
        <p:grpSpPr bwMode="auto">
          <a:xfrm>
            <a:off x="1371600" y="-762000"/>
            <a:ext cx="4598988" cy="7391400"/>
            <a:chOff x="5428" y="11306"/>
            <a:chExt cx="3644" cy="55761"/>
          </a:xfrm>
        </p:grpSpPr>
        <p:sp>
          <p:nvSpPr>
            <p:cNvPr id="45068" name="AutoShape 3">
              <a:extLst>
                <a:ext uri="{FF2B5EF4-FFF2-40B4-BE49-F238E27FC236}">
                  <a16:creationId xmlns:a16="http://schemas.microsoft.com/office/drawing/2014/main" id="{4FACE3D8-74BE-604E-AC8E-C3C8181311A7}"/>
                </a:ext>
              </a:extLst>
            </p:cNvPr>
            <p:cNvSpPr>
              <a:spLocks noChangeAspect="1" noChangeArrowheads="1" noTextEdit="1"/>
            </p:cNvSpPr>
            <p:nvPr/>
          </p:nvSpPr>
          <p:spPr bwMode="auto">
            <a:xfrm>
              <a:off x="5428" y="11306"/>
              <a:ext cx="3644" cy="5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p>
          </p:txBody>
        </p:sp>
        <p:cxnSp>
          <p:nvCxnSpPr>
            <p:cNvPr id="45069" name="_s143365">
              <a:extLst>
                <a:ext uri="{FF2B5EF4-FFF2-40B4-BE49-F238E27FC236}">
                  <a16:creationId xmlns:a16="http://schemas.microsoft.com/office/drawing/2014/main" id="{0159F2B4-9E2C-5446-B050-C80DF9BF5B15}"/>
                </a:ext>
              </a:extLst>
            </p:cNvPr>
            <p:cNvCxnSpPr>
              <a:cxnSpLocks noChangeShapeType="1"/>
              <a:stCxn id="45093" idx="1"/>
              <a:endCxn id="45081" idx="2"/>
            </p:cNvCxnSpPr>
            <p:nvPr/>
          </p:nvCxnSpPr>
          <p:spPr bwMode="auto">
            <a:xfrm rot="10800000">
              <a:off x="6522" y="22966"/>
              <a:ext cx="390" cy="38320"/>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5070" name="_s143366">
              <a:extLst>
                <a:ext uri="{FF2B5EF4-FFF2-40B4-BE49-F238E27FC236}">
                  <a16:creationId xmlns:a16="http://schemas.microsoft.com/office/drawing/2014/main" id="{2A0CA434-231A-8047-99E4-F218FCCC7BC6}"/>
                </a:ext>
              </a:extLst>
            </p:cNvPr>
            <p:cNvCxnSpPr>
              <a:cxnSpLocks noChangeShapeType="1"/>
              <a:stCxn id="45092" idx="1"/>
              <a:endCxn id="45081" idx="2"/>
            </p:cNvCxnSpPr>
            <p:nvPr/>
          </p:nvCxnSpPr>
          <p:spPr bwMode="auto">
            <a:xfrm rot="10800000">
              <a:off x="6522" y="22966"/>
              <a:ext cx="390" cy="35043"/>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5071" name="_s143367">
              <a:extLst>
                <a:ext uri="{FF2B5EF4-FFF2-40B4-BE49-F238E27FC236}">
                  <a16:creationId xmlns:a16="http://schemas.microsoft.com/office/drawing/2014/main" id="{2F93700E-E4FE-6449-8A34-4D866CCB5A35}"/>
                </a:ext>
              </a:extLst>
            </p:cNvPr>
            <p:cNvCxnSpPr>
              <a:cxnSpLocks noChangeShapeType="1"/>
              <a:stCxn id="45091" idx="1"/>
              <a:endCxn id="45081" idx="2"/>
            </p:cNvCxnSpPr>
            <p:nvPr/>
          </p:nvCxnSpPr>
          <p:spPr bwMode="auto">
            <a:xfrm rot="10800000">
              <a:off x="6522" y="22966"/>
              <a:ext cx="390" cy="31766"/>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5072" name="_s143368">
              <a:extLst>
                <a:ext uri="{FF2B5EF4-FFF2-40B4-BE49-F238E27FC236}">
                  <a16:creationId xmlns:a16="http://schemas.microsoft.com/office/drawing/2014/main" id="{705550C2-12E6-D844-8E2E-BFA730950310}"/>
                </a:ext>
              </a:extLst>
            </p:cNvPr>
            <p:cNvCxnSpPr>
              <a:cxnSpLocks noChangeShapeType="1"/>
              <a:stCxn id="45090" idx="1"/>
              <a:endCxn id="45081" idx="2"/>
            </p:cNvCxnSpPr>
            <p:nvPr/>
          </p:nvCxnSpPr>
          <p:spPr bwMode="auto">
            <a:xfrm rot="10800000">
              <a:off x="6522" y="22966"/>
              <a:ext cx="390" cy="28489"/>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5073" name="_s143369">
              <a:extLst>
                <a:ext uri="{FF2B5EF4-FFF2-40B4-BE49-F238E27FC236}">
                  <a16:creationId xmlns:a16="http://schemas.microsoft.com/office/drawing/2014/main" id="{C4839FD7-FF9F-134C-9078-BE7684184A8D}"/>
                </a:ext>
              </a:extLst>
            </p:cNvPr>
            <p:cNvCxnSpPr>
              <a:cxnSpLocks noChangeShapeType="1"/>
              <a:stCxn id="45089" idx="1"/>
              <a:endCxn id="45081" idx="2"/>
            </p:cNvCxnSpPr>
            <p:nvPr/>
          </p:nvCxnSpPr>
          <p:spPr bwMode="auto">
            <a:xfrm rot="10800000">
              <a:off x="6522" y="22966"/>
              <a:ext cx="390" cy="25212"/>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5074" name="_s143370">
              <a:extLst>
                <a:ext uri="{FF2B5EF4-FFF2-40B4-BE49-F238E27FC236}">
                  <a16:creationId xmlns:a16="http://schemas.microsoft.com/office/drawing/2014/main" id="{C566E762-597A-6347-944B-B06451A2AA63}"/>
                </a:ext>
              </a:extLst>
            </p:cNvPr>
            <p:cNvCxnSpPr>
              <a:cxnSpLocks noChangeShapeType="1"/>
              <a:stCxn id="45088" idx="1"/>
              <a:endCxn id="45081" idx="2"/>
            </p:cNvCxnSpPr>
            <p:nvPr/>
          </p:nvCxnSpPr>
          <p:spPr bwMode="auto">
            <a:xfrm rot="10800000">
              <a:off x="6522" y="22966"/>
              <a:ext cx="390" cy="21935"/>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5075" name="_s143371">
              <a:extLst>
                <a:ext uri="{FF2B5EF4-FFF2-40B4-BE49-F238E27FC236}">
                  <a16:creationId xmlns:a16="http://schemas.microsoft.com/office/drawing/2014/main" id="{AEF15C89-C8A8-4647-9E02-7D7847764BCA}"/>
                </a:ext>
              </a:extLst>
            </p:cNvPr>
            <p:cNvCxnSpPr>
              <a:cxnSpLocks noChangeShapeType="1"/>
              <a:stCxn id="45087" idx="1"/>
              <a:endCxn id="45081" idx="2"/>
            </p:cNvCxnSpPr>
            <p:nvPr/>
          </p:nvCxnSpPr>
          <p:spPr bwMode="auto">
            <a:xfrm rot="10800000">
              <a:off x="6522" y="22966"/>
              <a:ext cx="390" cy="18658"/>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5076" name="_s143372">
              <a:extLst>
                <a:ext uri="{FF2B5EF4-FFF2-40B4-BE49-F238E27FC236}">
                  <a16:creationId xmlns:a16="http://schemas.microsoft.com/office/drawing/2014/main" id="{014A6FEE-D35A-EB4E-90B3-6E9F059FDBDC}"/>
                </a:ext>
              </a:extLst>
            </p:cNvPr>
            <p:cNvCxnSpPr>
              <a:cxnSpLocks noChangeShapeType="1"/>
              <a:stCxn id="45086" idx="1"/>
              <a:endCxn id="45081" idx="2"/>
            </p:cNvCxnSpPr>
            <p:nvPr/>
          </p:nvCxnSpPr>
          <p:spPr bwMode="auto">
            <a:xfrm rot="10800000">
              <a:off x="6522" y="22966"/>
              <a:ext cx="390" cy="15381"/>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5077" name="_s143373">
              <a:extLst>
                <a:ext uri="{FF2B5EF4-FFF2-40B4-BE49-F238E27FC236}">
                  <a16:creationId xmlns:a16="http://schemas.microsoft.com/office/drawing/2014/main" id="{8D290A40-3202-1940-9A7D-B224A7C62776}"/>
                </a:ext>
              </a:extLst>
            </p:cNvPr>
            <p:cNvCxnSpPr>
              <a:cxnSpLocks noChangeShapeType="1"/>
              <a:stCxn id="45085" idx="1"/>
              <a:endCxn id="45081" idx="2"/>
            </p:cNvCxnSpPr>
            <p:nvPr/>
          </p:nvCxnSpPr>
          <p:spPr bwMode="auto">
            <a:xfrm rot="10800000">
              <a:off x="6522" y="22966"/>
              <a:ext cx="390" cy="12104"/>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5078" name="_s143374">
              <a:extLst>
                <a:ext uri="{FF2B5EF4-FFF2-40B4-BE49-F238E27FC236}">
                  <a16:creationId xmlns:a16="http://schemas.microsoft.com/office/drawing/2014/main" id="{201025D9-4780-6F48-9F7C-0C2BCF843BB3}"/>
                </a:ext>
              </a:extLst>
            </p:cNvPr>
            <p:cNvCxnSpPr>
              <a:cxnSpLocks noChangeShapeType="1"/>
              <a:stCxn id="45084" idx="1"/>
              <a:endCxn id="45081" idx="2"/>
            </p:cNvCxnSpPr>
            <p:nvPr/>
          </p:nvCxnSpPr>
          <p:spPr bwMode="auto">
            <a:xfrm rot="10800000">
              <a:off x="6522" y="22966"/>
              <a:ext cx="390" cy="8827"/>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5079" name="_s143375">
              <a:extLst>
                <a:ext uri="{FF2B5EF4-FFF2-40B4-BE49-F238E27FC236}">
                  <a16:creationId xmlns:a16="http://schemas.microsoft.com/office/drawing/2014/main" id="{96EF1C56-615B-1543-B857-B4ABFE168760}"/>
                </a:ext>
              </a:extLst>
            </p:cNvPr>
            <p:cNvCxnSpPr>
              <a:cxnSpLocks noChangeShapeType="1"/>
              <a:stCxn id="45083" idx="1"/>
              <a:endCxn id="45081" idx="2"/>
            </p:cNvCxnSpPr>
            <p:nvPr/>
          </p:nvCxnSpPr>
          <p:spPr bwMode="auto">
            <a:xfrm rot="10800000">
              <a:off x="6522" y="22966"/>
              <a:ext cx="390" cy="5550"/>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5080" name="_s143376">
              <a:extLst>
                <a:ext uri="{FF2B5EF4-FFF2-40B4-BE49-F238E27FC236}">
                  <a16:creationId xmlns:a16="http://schemas.microsoft.com/office/drawing/2014/main" id="{C4E2E6FA-167C-9A44-902E-9EC15B8D199B}"/>
                </a:ext>
              </a:extLst>
            </p:cNvPr>
            <p:cNvCxnSpPr>
              <a:cxnSpLocks noChangeShapeType="1"/>
              <a:stCxn id="45082" idx="1"/>
              <a:endCxn id="45081" idx="2"/>
            </p:cNvCxnSpPr>
            <p:nvPr/>
          </p:nvCxnSpPr>
          <p:spPr bwMode="auto">
            <a:xfrm rot="10800000">
              <a:off x="6522" y="22966"/>
              <a:ext cx="390" cy="2273"/>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sp>
          <p:nvSpPr>
            <p:cNvPr id="45081" name="_s143377">
              <a:extLst>
                <a:ext uri="{FF2B5EF4-FFF2-40B4-BE49-F238E27FC236}">
                  <a16:creationId xmlns:a16="http://schemas.microsoft.com/office/drawing/2014/main" id="{7FBC5C93-FE51-424D-8A67-7FD0FD514CCC}"/>
                </a:ext>
              </a:extLst>
            </p:cNvPr>
            <p:cNvSpPr>
              <a:spLocks noChangeArrowheads="1"/>
            </p:cNvSpPr>
            <p:nvPr/>
          </p:nvSpPr>
          <p:spPr bwMode="auto">
            <a:xfrm>
              <a:off x="5441" y="20164"/>
              <a:ext cx="2161" cy="2802"/>
            </a:xfrm>
            <a:prstGeom prst="roundRect">
              <a:avLst>
                <a:gd name="adj" fmla="val 16667"/>
              </a:avLst>
            </a:prstGeom>
            <a:solidFill>
              <a:srgbClr val="FFFF66"/>
            </a:solidFill>
            <a:ln w="9525">
              <a:solidFill>
                <a:srgbClr val="000000"/>
              </a:solidFill>
              <a:round/>
              <a:headEnd/>
              <a:tailEnd/>
            </a:ln>
          </p:spPr>
          <p:txBody>
            <a:bodyPr lIns="21583" tIns="10792" rIns="21583" bIns="1079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tx1"/>
                  </a:solidFill>
                  <a:ea typeface="SimSun" panose="02010600030101010101" pitchFamily="2" charset="-122"/>
                  <a:cs typeface="Arial" panose="020B0604020202020204" pitchFamily="34" charset="0"/>
                </a:rPr>
                <a:t>إسماعيل</a:t>
              </a:r>
              <a:endParaRPr lang="en-US" altLang="en-US" sz="2000" b="1" dirty="0">
                <a:solidFill>
                  <a:schemeClr val="tx1"/>
                </a:solidFill>
                <a:ea typeface="SimSun" panose="02010600030101010101" pitchFamily="2" charset="-122"/>
                <a:cs typeface="Arial" panose="020B0604020202020204" pitchFamily="34" charset="0"/>
              </a:endParaRPr>
            </a:p>
          </p:txBody>
        </p:sp>
        <p:sp>
          <p:nvSpPr>
            <p:cNvPr id="45082" name="_s143378">
              <a:extLst>
                <a:ext uri="{FF2B5EF4-FFF2-40B4-BE49-F238E27FC236}">
                  <a16:creationId xmlns:a16="http://schemas.microsoft.com/office/drawing/2014/main" id="{9B3C94FE-88ED-244D-9821-69EB6AE61865}"/>
                </a:ext>
              </a:extLst>
            </p:cNvPr>
            <p:cNvSpPr>
              <a:spLocks noChangeArrowheads="1"/>
            </p:cNvSpPr>
            <p:nvPr/>
          </p:nvSpPr>
          <p:spPr bwMode="auto">
            <a:xfrm>
              <a:off x="6911" y="23802"/>
              <a:ext cx="2161" cy="2874"/>
            </a:xfrm>
            <a:prstGeom prst="roundRect">
              <a:avLst>
                <a:gd name="adj" fmla="val 16667"/>
              </a:avLst>
            </a:prstGeom>
            <a:solidFill>
              <a:schemeClr val="tx2">
                <a:alpha val="61176"/>
              </a:schemeClr>
            </a:solidFill>
            <a:ln w="9525">
              <a:solidFill>
                <a:srgbClr val="000000"/>
              </a:solidFill>
              <a:round/>
              <a:headEnd/>
              <a:tailEnd/>
            </a:ln>
          </p:spPr>
          <p:txBody>
            <a:bodyPr lIns="21583" tIns="10792" rIns="21583" bIns="1079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000" b="1" dirty="0">
                  <a:solidFill>
                    <a:schemeClr val="bg1"/>
                  </a:solidFill>
                  <a:ea typeface="SimSun" panose="02010600030101010101" pitchFamily="2" charset="-122"/>
                  <a:cs typeface="Arial" panose="020B0604020202020204" pitchFamily="34" charset="0"/>
                </a:rPr>
                <a:t>نبايوت (الأنباط)</a:t>
              </a:r>
              <a:endParaRPr lang="en-US" altLang="en-US" sz="2000" b="1" dirty="0">
                <a:solidFill>
                  <a:schemeClr val="bg1"/>
                </a:solidFill>
                <a:ea typeface="SimSun" panose="02010600030101010101" pitchFamily="2" charset="-122"/>
                <a:cs typeface="Arial" panose="020B0604020202020204" pitchFamily="34" charset="0"/>
              </a:endParaRPr>
            </a:p>
          </p:txBody>
        </p:sp>
        <p:sp>
          <p:nvSpPr>
            <p:cNvPr id="45083" name="_s143379">
              <a:extLst>
                <a:ext uri="{FF2B5EF4-FFF2-40B4-BE49-F238E27FC236}">
                  <a16:creationId xmlns:a16="http://schemas.microsoft.com/office/drawing/2014/main" id="{C543DCB0-509B-8C44-95FF-2637E571CF1F}"/>
                </a:ext>
              </a:extLst>
            </p:cNvPr>
            <p:cNvSpPr>
              <a:spLocks noChangeArrowheads="1"/>
            </p:cNvSpPr>
            <p:nvPr/>
          </p:nvSpPr>
          <p:spPr bwMode="auto">
            <a:xfrm>
              <a:off x="6911" y="27079"/>
              <a:ext cx="2161" cy="2874"/>
            </a:xfrm>
            <a:prstGeom prst="roundRect">
              <a:avLst>
                <a:gd name="adj" fmla="val 16667"/>
              </a:avLst>
            </a:prstGeom>
            <a:solidFill>
              <a:schemeClr val="tx2">
                <a:alpha val="61176"/>
              </a:schemeClr>
            </a:solidFill>
            <a:ln w="9525">
              <a:solidFill>
                <a:srgbClr val="000000"/>
              </a:solidFill>
              <a:round/>
              <a:headEnd/>
              <a:tailEnd/>
            </a:ln>
          </p:spPr>
          <p:txBody>
            <a:bodyPr lIns="21583" tIns="10792" rIns="21583" bIns="1079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bg1"/>
                  </a:solidFill>
                  <a:ea typeface="SimSun" panose="02010600030101010101" pitchFamily="2" charset="-122"/>
                  <a:cs typeface="Arial" panose="020B0604020202020204" pitchFamily="34" charset="0"/>
                </a:rPr>
                <a:t>قيدار</a:t>
              </a:r>
              <a:endParaRPr lang="en-US" altLang="en-US" sz="2000" b="1" dirty="0">
                <a:solidFill>
                  <a:schemeClr val="bg1"/>
                </a:solidFill>
                <a:ea typeface="SimSun" panose="02010600030101010101" pitchFamily="2" charset="-122"/>
                <a:cs typeface="Arial" panose="020B0604020202020204" pitchFamily="34" charset="0"/>
              </a:endParaRPr>
            </a:p>
          </p:txBody>
        </p:sp>
        <p:sp>
          <p:nvSpPr>
            <p:cNvPr id="45084" name="_s143380">
              <a:extLst>
                <a:ext uri="{FF2B5EF4-FFF2-40B4-BE49-F238E27FC236}">
                  <a16:creationId xmlns:a16="http://schemas.microsoft.com/office/drawing/2014/main" id="{9D95F6A8-D2DD-2B4A-A772-8EE6B9499A45}"/>
                </a:ext>
              </a:extLst>
            </p:cNvPr>
            <p:cNvSpPr>
              <a:spLocks noChangeArrowheads="1"/>
            </p:cNvSpPr>
            <p:nvPr/>
          </p:nvSpPr>
          <p:spPr bwMode="auto">
            <a:xfrm>
              <a:off x="6911" y="30356"/>
              <a:ext cx="2161" cy="2874"/>
            </a:xfrm>
            <a:prstGeom prst="roundRect">
              <a:avLst>
                <a:gd name="adj" fmla="val 16667"/>
              </a:avLst>
            </a:prstGeom>
            <a:solidFill>
              <a:schemeClr val="tx2">
                <a:alpha val="61176"/>
              </a:schemeClr>
            </a:solidFill>
            <a:ln w="9525">
              <a:solidFill>
                <a:srgbClr val="000000"/>
              </a:solidFill>
              <a:round/>
              <a:headEnd/>
              <a:tailEnd/>
            </a:ln>
          </p:spPr>
          <p:txBody>
            <a:bodyPr lIns="21583" tIns="10792" rIns="21583" bIns="1079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bg1"/>
                  </a:solidFill>
                  <a:ea typeface="SimSun" panose="02010600030101010101" pitchFamily="2" charset="-122"/>
                  <a:cs typeface="Arial" panose="020B0604020202020204" pitchFamily="34" charset="0"/>
                </a:rPr>
                <a:t>أدبئيل</a:t>
              </a:r>
              <a:endParaRPr lang="en-US" altLang="en-US" sz="1000" b="1" dirty="0">
                <a:solidFill>
                  <a:schemeClr val="bg1"/>
                </a:solidFill>
                <a:ea typeface="SimSun" panose="02010600030101010101" pitchFamily="2" charset="-122"/>
                <a:cs typeface="Arial" panose="020B0604020202020204" pitchFamily="34" charset="0"/>
              </a:endParaRPr>
            </a:p>
          </p:txBody>
        </p:sp>
        <p:sp>
          <p:nvSpPr>
            <p:cNvPr id="45085" name="_s143381">
              <a:extLst>
                <a:ext uri="{FF2B5EF4-FFF2-40B4-BE49-F238E27FC236}">
                  <a16:creationId xmlns:a16="http://schemas.microsoft.com/office/drawing/2014/main" id="{7A4AD962-98F9-AF4E-91E4-B5598E809AE9}"/>
                </a:ext>
              </a:extLst>
            </p:cNvPr>
            <p:cNvSpPr>
              <a:spLocks noChangeArrowheads="1"/>
            </p:cNvSpPr>
            <p:nvPr/>
          </p:nvSpPr>
          <p:spPr bwMode="auto">
            <a:xfrm>
              <a:off x="6911" y="33633"/>
              <a:ext cx="2161" cy="2874"/>
            </a:xfrm>
            <a:prstGeom prst="roundRect">
              <a:avLst>
                <a:gd name="adj" fmla="val 16667"/>
              </a:avLst>
            </a:prstGeom>
            <a:solidFill>
              <a:schemeClr val="tx2">
                <a:alpha val="61176"/>
              </a:schemeClr>
            </a:solidFill>
            <a:ln w="9525">
              <a:solidFill>
                <a:srgbClr val="000000"/>
              </a:solidFill>
              <a:round/>
              <a:headEnd/>
              <a:tailEnd/>
            </a:ln>
          </p:spPr>
          <p:txBody>
            <a:bodyPr lIns="23457" tIns="11731" rIns="23457" bIns="11731"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bg1"/>
                  </a:solidFill>
                  <a:ea typeface="SimSun" panose="02010600030101010101" pitchFamily="2" charset="-122"/>
                  <a:cs typeface="Arial" panose="020B0604020202020204" pitchFamily="34" charset="0"/>
                </a:rPr>
                <a:t>مبسام</a:t>
              </a:r>
              <a:endParaRPr lang="en-US" altLang="en-US" sz="2000" b="1" dirty="0">
                <a:solidFill>
                  <a:schemeClr val="bg1"/>
                </a:solidFill>
                <a:ea typeface="SimSun" panose="02010600030101010101" pitchFamily="2" charset="-122"/>
                <a:cs typeface="Arial" panose="020B0604020202020204" pitchFamily="34" charset="0"/>
              </a:endParaRPr>
            </a:p>
          </p:txBody>
        </p:sp>
        <p:sp>
          <p:nvSpPr>
            <p:cNvPr id="45086" name="_s143382">
              <a:extLst>
                <a:ext uri="{FF2B5EF4-FFF2-40B4-BE49-F238E27FC236}">
                  <a16:creationId xmlns:a16="http://schemas.microsoft.com/office/drawing/2014/main" id="{A3DDD38C-781F-1C41-B716-332F14125E54}"/>
                </a:ext>
              </a:extLst>
            </p:cNvPr>
            <p:cNvSpPr>
              <a:spLocks noChangeArrowheads="1"/>
            </p:cNvSpPr>
            <p:nvPr/>
          </p:nvSpPr>
          <p:spPr bwMode="auto">
            <a:xfrm>
              <a:off x="6911" y="36910"/>
              <a:ext cx="2161" cy="2874"/>
            </a:xfrm>
            <a:prstGeom prst="roundRect">
              <a:avLst>
                <a:gd name="adj" fmla="val 16667"/>
              </a:avLst>
            </a:prstGeom>
            <a:solidFill>
              <a:schemeClr val="tx2">
                <a:alpha val="61176"/>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bg1"/>
                  </a:solidFill>
                  <a:ea typeface="SimSun" panose="02010600030101010101" pitchFamily="2" charset="-122"/>
                  <a:cs typeface="Arial" panose="020B0604020202020204" pitchFamily="34" charset="0"/>
                </a:rPr>
                <a:t>مشماع (ماساماني)</a:t>
              </a:r>
              <a:endParaRPr lang="en-US" altLang="en-US" sz="2000" b="1" dirty="0">
                <a:solidFill>
                  <a:schemeClr val="bg1"/>
                </a:solidFill>
                <a:ea typeface="SimSun" panose="02010600030101010101" pitchFamily="2" charset="-122"/>
                <a:cs typeface="Arial" panose="020B0604020202020204" pitchFamily="34" charset="0"/>
              </a:endParaRPr>
            </a:p>
          </p:txBody>
        </p:sp>
        <p:sp>
          <p:nvSpPr>
            <p:cNvPr id="45087" name="_s143383">
              <a:extLst>
                <a:ext uri="{FF2B5EF4-FFF2-40B4-BE49-F238E27FC236}">
                  <a16:creationId xmlns:a16="http://schemas.microsoft.com/office/drawing/2014/main" id="{29ABE8C7-4A85-DD48-A6D0-88F0A2C2702D}"/>
                </a:ext>
              </a:extLst>
            </p:cNvPr>
            <p:cNvSpPr>
              <a:spLocks noChangeArrowheads="1"/>
            </p:cNvSpPr>
            <p:nvPr/>
          </p:nvSpPr>
          <p:spPr bwMode="auto">
            <a:xfrm>
              <a:off x="6911" y="40187"/>
              <a:ext cx="2161" cy="2874"/>
            </a:xfrm>
            <a:prstGeom prst="roundRect">
              <a:avLst>
                <a:gd name="adj" fmla="val 16667"/>
              </a:avLst>
            </a:prstGeom>
            <a:solidFill>
              <a:schemeClr val="tx2">
                <a:alpha val="61176"/>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bg1"/>
                  </a:solidFill>
                  <a:ea typeface="SimSun" panose="02010600030101010101" pitchFamily="2" charset="-122"/>
                  <a:cs typeface="Arial" panose="020B0604020202020204" pitchFamily="34" charset="0"/>
                </a:rPr>
                <a:t>دومة</a:t>
              </a:r>
              <a:endParaRPr lang="en-US" altLang="en-US" sz="2000" b="1" dirty="0">
                <a:solidFill>
                  <a:schemeClr val="bg1"/>
                </a:solidFill>
                <a:ea typeface="SimSun" panose="02010600030101010101" pitchFamily="2" charset="-122"/>
                <a:cs typeface="Arial" panose="020B0604020202020204" pitchFamily="34" charset="0"/>
              </a:endParaRPr>
            </a:p>
          </p:txBody>
        </p:sp>
        <p:sp>
          <p:nvSpPr>
            <p:cNvPr id="45088" name="_s143384">
              <a:extLst>
                <a:ext uri="{FF2B5EF4-FFF2-40B4-BE49-F238E27FC236}">
                  <a16:creationId xmlns:a16="http://schemas.microsoft.com/office/drawing/2014/main" id="{5FC99BDD-9868-DD45-AABB-06EDEA342278}"/>
                </a:ext>
              </a:extLst>
            </p:cNvPr>
            <p:cNvSpPr>
              <a:spLocks noChangeArrowheads="1"/>
            </p:cNvSpPr>
            <p:nvPr/>
          </p:nvSpPr>
          <p:spPr bwMode="auto">
            <a:xfrm>
              <a:off x="6911" y="43464"/>
              <a:ext cx="2161" cy="2874"/>
            </a:xfrm>
            <a:prstGeom prst="roundRect">
              <a:avLst>
                <a:gd name="adj" fmla="val 16667"/>
              </a:avLst>
            </a:prstGeom>
            <a:solidFill>
              <a:schemeClr val="tx2">
                <a:alpha val="61176"/>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bg1"/>
                  </a:solidFill>
                  <a:ea typeface="SimSun" panose="02010600030101010101" pitchFamily="2" charset="-122"/>
                  <a:cs typeface="Arial" panose="020B0604020202020204" pitchFamily="34" charset="0"/>
                </a:rPr>
                <a:t>مسّا (مساني)</a:t>
              </a:r>
              <a:endParaRPr lang="en-US" altLang="en-US" sz="2000" b="1" dirty="0">
                <a:solidFill>
                  <a:schemeClr val="bg1"/>
                </a:solidFill>
                <a:ea typeface="SimSun" panose="02010600030101010101" pitchFamily="2" charset="-122"/>
                <a:cs typeface="Arial" panose="020B0604020202020204" pitchFamily="34" charset="0"/>
              </a:endParaRPr>
            </a:p>
          </p:txBody>
        </p:sp>
        <p:sp>
          <p:nvSpPr>
            <p:cNvPr id="45089" name="_s143385">
              <a:extLst>
                <a:ext uri="{FF2B5EF4-FFF2-40B4-BE49-F238E27FC236}">
                  <a16:creationId xmlns:a16="http://schemas.microsoft.com/office/drawing/2014/main" id="{AD448642-1075-C042-B53B-2424F0A1B4A9}"/>
                </a:ext>
              </a:extLst>
            </p:cNvPr>
            <p:cNvSpPr>
              <a:spLocks noChangeArrowheads="1"/>
            </p:cNvSpPr>
            <p:nvPr/>
          </p:nvSpPr>
          <p:spPr bwMode="auto">
            <a:xfrm>
              <a:off x="6911" y="46741"/>
              <a:ext cx="2161" cy="2874"/>
            </a:xfrm>
            <a:prstGeom prst="roundRect">
              <a:avLst>
                <a:gd name="adj" fmla="val 16667"/>
              </a:avLst>
            </a:prstGeom>
            <a:solidFill>
              <a:schemeClr val="tx2">
                <a:alpha val="61176"/>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bg1"/>
                  </a:solidFill>
                  <a:ea typeface="SimSun" panose="02010600030101010101" pitchFamily="2" charset="-122"/>
                  <a:cs typeface="Arial" panose="020B0604020202020204" pitchFamily="34" charset="0"/>
                </a:rPr>
                <a:t>حدار</a:t>
              </a:r>
              <a:endParaRPr lang="en-US" altLang="en-US" sz="2000" b="1" dirty="0">
                <a:solidFill>
                  <a:schemeClr val="bg1"/>
                </a:solidFill>
                <a:ea typeface="SimSun" panose="02010600030101010101" pitchFamily="2" charset="-122"/>
                <a:cs typeface="Arial" panose="020B0604020202020204" pitchFamily="34" charset="0"/>
              </a:endParaRPr>
            </a:p>
          </p:txBody>
        </p:sp>
        <p:sp>
          <p:nvSpPr>
            <p:cNvPr id="45090" name="_s143386">
              <a:extLst>
                <a:ext uri="{FF2B5EF4-FFF2-40B4-BE49-F238E27FC236}">
                  <a16:creationId xmlns:a16="http://schemas.microsoft.com/office/drawing/2014/main" id="{22057C2B-4DCA-DD4C-B33B-2BE5BAFDA5D0}"/>
                </a:ext>
              </a:extLst>
            </p:cNvPr>
            <p:cNvSpPr>
              <a:spLocks noChangeArrowheads="1"/>
            </p:cNvSpPr>
            <p:nvPr/>
          </p:nvSpPr>
          <p:spPr bwMode="auto">
            <a:xfrm>
              <a:off x="6911" y="50018"/>
              <a:ext cx="2161" cy="2874"/>
            </a:xfrm>
            <a:prstGeom prst="roundRect">
              <a:avLst>
                <a:gd name="adj" fmla="val 16667"/>
              </a:avLst>
            </a:prstGeom>
            <a:solidFill>
              <a:schemeClr val="tx2">
                <a:alpha val="61176"/>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bg1"/>
                  </a:solidFill>
                  <a:ea typeface="SimSun" panose="02010600030101010101" pitchFamily="2" charset="-122"/>
                  <a:cs typeface="Arial" panose="020B0604020202020204" pitchFamily="34" charset="0"/>
                </a:rPr>
                <a:t>تيما</a:t>
              </a:r>
              <a:endParaRPr lang="en-US" altLang="en-US" sz="2000" b="1" dirty="0">
                <a:solidFill>
                  <a:schemeClr val="bg1"/>
                </a:solidFill>
                <a:ea typeface="SimSun" panose="02010600030101010101" pitchFamily="2" charset="-122"/>
                <a:cs typeface="Arial" panose="020B0604020202020204" pitchFamily="34" charset="0"/>
              </a:endParaRPr>
            </a:p>
          </p:txBody>
        </p:sp>
        <p:sp>
          <p:nvSpPr>
            <p:cNvPr id="45091" name="_s143387">
              <a:extLst>
                <a:ext uri="{FF2B5EF4-FFF2-40B4-BE49-F238E27FC236}">
                  <a16:creationId xmlns:a16="http://schemas.microsoft.com/office/drawing/2014/main" id="{BB1BDCD8-E76C-4F44-BE05-876F72A6430F}"/>
                </a:ext>
              </a:extLst>
            </p:cNvPr>
            <p:cNvSpPr>
              <a:spLocks noChangeArrowheads="1"/>
            </p:cNvSpPr>
            <p:nvPr/>
          </p:nvSpPr>
          <p:spPr bwMode="auto">
            <a:xfrm>
              <a:off x="6911" y="53295"/>
              <a:ext cx="2161" cy="2874"/>
            </a:xfrm>
            <a:prstGeom prst="roundRect">
              <a:avLst>
                <a:gd name="adj" fmla="val 16667"/>
              </a:avLst>
            </a:prstGeom>
            <a:solidFill>
              <a:schemeClr val="tx2">
                <a:alpha val="61176"/>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bg1"/>
                  </a:solidFill>
                  <a:ea typeface="SimSun" panose="02010600030101010101" pitchFamily="2" charset="-122"/>
                  <a:cs typeface="Arial" panose="020B0604020202020204" pitchFamily="34" charset="0"/>
                </a:rPr>
                <a:t>يطور</a:t>
              </a:r>
              <a:endParaRPr lang="en-US" altLang="en-US" sz="2000" b="1" dirty="0">
                <a:solidFill>
                  <a:schemeClr val="bg1"/>
                </a:solidFill>
                <a:ea typeface="SimSun" panose="02010600030101010101" pitchFamily="2" charset="-122"/>
                <a:cs typeface="Arial" panose="020B0604020202020204" pitchFamily="34" charset="0"/>
              </a:endParaRPr>
            </a:p>
          </p:txBody>
        </p:sp>
        <p:sp>
          <p:nvSpPr>
            <p:cNvPr id="45092" name="_s143388">
              <a:extLst>
                <a:ext uri="{FF2B5EF4-FFF2-40B4-BE49-F238E27FC236}">
                  <a16:creationId xmlns:a16="http://schemas.microsoft.com/office/drawing/2014/main" id="{5ED74C58-01C7-2540-9ED7-C3CD4A2D0866}"/>
                </a:ext>
              </a:extLst>
            </p:cNvPr>
            <p:cNvSpPr>
              <a:spLocks noChangeArrowheads="1"/>
            </p:cNvSpPr>
            <p:nvPr/>
          </p:nvSpPr>
          <p:spPr bwMode="auto">
            <a:xfrm>
              <a:off x="6911" y="56572"/>
              <a:ext cx="2161" cy="2874"/>
            </a:xfrm>
            <a:prstGeom prst="roundRect">
              <a:avLst>
                <a:gd name="adj" fmla="val 16667"/>
              </a:avLst>
            </a:prstGeom>
            <a:solidFill>
              <a:schemeClr val="tx2">
                <a:alpha val="61176"/>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bg1"/>
                  </a:solidFill>
                  <a:ea typeface="SimSun" panose="02010600030101010101" pitchFamily="2" charset="-122"/>
                  <a:cs typeface="Arial" panose="020B0604020202020204" pitchFamily="34" charset="0"/>
                </a:rPr>
                <a:t>نافيش</a:t>
              </a:r>
              <a:endParaRPr lang="en-US" altLang="en-US" sz="2000" b="1" dirty="0">
                <a:solidFill>
                  <a:schemeClr val="bg1"/>
                </a:solidFill>
                <a:ea typeface="SimSun" panose="02010600030101010101" pitchFamily="2" charset="-122"/>
                <a:cs typeface="Arial" panose="020B0604020202020204" pitchFamily="34" charset="0"/>
              </a:endParaRPr>
            </a:p>
          </p:txBody>
        </p:sp>
        <p:sp>
          <p:nvSpPr>
            <p:cNvPr id="45093" name="_s143389">
              <a:extLst>
                <a:ext uri="{FF2B5EF4-FFF2-40B4-BE49-F238E27FC236}">
                  <a16:creationId xmlns:a16="http://schemas.microsoft.com/office/drawing/2014/main" id="{9D87BD43-6261-4F49-B410-3789BB10D9AA}"/>
                </a:ext>
              </a:extLst>
            </p:cNvPr>
            <p:cNvSpPr>
              <a:spLocks noChangeArrowheads="1"/>
            </p:cNvSpPr>
            <p:nvPr/>
          </p:nvSpPr>
          <p:spPr bwMode="auto">
            <a:xfrm>
              <a:off x="6911" y="59849"/>
              <a:ext cx="2161" cy="2874"/>
            </a:xfrm>
            <a:prstGeom prst="roundRect">
              <a:avLst>
                <a:gd name="adj" fmla="val 16667"/>
              </a:avLst>
            </a:prstGeom>
            <a:solidFill>
              <a:schemeClr val="tx2">
                <a:alpha val="61176"/>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bg1"/>
                  </a:solidFill>
                  <a:ea typeface="SimSun" panose="02010600030101010101" pitchFamily="2" charset="-122"/>
                  <a:cs typeface="Arial" panose="020B0604020202020204" pitchFamily="34" charset="0"/>
                </a:rPr>
                <a:t>قدمة</a:t>
              </a:r>
              <a:endParaRPr lang="en-US" altLang="en-US" sz="2000" b="1" dirty="0">
                <a:solidFill>
                  <a:schemeClr val="bg1"/>
                </a:solidFill>
                <a:ea typeface="SimSun" panose="02010600030101010101" pitchFamily="2" charset="-122"/>
                <a:cs typeface="Arial" panose="020B0604020202020204" pitchFamily="34" charset="0"/>
              </a:endParaRPr>
            </a:p>
          </p:txBody>
        </p:sp>
        <p:sp>
          <p:nvSpPr>
            <p:cNvPr id="45094" name="Line 31">
              <a:extLst>
                <a:ext uri="{FF2B5EF4-FFF2-40B4-BE49-F238E27FC236}">
                  <a16:creationId xmlns:a16="http://schemas.microsoft.com/office/drawing/2014/main" id="{711123B0-E31F-8849-97E0-4DC58408B683}"/>
                </a:ext>
              </a:extLst>
            </p:cNvPr>
            <p:cNvSpPr>
              <a:spLocks noChangeShapeType="1"/>
            </p:cNvSpPr>
            <p:nvPr/>
          </p:nvSpPr>
          <p:spPr bwMode="auto">
            <a:xfrm>
              <a:off x="8381" y="12357"/>
              <a:ext cx="610" cy="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b="1" dirty="0">
                <a:cs typeface="Arial" panose="020B0604020202020204" pitchFamily="34" charset="0"/>
              </a:endParaRPr>
            </a:p>
          </p:txBody>
        </p:sp>
      </p:grpSp>
      <p:grpSp>
        <p:nvGrpSpPr>
          <p:cNvPr id="3" name="Group 32">
            <a:extLst>
              <a:ext uri="{FF2B5EF4-FFF2-40B4-BE49-F238E27FC236}">
                <a16:creationId xmlns:a16="http://schemas.microsoft.com/office/drawing/2014/main" id="{59E9C8B2-0C8D-3C4E-9080-15408ACF73FF}"/>
              </a:ext>
            </a:extLst>
          </p:cNvPr>
          <p:cNvGrpSpPr>
            <a:grpSpLocks/>
          </p:cNvGrpSpPr>
          <p:nvPr/>
        </p:nvGrpSpPr>
        <p:grpSpPr bwMode="auto">
          <a:xfrm>
            <a:off x="5943600" y="762000"/>
            <a:ext cx="2819400" cy="646113"/>
            <a:chOff x="3648" y="480"/>
            <a:chExt cx="1392" cy="407"/>
          </a:xfrm>
        </p:grpSpPr>
        <p:sp>
          <p:nvSpPr>
            <p:cNvPr id="45066" name="Text Box 33">
              <a:extLst>
                <a:ext uri="{FF2B5EF4-FFF2-40B4-BE49-F238E27FC236}">
                  <a16:creationId xmlns:a16="http://schemas.microsoft.com/office/drawing/2014/main" id="{9E9436E4-FABC-294F-A569-A8195397C8B6}"/>
                </a:ext>
              </a:extLst>
            </p:cNvPr>
            <p:cNvSpPr txBox="1">
              <a:spLocks noChangeArrowheads="1"/>
            </p:cNvSpPr>
            <p:nvPr/>
          </p:nvSpPr>
          <p:spPr bwMode="auto">
            <a:xfrm>
              <a:off x="3984" y="480"/>
              <a:ext cx="1056" cy="407"/>
            </a:xfrm>
            <a:prstGeom prst="rect">
              <a:avLst/>
            </a:prstGeom>
            <a:solidFill>
              <a:schemeClr val="bg1"/>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50000"/>
                </a:spcBef>
                <a:buFontTx/>
                <a:buNone/>
              </a:pPr>
              <a:r>
                <a:rPr lang="ar-JO" altLang="zh-CN" sz="1800" b="1" dirty="0">
                  <a:solidFill>
                    <a:schemeClr val="tx1"/>
                  </a:solidFill>
                  <a:ea typeface="SimSun" panose="02010600030101010101" pitchFamily="2" charset="-122"/>
                  <a:cs typeface="Arial" panose="020B0604020202020204" pitchFamily="34" charset="0"/>
                </a:rPr>
                <a:t>والدة الملك هيرودس؛ مؤسس بابل</a:t>
              </a:r>
              <a:endParaRPr lang="en-US" altLang="en-US" sz="1800" b="1" dirty="0">
                <a:solidFill>
                  <a:schemeClr val="tx1"/>
                </a:solidFill>
                <a:ea typeface="SimSun" panose="02010600030101010101" pitchFamily="2" charset="-122"/>
                <a:cs typeface="Arial" panose="020B0604020202020204" pitchFamily="34" charset="0"/>
              </a:endParaRPr>
            </a:p>
          </p:txBody>
        </p:sp>
        <p:sp>
          <p:nvSpPr>
            <p:cNvPr id="45067" name="Line 34">
              <a:extLst>
                <a:ext uri="{FF2B5EF4-FFF2-40B4-BE49-F238E27FC236}">
                  <a16:creationId xmlns:a16="http://schemas.microsoft.com/office/drawing/2014/main" id="{B8FAE933-9359-9445-8C17-BCE1799CCD38}"/>
                </a:ext>
              </a:extLst>
            </p:cNvPr>
            <p:cNvSpPr>
              <a:spLocks noChangeShapeType="1"/>
            </p:cNvSpPr>
            <p:nvPr/>
          </p:nvSpPr>
          <p:spPr bwMode="auto">
            <a:xfrm>
              <a:off x="3648" y="672"/>
              <a:ext cx="336"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b="1" dirty="0">
                <a:cs typeface="Arial" panose="020B0604020202020204" pitchFamily="34" charset="0"/>
              </a:endParaRPr>
            </a:p>
          </p:txBody>
        </p:sp>
      </p:grpSp>
      <p:grpSp>
        <p:nvGrpSpPr>
          <p:cNvPr id="4" name="Group 45">
            <a:extLst>
              <a:ext uri="{FF2B5EF4-FFF2-40B4-BE49-F238E27FC236}">
                <a16:creationId xmlns:a16="http://schemas.microsoft.com/office/drawing/2014/main" id="{C79883F1-B98E-974D-95BB-9FB2AE12D90B}"/>
              </a:ext>
            </a:extLst>
          </p:cNvPr>
          <p:cNvGrpSpPr>
            <a:grpSpLocks/>
          </p:cNvGrpSpPr>
          <p:nvPr/>
        </p:nvGrpSpPr>
        <p:grpSpPr bwMode="auto">
          <a:xfrm>
            <a:off x="5867400" y="1981200"/>
            <a:ext cx="2895600" cy="685800"/>
            <a:chOff x="3696" y="1248"/>
            <a:chExt cx="1824" cy="432"/>
          </a:xfrm>
        </p:grpSpPr>
        <p:sp>
          <p:nvSpPr>
            <p:cNvPr id="45064" name="Line 36">
              <a:extLst>
                <a:ext uri="{FF2B5EF4-FFF2-40B4-BE49-F238E27FC236}">
                  <a16:creationId xmlns:a16="http://schemas.microsoft.com/office/drawing/2014/main" id="{9521232D-A00E-414C-AAEF-F6F3D954A936}"/>
                </a:ext>
              </a:extLst>
            </p:cNvPr>
            <p:cNvSpPr>
              <a:spLocks noChangeShapeType="1"/>
            </p:cNvSpPr>
            <p:nvPr/>
          </p:nvSpPr>
          <p:spPr bwMode="auto">
            <a:xfrm>
              <a:off x="3696" y="1248"/>
              <a:ext cx="624" cy="432"/>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b="1" dirty="0">
                <a:cs typeface="Arial" panose="020B0604020202020204" pitchFamily="34" charset="0"/>
              </a:endParaRPr>
            </a:p>
          </p:txBody>
        </p:sp>
        <p:sp>
          <p:nvSpPr>
            <p:cNvPr id="45065" name="Text Box 37">
              <a:extLst>
                <a:ext uri="{FF2B5EF4-FFF2-40B4-BE49-F238E27FC236}">
                  <a16:creationId xmlns:a16="http://schemas.microsoft.com/office/drawing/2014/main" id="{6307B95A-F25C-1741-9A75-2702362AB8B3}"/>
                </a:ext>
              </a:extLst>
            </p:cNvPr>
            <p:cNvSpPr txBox="1">
              <a:spLocks noChangeArrowheads="1"/>
            </p:cNvSpPr>
            <p:nvPr/>
          </p:nvSpPr>
          <p:spPr bwMode="auto">
            <a:xfrm>
              <a:off x="4224" y="1440"/>
              <a:ext cx="1296" cy="2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50000"/>
                </a:spcBef>
                <a:buFontTx/>
                <a:buNone/>
              </a:pPr>
              <a:r>
                <a:rPr lang="ar-JO" altLang="zh-CN" sz="1800" b="1" dirty="0">
                  <a:solidFill>
                    <a:schemeClr val="tx1"/>
                  </a:solidFill>
                  <a:ea typeface="SimSun" panose="02010600030101010101" pitchFamily="2" charset="-122"/>
                  <a:cs typeface="Arial" panose="020B0604020202020204" pitchFamily="34" charset="0"/>
                </a:rPr>
                <a:t>جد محمد</a:t>
              </a:r>
              <a:endParaRPr lang="en-US" altLang="en-US" sz="1800" b="1" dirty="0">
                <a:solidFill>
                  <a:schemeClr val="tx1"/>
                </a:solidFill>
                <a:ea typeface="SimSun" panose="02010600030101010101" pitchFamily="2" charset="-122"/>
                <a:cs typeface="Arial" panose="020B0604020202020204" pitchFamily="34" charset="0"/>
              </a:endParaRPr>
            </a:p>
          </p:txBody>
        </p:sp>
      </p:grpSp>
      <p:sp>
        <p:nvSpPr>
          <p:cNvPr id="45061" name="Text Box 41">
            <a:extLst>
              <a:ext uri="{FF2B5EF4-FFF2-40B4-BE49-F238E27FC236}">
                <a16:creationId xmlns:a16="http://schemas.microsoft.com/office/drawing/2014/main" id="{A49C5A81-F2D0-F947-BF8A-3FA365C01A12}"/>
              </a:ext>
            </a:extLst>
          </p:cNvPr>
          <p:cNvSpPr txBox="1">
            <a:spLocks noChangeArrowheads="1"/>
          </p:cNvSpPr>
          <p:nvPr/>
        </p:nvSpPr>
        <p:spPr bwMode="auto">
          <a:xfrm>
            <a:off x="0" y="0"/>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50000"/>
              </a:spcBef>
              <a:buFontTx/>
              <a:buNone/>
            </a:pPr>
            <a:r>
              <a:rPr lang="ar-JO" altLang="zh-CN" sz="2400" b="1" dirty="0">
                <a:solidFill>
                  <a:srgbClr val="FFFF66"/>
                </a:solidFill>
                <a:ea typeface="SimSun" panose="02010600030101010101" pitchFamily="2" charset="-122"/>
                <a:cs typeface="Arial" panose="020B0604020202020204" pitchFamily="34" charset="0"/>
              </a:rPr>
              <a:t>المصدر الثاني</a:t>
            </a:r>
            <a:endParaRPr lang="en-US" altLang="en-US" sz="2400" b="1" dirty="0">
              <a:solidFill>
                <a:srgbClr val="FFFF66"/>
              </a:solidFill>
              <a:ea typeface="SimSun" panose="02010600030101010101" pitchFamily="2" charset="-122"/>
              <a:cs typeface="Arial" panose="020B0604020202020204" pitchFamily="34" charset="0"/>
            </a:endParaRPr>
          </a:p>
        </p:txBody>
      </p:sp>
      <p:sp>
        <p:nvSpPr>
          <p:cNvPr id="45062" name="Text Box 42">
            <a:extLst>
              <a:ext uri="{FF2B5EF4-FFF2-40B4-BE49-F238E27FC236}">
                <a16:creationId xmlns:a16="http://schemas.microsoft.com/office/drawing/2014/main" id="{C30CF0BC-EF15-784C-ACE3-4E615EC67C28}"/>
              </a:ext>
            </a:extLst>
          </p:cNvPr>
          <p:cNvSpPr txBox="1">
            <a:spLocks noChangeArrowheads="1"/>
          </p:cNvSpPr>
          <p:nvPr/>
        </p:nvSpPr>
        <p:spPr bwMode="auto">
          <a:xfrm>
            <a:off x="304800" y="1919288"/>
            <a:ext cx="2438400" cy="64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lnSpc>
                <a:spcPct val="75000"/>
              </a:lnSpc>
              <a:spcBef>
                <a:spcPct val="50000"/>
              </a:spcBef>
              <a:buFontTx/>
              <a:buNone/>
            </a:pPr>
            <a:r>
              <a:rPr lang="ar-JO" altLang="zh-CN" sz="1800" b="1" dirty="0">
                <a:solidFill>
                  <a:schemeClr val="bg1"/>
                </a:solidFill>
                <a:ea typeface="SimSun" panose="02010600030101010101" pitchFamily="2" charset="-122"/>
                <a:cs typeface="Arial" panose="020B0604020202020204" pitchFamily="34" charset="0"/>
              </a:rPr>
              <a:t>تك 25: 13-15</a:t>
            </a:r>
            <a:endParaRPr lang="en-US" altLang="zh-CN" sz="1800" b="1" dirty="0">
              <a:solidFill>
                <a:schemeClr val="bg1"/>
              </a:solidFill>
              <a:ea typeface="SimSun" panose="02010600030101010101" pitchFamily="2" charset="-122"/>
              <a:cs typeface="Arial" panose="020B0604020202020204" pitchFamily="34" charset="0"/>
            </a:endParaRPr>
          </a:p>
          <a:p>
            <a:pPr algn="ctr" eaLnBrk="1" hangingPunct="1">
              <a:lnSpc>
                <a:spcPct val="75000"/>
              </a:lnSpc>
              <a:spcBef>
                <a:spcPct val="50000"/>
              </a:spcBef>
              <a:buFontTx/>
              <a:buNone/>
            </a:pPr>
            <a:r>
              <a:rPr lang="ar-JO" altLang="en-US" sz="1800" b="1" dirty="0">
                <a:solidFill>
                  <a:schemeClr val="bg1"/>
                </a:solidFill>
                <a:ea typeface="SimSun" panose="02010600030101010101" pitchFamily="2" charset="-122"/>
                <a:cs typeface="Arial" panose="020B0604020202020204" pitchFamily="34" charset="0"/>
              </a:rPr>
              <a:t>1 أخ 1: 29-31</a:t>
            </a:r>
            <a:endParaRPr lang="en-US" altLang="en-US" sz="1800" b="1" dirty="0">
              <a:solidFill>
                <a:schemeClr val="bg1"/>
              </a:solidFill>
              <a:ea typeface="SimSun" panose="02010600030101010101" pitchFamily="2" charset="-122"/>
              <a:cs typeface="Arial" panose="020B0604020202020204" pitchFamily="34" charset="0"/>
            </a:endParaRPr>
          </a:p>
        </p:txBody>
      </p:sp>
      <p:sp>
        <p:nvSpPr>
          <p:cNvPr id="45063" name="TextBox 40">
            <a:extLst>
              <a:ext uri="{FF2B5EF4-FFF2-40B4-BE49-F238E27FC236}">
                <a16:creationId xmlns:a16="http://schemas.microsoft.com/office/drawing/2014/main" id="{5C1231E2-462A-E545-A725-548B9585EDDF}"/>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152ح</a:t>
            </a:r>
            <a:endParaRPr lang="en-US" altLang="en-US" sz="2400" b="1" dirty="0">
              <a:solidFill>
                <a:schemeClr val="bg1"/>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8CC115BA-BAC3-F140-A75D-951CDE918FD4}"/>
              </a:ext>
            </a:extLst>
          </p:cNvPr>
          <p:cNvSpPr>
            <a:spLocks noGrp="1" noChangeArrowheads="1"/>
          </p:cNvSpPr>
          <p:nvPr>
            <p:ph type="title"/>
          </p:nvPr>
        </p:nvSpPr>
        <p:spPr>
          <a:xfrm>
            <a:off x="0" y="0"/>
            <a:ext cx="9144000" cy="1447800"/>
          </a:xfrm>
          <a:solidFill>
            <a:schemeClr val="tx1"/>
          </a:solidFill>
        </p:spPr>
        <p:txBody>
          <a:bodyPr/>
          <a:lstStyle/>
          <a:p>
            <a:pPr eaLnBrk="1" hangingPunct="1"/>
            <a:r>
              <a:rPr lang="ar-JO" altLang="en-US" dirty="0">
                <a:solidFill>
                  <a:schemeClr val="bg1"/>
                </a:solidFill>
                <a:cs typeface="Arial" panose="020B0604020202020204" pitchFamily="34" charset="0"/>
              </a:rPr>
              <a:t>من هم العرب؟</a:t>
            </a:r>
            <a:endParaRPr lang="en-US" altLang="en-US" dirty="0">
              <a:solidFill>
                <a:schemeClr val="bg1"/>
              </a:solidFill>
              <a:cs typeface="Arial" panose="020B0604020202020204" pitchFamily="34" charset="0"/>
            </a:endParaRPr>
          </a:p>
        </p:txBody>
      </p:sp>
      <p:grpSp>
        <p:nvGrpSpPr>
          <p:cNvPr id="47107" name="Group 3">
            <a:extLst>
              <a:ext uri="{FF2B5EF4-FFF2-40B4-BE49-F238E27FC236}">
                <a16:creationId xmlns:a16="http://schemas.microsoft.com/office/drawing/2014/main" id="{0D109667-81A5-5347-8BA4-38C2E286BF51}"/>
              </a:ext>
            </a:extLst>
          </p:cNvPr>
          <p:cNvGrpSpPr>
            <a:grpSpLocks noChangeAspect="1"/>
          </p:cNvGrpSpPr>
          <p:nvPr/>
        </p:nvGrpSpPr>
        <p:grpSpPr bwMode="auto">
          <a:xfrm>
            <a:off x="-304800" y="981075"/>
            <a:ext cx="9753600" cy="5475288"/>
            <a:chOff x="-384" y="624"/>
            <a:chExt cx="6144" cy="3449"/>
          </a:xfrm>
        </p:grpSpPr>
        <p:sp>
          <p:nvSpPr>
            <p:cNvPr id="47110" name="AutoShape 4">
              <a:extLst>
                <a:ext uri="{FF2B5EF4-FFF2-40B4-BE49-F238E27FC236}">
                  <a16:creationId xmlns:a16="http://schemas.microsoft.com/office/drawing/2014/main" id="{C44AA905-82E3-664C-9331-1101F777993A}"/>
                </a:ext>
              </a:extLst>
            </p:cNvPr>
            <p:cNvSpPr>
              <a:spLocks noChangeAspect="1" noChangeArrowheads="1" noTextEdit="1"/>
            </p:cNvSpPr>
            <p:nvPr/>
          </p:nvSpPr>
          <p:spPr bwMode="auto">
            <a:xfrm>
              <a:off x="-384" y="624"/>
              <a:ext cx="6144" cy="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p>
          </p:txBody>
        </p:sp>
        <p:cxnSp>
          <p:nvCxnSpPr>
            <p:cNvPr id="47111" name="_s147461">
              <a:extLst>
                <a:ext uri="{FF2B5EF4-FFF2-40B4-BE49-F238E27FC236}">
                  <a16:creationId xmlns:a16="http://schemas.microsoft.com/office/drawing/2014/main" id="{7F98E335-8754-F044-AC77-ACF150558075}"/>
                </a:ext>
              </a:extLst>
            </p:cNvPr>
            <p:cNvCxnSpPr>
              <a:cxnSpLocks noChangeShapeType="1"/>
              <a:stCxn id="47127" idx="0"/>
              <a:endCxn id="47125" idx="2"/>
            </p:cNvCxnSpPr>
            <p:nvPr/>
          </p:nvCxnSpPr>
          <p:spPr bwMode="auto">
            <a:xfrm rot="16200000" flipV="1">
              <a:off x="2640" y="3117"/>
              <a:ext cx="194" cy="607"/>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7112" name="_s147462">
              <a:extLst>
                <a:ext uri="{FF2B5EF4-FFF2-40B4-BE49-F238E27FC236}">
                  <a16:creationId xmlns:a16="http://schemas.microsoft.com/office/drawing/2014/main" id="{FC63EB8A-2A3E-6A49-B93D-65AE5CAE008A}"/>
                </a:ext>
              </a:extLst>
            </p:cNvPr>
            <p:cNvCxnSpPr>
              <a:cxnSpLocks noChangeShapeType="1"/>
              <a:stCxn id="47126" idx="0"/>
              <a:endCxn id="47125" idx="2"/>
            </p:cNvCxnSpPr>
            <p:nvPr/>
          </p:nvCxnSpPr>
          <p:spPr bwMode="auto">
            <a:xfrm rot="5400000" flipH="1" flipV="1">
              <a:off x="2097" y="3181"/>
              <a:ext cx="194" cy="479"/>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7113" name="_s147463">
              <a:extLst>
                <a:ext uri="{FF2B5EF4-FFF2-40B4-BE49-F238E27FC236}">
                  <a16:creationId xmlns:a16="http://schemas.microsoft.com/office/drawing/2014/main" id="{B4A207B5-8ECD-5D45-9C4F-F6FE903CCCF0}"/>
                </a:ext>
              </a:extLst>
            </p:cNvPr>
            <p:cNvCxnSpPr>
              <a:cxnSpLocks noChangeShapeType="1"/>
              <a:stCxn id="47125" idx="0"/>
              <a:endCxn id="47124" idx="2"/>
            </p:cNvCxnSpPr>
            <p:nvPr/>
          </p:nvCxnSpPr>
          <p:spPr bwMode="auto">
            <a:xfrm rot="-5400000">
              <a:off x="2378" y="2994"/>
              <a:ext cx="114" cy="1"/>
            </a:xfrm>
            <a:prstGeom prst="straightConnector1">
              <a:avLst/>
            </a:prstGeom>
            <a:noFill/>
            <a:ln w="28575">
              <a:solidFill>
                <a:schemeClr val="bg1"/>
              </a:solidFill>
              <a:round/>
              <a:headEnd/>
              <a:tailEnd/>
            </a:ln>
            <a:extLst>
              <a:ext uri="{909E8E84-426E-40DD-AFC4-6F175D3DCCD1}">
                <a14:hiddenFill xmlns:a14="http://schemas.microsoft.com/office/drawing/2010/main">
                  <a:noFill/>
                </a14:hiddenFill>
              </a:ext>
            </a:extLst>
          </p:spPr>
        </p:cxnSp>
        <p:cxnSp>
          <p:nvCxnSpPr>
            <p:cNvPr id="47114" name="_s147464">
              <a:extLst>
                <a:ext uri="{FF2B5EF4-FFF2-40B4-BE49-F238E27FC236}">
                  <a16:creationId xmlns:a16="http://schemas.microsoft.com/office/drawing/2014/main" id="{465A153D-76F8-1C4B-BCA4-F2228E4D3FC5}"/>
                </a:ext>
              </a:extLst>
            </p:cNvPr>
            <p:cNvCxnSpPr>
              <a:cxnSpLocks noChangeShapeType="1"/>
              <a:stCxn id="47124" idx="0"/>
              <a:endCxn id="47122" idx="2"/>
            </p:cNvCxnSpPr>
            <p:nvPr/>
          </p:nvCxnSpPr>
          <p:spPr bwMode="auto">
            <a:xfrm rot="-5400000">
              <a:off x="2378" y="2614"/>
              <a:ext cx="114" cy="1"/>
            </a:xfrm>
            <a:prstGeom prst="straightConnector1">
              <a:avLst/>
            </a:prstGeom>
            <a:noFill/>
            <a:ln w="28575">
              <a:solidFill>
                <a:schemeClr val="bg1"/>
              </a:solidFill>
              <a:round/>
              <a:headEnd/>
              <a:tailEnd/>
            </a:ln>
            <a:extLst>
              <a:ext uri="{909E8E84-426E-40DD-AFC4-6F175D3DCCD1}">
                <a14:hiddenFill xmlns:a14="http://schemas.microsoft.com/office/drawing/2010/main">
                  <a:noFill/>
                </a14:hiddenFill>
              </a:ext>
            </a:extLst>
          </p:spPr>
        </p:cxnSp>
        <p:cxnSp>
          <p:nvCxnSpPr>
            <p:cNvPr id="47115" name="_s147465">
              <a:extLst>
                <a:ext uri="{FF2B5EF4-FFF2-40B4-BE49-F238E27FC236}">
                  <a16:creationId xmlns:a16="http://schemas.microsoft.com/office/drawing/2014/main" id="{8786B4B4-A783-974C-AA91-1AC1D54EA2AE}"/>
                </a:ext>
              </a:extLst>
            </p:cNvPr>
            <p:cNvCxnSpPr>
              <a:cxnSpLocks noChangeShapeType="1"/>
              <a:stCxn id="47123" idx="0"/>
              <a:endCxn id="47121" idx="2"/>
            </p:cNvCxnSpPr>
            <p:nvPr/>
          </p:nvCxnSpPr>
          <p:spPr bwMode="auto">
            <a:xfrm rot="16200000" flipV="1">
              <a:off x="3024" y="1853"/>
              <a:ext cx="108" cy="779"/>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7116" name="_s147466">
              <a:extLst>
                <a:ext uri="{FF2B5EF4-FFF2-40B4-BE49-F238E27FC236}">
                  <a16:creationId xmlns:a16="http://schemas.microsoft.com/office/drawing/2014/main" id="{5693F5E4-D078-F044-983D-240C5C542049}"/>
                </a:ext>
              </a:extLst>
            </p:cNvPr>
            <p:cNvCxnSpPr>
              <a:cxnSpLocks noChangeShapeType="1"/>
              <a:stCxn id="47122" idx="0"/>
              <a:endCxn id="47121" idx="2"/>
            </p:cNvCxnSpPr>
            <p:nvPr/>
          </p:nvCxnSpPr>
          <p:spPr bwMode="auto">
            <a:xfrm rot="-5400000">
              <a:off x="2504" y="2118"/>
              <a:ext cx="114" cy="254"/>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7117" name="_s147467">
              <a:extLst>
                <a:ext uri="{FF2B5EF4-FFF2-40B4-BE49-F238E27FC236}">
                  <a16:creationId xmlns:a16="http://schemas.microsoft.com/office/drawing/2014/main" id="{686C8142-BF96-C449-B5A2-552F57F0F4BA}"/>
                </a:ext>
              </a:extLst>
            </p:cNvPr>
            <p:cNvCxnSpPr>
              <a:cxnSpLocks noChangeShapeType="1"/>
              <a:stCxn id="47121" idx="0"/>
              <a:endCxn id="47120" idx="2"/>
            </p:cNvCxnSpPr>
            <p:nvPr/>
          </p:nvCxnSpPr>
          <p:spPr bwMode="auto">
            <a:xfrm rot="-5400000">
              <a:off x="2632" y="1876"/>
              <a:ext cx="114" cy="1"/>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7118" name="_s147468">
              <a:extLst>
                <a:ext uri="{FF2B5EF4-FFF2-40B4-BE49-F238E27FC236}">
                  <a16:creationId xmlns:a16="http://schemas.microsoft.com/office/drawing/2014/main" id="{79FDED1D-AF35-8249-AF6F-25E66B17A0A4}"/>
                </a:ext>
              </a:extLst>
            </p:cNvPr>
            <p:cNvCxnSpPr>
              <a:cxnSpLocks noChangeShapeType="1"/>
              <a:stCxn id="47120" idx="0"/>
              <a:endCxn id="47119" idx="2"/>
            </p:cNvCxnSpPr>
            <p:nvPr/>
          </p:nvCxnSpPr>
          <p:spPr bwMode="auto">
            <a:xfrm rot="-5400000">
              <a:off x="2633" y="1508"/>
              <a:ext cx="114" cy="1"/>
            </a:xfrm>
            <a:prstGeom prst="straightConnector1">
              <a:avLst/>
            </a:prstGeom>
            <a:noFill/>
            <a:ln w="28575">
              <a:solidFill>
                <a:schemeClr val="bg1"/>
              </a:solidFill>
              <a:round/>
              <a:headEnd/>
              <a:tailEnd/>
            </a:ln>
            <a:extLst>
              <a:ext uri="{909E8E84-426E-40DD-AFC4-6F175D3DCCD1}">
                <a14:hiddenFill xmlns:a14="http://schemas.microsoft.com/office/drawing/2010/main">
                  <a:noFill/>
                </a14:hiddenFill>
              </a:ext>
            </a:extLst>
          </p:spPr>
        </p:cxnSp>
        <p:sp>
          <p:nvSpPr>
            <p:cNvPr id="47119" name="_s147469">
              <a:extLst>
                <a:ext uri="{FF2B5EF4-FFF2-40B4-BE49-F238E27FC236}">
                  <a16:creationId xmlns:a16="http://schemas.microsoft.com/office/drawing/2014/main" id="{2DBB820F-0B1D-D74A-9249-B9AB9DD69728}"/>
                </a:ext>
              </a:extLst>
            </p:cNvPr>
            <p:cNvSpPr>
              <a:spLocks noChangeArrowheads="1"/>
            </p:cNvSpPr>
            <p:nvPr/>
          </p:nvSpPr>
          <p:spPr bwMode="auto">
            <a:xfrm>
              <a:off x="2253" y="1198"/>
              <a:ext cx="871" cy="254"/>
            </a:xfrm>
            <a:prstGeom prst="roundRect">
              <a:avLst>
                <a:gd name="adj" fmla="val 16667"/>
              </a:avLst>
            </a:prstGeom>
            <a:solidFill>
              <a:schemeClr val="tx1">
                <a:alpha val="69019"/>
              </a:schemeClr>
            </a:solidFill>
            <a:ln w="9525">
              <a:solidFill>
                <a:srgbClr val="000000"/>
              </a:solidFill>
              <a:round/>
              <a:headEnd/>
              <a:tailEnd/>
            </a:ln>
          </p:spPr>
          <p:txBody>
            <a:bodyPr lIns="53677" tIns="26840" rIns="53677" bIns="26840"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bg1"/>
                  </a:solidFill>
                  <a:ea typeface="SimSun" panose="02010600030101010101" pitchFamily="2" charset="-122"/>
                  <a:cs typeface="Arial" panose="020B0604020202020204" pitchFamily="34" charset="0"/>
                </a:rPr>
                <a:t>نوح</a:t>
              </a:r>
              <a:endParaRPr lang="en-US" altLang="en-US" sz="2000" b="1" dirty="0">
                <a:solidFill>
                  <a:schemeClr val="bg1"/>
                </a:solidFill>
                <a:ea typeface="SimSun" panose="02010600030101010101" pitchFamily="2" charset="-122"/>
                <a:cs typeface="Arial" panose="020B0604020202020204" pitchFamily="34" charset="0"/>
              </a:endParaRPr>
            </a:p>
          </p:txBody>
        </p:sp>
        <p:sp>
          <p:nvSpPr>
            <p:cNvPr id="47120" name="_s147470">
              <a:extLst>
                <a:ext uri="{FF2B5EF4-FFF2-40B4-BE49-F238E27FC236}">
                  <a16:creationId xmlns:a16="http://schemas.microsoft.com/office/drawing/2014/main" id="{DC63E372-E126-114E-B6BA-DB71F08E7766}"/>
                </a:ext>
              </a:extLst>
            </p:cNvPr>
            <p:cNvSpPr>
              <a:spLocks noChangeArrowheads="1"/>
            </p:cNvSpPr>
            <p:nvPr/>
          </p:nvSpPr>
          <p:spPr bwMode="auto">
            <a:xfrm>
              <a:off x="2253" y="1566"/>
              <a:ext cx="871" cy="254"/>
            </a:xfrm>
            <a:prstGeom prst="roundRect">
              <a:avLst>
                <a:gd name="adj" fmla="val 16667"/>
              </a:avLst>
            </a:prstGeom>
            <a:solidFill>
              <a:schemeClr val="tx1">
                <a:alpha val="69019"/>
              </a:schemeClr>
            </a:solidFill>
            <a:ln w="9525">
              <a:solidFill>
                <a:srgbClr val="000000"/>
              </a:solidFill>
              <a:round/>
              <a:headEnd/>
              <a:tailEnd/>
            </a:ln>
          </p:spPr>
          <p:txBody>
            <a:bodyPr lIns="53677" tIns="26840" rIns="53677" bIns="26840"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bg1"/>
                  </a:solidFill>
                  <a:ea typeface="SimSun" panose="02010600030101010101" pitchFamily="2" charset="-122"/>
                  <a:cs typeface="Arial" panose="020B0604020202020204" pitchFamily="34" charset="0"/>
                </a:rPr>
                <a:t>سام</a:t>
              </a:r>
              <a:endParaRPr lang="en-US" altLang="en-US" sz="2000" b="1" dirty="0">
                <a:solidFill>
                  <a:schemeClr val="bg1"/>
                </a:solidFill>
                <a:ea typeface="SimSun" panose="02010600030101010101" pitchFamily="2" charset="-122"/>
                <a:cs typeface="Arial" panose="020B0604020202020204" pitchFamily="34" charset="0"/>
              </a:endParaRPr>
            </a:p>
          </p:txBody>
        </p:sp>
        <p:sp>
          <p:nvSpPr>
            <p:cNvPr id="47121" name="_s147471">
              <a:extLst>
                <a:ext uri="{FF2B5EF4-FFF2-40B4-BE49-F238E27FC236}">
                  <a16:creationId xmlns:a16="http://schemas.microsoft.com/office/drawing/2014/main" id="{562C2A6B-097A-4342-A165-09B1F7227EF7}"/>
                </a:ext>
              </a:extLst>
            </p:cNvPr>
            <p:cNvSpPr>
              <a:spLocks noChangeArrowheads="1"/>
            </p:cNvSpPr>
            <p:nvPr/>
          </p:nvSpPr>
          <p:spPr bwMode="auto">
            <a:xfrm>
              <a:off x="2253" y="1934"/>
              <a:ext cx="870" cy="254"/>
            </a:xfrm>
            <a:prstGeom prst="roundRect">
              <a:avLst>
                <a:gd name="adj" fmla="val 16667"/>
              </a:avLst>
            </a:prstGeom>
            <a:solidFill>
              <a:schemeClr val="tx1">
                <a:alpha val="69019"/>
              </a:schemeClr>
            </a:solidFill>
            <a:ln w="9525">
              <a:solidFill>
                <a:srgbClr val="000000"/>
              </a:solidFill>
              <a:round/>
              <a:headEnd/>
              <a:tailEnd/>
            </a:ln>
          </p:spPr>
          <p:txBody>
            <a:bodyPr lIns="53677" tIns="26840" rIns="53677" bIns="26840"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bg1"/>
                  </a:solidFill>
                  <a:ea typeface="SimSun" panose="02010600030101010101" pitchFamily="2" charset="-122"/>
                  <a:cs typeface="Arial" panose="020B0604020202020204" pitchFamily="34" charset="0"/>
                </a:rPr>
                <a:t>عابر</a:t>
              </a:r>
              <a:endParaRPr lang="en-US" altLang="en-US" sz="2000" b="1" dirty="0">
                <a:solidFill>
                  <a:schemeClr val="bg1"/>
                </a:solidFill>
                <a:ea typeface="SimSun" panose="02010600030101010101" pitchFamily="2" charset="-122"/>
                <a:cs typeface="Arial" panose="020B0604020202020204" pitchFamily="34" charset="0"/>
              </a:endParaRPr>
            </a:p>
          </p:txBody>
        </p:sp>
        <p:sp>
          <p:nvSpPr>
            <p:cNvPr id="47122" name="_s147472">
              <a:extLst>
                <a:ext uri="{FF2B5EF4-FFF2-40B4-BE49-F238E27FC236}">
                  <a16:creationId xmlns:a16="http://schemas.microsoft.com/office/drawing/2014/main" id="{F22C66AE-CC9F-054B-95BD-C0CABB3695D1}"/>
                </a:ext>
              </a:extLst>
            </p:cNvPr>
            <p:cNvSpPr>
              <a:spLocks noChangeArrowheads="1"/>
            </p:cNvSpPr>
            <p:nvPr/>
          </p:nvSpPr>
          <p:spPr bwMode="auto">
            <a:xfrm>
              <a:off x="1998" y="2302"/>
              <a:ext cx="871" cy="256"/>
            </a:xfrm>
            <a:prstGeom prst="roundRect">
              <a:avLst>
                <a:gd name="adj" fmla="val 16667"/>
              </a:avLst>
            </a:prstGeom>
            <a:solidFill>
              <a:schemeClr val="tx1">
                <a:alpha val="69019"/>
              </a:schemeClr>
            </a:solidFill>
            <a:ln w="9525">
              <a:solidFill>
                <a:srgbClr val="000000"/>
              </a:solidFill>
              <a:round/>
              <a:headEnd/>
              <a:tailEnd/>
            </a:ln>
          </p:spPr>
          <p:txBody>
            <a:bodyPr lIns="53677" tIns="26840" rIns="53677" bIns="26840"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bg1"/>
                  </a:solidFill>
                  <a:ea typeface="SimSun" panose="02010600030101010101" pitchFamily="2" charset="-122"/>
                  <a:cs typeface="Arial" panose="020B0604020202020204" pitchFamily="34" charset="0"/>
                </a:rPr>
                <a:t>فالج</a:t>
              </a:r>
              <a:endParaRPr lang="en-US" altLang="en-US" sz="2000" b="1" dirty="0">
                <a:solidFill>
                  <a:schemeClr val="bg1"/>
                </a:solidFill>
                <a:ea typeface="SimSun" panose="02010600030101010101" pitchFamily="2" charset="-122"/>
                <a:cs typeface="Arial" panose="020B0604020202020204" pitchFamily="34" charset="0"/>
              </a:endParaRPr>
            </a:p>
          </p:txBody>
        </p:sp>
        <p:sp>
          <p:nvSpPr>
            <p:cNvPr id="47123" name="_s147473">
              <a:extLst>
                <a:ext uri="{FF2B5EF4-FFF2-40B4-BE49-F238E27FC236}">
                  <a16:creationId xmlns:a16="http://schemas.microsoft.com/office/drawing/2014/main" id="{0488C67B-589E-F24C-BCFF-056E8CA35083}"/>
                </a:ext>
              </a:extLst>
            </p:cNvPr>
            <p:cNvSpPr>
              <a:spLocks noChangeArrowheads="1"/>
            </p:cNvSpPr>
            <p:nvPr/>
          </p:nvSpPr>
          <p:spPr bwMode="auto">
            <a:xfrm>
              <a:off x="3052" y="2296"/>
              <a:ext cx="830" cy="256"/>
            </a:xfrm>
            <a:prstGeom prst="roundRect">
              <a:avLst>
                <a:gd name="adj" fmla="val 16667"/>
              </a:avLst>
            </a:prstGeom>
            <a:solidFill>
              <a:srgbClr val="FFFF66"/>
            </a:solidFill>
            <a:ln w="9525">
              <a:solidFill>
                <a:srgbClr val="000000"/>
              </a:solidFill>
              <a:round/>
              <a:headEnd/>
              <a:tailEnd/>
            </a:ln>
          </p:spPr>
          <p:txBody>
            <a:bodyPr lIns="58346" tIns="29172" rIns="58346" bIns="2917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tx1"/>
                  </a:solidFill>
                  <a:ea typeface="SimSun" panose="02010600030101010101" pitchFamily="2" charset="-122"/>
                  <a:cs typeface="Arial" panose="020B0604020202020204" pitchFamily="34" charset="0"/>
                </a:rPr>
                <a:t>يقطان</a:t>
              </a:r>
              <a:endParaRPr lang="en-US" altLang="en-US" sz="2000" b="1" dirty="0">
                <a:solidFill>
                  <a:schemeClr val="tx1"/>
                </a:solidFill>
                <a:ea typeface="SimSun" panose="02010600030101010101" pitchFamily="2" charset="-122"/>
                <a:cs typeface="Arial" panose="020B0604020202020204" pitchFamily="34" charset="0"/>
              </a:endParaRPr>
            </a:p>
          </p:txBody>
        </p:sp>
        <p:sp>
          <p:nvSpPr>
            <p:cNvPr id="47124" name="_s147474">
              <a:extLst>
                <a:ext uri="{FF2B5EF4-FFF2-40B4-BE49-F238E27FC236}">
                  <a16:creationId xmlns:a16="http://schemas.microsoft.com/office/drawing/2014/main" id="{51D47A08-D522-0648-AF27-DE2D5279DBD8}"/>
                </a:ext>
              </a:extLst>
            </p:cNvPr>
            <p:cNvSpPr>
              <a:spLocks noChangeArrowheads="1"/>
            </p:cNvSpPr>
            <p:nvPr/>
          </p:nvSpPr>
          <p:spPr bwMode="auto">
            <a:xfrm>
              <a:off x="1998" y="2672"/>
              <a:ext cx="871" cy="266"/>
            </a:xfrm>
            <a:prstGeom prst="roundRect">
              <a:avLst>
                <a:gd name="adj" fmla="val 16667"/>
              </a:avLst>
            </a:prstGeom>
            <a:solidFill>
              <a:schemeClr val="tx1">
                <a:alpha val="69019"/>
              </a:schemeClr>
            </a:solidFill>
            <a:ln w="9525">
              <a:solidFill>
                <a:srgbClr val="000000"/>
              </a:solidFill>
              <a:round/>
              <a:headEnd/>
              <a:tailEnd/>
            </a:ln>
          </p:spPr>
          <p:txBody>
            <a:bodyPr lIns="72932" tIns="36466" rIns="72932" bIns="36466"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bg1"/>
                  </a:solidFill>
                  <a:ea typeface="SimSun" panose="02010600030101010101" pitchFamily="2" charset="-122"/>
                  <a:cs typeface="Arial" panose="020B0604020202020204" pitchFamily="34" charset="0"/>
                </a:rPr>
                <a:t>تارح</a:t>
              </a:r>
              <a:endParaRPr lang="en-US" altLang="en-US" sz="2000" b="1" dirty="0">
                <a:solidFill>
                  <a:schemeClr val="bg1"/>
                </a:solidFill>
                <a:ea typeface="SimSun" panose="02010600030101010101" pitchFamily="2" charset="-122"/>
                <a:cs typeface="Arial" panose="020B0604020202020204" pitchFamily="34" charset="0"/>
              </a:endParaRPr>
            </a:p>
          </p:txBody>
        </p:sp>
        <p:sp>
          <p:nvSpPr>
            <p:cNvPr id="47125" name="_s147475">
              <a:extLst>
                <a:ext uri="{FF2B5EF4-FFF2-40B4-BE49-F238E27FC236}">
                  <a16:creationId xmlns:a16="http://schemas.microsoft.com/office/drawing/2014/main" id="{4FE35959-A0B7-BC4E-8E00-3F7B6EED7428}"/>
                </a:ext>
              </a:extLst>
            </p:cNvPr>
            <p:cNvSpPr>
              <a:spLocks noChangeArrowheads="1"/>
            </p:cNvSpPr>
            <p:nvPr/>
          </p:nvSpPr>
          <p:spPr bwMode="auto">
            <a:xfrm>
              <a:off x="1998" y="3052"/>
              <a:ext cx="871" cy="272"/>
            </a:xfrm>
            <a:prstGeom prst="roundRect">
              <a:avLst>
                <a:gd name="adj" fmla="val 16667"/>
              </a:avLst>
            </a:prstGeom>
            <a:solidFill>
              <a:schemeClr val="tx1">
                <a:alpha val="69019"/>
              </a:schemeClr>
            </a:solidFill>
            <a:ln w="9525">
              <a:solidFill>
                <a:srgbClr val="000000"/>
              </a:solidFill>
              <a:round/>
              <a:headEnd/>
              <a:tailEnd/>
            </a:ln>
          </p:spPr>
          <p:txBody>
            <a:bodyPr lIns="83356" tIns="41678" rIns="83356" bIns="41678"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zh-CN" sz="2000" b="1" dirty="0">
                  <a:solidFill>
                    <a:schemeClr val="bg1"/>
                  </a:solidFill>
                  <a:ea typeface="SimSun" panose="02010600030101010101" pitchFamily="2" charset="-122"/>
                  <a:cs typeface="Arial" panose="020B0604020202020204" pitchFamily="34" charset="0"/>
                </a:rPr>
                <a:t>Abraham</a:t>
              </a:r>
              <a:endParaRPr lang="en-US" altLang="en-US" sz="2000" b="1" dirty="0">
                <a:solidFill>
                  <a:schemeClr val="bg1"/>
                </a:solidFill>
                <a:ea typeface="SimSun" panose="02010600030101010101" pitchFamily="2" charset="-122"/>
                <a:cs typeface="Arial" panose="020B0604020202020204" pitchFamily="34" charset="0"/>
              </a:endParaRPr>
            </a:p>
          </p:txBody>
        </p:sp>
        <p:sp>
          <p:nvSpPr>
            <p:cNvPr id="47126" name="_s147476">
              <a:extLst>
                <a:ext uri="{FF2B5EF4-FFF2-40B4-BE49-F238E27FC236}">
                  <a16:creationId xmlns:a16="http://schemas.microsoft.com/office/drawing/2014/main" id="{1C2D4B60-7CCF-5B43-9154-E100FE844EA8}"/>
                </a:ext>
              </a:extLst>
            </p:cNvPr>
            <p:cNvSpPr>
              <a:spLocks noChangeArrowheads="1"/>
            </p:cNvSpPr>
            <p:nvPr/>
          </p:nvSpPr>
          <p:spPr bwMode="auto">
            <a:xfrm>
              <a:off x="1519" y="3518"/>
              <a:ext cx="870" cy="278"/>
            </a:xfrm>
            <a:prstGeom prst="roundRect">
              <a:avLst>
                <a:gd name="adj" fmla="val 16667"/>
              </a:avLst>
            </a:prstGeom>
            <a:solidFill>
              <a:schemeClr val="tx1">
                <a:alpha val="69019"/>
              </a:schemeClr>
            </a:solidFill>
            <a:ln w="9525">
              <a:solidFill>
                <a:srgbClr val="000000"/>
              </a:solidFill>
              <a:round/>
              <a:headEnd/>
              <a:tailEnd/>
            </a:ln>
          </p:spPr>
          <p:txBody>
            <a:bodyPr lIns="85933" tIns="42968" rIns="85933" bIns="42968"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bg1"/>
                  </a:solidFill>
                  <a:ea typeface="SimSun" panose="02010600030101010101" pitchFamily="2" charset="-122"/>
                  <a:cs typeface="Arial" panose="020B0604020202020204" pitchFamily="34" charset="0"/>
                </a:rPr>
                <a:t>إسحق</a:t>
              </a:r>
              <a:endParaRPr lang="en-US" altLang="en-US" sz="2000" b="1" dirty="0">
                <a:solidFill>
                  <a:schemeClr val="bg1"/>
                </a:solidFill>
                <a:ea typeface="SimSun" panose="02010600030101010101" pitchFamily="2" charset="-122"/>
                <a:cs typeface="Arial" panose="020B0604020202020204" pitchFamily="34" charset="0"/>
              </a:endParaRPr>
            </a:p>
          </p:txBody>
        </p:sp>
        <p:sp>
          <p:nvSpPr>
            <p:cNvPr id="47127" name="_s147477">
              <a:extLst>
                <a:ext uri="{FF2B5EF4-FFF2-40B4-BE49-F238E27FC236}">
                  <a16:creationId xmlns:a16="http://schemas.microsoft.com/office/drawing/2014/main" id="{1505F9A0-30C7-F84A-8FE3-E8F700FBD1C6}"/>
                </a:ext>
              </a:extLst>
            </p:cNvPr>
            <p:cNvSpPr>
              <a:spLocks noChangeArrowheads="1"/>
            </p:cNvSpPr>
            <p:nvPr/>
          </p:nvSpPr>
          <p:spPr bwMode="auto">
            <a:xfrm>
              <a:off x="2606" y="3518"/>
              <a:ext cx="870" cy="278"/>
            </a:xfrm>
            <a:prstGeom prst="roundRect">
              <a:avLst>
                <a:gd name="adj" fmla="val 16667"/>
              </a:avLst>
            </a:prstGeom>
            <a:solidFill>
              <a:srgbClr val="FFFF66"/>
            </a:solidFill>
            <a:ln w="9525">
              <a:solidFill>
                <a:srgbClr val="000000"/>
              </a:solidFill>
              <a:round/>
              <a:headEnd/>
              <a:tailEnd/>
            </a:ln>
          </p:spPr>
          <p:txBody>
            <a:bodyPr lIns="92401" tIns="46201" rIns="92401" bIns="46201"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tx1"/>
                  </a:solidFill>
                  <a:ea typeface="SimSun" panose="02010600030101010101" pitchFamily="2" charset="-122"/>
                  <a:cs typeface="Arial" panose="020B0604020202020204" pitchFamily="34" charset="0"/>
                </a:rPr>
                <a:t>إسماعيل</a:t>
              </a:r>
              <a:endParaRPr lang="en-US" altLang="en-US" sz="2000" b="1" dirty="0">
                <a:solidFill>
                  <a:schemeClr val="tx1"/>
                </a:solidFill>
                <a:ea typeface="SimSun" panose="02010600030101010101" pitchFamily="2" charset="-122"/>
                <a:cs typeface="Arial" panose="020B0604020202020204" pitchFamily="34" charset="0"/>
              </a:endParaRPr>
            </a:p>
          </p:txBody>
        </p:sp>
      </p:grpSp>
      <p:sp>
        <p:nvSpPr>
          <p:cNvPr id="147479" name="_s1042">
            <a:extLst>
              <a:ext uri="{FF2B5EF4-FFF2-40B4-BE49-F238E27FC236}">
                <a16:creationId xmlns:a16="http://schemas.microsoft.com/office/drawing/2014/main" id="{D234BF9D-19DB-8344-BB0F-A90D044C1ADD}"/>
              </a:ext>
            </a:extLst>
          </p:cNvPr>
          <p:cNvSpPr>
            <a:spLocks noChangeArrowheads="1"/>
          </p:cNvSpPr>
          <p:nvPr/>
        </p:nvSpPr>
        <p:spPr bwMode="auto">
          <a:xfrm>
            <a:off x="3459163" y="4821238"/>
            <a:ext cx="1400175" cy="454025"/>
          </a:xfrm>
          <a:prstGeom prst="roundRect">
            <a:avLst>
              <a:gd name="adj" fmla="val 16667"/>
            </a:avLst>
          </a:prstGeom>
          <a:solidFill>
            <a:srgbClr val="FFFF66"/>
          </a:solidFill>
          <a:ln w="9525">
            <a:solidFill>
              <a:srgbClr val="000000"/>
            </a:solidFill>
            <a:round/>
            <a:headEnd/>
            <a:tailEnd/>
          </a:ln>
        </p:spPr>
        <p:txBody>
          <a:bodyPr lIns="83356" tIns="41678" rIns="83356" bIns="41678"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tx1"/>
                </a:solidFill>
                <a:ea typeface="SimSun" panose="02010600030101010101" pitchFamily="2" charset="-122"/>
                <a:cs typeface="Arial" panose="020B0604020202020204" pitchFamily="34" charset="0"/>
              </a:rPr>
              <a:t>إبراهيم</a:t>
            </a:r>
            <a:endParaRPr lang="en-US" altLang="en-US" sz="2000" b="1" dirty="0">
              <a:solidFill>
                <a:schemeClr val="tx1"/>
              </a:solidFill>
              <a:ea typeface="SimSun" panose="02010600030101010101" pitchFamily="2" charset="-122"/>
              <a:cs typeface="Arial" panose="020B0604020202020204" pitchFamily="34" charset="0"/>
            </a:endParaRPr>
          </a:p>
        </p:txBody>
      </p:sp>
      <p:sp>
        <p:nvSpPr>
          <p:cNvPr id="47109" name="TextBox 24">
            <a:extLst>
              <a:ext uri="{FF2B5EF4-FFF2-40B4-BE49-F238E27FC236}">
                <a16:creationId xmlns:a16="http://schemas.microsoft.com/office/drawing/2014/main" id="{EDA2464D-3D28-8A4D-955B-82DC23803193}"/>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152ح</a:t>
            </a:r>
            <a:endParaRPr lang="en-US" altLang="en-US" sz="2400" b="1" dirty="0">
              <a:solidFill>
                <a:schemeClr val="bg1"/>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74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7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grpSp>
        <p:nvGrpSpPr>
          <p:cNvPr id="49154" name="Group 2">
            <a:extLst>
              <a:ext uri="{FF2B5EF4-FFF2-40B4-BE49-F238E27FC236}">
                <a16:creationId xmlns:a16="http://schemas.microsoft.com/office/drawing/2014/main" id="{D6F61987-DA54-D549-87C9-17E3FB1B2D13}"/>
              </a:ext>
            </a:extLst>
          </p:cNvPr>
          <p:cNvGrpSpPr>
            <a:grpSpLocks noChangeAspect="1"/>
          </p:cNvGrpSpPr>
          <p:nvPr/>
        </p:nvGrpSpPr>
        <p:grpSpPr bwMode="auto">
          <a:xfrm>
            <a:off x="-446088" y="115888"/>
            <a:ext cx="6465888" cy="9799637"/>
            <a:chOff x="5364" y="12324"/>
            <a:chExt cx="4553" cy="53019"/>
          </a:xfrm>
        </p:grpSpPr>
        <p:sp>
          <p:nvSpPr>
            <p:cNvPr id="49164" name="AutoShape 3">
              <a:extLst>
                <a:ext uri="{FF2B5EF4-FFF2-40B4-BE49-F238E27FC236}">
                  <a16:creationId xmlns:a16="http://schemas.microsoft.com/office/drawing/2014/main" id="{7765C345-3A0B-8348-834B-BD126FDE2453}"/>
                </a:ext>
              </a:extLst>
            </p:cNvPr>
            <p:cNvSpPr>
              <a:spLocks noChangeAspect="1" noChangeArrowheads="1" noTextEdit="1"/>
            </p:cNvSpPr>
            <p:nvPr/>
          </p:nvSpPr>
          <p:spPr bwMode="auto">
            <a:xfrm>
              <a:off x="5364" y="12324"/>
              <a:ext cx="4553" cy="53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p>
          </p:txBody>
        </p:sp>
        <p:cxnSp>
          <p:nvCxnSpPr>
            <p:cNvPr id="49165" name="_s150538">
              <a:extLst>
                <a:ext uri="{FF2B5EF4-FFF2-40B4-BE49-F238E27FC236}">
                  <a16:creationId xmlns:a16="http://schemas.microsoft.com/office/drawing/2014/main" id="{C0462DF4-18B8-A844-BF0F-C3256F7D45B7}"/>
                </a:ext>
              </a:extLst>
            </p:cNvPr>
            <p:cNvCxnSpPr>
              <a:cxnSpLocks noChangeShapeType="1"/>
              <a:stCxn id="49177" idx="1"/>
              <a:endCxn id="49171" idx="2"/>
            </p:cNvCxnSpPr>
            <p:nvPr/>
          </p:nvCxnSpPr>
          <p:spPr bwMode="auto">
            <a:xfrm rot="10800000">
              <a:off x="6899" y="23965"/>
              <a:ext cx="402" cy="18216"/>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9166" name="_s150539">
              <a:extLst>
                <a:ext uri="{FF2B5EF4-FFF2-40B4-BE49-F238E27FC236}">
                  <a16:creationId xmlns:a16="http://schemas.microsoft.com/office/drawing/2014/main" id="{6A0FAF93-BB72-8640-B975-3C2D820D033B}"/>
                </a:ext>
              </a:extLst>
            </p:cNvPr>
            <p:cNvCxnSpPr>
              <a:cxnSpLocks noChangeShapeType="1"/>
              <a:stCxn id="49176" idx="1"/>
              <a:endCxn id="49171" idx="2"/>
            </p:cNvCxnSpPr>
            <p:nvPr/>
          </p:nvCxnSpPr>
          <p:spPr bwMode="auto">
            <a:xfrm rot="10800000">
              <a:off x="6899" y="23965"/>
              <a:ext cx="402" cy="14946"/>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9167" name="_s150540">
              <a:extLst>
                <a:ext uri="{FF2B5EF4-FFF2-40B4-BE49-F238E27FC236}">
                  <a16:creationId xmlns:a16="http://schemas.microsoft.com/office/drawing/2014/main" id="{C0681D32-9A24-244A-9F04-E03079C9C0EE}"/>
                </a:ext>
              </a:extLst>
            </p:cNvPr>
            <p:cNvCxnSpPr>
              <a:cxnSpLocks noChangeShapeType="1"/>
              <a:stCxn id="49175" idx="1"/>
              <a:endCxn id="49171" idx="2"/>
            </p:cNvCxnSpPr>
            <p:nvPr/>
          </p:nvCxnSpPr>
          <p:spPr bwMode="auto">
            <a:xfrm rot="10800000">
              <a:off x="6899" y="23965"/>
              <a:ext cx="402" cy="11665"/>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9168" name="_s150541">
              <a:extLst>
                <a:ext uri="{FF2B5EF4-FFF2-40B4-BE49-F238E27FC236}">
                  <a16:creationId xmlns:a16="http://schemas.microsoft.com/office/drawing/2014/main" id="{D93EDC1D-BCA2-574C-A33A-5A4A19A30802}"/>
                </a:ext>
              </a:extLst>
            </p:cNvPr>
            <p:cNvCxnSpPr>
              <a:cxnSpLocks noChangeShapeType="1"/>
              <a:stCxn id="49174" idx="1"/>
              <a:endCxn id="49171" idx="2"/>
            </p:cNvCxnSpPr>
            <p:nvPr/>
          </p:nvCxnSpPr>
          <p:spPr bwMode="auto">
            <a:xfrm rot="10800000">
              <a:off x="6899" y="23965"/>
              <a:ext cx="402" cy="8383"/>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9169" name="_s150542">
              <a:extLst>
                <a:ext uri="{FF2B5EF4-FFF2-40B4-BE49-F238E27FC236}">
                  <a16:creationId xmlns:a16="http://schemas.microsoft.com/office/drawing/2014/main" id="{3D18C2FC-7394-2144-836F-7E66FF895E44}"/>
                </a:ext>
              </a:extLst>
            </p:cNvPr>
            <p:cNvCxnSpPr>
              <a:cxnSpLocks noChangeShapeType="1"/>
              <a:stCxn id="49173" idx="1"/>
              <a:endCxn id="49171" idx="2"/>
            </p:cNvCxnSpPr>
            <p:nvPr/>
          </p:nvCxnSpPr>
          <p:spPr bwMode="auto">
            <a:xfrm rot="10800000">
              <a:off x="6899" y="23965"/>
              <a:ext cx="402" cy="5114"/>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9170" name="_s150543">
              <a:extLst>
                <a:ext uri="{FF2B5EF4-FFF2-40B4-BE49-F238E27FC236}">
                  <a16:creationId xmlns:a16="http://schemas.microsoft.com/office/drawing/2014/main" id="{593A0610-F149-C948-BD7F-226DCC2B8956}"/>
                </a:ext>
              </a:extLst>
            </p:cNvPr>
            <p:cNvCxnSpPr>
              <a:cxnSpLocks noChangeShapeType="1"/>
              <a:stCxn id="49172" idx="1"/>
              <a:endCxn id="49171" idx="2"/>
            </p:cNvCxnSpPr>
            <p:nvPr/>
          </p:nvCxnSpPr>
          <p:spPr bwMode="auto">
            <a:xfrm rot="10800000">
              <a:off x="6899" y="23965"/>
              <a:ext cx="402" cy="1832"/>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sp>
          <p:nvSpPr>
            <p:cNvPr id="49171" name="_s150544">
              <a:extLst>
                <a:ext uri="{FF2B5EF4-FFF2-40B4-BE49-F238E27FC236}">
                  <a16:creationId xmlns:a16="http://schemas.microsoft.com/office/drawing/2014/main" id="{6FABDE02-BE9B-B046-81A3-98C917A44139}"/>
                </a:ext>
              </a:extLst>
            </p:cNvPr>
            <p:cNvSpPr>
              <a:spLocks noChangeArrowheads="1"/>
            </p:cNvSpPr>
            <p:nvPr/>
          </p:nvSpPr>
          <p:spPr bwMode="auto">
            <a:xfrm>
              <a:off x="5818" y="21160"/>
              <a:ext cx="2161" cy="2802"/>
            </a:xfrm>
            <a:prstGeom prst="roundRect">
              <a:avLst>
                <a:gd name="adj" fmla="val 16667"/>
              </a:avLst>
            </a:prstGeom>
            <a:solidFill>
              <a:srgbClr val="FFFF66"/>
            </a:solidFill>
            <a:ln w="9525">
              <a:solidFill>
                <a:srgbClr val="000000"/>
              </a:solidFill>
              <a:round/>
              <a:headEnd/>
              <a:tailEnd/>
            </a:ln>
          </p:spPr>
          <p:txBody>
            <a:bodyPr lIns="21583" tIns="10792" rIns="21583" bIns="1079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tx1"/>
                  </a:solidFill>
                  <a:ea typeface="SimSun" panose="02010600030101010101" pitchFamily="2" charset="-122"/>
                  <a:cs typeface="Arial" panose="020B0604020202020204" pitchFamily="34" charset="0"/>
                </a:rPr>
                <a:t>إبراهيم</a:t>
              </a:r>
              <a:endParaRPr lang="en-US" altLang="en-US" sz="2000" b="1" dirty="0">
                <a:solidFill>
                  <a:schemeClr val="tx1"/>
                </a:solidFill>
                <a:ea typeface="SimSun" panose="02010600030101010101" pitchFamily="2" charset="-122"/>
                <a:cs typeface="Arial" panose="020B0604020202020204" pitchFamily="34" charset="0"/>
              </a:endParaRPr>
            </a:p>
          </p:txBody>
        </p:sp>
        <p:sp>
          <p:nvSpPr>
            <p:cNvPr id="49172" name="_s150545">
              <a:extLst>
                <a:ext uri="{FF2B5EF4-FFF2-40B4-BE49-F238E27FC236}">
                  <a16:creationId xmlns:a16="http://schemas.microsoft.com/office/drawing/2014/main" id="{11D8B68E-6C9E-E44B-AE35-809FB11B32FA}"/>
                </a:ext>
              </a:extLst>
            </p:cNvPr>
            <p:cNvSpPr>
              <a:spLocks noChangeArrowheads="1"/>
            </p:cNvSpPr>
            <p:nvPr/>
          </p:nvSpPr>
          <p:spPr bwMode="auto">
            <a:xfrm>
              <a:off x="7301" y="24363"/>
              <a:ext cx="2161" cy="2874"/>
            </a:xfrm>
            <a:prstGeom prst="roundRect">
              <a:avLst>
                <a:gd name="adj" fmla="val 16667"/>
              </a:avLst>
            </a:prstGeom>
            <a:solidFill>
              <a:schemeClr val="tx2">
                <a:alpha val="56862"/>
              </a:schemeClr>
            </a:solidFill>
            <a:ln w="9525">
              <a:solidFill>
                <a:srgbClr val="000000"/>
              </a:solidFill>
              <a:round/>
              <a:headEnd/>
              <a:tailEnd/>
            </a:ln>
          </p:spPr>
          <p:txBody>
            <a:bodyPr lIns="21583" tIns="10792" rIns="21583" bIns="1079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bg1"/>
                  </a:solidFill>
                  <a:ea typeface="SimSun" panose="02010600030101010101" pitchFamily="2" charset="-122"/>
                  <a:cs typeface="Arial" panose="020B0604020202020204" pitchFamily="34" charset="0"/>
                </a:rPr>
                <a:t>زمران</a:t>
              </a:r>
              <a:endParaRPr lang="en-US" altLang="en-US" sz="2000" b="1" dirty="0">
                <a:solidFill>
                  <a:schemeClr val="bg1"/>
                </a:solidFill>
                <a:ea typeface="SimSun" panose="02010600030101010101" pitchFamily="2" charset="-122"/>
                <a:cs typeface="Arial" panose="020B0604020202020204" pitchFamily="34" charset="0"/>
              </a:endParaRPr>
            </a:p>
          </p:txBody>
        </p:sp>
        <p:sp>
          <p:nvSpPr>
            <p:cNvPr id="49173" name="_s150546">
              <a:extLst>
                <a:ext uri="{FF2B5EF4-FFF2-40B4-BE49-F238E27FC236}">
                  <a16:creationId xmlns:a16="http://schemas.microsoft.com/office/drawing/2014/main" id="{AF6BA8CA-46D6-4D43-AF2E-C4E3CEC065FE}"/>
                </a:ext>
              </a:extLst>
            </p:cNvPr>
            <p:cNvSpPr>
              <a:spLocks noChangeArrowheads="1"/>
            </p:cNvSpPr>
            <p:nvPr/>
          </p:nvSpPr>
          <p:spPr bwMode="auto">
            <a:xfrm>
              <a:off x="7301" y="27640"/>
              <a:ext cx="2161" cy="2874"/>
            </a:xfrm>
            <a:prstGeom prst="roundRect">
              <a:avLst>
                <a:gd name="adj" fmla="val 16667"/>
              </a:avLst>
            </a:prstGeom>
            <a:solidFill>
              <a:schemeClr val="tx2">
                <a:alpha val="56862"/>
              </a:schemeClr>
            </a:solidFill>
            <a:ln w="9525">
              <a:solidFill>
                <a:srgbClr val="000000"/>
              </a:solidFill>
              <a:round/>
              <a:headEnd/>
              <a:tailEnd/>
            </a:ln>
          </p:spPr>
          <p:txBody>
            <a:bodyPr lIns="21583" tIns="10792" rIns="21583" bIns="1079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bg1"/>
                  </a:solidFill>
                  <a:ea typeface="SimSun" panose="02010600030101010101" pitchFamily="2" charset="-122"/>
                  <a:cs typeface="Arial" panose="020B0604020202020204" pitchFamily="34" charset="0"/>
                </a:rPr>
                <a:t>يقشان</a:t>
              </a:r>
              <a:endParaRPr lang="en-US" altLang="en-US" sz="2000" b="1" dirty="0">
                <a:solidFill>
                  <a:schemeClr val="bg1"/>
                </a:solidFill>
                <a:ea typeface="SimSun" panose="02010600030101010101" pitchFamily="2" charset="-122"/>
                <a:cs typeface="Arial" panose="020B0604020202020204" pitchFamily="34" charset="0"/>
              </a:endParaRPr>
            </a:p>
          </p:txBody>
        </p:sp>
        <p:sp>
          <p:nvSpPr>
            <p:cNvPr id="49174" name="_s150547">
              <a:extLst>
                <a:ext uri="{FF2B5EF4-FFF2-40B4-BE49-F238E27FC236}">
                  <a16:creationId xmlns:a16="http://schemas.microsoft.com/office/drawing/2014/main" id="{95DAFA30-4C66-3344-9CCB-7AC8BB34D8E5}"/>
                </a:ext>
              </a:extLst>
            </p:cNvPr>
            <p:cNvSpPr>
              <a:spLocks noChangeArrowheads="1"/>
            </p:cNvSpPr>
            <p:nvPr/>
          </p:nvSpPr>
          <p:spPr bwMode="auto">
            <a:xfrm>
              <a:off x="7301" y="30917"/>
              <a:ext cx="2161" cy="2874"/>
            </a:xfrm>
            <a:prstGeom prst="roundRect">
              <a:avLst>
                <a:gd name="adj" fmla="val 16667"/>
              </a:avLst>
            </a:prstGeom>
            <a:solidFill>
              <a:schemeClr val="tx2">
                <a:alpha val="56862"/>
              </a:schemeClr>
            </a:solidFill>
            <a:ln w="9525">
              <a:solidFill>
                <a:srgbClr val="000000"/>
              </a:solidFill>
              <a:round/>
              <a:headEnd/>
              <a:tailEnd/>
            </a:ln>
          </p:spPr>
          <p:txBody>
            <a:bodyPr lIns="21583" tIns="10792" rIns="21583" bIns="1079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bg1"/>
                  </a:solidFill>
                  <a:ea typeface="SimSun" panose="02010600030101010101" pitchFamily="2" charset="-122"/>
                  <a:cs typeface="Arial" panose="020B0604020202020204" pitchFamily="34" charset="0"/>
                </a:rPr>
                <a:t>مدان</a:t>
              </a:r>
              <a:endParaRPr lang="en-US" altLang="en-US" sz="1000" b="1" dirty="0">
                <a:solidFill>
                  <a:schemeClr val="bg1"/>
                </a:solidFill>
                <a:ea typeface="SimSun" panose="02010600030101010101" pitchFamily="2" charset="-122"/>
                <a:cs typeface="Arial" panose="020B0604020202020204" pitchFamily="34" charset="0"/>
              </a:endParaRPr>
            </a:p>
          </p:txBody>
        </p:sp>
        <p:sp>
          <p:nvSpPr>
            <p:cNvPr id="49175" name="_s150548">
              <a:extLst>
                <a:ext uri="{FF2B5EF4-FFF2-40B4-BE49-F238E27FC236}">
                  <a16:creationId xmlns:a16="http://schemas.microsoft.com/office/drawing/2014/main" id="{A441C139-0362-0C40-B47A-D8FCB4737ECE}"/>
                </a:ext>
              </a:extLst>
            </p:cNvPr>
            <p:cNvSpPr>
              <a:spLocks noChangeArrowheads="1"/>
            </p:cNvSpPr>
            <p:nvPr/>
          </p:nvSpPr>
          <p:spPr bwMode="auto">
            <a:xfrm>
              <a:off x="7301" y="34194"/>
              <a:ext cx="2161" cy="2874"/>
            </a:xfrm>
            <a:prstGeom prst="roundRect">
              <a:avLst>
                <a:gd name="adj" fmla="val 16667"/>
              </a:avLst>
            </a:prstGeom>
            <a:solidFill>
              <a:schemeClr val="tx2">
                <a:alpha val="56862"/>
              </a:schemeClr>
            </a:solidFill>
            <a:ln w="9525">
              <a:solidFill>
                <a:srgbClr val="000000"/>
              </a:solidFill>
              <a:round/>
              <a:headEnd/>
              <a:tailEnd/>
            </a:ln>
          </p:spPr>
          <p:txBody>
            <a:bodyPr lIns="23457" tIns="11731" rIns="23457" bIns="11731"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bg1"/>
                  </a:solidFill>
                  <a:ea typeface="SimSun" panose="02010600030101010101" pitchFamily="2" charset="-122"/>
                  <a:cs typeface="Arial" panose="020B0604020202020204" pitchFamily="34" charset="0"/>
                </a:rPr>
                <a:t>مديان (المديانيين)</a:t>
              </a:r>
              <a:endParaRPr lang="en-US" altLang="en-US" sz="2000" b="1" dirty="0">
                <a:solidFill>
                  <a:schemeClr val="bg1"/>
                </a:solidFill>
                <a:ea typeface="SimSun" panose="02010600030101010101" pitchFamily="2" charset="-122"/>
                <a:cs typeface="Arial" panose="020B0604020202020204" pitchFamily="34" charset="0"/>
              </a:endParaRPr>
            </a:p>
          </p:txBody>
        </p:sp>
        <p:sp>
          <p:nvSpPr>
            <p:cNvPr id="49176" name="_s150549">
              <a:extLst>
                <a:ext uri="{FF2B5EF4-FFF2-40B4-BE49-F238E27FC236}">
                  <a16:creationId xmlns:a16="http://schemas.microsoft.com/office/drawing/2014/main" id="{24F8830D-97A1-8846-918B-911EA3CF940B}"/>
                </a:ext>
              </a:extLst>
            </p:cNvPr>
            <p:cNvSpPr>
              <a:spLocks noChangeArrowheads="1"/>
            </p:cNvSpPr>
            <p:nvPr/>
          </p:nvSpPr>
          <p:spPr bwMode="auto">
            <a:xfrm>
              <a:off x="7301" y="37471"/>
              <a:ext cx="2161" cy="2874"/>
            </a:xfrm>
            <a:prstGeom prst="roundRect">
              <a:avLst>
                <a:gd name="adj" fmla="val 16667"/>
              </a:avLst>
            </a:prstGeom>
            <a:solidFill>
              <a:schemeClr val="tx2">
                <a:alpha val="56862"/>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bg1"/>
                  </a:solidFill>
                  <a:ea typeface="SimSun" panose="02010600030101010101" pitchFamily="2" charset="-122"/>
                  <a:cs typeface="Arial" panose="020B0604020202020204" pitchFamily="34" charset="0"/>
                </a:rPr>
                <a:t>يشباق</a:t>
              </a:r>
              <a:endParaRPr lang="en-US" altLang="en-US" sz="2000" b="1" dirty="0">
                <a:solidFill>
                  <a:schemeClr val="bg1"/>
                </a:solidFill>
                <a:ea typeface="SimSun" panose="02010600030101010101" pitchFamily="2" charset="-122"/>
                <a:cs typeface="Arial" panose="020B0604020202020204" pitchFamily="34" charset="0"/>
              </a:endParaRPr>
            </a:p>
          </p:txBody>
        </p:sp>
        <p:sp>
          <p:nvSpPr>
            <p:cNvPr id="49177" name="_s150550">
              <a:extLst>
                <a:ext uri="{FF2B5EF4-FFF2-40B4-BE49-F238E27FC236}">
                  <a16:creationId xmlns:a16="http://schemas.microsoft.com/office/drawing/2014/main" id="{BDB81B8F-CB03-554C-8CD3-593F04CBD3DE}"/>
                </a:ext>
              </a:extLst>
            </p:cNvPr>
            <p:cNvSpPr>
              <a:spLocks noChangeArrowheads="1"/>
            </p:cNvSpPr>
            <p:nvPr/>
          </p:nvSpPr>
          <p:spPr bwMode="auto">
            <a:xfrm>
              <a:off x="7301" y="40748"/>
              <a:ext cx="2161" cy="2874"/>
            </a:xfrm>
            <a:prstGeom prst="roundRect">
              <a:avLst>
                <a:gd name="adj" fmla="val 16667"/>
              </a:avLst>
            </a:prstGeom>
            <a:solidFill>
              <a:schemeClr val="tx2">
                <a:alpha val="56862"/>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bg1"/>
                  </a:solidFill>
                  <a:ea typeface="SimSun" panose="02010600030101010101" pitchFamily="2" charset="-122"/>
                  <a:cs typeface="Arial" panose="020B0604020202020204" pitchFamily="34" charset="0"/>
                </a:rPr>
                <a:t>شوح</a:t>
              </a:r>
              <a:endParaRPr lang="en-US" altLang="en-US" sz="2000" b="1" dirty="0">
                <a:solidFill>
                  <a:schemeClr val="bg1"/>
                </a:solidFill>
                <a:ea typeface="SimSun" panose="02010600030101010101" pitchFamily="2" charset="-122"/>
                <a:cs typeface="Arial" panose="020B0604020202020204" pitchFamily="34" charset="0"/>
              </a:endParaRPr>
            </a:p>
          </p:txBody>
        </p:sp>
        <p:sp>
          <p:nvSpPr>
            <p:cNvPr id="49178" name="Line 29">
              <a:extLst>
                <a:ext uri="{FF2B5EF4-FFF2-40B4-BE49-F238E27FC236}">
                  <a16:creationId xmlns:a16="http://schemas.microsoft.com/office/drawing/2014/main" id="{4A8DB730-E06B-9E46-A5CF-CBC46F19CEA7}"/>
                </a:ext>
              </a:extLst>
            </p:cNvPr>
            <p:cNvSpPr>
              <a:spLocks noChangeShapeType="1"/>
            </p:cNvSpPr>
            <p:nvPr/>
          </p:nvSpPr>
          <p:spPr bwMode="auto">
            <a:xfrm>
              <a:off x="8278" y="12357"/>
              <a:ext cx="590" cy="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b="1" dirty="0">
                <a:cs typeface="Arial" panose="020B0604020202020204" pitchFamily="34" charset="0"/>
              </a:endParaRPr>
            </a:p>
          </p:txBody>
        </p:sp>
      </p:grpSp>
      <p:grpSp>
        <p:nvGrpSpPr>
          <p:cNvPr id="3" name="Group 30">
            <a:extLst>
              <a:ext uri="{FF2B5EF4-FFF2-40B4-BE49-F238E27FC236}">
                <a16:creationId xmlns:a16="http://schemas.microsoft.com/office/drawing/2014/main" id="{F300B656-E01D-7D4C-9470-B53B3A4FDE76}"/>
              </a:ext>
            </a:extLst>
          </p:cNvPr>
          <p:cNvGrpSpPr>
            <a:grpSpLocks/>
          </p:cNvGrpSpPr>
          <p:nvPr/>
        </p:nvGrpSpPr>
        <p:grpSpPr bwMode="auto">
          <a:xfrm>
            <a:off x="5102225" y="2266951"/>
            <a:ext cx="3124200" cy="369888"/>
            <a:chOff x="3648" y="480"/>
            <a:chExt cx="1392" cy="233"/>
          </a:xfrm>
        </p:grpSpPr>
        <p:sp>
          <p:nvSpPr>
            <p:cNvPr id="49162" name="Text Box 31">
              <a:extLst>
                <a:ext uri="{FF2B5EF4-FFF2-40B4-BE49-F238E27FC236}">
                  <a16:creationId xmlns:a16="http://schemas.microsoft.com/office/drawing/2014/main" id="{1A898CC5-73BF-B149-9093-1CABADEE31D4}"/>
                </a:ext>
              </a:extLst>
            </p:cNvPr>
            <p:cNvSpPr txBox="1">
              <a:spLocks noChangeArrowheads="1"/>
            </p:cNvSpPr>
            <p:nvPr/>
          </p:nvSpPr>
          <p:spPr bwMode="auto">
            <a:xfrm>
              <a:off x="3984" y="480"/>
              <a:ext cx="1056" cy="233"/>
            </a:xfrm>
            <a:prstGeom prst="rect">
              <a:avLst/>
            </a:prstGeom>
            <a:solidFill>
              <a:schemeClr val="bg1"/>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50000"/>
                </a:spcBef>
                <a:buFontTx/>
                <a:buNone/>
              </a:pPr>
              <a:r>
                <a:rPr lang="ar-JO" altLang="zh-CN" sz="1800" b="1" dirty="0">
                  <a:solidFill>
                    <a:schemeClr val="tx1"/>
                  </a:solidFill>
                  <a:ea typeface="SimSun" panose="02010600030101010101" pitchFamily="2" charset="-122"/>
                  <a:cs typeface="Arial" panose="020B0604020202020204" pitchFamily="34" charset="0"/>
                </a:rPr>
                <a:t>احتل نسله أثيوبيا</a:t>
              </a:r>
              <a:endParaRPr lang="en-US" altLang="en-US" sz="1800" b="1" dirty="0">
                <a:solidFill>
                  <a:schemeClr val="tx1"/>
                </a:solidFill>
                <a:ea typeface="SimSun" panose="02010600030101010101" pitchFamily="2" charset="-122"/>
                <a:cs typeface="Arial" panose="020B0604020202020204" pitchFamily="34" charset="0"/>
              </a:endParaRPr>
            </a:p>
          </p:txBody>
        </p:sp>
        <p:sp>
          <p:nvSpPr>
            <p:cNvPr id="49163" name="Line 32">
              <a:extLst>
                <a:ext uri="{FF2B5EF4-FFF2-40B4-BE49-F238E27FC236}">
                  <a16:creationId xmlns:a16="http://schemas.microsoft.com/office/drawing/2014/main" id="{094A9FB6-DDB5-8247-BF60-9301F2E3E06F}"/>
                </a:ext>
              </a:extLst>
            </p:cNvPr>
            <p:cNvSpPr>
              <a:spLocks noChangeShapeType="1"/>
            </p:cNvSpPr>
            <p:nvPr/>
          </p:nvSpPr>
          <p:spPr bwMode="auto">
            <a:xfrm>
              <a:off x="3648" y="672"/>
              <a:ext cx="336"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b="1" dirty="0">
                <a:cs typeface="Arial" panose="020B0604020202020204" pitchFamily="34" charset="0"/>
              </a:endParaRPr>
            </a:p>
          </p:txBody>
        </p:sp>
      </p:grpSp>
      <p:grpSp>
        <p:nvGrpSpPr>
          <p:cNvPr id="4" name="Group 38">
            <a:extLst>
              <a:ext uri="{FF2B5EF4-FFF2-40B4-BE49-F238E27FC236}">
                <a16:creationId xmlns:a16="http://schemas.microsoft.com/office/drawing/2014/main" id="{0DD9A076-7558-3B49-912D-B9ACF19B51D4}"/>
              </a:ext>
            </a:extLst>
          </p:cNvPr>
          <p:cNvGrpSpPr>
            <a:grpSpLocks/>
          </p:cNvGrpSpPr>
          <p:nvPr/>
        </p:nvGrpSpPr>
        <p:grpSpPr bwMode="auto">
          <a:xfrm>
            <a:off x="5103813" y="3776663"/>
            <a:ext cx="3932237" cy="446087"/>
            <a:chOff x="3984" y="1584"/>
            <a:chExt cx="2477" cy="281"/>
          </a:xfrm>
        </p:grpSpPr>
        <p:sp>
          <p:nvSpPr>
            <p:cNvPr id="49160" name="Line 34">
              <a:extLst>
                <a:ext uri="{FF2B5EF4-FFF2-40B4-BE49-F238E27FC236}">
                  <a16:creationId xmlns:a16="http://schemas.microsoft.com/office/drawing/2014/main" id="{688AC133-4E8E-9E42-93E1-A9FE704890E8}"/>
                </a:ext>
              </a:extLst>
            </p:cNvPr>
            <p:cNvSpPr>
              <a:spLocks noChangeShapeType="1"/>
            </p:cNvSpPr>
            <p:nvPr/>
          </p:nvSpPr>
          <p:spPr bwMode="auto">
            <a:xfrm>
              <a:off x="3984" y="1584"/>
              <a:ext cx="384" cy="194"/>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b="1" dirty="0">
                <a:cs typeface="Arial" panose="020B0604020202020204" pitchFamily="34" charset="0"/>
              </a:endParaRPr>
            </a:p>
          </p:txBody>
        </p:sp>
        <p:sp>
          <p:nvSpPr>
            <p:cNvPr id="49161" name="Text Box 35">
              <a:extLst>
                <a:ext uri="{FF2B5EF4-FFF2-40B4-BE49-F238E27FC236}">
                  <a16:creationId xmlns:a16="http://schemas.microsoft.com/office/drawing/2014/main" id="{FA53C86B-4B2B-234C-9F2B-28E9A089D14E}"/>
                </a:ext>
              </a:extLst>
            </p:cNvPr>
            <p:cNvSpPr txBox="1">
              <a:spLocks noChangeArrowheads="1"/>
            </p:cNvSpPr>
            <p:nvPr/>
          </p:nvSpPr>
          <p:spPr bwMode="auto">
            <a:xfrm>
              <a:off x="4368" y="1632"/>
              <a:ext cx="2093" cy="2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50000"/>
                </a:spcBef>
                <a:buFontTx/>
                <a:buNone/>
              </a:pPr>
              <a:r>
                <a:rPr lang="ar-JO" altLang="zh-CN" sz="1800" b="1" dirty="0">
                  <a:solidFill>
                    <a:schemeClr val="tx1"/>
                  </a:solidFill>
                  <a:ea typeface="SimSun" panose="02010600030101010101" pitchFamily="2" charset="-122"/>
                  <a:cs typeface="Arial" panose="020B0604020202020204" pitchFamily="34" charset="0"/>
                </a:rPr>
                <a:t>يثرون حمو موسى</a:t>
              </a:r>
              <a:endParaRPr lang="en-US" altLang="en-US" sz="1800" b="1" dirty="0">
                <a:solidFill>
                  <a:schemeClr val="tx1"/>
                </a:solidFill>
                <a:ea typeface="SimSun" panose="02010600030101010101" pitchFamily="2" charset="-122"/>
                <a:cs typeface="Arial" panose="020B0604020202020204" pitchFamily="34" charset="0"/>
              </a:endParaRPr>
            </a:p>
          </p:txBody>
        </p:sp>
      </p:grpSp>
      <p:sp>
        <p:nvSpPr>
          <p:cNvPr id="49157" name="Text Box 36">
            <a:extLst>
              <a:ext uri="{FF2B5EF4-FFF2-40B4-BE49-F238E27FC236}">
                <a16:creationId xmlns:a16="http://schemas.microsoft.com/office/drawing/2014/main" id="{D7DEF5E4-27B6-084D-A6C8-73D6CEA2C73B}"/>
              </a:ext>
            </a:extLst>
          </p:cNvPr>
          <p:cNvSpPr txBox="1">
            <a:spLocks noChangeArrowheads="1"/>
          </p:cNvSpPr>
          <p:nvPr/>
        </p:nvSpPr>
        <p:spPr bwMode="auto">
          <a:xfrm>
            <a:off x="0" y="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r>
              <a:rPr lang="ar-JO" altLang="zh-CN" sz="2400" b="1" dirty="0">
                <a:solidFill>
                  <a:srgbClr val="FFFF66"/>
                </a:solidFill>
                <a:ea typeface="SimSun" panose="02010600030101010101" pitchFamily="2" charset="-122"/>
                <a:cs typeface="Arial" panose="020B0604020202020204" pitchFamily="34" charset="0"/>
              </a:rPr>
              <a:t>المصدر الثالث</a:t>
            </a:r>
            <a:endParaRPr lang="en-US" altLang="en-US" sz="2400" b="1" dirty="0">
              <a:solidFill>
                <a:srgbClr val="FFFF66"/>
              </a:solidFill>
              <a:ea typeface="SimSun" panose="02010600030101010101" pitchFamily="2" charset="-122"/>
              <a:cs typeface="Arial" panose="020B0604020202020204" pitchFamily="34" charset="0"/>
            </a:endParaRPr>
          </a:p>
        </p:txBody>
      </p:sp>
      <p:sp>
        <p:nvSpPr>
          <p:cNvPr id="49158" name="Text Box 37">
            <a:extLst>
              <a:ext uri="{FF2B5EF4-FFF2-40B4-BE49-F238E27FC236}">
                <a16:creationId xmlns:a16="http://schemas.microsoft.com/office/drawing/2014/main" id="{8592BC36-D05B-D24E-9F34-AD533636F57B}"/>
              </a:ext>
            </a:extLst>
          </p:cNvPr>
          <p:cNvSpPr txBox="1">
            <a:spLocks noChangeArrowheads="1"/>
          </p:cNvSpPr>
          <p:nvPr/>
        </p:nvSpPr>
        <p:spPr bwMode="auto">
          <a:xfrm>
            <a:off x="73025" y="1016000"/>
            <a:ext cx="24384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lnSpc>
                <a:spcPct val="75000"/>
              </a:lnSpc>
              <a:spcBef>
                <a:spcPct val="50000"/>
              </a:spcBef>
              <a:buFontTx/>
              <a:buNone/>
            </a:pPr>
            <a:r>
              <a:rPr lang="ar-JO" altLang="zh-CN" sz="1800" b="1" dirty="0">
                <a:solidFill>
                  <a:schemeClr val="bg1"/>
                </a:solidFill>
                <a:ea typeface="SimSun" panose="02010600030101010101" pitchFamily="2" charset="-122"/>
                <a:cs typeface="Arial" panose="020B0604020202020204" pitchFamily="34" charset="0"/>
              </a:rPr>
              <a:t>تك 25: 2-3</a:t>
            </a:r>
            <a:endParaRPr lang="en-US" altLang="zh-CN" sz="1800" b="1" dirty="0">
              <a:solidFill>
                <a:schemeClr val="bg1"/>
              </a:solidFill>
              <a:ea typeface="SimSun" panose="02010600030101010101" pitchFamily="2" charset="-122"/>
              <a:cs typeface="Arial" panose="020B0604020202020204" pitchFamily="34" charset="0"/>
            </a:endParaRPr>
          </a:p>
          <a:p>
            <a:pPr algn="ctr" eaLnBrk="1" hangingPunct="1">
              <a:lnSpc>
                <a:spcPct val="75000"/>
              </a:lnSpc>
              <a:spcBef>
                <a:spcPct val="50000"/>
              </a:spcBef>
              <a:buFontTx/>
              <a:buNone/>
            </a:pPr>
            <a:r>
              <a:rPr lang="ar-JO" altLang="zh-CN" sz="1800" b="1" dirty="0">
                <a:solidFill>
                  <a:schemeClr val="bg1"/>
                </a:solidFill>
                <a:ea typeface="SimSun" panose="02010600030101010101" pitchFamily="2" charset="-122"/>
                <a:cs typeface="Arial" panose="020B0604020202020204" pitchFamily="34" charset="0"/>
              </a:rPr>
              <a:t>1 أخ 1: 32</a:t>
            </a:r>
            <a:endParaRPr lang="en-US" altLang="en-US" sz="1800" b="1" dirty="0">
              <a:solidFill>
                <a:schemeClr val="bg1"/>
              </a:solidFill>
              <a:ea typeface="SimSun" panose="02010600030101010101" pitchFamily="2" charset="-122"/>
              <a:cs typeface="Arial" panose="020B0604020202020204" pitchFamily="34" charset="0"/>
            </a:endParaRPr>
          </a:p>
        </p:txBody>
      </p:sp>
      <p:sp>
        <p:nvSpPr>
          <p:cNvPr id="49159" name="TextBox 27">
            <a:extLst>
              <a:ext uri="{FF2B5EF4-FFF2-40B4-BE49-F238E27FC236}">
                <a16:creationId xmlns:a16="http://schemas.microsoft.com/office/drawing/2014/main" id="{4C6AFC75-3BBE-8A49-9F5D-A802EC1F5ACF}"/>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152خ</a:t>
            </a:r>
            <a:endParaRPr lang="en-US" altLang="en-US" sz="2400" b="1" dirty="0">
              <a:solidFill>
                <a:schemeClr val="bg1"/>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a:extLst>
              <a:ext uri="{FF2B5EF4-FFF2-40B4-BE49-F238E27FC236}">
                <a16:creationId xmlns:a16="http://schemas.microsoft.com/office/drawing/2014/main" id="{E9FC12E1-E8B1-0348-BE61-E352BDA27DF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0801350"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3" name="Rectangle 5">
            <a:extLst>
              <a:ext uri="{FF2B5EF4-FFF2-40B4-BE49-F238E27FC236}">
                <a16:creationId xmlns:a16="http://schemas.microsoft.com/office/drawing/2014/main" id="{7DCA9DD4-B19D-E547-9340-446C53E10FDB}"/>
              </a:ext>
            </a:extLst>
          </p:cNvPr>
          <p:cNvSpPr>
            <a:spLocks noChangeArrowheads="1"/>
          </p:cNvSpPr>
          <p:nvPr/>
        </p:nvSpPr>
        <p:spPr bwMode="auto">
          <a:xfrm>
            <a:off x="0" y="0"/>
            <a:ext cx="4678363" cy="12684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6000" b="1" dirty="0">
                <a:solidFill>
                  <a:schemeClr val="bg1"/>
                </a:solidFill>
                <a:cs typeface="Arial" panose="020B0604020202020204" pitchFamily="34" charset="0"/>
              </a:rPr>
              <a:t>المحتويات</a:t>
            </a:r>
            <a:endParaRPr lang="en-US" altLang="en-US" sz="6000" b="1" dirty="0">
              <a:solidFill>
                <a:schemeClr val="bg1"/>
              </a:solidFill>
              <a:latin typeface="Baskerville Old Face" panose="02020602080505020303" pitchFamily="18" charset="77"/>
              <a:ea typeface="SimSun" panose="02010600030101010101" pitchFamily="2" charset="-122"/>
            </a:endParaRPr>
          </a:p>
        </p:txBody>
      </p:sp>
      <p:pic>
        <p:nvPicPr>
          <p:cNvPr id="17412" name="Picture 1">
            <a:extLst>
              <a:ext uri="{FF2B5EF4-FFF2-40B4-BE49-F238E27FC236}">
                <a16:creationId xmlns:a16="http://schemas.microsoft.com/office/drawing/2014/main" id="{D1EB1C02-0160-E74E-A6E3-E218CFA9BFB6}"/>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678363" y="0"/>
            <a:ext cx="44672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Rectangle 3">
            <a:extLst>
              <a:ext uri="{FF2B5EF4-FFF2-40B4-BE49-F238E27FC236}">
                <a16:creationId xmlns:a16="http://schemas.microsoft.com/office/drawing/2014/main" id="{9181D56B-CC47-B646-B512-5F37C49871D7}"/>
              </a:ext>
            </a:extLst>
          </p:cNvPr>
          <p:cNvSpPr>
            <a:spLocks noGrp="1" noChangeArrowheads="1"/>
          </p:cNvSpPr>
          <p:nvPr>
            <p:ph type="body" idx="1"/>
          </p:nvPr>
        </p:nvSpPr>
        <p:spPr>
          <a:xfrm>
            <a:off x="26989" y="1816100"/>
            <a:ext cx="4678364" cy="4308475"/>
          </a:xfrm>
        </p:spPr>
        <p:txBody>
          <a:bodyPr/>
          <a:lstStyle/>
          <a:p>
            <a:pPr algn="r" rtl="1" eaLnBrk="1" hangingPunct="1">
              <a:lnSpc>
                <a:spcPct val="90000"/>
              </a:lnSpc>
            </a:pPr>
            <a:r>
              <a:rPr lang="ar-JO" altLang="zh-CN" dirty="0">
                <a:solidFill>
                  <a:schemeClr val="tx1"/>
                </a:solidFill>
                <a:ea typeface="SimSun" panose="02010600030101010101" pitchFamily="2" charset="-122"/>
                <a:cs typeface="Arial" panose="020B0604020202020204" pitchFamily="34" charset="0"/>
              </a:rPr>
              <a:t>الشعب – من هم العرب؟</a:t>
            </a:r>
            <a:endParaRPr lang="en-US" altLang="zh-CN" dirty="0">
              <a:solidFill>
                <a:schemeClr val="tx1"/>
              </a:solidFill>
              <a:ea typeface="SimSun" panose="02010600030101010101" pitchFamily="2" charset="-122"/>
              <a:cs typeface="Arial" panose="020B0604020202020204" pitchFamily="34" charset="0"/>
            </a:endParaRPr>
          </a:p>
          <a:p>
            <a:pPr algn="r" rtl="1" eaLnBrk="1" hangingPunct="1">
              <a:lnSpc>
                <a:spcPct val="90000"/>
              </a:lnSpc>
            </a:pPr>
            <a:r>
              <a:rPr lang="ar-JO" altLang="zh-CN" dirty="0">
                <a:solidFill>
                  <a:schemeClr val="tx1"/>
                </a:solidFill>
                <a:ea typeface="SimSun" panose="02010600030101010101" pitchFamily="2" charset="-122"/>
                <a:cs typeface="Arial" panose="020B0604020202020204" pitchFamily="34" charset="0"/>
              </a:rPr>
              <a:t>الجغرافيا</a:t>
            </a:r>
            <a:endParaRPr lang="en-US" altLang="zh-CN" dirty="0">
              <a:solidFill>
                <a:schemeClr val="tx1"/>
              </a:solidFill>
              <a:ea typeface="SimSun" panose="02010600030101010101" pitchFamily="2" charset="-122"/>
              <a:cs typeface="Arial" panose="020B0604020202020204" pitchFamily="34" charset="0"/>
            </a:endParaRPr>
          </a:p>
          <a:p>
            <a:pPr algn="r" rtl="1" eaLnBrk="1" hangingPunct="1">
              <a:lnSpc>
                <a:spcPct val="90000"/>
              </a:lnSpc>
            </a:pPr>
            <a:r>
              <a:rPr lang="ar-JO" altLang="zh-CN" dirty="0">
                <a:solidFill>
                  <a:schemeClr val="tx1"/>
                </a:solidFill>
                <a:ea typeface="SimSun" panose="02010600030101010101" pitchFamily="2" charset="-122"/>
                <a:cs typeface="Arial" panose="020B0604020202020204" pitchFamily="34" charset="0"/>
              </a:rPr>
              <a:t>الدين</a:t>
            </a:r>
            <a:r>
              <a:rPr lang="en-US" altLang="zh-CN" dirty="0">
                <a:solidFill>
                  <a:schemeClr val="tx1"/>
                </a:solidFill>
                <a:ea typeface="SimSun" panose="02010600030101010101" pitchFamily="2" charset="-122"/>
                <a:cs typeface="Arial" panose="020B0604020202020204" pitchFamily="34" charset="0"/>
              </a:rPr>
              <a:t> </a:t>
            </a:r>
          </a:p>
          <a:p>
            <a:pPr algn="r" rtl="1" eaLnBrk="1" hangingPunct="1">
              <a:lnSpc>
                <a:spcPct val="90000"/>
              </a:lnSpc>
            </a:pPr>
            <a:r>
              <a:rPr lang="ar-JO" altLang="zh-CN" dirty="0">
                <a:solidFill>
                  <a:schemeClr val="tx1"/>
                </a:solidFill>
                <a:ea typeface="SimSun" panose="02010600030101010101" pitchFamily="2" charset="-122"/>
                <a:cs typeface="Arial" panose="020B0604020202020204" pitchFamily="34" charset="0"/>
              </a:rPr>
              <a:t>اللغة والأدب</a:t>
            </a:r>
            <a:endParaRPr lang="en-US" altLang="zh-CN" dirty="0">
              <a:solidFill>
                <a:schemeClr val="tx1"/>
              </a:solidFill>
              <a:ea typeface="SimSun" panose="02010600030101010101" pitchFamily="2" charset="-122"/>
              <a:cs typeface="Arial" panose="020B0604020202020204" pitchFamily="34" charset="0"/>
            </a:endParaRPr>
          </a:p>
          <a:p>
            <a:pPr algn="r" rtl="1" eaLnBrk="1" hangingPunct="1">
              <a:lnSpc>
                <a:spcPct val="90000"/>
              </a:lnSpc>
            </a:pPr>
            <a:r>
              <a:rPr lang="ar-JO" altLang="zh-CN" dirty="0">
                <a:solidFill>
                  <a:schemeClr val="tx1"/>
                </a:solidFill>
                <a:ea typeface="SimSun" panose="02010600030101010101" pitchFamily="2" charset="-122"/>
                <a:cs typeface="Arial" panose="020B0604020202020204" pitchFamily="34" charset="0"/>
              </a:rPr>
              <a:t>مساهمات العرب</a:t>
            </a:r>
            <a:endParaRPr lang="en-US" altLang="zh-CN" dirty="0">
              <a:solidFill>
                <a:schemeClr val="tx1"/>
              </a:solidFill>
              <a:ea typeface="SimSun" panose="02010600030101010101" pitchFamily="2" charset="-122"/>
              <a:cs typeface="Arial" panose="020B0604020202020204" pitchFamily="34" charset="0"/>
            </a:endParaRPr>
          </a:p>
          <a:p>
            <a:pPr algn="r" rtl="1" eaLnBrk="1" hangingPunct="1">
              <a:lnSpc>
                <a:spcPct val="90000"/>
              </a:lnSpc>
            </a:pPr>
            <a:r>
              <a:rPr lang="ar-JO" altLang="zh-CN" dirty="0">
                <a:solidFill>
                  <a:schemeClr val="tx1"/>
                </a:solidFill>
                <a:ea typeface="SimSun" panose="02010600030101010101" pitchFamily="2" charset="-122"/>
                <a:cs typeface="Arial" panose="020B0604020202020204" pitchFamily="34" charset="0"/>
              </a:rPr>
              <a:t>دروس معتمدة على دراستنا</a:t>
            </a:r>
            <a:endParaRPr lang="en-US" altLang="en-US" dirty="0">
              <a:solidFill>
                <a:schemeClr val="tx1"/>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140293"/>
                                        </p:tgtEl>
                                      </p:cBhvr>
                                    </p:animEffect>
                                    <p:animScale>
                                      <p:cBhvr>
                                        <p:cTn id="7" dur="250" autoRev="1" fill="hold"/>
                                        <p:tgtEl>
                                          <p:spTgt spid="14029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02" name="Picture 1">
            <a:extLst>
              <a:ext uri="{FF2B5EF4-FFF2-40B4-BE49-F238E27FC236}">
                <a16:creationId xmlns:a16="http://schemas.microsoft.com/office/drawing/2014/main" id="{38D50996-E015-6A42-8F92-74B0AA3FEA7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525" y="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2">
            <a:extLst>
              <a:ext uri="{FF2B5EF4-FFF2-40B4-BE49-F238E27FC236}">
                <a16:creationId xmlns:a16="http://schemas.microsoft.com/office/drawing/2014/main" id="{42B4C2B9-9711-3548-AD4C-DE670C9BD60B}"/>
              </a:ext>
            </a:extLst>
          </p:cNvPr>
          <p:cNvSpPr>
            <a:spLocks noGrp="1" noChangeArrowheads="1"/>
          </p:cNvSpPr>
          <p:nvPr>
            <p:ph type="title"/>
          </p:nvPr>
        </p:nvSpPr>
        <p:spPr>
          <a:xfrm>
            <a:off x="0" y="0"/>
            <a:ext cx="9144000" cy="1219200"/>
          </a:xfrm>
          <a:solidFill>
            <a:schemeClr val="tx2">
              <a:alpha val="16078"/>
            </a:schemeClr>
          </a:solidFill>
        </p:spPr>
        <p:txBody>
          <a:bodyPr/>
          <a:lstStyle/>
          <a:p>
            <a:pPr eaLnBrk="1" hangingPunct="1"/>
            <a:r>
              <a:rPr lang="ar-JO" altLang="en-US" sz="4800" dirty="0">
                <a:solidFill>
                  <a:schemeClr val="bg1"/>
                </a:solidFill>
                <a:cs typeface="Arial" panose="020B0604020202020204" pitchFamily="34" charset="0"/>
              </a:rPr>
              <a:t>من هم العرب؟</a:t>
            </a:r>
            <a:endParaRPr lang="en-US" altLang="en-US" sz="4800" dirty="0">
              <a:solidFill>
                <a:schemeClr val="bg1"/>
              </a:solidFill>
              <a:cs typeface="Arial" panose="020B0604020202020204" pitchFamily="34" charset="0"/>
            </a:endParaRPr>
          </a:p>
        </p:txBody>
      </p:sp>
      <p:sp>
        <p:nvSpPr>
          <p:cNvPr id="131075" name="Rectangle 3">
            <a:extLst>
              <a:ext uri="{FF2B5EF4-FFF2-40B4-BE49-F238E27FC236}">
                <a16:creationId xmlns:a16="http://schemas.microsoft.com/office/drawing/2014/main" id="{D2BC5047-C742-0345-B433-32C61FF1BCDB}"/>
              </a:ext>
            </a:extLst>
          </p:cNvPr>
          <p:cNvSpPr>
            <a:spLocks noGrp="1" noChangeArrowheads="1"/>
          </p:cNvSpPr>
          <p:nvPr>
            <p:ph type="body" idx="1"/>
          </p:nvPr>
        </p:nvSpPr>
        <p:spPr>
          <a:xfrm>
            <a:off x="457200" y="1600200"/>
            <a:ext cx="8458200" cy="4876800"/>
          </a:xfrm>
          <a:solidFill>
            <a:schemeClr val="tx2">
              <a:alpha val="38039"/>
            </a:schemeClr>
          </a:solidFill>
        </p:spPr>
        <p:txBody>
          <a:bodyPr/>
          <a:lstStyle/>
          <a:p>
            <a:pPr marL="533400" indent="-533400" algn="r" eaLnBrk="1" hangingPunct="1">
              <a:buFontTx/>
              <a:buNone/>
            </a:pPr>
            <a:r>
              <a:rPr lang="ar-JO" altLang="zh-CN" u="sng" dirty="0">
                <a:solidFill>
                  <a:schemeClr val="bg1"/>
                </a:solidFill>
                <a:ea typeface="SimSun" panose="02010600030101010101" pitchFamily="2" charset="-122"/>
                <a:cs typeface="Arial" panose="020B0604020202020204" pitchFamily="34" charset="0"/>
              </a:rPr>
              <a:t>كلمة العرب في الكتاب المقدس</a:t>
            </a:r>
            <a:endParaRPr lang="en-GB" altLang="zh-CN" u="sng" dirty="0">
              <a:solidFill>
                <a:schemeClr val="bg1"/>
              </a:solidFill>
              <a:ea typeface="SimSun" panose="02010600030101010101" pitchFamily="2" charset="-122"/>
              <a:cs typeface="Arial" panose="020B0604020202020204" pitchFamily="34" charset="0"/>
            </a:endParaRPr>
          </a:p>
          <a:p>
            <a:pPr marL="533400" indent="-533400" algn="r" rtl="1" eaLnBrk="1" hangingPunct="1"/>
            <a:r>
              <a:rPr lang="ar-JO" altLang="zh-CN" dirty="0">
                <a:solidFill>
                  <a:srgbClr val="FFFF00"/>
                </a:solidFill>
                <a:ea typeface="SimSun" panose="02010600030101010101" pitchFamily="2" charset="-122"/>
                <a:cs typeface="Arial" panose="020B0604020202020204" pitchFamily="34" charset="0"/>
              </a:rPr>
              <a:t>يش 15: 52 </a:t>
            </a:r>
            <a:r>
              <a:rPr lang="ar-JO" altLang="zh-CN" dirty="0">
                <a:solidFill>
                  <a:schemeClr val="bg1"/>
                </a:solidFill>
                <a:ea typeface="SimSun" panose="02010600030101010101" pitchFamily="2" charset="-122"/>
                <a:cs typeface="Arial" panose="020B0604020202020204" pitchFamily="34" charset="0"/>
              </a:rPr>
              <a:t>– تشير إلى </a:t>
            </a:r>
            <a:r>
              <a:rPr lang="ar-JO" altLang="zh-CN" dirty="0">
                <a:solidFill>
                  <a:srgbClr val="FFFF00"/>
                </a:solidFill>
                <a:ea typeface="SimSun" panose="02010600030101010101" pitchFamily="2" charset="-122"/>
                <a:cs typeface="Arial" panose="020B0604020202020204" pitchFamily="34" charset="0"/>
              </a:rPr>
              <a:t>قرية</a:t>
            </a:r>
            <a:r>
              <a:rPr lang="ar-JO" altLang="zh-CN" dirty="0">
                <a:solidFill>
                  <a:schemeClr val="bg1"/>
                </a:solidFill>
                <a:ea typeface="SimSun" panose="02010600030101010101" pitchFamily="2" charset="-122"/>
                <a:cs typeface="Arial" panose="020B0604020202020204" pitchFamily="34" charset="0"/>
              </a:rPr>
              <a:t> في الجبل كميراث لسبط يهوذا.</a:t>
            </a:r>
            <a:endParaRPr lang="en-GB" altLang="zh-CN" dirty="0">
              <a:solidFill>
                <a:schemeClr val="bg1"/>
              </a:solidFill>
              <a:ea typeface="SimSun" panose="02010600030101010101" pitchFamily="2" charset="-122"/>
              <a:cs typeface="Arial" panose="020B0604020202020204" pitchFamily="34" charset="0"/>
            </a:endParaRPr>
          </a:p>
          <a:p>
            <a:pPr marL="533400" indent="-533400" algn="r" rtl="1" eaLnBrk="1" hangingPunct="1"/>
            <a:r>
              <a:rPr lang="ar-JO" altLang="zh-CN" dirty="0">
                <a:solidFill>
                  <a:srgbClr val="FFFF00"/>
                </a:solidFill>
                <a:ea typeface="SimSun" panose="02010600030101010101" pitchFamily="2" charset="-122"/>
                <a:cs typeface="Arial" panose="020B0604020202020204" pitchFamily="34" charset="0"/>
              </a:rPr>
              <a:t>نح 2: 19، 6: 1 </a:t>
            </a:r>
            <a:r>
              <a:rPr lang="ar-JO" altLang="zh-CN" dirty="0">
                <a:solidFill>
                  <a:schemeClr val="bg1"/>
                </a:solidFill>
                <a:ea typeface="SimSun" panose="02010600030101010101" pitchFamily="2" charset="-122"/>
                <a:cs typeface="Arial" panose="020B0604020202020204" pitchFamily="34" charset="0"/>
              </a:rPr>
              <a:t>– تشير إلى </a:t>
            </a:r>
            <a:r>
              <a:rPr lang="ar-JO" altLang="zh-CN" dirty="0">
                <a:solidFill>
                  <a:srgbClr val="FFFF00"/>
                </a:solidFill>
                <a:ea typeface="SimSun" panose="02010600030101010101" pitchFamily="2" charset="-122"/>
                <a:cs typeface="Arial" panose="020B0604020202020204" pitchFamily="34" charset="0"/>
              </a:rPr>
              <a:t>عرق</a:t>
            </a:r>
            <a:r>
              <a:rPr lang="ar-JO" altLang="zh-CN" dirty="0">
                <a:solidFill>
                  <a:schemeClr val="bg1"/>
                </a:solidFill>
                <a:ea typeface="SimSun" panose="02010600030101010101" pitchFamily="2" charset="-122"/>
                <a:cs typeface="Arial" panose="020B0604020202020204" pitchFamily="34" charset="0"/>
              </a:rPr>
              <a:t> جشم الذي قاوم نحميا.</a:t>
            </a:r>
            <a:endParaRPr lang="en-GB" altLang="zh-CN" dirty="0">
              <a:solidFill>
                <a:schemeClr val="bg1"/>
              </a:solidFill>
              <a:ea typeface="SimSun" panose="02010600030101010101" pitchFamily="2" charset="-122"/>
              <a:cs typeface="Arial" panose="020B0604020202020204" pitchFamily="34" charset="0"/>
            </a:endParaRPr>
          </a:p>
          <a:p>
            <a:pPr marL="533400" indent="-533400" algn="r" rtl="1" eaLnBrk="1" hangingPunct="1"/>
            <a:r>
              <a:rPr lang="ar-JO" altLang="zh-CN" dirty="0">
                <a:solidFill>
                  <a:srgbClr val="FFFF00"/>
                </a:solidFill>
                <a:ea typeface="SimSun" panose="02010600030101010101" pitchFamily="2" charset="-122"/>
                <a:cs typeface="Arial" panose="020B0604020202020204" pitchFamily="34" charset="0"/>
              </a:rPr>
              <a:t>أش 13: 20 </a:t>
            </a:r>
            <a:r>
              <a:rPr lang="ar-JO" altLang="zh-CN" dirty="0">
                <a:solidFill>
                  <a:schemeClr val="bg1"/>
                </a:solidFill>
                <a:ea typeface="SimSun" panose="02010600030101010101" pitchFamily="2" charset="-122"/>
                <a:cs typeface="Arial" panose="020B0604020202020204" pitchFamily="34" charset="0"/>
              </a:rPr>
              <a:t>-  تشير إلى </a:t>
            </a:r>
            <a:r>
              <a:rPr lang="ar-JO" altLang="zh-CN" dirty="0">
                <a:solidFill>
                  <a:srgbClr val="FFFF00"/>
                </a:solidFill>
                <a:ea typeface="SimSun" panose="02010600030101010101" pitchFamily="2" charset="-122"/>
                <a:cs typeface="Arial" panose="020B0604020202020204" pitchFamily="34" charset="0"/>
              </a:rPr>
              <a:t>شعب</a:t>
            </a:r>
            <a:r>
              <a:rPr lang="ar-JO" altLang="zh-CN" dirty="0">
                <a:solidFill>
                  <a:schemeClr val="bg1"/>
                </a:solidFill>
                <a:ea typeface="SimSun" panose="02010600030101010101" pitchFamily="2" charset="-122"/>
                <a:cs typeface="Arial" panose="020B0604020202020204" pitchFamily="34" charset="0"/>
              </a:rPr>
              <a:t> لن يسكن بابل بسبب دينونة الله على بابل. </a:t>
            </a:r>
            <a:endParaRPr lang="en-GB" altLang="zh-CN" dirty="0">
              <a:solidFill>
                <a:schemeClr val="bg1"/>
              </a:solidFill>
              <a:ea typeface="SimSun" panose="02010600030101010101" pitchFamily="2" charset="-122"/>
              <a:cs typeface="Arial" panose="020B0604020202020204" pitchFamily="34" charset="0"/>
            </a:endParaRPr>
          </a:p>
        </p:txBody>
      </p:sp>
      <p:sp>
        <p:nvSpPr>
          <p:cNvPr id="51205" name="TextBox 5">
            <a:extLst>
              <a:ext uri="{FF2B5EF4-FFF2-40B4-BE49-F238E27FC236}">
                <a16:creationId xmlns:a16="http://schemas.microsoft.com/office/drawing/2014/main" id="{6BA19812-6BC2-4A47-B989-E9AF5CF965CE}"/>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152خ</a:t>
            </a:r>
            <a:endParaRPr lang="en-US" altLang="en-US" sz="2400" b="1" dirty="0">
              <a:solidFill>
                <a:schemeClr val="bg1"/>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1075">
                                            <p:txEl>
                                              <p:pRg st="0" end="0"/>
                                            </p:txEl>
                                          </p:spTgt>
                                        </p:tgtEl>
                                        <p:attrNameLst>
                                          <p:attrName>style.visibility</p:attrName>
                                        </p:attrNameLst>
                                      </p:cBhvr>
                                      <p:to>
                                        <p:strVal val="visible"/>
                                      </p:to>
                                    </p:set>
                                    <p:anim calcmode="lin" valueType="num">
                                      <p:cBhvr additive="base">
                                        <p:cTn id="7" dur="500" fill="hold"/>
                                        <p:tgtEl>
                                          <p:spTgt spid="1310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10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31075">
                                            <p:txEl>
                                              <p:pRg st="1" end="1"/>
                                            </p:txEl>
                                          </p:spTgt>
                                        </p:tgtEl>
                                        <p:attrNameLst>
                                          <p:attrName>style.visibility</p:attrName>
                                        </p:attrNameLst>
                                      </p:cBhvr>
                                      <p:to>
                                        <p:strVal val="visible"/>
                                      </p:to>
                                    </p:set>
                                    <p:anim calcmode="lin" valueType="num">
                                      <p:cBhvr additive="base">
                                        <p:cTn id="13" dur="500" fill="hold"/>
                                        <p:tgtEl>
                                          <p:spTgt spid="13107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10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31075">
                                            <p:txEl>
                                              <p:pRg st="2" end="2"/>
                                            </p:txEl>
                                          </p:spTgt>
                                        </p:tgtEl>
                                        <p:attrNameLst>
                                          <p:attrName>style.visibility</p:attrName>
                                        </p:attrNameLst>
                                      </p:cBhvr>
                                      <p:to>
                                        <p:strVal val="visible"/>
                                      </p:to>
                                    </p:set>
                                    <p:anim calcmode="lin" valueType="num">
                                      <p:cBhvr additive="base">
                                        <p:cTn id="19" dur="500" fill="hold"/>
                                        <p:tgtEl>
                                          <p:spTgt spid="13107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10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31075">
                                            <p:txEl>
                                              <p:pRg st="3" end="3"/>
                                            </p:txEl>
                                          </p:spTgt>
                                        </p:tgtEl>
                                        <p:attrNameLst>
                                          <p:attrName>style.visibility</p:attrName>
                                        </p:attrNameLst>
                                      </p:cBhvr>
                                      <p:to>
                                        <p:strVal val="visible"/>
                                      </p:to>
                                    </p:set>
                                    <p:anim calcmode="lin" valueType="num">
                                      <p:cBhvr additive="base">
                                        <p:cTn id="25" dur="500" fill="hold"/>
                                        <p:tgtEl>
                                          <p:spTgt spid="13107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107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1">
            <a:extLst>
              <a:ext uri="{FF2B5EF4-FFF2-40B4-BE49-F238E27FC236}">
                <a16:creationId xmlns:a16="http://schemas.microsoft.com/office/drawing/2014/main" id="{1A42B00B-2AE5-D046-B44E-FB5F9BF92742}"/>
              </a:ext>
            </a:extLst>
          </p:cNvPr>
          <p:cNvSpPr>
            <a:spLocks noChangeArrowheads="1"/>
          </p:cNvSpPr>
          <p:nvPr/>
        </p:nvSpPr>
        <p:spPr bwMode="auto">
          <a:xfrm>
            <a:off x="0" y="0"/>
            <a:ext cx="9144000" cy="14176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3000" b="1" dirty="0">
                <a:solidFill>
                  <a:schemeClr val="bg1"/>
                </a:solidFill>
              </a:rPr>
              <a:t>الدول العربية المحيطة بإسرائيل </a:t>
            </a:r>
          </a:p>
          <a:p>
            <a:pPr algn="ctr" eaLnBrk="1" hangingPunct="1">
              <a:spcBef>
                <a:spcPct val="0"/>
              </a:spcBef>
              <a:buFontTx/>
              <a:buNone/>
            </a:pPr>
            <a:r>
              <a:rPr lang="ar-JO" altLang="en-US" sz="3000" b="1" dirty="0">
                <a:solidFill>
                  <a:schemeClr val="bg1"/>
                </a:solidFill>
              </a:rPr>
              <a:t>في العصر الحالي</a:t>
            </a:r>
            <a:endParaRPr lang="en-US" altLang="en-US" sz="3000" b="1" dirty="0">
              <a:solidFill>
                <a:schemeClr val="bg1"/>
              </a:solidFill>
            </a:endParaRPr>
          </a:p>
        </p:txBody>
      </p:sp>
      <p:pic>
        <p:nvPicPr>
          <p:cNvPr id="2052" name="Picture 4" descr="Arab-Countries">
            <a:extLst>
              <a:ext uri="{FF2B5EF4-FFF2-40B4-BE49-F238E27FC236}">
                <a16:creationId xmlns:a16="http://schemas.microsoft.com/office/drawing/2014/main" id="{870BAE4A-FA58-A84F-8240-A64F32830B0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7160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Oval 7">
            <a:extLst>
              <a:ext uri="{FF2B5EF4-FFF2-40B4-BE49-F238E27FC236}">
                <a16:creationId xmlns:a16="http://schemas.microsoft.com/office/drawing/2014/main" id="{23DADB92-0187-1943-B28E-E21F34BC72BE}"/>
              </a:ext>
            </a:extLst>
          </p:cNvPr>
          <p:cNvSpPr>
            <a:spLocks noChangeArrowheads="1"/>
          </p:cNvSpPr>
          <p:nvPr/>
        </p:nvSpPr>
        <p:spPr bwMode="auto">
          <a:xfrm rot="-2015360">
            <a:off x="5294313" y="1473200"/>
            <a:ext cx="3163887" cy="3708400"/>
          </a:xfrm>
          <a:prstGeom prst="ellipse">
            <a:avLst/>
          </a:prstGeom>
          <a:noFill/>
          <a:ln w="635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endParaRPr>
          </a:p>
        </p:txBody>
      </p:sp>
      <p:sp>
        <p:nvSpPr>
          <p:cNvPr id="53254" name="TextBox 7">
            <a:extLst>
              <a:ext uri="{FF2B5EF4-FFF2-40B4-BE49-F238E27FC236}">
                <a16:creationId xmlns:a16="http://schemas.microsoft.com/office/drawing/2014/main" id="{CE2FBCED-940C-A045-BB7A-E8F3AAF66B78}"/>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rPr>
              <a:t>152خ</a:t>
            </a:r>
            <a:endParaRPr lang="en-US" altLang="en-US" sz="2400" b="1" dirty="0">
              <a:solidFill>
                <a:schemeClr val="bg1"/>
              </a:solidFill>
            </a:endParaRPr>
          </a:p>
        </p:txBody>
      </p:sp>
      <p:sp>
        <p:nvSpPr>
          <p:cNvPr id="2" name="Rectangle 1">
            <a:extLst>
              <a:ext uri="{FF2B5EF4-FFF2-40B4-BE49-F238E27FC236}">
                <a16:creationId xmlns:a16="http://schemas.microsoft.com/office/drawing/2014/main" id="{B0193626-4194-3F8E-0E76-AF2CEF5FD6A7}"/>
              </a:ext>
            </a:extLst>
          </p:cNvPr>
          <p:cNvSpPr/>
          <p:nvPr/>
        </p:nvSpPr>
        <p:spPr>
          <a:xfrm>
            <a:off x="4860032" y="3284984"/>
            <a:ext cx="3293368" cy="72008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4800" b="1" dirty="0">
                <a:solidFill>
                  <a:srgbClr val="FFC000"/>
                </a:solidFill>
                <a:latin typeface="Arial" panose="020B0604020202020204" pitchFamily="34" charset="0"/>
                <a:cs typeface="Arial" panose="020B0604020202020204" pitchFamily="34" charset="0"/>
              </a:rPr>
              <a:t>العربية القديمة</a:t>
            </a:r>
            <a:endParaRPr lang="en-US" sz="4800" b="1" dirty="0">
              <a:solidFill>
                <a:srgbClr val="FFC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 fill="hold"/>
                                        <p:tgtEl>
                                          <p:spTgt spid="2052"/>
                                        </p:tgtEl>
                                        <p:attrNameLst>
                                          <p:attrName>ppt_x</p:attrName>
                                        </p:attrNameLst>
                                      </p:cBhvr>
                                      <p:tavLst>
                                        <p:tav tm="0">
                                          <p:val>
                                            <p:strVal val="0-#ppt_w/2"/>
                                          </p:val>
                                        </p:tav>
                                        <p:tav tm="100000">
                                          <p:val>
                                            <p:strVal val="#ppt_x"/>
                                          </p:val>
                                        </p:tav>
                                      </p:tavLst>
                                    </p:anim>
                                    <p:anim calcmode="lin" valueType="num">
                                      <p:cBhvr additive="base">
                                        <p:cTn id="8" dur="500" fill="hold"/>
                                        <p:tgtEl>
                                          <p:spTgt spid="205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55"/>
                                        </p:tgtEl>
                                        <p:attrNameLst>
                                          <p:attrName>style.visibility</p:attrName>
                                        </p:attrNameLst>
                                      </p:cBhvr>
                                      <p:to>
                                        <p:strVal val="visible"/>
                                      </p:to>
                                    </p:set>
                                    <p:anim calcmode="lin" valueType="num">
                                      <p:cBhvr additive="base">
                                        <p:cTn id="13" dur="500" fill="hold"/>
                                        <p:tgtEl>
                                          <p:spTgt spid="2055"/>
                                        </p:tgtEl>
                                        <p:attrNameLst>
                                          <p:attrName>ppt_x</p:attrName>
                                        </p:attrNameLst>
                                      </p:cBhvr>
                                      <p:tavLst>
                                        <p:tav tm="0">
                                          <p:val>
                                            <p:strVal val="#ppt_x"/>
                                          </p:val>
                                        </p:tav>
                                        <p:tav tm="100000">
                                          <p:val>
                                            <p:strVal val="#ppt_x"/>
                                          </p:val>
                                        </p:tav>
                                      </p:tavLst>
                                    </p:anim>
                                    <p:anim calcmode="lin" valueType="num">
                                      <p:cBhvr additive="base">
                                        <p:cTn id="14" dur="500" fill="hold"/>
                                        <p:tgtEl>
                                          <p:spTgt spid="20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5298" name="Text Box 2">
            <a:extLst>
              <a:ext uri="{FF2B5EF4-FFF2-40B4-BE49-F238E27FC236}">
                <a16:creationId xmlns:a16="http://schemas.microsoft.com/office/drawing/2014/main" id="{D1AE1ED6-30CC-0146-9BCB-CF164228E50C}"/>
              </a:ext>
            </a:extLst>
          </p:cNvPr>
          <p:cNvSpPr txBox="1">
            <a:spLocks noChangeArrowheads="1"/>
          </p:cNvSpPr>
          <p:nvPr/>
        </p:nvSpPr>
        <p:spPr bwMode="auto">
          <a:xfrm>
            <a:off x="1219200" y="152400"/>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1800" b="1" dirty="0">
              <a:solidFill>
                <a:schemeClr val="tx1"/>
              </a:solidFill>
              <a:cs typeface="Arial" panose="020B0604020202020204" pitchFamily="34" charset="0"/>
            </a:endParaRPr>
          </a:p>
        </p:txBody>
      </p:sp>
      <p:sp>
        <p:nvSpPr>
          <p:cNvPr id="77827" name="Text Box 3">
            <a:extLst>
              <a:ext uri="{FF2B5EF4-FFF2-40B4-BE49-F238E27FC236}">
                <a16:creationId xmlns:a16="http://schemas.microsoft.com/office/drawing/2014/main" id="{123F7516-FBFA-8A4F-BC36-900F83751BF9}"/>
              </a:ext>
            </a:extLst>
          </p:cNvPr>
          <p:cNvSpPr txBox="1">
            <a:spLocks noChangeArrowheads="1"/>
          </p:cNvSpPr>
          <p:nvPr/>
        </p:nvSpPr>
        <p:spPr bwMode="auto">
          <a:xfrm>
            <a:off x="5181600" y="1981200"/>
            <a:ext cx="3962400"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360000" indent="-360000" algn="r" rtl="1" eaLnBrk="1" hangingPunct="1">
              <a:spcBef>
                <a:spcPct val="50000"/>
              </a:spcBef>
              <a:buNone/>
            </a:pPr>
            <a:r>
              <a:rPr lang="ar-JO" altLang="en-US" sz="2800" b="1" dirty="0">
                <a:solidFill>
                  <a:schemeClr val="bg1"/>
                </a:solidFill>
                <a:ea typeface="SimSun" panose="02010600030101010101" pitchFamily="2" charset="-122"/>
                <a:cs typeface="Arial" panose="020B0604020202020204" pitchFamily="34" charset="0"/>
              </a:rPr>
              <a:t>1. البتراء العربية</a:t>
            </a:r>
            <a:r>
              <a:rPr lang="en-US" altLang="en-US" sz="2800" b="1" dirty="0">
                <a:solidFill>
                  <a:schemeClr val="accent1"/>
                </a:solidFill>
                <a:ea typeface="SimSun" panose="02010600030101010101" pitchFamily="2" charset="-122"/>
                <a:cs typeface="Arial" panose="020B0604020202020204" pitchFamily="34" charset="0"/>
              </a:rPr>
              <a:t> </a:t>
            </a:r>
            <a:endParaRPr lang="en-US" altLang="zh-CN" sz="2800" b="1" dirty="0">
              <a:solidFill>
                <a:schemeClr val="accent1"/>
              </a:solidFill>
              <a:ea typeface="SimSun" panose="02010600030101010101" pitchFamily="2" charset="-122"/>
              <a:cs typeface="Arial" panose="020B0604020202020204" pitchFamily="34" charset="0"/>
            </a:endParaRPr>
          </a:p>
          <a:p>
            <a:pPr marL="360000" indent="-360000" algn="r" rtl="1" eaLnBrk="1" hangingPunct="1">
              <a:spcBef>
                <a:spcPct val="0"/>
              </a:spcBef>
              <a:buFontTx/>
              <a:buNone/>
            </a:pPr>
            <a:r>
              <a:rPr lang="en-US" altLang="en-US" sz="2000" b="1" dirty="0">
                <a:solidFill>
                  <a:schemeClr val="accent1"/>
                </a:solidFill>
                <a:ea typeface="SimSun" panose="02010600030101010101" pitchFamily="2" charset="-122"/>
                <a:cs typeface="Arial" panose="020B0604020202020204" pitchFamily="34" charset="0"/>
              </a:rPr>
              <a:t>      </a:t>
            </a:r>
            <a:r>
              <a:rPr lang="ar-JO" altLang="en-US" sz="2000" b="1" dirty="0">
                <a:solidFill>
                  <a:schemeClr val="accent1"/>
                </a:solidFill>
                <a:ea typeface="SimSun" panose="02010600030101010101" pitchFamily="2" charset="-122"/>
                <a:cs typeface="Arial" panose="020B0604020202020204" pitchFamily="34" charset="0"/>
              </a:rPr>
              <a:t>(العربية التي حكمت من البتراء</a:t>
            </a:r>
            <a:r>
              <a:rPr lang="en-US" altLang="en-US" sz="2000" b="1" dirty="0">
                <a:solidFill>
                  <a:schemeClr val="accent1"/>
                </a:solidFill>
                <a:ea typeface="SimSun" panose="02010600030101010101" pitchFamily="2" charset="-122"/>
                <a:cs typeface="Arial" panose="020B0604020202020204" pitchFamily="34" charset="0"/>
              </a:rPr>
              <a:t>(</a:t>
            </a:r>
            <a:endParaRPr lang="en-US" altLang="zh-CN" sz="2000" b="1" dirty="0">
              <a:solidFill>
                <a:schemeClr val="accent1"/>
              </a:solidFill>
              <a:ea typeface="SimSun" panose="02010600030101010101" pitchFamily="2" charset="-122"/>
              <a:cs typeface="Arial" panose="020B0604020202020204" pitchFamily="34" charset="0"/>
            </a:endParaRPr>
          </a:p>
          <a:p>
            <a:pPr marL="360000" indent="-360000" algn="r" rtl="1" eaLnBrk="1" hangingPunct="1">
              <a:spcBef>
                <a:spcPct val="0"/>
              </a:spcBef>
              <a:buFontTx/>
              <a:buNone/>
            </a:pPr>
            <a:r>
              <a:rPr lang="en-US" altLang="zh-CN" sz="2000" b="1" dirty="0">
                <a:solidFill>
                  <a:schemeClr val="accent1"/>
                </a:solidFill>
                <a:ea typeface="SimSun" panose="02010600030101010101" pitchFamily="2" charset="-122"/>
                <a:cs typeface="Arial" panose="020B0604020202020204" pitchFamily="34" charset="0"/>
              </a:rPr>
              <a:t>      </a:t>
            </a:r>
            <a:r>
              <a:rPr lang="ar-JO" altLang="zh-CN" sz="2000" b="1" dirty="0">
                <a:solidFill>
                  <a:schemeClr val="accent1"/>
                </a:solidFill>
                <a:ea typeface="SimSun" panose="02010600030101010101" pitchFamily="2" charset="-122"/>
                <a:cs typeface="Arial" panose="020B0604020202020204" pitchFamily="34" charset="0"/>
              </a:rPr>
              <a:t>أجزاء من سوريا والأردن</a:t>
            </a:r>
            <a:endParaRPr lang="en-US" altLang="zh-CN" sz="2000" b="1" dirty="0">
              <a:solidFill>
                <a:schemeClr val="accent1"/>
              </a:solidFill>
              <a:ea typeface="SimSun" panose="02010600030101010101" pitchFamily="2" charset="-122"/>
              <a:cs typeface="Arial" panose="020B0604020202020204" pitchFamily="34" charset="0"/>
            </a:endParaRPr>
          </a:p>
          <a:p>
            <a:pPr eaLnBrk="1" hangingPunct="1">
              <a:spcBef>
                <a:spcPct val="0"/>
              </a:spcBef>
              <a:buFontTx/>
              <a:buNone/>
            </a:pPr>
            <a:endParaRPr lang="en-US" altLang="zh-CN" sz="2000" b="1" dirty="0">
              <a:solidFill>
                <a:srgbClr val="CCCC00"/>
              </a:solidFill>
              <a:ea typeface="SimSun" panose="02010600030101010101" pitchFamily="2" charset="-122"/>
              <a:cs typeface="Arial" panose="020B0604020202020204" pitchFamily="34" charset="0"/>
            </a:endParaRPr>
          </a:p>
          <a:p>
            <a:pPr algn="r" rtl="1" eaLnBrk="1" hangingPunct="1">
              <a:spcBef>
                <a:spcPct val="0"/>
              </a:spcBef>
              <a:buFontTx/>
              <a:buNone/>
            </a:pPr>
            <a:r>
              <a:rPr lang="ar-JO" altLang="zh-CN" sz="2800" b="1" dirty="0">
                <a:solidFill>
                  <a:schemeClr val="bg1"/>
                </a:solidFill>
                <a:ea typeface="SimSun" panose="02010600030101010101" pitchFamily="2" charset="-122"/>
                <a:cs typeface="Arial" panose="020B0604020202020204" pitchFamily="34" charset="0"/>
              </a:rPr>
              <a:t>2. الصحراء العربية</a:t>
            </a:r>
          </a:p>
          <a:p>
            <a:pPr marL="360000" indent="-360000" algn="r" rtl="1" eaLnBrk="1" hangingPunct="1">
              <a:spcBef>
                <a:spcPct val="0"/>
              </a:spcBef>
              <a:buFontTx/>
              <a:buNone/>
            </a:pPr>
            <a:r>
              <a:rPr lang="en-US" altLang="en-US" sz="2000" b="1" dirty="0">
                <a:solidFill>
                  <a:schemeClr val="accent1"/>
                </a:solidFill>
                <a:ea typeface="SimSun" panose="02010600030101010101" pitchFamily="2" charset="-122"/>
                <a:cs typeface="Arial" panose="020B0604020202020204" pitchFamily="34" charset="0"/>
              </a:rPr>
              <a:t>)      </a:t>
            </a:r>
            <a:r>
              <a:rPr lang="ar-JO" altLang="en-US" sz="2000" b="1" dirty="0">
                <a:solidFill>
                  <a:schemeClr val="accent1"/>
                </a:solidFill>
                <a:ea typeface="SimSun" panose="02010600030101010101" pitchFamily="2" charset="-122"/>
                <a:cs typeface="Arial" panose="020B0604020202020204" pitchFamily="34" charset="0"/>
              </a:rPr>
              <a:t>الصحراء العربية</a:t>
            </a:r>
            <a:r>
              <a:rPr lang="en-US" altLang="en-US" sz="2000" b="1" dirty="0">
                <a:solidFill>
                  <a:schemeClr val="accent1"/>
                </a:solidFill>
                <a:ea typeface="SimSun" panose="02010600030101010101" pitchFamily="2" charset="-122"/>
                <a:cs typeface="Arial" panose="020B0604020202020204" pitchFamily="34" charset="0"/>
              </a:rPr>
              <a:t>(</a:t>
            </a:r>
            <a:endParaRPr lang="en-US" altLang="zh-CN" sz="2000" b="1" dirty="0">
              <a:solidFill>
                <a:schemeClr val="accent1"/>
              </a:solidFill>
              <a:ea typeface="SimSun" panose="02010600030101010101" pitchFamily="2" charset="-122"/>
              <a:cs typeface="Arial" panose="020B0604020202020204" pitchFamily="34" charset="0"/>
            </a:endParaRPr>
          </a:p>
          <a:p>
            <a:pPr algn="r" rtl="1" eaLnBrk="1" hangingPunct="1">
              <a:spcBef>
                <a:spcPct val="0"/>
              </a:spcBef>
              <a:buFontTx/>
              <a:buNone/>
            </a:pPr>
            <a:r>
              <a:rPr lang="en-US" altLang="zh-CN" sz="2000" b="1" dirty="0">
                <a:solidFill>
                  <a:schemeClr val="accent1"/>
                </a:solidFill>
                <a:ea typeface="SimSun" panose="02010600030101010101" pitchFamily="2" charset="-122"/>
                <a:cs typeface="Arial" panose="020B0604020202020204" pitchFamily="34" charset="0"/>
              </a:rPr>
              <a:t>	</a:t>
            </a:r>
            <a:r>
              <a:rPr lang="ar-JO" altLang="zh-CN" sz="2000" b="1" dirty="0">
                <a:solidFill>
                  <a:schemeClr val="accent1"/>
                </a:solidFill>
                <a:ea typeface="SimSun" panose="02010600030101010101" pitchFamily="2" charset="-122"/>
                <a:cs typeface="Arial" panose="020B0604020202020204" pitchFamily="34" charset="0"/>
              </a:rPr>
              <a:t>العربية السعودية</a:t>
            </a:r>
            <a:endParaRPr lang="en-US" altLang="zh-CN" sz="2000" b="1" dirty="0">
              <a:solidFill>
                <a:schemeClr val="accent1"/>
              </a:solidFill>
              <a:ea typeface="SimSun" panose="02010600030101010101" pitchFamily="2" charset="-122"/>
              <a:cs typeface="Arial" panose="020B0604020202020204" pitchFamily="34" charset="0"/>
            </a:endParaRPr>
          </a:p>
          <a:p>
            <a:pPr eaLnBrk="1" hangingPunct="1">
              <a:spcBef>
                <a:spcPct val="50000"/>
              </a:spcBef>
              <a:buFontTx/>
              <a:buNone/>
            </a:pPr>
            <a:endParaRPr lang="en-US" altLang="zh-CN" sz="2000" b="1" dirty="0">
              <a:solidFill>
                <a:schemeClr val="accent1"/>
              </a:solidFill>
              <a:ea typeface="SimSun" panose="02010600030101010101" pitchFamily="2" charset="-122"/>
              <a:cs typeface="Arial" panose="020B0604020202020204" pitchFamily="34" charset="0"/>
            </a:endParaRPr>
          </a:p>
          <a:p>
            <a:pPr algn="r" rtl="1" eaLnBrk="1" hangingPunct="1">
              <a:spcBef>
                <a:spcPct val="0"/>
              </a:spcBef>
              <a:buFontTx/>
              <a:buNone/>
            </a:pPr>
            <a:r>
              <a:rPr lang="ar-JO" altLang="zh-CN" sz="2800" b="1" dirty="0">
                <a:solidFill>
                  <a:schemeClr val="bg1"/>
                </a:solidFill>
                <a:ea typeface="SimSun" panose="02010600030101010101" pitchFamily="2" charset="-122"/>
                <a:cs typeface="Arial" panose="020B0604020202020204" pitchFamily="34" charset="0"/>
              </a:rPr>
              <a:t>3. العربية السعيدة</a:t>
            </a:r>
            <a:endParaRPr lang="en-US" altLang="zh-CN" sz="2800" b="1" dirty="0">
              <a:solidFill>
                <a:schemeClr val="accent1"/>
              </a:solidFill>
              <a:ea typeface="SimSun" panose="02010600030101010101" pitchFamily="2" charset="-122"/>
              <a:cs typeface="Arial" panose="020B0604020202020204" pitchFamily="34" charset="0"/>
            </a:endParaRPr>
          </a:p>
          <a:p>
            <a:pPr algn="r" rtl="1" eaLnBrk="1" hangingPunct="1">
              <a:spcBef>
                <a:spcPct val="0"/>
              </a:spcBef>
              <a:buFontTx/>
              <a:buNone/>
            </a:pPr>
            <a:r>
              <a:rPr lang="en-US" altLang="zh-CN" sz="2000" b="1" dirty="0">
                <a:solidFill>
                  <a:schemeClr val="accent1"/>
                </a:solidFill>
                <a:ea typeface="SimSun" panose="02010600030101010101" pitchFamily="2" charset="-122"/>
                <a:cs typeface="Arial" panose="020B0604020202020204" pitchFamily="34" charset="0"/>
              </a:rPr>
              <a:t>     </a:t>
            </a:r>
            <a:r>
              <a:rPr lang="ar-JO" altLang="en-US" sz="2000" b="1" dirty="0">
                <a:solidFill>
                  <a:schemeClr val="accent1"/>
                </a:solidFill>
                <a:ea typeface="SimSun" panose="02010600030101010101" pitchFamily="2" charset="-122"/>
                <a:cs typeface="Arial" panose="020B0604020202020204" pitchFamily="34" charset="0"/>
              </a:rPr>
              <a:t>(العربية السعيدة)</a:t>
            </a:r>
            <a:endParaRPr lang="en-US" altLang="zh-CN" sz="2000" b="1" dirty="0">
              <a:solidFill>
                <a:schemeClr val="accent1"/>
              </a:solidFill>
              <a:ea typeface="SimSun" panose="02010600030101010101" pitchFamily="2" charset="-122"/>
              <a:cs typeface="Arial" panose="020B0604020202020204" pitchFamily="34" charset="0"/>
            </a:endParaRPr>
          </a:p>
          <a:p>
            <a:pPr algn="r" rtl="1" eaLnBrk="1" hangingPunct="1">
              <a:spcBef>
                <a:spcPct val="0"/>
              </a:spcBef>
              <a:buFontTx/>
              <a:buNone/>
            </a:pPr>
            <a:r>
              <a:rPr lang="en-US" altLang="zh-CN" sz="2000" b="1" dirty="0">
                <a:solidFill>
                  <a:schemeClr val="accent1"/>
                </a:solidFill>
                <a:ea typeface="SimSun" panose="02010600030101010101" pitchFamily="2" charset="-122"/>
                <a:cs typeface="Arial" panose="020B0604020202020204" pitchFamily="34" charset="0"/>
              </a:rPr>
              <a:t>      </a:t>
            </a:r>
            <a:r>
              <a:rPr lang="ar-JO" altLang="zh-CN" sz="2000" b="1" dirty="0">
                <a:solidFill>
                  <a:schemeClr val="accent1"/>
                </a:solidFill>
                <a:ea typeface="SimSun" panose="02010600030101010101" pitchFamily="2" charset="-122"/>
                <a:cs typeface="Arial" panose="020B0604020202020204" pitchFamily="34" charset="0"/>
              </a:rPr>
              <a:t>(اليمن وعُمان)</a:t>
            </a:r>
            <a:endParaRPr lang="en-US" altLang="en-US" sz="2800" b="1" dirty="0">
              <a:solidFill>
                <a:schemeClr val="accent1"/>
              </a:solidFill>
              <a:ea typeface="SimSun" panose="02010600030101010101" pitchFamily="2" charset="-122"/>
              <a:cs typeface="Arial" panose="020B0604020202020204" pitchFamily="34" charset="0"/>
            </a:endParaRPr>
          </a:p>
        </p:txBody>
      </p:sp>
      <p:pic>
        <p:nvPicPr>
          <p:cNvPr id="55300" name="Picture 4" descr="Middle East- Zones">
            <a:extLst>
              <a:ext uri="{FF2B5EF4-FFF2-40B4-BE49-F238E27FC236}">
                <a16:creationId xmlns:a16="http://schemas.microsoft.com/office/drawing/2014/main" id="{E1FD64D8-2AC8-6041-9B3C-2AF55CF8048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90600"/>
            <a:ext cx="495776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 Box 5">
            <a:extLst>
              <a:ext uri="{FF2B5EF4-FFF2-40B4-BE49-F238E27FC236}">
                <a16:creationId xmlns:a16="http://schemas.microsoft.com/office/drawing/2014/main" id="{692ABE7A-9145-5C41-93B6-A77FADBAB141}"/>
              </a:ext>
            </a:extLst>
          </p:cNvPr>
          <p:cNvSpPr txBox="1">
            <a:spLocks noChangeArrowheads="1"/>
          </p:cNvSpPr>
          <p:nvPr/>
        </p:nvSpPr>
        <p:spPr bwMode="auto">
          <a:xfrm>
            <a:off x="3352800" y="5486400"/>
            <a:ext cx="16049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50000"/>
              </a:spcBef>
              <a:buFontTx/>
              <a:buNone/>
            </a:pPr>
            <a:r>
              <a:rPr lang="ar-JO" altLang="en-US" sz="1800" b="1" dirty="0">
                <a:solidFill>
                  <a:schemeClr val="tx1"/>
                </a:solidFill>
                <a:cs typeface="Arial" panose="020B0604020202020204" pitchFamily="34" charset="0"/>
              </a:rPr>
              <a:t>العربية السعيدة</a:t>
            </a:r>
            <a:endParaRPr lang="en-US" altLang="en-US" sz="1800" b="1" dirty="0">
              <a:solidFill>
                <a:schemeClr val="tx1"/>
              </a:solidFill>
              <a:cs typeface="Arial" panose="020B0604020202020204" pitchFamily="34" charset="0"/>
            </a:endParaRPr>
          </a:p>
        </p:txBody>
      </p:sp>
      <p:sp>
        <p:nvSpPr>
          <p:cNvPr id="77830" name="AutoShape 6">
            <a:extLst>
              <a:ext uri="{FF2B5EF4-FFF2-40B4-BE49-F238E27FC236}">
                <a16:creationId xmlns:a16="http://schemas.microsoft.com/office/drawing/2014/main" id="{3B55397E-09BC-2740-9EFF-EB88059E3D9C}"/>
              </a:ext>
            </a:extLst>
          </p:cNvPr>
          <p:cNvSpPr>
            <a:spLocks noChangeArrowheads="1"/>
          </p:cNvSpPr>
          <p:nvPr/>
        </p:nvSpPr>
        <p:spPr bwMode="auto">
          <a:xfrm rot="2956074">
            <a:off x="3505200" y="5257800"/>
            <a:ext cx="381000" cy="152400"/>
          </a:xfrm>
          <a:prstGeom prst="leftArrow">
            <a:avLst>
              <a:gd name="adj1" fmla="val 50000"/>
              <a:gd name="adj2" fmla="val 625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sp>
        <p:nvSpPr>
          <p:cNvPr id="77831" name="Text Box 7">
            <a:extLst>
              <a:ext uri="{FF2B5EF4-FFF2-40B4-BE49-F238E27FC236}">
                <a16:creationId xmlns:a16="http://schemas.microsoft.com/office/drawing/2014/main" id="{ADC12BFD-FC51-9748-8F11-AC25C4111C6A}"/>
              </a:ext>
            </a:extLst>
          </p:cNvPr>
          <p:cNvSpPr txBox="1">
            <a:spLocks noChangeArrowheads="1"/>
          </p:cNvSpPr>
          <p:nvPr/>
        </p:nvSpPr>
        <p:spPr bwMode="auto">
          <a:xfrm>
            <a:off x="304800" y="4572000"/>
            <a:ext cx="182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50000"/>
              </a:spcBef>
              <a:buFontTx/>
              <a:buNone/>
            </a:pPr>
            <a:r>
              <a:rPr lang="ar-JO" altLang="en-US" sz="1800" b="1" dirty="0">
                <a:solidFill>
                  <a:schemeClr val="tx1"/>
                </a:solidFill>
                <a:cs typeface="Arial" panose="020B0604020202020204" pitchFamily="34" charset="0"/>
              </a:rPr>
              <a:t>الصحراء العربية</a:t>
            </a:r>
            <a:endParaRPr lang="en-US" altLang="en-US" sz="1800" b="1" dirty="0">
              <a:solidFill>
                <a:schemeClr val="tx1"/>
              </a:solidFill>
              <a:cs typeface="Arial" panose="020B0604020202020204" pitchFamily="34" charset="0"/>
            </a:endParaRPr>
          </a:p>
        </p:txBody>
      </p:sp>
      <p:sp>
        <p:nvSpPr>
          <p:cNvPr id="77832" name="AutoShape 8">
            <a:extLst>
              <a:ext uri="{FF2B5EF4-FFF2-40B4-BE49-F238E27FC236}">
                <a16:creationId xmlns:a16="http://schemas.microsoft.com/office/drawing/2014/main" id="{16702EBE-04BC-8844-AE60-EA38E584DF68}"/>
              </a:ext>
            </a:extLst>
          </p:cNvPr>
          <p:cNvSpPr>
            <a:spLocks noChangeArrowheads="1"/>
          </p:cNvSpPr>
          <p:nvPr/>
        </p:nvSpPr>
        <p:spPr bwMode="auto">
          <a:xfrm rot="-2451323">
            <a:off x="1447800" y="4343400"/>
            <a:ext cx="609600" cy="152400"/>
          </a:xfrm>
          <a:prstGeom prst="rightArrow">
            <a:avLst>
              <a:gd name="adj1" fmla="val 50000"/>
              <a:gd name="adj2" fmla="val 100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sp>
        <p:nvSpPr>
          <p:cNvPr id="77833" name="Text Box 9">
            <a:extLst>
              <a:ext uri="{FF2B5EF4-FFF2-40B4-BE49-F238E27FC236}">
                <a16:creationId xmlns:a16="http://schemas.microsoft.com/office/drawing/2014/main" id="{C0F2AB18-5B49-C44C-B33D-C9E78EB9C0D7}"/>
              </a:ext>
            </a:extLst>
          </p:cNvPr>
          <p:cNvSpPr txBox="1">
            <a:spLocks noChangeArrowheads="1"/>
          </p:cNvSpPr>
          <p:nvPr/>
        </p:nvSpPr>
        <p:spPr bwMode="auto">
          <a:xfrm>
            <a:off x="2438400" y="2438400"/>
            <a:ext cx="182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50000"/>
              </a:spcBef>
              <a:buFontTx/>
              <a:buNone/>
            </a:pPr>
            <a:r>
              <a:rPr lang="ar-JO" altLang="en-US" sz="1800" b="1" dirty="0">
                <a:solidFill>
                  <a:schemeClr val="tx1"/>
                </a:solidFill>
                <a:cs typeface="Arial" panose="020B0604020202020204" pitchFamily="34" charset="0"/>
              </a:rPr>
              <a:t>البتراء العربية</a:t>
            </a:r>
            <a:endParaRPr lang="en-US" altLang="en-US" sz="1800" b="1" dirty="0">
              <a:solidFill>
                <a:schemeClr val="tx1"/>
              </a:solidFill>
              <a:cs typeface="Arial" panose="020B0604020202020204" pitchFamily="34" charset="0"/>
            </a:endParaRPr>
          </a:p>
        </p:txBody>
      </p:sp>
      <p:sp>
        <p:nvSpPr>
          <p:cNvPr id="77834" name="AutoShape 10">
            <a:extLst>
              <a:ext uri="{FF2B5EF4-FFF2-40B4-BE49-F238E27FC236}">
                <a16:creationId xmlns:a16="http://schemas.microsoft.com/office/drawing/2014/main" id="{6CAD8B86-2449-BF4F-826F-4DCD79FA1DA5}"/>
              </a:ext>
            </a:extLst>
          </p:cNvPr>
          <p:cNvSpPr>
            <a:spLocks noChangeArrowheads="1"/>
          </p:cNvSpPr>
          <p:nvPr/>
        </p:nvSpPr>
        <p:spPr bwMode="auto">
          <a:xfrm rot="-927673">
            <a:off x="1905000" y="2667000"/>
            <a:ext cx="533400" cy="152400"/>
          </a:xfrm>
          <a:prstGeom prst="leftArrow">
            <a:avLst>
              <a:gd name="adj1" fmla="val 50000"/>
              <a:gd name="adj2" fmla="val 875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sp>
        <p:nvSpPr>
          <p:cNvPr id="55307" name="Rectangle 11">
            <a:extLst>
              <a:ext uri="{FF2B5EF4-FFF2-40B4-BE49-F238E27FC236}">
                <a16:creationId xmlns:a16="http://schemas.microsoft.com/office/drawing/2014/main" id="{2A34E62C-7A29-2341-8468-C68F09349E6B}"/>
              </a:ext>
            </a:extLst>
          </p:cNvPr>
          <p:cNvSpPr>
            <a:spLocks noChangeArrowheads="1"/>
          </p:cNvSpPr>
          <p:nvPr/>
        </p:nvSpPr>
        <p:spPr bwMode="auto">
          <a:xfrm>
            <a:off x="0" y="0"/>
            <a:ext cx="9144000" cy="1417638"/>
          </a:xfrm>
          <a:prstGeom prst="rect">
            <a:avLst/>
          </a:prstGeom>
          <a:solidFill>
            <a:srgbClr val="9966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3600" b="1" dirty="0">
                <a:solidFill>
                  <a:schemeClr val="bg1"/>
                </a:solidFill>
                <a:ea typeface="SimSun" panose="02010600030101010101" pitchFamily="2" charset="-122"/>
                <a:cs typeface="Arial" panose="020B0604020202020204" pitchFamily="34" charset="0"/>
              </a:rPr>
              <a:t>3 مناطق رئيسية في الجزيرة العربية القديمة</a:t>
            </a:r>
            <a:endParaRPr lang="en-US" altLang="en-US" sz="3600" b="1" dirty="0">
              <a:solidFill>
                <a:schemeClr val="bg1"/>
              </a:solidFill>
              <a:ea typeface="SimSun" panose="02010600030101010101" pitchFamily="2" charset="-122"/>
              <a:cs typeface="Arial" panose="020B0604020202020204" pitchFamily="34" charset="0"/>
            </a:endParaRPr>
          </a:p>
        </p:txBody>
      </p:sp>
      <p:sp>
        <p:nvSpPr>
          <p:cNvPr id="55308" name="TextBox 13">
            <a:extLst>
              <a:ext uri="{FF2B5EF4-FFF2-40B4-BE49-F238E27FC236}">
                <a16:creationId xmlns:a16="http://schemas.microsoft.com/office/drawing/2014/main" id="{CAE64B0A-4155-E64A-BAD7-20898EF9A889}"/>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152د</a:t>
            </a:r>
            <a:endParaRPr lang="en-US" altLang="en-US" sz="2400" b="1" dirty="0">
              <a:solidFill>
                <a:schemeClr val="bg1"/>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7833"/>
                                        </p:tgtEl>
                                        <p:attrNameLst>
                                          <p:attrName>style.visibility</p:attrName>
                                        </p:attrNameLst>
                                      </p:cBhvr>
                                      <p:to>
                                        <p:strVal val="visible"/>
                                      </p:to>
                                    </p:set>
                                    <p:animEffect transition="in" filter="blinds(horizontal)">
                                      <p:cBhvr>
                                        <p:cTn id="7" dur="500"/>
                                        <p:tgtEl>
                                          <p:spTgt spid="7783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7834"/>
                                        </p:tgtEl>
                                        <p:attrNameLst>
                                          <p:attrName>style.visibility</p:attrName>
                                        </p:attrNameLst>
                                      </p:cBhvr>
                                      <p:to>
                                        <p:strVal val="visible"/>
                                      </p:to>
                                    </p:set>
                                    <p:animEffect transition="in" filter="blinds(horizontal)">
                                      <p:cBhvr>
                                        <p:cTn id="10" dur="500"/>
                                        <p:tgtEl>
                                          <p:spTgt spid="77834"/>
                                        </p:tgtEl>
                                      </p:cBhvr>
                                    </p:animEffect>
                                  </p:childTnLst>
                                </p:cTn>
                              </p:par>
                              <p:par>
                                <p:cTn id="11" presetID="3" presetClass="entr" presetSubtype="10" fill="hold" nodeType="withEffect">
                                  <p:stCondLst>
                                    <p:cond delay="0"/>
                                  </p:stCondLst>
                                  <p:childTnLst>
                                    <p:set>
                                      <p:cBhvr>
                                        <p:cTn id="12" dur="1" fill="hold">
                                          <p:stCondLst>
                                            <p:cond delay="0"/>
                                          </p:stCondLst>
                                        </p:cTn>
                                        <p:tgtEl>
                                          <p:spTgt spid="77827">
                                            <p:txEl>
                                              <p:pRg st="0" end="0"/>
                                            </p:txEl>
                                          </p:spTgt>
                                        </p:tgtEl>
                                        <p:attrNameLst>
                                          <p:attrName>style.visibility</p:attrName>
                                        </p:attrNameLst>
                                      </p:cBhvr>
                                      <p:to>
                                        <p:strVal val="visible"/>
                                      </p:to>
                                    </p:set>
                                    <p:animEffect transition="in" filter="blinds(horizontal)">
                                      <p:cBhvr>
                                        <p:cTn id="13" dur="500"/>
                                        <p:tgtEl>
                                          <p:spTgt spid="77827">
                                            <p:txEl>
                                              <p:pRg st="0" end="0"/>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77827">
                                            <p:txEl>
                                              <p:pRg st="1" end="1"/>
                                            </p:txEl>
                                          </p:spTgt>
                                        </p:tgtEl>
                                        <p:attrNameLst>
                                          <p:attrName>style.visibility</p:attrName>
                                        </p:attrNameLst>
                                      </p:cBhvr>
                                      <p:to>
                                        <p:strVal val="visible"/>
                                      </p:to>
                                    </p:set>
                                    <p:animEffect transition="in" filter="blinds(horizontal)">
                                      <p:cBhvr>
                                        <p:cTn id="16" dur="500"/>
                                        <p:tgtEl>
                                          <p:spTgt spid="77827">
                                            <p:txEl>
                                              <p:pRg st="1" end="1"/>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77827">
                                            <p:txEl>
                                              <p:pRg st="2" end="2"/>
                                            </p:txEl>
                                          </p:spTgt>
                                        </p:tgtEl>
                                        <p:attrNameLst>
                                          <p:attrName>style.visibility</p:attrName>
                                        </p:attrNameLst>
                                      </p:cBhvr>
                                      <p:to>
                                        <p:strVal val="visible"/>
                                      </p:to>
                                    </p:set>
                                    <p:animEffect transition="in" filter="blinds(horizontal)">
                                      <p:cBhvr>
                                        <p:cTn id="19" dur="500"/>
                                        <p:tgtEl>
                                          <p:spTgt spid="77827">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77831"/>
                                        </p:tgtEl>
                                        <p:attrNameLst>
                                          <p:attrName>style.visibility</p:attrName>
                                        </p:attrNameLst>
                                      </p:cBhvr>
                                      <p:to>
                                        <p:strVal val="visible"/>
                                      </p:to>
                                    </p:set>
                                    <p:animEffect transition="in" filter="blinds(horizontal)">
                                      <p:cBhvr>
                                        <p:cTn id="24" dur="500"/>
                                        <p:tgtEl>
                                          <p:spTgt spid="77831"/>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77832"/>
                                        </p:tgtEl>
                                        <p:attrNameLst>
                                          <p:attrName>style.visibility</p:attrName>
                                        </p:attrNameLst>
                                      </p:cBhvr>
                                      <p:to>
                                        <p:strVal val="visible"/>
                                      </p:to>
                                    </p:set>
                                    <p:animEffect transition="in" filter="blinds(horizontal)">
                                      <p:cBhvr>
                                        <p:cTn id="27" dur="500"/>
                                        <p:tgtEl>
                                          <p:spTgt spid="77832"/>
                                        </p:tgtEl>
                                      </p:cBhvr>
                                    </p:animEffect>
                                  </p:childTnLst>
                                </p:cTn>
                              </p:par>
                              <p:par>
                                <p:cTn id="28" presetID="3" presetClass="entr" presetSubtype="10" fill="hold" nodeType="withEffect">
                                  <p:stCondLst>
                                    <p:cond delay="0"/>
                                  </p:stCondLst>
                                  <p:childTnLst>
                                    <p:set>
                                      <p:cBhvr>
                                        <p:cTn id="29" dur="1" fill="hold">
                                          <p:stCondLst>
                                            <p:cond delay="0"/>
                                          </p:stCondLst>
                                        </p:cTn>
                                        <p:tgtEl>
                                          <p:spTgt spid="77827">
                                            <p:txEl>
                                              <p:pRg st="4" end="4"/>
                                            </p:txEl>
                                          </p:spTgt>
                                        </p:tgtEl>
                                        <p:attrNameLst>
                                          <p:attrName>style.visibility</p:attrName>
                                        </p:attrNameLst>
                                      </p:cBhvr>
                                      <p:to>
                                        <p:strVal val="visible"/>
                                      </p:to>
                                    </p:set>
                                    <p:animEffect transition="in" filter="blinds(horizontal)">
                                      <p:cBhvr>
                                        <p:cTn id="30" dur="500"/>
                                        <p:tgtEl>
                                          <p:spTgt spid="77827">
                                            <p:txEl>
                                              <p:pRg st="4" end="4"/>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77827">
                                            <p:txEl>
                                              <p:pRg st="5" end="5"/>
                                            </p:txEl>
                                          </p:spTgt>
                                        </p:tgtEl>
                                        <p:attrNameLst>
                                          <p:attrName>style.visibility</p:attrName>
                                        </p:attrNameLst>
                                      </p:cBhvr>
                                      <p:to>
                                        <p:strVal val="visible"/>
                                      </p:to>
                                    </p:set>
                                    <p:animEffect transition="in" filter="blinds(horizontal)">
                                      <p:cBhvr>
                                        <p:cTn id="33" dur="500"/>
                                        <p:tgtEl>
                                          <p:spTgt spid="77827">
                                            <p:txEl>
                                              <p:pRg st="5" end="5"/>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77827">
                                            <p:txEl>
                                              <p:pRg st="6" end="6"/>
                                            </p:txEl>
                                          </p:spTgt>
                                        </p:tgtEl>
                                        <p:attrNameLst>
                                          <p:attrName>style.visibility</p:attrName>
                                        </p:attrNameLst>
                                      </p:cBhvr>
                                      <p:to>
                                        <p:strVal val="visible"/>
                                      </p:to>
                                    </p:set>
                                    <p:animEffect transition="in" filter="blinds(horizontal)">
                                      <p:cBhvr>
                                        <p:cTn id="36" dur="500"/>
                                        <p:tgtEl>
                                          <p:spTgt spid="77827">
                                            <p:txEl>
                                              <p:pRg st="6" end="6"/>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77829"/>
                                        </p:tgtEl>
                                        <p:attrNameLst>
                                          <p:attrName>style.visibility</p:attrName>
                                        </p:attrNameLst>
                                      </p:cBhvr>
                                      <p:to>
                                        <p:strVal val="visible"/>
                                      </p:to>
                                    </p:set>
                                    <p:animEffect transition="in" filter="blinds(horizontal)">
                                      <p:cBhvr>
                                        <p:cTn id="41" dur="500"/>
                                        <p:tgtEl>
                                          <p:spTgt spid="77829"/>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77830"/>
                                        </p:tgtEl>
                                        <p:attrNameLst>
                                          <p:attrName>style.visibility</p:attrName>
                                        </p:attrNameLst>
                                      </p:cBhvr>
                                      <p:to>
                                        <p:strVal val="visible"/>
                                      </p:to>
                                    </p:set>
                                    <p:animEffect transition="in" filter="blinds(horizontal)">
                                      <p:cBhvr>
                                        <p:cTn id="44" dur="500"/>
                                        <p:tgtEl>
                                          <p:spTgt spid="77830"/>
                                        </p:tgtEl>
                                      </p:cBhvr>
                                    </p:animEffect>
                                  </p:childTnLst>
                                </p:cTn>
                              </p:par>
                              <p:par>
                                <p:cTn id="45" presetID="3" presetClass="entr" presetSubtype="10" fill="hold" nodeType="withEffect">
                                  <p:stCondLst>
                                    <p:cond delay="0"/>
                                  </p:stCondLst>
                                  <p:childTnLst>
                                    <p:set>
                                      <p:cBhvr>
                                        <p:cTn id="46" dur="1" fill="hold">
                                          <p:stCondLst>
                                            <p:cond delay="0"/>
                                          </p:stCondLst>
                                        </p:cTn>
                                        <p:tgtEl>
                                          <p:spTgt spid="77827">
                                            <p:txEl>
                                              <p:pRg st="8" end="8"/>
                                            </p:txEl>
                                          </p:spTgt>
                                        </p:tgtEl>
                                        <p:attrNameLst>
                                          <p:attrName>style.visibility</p:attrName>
                                        </p:attrNameLst>
                                      </p:cBhvr>
                                      <p:to>
                                        <p:strVal val="visible"/>
                                      </p:to>
                                    </p:set>
                                    <p:animEffect transition="in" filter="blinds(horizontal)">
                                      <p:cBhvr>
                                        <p:cTn id="47" dur="500"/>
                                        <p:tgtEl>
                                          <p:spTgt spid="77827">
                                            <p:txEl>
                                              <p:pRg st="8" end="8"/>
                                            </p:txEl>
                                          </p:spTgt>
                                        </p:tgtEl>
                                      </p:cBhvr>
                                    </p:animEffect>
                                  </p:childTnLst>
                                </p:cTn>
                              </p:par>
                              <p:par>
                                <p:cTn id="48" presetID="3" presetClass="entr" presetSubtype="10" fill="hold" nodeType="withEffect">
                                  <p:stCondLst>
                                    <p:cond delay="0"/>
                                  </p:stCondLst>
                                  <p:childTnLst>
                                    <p:set>
                                      <p:cBhvr>
                                        <p:cTn id="49" dur="1" fill="hold">
                                          <p:stCondLst>
                                            <p:cond delay="0"/>
                                          </p:stCondLst>
                                        </p:cTn>
                                        <p:tgtEl>
                                          <p:spTgt spid="77827">
                                            <p:txEl>
                                              <p:pRg st="9" end="9"/>
                                            </p:txEl>
                                          </p:spTgt>
                                        </p:tgtEl>
                                        <p:attrNameLst>
                                          <p:attrName>style.visibility</p:attrName>
                                        </p:attrNameLst>
                                      </p:cBhvr>
                                      <p:to>
                                        <p:strVal val="visible"/>
                                      </p:to>
                                    </p:set>
                                    <p:animEffect transition="in" filter="blinds(horizontal)">
                                      <p:cBhvr>
                                        <p:cTn id="50" dur="500"/>
                                        <p:tgtEl>
                                          <p:spTgt spid="77827">
                                            <p:txEl>
                                              <p:pRg st="9" end="9"/>
                                            </p:txEl>
                                          </p:spTgt>
                                        </p:tgtEl>
                                      </p:cBhvr>
                                    </p:animEffect>
                                  </p:childTnLst>
                                </p:cTn>
                              </p:par>
                              <p:par>
                                <p:cTn id="51" presetID="3" presetClass="entr" presetSubtype="10" fill="hold" nodeType="withEffect">
                                  <p:stCondLst>
                                    <p:cond delay="0"/>
                                  </p:stCondLst>
                                  <p:childTnLst>
                                    <p:set>
                                      <p:cBhvr>
                                        <p:cTn id="52" dur="1" fill="hold">
                                          <p:stCondLst>
                                            <p:cond delay="0"/>
                                          </p:stCondLst>
                                        </p:cTn>
                                        <p:tgtEl>
                                          <p:spTgt spid="77827">
                                            <p:txEl>
                                              <p:pRg st="10" end="10"/>
                                            </p:txEl>
                                          </p:spTgt>
                                        </p:tgtEl>
                                        <p:attrNameLst>
                                          <p:attrName>style.visibility</p:attrName>
                                        </p:attrNameLst>
                                      </p:cBhvr>
                                      <p:to>
                                        <p:strVal val="visible"/>
                                      </p:to>
                                    </p:set>
                                    <p:animEffect transition="in" filter="blinds(horizontal)">
                                      <p:cBhvr>
                                        <p:cTn id="53" dur="500"/>
                                        <p:tgtEl>
                                          <p:spTgt spid="7782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9" grpId="0"/>
      <p:bldP spid="77830" grpId="0" animBg="1"/>
      <p:bldP spid="77831" grpId="0"/>
      <p:bldP spid="77832" grpId="0" animBg="1"/>
      <p:bldP spid="77833" grpId="0"/>
      <p:bldP spid="7783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a:extLst>
              <a:ext uri="{FF2B5EF4-FFF2-40B4-BE49-F238E27FC236}">
                <a16:creationId xmlns:a16="http://schemas.microsoft.com/office/drawing/2014/main" id="{E518C8F9-A3A3-A440-BC93-DCAA008AE15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925" y="-26988"/>
            <a:ext cx="9866313"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00EE6A-B528-814A-80BE-5C17B0402940}"/>
              </a:ext>
            </a:extLst>
          </p:cNvPr>
          <p:cNvSpPr/>
          <p:nvPr/>
        </p:nvSpPr>
        <p:spPr>
          <a:xfrm>
            <a:off x="4953000" y="1417638"/>
            <a:ext cx="4191000" cy="5440362"/>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58370" name="Text Box 2">
            <a:extLst>
              <a:ext uri="{FF2B5EF4-FFF2-40B4-BE49-F238E27FC236}">
                <a16:creationId xmlns:a16="http://schemas.microsoft.com/office/drawing/2014/main" id="{29CD2907-0B62-724E-9010-B3AC7327AED0}"/>
              </a:ext>
            </a:extLst>
          </p:cNvPr>
          <p:cNvSpPr txBox="1">
            <a:spLocks noChangeArrowheads="1"/>
          </p:cNvSpPr>
          <p:nvPr/>
        </p:nvSpPr>
        <p:spPr bwMode="auto">
          <a:xfrm>
            <a:off x="1219200" y="152400"/>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1800" b="1" dirty="0">
              <a:solidFill>
                <a:schemeClr val="tx1"/>
              </a:solidFill>
              <a:cs typeface="Arial" panose="020B0604020202020204" pitchFamily="34" charset="0"/>
            </a:endParaRPr>
          </a:p>
        </p:txBody>
      </p:sp>
      <p:sp>
        <p:nvSpPr>
          <p:cNvPr id="88067" name="Text Box 3">
            <a:extLst>
              <a:ext uri="{FF2B5EF4-FFF2-40B4-BE49-F238E27FC236}">
                <a16:creationId xmlns:a16="http://schemas.microsoft.com/office/drawing/2014/main" id="{CDED97F4-B553-C346-8540-7095032CCFC5}"/>
              </a:ext>
            </a:extLst>
          </p:cNvPr>
          <p:cNvSpPr txBox="1">
            <a:spLocks noChangeArrowheads="1"/>
          </p:cNvSpPr>
          <p:nvPr/>
        </p:nvSpPr>
        <p:spPr bwMode="auto">
          <a:xfrm>
            <a:off x="5181600" y="1981200"/>
            <a:ext cx="3962400" cy="762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zh-CN" sz="1800" b="1" dirty="0">
              <a:solidFill>
                <a:srgbClr val="CCCC00"/>
              </a:solidFill>
              <a:ea typeface="SimSun" panose="02010600030101010101" pitchFamily="2" charset="-122"/>
              <a:cs typeface="Arial" panose="020B0604020202020204" pitchFamily="34" charset="0"/>
            </a:endParaRPr>
          </a:p>
          <a:p>
            <a:pPr eaLnBrk="1" hangingPunct="1">
              <a:lnSpc>
                <a:spcPct val="50000"/>
              </a:lnSpc>
              <a:spcBef>
                <a:spcPct val="50000"/>
              </a:spcBef>
              <a:buFontTx/>
              <a:buNone/>
            </a:pPr>
            <a:endParaRPr lang="en-US" altLang="en-US" sz="2400" b="1" dirty="0">
              <a:solidFill>
                <a:schemeClr val="accent1"/>
              </a:solidFill>
              <a:ea typeface="SimSun" panose="02010600030101010101" pitchFamily="2" charset="-122"/>
              <a:cs typeface="Arial" panose="020B0604020202020204" pitchFamily="34" charset="0"/>
            </a:endParaRPr>
          </a:p>
        </p:txBody>
      </p:sp>
      <p:pic>
        <p:nvPicPr>
          <p:cNvPr id="58372" name="Picture 4" descr="Middle East- Zones">
            <a:extLst>
              <a:ext uri="{FF2B5EF4-FFF2-40B4-BE49-F238E27FC236}">
                <a16:creationId xmlns:a16="http://schemas.microsoft.com/office/drawing/2014/main" id="{39DBF460-415D-534C-8BE3-68A3FCAD20C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90600"/>
            <a:ext cx="495776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Text Box 5">
            <a:extLst>
              <a:ext uri="{FF2B5EF4-FFF2-40B4-BE49-F238E27FC236}">
                <a16:creationId xmlns:a16="http://schemas.microsoft.com/office/drawing/2014/main" id="{4662DB39-F8A9-8E44-A104-E1A24764A19F}"/>
              </a:ext>
            </a:extLst>
          </p:cNvPr>
          <p:cNvSpPr txBox="1">
            <a:spLocks noChangeArrowheads="1"/>
          </p:cNvSpPr>
          <p:nvPr/>
        </p:nvSpPr>
        <p:spPr bwMode="auto">
          <a:xfrm>
            <a:off x="2438400" y="2438400"/>
            <a:ext cx="1828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r>
              <a:rPr lang="ar-JO" altLang="en-US" b="1" dirty="0">
                <a:solidFill>
                  <a:schemeClr val="tx1"/>
                </a:solidFill>
                <a:cs typeface="Arial" panose="020B0604020202020204" pitchFamily="34" charset="0"/>
              </a:rPr>
              <a:t>البتراء العربية</a:t>
            </a:r>
            <a:endParaRPr lang="en-US" altLang="en-US" b="1" dirty="0">
              <a:solidFill>
                <a:schemeClr val="tx1"/>
              </a:solidFill>
              <a:cs typeface="Arial" panose="020B0604020202020204" pitchFamily="34" charset="0"/>
            </a:endParaRPr>
          </a:p>
        </p:txBody>
      </p:sp>
      <p:sp>
        <p:nvSpPr>
          <p:cNvPr id="88070" name="AutoShape 6">
            <a:extLst>
              <a:ext uri="{FF2B5EF4-FFF2-40B4-BE49-F238E27FC236}">
                <a16:creationId xmlns:a16="http://schemas.microsoft.com/office/drawing/2014/main" id="{4A760506-0971-674D-BF71-75A05312864B}"/>
              </a:ext>
            </a:extLst>
          </p:cNvPr>
          <p:cNvSpPr>
            <a:spLocks noChangeArrowheads="1"/>
          </p:cNvSpPr>
          <p:nvPr/>
        </p:nvSpPr>
        <p:spPr bwMode="auto">
          <a:xfrm rot="-927673">
            <a:off x="1905000" y="2667000"/>
            <a:ext cx="533400" cy="152400"/>
          </a:xfrm>
          <a:prstGeom prst="leftArrow">
            <a:avLst>
              <a:gd name="adj1" fmla="val 50000"/>
              <a:gd name="adj2" fmla="val 875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sp>
        <p:nvSpPr>
          <p:cNvPr id="58375" name="Rectangle 7">
            <a:extLst>
              <a:ext uri="{FF2B5EF4-FFF2-40B4-BE49-F238E27FC236}">
                <a16:creationId xmlns:a16="http://schemas.microsoft.com/office/drawing/2014/main" id="{9CAD6761-A5B2-094E-B957-84F0DC74429E}"/>
              </a:ext>
            </a:extLst>
          </p:cNvPr>
          <p:cNvSpPr>
            <a:spLocks noChangeArrowheads="1"/>
          </p:cNvSpPr>
          <p:nvPr/>
        </p:nvSpPr>
        <p:spPr bwMode="auto">
          <a:xfrm>
            <a:off x="0" y="0"/>
            <a:ext cx="9144000" cy="14176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3600" b="1" dirty="0">
                <a:solidFill>
                  <a:schemeClr val="bg1"/>
                </a:solidFill>
                <a:ea typeface="SimSun" panose="02010600030101010101" pitchFamily="2" charset="-122"/>
                <a:cs typeface="Arial" panose="020B0604020202020204" pitchFamily="34" charset="0"/>
              </a:rPr>
              <a:t>البتراء العربية</a:t>
            </a:r>
            <a:r>
              <a:rPr lang="ar-JO" altLang="en-US" sz="2800" b="1" dirty="0">
                <a:solidFill>
                  <a:schemeClr val="bg1"/>
                </a:solidFill>
                <a:ea typeface="SimSun" panose="02010600030101010101" pitchFamily="2" charset="-122"/>
                <a:cs typeface="Arial" panose="020B0604020202020204" pitchFamily="34" charset="0"/>
              </a:rPr>
              <a:t> (العربية التي حكمت من البتراء)</a:t>
            </a:r>
            <a:endParaRPr lang="en-US" altLang="en-US" sz="2800" b="1" dirty="0">
              <a:solidFill>
                <a:schemeClr val="bg1"/>
              </a:solidFill>
              <a:ea typeface="SimSun" panose="02010600030101010101" pitchFamily="2" charset="-122"/>
              <a:cs typeface="Arial" panose="020B0604020202020204" pitchFamily="34" charset="0"/>
            </a:endParaRPr>
          </a:p>
        </p:txBody>
      </p:sp>
      <p:sp>
        <p:nvSpPr>
          <p:cNvPr id="88072" name="Text Box 8">
            <a:extLst>
              <a:ext uri="{FF2B5EF4-FFF2-40B4-BE49-F238E27FC236}">
                <a16:creationId xmlns:a16="http://schemas.microsoft.com/office/drawing/2014/main" id="{6D28804F-7090-E24E-BCA2-FE8D16639B72}"/>
              </a:ext>
            </a:extLst>
          </p:cNvPr>
          <p:cNvSpPr txBox="1">
            <a:spLocks noChangeArrowheads="1"/>
          </p:cNvSpPr>
          <p:nvPr/>
        </p:nvSpPr>
        <p:spPr bwMode="auto">
          <a:xfrm>
            <a:off x="4953000" y="1511300"/>
            <a:ext cx="41910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r" rtl="1" eaLnBrk="1" hangingPunct="1">
              <a:spcBef>
                <a:spcPct val="50000"/>
              </a:spcBef>
            </a:pPr>
            <a:r>
              <a:rPr lang="ar-JO" altLang="zh-CN" sz="2200" b="1" dirty="0">
                <a:solidFill>
                  <a:schemeClr val="accent1"/>
                </a:solidFill>
                <a:ea typeface="SimSun" panose="02010600030101010101" pitchFamily="2" charset="-122"/>
                <a:cs typeface="Arial" panose="020B0604020202020204" pitchFamily="34" charset="0"/>
              </a:rPr>
              <a:t>عرفت أيضاً بالعربية الصخرية بسبب جبالها الصخرية وسهولها المحجرة.</a:t>
            </a:r>
            <a:endParaRPr lang="en-US" altLang="zh-CN" sz="2200" b="1" dirty="0">
              <a:solidFill>
                <a:schemeClr val="accent1"/>
              </a:solidFill>
              <a:ea typeface="SimSun" panose="02010600030101010101" pitchFamily="2" charset="-122"/>
              <a:cs typeface="Arial" panose="020B0604020202020204" pitchFamily="34" charset="0"/>
            </a:endParaRPr>
          </a:p>
          <a:p>
            <a:pPr algn="r" rtl="1" eaLnBrk="1" hangingPunct="1">
              <a:spcBef>
                <a:spcPct val="50000"/>
              </a:spcBef>
            </a:pPr>
            <a:r>
              <a:rPr lang="ar-JO" altLang="zh-CN" sz="2200" b="1" dirty="0">
                <a:solidFill>
                  <a:schemeClr val="accent1"/>
                </a:solidFill>
                <a:ea typeface="SimSun" panose="02010600030101010101" pitchFamily="2" charset="-122"/>
                <a:cs typeface="Arial" panose="020B0604020202020204" pitchFamily="34" charset="0"/>
              </a:rPr>
              <a:t>يظهر العرب باعتبارهم بدو ورعاة إبل في العربية الشمالية في النقوش الأشورية في القرن التاسع ق.م </a:t>
            </a:r>
            <a:endParaRPr lang="en-US" altLang="zh-CN" sz="2200" b="1" dirty="0">
              <a:solidFill>
                <a:schemeClr val="accent1"/>
              </a:solidFill>
              <a:ea typeface="SimSun" panose="02010600030101010101" pitchFamily="2" charset="-122"/>
              <a:cs typeface="Arial" panose="020B0604020202020204" pitchFamily="34" charset="0"/>
            </a:endParaRPr>
          </a:p>
          <a:p>
            <a:pPr algn="r" rtl="1" eaLnBrk="1" hangingPunct="1">
              <a:spcBef>
                <a:spcPct val="50000"/>
              </a:spcBef>
            </a:pPr>
            <a:r>
              <a:rPr lang="ar-JO" altLang="en-US" sz="2200" b="1" dirty="0">
                <a:solidFill>
                  <a:schemeClr val="accent1"/>
                </a:solidFill>
                <a:ea typeface="SimSun" panose="02010600030101010101" pitchFamily="2" charset="-122"/>
                <a:cs typeface="Arial" panose="020B0604020202020204" pitchFamily="34" charset="0"/>
              </a:rPr>
              <a:t>عاش هؤلاء العرب بين مصر وبلاد ما بين النهرين، وأخيراً تركوا أسلوب حياتهم البدوي وبنوا عدة قرى. </a:t>
            </a:r>
            <a:endParaRPr lang="en-US" altLang="en-US" sz="1800" b="1" dirty="0">
              <a:solidFill>
                <a:schemeClr val="accent1"/>
              </a:solidFill>
              <a:ea typeface="SimSun" panose="02010600030101010101" pitchFamily="2" charset="-122"/>
              <a:cs typeface="Arial" panose="020B0604020202020204" pitchFamily="34" charset="0"/>
            </a:endParaRPr>
          </a:p>
        </p:txBody>
      </p:sp>
      <p:sp>
        <p:nvSpPr>
          <p:cNvPr id="58377" name="TextBox 10">
            <a:extLst>
              <a:ext uri="{FF2B5EF4-FFF2-40B4-BE49-F238E27FC236}">
                <a16:creationId xmlns:a16="http://schemas.microsoft.com/office/drawing/2014/main" id="{E3BEF198-8D6A-024C-AAE8-E32A789B15BD}"/>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152ذ</a:t>
            </a:r>
            <a:endParaRPr lang="en-US" altLang="en-US" sz="2400" b="1" dirty="0">
              <a:solidFill>
                <a:schemeClr val="bg1"/>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8069"/>
                                        </p:tgtEl>
                                        <p:attrNameLst>
                                          <p:attrName>style.visibility</p:attrName>
                                        </p:attrNameLst>
                                      </p:cBhvr>
                                      <p:to>
                                        <p:strVal val="visible"/>
                                      </p:to>
                                    </p:set>
                                    <p:animEffect transition="in" filter="blinds(horizontal)">
                                      <p:cBhvr>
                                        <p:cTn id="7" dur="500"/>
                                        <p:tgtEl>
                                          <p:spTgt spid="88069"/>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88070"/>
                                        </p:tgtEl>
                                        <p:attrNameLst>
                                          <p:attrName>style.visibility</p:attrName>
                                        </p:attrNameLst>
                                      </p:cBhvr>
                                      <p:to>
                                        <p:strVal val="visible"/>
                                      </p:to>
                                    </p:set>
                                    <p:animEffect transition="in" filter="blinds(horizontal)">
                                      <p:cBhvr>
                                        <p:cTn id="11" dur="500"/>
                                        <p:tgtEl>
                                          <p:spTgt spid="88070"/>
                                        </p:tgtEl>
                                      </p:cBhvr>
                                    </p:animEffect>
                                  </p:childTnLst>
                                </p:cTn>
                              </p:par>
                            </p:childTnLst>
                          </p:cTn>
                        </p:par>
                        <p:par>
                          <p:cTn id="12" fill="hold" nodeType="afterGroup">
                            <p:stCondLst>
                              <p:cond delay="1000"/>
                            </p:stCondLst>
                            <p:childTnLst>
                              <p:par>
                                <p:cTn id="13" presetID="3" presetClass="entr" presetSubtype="10" fill="hold" grpId="0" nodeType="afterEffect" nodePh="1">
                                  <p:stCondLst>
                                    <p:cond delay="0"/>
                                  </p:stCondLst>
                                  <p:endCondLst>
                                    <p:cond evt="begin" delay="0">
                                      <p:tn val="13"/>
                                    </p:cond>
                                  </p:endCondLst>
                                  <p:childTnLst>
                                    <p:set>
                                      <p:cBhvr>
                                        <p:cTn id="14" dur="1" fill="hold">
                                          <p:stCondLst>
                                            <p:cond delay="0"/>
                                          </p:stCondLst>
                                        </p:cTn>
                                        <p:tgtEl>
                                          <p:spTgt spid="88067"/>
                                        </p:tgtEl>
                                        <p:attrNameLst>
                                          <p:attrName>style.visibility</p:attrName>
                                        </p:attrNameLst>
                                      </p:cBhvr>
                                      <p:to>
                                        <p:strVal val="visible"/>
                                      </p:to>
                                    </p:set>
                                    <p:animEffect transition="in" filter="blinds(horizontal)">
                                      <p:cBhvr>
                                        <p:cTn id="15" dur="500"/>
                                        <p:tgtEl>
                                          <p:spTgt spid="8806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88072">
                                            <p:txEl>
                                              <p:pRg st="0" end="0"/>
                                            </p:txEl>
                                          </p:spTgt>
                                        </p:tgtEl>
                                        <p:attrNameLst>
                                          <p:attrName>style.visibility</p:attrName>
                                        </p:attrNameLst>
                                      </p:cBhvr>
                                      <p:to>
                                        <p:strVal val="visible"/>
                                      </p:to>
                                    </p:set>
                                    <p:animEffect transition="in" filter="dissolve">
                                      <p:cBhvr>
                                        <p:cTn id="20" dur="500"/>
                                        <p:tgtEl>
                                          <p:spTgt spid="8807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88072">
                                            <p:txEl>
                                              <p:pRg st="1" end="1"/>
                                            </p:txEl>
                                          </p:spTgt>
                                        </p:tgtEl>
                                        <p:attrNameLst>
                                          <p:attrName>style.visibility</p:attrName>
                                        </p:attrNameLst>
                                      </p:cBhvr>
                                      <p:to>
                                        <p:strVal val="visible"/>
                                      </p:to>
                                    </p:set>
                                    <p:animEffect transition="in" filter="dissolve">
                                      <p:cBhvr>
                                        <p:cTn id="25" dur="500"/>
                                        <p:tgtEl>
                                          <p:spTgt spid="8807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88072">
                                            <p:txEl>
                                              <p:pRg st="2" end="2"/>
                                            </p:txEl>
                                          </p:spTgt>
                                        </p:tgtEl>
                                        <p:attrNameLst>
                                          <p:attrName>style.visibility</p:attrName>
                                        </p:attrNameLst>
                                      </p:cBhvr>
                                      <p:to>
                                        <p:strVal val="visible"/>
                                      </p:to>
                                    </p:set>
                                    <p:animEffect transition="in" filter="dissolve">
                                      <p:cBhvr>
                                        <p:cTn id="30" dur="500"/>
                                        <p:tgtEl>
                                          <p:spTgt spid="8807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autoUpdateAnimBg="0"/>
      <p:bldP spid="88069" grpId="0" autoUpdateAnimBg="0"/>
      <p:bldP spid="8807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0418" name="Rectangle 3">
            <a:extLst>
              <a:ext uri="{FF2B5EF4-FFF2-40B4-BE49-F238E27FC236}">
                <a16:creationId xmlns:a16="http://schemas.microsoft.com/office/drawing/2014/main" id="{14269944-07A1-B94B-8FC0-D15A6FE624AB}"/>
              </a:ext>
            </a:extLst>
          </p:cNvPr>
          <p:cNvSpPr>
            <a:spLocks noChangeArrowheads="1"/>
          </p:cNvSpPr>
          <p:nvPr/>
        </p:nvSpPr>
        <p:spPr bwMode="auto">
          <a:xfrm>
            <a:off x="0" y="0"/>
            <a:ext cx="9144000" cy="14176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البتراء العربية</a:t>
            </a:r>
            <a:r>
              <a:rPr kumimoji="0" lang="ar-JO" altLang="en-US" sz="28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 (العربية التي حكمت من البتراء)</a:t>
            </a:r>
            <a:endParaRPr kumimoji="0" lang="en-US" altLang="en-US" sz="28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67594" name="Rectangle 10">
            <a:extLst>
              <a:ext uri="{FF2B5EF4-FFF2-40B4-BE49-F238E27FC236}">
                <a16:creationId xmlns:a16="http://schemas.microsoft.com/office/drawing/2014/main" id="{6C5FB0D3-E867-4C49-9DA1-964F49F35554}"/>
              </a:ext>
            </a:extLst>
          </p:cNvPr>
          <p:cNvSpPr>
            <a:spLocks noChangeArrowheads="1"/>
          </p:cNvSpPr>
          <p:nvPr/>
        </p:nvSpPr>
        <p:spPr bwMode="auto">
          <a:xfrm>
            <a:off x="35496" y="3189288"/>
            <a:ext cx="3352800" cy="193899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r" eaLnBrk="1" hangingPunct="1">
              <a:spcBef>
                <a:spcPct val="0"/>
              </a:spcBef>
              <a:buFontTx/>
              <a:buNone/>
            </a:pPr>
            <a:r>
              <a:rPr lang="ar-JO" altLang="zh-CN" sz="2400" b="1" dirty="0">
                <a:solidFill>
                  <a:schemeClr val="tx1"/>
                </a:solidFill>
                <a:ea typeface="SimSun" panose="02010600030101010101" pitchFamily="2" charset="-122"/>
                <a:cs typeface="Arial" panose="020B0604020202020204" pitchFamily="34" charset="0"/>
              </a:rPr>
              <a:t>أقدم ذكر لهؤلاء العرب في سفر التكوين/ حيث أنَّ تجاراً عرب (مديانيون) اشتروا وباعوا يوسف. </a:t>
            </a:r>
            <a:endParaRPr lang="en-US" altLang="zh-CN" sz="2400" b="1" dirty="0">
              <a:solidFill>
                <a:schemeClr val="tx1"/>
              </a:solidFill>
              <a:ea typeface="SimSun" panose="02010600030101010101" pitchFamily="2" charset="-122"/>
              <a:cs typeface="Arial" panose="020B0604020202020204" pitchFamily="34" charset="0"/>
            </a:endParaRPr>
          </a:p>
          <a:p>
            <a:pPr eaLnBrk="1" hangingPunct="1">
              <a:spcBef>
                <a:spcPct val="0"/>
              </a:spcBef>
              <a:buFontTx/>
              <a:buNone/>
            </a:pPr>
            <a:r>
              <a:rPr lang="ar-JO" altLang="zh-CN" sz="2400" b="1" dirty="0">
                <a:solidFill>
                  <a:schemeClr val="tx1"/>
                </a:solidFill>
                <a:ea typeface="SimSun" panose="02010600030101010101" pitchFamily="2" charset="-122"/>
                <a:cs typeface="Arial" panose="020B0604020202020204" pitchFamily="34" charset="0"/>
              </a:rPr>
              <a:t>تك 37: 28</a:t>
            </a:r>
            <a:endParaRPr lang="en-US" altLang="en-US" sz="2400" b="1" dirty="0">
              <a:solidFill>
                <a:schemeClr val="accent2"/>
              </a:solidFill>
              <a:ea typeface="SimSun" panose="02010600030101010101" pitchFamily="2" charset="-122"/>
              <a:cs typeface="Arial" panose="020B0604020202020204" pitchFamily="34" charset="0"/>
            </a:endParaRPr>
          </a:p>
        </p:txBody>
      </p:sp>
      <p:sp>
        <p:nvSpPr>
          <p:cNvPr id="60420" name="Text Box 16">
            <a:extLst>
              <a:ext uri="{FF2B5EF4-FFF2-40B4-BE49-F238E27FC236}">
                <a16:creationId xmlns:a16="http://schemas.microsoft.com/office/drawing/2014/main" id="{BBD0986E-02D2-E842-8364-282A259F619E}"/>
              </a:ext>
            </a:extLst>
          </p:cNvPr>
          <p:cNvSpPr txBox="1">
            <a:spLocks noChangeArrowheads="1"/>
          </p:cNvSpPr>
          <p:nvPr/>
        </p:nvSpPr>
        <p:spPr bwMode="auto">
          <a:xfrm>
            <a:off x="3657600" y="1828800"/>
            <a:ext cx="525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1800" b="1" dirty="0">
              <a:solidFill>
                <a:schemeClr val="tx1"/>
              </a:solidFill>
              <a:cs typeface="Arial" panose="020B0604020202020204" pitchFamily="34" charset="0"/>
            </a:endParaRPr>
          </a:p>
        </p:txBody>
      </p:sp>
      <p:sp>
        <p:nvSpPr>
          <p:cNvPr id="67601" name="Text Box 17">
            <a:extLst>
              <a:ext uri="{FF2B5EF4-FFF2-40B4-BE49-F238E27FC236}">
                <a16:creationId xmlns:a16="http://schemas.microsoft.com/office/drawing/2014/main" id="{ECAC2E9B-067C-F844-B895-4102C22A8B52}"/>
              </a:ext>
            </a:extLst>
          </p:cNvPr>
          <p:cNvSpPr txBox="1">
            <a:spLocks noChangeArrowheads="1"/>
          </p:cNvSpPr>
          <p:nvPr/>
        </p:nvSpPr>
        <p:spPr bwMode="auto">
          <a:xfrm>
            <a:off x="3439096" y="1447800"/>
            <a:ext cx="533400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185738" indent="-185738" algn="r" rtl="1" eaLnBrk="1" hangingPunct="1">
              <a:spcBef>
                <a:spcPct val="50000"/>
              </a:spcBef>
            </a:pPr>
            <a:r>
              <a:rPr lang="ar-JO" altLang="zh-CN" sz="2400" b="1" dirty="0">
                <a:solidFill>
                  <a:srgbClr val="FFFF99"/>
                </a:solidFill>
                <a:ea typeface="SimSun" panose="02010600030101010101" pitchFamily="2" charset="-122"/>
                <a:cs typeface="Arial" panose="020B0604020202020204" pitchFamily="34" charset="0"/>
              </a:rPr>
              <a:t>قبيلة عربية انحدرت من مديان ابن إبراهيم.</a:t>
            </a:r>
            <a:endParaRPr lang="en-US" altLang="zh-CN" sz="2400" b="1" dirty="0">
              <a:solidFill>
                <a:srgbClr val="FFFF99"/>
              </a:solidFill>
              <a:ea typeface="SimSun" panose="02010600030101010101" pitchFamily="2" charset="-122"/>
              <a:cs typeface="Arial" panose="020B0604020202020204" pitchFamily="34" charset="0"/>
            </a:endParaRPr>
          </a:p>
          <a:p>
            <a:pPr marL="185738" indent="-185738" algn="r" rtl="1" eaLnBrk="1" hangingPunct="1">
              <a:spcBef>
                <a:spcPct val="50000"/>
              </a:spcBef>
            </a:pPr>
            <a:r>
              <a:rPr lang="ar-JO" altLang="zh-CN" sz="2400" b="1" dirty="0">
                <a:solidFill>
                  <a:srgbClr val="FFFF99"/>
                </a:solidFill>
                <a:ea typeface="SimSun" panose="02010600030101010101" pitchFamily="2" charset="-122"/>
                <a:cs typeface="Arial" panose="020B0604020202020204" pitchFamily="34" charset="0"/>
              </a:rPr>
              <a:t>سكنوا على الغالب في الصحراء شمال شبه الجزيرة العربية.</a:t>
            </a:r>
            <a:endParaRPr lang="en-US" altLang="zh-CN" sz="2400" b="1" dirty="0">
              <a:solidFill>
                <a:srgbClr val="FFFF99"/>
              </a:solidFill>
              <a:ea typeface="SimSun" panose="02010600030101010101" pitchFamily="2" charset="-122"/>
              <a:cs typeface="Arial" panose="020B0604020202020204" pitchFamily="34" charset="0"/>
            </a:endParaRPr>
          </a:p>
          <a:p>
            <a:pPr marL="185738" indent="-185738" algn="r" rtl="1" eaLnBrk="1" hangingPunct="1">
              <a:spcBef>
                <a:spcPct val="50000"/>
              </a:spcBef>
            </a:pPr>
            <a:r>
              <a:rPr lang="ar-JO" altLang="zh-CN" sz="2400" b="1" dirty="0">
                <a:solidFill>
                  <a:srgbClr val="FFFF99"/>
                </a:solidFill>
                <a:ea typeface="SimSun" panose="02010600030101010101" pitchFamily="2" charset="-122"/>
                <a:cs typeface="Arial" panose="020B0604020202020204" pitchFamily="34" charset="0"/>
              </a:rPr>
              <a:t>كانت شبه جزيرة سيناء مرعى لقطعانهم.</a:t>
            </a:r>
            <a:endParaRPr lang="en-US" altLang="zh-CN" sz="2400" b="1" dirty="0">
              <a:solidFill>
                <a:srgbClr val="FFFF99"/>
              </a:solidFill>
              <a:ea typeface="SimSun" panose="02010600030101010101" pitchFamily="2" charset="-122"/>
              <a:cs typeface="Arial" panose="020B0604020202020204" pitchFamily="34" charset="0"/>
            </a:endParaRPr>
          </a:p>
          <a:p>
            <a:pPr marL="185738" indent="-185738" algn="r" rtl="1" eaLnBrk="1" hangingPunct="1">
              <a:spcBef>
                <a:spcPct val="50000"/>
              </a:spcBef>
            </a:pPr>
            <a:r>
              <a:rPr lang="ar-JO" altLang="zh-CN" sz="2400" b="1" dirty="0">
                <a:solidFill>
                  <a:srgbClr val="FFFF99"/>
                </a:solidFill>
                <a:ea typeface="SimSun" panose="02010600030101010101" pitchFamily="2" charset="-122"/>
                <a:cs typeface="Arial" panose="020B0604020202020204" pitchFamily="34" charset="0"/>
              </a:rPr>
              <a:t>سيطروا على العربية حيث كانوا قبيلة بارزة.</a:t>
            </a:r>
            <a:endParaRPr lang="en-US" altLang="zh-CN" sz="2400" b="1" dirty="0">
              <a:solidFill>
                <a:srgbClr val="FFFF99"/>
              </a:solidFill>
              <a:ea typeface="SimSun" panose="02010600030101010101" pitchFamily="2" charset="-122"/>
              <a:cs typeface="Arial" panose="020B0604020202020204" pitchFamily="34" charset="0"/>
            </a:endParaRPr>
          </a:p>
        </p:txBody>
      </p:sp>
      <p:sp>
        <p:nvSpPr>
          <p:cNvPr id="60422" name="TextBox 9">
            <a:extLst>
              <a:ext uri="{FF2B5EF4-FFF2-40B4-BE49-F238E27FC236}">
                <a16:creationId xmlns:a16="http://schemas.microsoft.com/office/drawing/2014/main" id="{E92266B1-8F83-044E-B340-BC11F68532BB}"/>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152ذ</a:t>
            </a:r>
            <a:endParaRPr lang="en-US" altLang="en-US" sz="2400" b="1" dirty="0">
              <a:solidFill>
                <a:schemeClr val="bg1"/>
              </a:solidFill>
              <a:cs typeface="Arial" panose="020B0604020202020204" pitchFamily="34" charset="0"/>
            </a:endParaRPr>
          </a:p>
        </p:txBody>
      </p:sp>
      <p:sp>
        <p:nvSpPr>
          <p:cNvPr id="60423" name="TextBox 10">
            <a:extLst>
              <a:ext uri="{FF2B5EF4-FFF2-40B4-BE49-F238E27FC236}">
                <a16:creationId xmlns:a16="http://schemas.microsoft.com/office/drawing/2014/main" id="{5E80A949-D83A-414B-9B5A-0A0F245972D2}"/>
              </a:ext>
            </a:extLst>
          </p:cNvPr>
          <p:cNvSpPr txBox="1">
            <a:spLocks noChangeArrowheads="1"/>
          </p:cNvSpPr>
          <p:nvPr/>
        </p:nvSpPr>
        <p:spPr bwMode="auto">
          <a:xfrm rot="-775614">
            <a:off x="560368" y="1918792"/>
            <a:ext cx="243368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ar-JO" altLang="en-US" sz="5400" b="1" dirty="0">
                <a:solidFill>
                  <a:srgbClr val="FFFF00"/>
                </a:solidFill>
                <a:cs typeface="Arial" panose="020B0604020202020204" pitchFamily="34" charset="0"/>
              </a:rPr>
              <a:t>المديانيون</a:t>
            </a:r>
            <a:endParaRPr lang="en-US" altLang="en-US" sz="5400" b="1" dirty="0">
              <a:solidFill>
                <a:srgbClr val="FFFF00"/>
              </a:solidFill>
              <a:cs typeface="Arial" panose="020B0604020202020204" pitchFamily="34" charset="0"/>
            </a:endParaRPr>
          </a:p>
        </p:txBody>
      </p:sp>
      <p:pic>
        <p:nvPicPr>
          <p:cNvPr id="60424" name="Picture 2">
            <a:extLst>
              <a:ext uri="{FF2B5EF4-FFF2-40B4-BE49-F238E27FC236}">
                <a16:creationId xmlns:a16="http://schemas.microsoft.com/office/drawing/2014/main" id="{C06964A0-8085-6C43-9D36-F7FF31DD036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71974" y="4725144"/>
            <a:ext cx="3197426" cy="2153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7594"/>
                                        </p:tgtEl>
                                        <p:attrNameLst>
                                          <p:attrName>style.visibility</p:attrName>
                                        </p:attrNameLst>
                                      </p:cBhvr>
                                      <p:to>
                                        <p:strVal val="visible"/>
                                      </p:to>
                                    </p:set>
                                    <p:animEffect transition="in" filter="box(in)">
                                      <p:cBhvr>
                                        <p:cTn id="7" dur="500"/>
                                        <p:tgtEl>
                                          <p:spTgt spid="675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7601"/>
                                        </p:tgtEl>
                                        <p:attrNameLst>
                                          <p:attrName>style.visibility</p:attrName>
                                        </p:attrNameLst>
                                      </p:cBhvr>
                                      <p:to>
                                        <p:strVal val="visible"/>
                                      </p:to>
                                    </p:set>
                                    <p:animEffect transition="in" filter="dissolve">
                                      <p:cBhvr>
                                        <p:cTn id="12" dur="500"/>
                                        <p:tgtEl>
                                          <p:spTgt spid="676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4" grpId="0" animBg="1"/>
      <p:bldP spid="6760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2466" name="Text Box 2">
            <a:extLst>
              <a:ext uri="{FF2B5EF4-FFF2-40B4-BE49-F238E27FC236}">
                <a16:creationId xmlns:a16="http://schemas.microsoft.com/office/drawing/2014/main" id="{8A109591-D002-2542-BF71-22B34E1DBB3A}"/>
              </a:ext>
            </a:extLst>
          </p:cNvPr>
          <p:cNvSpPr txBox="1">
            <a:spLocks noChangeArrowheads="1"/>
          </p:cNvSpPr>
          <p:nvPr/>
        </p:nvSpPr>
        <p:spPr bwMode="auto">
          <a:xfrm>
            <a:off x="1219200" y="152400"/>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1800" b="1" dirty="0">
              <a:solidFill>
                <a:schemeClr val="tx1"/>
              </a:solidFill>
              <a:cs typeface="Arial" panose="020B0604020202020204" pitchFamily="34" charset="0"/>
            </a:endParaRPr>
          </a:p>
        </p:txBody>
      </p:sp>
      <p:sp>
        <p:nvSpPr>
          <p:cNvPr id="62467" name="Text Box 3">
            <a:extLst>
              <a:ext uri="{FF2B5EF4-FFF2-40B4-BE49-F238E27FC236}">
                <a16:creationId xmlns:a16="http://schemas.microsoft.com/office/drawing/2014/main" id="{F668224D-2446-A44E-A99D-8349A227B07F}"/>
              </a:ext>
            </a:extLst>
          </p:cNvPr>
          <p:cNvSpPr txBox="1">
            <a:spLocks noChangeArrowheads="1"/>
          </p:cNvSpPr>
          <p:nvPr/>
        </p:nvSpPr>
        <p:spPr bwMode="auto">
          <a:xfrm>
            <a:off x="5181600" y="1981200"/>
            <a:ext cx="3962400" cy="762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zh-CN" sz="1800" b="1" dirty="0">
              <a:solidFill>
                <a:srgbClr val="CCCC00"/>
              </a:solidFill>
              <a:ea typeface="SimSun" panose="02010600030101010101" pitchFamily="2" charset="-122"/>
              <a:cs typeface="Arial" panose="020B0604020202020204" pitchFamily="34" charset="0"/>
            </a:endParaRPr>
          </a:p>
          <a:p>
            <a:pPr eaLnBrk="1" hangingPunct="1">
              <a:lnSpc>
                <a:spcPct val="50000"/>
              </a:lnSpc>
              <a:spcBef>
                <a:spcPct val="50000"/>
              </a:spcBef>
              <a:buFontTx/>
              <a:buNone/>
            </a:pPr>
            <a:endParaRPr lang="en-US" altLang="en-US" sz="2400" b="1" dirty="0">
              <a:solidFill>
                <a:schemeClr val="accent1"/>
              </a:solidFill>
              <a:ea typeface="SimSun" panose="02010600030101010101" pitchFamily="2" charset="-122"/>
              <a:cs typeface="Arial" panose="020B0604020202020204" pitchFamily="34" charset="0"/>
            </a:endParaRPr>
          </a:p>
        </p:txBody>
      </p:sp>
      <p:pic>
        <p:nvPicPr>
          <p:cNvPr id="62468" name="Picture 4" descr="Middle East- Zones">
            <a:extLst>
              <a:ext uri="{FF2B5EF4-FFF2-40B4-BE49-F238E27FC236}">
                <a16:creationId xmlns:a16="http://schemas.microsoft.com/office/drawing/2014/main" id="{4BF281C6-DC67-8547-AD79-CAC6FFA214F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90600"/>
            <a:ext cx="495776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Text Box 5">
            <a:extLst>
              <a:ext uri="{FF2B5EF4-FFF2-40B4-BE49-F238E27FC236}">
                <a16:creationId xmlns:a16="http://schemas.microsoft.com/office/drawing/2014/main" id="{834ADEC0-DCA0-E940-B770-58CE77218FD7}"/>
              </a:ext>
            </a:extLst>
          </p:cNvPr>
          <p:cNvSpPr txBox="1">
            <a:spLocks noChangeArrowheads="1"/>
          </p:cNvSpPr>
          <p:nvPr/>
        </p:nvSpPr>
        <p:spPr bwMode="auto">
          <a:xfrm>
            <a:off x="2438400" y="2438400"/>
            <a:ext cx="1828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r>
              <a:rPr lang="ar-JO" altLang="en-US" b="1" dirty="0">
                <a:solidFill>
                  <a:schemeClr val="tx1"/>
                </a:solidFill>
                <a:cs typeface="Arial" panose="020B0604020202020204" pitchFamily="34" charset="0"/>
              </a:rPr>
              <a:t>البتراء العربية</a:t>
            </a:r>
            <a:endParaRPr lang="en-US" altLang="en-US" b="1" dirty="0">
              <a:solidFill>
                <a:schemeClr val="tx1"/>
              </a:solidFill>
              <a:cs typeface="Arial" panose="020B0604020202020204" pitchFamily="34" charset="0"/>
            </a:endParaRPr>
          </a:p>
        </p:txBody>
      </p:sp>
      <p:sp>
        <p:nvSpPr>
          <p:cNvPr id="62470" name="AutoShape 6">
            <a:extLst>
              <a:ext uri="{FF2B5EF4-FFF2-40B4-BE49-F238E27FC236}">
                <a16:creationId xmlns:a16="http://schemas.microsoft.com/office/drawing/2014/main" id="{306BB109-8AA8-3748-BE69-C213E7737C0A}"/>
              </a:ext>
            </a:extLst>
          </p:cNvPr>
          <p:cNvSpPr>
            <a:spLocks noChangeArrowheads="1"/>
          </p:cNvSpPr>
          <p:nvPr/>
        </p:nvSpPr>
        <p:spPr bwMode="auto">
          <a:xfrm rot="-927673">
            <a:off x="1905000" y="2667000"/>
            <a:ext cx="533400" cy="152400"/>
          </a:xfrm>
          <a:prstGeom prst="leftArrow">
            <a:avLst>
              <a:gd name="adj1" fmla="val 50000"/>
              <a:gd name="adj2" fmla="val 875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sp>
        <p:nvSpPr>
          <p:cNvPr id="62471" name="Rectangle 7">
            <a:extLst>
              <a:ext uri="{FF2B5EF4-FFF2-40B4-BE49-F238E27FC236}">
                <a16:creationId xmlns:a16="http://schemas.microsoft.com/office/drawing/2014/main" id="{E15DBC25-AFA7-9546-8B40-1C90991D7F26}"/>
              </a:ext>
            </a:extLst>
          </p:cNvPr>
          <p:cNvSpPr>
            <a:spLocks noChangeArrowheads="1"/>
          </p:cNvSpPr>
          <p:nvPr/>
        </p:nvSpPr>
        <p:spPr bwMode="auto">
          <a:xfrm>
            <a:off x="0" y="0"/>
            <a:ext cx="9144000" cy="14176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البتراء العربية</a:t>
            </a:r>
            <a:r>
              <a:rPr kumimoji="0" lang="ar-JO" altLang="en-US" sz="28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 (العربية التي حكمت من البتراء)</a:t>
            </a:r>
            <a:endParaRPr kumimoji="0" lang="en-US" altLang="en-US" sz="28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90120" name="Text Box 8">
            <a:extLst>
              <a:ext uri="{FF2B5EF4-FFF2-40B4-BE49-F238E27FC236}">
                <a16:creationId xmlns:a16="http://schemas.microsoft.com/office/drawing/2014/main" id="{7DF0520E-3565-B44F-98B7-DE35140B3297}"/>
              </a:ext>
            </a:extLst>
          </p:cNvPr>
          <p:cNvSpPr txBox="1">
            <a:spLocks noChangeArrowheads="1"/>
          </p:cNvSpPr>
          <p:nvPr/>
        </p:nvSpPr>
        <p:spPr bwMode="auto">
          <a:xfrm>
            <a:off x="5562600" y="1600200"/>
            <a:ext cx="35814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r" eaLnBrk="1" hangingPunct="1">
              <a:spcBef>
                <a:spcPct val="50000"/>
              </a:spcBef>
              <a:buFontTx/>
              <a:buNone/>
            </a:pPr>
            <a:r>
              <a:rPr lang="ar-JO" altLang="en-US" b="1" dirty="0">
                <a:solidFill>
                  <a:schemeClr val="accent1"/>
                </a:solidFill>
                <a:ea typeface="SimSun" panose="02010600030101010101" pitchFamily="2" charset="-122"/>
                <a:cs typeface="Arial" panose="020B0604020202020204" pitchFamily="34" charset="0"/>
              </a:rPr>
              <a:t>الشعب الرئيسي في هذه المنطقة هم </a:t>
            </a:r>
            <a:r>
              <a:rPr lang="ar-JO" altLang="en-US" b="1" dirty="0">
                <a:solidFill>
                  <a:srgbClr val="FFFF00"/>
                </a:solidFill>
                <a:ea typeface="SimSun" panose="02010600030101010101" pitchFamily="2" charset="-122"/>
                <a:cs typeface="Arial" panose="020B0604020202020204" pitchFamily="34" charset="0"/>
              </a:rPr>
              <a:t>الأنباط</a:t>
            </a:r>
            <a:r>
              <a:rPr lang="ar-JO" altLang="en-US" b="1" dirty="0">
                <a:solidFill>
                  <a:schemeClr val="accent1"/>
                </a:solidFill>
                <a:ea typeface="SimSun" panose="02010600030101010101" pitchFamily="2" charset="-122"/>
                <a:cs typeface="Arial" panose="020B0604020202020204" pitchFamily="34" charset="0"/>
              </a:rPr>
              <a:t> (بني المشرق) وكانت البتراء عاصمتهم.</a:t>
            </a:r>
            <a:endParaRPr lang="en-US" altLang="en-US" b="1" dirty="0">
              <a:solidFill>
                <a:schemeClr val="accent1"/>
              </a:solidFill>
              <a:ea typeface="SimSun" panose="02010600030101010101" pitchFamily="2" charset="-122"/>
              <a:cs typeface="Arial" panose="020B0604020202020204" pitchFamily="34" charset="0"/>
            </a:endParaRPr>
          </a:p>
        </p:txBody>
      </p:sp>
      <p:sp>
        <p:nvSpPr>
          <p:cNvPr id="62473" name="TextBox 10">
            <a:extLst>
              <a:ext uri="{FF2B5EF4-FFF2-40B4-BE49-F238E27FC236}">
                <a16:creationId xmlns:a16="http://schemas.microsoft.com/office/drawing/2014/main" id="{15247DD3-E457-9C47-AF0C-76A63BF693A9}"/>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152ذ</a:t>
            </a:r>
            <a:endParaRPr lang="en-US" altLang="en-US" sz="2400" b="1" dirty="0">
              <a:solidFill>
                <a:schemeClr val="bg1"/>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90120">
                                            <p:txEl>
                                              <p:pRg st="0" end="0"/>
                                            </p:txEl>
                                          </p:spTgt>
                                        </p:tgtEl>
                                        <p:attrNameLst>
                                          <p:attrName>style.visibility</p:attrName>
                                        </p:attrNameLst>
                                      </p:cBhvr>
                                      <p:to>
                                        <p:strVal val="visible"/>
                                      </p:to>
                                    </p:set>
                                    <p:animEffect transition="in" filter="diamond(in)">
                                      <p:cBhvr>
                                        <p:cTn id="7" dur="2000"/>
                                        <p:tgtEl>
                                          <p:spTgt spid="901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4514" name="Text Box 2">
            <a:extLst>
              <a:ext uri="{FF2B5EF4-FFF2-40B4-BE49-F238E27FC236}">
                <a16:creationId xmlns:a16="http://schemas.microsoft.com/office/drawing/2014/main" id="{B4C43CEE-38C9-CA41-9580-D05AAF69F764}"/>
              </a:ext>
            </a:extLst>
          </p:cNvPr>
          <p:cNvSpPr txBox="1">
            <a:spLocks noChangeArrowheads="1"/>
          </p:cNvSpPr>
          <p:nvPr/>
        </p:nvSpPr>
        <p:spPr bwMode="auto">
          <a:xfrm>
            <a:off x="1219200" y="152400"/>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1800" b="1" dirty="0">
              <a:solidFill>
                <a:schemeClr val="tx1"/>
              </a:solidFill>
              <a:cs typeface="Arial" panose="020B0604020202020204" pitchFamily="34" charset="0"/>
            </a:endParaRPr>
          </a:p>
        </p:txBody>
      </p:sp>
      <p:sp>
        <p:nvSpPr>
          <p:cNvPr id="64515" name="Rectangle 7">
            <a:extLst>
              <a:ext uri="{FF2B5EF4-FFF2-40B4-BE49-F238E27FC236}">
                <a16:creationId xmlns:a16="http://schemas.microsoft.com/office/drawing/2014/main" id="{BB9E0F2C-7E74-9146-86D5-739FE5E5A4F6}"/>
              </a:ext>
            </a:extLst>
          </p:cNvPr>
          <p:cNvSpPr>
            <a:spLocks noChangeArrowheads="1"/>
          </p:cNvSpPr>
          <p:nvPr/>
        </p:nvSpPr>
        <p:spPr bwMode="auto">
          <a:xfrm>
            <a:off x="0" y="0"/>
            <a:ext cx="9144000" cy="14176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البتراء العربية</a:t>
            </a:r>
            <a:r>
              <a:rPr kumimoji="0" lang="ar-JO" altLang="en-US" sz="28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 (العربية التي حكمت من البتراء)</a:t>
            </a:r>
            <a:endParaRPr kumimoji="0" lang="en-US" altLang="en-US" sz="28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64517" name="Text Box 15">
            <a:extLst>
              <a:ext uri="{FF2B5EF4-FFF2-40B4-BE49-F238E27FC236}">
                <a16:creationId xmlns:a16="http://schemas.microsoft.com/office/drawing/2014/main" id="{48ADBD39-A1C6-3847-AFD7-3E9B631E21D2}"/>
              </a:ext>
            </a:extLst>
          </p:cNvPr>
          <p:cNvSpPr txBox="1">
            <a:spLocks noChangeArrowheads="1"/>
          </p:cNvSpPr>
          <p:nvPr/>
        </p:nvSpPr>
        <p:spPr bwMode="auto">
          <a:xfrm>
            <a:off x="0" y="2560638"/>
            <a:ext cx="4211638" cy="72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50000"/>
              </a:spcBef>
              <a:buFontTx/>
              <a:buNone/>
            </a:pPr>
            <a:r>
              <a:rPr lang="ar-JO" altLang="zh-CN" sz="2200" b="1" dirty="0">
                <a:solidFill>
                  <a:schemeClr val="bg1"/>
                </a:solidFill>
                <a:ea typeface="SimSun" panose="02010600030101010101" pitchFamily="2" charset="-122"/>
                <a:cs typeface="Arial" panose="020B0604020202020204" pitchFamily="34" charset="0"/>
              </a:rPr>
              <a:t>عاصمة الأنباط</a:t>
            </a:r>
            <a:endParaRPr lang="en-US" altLang="zh-CN" sz="1800" b="1" dirty="0">
              <a:solidFill>
                <a:schemeClr val="bg1"/>
              </a:solidFill>
              <a:ea typeface="SimSun" panose="02010600030101010101" pitchFamily="2" charset="-122"/>
              <a:cs typeface="Arial" panose="020B0604020202020204" pitchFamily="34" charset="0"/>
            </a:endParaRPr>
          </a:p>
          <a:p>
            <a:pPr algn="ctr" eaLnBrk="1" hangingPunct="1">
              <a:lnSpc>
                <a:spcPct val="50000"/>
              </a:lnSpc>
              <a:spcBef>
                <a:spcPct val="50000"/>
              </a:spcBef>
              <a:buFontTx/>
              <a:buNone/>
            </a:pPr>
            <a:r>
              <a:rPr lang="ar-JO" altLang="en-US" sz="1800" b="1" dirty="0">
                <a:solidFill>
                  <a:schemeClr val="bg1"/>
                </a:solidFill>
                <a:ea typeface="SimSun" panose="02010600030101010101" pitchFamily="2" charset="-122"/>
                <a:cs typeface="Arial" panose="020B0604020202020204" pitchFamily="34" charset="0"/>
              </a:rPr>
              <a:t>القرن الثاني قبل الميلاد، جنوب الأردن</a:t>
            </a:r>
            <a:endParaRPr lang="en-US" altLang="en-US" sz="1800" b="1" dirty="0">
              <a:solidFill>
                <a:schemeClr val="bg1"/>
              </a:solidFill>
              <a:ea typeface="SimSun" panose="02010600030101010101" pitchFamily="2" charset="-122"/>
              <a:cs typeface="Arial" panose="020B0604020202020204" pitchFamily="34" charset="0"/>
            </a:endParaRPr>
          </a:p>
        </p:txBody>
      </p:sp>
      <p:sp>
        <p:nvSpPr>
          <p:cNvPr id="64518" name="TextBox 10">
            <a:extLst>
              <a:ext uri="{FF2B5EF4-FFF2-40B4-BE49-F238E27FC236}">
                <a16:creationId xmlns:a16="http://schemas.microsoft.com/office/drawing/2014/main" id="{D7771847-3321-5946-AD7D-5627C21C400D}"/>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152ذ</a:t>
            </a:r>
            <a:endParaRPr lang="en-US" altLang="en-US" sz="2400" b="1" dirty="0">
              <a:solidFill>
                <a:schemeClr val="bg1"/>
              </a:solidFill>
              <a:cs typeface="Arial" panose="020B0604020202020204" pitchFamily="34" charset="0"/>
            </a:endParaRPr>
          </a:p>
        </p:txBody>
      </p:sp>
      <p:pic>
        <p:nvPicPr>
          <p:cNvPr id="64519" name="Picture 1">
            <a:extLst>
              <a:ext uri="{FF2B5EF4-FFF2-40B4-BE49-F238E27FC236}">
                <a16:creationId xmlns:a16="http://schemas.microsoft.com/office/drawing/2014/main" id="{F3889E28-6E2F-5C48-91B8-C63F98F6194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5288" y="3933825"/>
            <a:ext cx="5595937"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2">
            <a:extLst>
              <a:ext uri="{FF2B5EF4-FFF2-40B4-BE49-F238E27FC236}">
                <a16:creationId xmlns:a16="http://schemas.microsoft.com/office/drawing/2014/main" id="{5BD6A7FF-6971-EF45-9C25-69D52CA82564}"/>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11638" y="1570038"/>
            <a:ext cx="4805362" cy="333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51F7EB41-1469-C0CF-BEC1-D71916CBAE19}"/>
              </a:ext>
            </a:extLst>
          </p:cNvPr>
          <p:cNvSpPr/>
          <p:nvPr/>
        </p:nvSpPr>
        <p:spPr>
          <a:xfrm>
            <a:off x="0" y="1570038"/>
            <a:ext cx="4211638" cy="8382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4800" b="1" dirty="0">
                <a:solidFill>
                  <a:schemeClr val="bg1"/>
                </a:solidFill>
                <a:effectLst/>
                <a:latin typeface="Arial" panose="020B0604020202020204" pitchFamily="34" charset="0"/>
                <a:cs typeface="Arial" panose="020B0604020202020204" pitchFamily="34" charset="0"/>
              </a:rPr>
              <a:t>مدينة البتراء</a:t>
            </a:r>
            <a:endParaRPr lang="en-US" sz="4800" b="1" dirty="0">
              <a:solidFill>
                <a:schemeClr val="bg1"/>
              </a:solidFill>
              <a:effectLst/>
              <a:latin typeface="Arial" panose="020B0604020202020204" pitchFamily="34" charset="0"/>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a:extLst>
              <a:ext uri="{FF2B5EF4-FFF2-40B4-BE49-F238E27FC236}">
                <a16:creationId xmlns:a16="http://schemas.microsoft.com/office/drawing/2014/main" id="{58C8F5DE-82A2-0F4C-98F5-B6F1DFE4DA23}"/>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938" y="0"/>
            <a:ext cx="9136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7586" name="Rectangle 4">
            <a:extLst>
              <a:ext uri="{FF2B5EF4-FFF2-40B4-BE49-F238E27FC236}">
                <a16:creationId xmlns:a16="http://schemas.microsoft.com/office/drawing/2014/main" id="{D7EB3963-B778-FA49-B0F3-F260769E3EB7}"/>
              </a:ext>
            </a:extLst>
          </p:cNvPr>
          <p:cNvSpPr>
            <a:spLocks noChangeArrowheads="1"/>
          </p:cNvSpPr>
          <p:nvPr/>
        </p:nvSpPr>
        <p:spPr bwMode="auto">
          <a:xfrm>
            <a:off x="0" y="0"/>
            <a:ext cx="9144000" cy="14176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البتراء العربية</a:t>
            </a:r>
            <a:r>
              <a:rPr kumimoji="0" lang="ar-JO" altLang="en-US" sz="28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 (العربية التي حكمت من البتراء)</a:t>
            </a:r>
            <a:endParaRPr kumimoji="0" lang="en-US" altLang="en-US" sz="28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pic>
        <p:nvPicPr>
          <p:cNvPr id="67587" name="Picture 5" descr="palmrya">
            <a:extLst>
              <a:ext uri="{FF2B5EF4-FFF2-40B4-BE49-F238E27FC236}">
                <a16:creationId xmlns:a16="http://schemas.microsoft.com/office/drawing/2014/main" id="{34DDE62B-9F8E-6541-A52F-B0C931697949}"/>
              </a:ext>
            </a:extLst>
          </p:cNvPr>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1752600" y="1600200"/>
            <a:ext cx="5562600" cy="3773488"/>
          </a:xfrm>
          <a:noFill/>
        </p:spPr>
      </p:pic>
      <p:sp>
        <p:nvSpPr>
          <p:cNvPr id="67589" name="Text Box 8">
            <a:extLst>
              <a:ext uri="{FF2B5EF4-FFF2-40B4-BE49-F238E27FC236}">
                <a16:creationId xmlns:a16="http://schemas.microsoft.com/office/drawing/2014/main" id="{F6A38E9D-421A-EC43-A571-FDB3CD1A301F}"/>
              </a:ext>
            </a:extLst>
          </p:cNvPr>
          <p:cNvSpPr txBox="1">
            <a:spLocks noChangeArrowheads="1"/>
          </p:cNvSpPr>
          <p:nvPr/>
        </p:nvSpPr>
        <p:spPr bwMode="auto">
          <a:xfrm>
            <a:off x="2362200" y="6172200"/>
            <a:ext cx="48006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50000"/>
              </a:spcBef>
              <a:buFontTx/>
              <a:buNone/>
            </a:pPr>
            <a:r>
              <a:rPr lang="ar-JO" altLang="en-US" sz="2200" b="1" dirty="0">
                <a:solidFill>
                  <a:schemeClr val="bg1"/>
                </a:solidFill>
                <a:ea typeface="SimSun" panose="02010600030101010101" pitchFamily="2" charset="-122"/>
                <a:cs typeface="Arial" panose="020B0604020202020204" pitchFamily="34" charset="0"/>
              </a:rPr>
              <a:t>وسط سوريا، القرن الثالث الميلادي</a:t>
            </a:r>
            <a:endParaRPr lang="en-US" altLang="en-US" sz="1800" b="1" dirty="0">
              <a:solidFill>
                <a:schemeClr val="bg1"/>
              </a:solidFill>
              <a:ea typeface="SimSun" panose="02010600030101010101" pitchFamily="2" charset="-122"/>
              <a:cs typeface="Arial" panose="020B0604020202020204" pitchFamily="34" charset="0"/>
            </a:endParaRPr>
          </a:p>
        </p:txBody>
      </p:sp>
      <p:sp>
        <p:nvSpPr>
          <p:cNvPr id="67590" name="TextBox 7">
            <a:extLst>
              <a:ext uri="{FF2B5EF4-FFF2-40B4-BE49-F238E27FC236}">
                <a16:creationId xmlns:a16="http://schemas.microsoft.com/office/drawing/2014/main" id="{B645D087-A685-9A41-B088-FF738D044834}"/>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152ذ</a:t>
            </a:r>
            <a:endParaRPr lang="en-US" altLang="en-US" sz="2400" b="1" dirty="0">
              <a:solidFill>
                <a:schemeClr val="bg1"/>
              </a:solidFill>
              <a:cs typeface="Arial" panose="020B0604020202020204" pitchFamily="34" charset="0"/>
            </a:endParaRPr>
          </a:p>
        </p:txBody>
      </p:sp>
      <p:sp>
        <p:nvSpPr>
          <p:cNvPr id="2" name="Rectangle 1">
            <a:extLst>
              <a:ext uri="{FF2B5EF4-FFF2-40B4-BE49-F238E27FC236}">
                <a16:creationId xmlns:a16="http://schemas.microsoft.com/office/drawing/2014/main" id="{D3371D97-1E96-504C-2964-70B63BE6A4DA}"/>
              </a:ext>
            </a:extLst>
          </p:cNvPr>
          <p:cNvSpPr/>
          <p:nvPr/>
        </p:nvSpPr>
        <p:spPr>
          <a:xfrm>
            <a:off x="2483768" y="5373688"/>
            <a:ext cx="3888432" cy="79851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4800" b="1" dirty="0">
                <a:solidFill>
                  <a:schemeClr val="bg1"/>
                </a:solidFill>
                <a:effectLst/>
                <a:latin typeface="Arial" panose="020B0604020202020204" pitchFamily="34" charset="0"/>
                <a:cs typeface="Arial" panose="020B0604020202020204" pitchFamily="34" charset="0"/>
              </a:rPr>
              <a:t>تدمر</a:t>
            </a:r>
            <a:endParaRPr lang="en-US" sz="4800" b="1" dirty="0">
              <a:solidFill>
                <a:schemeClr val="bg1"/>
              </a:solidFill>
              <a:effectLst/>
              <a:latin typeface="Arial" panose="020B060402020202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a:extLst>
              <a:ext uri="{FF2B5EF4-FFF2-40B4-BE49-F238E27FC236}">
                <a16:creationId xmlns:a16="http://schemas.microsoft.com/office/drawing/2014/main" id="{F580A217-C2D9-7C43-8883-61D7160C8A3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925" y="0"/>
            <a:ext cx="9074150" cy="695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Content Placeholder 2">
            <a:extLst>
              <a:ext uri="{FF2B5EF4-FFF2-40B4-BE49-F238E27FC236}">
                <a16:creationId xmlns:a16="http://schemas.microsoft.com/office/drawing/2014/main" id="{609D8081-FC6D-5B41-934A-13133C967393}"/>
              </a:ext>
            </a:extLst>
          </p:cNvPr>
          <p:cNvSpPr>
            <a:spLocks noGrp="1"/>
          </p:cNvSpPr>
          <p:nvPr>
            <p:ph idx="1"/>
          </p:nvPr>
        </p:nvSpPr>
        <p:spPr>
          <a:xfrm>
            <a:off x="457200" y="1700213"/>
            <a:ext cx="8229600" cy="4608512"/>
          </a:xfrm>
          <a:solidFill>
            <a:srgbClr val="996633">
              <a:alpha val="36078"/>
            </a:srgbClr>
          </a:solidFill>
        </p:spPr>
        <p:txBody>
          <a:bodyPr/>
          <a:lstStyle/>
          <a:p>
            <a:pPr algn="r" rtl="1"/>
            <a:r>
              <a:rPr lang="ar-JO" altLang="en-US" dirty="0">
                <a:solidFill>
                  <a:schemeClr val="bg1"/>
                </a:solidFill>
                <a:cs typeface="Arial" panose="020B0604020202020204" pitchFamily="34" charset="0"/>
              </a:rPr>
              <a:t>ما هي البلد التي يعيشون فيها؟</a:t>
            </a:r>
            <a:endParaRPr lang="en-SG" altLang="en-US" dirty="0">
              <a:solidFill>
                <a:schemeClr val="bg1"/>
              </a:solidFill>
              <a:cs typeface="Arial" panose="020B0604020202020204" pitchFamily="34" charset="0"/>
            </a:endParaRPr>
          </a:p>
          <a:p>
            <a:pPr algn="r" rtl="1"/>
            <a:r>
              <a:rPr lang="ar-JO" altLang="en-US" dirty="0">
                <a:solidFill>
                  <a:schemeClr val="bg1"/>
                </a:solidFill>
                <a:cs typeface="Arial" panose="020B0604020202020204" pitchFamily="34" charset="0"/>
              </a:rPr>
              <a:t>ماذا يعملون؟</a:t>
            </a:r>
            <a:endParaRPr lang="en-SG" altLang="en-US" dirty="0">
              <a:solidFill>
                <a:schemeClr val="bg1"/>
              </a:solidFill>
              <a:cs typeface="Arial" panose="020B0604020202020204" pitchFamily="34" charset="0"/>
            </a:endParaRPr>
          </a:p>
          <a:p>
            <a:pPr algn="r" rtl="1"/>
            <a:r>
              <a:rPr lang="ar-JO" altLang="en-US" dirty="0">
                <a:solidFill>
                  <a:schemeClr val="bg1"/>
                </a:solidFill>
                <a:cs typeface="Arial" panose="020B0604020202020204" pitchFamily="34" charset="0"/>
              </a:rPr>
              <a:t>ماذا يأكلون؟</a:t>
            </a:r>
            <a:endParaRPr lang="en-SG" altLang="en-US" dirty="0">
              <a:solidFill>
                <a:schemeClr val="bg1"/>
              </a:solidFill>
              <a:cs typeface="Arial" panose="020B0604020202020204" pitchFamily="34" charset="0"/>
            </a:endParaRPr>
          </a:p>
          <a:p>
            <a:pPr algn="r" rtl="1"/>
            <a:r>
              <a:rPr lang="ar-JO" altLang="en-US" dirty="0">
                <a:solidFill>
                  <a:schemeClr val="bg1"/>
                </a:solidFill>
                <a:cs typeface="Arial" panose="020B0604020202020204" pitchFamily="34" charset="0"/>
              </a:rPr>
              <a:t>ماذا يلبسون؟</a:t>
            </a:r>
            <a:endParaRPr lang="en-SG" altLang="en-US" dirty="0">
              <a:solidFill>
                <a:schemeClr val="bg1"/>
              </a:solidFill>
              <a:cs typeface="Arial" panose="020B0604020202020204" pitchFamily="34" charset="0"/>
            </a:endParaRPr>
          </a:p>
          <a:p>
            <a:endParaRPr lang="en-SG" altLang="en-US" dirty="0">
              <a:solidFill>
                <a:schemeClr val="bg1"/>
              </a:solidFill>
              <a:cs typeface="Arial" panose="020B0604020202020204" pitchFamily="34" charset="0"/>
            </a:endParaRPr>
          </a:p>
        </p:txBody>
      </p:sp>
      <p:sp>
        <p:nvSpPr>
          <p:cNvPr id="4" name="Title 3">
            <a:extLst>
              <a:ext uri="{FF2B5EF4-FFF2-40B4-BE49-F238E27FC236}">
                <a16:creationId xmlns:a16="http://schemas.microsoft.com/office/drawing/2014/main" id="{E764982C-19A6-3042-9331-5FACE74A1BA5}"/>
              </a:ext>
            </a:extLst>
          </p:cNvPr>
          <p:cNvSpPr>
            <a:spLocks noGrp="1"/>
          </p:cNvSpPr>
          <p:nvPr>
            <p:ph type="title"/>
          </p:nvPr>
        </p:nvSpPr>
        <p:spPr>
          <a:xfrm>
            <a:off x="2006810" y="188640"/>
            <a:ext cx="4653422" cy="923330"/>
          </a:xfr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defRPr/>
            </a:pPr>
            <a:r>
              <a:rPr lang="ar-JO" sz="5400" dirty="0">
                <a:ln/>
                <a:solidFill>
                  <a:schemeClr val="tx1">
                    <a:lumMod val="85000"/>
                    <a:lumOff val="15000"/>
                  </a:schemeClr>
                </a:solidFill>
                <a:cs typeface="Arial" panose="020B0604020202020204" pitchFamily="34" charset="0"/>
              </a:rPr>
              <a:t>من هم العرب؟</a:t>
            </a:r>
            <a:endParaRPr lang="en-US" sz="5400" dirty="0">
              <a:ln/>
              <a:solidFill>
                <a:schemeClr val="tx1">
                  <a:lumMod val="85000"/>
                  <a:lumOff val="15000"/>
                </a:schemeClr>
              </a:solidFill>
              <a:cs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9634" name="Text Box 2">
            <a:extLst>
              <a:ext uri="{FF2B5EF4-FFF2-40B4-BE49-F238E27FC236}">
                <a16:creationId xmlns:a16="http://schemas.microsoft.com/office/drawing/2014/main" id="{D1D995B4-B7A6-E544-A4CC-13B966778678}"/>
              </a:ext>
            </a:extLst>
          </p:cNvPr>
          <p:cNvSpPr txBox="1">
            <a:spLocks noChangeArrowheads="1"/>
          </p:cNvSpPr>
          <p:nvPr/>
        </p:nvSpPr>
        <p:spPr bwMode="auto">
          <a:xfrm>
            <a:off x="1219200" y="152400"/>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1800" b="1" dirty="0">
              <a:solidFill>
                <a:schemeClr val="tx1"/>
              </a:solidFill>
              <a:cs typeface="Arial" panose="020B0604020202020204" pitchFamily="34" charset="0"/>
            </a:endParaRPr>
          </a:p>
        </p:txBody>
      </p:sp>
      <p:sp>
        <p:nvSpPr>
          <p:cNvPr id="69635" name="Rectangle 3">
            <a:extLst>
              <a:ext uri="{FF2B5EF4-FFF2-40B4-BE49-F238E27FC236}">
                <a16:creationId xmlns:a16="http://schemas.microsoft.com/office/drawing/2014/main" id="{875952D6-F868-7C4B-B9FD-BEAE643D7A75}"/>
              </a:ext>
            </a:extLst>
          </p:cNvPr>
          <p:cNvSpPr>
            <a:spLocks noChangeArrowheads="1"/>
          </p:cNvSpPr>
          <p:nvPr/>
        </p:nvSpPr>
        <p:spPr bwMode="auto">
          <a:xfrm>
            <a:off x="0" y="0"/>
            <a:ext cx="9144000" cy="14176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البتراء العربية</a:t>
            </a:r>
            <a:r>
              <a:rPr kumimoji="0" lang="ar-JO" altLang="en-US" sz="28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 (العربية التي حكمت من البتراء)</a:t>
            </a:r>
            <a:endParaRPr kumimoji="0" lang="en-US" altLang="en-US" sz="28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69636" name="Text Box 5">
            <a:extLst>
              <a:ext uri="{FF2B5EF4-FFF2-40B4-BE49-F238E27FC236}">
                <a16:creationId xmlns:a16="http://schemas.microsoft.com/office/drawing/2014/main" id="{59BDC614-D267-7549-A513-4967CCF948F4}"/>
              </a:ext>
            </a:extLst>
          </p:cNvPr>
          <p:cNvSpPr txBox="1">
            <a:spLocks noChangeArrowheads="1"/>
          </p:cNvSpPr>
          <p:nvPr/>
        </p:nvSpPr>
        <p:spPr bwMode="auto">
          <a:xfrm>
            <a:off x="3475038" y="1425575"/>
            <a:ext cx="5638800"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r" eaLnBrk="1" hangingPunct="1">
              <a:spcBef>
                <a:spcPct val="50000"/>
              </a:spcBef>
              <a:buFontTx/>
              <a:buNone/>
            </a:pPr>
            <a:r>
              <a:rPr lang="ar-JO" altLang="zh-CN" sz="2800" b="1" dirty="0">
                <a:solidFill>
                  <a:schemeClr val="accent1"/>
                </a:solidFill>
                <a:ea typeface="SimSun" panose="02010600030101010101" pitchFamily="2" charset="-122"/>
                <a:cs typeface="Arial" panose="020B0604020202020204" pitchFamily="34" charset="0"/>
              </a:rPr>
              <a:t>كان الأنباط شعباً ثرياً – ثرياً جداً حتى أنهم الشعب الوحيد في التاريخ المعروف أنهم فرضوا </a:t>
            </a:r>
            <a:r>
              <a:rPr lang="ar-JO" altLang="zh-CN" sz="2800" b="1" dirty="0">
                <a:solidFill>
                  <a:srgbClr val="FFFF00"/>
                </a:solidFill>
                <a:ea typeface="SimSun" panose="02010600030101010101" pitchFamily="2" charset="-122"/>
                <a:cs typeface="Arial" panose="020B0604020202020204" pitchFamily="34" charset="0"/>
              </a:rPr>
              <a:t>ضرببة عقابية على من يصبح أفقر</a:t>
            </a:r>
            <a:r>
              <a:rPr lang="ar-JO" altLang="zh-CN" sz="2800" b="1" dirty="0">
                <a:solidFill>
                  <a:schemeClr val="accent1"/>
                </a:solidFill>
                <a:ea typeface="SimSun" panose="02010600030101010101" pitchFamily="2" charset="-122"/>
                <a:cs typeface="Arial" panose="020B0604020202020204" pitchFamily="34" charset="0"/>
              </a:rPr>
              <a:t> بدلاً من أن يصبح أغنى.  </a:t>
            </a:r>
            <a:endParaRPr lang="en-US" altLang="zh-CN" sz="2800" b="1" dirty="0">
              <a:solidFill>
                <a:schemeClr val="accent1"/>
              </a:solidFill>
              <a:ea typeface="SimSun" panose="02010600030101010101" pitchFamily="2" charset="-122"/>
              <a:cs typeface="Arial" panose="020B0604020202020204" pitchFamily="34" charset="0"/>
            </a:endParaRPr>
          </a:p>
          <a:p>
            <a:pPr algn="r" eaLnBrk="1" hangingPunct="1">
              <a:spcBef>
                <a:spcPct val="50000"/>
              </a:spcBef>
              <a:buFontTx/>
              <a:buNone/>
            </a:pPr>
            <a:r>
              <a:rPr lang="ar-JO" altLang="zh-CN" sz="2800" b="1" dirty="0">
                <a:solidFill>
                  <a:schemeClr val="accent1"/>
                </a:solidFill>
                <a:ea typeface="SimSun" panose="02010600030101010101" pitchFamily="2" charset="-122"/>
                <a:cs typeface="Arial" panose="020B0604020202020204" pitchFamily="34" charset="0"/>
              </a:rPr>
              <a:t>جاء الكثير من ثروتهم العظيمة من إحكام قبضتهم على </a:t>
            </a:r>
            <a:r>
              <a:rPr lang="ar-JO" altLang="zh-CN" sz="2800" b="1" dirty="0">
                <a:solidFill>
                  <a:srgbClr val="FFFF00"/>
                </a:solidFill>
                <a:ea typeface="SimSun" panose="02010600030101010101" pitchFamily="2" charset="-122"/>
                <a:cs typeface="Arial" panose="020B0604020202020204" pitchFamily="34" charset="0"/>
              </a:rPr>
              <a:t>قوافل تجارة التوابل والبخور التي تدفقت من جنوب شبه الجزيرة العربية إلى مصر.</a:t>
            </a:r>
            <a:endParaRPr lang="en-US" altLang="zh-CN" sz="2800" b="1" dirty="0">
              <a:solidFill>
                <a:srgbClr val="FFFF00"/>
              </a:solidFill>
              <a:ea typeface="SimSun" panose="02010600030101010101" pitchFamily="2" charset="-122"/>
              <a:cs typeface="Arial" panose="020B0604020202020204" pitchFamily="34" charset="0"/>
            </a:endParaRPr>
          </a:p>
        </p:txBody>
      </p:sp>
      <p:sp>
        <p:nvSpPr>
          <p:cNvPr id="69639" name="TextBox 9">
            <a:extLst>
              <a:ext uri="{FF2B5EF4-FFF2-40B4-BE49-F238E27FC236}">
                <a16:creationId xmlns:a16="http://schemas.microsoft.com/office/drawing/2014/main" id="{EB35AE1E-5E71-0B4B-8E9C-A1BDE7C7856C}"/>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152ذ</a:t>
            </a:r>
            <a:endParaRPr lang="en-US" altLang="en-US" sz="2400" b="1" dirty="0">
              <a:solidFill>
                <a:schemeClr val="bg1"/>
              </a:solidFill>
              <a:cs typeface="Arial" panose="020B0604020202020204" pitchFamily="34" charset="0"/>
            </a:endParaRPr>
          </a:p>
        </p:txBody>
      </p:sp>
      <p:pic>
        <p:nvPicPr>
          <p:cNvPr id="69640" name="Picture 1">
            <a:extLst>
              <a:ext uri="{FF2B5EF4-FFF2-40B4-BE49-F238E27FC236}">
                <a16:creationId xmlns:a16="http://schemas.microsoft.com/office/drawing/2014/main" id="{976E3C1C-D6F1-A54B-AAD8-9DD428DE5292}"/>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2316163"/>
            <a:ext cx="28479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1" name="Picture 2">
            <a:extLst>
              <a:ext uri="{FF2B5EF4-FFF2-40B4-BE49-F238E27FC236}">
                <a16:creationId xmlns:a16="http://schemas.microsoft.com/office/drawing/2014/main" id="{8C94551A-1F26-CA42-B91B-ACD1CEC816FB}"/>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1245042">
            <a:off x="644525" y="4327525"/>
            <a:ext cx="263842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D429A91-7012-8DB2-86C0-3FBB4B3C5636}"/>
              </a:ext>
            </a:extLst>
          </p:cNvPr>
          <p:cNvSpPr/>
          <p:nvPr/>
        </p:nvSpPr>
        <p:spPr>
          <a:xfrm>
            <a:off x="30162" y="1425576"/>
            <a:ext cx="2847975" cy="89058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4800" b="1" dirty="0">
                <a:solidFill>
                  <a:schemeClr val="bg1"/>
                </a:solidFill>
                <a:effectLst/>
                <a:latin typeface="Arial" panose="020B0604020202020204" pitchFamily="34" charset="0"/>
                <a:cs typeface="Arial" panose="020B0604020202020204" pitchFamily="34" charset="0"/>
              </a:rPr>
              <a:t>الأنباط</a:t>
            </a:r>
            <a:endParaRPr lang="en-US" sz="4800" b="1" dirty="0">
              <a:solidFill>
                <a:schemeClr val="bg1"/>
              </a:solidFill>
              <a:effectLs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E349DA85-C542-755B-02CA-0EC60DCF7804}"/>
              </a:ext>
            </a:extLst>
          </p:cNvPr>
          <p:cNvSpPr/>
          <p:nvPr/>
        </p:nvSpPr>
        <p:spPr>
          <a:xfrm>
            <a:off x="3276600" y="6118916"/>
            <a:ext cx="5486400" cy="73908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5400" b="1" dirty="0">
                <a:solidFill>
                  <a:schemeClr val="bg1"/>
                </a:solidFill>
                <a:latin typeface="Arial" panose="020B0604020202020204" pitchFamily="34" charset="0"/>
                <a:cs typeface="Arial" panose="020B0604020202020204" pitchFamily="34" charset="0"/>
              </a:rPr>
              <a:t>الثروة من التجارة</a:t>
            </a:r>
            <a:endParaRPr lang="en-US" sz="5400"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96633"/>
        </a:solidFill>
        <a:effectLst/>
      </p:bgPr>
    </p:bg>
    <p:spTree>
      <p:nvGrpSpPr>
        <p:cNvPr id="1" name=""/>
        <p:cNvGrpSpPr/>
        <p:nvPr/>
      </p:nvGrpSpPr>
      <p:grpSpPr>
        <a:xfrm>
          <a:off x="0" y="0"/>
          <a:ext cx="0" cy="0"/>
          <a:chOff x="0" y="0"/>
          <a:chExt cx="0" cy="0"/>
        </a:xfrm>
      </p:grpSpPr>
      <p:sp>
        <p:nvSpPr>
          <p:cNvPr id="71682" name="Text Box 2">
            <a:extLst>
              <a:ext uri="{FF2B5EF4-FFF2-40B4-BE49-F238E27FC236}">
                <a16:creationId xmlns:a16="http://schemas.microsoft.com/office/drawing/2014/main" id="{B502536D-2138-AB4E-BA3C-908AAE6C1D15}"/>
              </a:ext>
            </a:extLst>
          </p:cNvPr>
          <p:cNvSpPr txBox="1">
            <a:spLocks noChangeArrowheads="1"/>
          </p:cNvSpPr>
          <p:nvPr/>
        </p:nvSpPr>
        <p:spPr bwMode="auto">
          <a:xfrm>
            <a:off x="1219200" y="152400"/>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1800" b="1" dirty="0">
              <a:solidFill>
                <a:schemeClr val="tx1"/>
              </a:solidFill>
            </a:endParaRPr>
          </a:p>
        </p:txBody>
      </p:sp>
      <p:pic>
        <p:nvPicPr>
          <p:cNvPr id="71683" name="Picture 3" descr="Middle East- Zones">
            <a:extLst>
              <a:ext uri="{FF2B5EF4-FFF2-40B4-BE49-F238E27FC236}">
                <a16:creationId xmlns:a16="http://schemas.microsoft.com/office/drawing/2014/main" id="{05E78151-FF9B-DB4B-ADE7-8A05B98E067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90600"/>
            <a:ext cx="495776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AutoShape 5">
            <a:extLst>
              <a:ext uri="{FF2B5EF4-FFF2-40B4-BE49-F238E27FC236}">
                <a16:creationId xmlns:a16="http://schemas.microsoft.com/office/drawing/2014/main" id="{1329B608-39D5-014D-ADE0-4B0C5ABE0B92}"/>
              </a:ext>
            </a:extLst>
          </p:cNvPr>
          <p:cNvSpPr>
            <a:spLocks noChangeArrowheads="1"/>
          </p:cNvSpPr>
          <p:nvPr/>
        </p:nvSpPr>
        <p:spPr bwMode="auto">
          <a:xfrm rot="-2451323">
            <a:off x="1447800" y="4343400"/>
            <a:ext cx="609600" cy="152400"/>
          </a:xfrm>
          <a:prstGeom prst="rightArrow">
            <a:avLst>
              <a:gd name="adj1" fmla="val 50000"/>
              <a:gd name="adj2" fmla="val 100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endParaRPr>
          </a:p>
        </p:txBody>
      </p:sp>
      <p:sp>
        <p:nvSpPr>
          <p:cNvPr id="71685" name="Rectangle 6">
            <a:extLst>
              <a:ext uri="{FF2B5EF4-FFF2-40B4-BE49-F238E27FC236}">
                <a16:creationId xmlns:a16="http://schemas.microsoft.com/office/drawing/2014/main" id="{709E6B9E-DE6E-6346-872A-77B788404E51}"/>
              </a:ext>
            </a:extLst>
          </p:cNvPr>
          <p:cNvSpPr>
            <a:spLocks noChangeArrowheads="1"/>
          </p:cNvSpPr>
          <p:nvPr/>
        </p:nvSpPr>
        <p:spPr bwMode="auto">
          <a:xfrm>
            <a:off x="0" y="0"/>
            <a:ext cx="9144000" cy="14176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3800" b="1" dirty="0">
                <a:solidFill>
                  <a:schemeClr val="bg1"/>
                </a:solidFill>
              </a:rPr>
              <a:t>الصحراء العربية </a:t>
            </a:r>
            <a:r>
              <a:rPr lang="ar-JO" altLang="en-US" sz="2600" b="1" dirty="0">
                <a:solidFill>
                  <a:schemeClr val="bg1"/>
                </a:solidFill>
              </a:rPr>
              <a:t>(الصحراء العربية)</a:t>
            </a:r>
            <a:endParaRPr lang="en-US" altLang="en-US" sz="2600" b="1" dirty="0">
              <a:solidFill>
                <a:schemeClr val="bg1"/>
              </a:solidFill>
            </a:endParaRPr>
          </a:p>
        </p:txBody>
      </p:sp>
      <p:sp>
        <p:nvSpPr>
          <p:cNvPr id="71686" name="Text Box 7">
            <a:extLst>
              <a:ext uri="{FF2B5EF4-FFF2-40B4-BE49-F238E27FC236}">
                <a16:creationId xmlns:a16="http://schemas.microsoft.com/office/drawing/2014/main" id="{3869DE78-DF6C-F846-A1D7-FD3F29A32CD1}"/>
              </a:ext>
            </a:extLst>
          </p:cNvPr>
          <p:cNvSpPr txBox="1">
            <a:spLocks noChangeArrowheads="1"/>
          </p:cNvSpPr>
          <p:nvPr/>
        </p:nvSpPr>
        <p:spPr bwMode="auto">
          <a:xfrm>
            <a:off x="5105400" y="1558925"/>
            <a:ext cx="40386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2400" b="1" dirty="0">
              <a:solidFill>
                <a:schemeClr val="accent1"/>
              </a:solidFill>
            </a:endParaRPr>
          </a:p>
          <a:p>
            <a:pPr eaLnBrk="1" hangingPunct="1">
              <a:spcBef>
                <a:spcPct val="50000"/>
              </a:spcBef>
              <a:buFontTx/>
              <a:buNone/>
            </a:pPr>
            <a:endParaRPr lang="en-US" altLang="zh-CN" sz="1800" b="1" dirty="0">
              <a:solidFill>
                <a:schemeClr val="accent1"/>
              </a:solidFill>
              <a:ea typeface="SimSun" panose="02010600030101010101" pitchFamily="2" charset="-122"/>
            </a:endParaRPr>
          </a:p>
          <a:p>
            <a:pPr eaLnBrk="1" hangingPunct="1">
              <a:spcBef>
                <a:spcPct val="50000"/>
              </a:spcBef>
              <a:buFontTx/>
              <a:buNone/>
            </a:pPr>
            <a:endParaRPr lang="en-US" altLang="en-US" sz="1800" b="1" dirty="0">
              <a:solidFill>
                <a:schemeClr val="accent1"/>
              </a:solidFill>
              <a:ea typeface="SimSun" panose="02010600030101010101" pitchFamily="2" charset="-122"/>
            </a:endParaRPr>
          </a:p>
        </p:txBody>
      </p:sp>
      <p:sp>
        <p:nvSpPr>
          <p:cNvPr id="126984" name="Text Box 8">
            <a:extLst>
              <a:ext uri="{FF2B5EF4-FFF2-40B4-BE49-F238E27FC236}">
                <a16:creationId xmlns:a16="http://schemas.microsoft.com/office/drawing/2014/main" id="{9E170151-386E-174D-9E6E-C57345210054}"/>
              </a:ext>
            </a:extLst>
          </p:cNvPr>
          <p:cNvSpPr txBox="1">
            <a:spLocks noChangeArrowheads="1"/>
          </p:cNvSpPr>
          <p:nvPr/>
        </p:nvSpPr>
        <p:spPr bwMode="auto">
          <a:xfrm>
            <a:off x="4953000" y="1543050"/>
            <a:ext cx="41910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r" eaLnBrk="1" hangingPunct="1">
              <a:spcBef>
                <a:spcPct val="50000"/>
              </a:spcBef>
              <a:buFontTx/>
              <a:buNone/>
            </a:pPr>
            <a:r>
              <a:rPr lang="ar-JO" altLang="en-US" sz="2800" b="1" dirty="0">
                <a:solidFill>
                  <a:schemeClr val="accent1"/>
                </a:solidFill>
                <a:cs typeface="Arial" panose="020B0604020202020204" pitchFamily="34" charset="0"/>
              </a:rPr>
              <a:t>يوجد في العربية السعودية </a:t>
            </a:r>
            <a:r>
              <a:rPr lang="ar-JO" altLang="en-US" sz="2800" b="1" dirty="0">
                <a:solidFill>
                  <a:srgbClr val="FFFF00"/>
                </a:solidFill>
                <a:cs typeface="Arial" panose="020B0604020202020204" pitchFamily="34" charset="0"/>
              </a:rPr>
              <a:t>صحراء بمناخ شديد الحرارة نهاراً وبرد قارس ليلاً، </a:t>
            </a:r>
            <a:r>
              <a:rPr lang="ar-JO" altLang="en-US" sz="2800" b="1" dirty="0">
                <a:solidFill>
                  <a:schemeClr val="accent1"/>
                </a:solidFill>
                <a:cs typeface="Arial" panose="020B0604020202020204" pitchFamily="34" charset="0"/>
              </a:rPr>
              <a:t>مع هطول أمطار طفيف وغير منتظم. بسبب تأثير نظام الضغط العالي شبه الإستوائي والتقلبات العديدة في الإرتفاع، نجد أن هناك تباين كبير في درجات الحرارة والرطوبة، يتم الشعور بالنقيضين الرئيسيين ما بين </a:t>
            </a:r>
            <a:r>
              <a:rPr lang="ar-JO" altLang="en-US" sz="2800" b="1" dirty="0">
                <a:solidFill>
                  <a:srgbClr val="FFFF00"/>
                </a:solidFill>
                <a:cs typeface="Arial" panose="020B0604020202020204" pitchFamily="34" charset="0"/>
              </a:rPr>
              <a:t>الأراضي الساحلية والداخلية. </a:t>
            </a:r>
            <a:endParaRPr lang="en-US" altLang="en-US" sz="2800" b="1" dirty="0">
              <a:solidFill>
                <a:srgbClr val="FFFF00"/>
              </a:solidFill>
              <a:cs typeface="Arial" panose="020B0604020202020204" pitchFamily="34" charset="0"/>
            </a:endParaRPr>
          </a:p>
        </p:txBody>
      </p:sp>
      <p:sp>
        <p:nvSpPr>
          <p:cNvPr id="71688" name="TextBox 10">
            <a:extLst>
              <a:ext uri="{FF2B5EF4-FFF2-40B4-BE49-F238E27FC236}">
                <a16:creationId xmlns:a16="http://schemas.microsoft.com/office/drawing/2014/main" id="{5EA9F9FA-9B3E-664C-B2A4-2A7B61E77770}"/>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rPr>
              <a:t>152ر</a:t>
            </a:r>
            <a:endParaRPr lang="en-US" altLang="en-US" sz="2400" b="1" dirty="0">
              <a:solidFill>
                <a:schemeClr val="bg1"/>
              </a:solidFill>
            </a:endParaRPr>
          </a:p>
        </p:txBody>
      </p:sp>
      <p:sp>
        <p:nvSpPr>
          <p:cNvPr id="71689" name="Text Box 4">
            <a:extLst>
              <a:ext uri="{FF2B5EF4-FFF2-40B4-BE49-F238E27FC236}">
                <a16:creationId xmlns:a16="http://schemas.microsoft.com/office/drawing/2014/main" id="{5F70A124-8476-D44F-82A1-DF9139BE39CC}"/>
              </a:ext>
            </a:extLst>
          </p:cNvPr>
          <p:cNvSpPr txBox="1">
            <a:spLocks noChangeArrowheads="1"/>
          </p:cNvSpPr>
          <p:nvPr/>
        </p:nvSpPr>
        <p:spPr bwMode="auto">
          <a:xfrm>
            <a:off x="304800" y="4572000"/>
            <a:ext cx="1828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50000"/>
              </a:spcBef>
              <a:buFontTx/>
              <a:buNone/>
            </a:pPr>
            <a:r>
              <a:rPr lang="ar-JO" altLang="en-US" b="1" dirty="0">
                <a:solidFill>
                  <a:schemeClr val="tx1"/>
                </a:solidFill>
              </a:rPr>
              <a:t>الصحراء العربية</a:t>
            </a:r>
            <a:endParaRPr lang="en-US" altLang="en-US" b="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6984">
                                            <p:txEl>
                                              <p:pRg st="0" end="0"/>
                                            </p:txEl>
                                          </p:spTgt>
                                        </p:tgtEl>
                                        <p:attrNameLst>
                                          <p:attrName>style.visibility</p:attrName>
                                        </p:attrNameLst>
                                      </p:cBhvr>
                                      <p:to>
                                        <p:strVal val="visible"/>
                                      </p:to>
                                    </p:set>
                                    <p:animEffect transition="in" filter="blinds(horizontal)">
                                      <p:cBhvr>
                                        <p:cTn id="7" dur="500"/>
                                        <p:tgtEl>
                                          <p:spTgt spid="1269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96633"/>
        </a:solidFill>
        <a:effectLst/>
      </p:bgPr>
    </p:bg>
    <p:spTree>
      <p:nvGrpSpPr>
        <p:cNvPr id="1" name=""/>
        <p:cNvGrpSpPr/>
        <p:nvPr/>
      </p:nvGrpSpPr>
      <p:grpSpPr>
        <a:xfrm>
          <a:off x="0" y="0"/>
          <a:ext cx="0" cy="0"/>
          <a:chOff x="0" y="0"/>
          <a:chExt cx="0" cy="0"/>
        </a:xfrm>
      </p:grpSpPr>
      <p:sp>
        <p:nvSpPr>
          <p:cNvPr id="73730" name="Text Box 2">
            <a:extLst>
              <a:ext uri="{FF2B5EF4-FFF2-40B4-BE49-F238E27FC236}">
                <a16:creationId xmlns:a16="http://schemas.microsoft.com/office/drawing/2014/main" id="{CEB0BE19-EE24-EA47-B95B-D670A3B8F490}"/>
              </a:ext>
            </a:extLst>
          </p:cNvPr>
          <p:cNvSpPr txBox="1">
            <a:spLocks noChangeArrowheads="1"/>
          </p:cNvSpPr>
          <p:nvPr/>
        </p:nvSpPr>
        <p:spPr bwMode="auto">
          <a:xfrm>
            <a:off x="1219200" y="152400"/>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1800" b="1" dirty="0">
              <a:solidFill>
                <a:schemeClr val="tx1"/>
              </a:solidFill>
            </a:endParaRPr>
          </a:p>
        </p:txBody>
      </p:sp>
      <p:pic>
        <p:nvPicPr>
          <p:cNvPr id="73731" name="Picture 3" descr="Middle East- Zones">
            <a:extLst>
              <a:ext uri="{FF2B5EF4-FFF2-40B4-BE49-F238E27FC236}">
                <a16:creationId xmlns:a16="http://schemas.microsoft.com/office/drawing/2014/main" id="{335F5D68-40D8-B044-89F9-6A1DB14A155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90600"/>
            <a:ext cx="495776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Text Box 4">
            <a:extLst>
              <a:ext uri="{FF2B5EF4-FFF2-40B4-BE49-F238E27FC236}">
                <a16:creationId xmlns:a16="http://schemas.microsoft.com/office/drawing/2014/main" id="{CA597631-A502-904E-9ED5-91405851FE6C}"/>
              </a:ext>
            </a:extLst>
          </p:cNvPr>
          <p:cNvSpPr txBox="1">
            <a:spLocks noChangeArrowheads="1"/>
          </p:cNvSpPr>
          <p:nvPr/>
        </p:nvSpPr>
        <p:spPr bwMode="auto">
          <a:xfrm>
            <a:off x="304800" y="4572000"/>
            <a:ext cx="1828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50000"/>
              </a:spcBef>
              <a:buFontTx/>
              <a:buNone/>
            </a:pPr>
            <a:r>
              <a:rPr lang="ar-JO" altLang="en-US" b="1" dirty="0">
                <a:solidFill>
                  <a:schemeClr val="tx1"/>
                </a:solidFill>
              </a:rPr>
              <a:t>الصحراء العربية</a:t>
            </a:r>
            <a:endParaRPr lang="en-US" altLang="en-US" b="1" dirty="0">
              <a:solidFill>
                <a:schemeClr val="tx1"/>
              </a:solidFill>
            </a:endParaRPr>
          </a:p>
        </p:txBody>
      </p:sp>
      <p:sp>
        <p:nvSpPr>
          <p:cNvPr id="73733" name="AutoShape 5">
            <a:extLst>
              <a:ext uri="{FF2B5EF4-FFF2-40B4-BE49-F238E27FC236}">
                <a16:creationId xmlns:a16="http://schemas.microsoft.com/office/drawing/2014/main" id="{EE3252B4-5294-5C44-A6BC-E709D0754296}"/>
              </a:ext>
            </a:extLst>
          </p:cNvPr>
          <p:cNvSpPr>
            <a:spLocks noChangeArrowheads="1"/>
          </p:cNvSpPr>
          <p:nvPr/>
        </p:nvSpPr>
        <p:spPr bwMode="auto">
          <a:xfrm rot="-2451323">
            <a:off x="1447800" y="4343400"/>
            <a:ext cx="609600" cy="152400"/>
          </a:xfrm>
          <a:prstGeom prst="rightArrow">
            <a:avLst>
              <a:gd name="adj1" fmla="val 50000"/>
              <a:gd name="adj2" fmla="val 100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endParaRPr>
          </a:p>
        </p:txBody>
      </p:sp>
      <p:sp>
        <p:nvSpPr>
          <p:cNvPr id="73734" name="Rectangle 6">
            <a:extLst>
              <a:ext uri="{FF2B5EF4-FFF2-40B4-BE49-F238E27FC236}">
                <a16:creationId xmlns:a16="http://schemas.microsoft.com/office/drawing/2014/main" id="{EA7A49A4-160E-6245-984D-1132C7823D51}"/>
              </a:ext>
            </a:extLst>
          </p:cNvPr>
          <p:cNvSpPr>
            <a:spLocks noChangeArrowheads="1"/>
          </p:cNvSpPr>
          <p:nvPr/>
        </p:nvSpPr>
        <p:spPr bwMode="auto">
          <a:xfrm>
            <a:off x="0" y="0"/>
            <a:ext cx="9144000" cy="14176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800" b="1" u="none" strike="noStrike" kern="1200" cap="none" spc="0" normalizeH="0" baseline="0" noProof="0" dirty="0">
                <a:ln>
                  <a:noFill/>
                </a:ln>
                <a:solidFill>
                  <a:srgbClr val="FFFFFF"/>
                </a:solidFill>
                <a:effectLst/>
                <a:uLnTx/>
                <a:uFillTx/>
                <a:ea typeface="MS PGothic" panose="020B0600070205080204" pitchFamily="34" charset="-128"/>
                <a:cs typeface="+mn-cs"/>
              </a:rPr>
              <a:t>الصحراء العربية </a:t>
            </a:r>
            <a:r>
              <a:rPr kumimoji="0" lang="ar-JO" altLang="en-US" sz="2600" b="1" u="none" strike="noStrike" kern="1200" cap="none" spc="0" normalizeH="0" baseline="0" noProof="0" dirty="0">
                <a:ln>
                  <a:noFill/>
                </a:ln>
                <a:solidFill>
                  <a:srgbClr val="FFFFFF"/>
                </a:solidFill>
                <a:effectLst/>
                <a:uLnTx/>
                <a:uFillTx/>
                <a:ea typeface="MS PGothic" panose="020B0600070205080204" pitchFamily="34" charset="-128"/>
                <a:cs typeface="+mn-cs"/>
              </a:rPr>
              <a:t>(الصحراء العربية)</a:t>
            </a:r>
            <a:endParaRPr kumimoji="0" lang="en-US" altLang="en-US" sz="2600" b="1" u="none" strike="noStrike" kern="1200" cap="none" spc="0" normalizeH="0" baseline="0" noProof="0" dirty="0">
              <a:ln>
                <a:noFill/>
              </a:ln>
              <a:solidFill>
                <a:srgbClr val="FFFFFF"/>
              </a:solidFill>
              <a:effectLst/>
              <a:uLnTx/>
              <a:uFillTx/>
              <a:ea typeface="MS PGothic" panose="020B0600070205080204" pitchFamily="34" charset="-128"/>
              <a:cs typeface="+mn-cs"/>
            </a:endParaRPr>
          </a:p>
        </p:txBody>
      </p:sp>
      <p:sp>
        <p:nvSpPr>
          <p:cNvPr id="73735" name="Text Box 7">
            <a:extLst>
              <a:ext uri="{FF2B5EF4-FFF2-40B4-BE49-F238E27FC236}">
                <a16:creationId xmlns:a16="http://schemas.microsoft.com/office/drawing/2014/main" id="{AA7276FF-8BA9-6B4F-BF61-376FDA74CBE2}"/>
              </a:ext>
            </a:extLst>
          </p:cNvPr>
          <p:cNvSpPr txBox="1">
            <a:spLocks noChangeArrowheads="1"/>
          </p:cNvSpPr>
          <p:nvPr/>
        </p:nvSpPr>
        <p:spPr bwMode="auto">
          <a:xfrm>
            <a:off x="5105400" y="1558925"/>
            <a:ext cx="40386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2400" b="1" dirty="0">
              <a:solidFill>
                <a:schemeClr val="accent1"/>
              </a:solidFill>
            </a:endParaRPr>
          </a:p>
          <a:p>
            <a:pPr eaLnBrk="1" hangingPunct="1">
              <a:spcBef>
                <a:spcPct val="50000"/>
              </a:spcBef>
              <a:buFontTx/>
              <a:buNone/>
            </a:pPr>
            <a:endParaRPr lang="en-US" altLang="zh-CN" sz="1800" b="1" dirty="0">
              <a:solidFill>
                <a:schemeClr val="accent1"/>
              </a:solidFill>
              <a:ea typeface="SimSun" panose="02010600030101010101" pitchFamily="2" charset="-122"/>
            </a:endParaRPr>
          </a:p>
          <a:p>
            <a:pPr eaLnBrk="1" hangingPunct="1">
              <a:spcBef>
                <a:spcPct val="50000"/>
              </a:spcBef>
              <a:buFontTx/>
              <a:buNone/>
            </a:pPr>
            <a:endParaRPr lang="en-US" altLang="en-US" sz="1800" b="1" dirty="0">
              <a:solidFill>
                <a:schemeClr val="accent1"/>
              </a:solidFill>
              <a:ea typeface="SimSun" panose="02010600030101010101" pitchFamily="2" charset="-122"/>
            </a:endParaRPr>
          </a:p>
        </p:txBody>
      </p:sp>
      <p:sp>
        <p:nvSpPr>
          <p:cNvPr id="114696" name="Text Box 8">
            <a:extLst>
              <a:ext uri="{FF2B5EF4-FFF2-40B4-BE49-F238E27FC236}">
                <a16:creationId xmlns:a16="http://schemas.microsoft.com/office/drawing/2014/main" id="{515D994A-55CF-C848-9D75-D6F04D9EAC05}"/>
              </a:ext>
            </a:extLst>
          </p:cNvPr>
          <p:cNvSpPr txBox="1">
            <a:spLocks noChangeArrowheads="1"/>
          </p:cNvSpPr>
          <p:nvPr/>
        </p:nvSpPr>
        <p:spPr bwMode="auto">
          <a:xfrm>
            <a:off x="5105400" y="1600200"/>
            <a:ext cx="4038600"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r" eaLnBrk="1" hangingPunct="1">
              <a:spcBef>
                <a:spcPct val="50000"/>
              </a:spcBef>
              <a:buFontTx/>
              <a:buNone/>
            </a:pPr>
            <a:r>
              <a:rPr lang="ar-JO" altLang="zh-CN" sz="2800" b="1" dirty="0">
                <a:solidFill>
                  <a:schemeClr val="accent1"/>
                </a:solidFill>
                <a:ea typeface="SimSun" panose="02010600030101010101" pitchFamily="2" charset="-122"/>
              </a:rPr>
              <a:t>المناخ القاسي لشبه الجزيرة العربية مختلطاً مع تضاريس الصحراء والجبال </a:t>
            </a:r>
            <a:r>
              <a:rPr lang="ar-JO" altLang="zh-CN" sz="2800" b="1" dirty="0">
                <a:solidFill>
                  <a:srgbClr val="FFFF00"/>
                </a:solidFill>
                <a:ea typeface="SimSun" panose="02010600030101010101" pitchFamily="2" charset="-122"/>
              </a:rPr>
              <a:t>وضعا حدوداً للزراعة </a:t>
            </a:r>
            <a:r>
              <a:rPr lang="ar-JO" altLang="zh-CN" sz="2800" b="1" dirty="0">
                <a:solidFill>
                  <a:schemeClr val="accent1"/>
                </a:solidFill>
                <a:ea typeface="SimSun" panose="02010600030101010101" pitchFamily="2" charset="-122"/>
              </a:rPr>
              <a:t>وجعل من الصعب الوصول للمناطق الداخلية. </a:t>
            </a:r>
            <a:endParaRPr lang="en-US" altLang="zh-CN" sz="2800" b="1" dirty="0">
              <a:solidFill>
                <a:schemeClr val="accent1"/>
              </a:solidFill>
              <a:ea typeface="SimSun" panose="02010600030101010101" pitchFamily="2" charset="-122"/>
            </a:endParaRPr>
          </a:p>
          <a:p>
            <a:pPr algn="r" eaLnBrk="1" hangingPunct="1">
              <a:spcBef>
                <a:spcPct val="50000"/>
              </a:spcBef>
              <a:buFontTx/>
              <a:buNone/>
            </a:pPr>
            <a:r>
              <a:rPr lang="ar-JO" altLang="zh-CN" sz="2800" b="1" dirty="0">
                <a:solidFill>
                  <a:schemeClr val="accent1"/>
                </a:solidFill>
                <a:ea typeface="SimSun" panose="02010600030101010101" pitchFamily="2" charset="-122"/>
              </a:rPr>
              <a:t>لا نعرف الكثير عن هذا الشعب باستثناء أنهم كانوا </a:t>
            </a:r>
            <a:r>
              <a:rPr lang="ar-JO" altLang="zh-CN" sz="2800" b="1" dirty="0">
                <a:solidFill>
                  <a:srgbClr val="FFFF00"/>
                </a:solidFill>
                <a:ea typeface="SimSun" panose="02010600030101010101" pitchFamily="2" charset="-122"/>
              </a:rPr>
              <a:t>راكبي جمال </a:t>
            </a:r>
            <a:r>
              <a:rPr lang="ar-JO" altLang="zh-CN" sz="2800" b="1" dirty="0">
                <a:solidFill>
                  <a:schemeClr val="accent1"/>
                </a:solidFill>
                <a:ea typeface="SimSun" panose="02010600030101010101" pitchFamily="2" charset="-122"/>
              </a:rPr>
              <a:t>في القرن العاشر أو التاسع ق.م</a:t>
            </a:r>
            <a:endParaRPr lang="en-US" altLang="zh-CN" sz="2800" b="1" dirty="0">
              <a:solidFill>
                <a:schemeClr val="accent1"/>
              </a:solidFill>
              <a:ea typeface="SimSun" panose="02010600030101010101" pitchFamily="2" charset="-122"/>
            </a:endParaRPr>
          </a:p>
        </p:txBody>
      </p:sp>
      <p:sp>
        <p:nvSpPr>
          <p:cNvPr id="73737" name="TextBox 10">
            <a:extLst>
              <a:ext uri="{FF2B5EF4-FFF2-40B4-BE49-F238E27FC236}">
                <a16:creationId xmlns:a16="http://schemas.microsoft.com/office/drawing/2014/main" id="{87B96278-7BDA-0841-BD76-DC49C955EFC4}"/>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rPr>
              <a:t>152ر</a:t>
            </a:r>
            <a:endParaRPr lang="en-US" altLang="en-US" sz="24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14696">
                                            <p:txEl>
                                              <p:pRg st="0" end="0"/>
                                            </p:txEl>
                                          </p:spTgt>
                                        </p:tgtEl>
                                        <p:attrNameLst>
                                          <p:attrName>style.visibility</p:attrName>
                                        </p:attrNameLst>
                                      </p:cBhvr>
                                      <p:to>
                                        <p:strVal val="visible"/>
                                      </p:to>
                                    </p:set>
                                    <p:animEffect transition="in" filter="blinds(horizontal)">
                                      <p:cBhvr>
                                        <p:cTn id="7" dur="500"/>
                                        <p:tgtEl>
                                          <p:spTgt spid="11469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4696">
                                            <p:txEl>
                                              <p:pRg st="1" end="1"/>
                                            </p:txEl>
                                          </p:spTgt>
                                        </p:tgtEl>
                                        <p:attrNameLst>
                                          <p:attrName>style.visibility</p:attrName>
                                        </p:attrNameLst>
                                      </p:cBhvr>
                                      <p:to>
                                        <p:strVal val="visible"/>
                                      </p:to>
                                    </p:set>
                                    <p:animEffect transition="in" filter="blinds(horizontal)">
                                      <p:cBhvr>
                                        <p:cTn id="12" dur="500"/>
                                        <p:tgtEl>
                                          <p:spTgt spid="11469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996633"/>
        </a:solidFill>
        <a:effectLst/>
      </p:bgPr>
    </p:bg>
    <p:spTree>
      <p:nvGrpSpPr>
        <p:cNvPr id="1" name=""/>
        <p:cNvGrpSpPr/>
        <p:nvPr/>
      </p:nvGrpSpPr>
      <p:grpSpPr>
        <a:xfrm>
          <a:off x="0" y="0"/>
          <a:ext cx="0" cy="0"/>
          <a:chOff x="0" y="0"/>
          <a:chExt cx="0" cy="0"/>
        </a:xfrm>
      </p:grpSpPr>
      <p:sp>
        <p:nvSpPr>
          <p:cNvPr id="75778" name="Text Box 2">
            <a:extLst>
              <a:ext uri="{FF2B5EF4-FFF2-40B4-BE49-F238E27FC236}">
                <a16:creationId xmlns:a16="http://schemas.microsoft.com/office/drawing/2014/main" id="{FFCAF864-F3A8-7645-B36A-DF8029E5358F}"/>
              </a:ext>
            </a:extLst>
          </p:cNvPr>
          <p:cNvSpPr txBox="1">
            <a:spLocks noChangeArrowheads="1"/>
          </p:cNvSpPr>
          <p:nvPr/>
        </p:nvSpPr>
        <p:spPr bwMode="auto">
          <a:xfrm>
            <a:off x="1219200" y="152400"/>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1800" b="1" dirty="0">
              <a:solidFill>
                <a:schemeClr val="tx1"/>
              </a:solidFill>
              <a:cs typeface="Arial" panose="020B0604020202020204" pitchFamily="34" charset="0"/>
            </a:endParaRPr>
          </a:p>
        </p:txBody>
      </p:sp>
      <p:pic>
        <p:nvPicPr>
          <p:cNvPr id="75779" name="Picture 4" descr="Middle East- Zones">
            <a:extLst>
              <a:ext uri="{FF2B5EF4-FFF2-40B4-BE49-F238E27FC236}">
                <a16:creationId xmlns:a16="http://schemas.microsoft.com/office/drawing/2014/main" id="{57E602BA-D06B-024F-B754-BADEC99118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90600"/>
            <a:ext cx="495776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AutoShape 8">
            <a:extLst>
              <a:ext uri="{FF2B5EF4-FFF2-40B4-BE49-F238E27FC236}">
                <a16:creationId xmlns:a16="http://schemas.microsoft.com/office/drawing/2014/main" id="{CF3C05C3-9444-4542-96EA-DB2AB82E90CA}"/>
              </a:ext>
            </a:extLst>
          </p:cNvPr>
          <p:cNvSpPr>
            <a:spLocks noChangeArrowheads="1"/>
          </p:cNvSpPr>
          <p:nvPr/>
        </p:nvSpPr>
        <p:spPr bwMode="auto">
          <a:xfrm rot="-2451323">
            <a:off x="1447800" y="4343400"/>
            <a:ext cx="609600" cy="152400"/>
          </a:xfrm>
          <a:prstGeom prst="rightArrow">
            <a:avLst>
              <a:gd name="adj1" fmla="val 50000"/>
              <a:gd name="adj2" fmla="val 100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sp>
        <p:nvSpPr>
          <p:cNvPr id="75781" name="Rectangle 11">
            <a:extLst>
              <a:ext uri="{FF2B5EF4-FFF2-40B4-BE49-F238E27FC236}">
                <a16:creationId xmlns:a16="http://schemas.microsoft.com/office/drawing/2014/main" id="{F919C80C-A24F-0F45-B87D-4091DEBF35CA}"/>
              </a:ext>
            </a:extLst>
          </p:cNvPr>
          <p:cNvSpPr>
            <a:spLocks noChangeArrowheads="1"/>
          </p:cNvSpPr>
          <p:nvPr/>
        </p:nvSpPr>
        <p:spPr bwMode="auto">
          <a:xfrm>
            <a:off x="0" y="0"/>
            <a:ext cx="9144000" cy="14176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800" b="1" u="none" strike="noStrike" kern="1200" cap="none" spc="0" normalizeH="0" baseline="0" noProof="0" dirty="0">
                <a:ln>
                  <a:noFill/>
                </a:ln>
                <a:solidFill>
                  <a:srgbClr val="FFFFFF"/>
                </a:solidFill>
                <a:effectLst/>
                <a:uLnTx/>
                <a:uFillTx/>
                <a:cs typeface="Arial" panose="020B0604020202020204" pitchFamily="34" charset="0"/>
              </a:rPr>
              <a:t>الصحراء العربية </a:t>
            </a:r>
            <a:r>
              <a:rPr kumimoji="0" lang="ar-JO" altLang="en-US" sz="2600" b="1" u="none" strike="noStrike" kern="1200" cap="none" spc="0" normalizeH="0" baseline="0" noProof="0" dirty="0">
                <a:ln>
                  <a:noFill/>
                </a:ln>
                <a:solidFill>
                  <a:srgbClr val="FFFFFF"/>
                </a:solidFill>
                <a:effectLst/>
                <a:uLnTx/>
                <a:uFillTx/>
                <a:cs typeface="Arial" panose="020B0604020202020204" pitchFamily="34" charset="0"/>
              </a:rPr>
              <a:t>(الصحراء العربية)</a:t>
            </a:r>
            <a:endParaRPr kumimoji="0" lang="en-US" altLang="en-US" sz="26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75782" name="Text Box 12">
            <a:extLst>
              <a:ext uri="{FF2B5EF4-FFF2-40B4-BE49-F238E27FC236}">
                <a16:creationId xmlns:a16="http://schemas.microsoft.com/office/drawing/2014/main" id="{05F8B1C8-275E-F740-8DDF-26E8B6D1C7E6}"/>
              </a:ext>
            </a:extLst>
          </p:cNvPr>
          <p:cNvSpPr txBox="1">
            <a:spLocks noChangeArrowheads="1"/>
          </p:cNvSpPr>
          <p:nvPr/>
        </p:nvSpPr>
        <p:spPr bwMode="auto">
          <a:xfrm>
            <a:off x="5105400" y="1558925"/>
            <a:ext cx="40386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2400" b="1" dirty="0">
              <a:solidFill>
                <a:schemeClr val="accent1"/>
              </a:solidFill>
              <a:cs typeface="Arial" panose="020B0604020202020204" pitchFamily="34" charset="0"/>
            </a:endParaRPr>
          </a:p>
          <a:p>
            <a:pPr eaLnBrk="1" hangingPunct="1">
              <a:spcBef>
                <a:spcPct val="50000"/>
              </a:spcBef>
              <a:buFontTx/>
              <a:buNone/>
            </a:pPr>
            <a:endParaRPr lang="en-US" altLang="zh-CN" sz="1800" b="1" dirty="0">
              <a:solidFill>
                <a:schemeClr val="accent1"/>
              </a:solidFill>
              <a:ea typeface="SimSun" panose="02010600030101010101" pitchFamily="2" charset="-122"/>
              <a:cs typeface="Arial" panose="020B0604020202020204" pitchFamily="34" charset="0"/>
            </a:endParaRPr>
          </a:p>
          <a:p>
            <a:pPr eaLnBrk="1" hangingPunct="1">
              <a:spcBef>
                <a:spcPct val="50000"/>
              </a:spcBef>
              <a:buFontTx/>
              <a:buNone/>
            </a:pPr>
            <a:endParaRPr lang="en-US" altLang="en-US" sz="1800" b="1" dirty="0">
              <a:solidFill>
                <a:schemeClr val="accent1"/>
              </a:solidFill>
              <a:ea typeface="SimSun" panose="02010600030101010101" pitchFamily="2" charset="-122"/>
              <a:cs typeface="Arial" panose="020B0604020202020204" pitchFamily="34" charset="0"/>
            </a:endParaRPr>
          </a:p>
        </p:txBody>
      </p:sp>
      <p:sp>
        <p:nvSpPr>
          <p:cNvPr id="97293" name="Text Box 13">
            <a:extLst>
              <a:ext uri="{FF2B5EF4-FFF2-40B4-BE49-F238E27FC236}">
                <a16:creationId xmlns:a16="http://schemas.microsoft.com/office/drawing/2014/main" id="{D9E46FCA-779F-6D40-B116-FDEB2A6CF852}"/>
              </a:ext>
            </a:extLst>
          </p:cNvPr>
          <p:cNvSpPr txBox="1">
            <a:spLocks noChangeArrowheads="1"/>
          </p:cNvSpPr>
          <p:nvPr/>
        </p:nvSpPr>
        <p:spPr bwMode="auto">
          <a:xfrm>
            <a:off x="4953000" y="1371600"/>
            <a:ext cx="41910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r" eaLnBrk="1" hangingPunct="1">
              <a:spcBef>
                <a:spcPct val="50000"/>
              </a:spcBef>
              <a:buFontTx/>
              <a:buNone/>
            </a:pPr>
            <a:r>
              <a:rPr lang="ar-JO" altLang="zh-CN" sz="2800" b="1" dirty="0">
                <a:solidFill>
                  <a:schemeClr val="accent1"/>
                </a:solidFill>
                <a:ea typeface="SimSun" panose="02010600030101010101" pitchFamily="2" charset="-122"/>
                <a:cs typeface="Arial" panose="020B0604020202020204" pitchFamily="34" charset="0"/>
              </a:rPr>
              <a:t>طوروا أسلوباً لسرج الجمال لنقل الأحمال الكبيرة مما زاد التجارة.</a:t>
            </a:r>
            <a:endParaRPr lang="en-US" altLang="zh-CN" sz="2800" b="1" dirty="0">
              <a:solidFill>
                <a:schemeClr val="accent1"/>
              </a:solidFill>
              <a:ea typeface="SimSun" panose="02010600030101010101" pitchFamily="2" charset="-122"/>
              <a:cs typeface="Arial" panose="020B0604020202020204" pitchFamily="34" charset="0"/>
            </a:endParaRPr>
          </a:p>
          <a:p>
            <a:pPr algn="r" eaLnBrk="1" hangingPunct="1">
              <a:spcBef>
                <a:spcPct val="50000"/>
              </a:spcBef>
              <a:buFontTx/>
              <a:buNone/>
            </a:pPr>
            <a:r>
              <a:rPr lang="ar-JO" altLang="en-US" sz="2800" b="1" dirty="0">
                <a:solidFill>
                  <a:schemeClr val="accent1"/>
                </a:solidFill>
                <a:ea typeface="SimSun" panose="02010600030101010101" pitchFamily="2" charset="-122"/>
                <a:cs typeface="Arial" panose="020B0604020202020204" pitchFamily="34" charset="0"/>
              </a:rPr>
              <a:t>غزت </a:t>
            </a:r>
            <a:r>
              <a:rPr lang="ar-JO" altLang="en-US" sz="2800" b="1" u="sng" dirty="0">
                <a:solidFill>
                  <a:schemeClr val="accent1"/>
                </a:solidFill>
                <a:ea typeface="SimSun" panose="02010600030101010101" pitchFamily="2" charset="-122"/>
                <a:cs typeface="Arial" panose="020B0604020202020204" pitchFamily="34" charset="0"/>
              </a:rPr>
              <a:t>القبائل البدوية </a:t>
            </a:r>
            <a:r>
              <a:rPr lang="ar-JO" altLang="en-US" sz="2800" b="1" dirty="0">
                <a:solidFill>
                  <a:schemeClr val="accent1"/>
                </a:solidFill>
                <a:ea typeface="SimSun" panose="02010600030101010101" pitchFamily="2" charset="-122"/>
                <a:cs typeface="Arial" panose="020B0604020202020204" pitchFamily="34" charset="0"/>
              </a:rPr>
              <a:t>من الصحراء العربية البلاد المحيطة بشكل متكرر (العربية السعيدة وبلاد ما بين النهرين) وعادة سكنوا في هذه الأراضي المحتلة.</a:t>
            </a:r>
            <a:endParaRPr lang="en-US" altLang="en-US" sz="2800" b="1" dirty="0">
              <a:solidFill>
                <a:schemeClr val="accent1"/>
              </a:solidFill>
              <a:ea typeface="SimSun" panose="02010600030101010101" pitchFamily="2" charset="-122"/>
              <a:cs typeface="Arial" panose="020B0604020202020204" pitchFamily="34" charset="0"/>
            </a:endParaRPr>
          </a:p>
        </p:txBody>
      </p:sp>
      <p:sp>
        <p:nvSpPr>
          <p:cNvPr id="75784" name="TextBox 10">
            <a:extLst>
              <a:ext uri="{FF2B5EF4-FFF2-40B4-BE49-F238E27FC236}">
                <a16:creationId xmlns:a16="http://schemas.microsoft.com/office/drawing/2014/main" id="{F4F2D03E-65DF-E143-A37D-85E2079BA20E}"/>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152ر</a:t>
            </a:r>
            <a:endParaRPr lang="en-US" altLang="en-US" sz="2400" b="1" dirty="0">
              <a:solidFill>
                <a:schemeClr val="bg1"/>
              </a:solidFill>
              <a:cs typeface="Arial" panose="020B0604020202020204" pitchFamily="34" charset="0"/>
            </a:endParaRPr>
          </a:p>
        </p:txBody>
      </p:sp>
      <p:sp>
        <p:nvSpPr>
          <p:cNvPr id="75785" name="Text Box 4">
            <a:extLst>
              <a:ext uri="{FF2B5EF4-FFF2-40B4-BE49-F238E27FC236}">
                <a16:creationId xmlns:a16="http://schemas.microsoft.com/office/drawing/2014/main" id="{A3FA3AEE-946E-8E46-ADD6-001BF06A267B}"/>
              </a:ext>
            </a:extLst>
          </p:cNvPr>
          <p:cNvSpPr txBox="1">
            <a:spLocks noChangeArrowheads="1"/>
          </p:cNvSpPr>
          <p:nvPr/>
        </p:nvSpPr>
        <p:spPr bwMode="auto">
          <a:xfrm>
            <a:off x="304800" y="4572000"/>
            <a:ext cx="1828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50000"/>
              </a:spcBef>
              <a:buFontTx/>
              <a:buNone/>
            </a:pPr>
            <a:r>
              <a:rPr lang="ar-JO" altLang="en-US" b="1" dirty="0">
                <a:solidFill>
                  <a:schemeClr val="tx1"/>
                </a:solidFill>
                <a:cs typeface="Arial" panose="020B0604020202020204" pitchFamily="34" charset="0"/>
              </a:rPr>
              <a:t>الصحراء العربية</a:t>
            </a:r>
            <a:endParaRPr lang="en-US" altLang="en-US" b="1" dirty="0">
              <a:solidFill>
                <a:schemeClr val="tx1"/>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97293">
                                            <p:txEl>
                                              <p:pRg st="0" end="0"/>
                                            </p:txEl>
                                          </p:spTgt>
                                        </p:tgtEl>
                                        <p:attrNameLst>
                                          <p:attrName>style.visibility</p:attrName>
                                        </p:attrNameLst>
                                      </p:cBhvr>
                                      <p:to>
                                        <p:strVal val="visible"/>
                                      </p:to>
                                    </p:set>
                                    <p:animEffect transition="in" filter="blinds(horizontal)">
                                      <p:cBhvr>
                                        <p:cTn id="7" dur="500"/>
                                        <p:tgtEl>
                                          <p:spTgt spid="972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7293">
                                            <p:txEl>
                                              <p:pRg st="1" end="1"/>
                                            </p:txEl>
                                          </p:spTgt>
                                        </p:tgtEl>
                                        <p:attrNameLst>
                                          <p:attrName>style.visibility</p:attrName>
                                        </p:attrNameLst>
                                      </p:cBhvr>
                                      <p:to>
                                        <p:strVal val="visible"/>
                                      </p:to>
                                    </p:set>
                                    <p:animEffect transition="in" filter="blinds(horizontal)">
                                      <p:cBhvr>
                                        <p:cTn id="12" dur="500"/>
                                        <p:tgtEl>
                                          <p:spTgt spid="9729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96633"/>
        </a:solidFill>
        <a:effectLst/>
      </p:bgPr>
    </p:bg>
    <p:spTree>
      <p:nvGrpSpPr>
        <p:cNvPr id="1" name=""/>
        <p:cNvGrpSpPr/>
        <p:nvPr/>
      </p:nvGrpSpPr>
      <p:grpSpPr>
        <a:xfrm>
          <a:off x="0" y="0"/>
          <a:ext cx="0" cy="0"/>
          <a:chOff x="0" y="0"/>
          <a:chExt cx="0" cy="0"/>
        </a:xfrm>
      </p:grpSpPr>
      <p:sp>
        <p:nvSpPr>
          <p:cNvPr id="77826" name="Text Box 2">
            <a:extLst>
              <a:ext uri="{FF2B5EF4-FFF2-40B4-BE49-F238E27FC236}">
                <a16:creationId xmlns:a16="http://schemas.microsoft.com/office/drawing/2014/main" id="{AC8E50C7-BD46-BF46-8960-CB02C950BA61}"/>
              </a:ext>
            </a:extLst>
          </p:cNvPr>
          <p:cNvSpPr txBox="1">
            <a:spLocks noChangeArrowheads="1"/>
          </p:cNvSpPr>
          <p:nvPr/>
        </p:nvSpPr>
        <p:spPr bwMode="auto">
          <a:xfrm>
            <a:off x="1219200" y="152400"/>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1800" b="1" dirty="0">
              <a:solidFill>
                <a:schemeClr val="tx1"/>
              </a:solidFill>
              <a:cs typeface="Arial" panose="020B0604020202020204" pitchFamily="34" charset="0"/>
            </a:endParaRPr>
          </a:p>
        </p:txBody>
      </p:sp>
      <p:pic>
        <p:nvPicPr>
          <p:cNvPr id="77827" name="Picture 3" descr="Middle East- Zones">
            <a:extLst>
              <a:ext uri="{FF2B5EF4-FFF2-40B4-BE49-F238E27FC236}">
                <a16:creationId xmlns:a16="http://schemas.microsoft.com/office/drawing/2014/main" id="{09A0DC32-556A-994D-9F34-1D4088D2A92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90600"/>
            <a:ext cx="495776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AutoShape 5">
            <a:extLst>
              <a:ext uri="{FF2B5EF4-FFF2-40B4-BE49-F238E27FC236}">
                <a16:creationId xmlns:a16="http://schemas.microsoft.com/office/drawing/2014/main" id="{F1C62572-3AEF-A342-BC25-A404A7A0F906}"/>
              </a:ext>
            </a:extLst>
          </p:cNvPr>
          <p:cNvSpPr>
            <a:spLocks noChangeArrowheads="1"/>
          </p:cNvSpPr>
          <p:nvPr/>
        </p:nvSpPr>
        <p:spPr bwMode="auto">
          <a:xfrm rot="-2451323">
            <a:off x="1447800" y="4343400"/>
            <a:ext cx="609600" cy="152400"/>
          </a:xfrm>
          <a:prstGeom prst="rightArrow">
            <a:avLst>
              <a:gd name="adj1" fmla="val 50000"/>
              <a:gd name="adj2" fmla="val 100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sp>
        <p:nvSpPr>
          <p:cNvPr id="77829" name="Rectangle 6">
            <a:extLst>
              <a:ext uri="{FF2B5EF4-FFF2-40B4-BE49-F238E27FC236}">
                <a16:creationId xmlns:a16="http://schemas.microsoft.com/office/drawing/2014/main" id="{A69967B0-DCE3-6C4C-8913-0CC1E04497FA}"/>
              </a:ext>
            </a:extLst>
          </p:cNvPr>
          <p:cNvSpPr>
            <a:spLocks noChangeArrowheads="1"/>
          </p:cNvSpPr>
          <p:nvPr/>
        </p:nvSpPr>
        <p:spPr bwMode="auto">
          <a:xfrm>
            <a:off x="0" y="0"/>
            <a:ext cx="9144000" cy="14176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800" b="1" u="none" strike="noStrike" kern="1200" cap="none" spc="0" normalizeH="0" baseline="0" noProof="0" dirty="0">
                <a:ln>
                  <a:noFill/>
                </a:ln>
                <a:solidFill>
                  <a:srgbClr val="FFFFFF"/>
                </a:solidFill>
                <a:effectLst/>
                <a:uLnTx/>
                <a:uFillTx/>
                <a:cs typeface="Arial" panose="020B0604020202020204" pitchFamily="34" charset="0"/>
              </a:rPr>
              <a:t>الصحراء العربية </a:t>
            </a:r>
            <a:r>
              <a:rPr kumimoji="0" lang="ar-JO" altLang="en-US" sz="2600" b="1" u="none" strike="noStrike" kern="1200" cap="none" spc="0" normalizeH="0" baseline="0" noProof="0" dirty="0">
                <a:ln>
                  <a:noFill/>
                </a:ln>
                <a:solidFill>
                  <a:srgbClr val="FFFFFF"/>
                </a:solidFill>
                <a:effectLst/>
                <a:uLnTx/>
                <a:uFillTx/>
                <a:cs typeface="Arial" panose="020B0604020202020204" pitchFamily="34" charset="0"/>
              </a:rPr>
              <a:t>(الصحراء العربية)</a:t>
            </a:r>
            <a:endParaRPr kumimoji="0" lang="en-US" altLang="en-US" sz="26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99335" name="Text Box 7">
            <a:extLst>
              <a:ext uri="{FF2B5EF4-FFF2-40B4-BE49-F238E27FC236}">
                <a16:creationId xmlns:a16="http://schemas.microsoft.com/office/drawing/2014/main" id="{E01D92B9-9337-184E-A643-A39FC2E669CD}"/>
              </a:ext>
            </a:extLst>
          </p:cNvPr>
          <p:cNvSpPr txBox="1">
            <a:spLocks noChangeArrowheads="1"/>
          </p:cNvSpPr>
          <p:nvPr/>
        </p:nvSpPr>
        <p:spPr bwMode="auto">
          <a:xfrm>
            <a:off x="5105400" y="1558925"/>
            <a:ext cx="40386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2400" b="1" dirty="0">
              <a:solidFill>
                <a:schemeClr val="accent1"/>
              </a:solidFill>
              <a:cs typeface="Arial" panose="020B0604020202020204" pitchFamily="34" charset="0"/>
            </a:endParaRPr>
          </a:p>
          <a:p>
            <a:pPr eaLnBrk="1" hangingPunct="1">
              <a:spcBef>
                <a:spcPct val="50000"/>
              </a:spcBef>
              <a:buFontTx/>
              <a:buNone/>
            </a:pPr>
            <a:endParaRPr lang="en-US" altLang="zh-CN" sz="1800" b="1" dirty="0">
              <a:solidFill>
                <a:schemeClr val="accent1"/>
              </a:solidFill>
              <a:ea typeface="SimSun" panose="02010600030101010101" pitchFamily="2" charset="-122"/>
              <a:cs typeface="Arial" panose="020B0604020202020204" pitchFamily="34" charset="0"/>
            </a:endParaRPr>
          </a:p>
          <a:p>
            <a:pPr eaLnBrk="1" hangingPunct="1">
              <a:spcBef>
                <a:spcPct val="50000"/>
              </a:spcBef>
              <a:buFontTx/>
              <a:buNone/>
            </a:pPr>
            <a:endParaRPr lang="en-US" altLang="en-US" sz="1800" b="1" dirty="0">
              <a:solidFill>
                <a:schemeClr val="accent1"/>
              </a:solidFill>
              <a:ea typeface="SimSun" panose="02010600030101010101" pitchFamily="2" charset="-122"/>
              <a:cs typeface="Arial" panose="020B0604020202020204" pitchFamily="34" charset="0"/>
            </a:endParaRPr>
          </a:p>
        </p:txBody>
      </p:sp>
      <p:sp>
        <p:nvSpPr>
          <p:cNvPr id="77831" name="Text Box 9">
            <a:extLst>
              <a:ext uri="{FF2B5EF4-FFF2-40B4-BE49-F238E27FC236}">
                <a16:creationId xmlns:a16="http://schemas.microsoft.com/office/drawing/2014/main" id="{89310413-C09F-FB43-982E-EC4F866815D8}"/>
              </a:ext>
            </a:extLst>
          </p:cNvPr>
          <p:cNvSpPr txBox="1">
            <a:spLocks noChangeArrowheads="1"/>
          </p:cNvSpPr>
          <p:nvPr/>
        </p:nvSpPr>
        <p:spPr bwMode="auto">
          <a:xfrm>
            <a:off x="4953000" y="1524000"/>
            <a:ext cx="4191000" cy="510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11430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lvl="1" algn="r" eaLnBrk="1" hangingPunct="1">
              <a:spcBef>
                <a:spcPct val="0"/>
              </a:spcBef>
              <a:buFontTx/>
              <a:buNone/>
            </a:pPr>
            <a:r>
              <a:rPr lang="ar-JO" altLang="en-US" b="1" dirty="0">
                <a:solidFill>
                  <a:schemeClr val="accent1"/>
                </a:solidFill>
                <a:cs typeface="Arial" panose="020B0604020202020204" pitchFamily="34" charset="0"/>
              </a:rPr>
              <a:t>بحلول عام 250 ق.م بدأت قبائل عربية متنوعة بالتحرك داخل بلاد الشام.</a:t>
            </a:r>
            <a:endParaRPr lang="en-US" altLang="en-US" b="1" dirty="0">
              <a:solidFill>
                <a:schemeClr val="accent1"/>
              </a:solidFill>
              <a:cs typeface="Arial" panose="020B0604020202020204" pitchFamily="34" charset="0"/>
            </a:endParaRPr>
          </a:p>
          <a:p>
            <a:pPr lvl="1" eaLnBrk="1" hangingPunct="1">
              <a:spcBef>
                <a:spcPct val="0"/>
              </a:spcBef>
              <a:buFontTx/>
              <a:buNone/>
            </a:pPr>
            <a:endParaRPr lang="en-US" altLang="en-US" b="1" dirty="0">
              <a:solidFill>
                <a:schemeClr val="accent1"/>
              </a:solidFill>
              <a:cs typeface="Arial" panose="020B0604020202020204" pitchFamily="34" charset="0"/>
            </a:endParaRPr>
          </a:p>
          <a:p>
            <a:pPr lvl="1" algn="r" eaLnBrk="1" hangingPunct="1">
              <a:spcBef>
                <a:spcPct val="0"/>
              </a:spcBef>
              <a:buFontTx/>
              <a:buNone/>
            </a:pPr>
            <a:r>
              <a:rPr lang="ar-JO" altLang="en-US" b="1" dirty="0">
                <a:solidFill>
                  <a:schemeClr val="accent1"/>
                </a:solidFill>
                <a:cs typeface="Arial" panose="020B0604020202020204" pitchFamily="34" charset="0"/>
              </a:rPr>
              <a:t>قامت كل من قبيلة قيدار والنبطيين بغزو المناطق الأدومية، المؤابية واليهودية.</a:t>
            </a:r>
            <a:endParaRPr lang="en-US" altLang="en-US" b="1" dirty="0">
              <a:solidFill>
                <a:schemeClr val="accent1"/>
              </a:solidFill>
              <a:cs typeface="Arial" panose="020B0604020202020204" pitchFamily="34" charset="0"/>
            </a:endParaRPr>
          </a:p>
          <a:p>
            <a:pPr lvl="1" eaLnBrk="1" hangingPunct="1">
              <a:spcBef>
                <a:spcPct val="0"/>
              </a:spcBef>
              <a:buFontTx/>
              <a:buNone/>
            </a:pPr>
            <a:endParaRPr lang="en-US" altLang="en-US" b="1" dirty="0">
              <a:solidFill>
                <a:schemeClr val="accent1"/>
              </a:solidFill>
              <a:cs typeface="Arial" panose="020B0604020202020204" pitchFamily="34" charset="0"/>
            </a:endParaRPr>
          </a:p>
          <a:p>
            <a:pPr lvl="1" algn="r" eaLnBrk="1" hangingPunct="1">
              <a:spcBef>
                <a:spcPct val="0"/>
              </a:spcBef>
              <a:buFontTx/>
              <a:buNone/>
            </a:pPr>
            <a:r>
              <a:rPr lang="ar-JO" altLang="en-US" b="1" dirty="0">
                <a:solidFill>
                  <a:schemeClr val="bg1">
                    <a:lumMod val="85000"/>
                  </a:schemeClr>
                </a:solidFill>
                <a:cs typeface="Arial" panose="020B0604020202020204" pitchFamily="34" charset="0"/>
              </a:rPr>
              <a:t>في الفترتين البارثينية والرومانية حكمت عدة سلالات عربية مدناً فيما يعرف </a:t>
            </a:r>
            <a:r>
              <a:rPr lang="ar-JO" altLang="en-US" b="1" dirty="0">
                <a:solidFill>
                  <a:srgbClr val="FFFF00"/>
                </a:solidFill>
                <a:cs typeface="Arial" panose="020B0604020202020204" pitchFamily="34" charset="0"/>
              </a:rPr>
              <a:t>الآن سوريا والعراق.</a:t>
            </a:r>
            <a:endParaRPr lang="en-US" altLang="en-US" b="1" dirty="0">
              <a:solidFill>
                <a:srgbClr val="FFFF00"/>
              </a:solidFill>
              <a:cs typeface="Arial" panose="020B0604020202020204" pitchFamily="34" charset="0"/>
            </a:endParaRPr>
          </a:p>
          <a:p>
            <a:pPr eaLnBrk="1" hangingPunct="1">
              <a:spcBef>
                <a:spcPct val="0"/>
              </a:spcBef>
              <a:buFontTx/>
              <a:buNone/>
            </a:pPr>
            <a:endParaRPr lang="en-US" altLang="en-US" sz="2000" b="1" dirty="0">
              <a:solidFill>
                <a:schemeClr val="tx1"/>
              </a:solidFill>
              <a:cs typeface="Arial" panose="020B0604020202020204" pitchFamily="34" charset="0"/>
            </a:endParaRPr>
          </a:p>
        </p:txBody>
      </p:sp>
      <p:sp>
        <p:nvSpPr>
          <p:cNvPr id="77832" name="TextBox 10">
            <a:extLst>
              <a:ext uri="{FF2B5EF4-FFF2-40B4-BE49-F238E27FC236}">
                <a16:creationId xmlns:a16="http://schemas.microsoft.com/office/drawing/2014/main" id="{678C7B1C-F02B-834D-9A52-026E89EACBD7}"/>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152ر</a:t>
            </a:r>
            <a:endParaRPr lang="en-US" altLang="en-US" sz="2400" b="1" dirty="0">
              <a:solidFill>
                <a:schemeClr val="bg1"/>
              </a:solidFill>
              <a:cs typeface="Arial" panose="020B0604020202020204" pitchFamily="34" charset="0"/>
            </a:endParaRPr>
          </a:p>
        </p:txBody>
      </p:sp>
      <p:sp>
        <p:nvSpPr>
          <p:cNvPr id="77833" name="Text Box 4">
            <a:extLst>
              <a:ext uri="{FF2B5EF4-FFF2-40B4-BE49-F238E27FC236}">
                <a16:creationId xmlns:a16="http://schemas.microsoft.com/office/drawing/2014/main" id="{F6F19126-8000-CE41-8711-88C9A3F81F31}"/>
              </a:ext>
            </a:extLst>
          </p:cNvPr>
          <p:cNvSpPr txBox="1">
            <a:spLocks noChangeArrowheads="1"/>
          </p:cNvSpPr>
          <p:nvPr/>
        </p:nvSpPr>
        <p:spPr bwMode="auto">
          <a:xfrm>
            <a:off x="304800" y="4572000"/>
            <a:ext cx="1828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50000"/>
              </a:spcBef>
              <a:buFontTx/>
              <a:buNone/>
            </a:pPr>
            <a:r>
              <a:rPr lang="ar-JO" altLang="en-US" b="1" dirty="0">
                <a:solidFill>
                  <a:schemeClr val="tx1"/>
                </a:solidFill>
                <a:cs typeface="Arial" panose="020B0604020202020204" pitchFamily="34" charset="0"/>
              </a:rPr>
              <a:t>الصحراء العربية</a:t>
            </a:r>
            <a:endParaRPr lang="en-US" altLang="en-US" b="1" dirty="0">
              <a:solidFill>
                <a:schemeClr val="tx1"/>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nodePh="1">
                                  <p:stCondLst>
                                    <p:cond delay="0"/>
                                  </p:stCondLst>
                                  <p:endCondLst>
                                    <p:cond evt="begin" delay="0">
                                      <p:tn val="5"/>
                                    </p:cond>
                                  </p:endCondLst>
                                  <p:childTnLst>
                                    <p:set>
                                      <p:cBhvr>
                                        <p:cTn id="6" dur="1" fill="hold">
                                          <p:stCondLst>
                                            <p:cond delay="499"/>
                                          </p:stCondLst>
                                        </p:cTn>
                                        <p:tgtEl>
                                          <p:spTgt spid="993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5"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996633"/>
        </a:solidFill>
        <a:effectLst/>
      </p:bgPr>
    </p:bg>
    <p:spTree>
      <p:nvGrpSpPr>
        <p:cNvPr id="1" name=""/>
        <p:cNvGrpSpPr/>
        <p:nvPr/>
      </p:nvGrpSpPr>
      <p:grpSpPr>
        <a:xfrm>
          <a:off x="0" y="0"/>
          <a:ext cx="0" cy="0"/>
          <a:chOff x="0" y="0"/>
          <a:chExt cx="0" cy="0"/>
        </a:xfrm>
      </p:grpSpPr>
      <p:sp>
        <p:nvSpPr>
          <p:cNvPr id="79874" name="Text Box 2">
            <a:extLst>
              <a:ext uri="{FF2B5EF4-FFF2-40B4-BE49-F238E27FC236}">
                <a16:creationId xmlns:a16="http://schemas.microsoft.com/office/drawing/2014/main" id="{51CD6162-6668-5B4D-AB90-23F203A89C8D}"/>
              </a:ext>
            </a:extLst>
          </p:cNvPr>
          <p:cNvSpPr txBox="1">
            <a:spLocks noChangeArrowheads="1"/>
          </p:cNvSpPr>
          <p:nvPr/>
        </p:nvSpPr>
        <p:spPr bwMode="auto">
          <a:xfrm>
            <a:off x="1219200" y="152400"/>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1800" b="1" dirty="0">
              <a:solidFill>
                <a:schemeClr val="tx1"/>
              </a:solidFill>
              <a:cs typeface="Arial" panose="020B0604020202020204" pitchFamily="34" charset="0"/>
            </a:endParaRPr>
          </a:p>
        </p:txBody>
      </p:sp>
      <p:pic>
        <p:nvPicPr>
          <p:cNvPr id="79875" name="Picture 3" descr="Middle East- Zones">
            <a:extLst>
              <a:ext uri="{FF2B5EF4-FFF2-40B4-BE49-F238E27FC236}">
                <a16:creationId xmlns:a16="http://schemas.microsoft.com/office/drawing/2014/main" id="{2C9F493F-8AEF-9344-86D8-E099C2A198E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90600"/>
            <a:ext cx="495776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AutoShape 5">
            <a:extLst>
              <a:ext uri="{FF2B5EF4-FFF2-40B4-BE49-F238E27FC236}">
                <a16:creationId xmlns:a16="http://schemas.microsoft.com/office/drawing/2014/main" id="{2221049A-E702-EC44-9C95-A056CC171383}"/>
              </a:ext>
            </a:extLst>
          </p:cNvPr>
          <p:cNvSpPr>
            <a:spLocks noChangeArrowheads="1"/>
          </p:cNvSpPr>
          <p:nvPr/>
        </p:nvSpPr>
        <p:spPr bwMode="auto">
          <a:xfrm rot="-2451323">
            <a:off x="1447800" y="4343400"/>
            <a:ext cx="609600" cy="152400"/>
          </a:xfrm>
          <a:prstGeom prst="rightArrow">
            <a:avLst>
              <a:gd name="adj1" fmla="val 50000"/>
              <a:gd name="adj2" fmla="val 100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sp>
        <p:nvSpPr>
          <p:cNvPr id="79877" name="Rectangle 6">
            <a:extLst>
              <a:ext uri="{FF2B5EF4-FFF2-40B4-BE49-F238E27FC236}">
                <a16:creationId xmlns:a16="http://schemas.microsoft.com/office/drawing/2014/main" id="{D31538FB-FF5B-9A4D-9AD6-13B65EC33623}"/>
              </a:ext>
            </a:extLst>
          </p:cNvPr>
          <p:cNvSpPr>
            <a:spLocks noChangeArrowheads="1"/>
          </p:cNvSpPr>
          <p:nvPr/>
        </p:nvSpPr>
        <p:spPr bwMode="auto">
          <a:xfrm>
            <a:off x="0" y="0"/>
            <a:ext cx="9144000" cy="14176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800" b="1" u="none" strike="noStrike" kern="1200" cap="none" spc="0" normalizeH="0" baseline="0" noProof="0" dirty="0">
                <a:ln>
                  <a:noFill/>
                </a:ln>
                <a:solidFill>
                  <a:srgbClr val="FFFFFF"/>
                </a:solidFill>
                <a:effectLst/>
                <a:uLnTx/>
                <a:uFillTx/>
                <a:cs typeface="Arial" panose="020B0604020202020204" pitchFamily="34" charset="0"/>
              </a:rPr>
              <a:t>الصحراء العربية </a:t>
            </a:r>
            <a:r>
              <a:rPr kumimoji="0" lang="ar-JO" altLang="en-US" sz="2600" b="1" u="none" strike="noStrike" kern="1200" cap="none" spc="0" normalizeH="0" baseline="0" noProof="0" dirty="0">
                <a:ln>
                  <a:noFill/>
                </a:ln>
                <a:solidFill>
                  <a:srgbClr val="FFFFFF"/>
                </a:solidFill>
                <a:effectLst/>
                <a:uLnTx/>
                <a:uFillTx/>
                <a:cs typeface="Arial" panose="020B0604020202020204" pitchFamily="34" charset="0"/>
              </a:rPr>
              <a:t>(الصحراء العربية)</a:t>
            </a:r>
            <a:endParaRPr kumimoji="0" lang="en-US" altLang="en-US" sz="26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101383" name="Text Box 7">
            <a:extLst>
              <a:ext uri="{FF2B5EF4-FFF2-40B4-BE49-F238E27FC236}">
                <a16:creationId xmlns:a16="http://schemas.microsoft.com/office/drawing/2014/main" id="{6FFD571A-05C1-6D4D-871F-D080231F64DF}"/>
              </a:ext>
            </a:extLst>
          </p:cNvPr>
          <p:cNvSpPr txBox="1">
            <a:spLocks noChangeArrowheads="1"/>
          </p:cNvSpPr>
          <p:nvPr/>
        </p:nvSpPr>
        <p:spPr bwMode="auto">
          <a:xfrm>
            <a:off x="5105400" y="1558925"/>
            <a:ext cx="40386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2400" b="1" dirty="0">
              <a:solidFill>
                <a:schemeClr val="accent1"/>
              </a:solidFill>
              <a:cs typeface="Arial" panose="020B0604020202020204" pitchFamily="34" charset="0"/>
            </a:endParaRPr>
          </a:p>
          <a:p>
            <a:pPr eaLnBrk="1" hangingPunct="1">
              <a:spcBef>
                <a:spcPct val="50000"/>
              </a:spcBef>
              <a:buFontTx/>
              <a:buNone/>
            </a:pPr>
            <a:endParaRPr lang="en-US" altLang="zh-CN" sz="1800" b="1" dirty="0">
              <a:solidFill>
                <a:schemeClr val="accent1"/>
              </a:solidFill>
              <a:ea typeface="SimSun" panose="02010600030101010101" pitchFamily="2" charset="-122"/>
              <a:cs typeface="Arial" panose="020B0604020202020204" pitchFamily="34" charset="0"/>
            </a:endParaRPr>
          </a:p>
          <a:p>
            <a:pPr eaLnBrk="1" hangingPunct="1">
              <a:spcBef>
                <a:spcPct val="50000"/>
              </a:spcBef>
              <a:buFontTx/>
              <a:buNone/>
            </a:pPr>
            <a:endParaRPr lang="en-US" altLang="en-US" sz="1800" b="1" dirty="0">
              <a:solidFill>
                <a:schemeClr val="accent1"/>
              </a:solidFill>
              <a:ea typeface="SimSun" panose="02010600030101010101" pitchFamily="2" charset="-122"/>
              <a:cs typeface="Arial" panose="020B0604020202020204" pitchFamily="34" charset="0"/>
            </a:endParaRPr>
          </a:p>
        </p:txBody>
      </p:sp>
      <p:sp>
        <p:nvSpPr>
          <p:cNvPr id="101384" name="Text Box 8">
            <a:extLst>
              <a:ext uri="{FF2B5EF4-FFF2-40B4-BE49-F238E27FC236}">
                <a16:creationId xmlns:a16="http://schemas.microsoft.com/office/drawing/2014/main" id="{338849A5-F770-7549-A63D-74FD647B0EBE}"/>
              </a:ext>
            </a:extLst>
          </p:cNvPr>
          <p:cNvSpPr txBox="1">
            <a:spLocks noChangeArrowheads="1"/>
          </p:cNvSpPr>
          <p:nvPr/>
        </p:nvSpPr>
        <p:spPr bwMode="auto">
          <a:xfrm>
            <a:off x="5262562" y="2825750"/>
            <a:ext cx="3576637" cy="3083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800100" indent="-34290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lvl="1" eaLnBrk="1" hangingPunct="1">
              <a:lnSpc>
                <a:spcPct val="90000"/>
              </a:lnSpc>
              <a:buFontTx/>
              <a:buNone/>
            </a:pPr>
            <a:r>
              <a:rPr lang="ar-JO" altLang="en-US" sz="3600" b="1" dirty="0">
                <a:solidFill>
                  <a:schemeClr val="accent1"/>
                </a:solidFill>
                <a:ea typeface="SimSun" panose="02010600030101010101" pitchFamily="2" charset="-122"/>
                <a:cs typeface="Arial" panose="020B0604020202020204" pitchFamily="34" charset="0"/>
              </a:rPr>
              <a:t>يشير المؤرخين القدماء إلى العرب من خلال </a:t>
            </a:r>
            <a:r>
              <a:rPr lang="ar-JO" altLang="en-US" sz="3600" b="1" dirty="0">
                <a:solidFill>
                  <a:srgbClr val="FFFF00"/>
                </a:solidFill>
                <a:ea typeface="SimSun" panose="02010600030101010101" pitchFamily="2" charset="-122"/>
                <a:cs typeface="Arial" panose="020B0604020202020204" pitchFamily="34" charset="0"/>
              </a:rPr>
              <a:t>الإسم القبلي </a:t>
            </a:r>
            <a:r>
              <a:rPr lang="ar-JO" altLang="en-US" sz="3600" b="1" dirty="0">
                <a:solidFill>
                  <a:schemeClr val="accent1"/>
                </a:solidFill>
                <a:ea typeface="SimSun" panose="02010600030101010101" pitchFamily="2" charset="-122"/>
                <a:cs typeface="Arial" panose="020B0604020202020204" pitchFamily="34" charset="0"/>
              </a:rPr>
              <a:t>المباشر لتجنب الإرتباك.</a:t>
            </a:r>
            <a:endParaRPr lang="en-US" altLang="en-US" sz="3600" b="1" dirty="0">
              <a:solidFill>
                <a:schemeClr val="accent1"/>
              </a:solidFill>
              <a:ea typeface="SimSun" panose="02010600030101010101" pitchFamily="2" charset="-122"/>
              <a:cs typeface="Arial" panose="020B0604020202020204" pitchFamily="34" charset="0"/>
            </a:endParaRPr>
          </a:p>
        </p:txBody>
      </p:sp>
      <p:sp>
        <p:nvSpPr>
          <p:cNvPr id="79880" name="TextBox 10">
            <a:extLst>
              <a:ext uri="{FF2B5EF4-FFF2-40B4-BE49-F238E27FC236}">
                <a16:creationId xmlns:a16="http://schemas.microsoft.com/office/drawing/2014/main" id="{A0B9ABBE-29A9-FF4F-B1C1-421E5BFEF307}"/>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152ر</a:t>
            </a:r>
            <a:endParaRPr lang="en-US" altLang="en-US" sz="2400" b="1" dirty="0">
              <a:solidFill>
                <a:schemeClr val="bg1"/>
              </a:solidFill>
              <a:cs typeface="Arial" panose="020B0604020202020204" pitchFamily="34" charset="0"/>
            </a:endParaRPr>
          </a:p>
        </p:txBody>
      </p:sp>
      <p:sp>
        <p:nvSpPr>
          <p:cNvPr id="79881" name="Text Box 4">
            <a:extLst>
              <a:ext uri="{FF2B5EF4-FFF2-40B4-BE49-F238E27FC236}">
                <a16:creationId xmlns:a16="http://schemas.microsoft.com/office/drawing/2014/main" id="{E2AAE507-48C4-2A43-8C77-F277AA5F7A04}"/>
              </a:ext>
            </a:extLst>
          </p:cNvPr>
          <p:cNvSpPr txBox="1">
            <a:spLocks noChangeArrowheads="1"/>
          </p:cNvSpPr>
          <p:nvPr/>
        </p:nvSpPr>
        <p:spPr bwMode="auto">
          <a:xfrm>
            <a:off x="304800" y="4572000"/>
            <a:ext cx="1828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50000"/>
              </a:spcBef>
              <a:buFontTx/>
              <a:buNone/>
            </a:pPr>
            <a:r>
              <a:rPr lang="ar-JO" altLang="en-US" b="1" dirty="0">
                <a:solidFill>
                  <a:schemeClr val="tx1"/>
                </a:solidFill>
                <a:cs typeface="Arial" panose="020B0604020202020204" pitchFamily="34" charset="0"/>
              </a:rPr>
              <a:t>الصحراء العربية</a:t>
            </a:r>
            <a:endParaRPr lang="en-US" altLang="en-US" b="1" dirty="0">
              <a:solidFill>
                <a:schemeClr val="tx1"/>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1013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01384">
                                            <p:txEl>
                                              <p:pRg st="0" end="0"/>
                                            </p:txEl>
                                          </p:spTgt>
                                        </p:tgtEl>
                                        <p:attrNameLst>
                                          <p:attrName>style.visibility</p:attrName>
                                        </p:attrNameLst>
                                      </p:cBhvr>
                                      <p:to>
                                        <p:strVal val="visible"/>
                                      </p:to>
                                    </p:set>
                                    <p:animEffect transition="in" filter="blinds(horizontal)">
                                      <p:cBhvr>
                                        <p:cTn id="11" dur="500"/>
                                        <p:tgtEl>
                                          <p:spTgt spid="1013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3"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996633"/>
        </a:solidFill>
        <a:effectLst/>
      </p:bgPr>
    </p:bg>
    <p:spTree>
      <p:nvGrpSpPr>
        <p:cNvPr id="1" name=""/>
        <p:cNvGrpSpPr/>
        <p:nvPr/>
      </p:nvGrpSpPr>
      <p:grpSpPr>
        <a:xfrm>
          <a:off x="0" y="0"/>
          <a:ext cx="0" cy="0"/>
          <a:chOff x="0" y="0"/>
          <a:chExt cx="0" cy="0"/>
        </a:xfrm>
      </p:grpSpPr>
      <p:sp>
        <p:nvSpPr>
          <p:cNvPr id="105479" name="Text Box 7">
            <a:extLst>
              <a:ext uri="{FF2B5EF4-FFF2-40B4-BE49-F238E27FC236}">
                <a16:creationId xmlns:a16="http://schemas.microsoft.com/office/drawing/2014/main" id="{2B3C4556-D8B3-B649-A988-74F725A809D1}"/>
              </a:ext>
            </a:extLst>
          </p:cNvPr>
          <p:cNvSpPr txBox="1">
            <a:spLocks noChangeArrowheads="1"/>
          </p:cNvSpPr>
          <p:nvPr/>
        </p:nvSpPr>
        <p:spPr bwMode="auto">
          <a:xfrm>
            <a:off x="4957763" y="1504950"/>
            <a:ext cx="3986212"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800100" indent="-34290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lvl="1" algn="r" eaLnBrk="1" hangingPunct="1">
              <a:lnSpc>
                <a:spcPct val="80000"/>
              </a:lnSpc>
              <a:buFontTx/>
              <a:buNone/>
            </a:pPr>
            <a:r>
              <a:rPr lang="ar-JO" altLang="zh-CN" b="1" dirty="0">
                <a:solidFill>
                  <a:schemeClr val="accent1"/>
                </a:solidFill>
                <a:ea typeface="SimSun" panose="02010600030101010101" pitchFamily="2" charset="-122"/>
              </a:rPr>
              <a:t>المدن والممالك الجنوبية المحاذية للمحيط الهندي.</a:t>
            </a:r>
            <a:endParaRPr lang="en-US" altLang="zh-CN" b="1" dirty="0">
              <a:solidFill>
                <a:schemeClr val="accent1"/>
              </a:solidFill>
              <a:ea typeface="SimSun" panose="02010600030101010101" pitchFamily="2" charset="-122"/>
            </a:endParaRPr>
          </a:p>
          <a:p>
            <a:pPr lvl="1" algn="r" eaLnBrk="1" hangingPunct="1">
              <a:lnSpc>
                <a:spcPct val="80000"/>
              </a:lnSpc>
              <a:buFontTx/>
              <a:buNone/>
            </a:pPr>
            <a:endParaRPr lang="en-US" altLang="zh-CN" b="1" dirty="0">
              <a:solidFill>
                <a:schemeClr val="accent1"/>
              </a:solidFill>
              <a:ea typeface="SimSun" panose="02010600030101010101" pitchFamily="2" charset="-122"/>
            </a:endParaRPr>
          </a:p>
          <a:p>
            <a:pPr lvl="1" algn="r" eaLnBrk="1" hangingPunct="1">
              <a:lnSpc>
                <a:spcPct val="80000"/>
              </a:lnSpc>
              <a:buFontTx/>
              <a:buNone/>
            </a:pPr>
            <a:r>
              <a:rPr lang="en-US" altLang="zh-CN" b="1" dirty="0">
                <a:solidFill>
                  <a:schemeClr val="accent1"/>
                </a:solidFill>
                <a:ea typeface="SimSun" panose="02010600030101010101" pitchFamily="2" charset="-122"/>
              </a:rPr>
              <a:t>	</a:t>
            </a:r>
            <a:r>
              <a:rPr lang="ar-JO" altLang="en-US" b="1" dirty="0">
                <a:solidFill>
                  <a:schemeClr val="accent1"/>
                </a:solidFill>
                <a:ea typeface="SimSun" panose="02010600030101010101" pitchFamily="2" charset="-122"/>
              </a:rPr>
              <a:t>أتاحت المسطحات المائية على جانبي شبه الجزيرة العربية سهولة الوصول إلى حضارات وادي النهر المجاورة لنهر النيل ودجلة والفرات.</a:t>
            </a:r>
          </a:p>
          <a:p>
            <a:pPr lvl="1" algn="r" eaLnBrk="1" hangingPunct="1">
              <a:lnSpc>
                <a:spcPct val="80000"/>
              </a:lnSpc>
              <a:buFontTx/>
              <a:buNone/>
            </a:pPr>
            <a:endParaRPr lang="en-US" altLang="zh-CN" b="1" dirty="0">
              <a:solidFill>
                <a:schemeClr val="accent1"/>
              </a:solidFill>
              <a:ea typeface="SimSun" panose="02010600030101010101" pitchFamily="2" charset="-122"/>
            </a:endParaRPr>
          </a:p>
          <a:p>
            <a:pPr lvl="1" algn="r" eaLnBrk="1" hangingPunct="1">
              <a:lnSpc>
                <a:spcPct val="80000"/>
              </a:lnSpc>
              <a:buFontTx/>
              <a:buNone/>
            </a:pPr>
            <a:r>
              <a:rPr lang="en-US" altLang="en-US" b="1" dirty="0">
                <a:solidFill>
                  <a:schemeClr val="accent1"/>
                </a:solidFill>
                <a:ea typeface="SimSun" panose="02010600030101010101" pitchFamily="2" charset="-122"/>
              </a:rPr>
              <a:t>	</a:t>
            </a:r>
            <a:r>
              <a:rPr lang="ar-JO" altLang="en-US" b="1" dirty="0">
                <a:solidFill>
                  <a:schemeClr val="accent1"/>
                </a:solidFill>
                <a:ea typeface="SimSun" panose="02010600030101010101" pitchFamily="2" charset="-122"/>
              </a:rPr>
              <a:t>سمح مناخ وطبوغرافية هذه المنطقة بتطور زراعي أكبر منه على ساحل الخليج الفارسي.</a:t>
            </a:r>
            <a:endParaRPr lang="en-US" altLang="en-US" b="1" dirty="0">
              <a:solidFill>
                <a:schemeClr val="accent1"/>
              </a:solidFill>
              <a:ea typeface="SimSun" panose="02010600030101010101" pitchFamily="2" charset="-122"/>
            </a:endParaRPr>
          </a:p>
        </p:txBody>
      </p:sp>
      <p:sp>
        <p:nvSpPr>
          <p:cNvPr id="81923" name="Text Box 2">
            <a:extLst>
              <a:ext uri="{FF2B5EF4-FFF2-40B4-BE49-F238E27FC236}">
                <a16:creationId xmlns:a16="http://schemas.microsoft.com/office/drawing/2014/main" id="{C42053A8-159E-F241-9BFB-F5DA31B71BC6}"/>
              </a:ext>
            </a:extLst>
          </p:cNvPr>
          <p:cNvSpPr txBox="1">
            <a:spLocks noChangeArrowheads="1"/>
          </p:cNvSpPr>
          <p:nvPr/>
        </p:nvSpPr>
        <p:spPr bwMode="auto">
          <a:xfrm>
            <a:off x="1219200" y="152400"/>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1800" b="1" dirty="0">
              <a:solidFill>
                <a:schemeClr val="tx1"/>
              </a:solidFill>
            </a:endParaRPr>
          </a:p>
        </p:txBody>
      </p:sp>
      <p:pic>
        <p:nvPicPr>
          <p:cNvPr id="81924" name="Picture 3" descr="Middle East- Zones">
            <a:extLst>
              <a:ext uri="{FF2B5EF4-FFF2-40B4-BE49-F238E27FC236}">
                <a16:creationId xmlns:a16="http://schemas.microsoft.com/office/drawing/2014/main" id="{5FCA7C40-8FD7-DF45-9443-4F4FEBFEC10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90600"/>
            <a:ext cx="495776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Rectangle 4">
            <a:extLst>
              <a:ext uri="{FF2B5EF4-FFF2-40B4-BE49-F238E27FC236}">
                <a16:creationId xmlns:a16="http://schemas.microsoft.com/office/drawing/2014/main" id="{8E0E5511-ED25-0B4E-8D15-6629EBAD4ADF}"/>
              </a:ext>
            </a:extLst>
          </p:cNvPr>
          <p:cNvSpPr>
            <a:spLocks noChangeArrowheads="1"/>
          </p:cNvSpPr>
          <p:nvPr/>
        </p:nvSpPr>
        <p:spPr bwMode="auto">
          <a:xfrm>
            <a:off x="0" y="0"/>
            <a:ext cx="9144000" cy="14176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3800" b="1" dirty="0">
                <a:solidFill>
                  <a:schemeClr val="bg1"/>
                </a:solidFill>
              </a:rPr>
              <a:t>العربية السعيدة </a:t>
            </a:r>
            <a:r>
              <a:rPr lang="ar-JO" altLang="en-US" sz="2600" b="1" dirty="0">
                <a:solidFill>
                  <a:schemeClr val="bg1"/>
                </a:solidFill>
              </a:rPr>
              <a:t>(العربية السعيدة)</a:t>
            </a:r>
            <a:endParaRPr lang="en-US" altLang="en-US" sz="2600" b="1" dirty="0">
              <a:solidFill>
                <a:schemeClr val="bg1"/>
              </a:solidFill>
            </a:endParaRPr>
          </a:p>
        </p:txBody>
      </p:sp>
      <p:sp>
        <p:nvSpPr>
          <p:cNvPr id="81927" name="Text Box 6">
            <a:extLst>
              <a:ext uri="{FF2B5EF4-FFF2-40B4-BE49-F238E27FC236}">
                <a16:creationId xmlns:a16="http://schemas.microsoft.com/office/drawing/2014/main" id="{15E3C086-3798-644D-8276-532EF5683180}"/>
              </a:ext>
            </a:extLst>
          </p:cNvPr>
          <p:cNvSpPr txBox="1">
            <a:spLocks noChangeArrowheads="1"/>
          </p:cNvSpPr>
          <p:nvPr/>
        </p:nvSpPr>
        <p:spPr bwMode="auto">
          <a:xfrm>
            <a:off x="4648200" y="1600200"/>
            <a:ext cx="42672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800100" indent="-34290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lvl="1" eaLnBrk="1" hangingPunct="1">
              <a:lnSpc>
                <a:spcPct val="90000"/>
              </a:lnSpc>
              <a:buFontTx/>
              <a:buNone/>
            </a:pPr>
            <a:endParaRPr lang="en-US" altLang="en-US" sz="2400" b="1" dirty="0">
              <a:solidFill>
                <a:schemeClr val="accent1"/>
              </a:solidFill>
            </a:endParaRPr>
          </a:p>
        </p:txBody>
      </p:sp>
      <p:sp>
        <p:nvSpPr>
          <p:cNvPr id="81928" name="Text Box 8">
            <a:extLst>
              <a:ext uri="{FF2B5EF4-FFF2-40B4-BE49-F238E27FC236}">
                <a16:creationId xmlns:a16="http://schemas.microsoft.com/office/drawing/2014/main" id="{B0B28188-C461-D34F-8054-A023CAB9275C}"/>
              </a:ext>
            </a:extLst>
          </p:cNvPr>
          <p:cNvSpPr txBox="1">
            <a:spLocks noChangeArrowheads="1"/>
          </p:cNvSpPr>
          <p:nvPr/>
        </p:nvSpPr>
        <p:spPr bwMode="auto">
          <a:xfrm>
            <a:off x="3352800" y="5486400"/>
            <a:ext cx="182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r>
              <a:rPr lang="en-US" altLang="en-US" sz="1800" b="1" dirty="0">
                <a:solidFill>
                  <a:schemeClr val="tx1"/>
                </a:solidFill>
              </a:rPr>
              <a:t>Arabia Felix</a:t>
            </a:r>
          </a:p>
        </p:txBody>
      </p:sp>
      <p:sp>
        <p:nvSpPr>
          <p:cNvPr id="81929" name="AutoShape 9">
            <a:extLst>
              <a:ext uri="{FF2B5EF4-FFF2-40B4-BE49-F238E27FC236}">
                <a16:creationId xmlns:a16="http://schemas.microsoft.com/office/drawing/2014/main" id="{43C6AC51-916F-C14E-B02C-BC926039EF54}"/>
              </a:ext>
            </a:extLst>
          </p:cNvPr>
          <p:cNvSpPr>
            <a:spLocks noChangeArrowheads="1"/>
          </p:cNvSpPr>
          <p:nvPr/>
        </p:nvSpPr>
        <p:spPr bwMode="auto">
          <a:xfrm rot="2956074">
            <a:off x="3505200" y="5257800"/>
            <a:ext cx="381000" cy="152400"/>
          </a:xfrm>
          <a:prstGeom prst="leftArrow">
            <a:avLst>
              <a:gd name="adj1" fmla="val 50000"/>
              <a:gd name="adj2" fmla="val 625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endParaRPr>
          </a:p>
        </p:txBody>
      </p:sp>
      <p:sp>
        <p:nvSpPr>
          <p:cNvPr id="81930" name="AutoShape 13">
            <a:extLst>
              <a:ext uri="{FF2B5EF4-FFF2-40B4-BE49-F238E27FC236}">
                <a16:creationId xmlns:a16="http://schemas.microsoft.com/office/drawing/2014/main" id="{68C105A0-8B47-B049-AD0A-FD3E30EDA144}"/>
              </a:ext>
            </a:extLst>
          </p:cNvPr>
          <p:cNvSpPr>
            <a:spLocks noChangeArrowheads="1"/>
          </p:cNvSpPr>
          <p:nvPr/>
        </p:nvSpPr>
        <p:spPr bwMode="auto">
          <a:xfrm rot="-2443926">
            <a:off x="3200400" y="3429000"/>
            <a:ext cx="838200" cy="228600"/>
          </a:xfrm>
          <a:prstGeom prst="leftArrow">
            <a:avLst>
              <a:gd name="adj1" fmla="val 50000"/>
              <a:gd name="adj2" fmla="val 91667"/>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endParaRPr>
          </a:p>
        </p:txBody>
      </p:sp>
      <p:sp>
        <p:nvSpPr>
          <p:cNvPr id="81931" name="AutoShape 14">
            <a:extLst>
              <a:ext uri="{FF2B5EF4-FFF2-40B4-BE49-F238E27FC236}">
                <a16:creationId xmlns:a16="http://schemas.microsoft.com/office/drawing/2014/main" id="{6A1D6D50-1549-BB46-9B97-97C530D30118}"/>
              </a:ext>
            </a:extLst>
          </p:cNvPr>
          <p:cNvSpPr>
            <a:spLocks noChangeArrowheads="1"/>
          </p:cNvSpPr>
          <p:nvPr/>
        </p:nvSpPr>
        <p:spPr bwMode="auto">
          <a:xfrm rot="-9849310">
            <a:off x="838200" y="4343400"/>
            <a:ext cx="838200" cy="228600"/>
          </a:xfrm>
          <a:prstGeom prst="leftArrow">
            <a:avLst>
              <a:gd name="adj1" fmla="val 50000"/>
              <a:gd name="adj2" fmla="val 91667"/>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endParaRPr>
          </a:p>
        </p:txBody>
      </p:sp>
      <p:sp>
        <p:nvSpPr>
          <p:cNvPr id="81932" name="TextBox 13">
            <a:extLst>
              <a:ext uri="{FF2B5EF4-FFF2-40B4-BE49-F238E27FC236}">
                <a16:creationId xmlns:a16="http://schemas.microsoft.com/office/drawing/2014/main" id="{38A9D10D-6875-1345-AED4-F5D76E4155FE}"/>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rPr>
              <a:t>152ر</a:t>
            </a:r>
            <a:endParaRPr lang="en-US" altLang="en-US" sz="24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5479">
                                            <p:txEl>
                                              <p:pRg st="0" end="0"/>
                                            </p:txEl>
                                          </p:spTgt>
                                        </p:tgtEl>
                                        <p:attrNameLst>
                                          <p:attrName>style.visibility</p:attrName>
                                        </p:attrNameLst>
                                      </p:cBhvr>
                                      <p:to>
                                        <p:strVal val="visible"/>
                                      </p:to>
                                    </p:set>
                                    <p:animEffect transition="in" filter="blinds(horizontal)">
                                      <p:cBhvr>
                                        <p:cTn id="7" dur="500"/>
                                        <p:tgtEl>
                                          <p:spTgt spid="1054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05479">
                                            <p:txEl>
                                              <p:pRg st="2" end="2"/>
                                            </p:txEl>
                                          </p:spTgt>
                                        </p:tgtEl>
                                        <p:attrNameLst>
                                          <p:attrName>style.visibility</p:attrName>
                                        </p:attrNameLst>
                                      </p:cBhvr>
                                      <p:to>
                                        <p:strVal val="visible"/>
                                      </p:to>
                                    </p:set>
                                    <p:animEffect transition="in" filter="blinds(horizontal)">
                                      <p:cBhvr>
                                        <p:cTn id="12" dur="500"/>
                                        <p:tgtEl>
                                          <p:spTgt spid="10547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05479">
                                            <p:txEl>
                                              <p:pRg st="4" end="4"/>
                                            </p:txEl>
                                          </p:spTgt>
                                        </p:tgtEl>
                                        <p:attrNameLst>
                                          <p:attrName>style.visibility</p:attrName>
                                        </p:attrNameLst>
                                      </p:cBhvr>
                                      <p:to>
                                        <p:strVal val="visible"/>
                                      </p:to>
                                    </p:set>
                                    <p:animEffect transition="in" filter="blinds(horizontal)">
                                      <p:cBhvr>
                                        <p:cTn id="17" dur="500"/>
                                        <p:tgtEl>
                                          <p:spTgt spid="1054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83970" name="Text Box 2">
            <a:extLst>
              <a:ext uri="{FF2B5EF4-FFF2-40B4-BE49-F238E27FC236}">
                <a16:creationId xmlns:a16="http://schemas.microsoft.com/office/drawing/2014/main" id="{4C369361-53A0-9848-9C65-1E59C8E487BB}"/>
              </a:ext>
            </a:extLst>
          </p:cNvPr>
          <p:cNvSpPr txBox="1">
            <a:spLocks noChangeArrowheads="1"/>
          </p:cNvSpPr>
          <p:nvPr/>
        </p:nvSpPr>
        <p:spPr bwMode="auto">
          <a:xfrm>
            <a:off x="1219200" y="152400"/>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1800" b="1" dirty="0">
              <a:solidFill>
                <a:schemeClr val="tx1"/>
              </a:solidFill>
              <a:cs typeface="Arial" panose="020B0604020202020204" pitchFamily="34" charset="0"/>
            </a:endParaRPr>
          </a:p>
        </p:txBody>
      </p:sp>
      <p:pic>
        <p:nvPicPr>
          <p:cNvPr id="83971" name="Picture 3" descr="Middle East- Zones">
            <a:extLst>
              <a:ext uri="{FF2B5EF4-FFF2-40B4-BE49-F238E27FC236}">
                <a16:creationId xmlns:a16="http://schemas.microsoft.com/office/drawing/2014/main" id="{3D71B24A-892A-8440-BCAA-99226CD7348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90600"/>
            <a:ext cx="495776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Rectangle 4">
            <a:extLst>
              <a:ext uri="{FF2B5EF4-FFF2-40B4-BE49-F238E27FC236}">
                <a16:creationId xmlns:a16="http://schemas.microsoft.com/office/drawing/2014/main" id="{E0DE5473-B38B-6A40-AC91-2B55FE4CDE48}"/>
              </a:ext>
            </a:extLst>
          </p:cNvPr>
          <p:cNvSpPr>
            <a:spLocks noChangeArrowheads="1"/>
          </p:cNvSpPr>
          <p:nvPr/>
        </p:nvSpPr>
        <p:spPr bwMode="auto">
          <a:xfrm>
            <a:off x="0" y="0"/>
            <a:ext cx="9144000" cy="14176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800" b="1" u="none" strike="noStrike" kern="1200" cap="none" spc="0" normalizeH="0" baseline="0" noProof="0" dirty="0">
                <a:ln>
                  <a:noFill/>
                </a:ln>
                <a:solidFill>
                  <a:srgbClr val="FFFFFF"/>
                </a:solidFill>
                <a:effectLst/>
                <a:uLnTx/>
                <a:uFillTx/>
                <a:cs typeface="Arial" panose="020B0604020202020204" pitchFamily="34" charset="0"/>
              </a:rPr>
              <a:t>العربية السعيدة </a:t>
            </a:r>
            <a:r>
              <a:rPr kumimoji="0" lang="ar-JO" altLang="en-US" sz="2600" b="1" u="none" strike="noStrike" kern="1200" cap="none" spc="0" normalizeH="0" baseline="0" noProof="0" dirty="0">
                <a:ln>
                  <a:noFill/>
                </a:ln>
                <a:solidFill>
                  <a:srgbClr val="FFFFFF"/>
                </a:solidFill>
                <a:effectLst/>
                <a:uLnTx/>
                <a:uFillTx/>
                <a:cs typeface="Arial" panose="020B0604020202020204" pitchFamily="34" charset="0"/>
              </a:rPr>
              <a:t>(العربية السعيدة)</a:t>
            </a:r>
            <a:endParaRPr kumimoji="0" lang="en-US" altLang="en-US" sz="26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83973" name="Text Box 5">
            <a:extLst>
              <a:ext uri="{FF2B5EF4-FFF2-40B4-BE49-F238E27FC236}">
                <a16:creationId xmlns:a16="http://schemas.microsoft.com/office/drawing/2014/main" id="{EAC02BEC-73A9-2F4A-9FE3-86646B34CC11}"/>
              </a:ext>
            </a:extLst>
          </p:cNvPr>
          <p:cNvSpPr txBox="1">
            <a:spLocks noChangeArrowheads="1"/>
          </p:cNvSpPr>
          <p:nvPr/>
        </p:nvSpPr>
        <p:spPr bwMode="auto">
          <a:xfrm>
            <a:off x="5105400" y="1558925"/>
            <a:ext cx="40386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2400" b="1" dirty="0">
              <a:solidFill>
                <a:schemeClr val="accent1"/>
              </a:solidFill>
              <a:cs typeface="Arial" panose="020B0604020202020204" pitchFamily="34" charset="0"/>
            </a:endParaRPr>
          </a:p>
          <a:p>
            <a:pPr eaLnBrk="1" hangingPunct="1">
              <a:spcBef>
                <a:spcPct val="50000"/>
              </a:spcBef>
              <a:buFontTx/>
              <a:buNone/>
            </a:pPr>
            <a:endParaRPr lang="en-US" altLang="zh-CN" sz="1800" b="1" dirty="0">
              <a:solidFill>
                <a:schemeClr val="accent1"/>
              </a:solidFill>
              <a:ea typeface="SimSun" panose="02010600030101010101" pitchFamily="2" charset="-122"/>
              <a:cs typeface="Arial" panose="020B0604020202020204" pitchFamily="34" charset="0"/>
            </a:endParaRPr>
          </a:p>
          <a:p>
            <a:pPr eaLnBrk="1" hangingPunct="1">
              <a:spcBef>
                <a:spcPct val="50000"/>
              </a:spcBef>
              <a:buFontTx/>
              <a:buNone/>
            </a:pPr>
            <a:endParaRPr lang="en-US" altLang="en-US" sz="1800" b="1" dirty="0">
              <a:solidFill>
                <a:schemeClr val="accent1"/>
              </a:solidFill>
              <a:ea typeface="SimSun" panose="02010600030101010101" pitchFamily="2" charset="-122"/>
              <a:cs typeface="Arial" panose="020B0604020202020204" pitchFamily="34" charset="0"/>
            </a:endParaRPr>
          </a:p>
        </p:txBody>
      </p:sp>
      <p:sp>
        <p:nvSpPr>
          <p:cNvPr id="83974" name="Text Box 6">
            <a:extLst>
              <a:ext uri="{FF2B5EF4-FFF2-40B4-BE49-F238E27FC236}">
                <a16:creationId xmlns:a16="http://schemas.microsoft.com/office/drawing/2014/main" id="{C3744200-96D6-7A45-8A7A-DB68B1BBAE52}"/>
              </a:ext>
            </a:extLst>
          </p:cNvPr>
          <p:cNvSpPr txBox="1">
            <a:spLocks noChangeArrowheads="1"/>
          </p:cNvSpPr>
          <p:nvPr/>
        </p:nvSpPr>
        <p:spPr bwMode="auto">
          <a:xfrm>
            <a:off x="4648200" y="1600200"/>
            <a:ext cx="42672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800100" indent="-34290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lvl="1" eaLnBrk="1" hangingPunct="1">
              <a:lnSpc>
                <a:spcPct val="90000"/>
              </a:lnSpc>
              <a:buFontTx/>
              <a:buNone/>
            </a:pPr>
            <a:endParaRPr lang="en-US" altLang="en-US" sz="2400" b="1" dirty="0">
              <a:solidFill>
                <a:schemeClr val="accent1"/>
              </a:solidFill>
              <a:cs typeface="Arial" panose="020B0604020202020204" pitchFamily="34" charset="0"/>
            </a:endParaRPr>
          </a:p>
        </p:txBody>
      </p:sp>
      <p:sp>
        <p:nvSpPr>
          <p:cNvPr id="109575" name="Text Box 7">
            <a:extLst>
              <a:ext uri="{FF2B5EF4-FFF2-40B4-BE49-F238E27FC236}">
                <a16:creationId xmlns:a16="http://schemas.microsoft.com/office/drawing/2014/main" id="{5E37696A-0D6E-B947-90F1-5DEDB8DA21C2}"/>
              </a:ext>
            </a:extLst>
          </p:cNvPr>
          <p:cNvSpPr txBox="1">
            <a:spLocks noChangeArrowheads="1"/>
          </p:cNvSpPr>
          <p:nvPr/>
        </p:nvSpPr>
        <p:spPr bwMode="auto">
          <a:xfrm>
            <a:off x="5029200" y="1511300"/>
            <a:ext cx="4114800" cy="227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r" eaLnBrk="1" hangingPunct="1">
              <a:spcBef>
                <a:spcPct val="50000"/>
              </a:spcBef>
              <a:buFontTx/>
              <a:buNone/>
            </a:pPr>
            <a:r>
              <a:rPr lang="ar-JO" altLang="zh-CN" sz="2800" b="1" dirty="0">
                <a:solidFill>
                  <a:schemeClr val="tx1"/>
                </a:solidFill>
                <a:ea typeface="SimSun" panose="02010600030101010101" pitchFamily="2" charset="-122"/>
                <a:cs typeface="Arial" panose="020B0604020202020204" pitchFamily="34" charset="0"/>
              </a:rPr>
              <a:t>عاش شعوب المنطقة في ممالك صغيرة أو مدن ولايات، غالباً أن أكثرها شهرة هي سبأ والتي سميت </a:t>
            </a:r>
            <a:r>
              <a:rPr lang="ar-JO" altLang="zh-CN" sz="2800" b="1" dirty="0">
                <a:solidFill>
                  <a:srgbClr val="FF0000"/>
                </a:solidFill>
                <a:ea typeface="SimSun" panose="02010600030101010101" pitchFamily="2" charset="-122"/>
                <a:cs typeface="Arial" panose="020B0604020202020204" pitchFamily="34" charset="0"/>
              </a:rPr>
              <a:t>شبا </a:t>
            </a:r>
            <a:r>
              <a:rPr lang="ar-JO" altLang="zh-CN" sz="2800" b="1" dirty="0">
                <a:solidFill>
                  <a:schemeClr val="tx1"/>
                </a:solidFill>
                <a:ea typeface="SimSun" panose="02010600030101010101" pitchFamily="2" charset="-122"/>
                <a:cs typeface="Arial" panose="020B0604020202020204" pitchFamily="34" charset="0"/>
              </a:rPr>
              <a:t>في العهد القديم</a:t>
            </a:r>
            <a:r>
              <a:rPr lang="en-US" altLang="zh-CN" sz="2800" b="1" dirty="0">
                <a:solidFill>
                  <a:schemeClr val="accent1"/>
                </a:solidFill>
                <a:ea typeface="SimSun" panose="02010600030101010101" pitchFamily="2" charset="-122"/>
                <a:cs typeface="Arial" panose="020B0604020202020204" pitchFamily="34" charset="0"/>
              </a:rPr>
              <a:t>. </a:t>
            </a:r>
          </a:p>
          <a:p>
            <a:pPr algn="r" eaLnBrk="1" hangingPunct="1">
              <a:spcBef>
                <a:spcPct val="50000"/>
              </a:spcBef>
              <a:buFontTx/>
              <a:buNone/>
            </a:pPr>
            <a:r>
              <a:rPr lang="ar-JO" altLang="zh-CN" sz="2000" b="1" dirty="0">
                <a:solidFill>
                  <a:schemeClr val="tx1"/>
                </a:solidFill>
                <a:ea typeface="SimSun" panose="02010600030101010101" pitchFamily="2" charset="-122"/>
                <a:cs typeface="Arial" panose="020B0604020202020204" pitchFamily="34" charset="0"/>
              </a:rPr>
              <a:t>1 ملوك 10: 1-10</a:t>
            </a:r>
            <a:endParaRPr lang="en-US" altLang="zh-CN" sz="2800" b="1" dirty="0">
              <a:solidFill>
                <a:schemeClr val="tx1"/>
              </a:solidFill>
              <a:ea typeface="SimSun" panose="02010600030101010101" pitchFamily="2" charset="-122"/>
              <a:cs typeface="Arial" panose="020B0604020202020204" pitchFamily="34" charset="0"/>
            </a:endParaRPr>
          </a:p>
        </p:txBody>
      </p:sp>
      <p:sp>
        <p:nvSpPr>
          <p:cNvPr id="83976" name="Text Box 8">
            <a:extLst>
              <a:ext uri="{FF2B5EF4-FFF2-40B4-BE49-F238E27FC236}">
                <a16:creationId xmlns:a16="http://schemas.microsoft.com/office/drawing/2014/main" id="{195126AF-9D7A-1440-846C-4266B1DE2B63}"/>
              </a:ext>
            </a:extLst>
          </p:cNvPr>
          <p:cNvSpPr txBox="1">
            <a:spLocks noChangeArrowheads="1"/>
          </p:cNvSpPr>
          <p:nvPr/>
        </p:nvSpPr>
        <p:spPr bwMode="auto">
          <a:xfrm>
            <a:off x="3352800" y="5486400"/>
            <a:ext cx="15065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50000"/>
              </a:spcBef>
              <a:buFontTx/>
              <a:buNone/>
            </a:pPr>
            <a:r>
              <a:rPr lang="ar-JO" altLang="en-US" b="1" dirty="0">
                <a:solidFill>
                  <a:schemeClr val="tx1"/>
                </a:solidFill>
                <a:cs typeface="Arial" panose="020B0604020202020204" pitchFamily="34" charset="0"/>
              </a:rPr>
              <a:t>العربية السعيدة</a:t>
            </a:r>
            <a:endParaRPr lang="en-US" altLang="en-US" b="1" dirty="0">
              <a:solidFill>
                <a:schemeClr val="tx1"/>
              </a:solidFill>
              <a:cs typeface="Arial" panose="020B0604020202020204" pitchFamily="34" charset="0"/>
            </a:endParaRPr>
          </a:p>
        </p:txBody>
      </p:sp>
      <p:sp>
        <p:nvSpPr>
          <p:cNvPr id="83977" name="AutoShape 9">
            <a:extLst>
              <a:ext uri="{FF2B5EF4-FFF2-40B4-BE49-F238E27FC236}">
                <a16:creationId xmlns:a16="http://schemas.microsoft.com/office/drawing/2014/main" id="{1D3D0427-04C9-404C-B79F-97890A628312}"/>
              </a:ext>
            </a:extLst>
          </p:cNvPr>
          <p:cNvSpPr>
            <a:spLocks noChangeArrowheads="1"/>
          </p:cNvSpPr>
          <p:nvPr/>
        </p:nvSpPr>
        <p:spPr bwMode="auto">
          <a:xfrm rot="2956074">
            <a:off x="3505200" y="5257800"/>
            <a:ext cx="381000" cy="152400"/>
          </a:xfrm>
          <a:prstGeom prst="leftArrow">
            <a:avLst>
              <a:gd name="adj1" fmla="val 50000"/>
              <a:gd name="adj2" fmla="val 625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pic>
        <p:nvPicPr>
          <p:cNvPr id="83978" name="Picture 11" descr="solandsheba">
            <a:extLst>
              <a:ext uri="{FF2B5EF4-FFF2-40B4-BE49-F238E27FC236}">
                <a16:creationId xmlns:a16="http://schemas.microsoft.com/office/drawing/2014/main" id="{FCF3A9D9-C079-4D4D-AA17-3580A5BC96C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81600" y="4114800"/>
            <a:ext cx="191928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9" name="AutoShape 12">
            <a:extLst>
              <a:ext uri="{FF2B5EF4-FFF2-40B4-BE49-F238E27FC236}">
                <a16:creationId xmlns:a16="http://schemas.microsoft.com/office/drawing/2014/main" id="{EB6287C8-1EA3-D847-B8D7-F5643EE22EE5}"/>
              </a:ext>
            </a:extLst>
          </p:cNvPr>
          <p:cNvSpPr>
            <a:spLocks noChangeArrowheads="1"/>
          </p:cNvSpPr>
          <p:nvPr/>
        </p:nvSpPr>
        <p:spPr bwMode="auto">
          <a:xfrm rot="-9071417">
            <a:off x="838200" y="4800600"/>
            <a:ext cx="1676400" cy="304800"/>
          </a:xfrm>
          <a:prstGeom prst="leftArrow">
            <a:avLst>
              <a:gd name="adj1" fmla="val 50000"/>
              <a:gd name="adj2" fmla="val 1375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sp>
        <p:nvSpPr>
          <p:cNvPr id="83980" name="TextBox 13">
            <a:extLst>
              <a:ext uri="{FF2B5EF4-FFF2-40B4-BE49-F238E27FC236}">
                <a16:creationId xmlns:a16="http://schemas.microsoft.com/office/drawing/2014/main" id="{CC386F51-FC4A-6B46-B4CB-570F51CDDB88}"/>
              </a:ext>
            </a:extLst>
          </p:cNvPr>
          <p:cNvSpPr txBox="1">
            <a:spLocks noChangeArrowheads="1"/>
          </p:cNvSpPr>
          <p:nvPr/>
        </p:nvSpPr>
        <p:spPr bwMode="auto">
          <a:xfrm>
            <a:off x="8153400" y="0"/>
            <a:ext cx="99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152ر</a:t>
            </a:r>
            <a:endParaRPr lang="en-US" altLang="en-US" sz="2400" b="1" dirty="0">
              <a:solidFill>
                <a:schemeClr val="bg1"/>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9575">
                                            <p:txEl>
                                              <p:pRg st="0" end="0"/>
                                            </p:txEl>
                                          </p:spTgt>
                                        </p:tgtEl>
                                        <p:attrNameLst>
                                          <p:attrName>style.visibility</p:attrName>
                                        </p:attrNameLst>
                                      </p:cBhvr>
                                      <p:to>
                                        <p:strVal val="visible"/>
                                      </p:to>
                                    </p:set>
                                    <p:animEffect transition="in" filter="blinds(horizontal)">
                                      <p:cBhvr>
                                        <p:cTn id="7" dur="500"/>
                                        <p:tgtEl>
                                          <p:spTgt spid="1095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9575">
                                            <p:txEl>
                                              <p:pRg st="1" end="1"/>
                                            </p:txEl>
                                          </p:spTgt>
                                        </p:tgtEl>
                                        <p:attrNameLst>
                                          <p:attrName>style.visibility</p:attrName>
                                        </p:attrNameLst>
                                      </p:cBhvr>
                                      <p:to>
                                        <p:strVal val="visible"/>
                                      </p:to>
                                    </p:set>
                                    <p:animEffect transition="in" filter="blinds(horizontal)">
                                      <p:cBhvr>
                                        <p:cTn id="12" dur="500"/>
                                        <p:tgtEl>
                                          <p:spTgt spid="1095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86018" name="Text Box 2">
            <a:extLst>
              <a:ext uri="{FF2B5EF4-FFF2-40B4-BE49-F238E27FC236}">
                <a16:creationId xmlns:a16="http://schemas.microsoft.com/office/drawing/2014/main" id="{2C6B328C-3F88-3444-B0BB-D936798A38FE}"/>
              </a:ext>
            </a:extLst>
          </p:cNvPr>
          <p:cNvSpPr txBox="1">
            <a:spLocks noChangeArrowheads="1"/>
          </p:cNvSpPr>
          <p:nvPr/>
        </p:nvSpPr>
        <p:spPr bwMode="auto">
          <a:xfrm>
            <a:off x="1219200" y="152400"/>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1800" b="1" dirty="0">
              <a:solidFill>
                <a:schemeClr val="tx1"/>
              </a:solidFill>
              <a:cs typeface="Arial" panose="020B0604020202020204" pitchFamily="34" charset="0"/>
            </a:endParaRPr>
          </a:p>
        </p:txBody>
      </p:sp>
      <p:pic>
        <p:nvPicPr>
          <p:cNvPr id="86019" name="Picture 3" descr="Middle East- Zones">
            <a:extLst>
              <a:ext uri="{FF2B5EF4-FFF2-40B4-BE49-F238E27FC236}">
                <a16:creationId xmlns:a16="http://schemas.microsoft.com/office/drawing/2014/main" id="{3C2B070B-40C1-4542-8C25-127F9A872FF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90600"/>
            <a:ext cx="495776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Rectangle 6">
            <a:extLst>
              <a:ext uri="{FF2B5EF4-FFF2-40B4-BE49-F238E27FC236}">
                <a16:creationId xmlns:a16="http://schemas.microsoft.com/office/drawing/2014/main" id="{2BF4DBF9-7898-264B-B01A-C37955AD206B}"/>
              </a:ext>
            </a:extLst>
          </p:cNvPr>
          <p:cNvSpPr>
            <a:spLocks noChangeArrowheads="1"/>
          </p:cNvSpPr>
          <p:nvPr/>
        </p:nvSpPr>
        <p:spPr bwMode="auto">
          <a:xfrm>
            <a:off x="0" y="0"/>
            <a:ext cx="9144000" cy="14176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800" b="1" u="none" strike="noStrike" kern="1200" cap="none" spc="0" normalizeH="0" baseline="0" noProof="0" dirty="0">
                <a:ln>
                  <a:noFill/>
                </a:ln>
                <a:solidFill>
                  <a:srgbClr val="FFFFFF"/>
                </a:solidFill>
                <a:effectLst/>
                <a:uLnTx/>
                <a:uFillTx/>
                <a:cs typeface="Arial" panose="020B0604020202020204" pitchFamily="34" charset="0"/>
              </a:rPr>
              <a:t>العربية السعيدة </a:t>
            </a:r>
            <a:r>
              <a:rPr kumimoji="0" lang="ar-JO" altLang="en-US" sz="2600" b="1" u="none" strike="noStrike" kern="1200" cap="none" spc="0" normalizeH="0" baseline="0" noProof="0" dirty="0">
                <a:ln>
                  <a:noFill/>
                </a:ln>
                <a:solidFill>
                  <a:srgbClr val="FFFFFF"/>
                </a:solidFill>
                <a:effectLst/>
                <a:uLnTx/>
                <a:uFillTx/>
                <a:cs typeface="Arial" panose="020B0604020202020204" pitchFamily="34" charset="0"/>
              </a:rPr>
              <a:t>(العربية السعيدة)</a:t>
            </a:r>
            <a:endParaRPr kumimoji="0" lang="en-US" altLang="en-US" sz="26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86021" name="Text Box 7">
            <a:extLst>
              <a:ext uri="{FF2B5EF4-FFF2-40B4-BE49-F238E27FC236}">
                <a16:creationId xmlns:a16="http://schemas.microsoft.com/office/drawing/2014/main" id="{FFB4F337-DF66-3C40-B600-503D287EBDA5}"/>
              </a:ext>
            </a:extLst>
          </p:cNvPr>
          <p:cNvSpPr txBox="1">
            <a:spLocks noChangeArrowheads="1"/>
          </p:cNvSpPr>
          <p:nvPr/>
        </p:nvSpPr>
        <p:spPr bwMode="auto">
          <a:xfrm>
            <a:off x="5105400" y="1558925"/>
            <a:ext cx="40386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2400" b="1" dirty="0">
              <a:solidFill>
                <a:schemeClr val="accent1"/>
              </a:solidFill>
              <a:cs typeface="Arial" panose="020B0604020202020204" pitchFamily="34" charset="0"/>
            </a:endParaRPr>
          </a:p>
          <a:p>
            <a:pPr eaLnBrk="1" hangingPunct="1">
              <a:spcBef>
                <a:spcPct val="50000"/>
              </a:spcBef>
              <a:buFontTx/>
              <a:buNone/>
            </a:pPr>
            <a:endParaRPr lang="en-US" altLang="zh-CN" sz="1800" b="1" dirty="0">
              <a:solidFill>
                <a:schemeClr val="accent1"/>
              </a:solidFill>
              <a:ea typeface="SimSun" panose="02010600030101010101" pitchFamily="2" charset="-122"/>
              <a:cs typeface="Arial" panose="020B0604020202020204" pitchFamily="34" charset="0"/>
            </a:endParaRPr>
          </a:p>
          <a:p>
            <a:pPr eaLnBrk="1" hangingPunct="1">
              <a:spcBef>
                <a:spcPct val="50000"/>
              </a:spcBef>
              <a:buFontTx/>
              <a:buNone/>
            </a:pPr>
            <a:endParaRPr lang="en-US" altLang="en-US" sz="1800" b="1" dirty="0">
              <a:solidFill>
                <a:schemeClr val="accent1"/>
              </a:solidFill>
              <a:ea typeface="SimSun" panose="02010600030101010101" pitchFamily="2" charset="-122"/>
              <a:cs typeface="Arial" panose="020B0604020202020204" pitchFamily="34" charset="0"/>
            </a:endParaRPr>
          </a:p>
        </p:txBody>
      </p:sp>
      <p:sp>
        <p:nvSpPr>
          <p:cNvPr id="86022" name="Text Box 8">
            <a:extLst>
              <a:ext uri="{FF2B5EF4-FFF2-40B4-BE49-F238E27FC236}">
                <a16:creationId xmlns:a16="http://schemas.microsoft.com/office/drawing/2014/main" id="{4F43556E-38B4-1241-B073-F5CC115A0989}"/>
              </a:ext>
            </a:extLst>
          </p:cNvPr>
          <p:cNvSpPr txBox="1">
            <a:spLocks noChangeArrowheads="1"/>
          </p:cNvSpPr>
          <p:nvPr/>
        </p:nvSpPr>
        <p:spPr bwMode="auto">
          <a:xfrm>
            <a:off x="4648200" y="1600200"/>
            <a:ext cx="42672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800100" indent="-34290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lvl="1" eaLnBrk="1" hangingPunct="1">
              <a:lnSpc>
                <a:spcPct val="90000"/>
              </a:lnSpc>
              <a:buFontTx/>
              <a:buNone/>
            </a:pPr>
            <a:endParaRPr lang="en-US" altLang="en-US" sz="2400" b="1" dirty="0">
              <a:solidFill>
                <a:schemeClr val="accent1"/>
              </a:solidFill>
              <a:cs typeface="Arial" panose="020B0604020202020204" pitchFamily="34" charset="0"/>
            </a:endParaRPr>
          </a:p>
        </p:txBody>
      </p:sp>
      <p:sp>
        <p:nvSpPr>
          <p:cNvPr id="103433" name="Text Box 9">
            <a:extLst>
              <a:ext uri="{FF2B5EF4-FFF2-40B4-BE49-F238E27FC236}">
                <a16:creationId xmlns:a16="http://schemas.microsoft.com/office/drawing/2014/main" id="{004D9847-F679-2542-B7EB-82BA6B00F441}"/>
              </a:ext>
            </a:extLst>
          </p:cNvPr>
          <p:cNvSpPr txBox="1">
            <a:spLocks noChangeArrowheads="1"/>
          </p:cNvSpPr>
          <p:nvPr/>
        </p:nvSpPr>
        <p:spPr bwMode="auto">
          <a:xfrm>
            <a:off x="5334000" y="1447800"/>
            <a:ext cx="3810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11430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lvl="1" algn="r" eaLnBrk="1" hangingPunct="1">
              <a:spcBef>
                <a:spcPct val="0"/>
              </a:spcBef>
              <a:buFontTx/>
              <a:buNone/>
            </a:pPr>
            <a:r>
              <a:rPr lang="ar-JO" altLang="zh-CN" sz="2400" b="1" dirty="0">
                <a:solidFill>
                  <a:schemeClr val="tx1"/>
                </a:solidFill>
                <a:ea typeface="SimSun" panose="02010600030101010101" pitchFamily="2" charset="-122"/>
                <a:cs typeface="Arial" panose="020B0604020202020204" pitchFamily="34" charset="0"/>
              </a:rPr>
              <a:t>كان سكان السواحل في شبه الجزيرة العربية في وضع ممتاز للإستفادة من التجارة مع الشعوب المجاورة.</a:t>
            </a:r>
            <a:endParaRPr lang="en-US" altLang="zh-CN" sz="2400" b="1" dirty="0">
              <a:solidFill>
                <a:schemeClr val="tx1"/>
              </a:solidFill>
              <a:ea typeface="SimSun" panose="02010600030101010101" pitchFamily="2" charset="-122"/>
              <a:cs typeface="Arial" panose="020B0604020202020204" pitchFamily="34" charset="0"/>
            </a:endParaRPr>
          </a:p>
          <a:p>
            <a:pPr lvl="1" eaLnBrk="1" hangingPunct="1">
              <a:spcBef>
                <a:spcPct val="0"/>
              </a:spcBef>
              <a:buFontTx/>
              <a:buNone/>
            </a:pPr>
            <a:endParaRPr lang="en-US" altLang="zh-CN" sz="2400" b="1" dirty="0">
              <a:solidFill>
                <a:schemeClr val="tx1"/>
              </a:solidFill>
              <a:ea typeface="SimSun" panose="02010600030101010101" pitchFamily="2" charset="-122"/>
              <a:cs typeface="Arial" panose="020B0604020202020204" pitchFamily="34" charset="0"/>
            </a:endParaRPr>
          </a:p>
          <a:p>
            <a:pPr lvl="1" algn="r" eaLnBrk="1" hangingPunct="1">
              <a:spcBef>
                <a:spcPct val="0"/>
              </a:spcBef>
              <a:buFontTx/>
              <a:buNone/>
            </a:pPr>
            <a:r>
              <a:rPr lang="ar-JO" altLang="en-US" sz="2400" b="1" dirty="0">
                <a:solidFill>
                  <a:schemeClr val="tx1"/>
                </a:solidFill>
                <a:ea typeface="SimSun" panose="02010600030101010101" pitchFamily="2" charset="-122"/>
                <a:cs typeface="Arial" panose="020B0604020202020204" pitchFamily="34" charset="0"/>
              </a:rPr>
              <a:t>في العصور القديمة كان اليمن مشهوراً بالبخور والقرفة (التي استوردت من الهند).</a:t>
            </a:r>
            <a:endParaRPr lang="en-US" altLang="en-US" b="1" dirty="0">
              <a:solidFill>
                <a:schemeClr val="tx1"/>
              </a:solidFill>
              <a:ea typeface="SimSun" panose="02010600030101010101" pitchFamily="2" charset="-122"/>
              <a:cs typeface="Arial" panose="020B0604020202020204" pitchFamily="34" charset="0"/>
            </a:endParaRPr>
          </a:p>
        </p:txBody>
      </p:sp>
      <p:sp>
        <p:nvSpPr>
          <p:cNvPr id="86024" name="Text Box 10">
            <a:extLst>
              <a:ext uri="{FF2B5EF4-FFF2-40B4-BE49-F238E27FC236}">
                <a16:creationId xmlns:a16="http://schemas.microsoft.com/office/drawing/2014/main" id="{742A2371-5505-0143-BC93-1F6AB75DB042}"/>
              </a:ext>
            </a:extLst>
          </p:cNvPr>
          <p:cNvSpPr txBox="1">
            <a:spLocks noChangeArrowheads="1"/>
          </p:cNvSpPr>
          <p:nvPr/>
        </p:nvSpPr>
        <p:spPr bwMode="auto">
          <a:xfrm>
            <a:off x="3352800" y="5486400"/>
            <a:ext cx="14668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50000"/>
              </a:spcBef>
              <a:buFontTx/>
              <a:buNone/>
            </a:pPr>
            <a:r>
              <a:rPr lang="ar-JO" altLang="en-US" b="1" dirty="0">
                <a:solidFill>
                  <a:schemeClr val="tx1"/>
                </a:solidFill>
                <a:cs typeface="Arial" panose="020B0604020202020204" pitchFamily="34" charset="0"/>
              </a:rPr>
              <a:t>العربية السعيدة</a:t>
            </a:r>
            <a:endParaRPr lang="en-US" altLang="en-US" b="1" dirty="0">
              <a:solidFill>
                <a:schemeClr val="tx1"/>
              </a:solidFill>
              <a:cs typeface="Arial" panose="020B0604020202020204" pitchFamily="34" charset="0"/>
            </a:endParaRPr>
          </a:p>
        </p:txBody>
      </p:sp>
      <p:sp>
        <p:nvSpPr>
          <p:cNvPr id="86025" name="AutoShape 11">
            <a:extLst>
              <a:ext uri="{FF2B5EF4-FFF2-40B4-BE49-F238E27FC236}">
                <a16:creationId xmlns:a16="http://schemas.microsoft.com/office/drawing/2014/main" id="{1D252DD3-B145-584D-BFE6-12FCA326CD82}"/>
              </a:ext>
            </a:extLst>
          </p:cNvPr>
          <p:cNvSpPr>
            <a:spLocks noChangeArrowheads="1"/>
          </p:cNvSpPr>
          <p:nvPr/>
        </p:nvSpPr>
        <p:spPr bwMode="auto">
          <a:xfrm rot="2956074">
            <a:off x="3505200" y="5257800"/>
            <a:ext cx="381000" cy="152400"/>
          </a:xfrm>
          <a:prstGeom prst="leftArrow">
            <a:avLst>
              <a:gd name="adj1" fmla="val 50000"/>
              <a:gd name="adj2" fmla="val 625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pic>
        <p:nvPicPr>
          <p:cNvPr id="103436" name="Picture 12" descr="cinnamon">
            <a:extLst>
              <a:ext uri="{FF2B5EF4-FFF2-40B4-BE49-F238E27FC236}">
                <a16:creationId xmlns:a16="http://schemas.microsoft.com/office/drawing/2014/main" id="{7387E60B-994C-4949-90D1-BDB00464BE3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3962400"/>
            <a:ext cx="14668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7" name="Picture 13" descr="MPj02161240000[1]">
            <a:extLst>
              <a:ext uri="{FF2B5EF4-FFF2-40B4-BE49-F238E27FC236}">
                <a16:creationId xmlns:a16="http://schemas.microsoft.com/office/drawing/2014/main" id="{6B232DAE-FCB7-8346-88B4-D6AC4359C68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35625" y="4967288"/>
            <a:ext cx="3013075" cy="182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8" name="TextBox 13">
            <a:extLst>
              <a:ext uri="{FF2B5EF4-FFF2-40B4-BE49-F238E27FC236}">
                <a16:creationId xmlns:a16="http://schemas.microsoft.com/office/drawing/2014/main" id="{89E12506-DD5D-6E4B-B809-9938EF7CB201}"/>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152ر</a:t>
            </a:r>
            <a:endParaRPr lang="en-US" altLang="en-US" sz="2400" b="1" dirty="0">
              <a:solidFill>
                <a:schemeClr val="bg1"/>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3433">
                                            <p:txEl>
                                              <p:pRg st="0" end="0"/>
                                            </p:txEl>
                                          </p:spTgt>
                                        </p:tgtEl>
                                        <p:attrNameLst>
                                          <p:attrName>style.visibility</p:attrName>
                                        </p:attrNameLst>
                                      </p:cBhvr>
                                      <p:to>
                                        <p:strVal val="visible"/>
                                      </p:to>
                                    </p:set>
                                    <p:animEffect transition="in" filter="blinds(horizontal)">
                                      <p:cBhvr>
                                        <p:cTn id="7" dur="500"/>
                                        <p:tgtEl>
                                          <p:spTgt spid="1034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3433">
                                            <p:txEl>
                                              <p:pRg st="2" end="2"/>
                                            </p:txEl>
                                          </p:spTgt>
                                        </p:tgtEl>
                                        <p:attrNameLst>
                                          <p:attrName>style.visibility</p:attrName>
                                        </p:attrNameLst>
                                      </p:cBhvr>
                                      <p:to>
                                        <p:strVal val="visible"/>
                                      </p:to>
                                    </p:set>
                                    <p:animEffect transition="in" filter="blinds(horizontal)">
                                      <p:cBhvr>
                                        <p:cTn id="12" dur="500"/>
                                        <p:tgtEl>
                                          <p:spTgt spid="103433">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103436"/>
                                        </p:tgtEl>
                                        <p:attrNameLst>
                                          <p:attrName>style.visibility</p:attrName>
                                        </p:attrNameLst>
                                      </p:cBhvr>
                                      <p:to>
                                        <p:strVal val="visible"/>
                                      </p:to>
                                    </p:set>
                                    <p:animEffect transition="in" filter="dissolve">
                                      <p:cBhvr>
                                        <p:cTn id="15" dur="500"/>
                                        <p:tgtEl>
                                          <p:spTgt spid="103436"/>
                                        </p:tgtEl>
                                      </p:cBhvr>
                                    </p:animEffect>
                                  </p:childTnLst>
                                </p:cTn>
                              </p:par>
                              <p:par>
                                <p:cTn id="16" presetID="9" presetClass="entr" presetSubtype="0" fill="hold" nodeType="withEffect">
                                  <p:stCondLst>
                                    <p:cond delay="0"/>
                                  </p:stCondLst>
                                  <p:childTnLst>
                                    <p:set>
                                      <p:cBhvr>
                                        <p:cTn id="17" dur="1" fill="hold">
                                          <p:stCondLst>
                                            <p:cond delay="0"/>
                                          </p:stCondLst>
                                        </p:cTn>
                                        <p:tgtEl>
                                          <p:spTgt spid="103437"/>
                                        </p:tgtEl>
                                        <p:attrNameLst>
                                          <p:attrName>style.visibility</p:attrName>
                                        </p:attrNameLst>
                                      </p:cBhvr>
                                      <p:to>
                                        <p:strVal val="visible"/>
                                      </p:to>
                                    </p:set>
                                    <p:animEffect transition="in" filter="dissolve">
                                      <p:cBhvr>
                                        <p:cTn id="18" dur="500"/>
                                        <p:tgtEl>
                                          <p:spTgt spid="103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88066" name="Text Box 2">
            <a:extLst>
              <a:ext uri="{FF2B5EF4-FFF2-40B4-BE49-F238E27FC236}">
                <a16:creationId xmlns:a16="http://schemas.microsoft.com/office/drawing/2014/main" id="{754BAE74-2EE0-F243-A464-97B7C2C9454C}"/>
              </a:ext>
            </a:extLst>
          </p:cNvPr>
          <p:cNvSpPr txBox="1">
            <a:spLocks noChangeArrowheads="1"/>
          </p:cNvSpPr>
          <p:nvPr/>
        </p:nvSpPr>
        <p:spPr bwMode="auto">
          <a:xfrm>
            <a:off x="1219200" y="152400"/>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1800" b="1" dirty="0">
              <a:solidFill>
                <a:schemeClr val="tx1"/>
              </a:solidFill>
              <a:cs typeface="Arial" panose="020B0604020202020204" pitchFamily="34" charset="0"/>
            </a:endParaRPr>
          </a:p>
        </p:txBody>
      </p:sp>
      <p:pic>
        <p:nvPicPr>
          <p:cNvPr id="88067" name="Picture 3" descr="Middle East- Zones">
            <a:extLst>
              <a:ext uri="{FF2B5EF4-FFF2-40B4-BE49-F238E27FC236}">
                <a16:creationId xmlns:a16="http://schemas.microsoft.com/office/drawing/2014/main" id="{BF3801BA-1BBC-4440-B290-EB16B284F28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90600"/>
            <a:ext cx="495776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Rectangle 4">
            <a:extLst>
              <a:ext uri="{FF2B5EF4-FFF2-40B4-BE49-F238E27FC236}">
                <a16:creationId xmlns:a16="http://schemas.microsoft.com/office/drawing/2014/main" id="{1ED57DD4-220D-B749-A9A9-05CCD35527B9}"/>
              </a:ext>
            </a:extLst>
          </p:cNvPr>
          <p:cNvSpPr>
            <a:spLocks noChangeArrowheads="1"/>
          </p:cNvSpPr>
          <p:nvPr/>
        </p:nvSpPr>
        <p:spPr bwMode="auto">
          <a:xfrm>
            <a:off x="0" y="0"/>
            <a:ext cx="9144000" cy="14176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800" b="1" u="none" strike="noStrike" kern="1200" cap="none" spc="0" normalizeH="0" baseline="0" noProof="0" dirty="0">
                <a:ln>
                  <a:noFill/>
                </a:ln>
                <a:solidFill>
                  <a:srgbClr val="FFFFFF"/>
                </a:solidFill>
                <a:effectLst/>
                <a:uLnTx/>
                <a:uFillTx/>
                <a:cs typeface="Arial" panose="020B0604020202020204" pitchFamily="34" charset="0"/>
              </a:rPr>
              <a:t>العربية السعيدة </a:t>
            </a:r>
            <a:r>
              <a:rPr kumimoji="0" lang="ar-JO" altLang="en-US" sz="2600" b="1" u="none" strike="noStrike" kern="1200" cap="none" spc="0" normalizeH="0" baseline="0" noProof="0" dirty="0">
                <a:ln>
                  <a:noFill/>
                </a:ln>
                <a:solidFill>
                  <a:srgbClr val="FFFFFF"/>
                </a:solidFill>
                <a:effectLst/>
                <a:uLnTx/>
                <a:uFillTx/>
                <a:cs typeface="Arial" panose="020B0604020202020204" pitchFamily="34" charset="0"/>
              </a:rPr>
              <a:t>(العربية السعيدة)</a:t>
            </a:r>
            <a:endParaRPr kumimoji="0" lang="en-US" altLang="en-US" sz="26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88069" name="Text Box 6">
            <a:extLst>
              <a:ext uri="{FF2B5EF4-FFF2-40B4-BE49-F238E27FC236}">
                <a16:creationId xmlns:a16="http://schemas.microsoft.com/office/drawing/2014/main" id="{5689273E-5918-3C46-95F1-BFCBD9BABF47}"/>
              </a:ext>
            </a:extLst>
          </p:cNvPr>
          <p:cNvSpPr txBox="1">
            <a:spLocks noChangeArrowheads="1"/>
          </p:cNvSpPr>
          <p:nvPr/>
        </p:nvSpPr>
        <p:spPr bwMode="auto">
          <a:xfrm>
            <a:off x="4648200" y="1600200"/>
            <a:ext cx="42672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800100" indent="-34290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lvl="1" eaLnBrk="1" hangingPunct="1">
              <a:lnSpc>
                <a:spcPct val="90000"/>
              </a:lnSpc>
              <a:buFontTx/>
              <a:buNone/>
            </a:pPr>
            <a:endParaRPr lang="en-US" altLang="en-US" sz="2400" b="1" dirty="0">
              <a:solidFill>
                <a:schemeClr val="accent1"/>
              </a:solidFill>
              <a:cs typeface="Arial" panose="020B0604020202020204" pitchFamily="34" charset="0"/>
            </a:endParaRPr>
          </a:p>
        </p:txBody>
      </p:sp>
      <p:sp>
        <p:nvSpPr>
          <p:cNvPr id="120839" name="Text Box 7">
            <a:extLst>
              <a:ext uri="{FF2B5EF4-FFF2-40B4-BE49-F238E27FC236}">
                <a16:creationId xmlns:a16="http://schemas.microsoft.com/office/drawing/2014/main" id="{33D13085-C29B-C042-81D3-789E967D7B7C}"/>
              </a:ext>
            </a:extLst>
          </p:cNvPr>
          <p:cNvSpPr txBox="1">
            <a:spLocks noChangeArrowheads="1"/>
          </p:cNvSpPr>
          <p:nvPr/>
        </p:nvSpPr>
        <p:spPr bwMode="auto">
          <a:xfrm>
            <a:off x="4884738" y="1509713"/>
            <a:ext cx="4259262" cy="393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11430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lvl="1" algn="r" eaLnBrk="1" hangingPunct="1">
              <a:lnSpc>
                <a:spcPct val="80000"/>
              </a:lnSpc>
              <a:buFontTx/>
              <a:buNone/>
            </a:pPr>
            <a:r>
              <a:rPr lang="ar-JO" altLang="en-US" sz="2400" b="1" dirty="0">
                <a:solidFill>
                  <a:schemeClr val="tx1"/>
                </a:solidFill>
                <a:cs typeface="Arial" panose="020B0604020202020204" pitchFamily="34" charset="0"/>
              </a:rPr>
              <a:t>كانت تجارة البخور هي المصدر الرئيسي للثراء.</a:t>
            </a:r>
            <a:endParaRPr lang="en-US" altLang="en-US" sz="2400" b="1" dirty="0">
              <a:solidFill>
                <a:schemeClr val="tx1"/>
              </a:solidFill>
              <a:cs typeface="Arial" panose="020B0604020202020204" pitchFamily="34" charset="0"/>
            </a:endParaRPr>
          </a:p>
          <a:p>
            <a:pPr lvl="1" eaLnBrk="1" hangingPunct="1">
              <a:lnSpc>
                <a:spcPct val="80000"/>
              </a:lnSpc>
              <a:buFontTx/>
              <a:buNone/>
            </a:pPr>
            <a:endParaRPr lang="en-US" altLang="zh-CN" sz="2400" b="1" dirty="0">
              <a:solidFill>
                <a:schemeClr val="tx1"/>
              </a:solidFill>
              <a:ea typeface="SimSun" panose="02010600030101010101" pitchFamily="2" charset="-122"/>
              <a:cs typeface="Arial" panose="020B0604020202020204" pitchFamily="34" charset="0"/>
            </a:endParaRPr>
          </a:p>
          <a:p>
            <a:pPr lvl="1" algn="r" eaLnBrk="1" hangingPunct="1">
              <a:lnSpc>
                <a:spcPct val="90000"/>
              </a:lnSpc>
              <a:buFontTx/>
              <a:buNone/>
            </a:pPr>
            <a:r>
              <a:rPr lang="ar-JO" altLang="en-US" sz="2400" b="1" dirty="0">
                <a:solidFill>
                  <a:schemeClr val="tx1"/>
                </a:solidFill>
                <a:ea typeface="SimSun" panose="02010600030101010101" pitchFamily="2" charset="-122"/>
                <a:cs typeface="Arial" panose="020B0604020202020204" pitchFamily="34" charset="0"/>
              </a:rPr>
              <a:t>نقلت الجمال البضائع على طول </a:t>
            </a:r>
            <a:r>
              <a:rPr lang="ar-JO" altLang="en-US" sz="2400" b="1" u="sng" dirty="0">
                <a:solidFill>
                  <a:schemeClr val="tx1"/>
                </a:solidFill>
                <a:ea typeface="SimSun" panose="02010600030101010101" pitchFamily="2" charset="-122"/>
                <a:cs typeface="Arial" panose="020B0604020202020204" pitchFamily="34" charset="0"/>
              </a:rPr>
              <a:t>طريق البخور</a:t>
            </a:r>
            <a:r>
              <a:rPr lang="ar-JO" altLang="en-US" sz="2400" b="1" dirty="0">
                <a:solidFill>
                  <a:schemeClr val="tx1"/>
                </a:solidFill>
                <a:ea typeface="SimSun" panose="02010600030101010101" pitchFamily="2" charset="-122"/>
                <a:cs typeface="Arial" panose="020B0604020202020204" pitchFamily="34" charset="0"/>
              </a:rPr>
              <a:t>، تم تدجين هذه الجمال في القرن العاشر قبل الميلاد، وكان بإمكانها السفر 100 كيلومتر في اليوم.  </a:t>
            </a:r>
            <a:endParaRPr lang="en-US" altLang="en-US" sz="2400" b="1" dirty="0">
              <a:solidFill>
                <a:schemeClr val="tx1"/>
              </a:solidFill>
              <a:ea typeface="SimSun" panose="02010600030101010101" pitchFamily="2" charset="-122"/>
              <a:cs typeface="Arial" panose="020B0604020202020204" pitchFamily="34" charset="0"/>
            </a:endParaRPr>
          </a:p>
          <a:p>
            <a:pPr lvl="1" eaLnBrk="1" hangingPunct="1">
              <a:lnSpc>
                <a:spcPct val="90000"/>
              </a:lnSpc>
              <a:buFontTx/>
              <a:buNone/>
            </a:pPr>
            <a:endParaRPr lang="en-US" altLang="zh-CN" sz="2400" b="1" dirty="0">
              <a:solidFill>
                <a:schemeClr val="tx1"/>
              </a:solidFill>
              <a:ea typeface="SimSun" panose="02010600030101010101" pitchFamily="2" charset="-122"/>
              <a:cs typeface="Arial" panose="020B0604020202020204" pitchFamily="34" charset="0"/>
            </a:endParaRPr>
          </a:p>
          <a:p>
            <a:pPr lvl="1" algn="r" eaLnBrk="1" hangingPunct="1">
              <a:lnSpc>
                <a:spcPct val="90000"/>
              </a:lnSpc>
              <a:buFontTx/>
              <a:buNone/>
            </a:pPr>
            <a:r>
              <a:rPr lang="ar-JO" altLang="en-US" sz="2400" b="1" dirty="0">
                <a:solidFill>
                  <a:schemeClr val="tx1"/>
                </a:solidFill>
                <a:ea typeface="SimSun" panose="02010600030101010101" pitchFamily="2" charset="-122"/>
                <a:cs typeface="Arial" panose="020B0604020202020204" pitchFamily="34" charset="0"/>
              </a:rPr>
              <a:t>تأسست عدة مدن على طول طريق البخور، كانت </a:t>
            </a:r>
            <a:r>
              <a:rPr lang="ar-JO" altLang="en-US" sz="2400" b="1" u="sng" dirty="0">
                <a:solidFill>
                  <a:schemeClr val="tx1"/>
                </a:solidFill>
                <a:ea typeface="SimSun" panose="02010600030101010101" pitchFamily="2" charset="-122"/>
                <a:cs typeface="Arial" panose="020B0604020202020204" pitchFamily="34" charset="0"/>
              </a:rPr>
              <a:t>مكة</a:t>
            </a:r>
            <a:r>
              <a:rPr lang="ar-JO" altLang="en-US" sz="2400" b="1" dirty="0">
                <a:solidFill>
                  <a:schemeClr val="tx1"/>
                </a:solidFill>
                <a:ea typeface="SimSun" panose="02010600030101010101" pitchFamily="2" charset="-122"/>
                <a:cs typeface="Arial" panose="020B0604020202020204" pitchFamily="34" charset="0"/>
              </a:rPr>
              <a:t> بعيدة قليلاً عن الطريق الرئيسي.</a:t>
            </a:r>
            <a:endParaRPr lang="en-US" altLang="en-US" sz="2400" b="1" dirty="0">
              <a:solidFill>
                <a:schemeClr val="tx1"/>
              </a:solidFill>
              <a:ea typeface="SimSun" panose="02010600030101010101" pitchFamily="2" charset="-122"/>
              <a:cs typeface="Arial" panose="020B0604020202020204" pitchFamily="34" charset="0"/>
            </a:endParaRPr>
          </a:p>
        </p:txBody>
      </p:sp>
      <p:sp>
        <p:nvSpPr>
          <p:cNvPr id="88071" name="Text Box 8">
            <a:extLst>
              <a:ext uri="{FF2B5EF4-FFF2-40B4-BE49-F238E27FC236}">
                <a16:creationId xmlns:a16="http://schemas.microsoft.com/office/drawing/2014/main" id="{1A58D94C-5EE0-7442-A82F-2AE6B05AB21C}"/>
              </a:ext>
            </a:extLst>
          </p:cNvPr>
          <p:cNvSpPr txBox="1">
            <a:spLocks noChangeArrowheads="1"/>
          </p:cNvSpPr>
          <p:nvPr/>
        </p:nvSpPr>
        <p:spPr bwMode="auto">
          <a:xfrm>
            <a:off x="3352800" y="5486400"/>
            <a:ext cx="182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r>
              <a:rPr lang="ar-JO" altLang="en-US" sz="1800" b="1" dirty="0">
                <a:solidFill>
                  <a:schemeClr val="tx1"/>
                </a:solidFill>
                <a:cs typeface="Arial" panose="020B0604020202020204" pitchFamily="34" charset="0"/>
              </a:rPr>
              <a:t>العربية السعيدة</a:t>
            </a:r>
            <a:endParaRPr lang="en-US" altLang="en-US" sz="1800" b="1" dirty="0">
              <a:solidFill>
                <a:schemeClr val="tx1"/>
              </a:solidFill>
              <a:cs typeface="Arial" panose="020B0604020202020204" pitchFamily="34" charset="0"/>
            </a:endParaRPr>
          </a:p>
        </p:txBody>
      </p:sp>
      <p:sp>
        <p:nvSpPr>
          <p:cNvPr id="88072" name="AutoShape 9">
            <a:extLst>
              <a:ext uri="{FF2B5EF4-FFF2-40B4-BE49-F238E27FC236}">
                <a16:creationId xmlns:a16="http://schemas.microsoft.com/office/drawing/2014/main" id="{397E4429-8950-6947-BF90-09CAECB9E37F}"/>
              </a:ext>
            </a:extLst>
          </p:cNvPr>
          <p:cNvSpPr>
            <a:spLocks noChangeArrowheads="1"/>
          </p:cNvSpPr>
          <p:nvPr/>
        </p:nvSpPr>
        <p:spPr bwMode="auto">
          <a:xfrm rot="2956074">
            <a:off x="3505200" y="5257800"/>
            <a:ext cx="381000" cy="152400"/>
          </a:xfrm>
          <a:prstGeom prst="leftArrow">
            <a:avLst>
              <a:gd name="adj1" fmla="val 50000"/>
              <a:gd name="adj2" fmla="val 625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grpSp>
        <p:nvGrpSpPr>
          <p:cNvPr id="2" name="Group 12">
            <a:extLst>
              <a:ext uri="{FF2B5EF4-FFF2-40B4-BE49-F238E27FC236}">
                <a16:creationId xmlns:a16="http://schemas.microsoft.com/office/drawing/2014/main" id="{EB8AC24D-8E99-B847-A479-DFF9DBE64D7A}"/>
              </a:ext>
            </a:extLst>
          </p:cNvPr>
          <p:cNvGrpSpPr>
            <a:grpSpLocks/>
          </p:cNvGrpSpPr>
          <p:nvPr/>
        </p:nvGrpSpPr>
        <p:grpSpPr bwMode="auto">
          <a:xfrm>
            <a:off x="228600" y="1752600"/>
            <a:ext cx="4495800" cy="2362200"/>
            <a:chOff x="192" y="3221"/>
            <a:chExt cx="1776" cy="912"/>
          </a:xfrm>
        </p:grpSpPr>
        <p:pic>
          <p:nvPicPr>
            <p:cNvPr id="88076" name="Picture 13" descr="MCBD07327_0000[1]">
              <a:extLst>
                <a:ext uri="{FF2B5EF4-FFF2-40B4-BE49-F238E27FC236}">
                  <a16:creationId xmlns:a16="http://schemas.microsoft.com/office/drawing/2014/main" id="{38683E6C-458E-C84D-8AAE-78BAAEE8A29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2" y="3264"/>
              <a:ext cx="912" cy="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7" name="Picture 14" descr="MCBD07327_0000[1]">
              <a:extLst>
                <a:ext uri="{FF2B5EF4-FFF2-40B4-BE49-F238E27FC236}">
                  <a16:creationId xmlns:a16="http://schemas.microsoft.com/office/drawing/2014/main" id="{127E65C5-FACA-1545-AF7A-8B44B816075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56" y="3221"/>
              <a:ext cx="912" cy="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0847" name="Oval 15">
            <a:extLst>
              <a:ext uri="{FF2B5EF4-FFF2-40B4-BE49-F238E27FC236}">
                <a16:creationId xmlns:a16="http://schemas.microsoft.com/office/drawing/2014/main" id="{EC29AC3B-25FF-EE42-B1BC-C85329D624F8}"/>
              </a:ext>
            </a:extLst>
          </p:cNvPr>
          <p:cNvSpPr>
            <a:spLocks noChangeArrowheads="1"/>
          </p:cNvSpPr>
          <p:nvPr/>
        </p:nvSpPr>
        <p:spPr bwMode="auto">
          <a:xfrm>
            <a:off x="1752600" y="4495800"/>
            <a:ext cx="457200" cy="3048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sp>
        <p:nvSpPr>
          <p:cNvPr id="88075" name="TextBox 15">
            <a:extLst>
              <a:ext uri="{FF2B5EF4-FFF2-40B4-BE49-F238E27FC236}">
                <a16:creationId xmlns:a16="http://schemas.microsoft.com/office/drawing/2014/main" id="{DB917E0B-9B5C-2145-8FCF-270383B48182}"/>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152ر</a:t>
            </a:r>
            <a:endParaRPr lang="en-US" altLang="en-US" sz="2400" b="1" dirty="0">
              <a:solidFill>
                <a:schemeClr val="bg1"/>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0839">
                                            <p:txEl>
                                              <p:pRg st="0" end="0"/>
                                            </p:txEl>
                                          </p:spTgt>
                                        </p:tgtEl>
                                        <p:attrNameLst>
                                          <p:attrName>style.visibility</p:attrName>
                                        </p:attrNameLst>
                                      </p:cBhvr>
                                      <p:to>
                                        <p:strVal val="visible"/>
                                      </p:to>
                                    </p:set>
                                    <p:animEffect transition="in" filter="blinds(horizontal)">
                                      <p:cBhvr>
                                        <p:cTn id="7" dur="500"/>
                                        <p:tgtEl>
                                          <p:spTgt spid="1208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0839">
                                            <p:txEl>
                                              <p:pRg st="2" end="2"/>
                                            </p:txEl>
                                          </p:spTgt>
                                        </p:tgtEl>
                                        <p:attrNameLst>
                                          <p:attrName>style.visibility</p:attrName>
                                        </p:attrNameLst>
                                      </p:cBhvr>
                                      <p:to>
                                        <p:strVal val="visible"/>
                                      </p:to>
                                    </p:set>
                                    <p:animEffect transition="in" filter="blinds(horizontal)">
                                      <p:cBhvr>
                                        <p:cTn id="12" dur="500"/>
                                        <p:tgtEl>
                                          <p:spTgt spid="120839">
                                            <p:txEl>
                                              <p:pRg st="2" end="2"/>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20839">
                                            <p:txEl>
                                              <p:pRg st="4" end="4"/>
                                            </p:txEl>
                                          </p:spTgt>
                                        </p:tgtEl>
                                        <p:attrNameLst>
                                          <p:attrName>style.visibility</p:attrName>
                                        </p:attrNameLst>
                                      </p:cBhvr>
                                      <p:to>
                                        <p:strVal val="visible"/>
                                      </p:to>
                                    </p:set>
                                    <p:animEffect transition="in" filter="blinds(horizontal)">
                                      <p:cBhvr>
                                        <p:cTn id="20" dur="500"/>
                                        <p:tgtEl>
                                          <p:spTgt spid="120839">
                                            <p:txEl>
                                              <p:pRg st="4" end="4"/>
                                            </p:txEl>
                                          </p:spTgt>
                                        </p:tgtEl>
                                      </p:cBhvr>
                                    </p:animEffect>
                                  </p:childTnLst>
                                </p:cTn>
                              </p:par>
                              <p:par>
                                <p:cTn id="21" presetID="2" presetClass="entr" presetSubtype="4" fill="hold" grpId="0" nodeType="withEffect">
                                  <p:stCondLst>
                                    <p:cond delay="0"/>
                                  </p:stCondLst>
                                  <p:childTnLst>
                                    <p:set>
                                      <p:cBhvr>
                                        <p:cTn id="22" dur="1" fill="hold">
                                          <p:stCondLst>
                                            <p:cond delay="0"/>
                                          </p:stCondLst>
                                        </p:cTn>
                                        <p:tgtEl>
                                          <p:spTgt spid="120847"/>
                                        </p:tgtEl>
                                        <p:attrNameLst>
                                          <p:attrName>style.visibility</p:attrName>
                                        </p:attrNameLst>
                                      </p:cBhvr>
                                      <p:to>
                                        <p:strVal val="visible"/>
                                      </p:to>
                                    </p:set>
                                    <p:anim calcmode="lin" valueType="num">
                                      <p:cBhvr additive="base">
                                        <p:cTn id="23" dur="500" fill="hold"/>
                                        <p:tgtEl>
                                          <p:spTgt spid="120847"/>
                                        </p:tgtEl>
                                        <p:attrNameLst>
                                          <p:attrName>ppt_x</p:attrName>
                                        </p:attrNameLst>
                                      </p:cBhvr>
                                      <p:tavLst>
                                        <p:tav tm="0">
                                          <p:val>
                                            <p:strVal val="#ppt_x"/>
                                          </p:val>
                                        </p:tav>
                                        <p:tav tm="100000">
                                          <p:val>
                                            <p:strVal val="#ppt_x"/>
                                          </p:val>
                                        </p:tav>
                                      </p:tavLst>
                                    </p:anim>
                                    <p:anim calcmode="lin" valueType="num">
                                      <p:cBhvr additive="base">
                                        <p:cTn id="24" dur="500" fill="hold"/>
                                        <p:tgtEl>
                                          <p:spTgt spid="1208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4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a:extLst>
              <a:ext uri="{FF2B5EF4-FFF2-40B4-BE49-F238E27FC236}">
                <a16:creationId xmlns:a16="http://schemas.microsoft.com/office/drawing/2014/main" id="{9C40C602-5816-D34A-BB8D-1BBBD37E0EEE}"/>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039" y="-26988"/>
            <a:ext cx="9264960" cy="6984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Content Placeholder 2">
            <a:extLst>
              <a:ext uri="{FF2B5EF4-FFF2-40B4-BE49-F238E27FC236}">
                <a16:creationId xmlns:a16="http://schemas.microsoft.com/office/drawing/2014/main" id="{E0C02D85-1AA1-DC44-8406-D06222576FB6}"/>
              </a:ext>
            </a:extLst>
          </p:cNvPr>
          <p:cNvSpPr>
            <a:spLocks noGrp="1"/>
          </p:cNvSpPr>
          <p:nvPr>
            <p:ph idx="1"/>
          </p:nvPr>
        </p:nvSpPr>
        <p:spPr>
          <a:xfrm>
            <a:off x="465138" y="3644900"/>
            <a:ext cx="8229600" cy="2841625"/>
          </a:xfrm>
          <a:solidFill>
            <a:schemeClr val="tx2">
              <a:alpha val="21176"/>
            </a:schemeClr>
          </a:solidFill>
        </p:spPr>
        <p:txBody>
          <a:bodyPr/>
          <a:lstStyle/>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altLang="en-US" sz="3200" u="none" strike="noStrike" kern="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ما هي البلد التي يعيشون فيها؟</a:t>
            </a:r>
            <a:endParaRPr kumimoji="0" lang="en-SG" altLang="en-US" sz="3200" u="none" strike="noStrike" kern="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endParaRP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altLang="en-US" sz="3200" u="none" strike="noStrike" kern="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ماذا يعملون؟</a:t>
            </a:r>
            <a:endParaRPr kumimoji="0" lang="en-SG" altLang="en-US" sz="3200" u="none" strike="noStrike" kern="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endParaRP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altLang="en-US" sz="3200" u="none" strike="noStrike" kern="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ماذا يأكلون؟</a:t>
            </a:r>
            <a:endParaRPr kumimoji="0" lang="en-SG" altLang="en-US" sz="3200" u="none" strike="noStrike" kern="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endParaRP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altLang="en-US" sz="3200" u="none" strike="noStrike" kern="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ماذا يلبسون؟</a:t>
            </a:r>
            <a:endParaRPr kumimoji="0" lang="en-SG" altLang="en-US" sz="3200" u="none" strike="noStrike" kern="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SG" altLang="en-US" sz="3200" u="none" strike="noStrike" kern="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endParaRPr>
          </a:p>
        </p:txBody>
      </p:sp>
      <p:sp>
        <p:nvSpPr>
          <p:cNvPr id="4" name="Title 3">
            <a:extLst>
              <a:ext uri="{FF2B5EF4-FFF2-40B4-BE49-F238E27FC236}">
                <a16:creationId xmlns:a16="http://schemas.microsoft.com/office/drawing/2014/main" id="{56927779-9138-CC4E-B1FF-53333348E40D}"/>
              </a:ext>
            </a:extLst>
          </p:cNvPr>
          <p:cNvSpPr>
            <a:spLocks noGrp="1"/>
          </p:cNvSpPr>
          <p:nvPr>
            <p:ph type="title"/>
          </p:nvPr>
        </p:nvSpPr>
        <p:spPr>
          <a:xfrm>
            <a:off x="2179630" y="305421"/>
            <a:ext cx="4203395" cy="923330"/>
          </a:xfrm>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a:defRPr/>
            </a:pPr>
            <a:r>
              <a:rPr lang="ar-JO" sz="5400" dirty="0">
                <a:ln/>
                <a:solidFill>
                  <a:schemeClr val="bg1">
                    <a:lumMod val="95000"/>
                  </a:schemeClr>
                </a:solidFill>
              </a:rPr>
              <a:t>من هم الصينيون؟</a:t>
            </a:r>
            <a:endParaRPr lang="en-US" sz="5400" dirty="0">
              <a:ln/>
              <a:solidFill>
                <a:schemeClr val="bg1">
                  <a:lumMod val="95000"/>
                </a:schemeClr>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90114" name="Text Box 2">
            <a:extLst>
              <a:ext uri="{FF2B5EF4-FFF2-40B4-BE49-F238E27FC236}">
                <a16:creationId xmlns:a16="http://schemas.microsoft.com/office/drawing/2014/main" id="{83CE1FCD-B2B7-3E41-BDFF-0698E394077C}"/>
              </a:ext>
            </a:extLst>
          </p:cNvPr>
          <p:cNvSpPr txBox="1">
            <a:spLocks noChangeArrowheads="1"/>
          </p:cNvSpPr>
          <p:nvPr/>
        </p:nvSpPr>
        <p:spPr bwMode="auto">
          <a:xfrm>
            <a:off x="1219200" y="152400"/>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1800" b="1" dirty="0">
              <a:solidFill>
                <a:schemeClr val="tx1"/>
              </a:solidFill>
              <a:cs typeface="Arial" panose="020B0604020202020204" pitchFamily="34" charset="0"/>
            </a:endParaRPr>
          </a:p>
        </p:txBody>
      </p:sp>
      <p:pic>
        <p:nvPicPr>
          <p:cNvPr id="90115" name="Picture 3" descr="Middle East- Zones">
            <a:extLst>
              <a:ext uri="{FF2B5EF4-FFF2-40B4-BE49-F238E27FC236}">
                <a16:creationId xmlns:a16="http://schemas.microsoft.com/office/drawing/2014/main" id="{AA00E0E1-8FB4-474D-B1E8-FE2E5B86417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90600"/>
            <a:ext cx="495776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Rectangle 4">
            <a:extLst>
              <a:ext uri="{FF2B5EF4-FFF2-40B4-BE49-F238E27FC236}">
                <a16:creationId xmlns:a16="http://schemas.microsoft.com/office/drawing/2014/main" id="{3C1DFFC0-2D9B-154F-8487-3528ED84B6E2}"/>
              </a:ext>
            </a:extLst>
          </p:cNvPr>
          <p:cNvSpPr>
            <a:spLocks noChangeArrowheads="1"/>
          </p:cNvSpPr>
          <p:nvPr/>
        </p:nvSpPr>
        <p:spPr bwMode="auto">
          <a:xfrm>
            <a:off x="0" y="0"/>
            <a:ext cx="9144000" cy="14176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800" b="1" u="none" strike="noStrike" kern="1200" cap="none" spc="0" normalizeH="0" baseline="0" noProof="0" dirty="0">
                <a:ln>
                  <a:noFill/>
                </a:ln>
                <a:solidFill>
                  <a:srgbClr val="FFFFFF"/>
                </a:solidFill>
                <a:effectLst/>
                <a:uLnTx/>
                <a:uFillTx/>
                <a:cs typeface="Arial" panose="020B0604020202020204" pitchFamily="34" charset="0"/>
              </a:rPr>
              <a:t>العربية السعيدة </a:t>
            </a:r>
            <a:r>
              <a:rPr kumimoji="0" lang="ar-JO" altLang="en-US" sz="2600" b="1" u="none" strike="noStrike" kern="1200" cap="none" spc="0" normalizeH="0" baseline="0" noProof="0" dirty="0">
                <a:ln>
                  <a:noFill/>
                </a:ln>
                <a:solidFill>
                  <a:srgbClr val="FFFFFF"/>
                </a:solidFill>
                <a:effectLst/>
                <a:uLnTx/>
                <a:uFillTx/>
                <a:cs typeface="Arial" panose="020B0604020202020204" pitchFamily="34" charset="0"/>
              </a:rPr>
              <a:t>(العربية السعيدة)</a:t>
            </a:r>
            <a:endParaRPr kumimoji="0" lang="en-US" altLang="en-US" sz="26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90117" name="Text Box 5">
            <a:extLst>
              <a:ext uri="{FF2B5EF4-FFF2-40B4-BE49-F238E27FC236}">
                <a16:creationId xmlns:a16="http://schemas.microsoft.com/office/drawing/2014/main" id="{0ADE0449-0AD8-DF4A-BA28-83C2A8209E1E}"/>
              </a:ext>
            </a:extLst>
          </p:cNvPr>
          <p:cNvSpPr txBox="1">
            <a:spLocks noChangeArrowheads="1"/>
          </p:cNvSpPr>
          <p:nvPr/>
        </p:nvSpPr>
        <p:spPr bwMode="auto">
          <a:xfrm>
            <a:off x="5105400" y="1558925"/>
            <a:ext cx="40386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2400" b="1" dirty="0">
              <a:solidFill>
                <a:schemeClr val="accent1"/>
              </a:solidFill>
              <a:cs typeface="Arial" panose="020B0604020202020204" pitchFamily="34" charset="0"/>
            </a:endParaRPr>
          </a:p>
          <a:p>
            <a:pPr eaLnBrk="1" hangingPunct="1">
              <a:spcBef>
                <a:spcPct val="50000"/>
              </a:spcBef>
              <a:buFontTx/>
              <a:buNone/>
            </a:pPr>
            <a:endParaRPr lang="en-US" altLang="zh-CN" sz="1800" b="1" dirty="0">
              <a:solidFill>
                <a:schemeClr val="accent1"/>
              </a:solidFill>
              <a:ea typeface="SimSun" panose="02010600030101010101" pitchFamily="2" charset="-122"/>
              <a:cs typeface="Arial" panose="020B0604020202020204" pitchFamily="34" charset="0"/>
            </a:endParaRPr>
          </a:p>
          <a:p>
            <a:pPr eaLnBrk="1" hangingPunct="1">
              <a:spcBef>
                <a:spcPct val="50000"/>
              </a:spcBef>
              <a:buFontTx/>
              <a:buNone/>
            </a:pPr>
            <a:endParaRPr lang="en-US" altLang="en-US" sz="1800" b="1" dirty="0">
              <a:solidFill>
                <a:schemeClr val="accent1"/>
              </a:solidFill>
              <a:ea typeface="SimSun" panose="02010600030101010101" pitchFamily="2" charset="-122"/>
              <a:cs typeface="Arial" panose="020B0604020202020204" pitchFamily="34" charset="0"/>
            </a:endParaRPr>
          </a:p>
        </p:txBody>
      </p:sp>
      <p:sp>
        <p:nvSpPr>
          <p:cNvPr id="90118" name="Text Box 6">
            <a:extLst>
              <a:ext uri="{FF2B5EF4-FFF2-40B4-BE49-F238E27FC236}">
                <a16:creationId xmlns:a16="http://schemas.microsoft.com/office/drawing/2014/main" id="{8458251E-04C1-C048-A45F-FE8B3798C3F3}"/>
              </a:ext>
            </a:extLst>
          </p:cNvPr>
          <p:cNvSpPr txBox="1">
            <a:spLocks noChangeArrowheads="1"/>
          </p:cNvSpPr>
          <p:nvPr/>
        </p:nvSpPr>
        <p:spPr bwMode="auto">
          <a:xfrm>
            <a:off x="4648200" y="1600200"/>
            <a:ext cx="42672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800100" indent="-34290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lvl="1" eaLnBrk="1" hangingPunct="1">
              <a:lnSpc>
                <a:spcPct val="90000"/>
              </a:lnSpc>
              <a:buFontTx/>
              <a:buNone/>
            </a:pPr>
            <a:endParaRPr lang="en-US" altLang="en-US" sz="2400" b="1" dirty="0">
              <a:solidFill>
                <a:schemeClr val="accent1"/>
              </a:solidFill>
              <a:cs typeface="Arial" panose="020B0604020202020204" pitchFamily="34" charset="0"/>
            </a:endParaRPr>
          </a:p>
        </p:txBody>
      </p:sp>
      <p:sp>
        <p:nvSpPr>
          <p:cNvPr id="107527" name="Text Box 7">
            <a:extLst>
              <a:ext uri="{FF2B5EF4-FFF2-40B4-BE49-F238E27FC236}">
                <a16:creationId xmlns:a16="http://schemas.microsoft.com/office/drawing/2014/main" id="{B7540546-D0BF-9B44-98D4-DFCFAC9DC3C1}"/>
              </a:ext>
            </a:extLst>
          </p:cNvPr>
          <p:cNvSpPr txBox="1">
            <a:spLocks noChangeArrowheads="1"/>
          </p:cNvSpPr>
          <p:nvPr/>
        </p:nvSpPr>
        <p:spPr bwMode="auto">
          <a:xfrm>
            <a:off x="5029200" y="1447800"/>
            <a:ext cx="3935288" cy="3323987"/>
          </a:xfrm>
          <a:prstGeom prst="rect">
            <a:avLst/>
          </a:prstGeom>
          <a:noFill/>
          <a:ln>
            <a:noFill/>
          </a:ln>
          <a:effectLst>
            <a:outerShdw blurRad="50800" dist="50800" dir="54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r" eaLnBrk="1" hangingPunct="1">
              <a:spcBef>
                <a:spcPct val="50000"/>
              </a:spcBef>
              <a:buFontTx/>
              <a:buNone/>
              <a:defRPr/>
            </a:pPr>
            <a:r>
              <a:rPr lang="ar-JO" altLang="zh-CN" sz="2800" b="1" dirty="0">
                <a:solidFill>
                  <a:schemeClr val="tx1"/>
                </a:solidFill>
                <a:ea typeface="SimSun" panose="02010600030101010101" pitchFamily="2" charset="-122"/>
                <a:cs typeface="Arial" panose="020B0604020202020204" pitchFamily="34" charset="0"/>
              </a:rPr>
              <a:t>بفضل التجارة وصلت الحضارات مستوى مرتفع نسبياً في جنوب الجزيرة العربية بحلول 1000 ق.م</a:t>
            </a:r>
            <a:endParaRPr lang="en-US" altLang="zh-CN" sz="2800" b="1" dirty="0">
              <a:solidFill>
                <a:schemeClr val="tx1"/>
              </a:solidFill>
              <a:ea typeface="SimSun" panose="02010600030101010101" pitchFamily="2" charset="-122"/>
              <a:cs typeface="Arial" panose="020B0604020202020204" pitchFamily="34" charset="0"/>
            </a:endParaRPr>
          </a:p>
          <a:p>
            <a:pPr algn="r" eaLnBrk="1" hangingPunct="1">
              <a:spcBef>
                <a:spcPct val="50000"/>
              </a:spcBef>
              <a:buFontTx/>
              <a:buNone/>
              <a:defRPr/>
            </a:pPr>
            <a:r>
              <a:rPr lang="ar-JO" altLang="zh-CN" sz="2800" b="1" dirty="0">
                <a:solidFill>
                  <a:schemeClr val="tx1"/>
                </a:solidFill>
                <a:ea typeface="SimSun" panose="02010600030101010101" pitchFamily="2" charset="-122"/>
                <a:cs typeface="Arial" panose="020B0604020202020204" pitchFamily="34" charset="0"/>
              </a:rPr>
              <a:t>شجع ازدهار اليمن الرومانيين لتسميتها فيلكس (حرفياً، العربية السعيدة)</a:t>
            </a:r>
            <a:r>
              <a:rPr lang="en-US" altLang="zh-CN" sz="2000" b="1" dirty="0">
                <a:solidFill>
                  <a:schemeClr val="tx1"/>
                </a:solidFill>
                <a:ea typeface="SimSun" panose="02010600030101010101" pitchFamily="2" charset="-122"/>
                <a:cs typeface="Arial" panose="020B0604020202020204" pitchFamily="34" charset="0"/>
              </a:rPr>
              <a:t> </a:t>
            </a:r>
            <a:r>
              <a:rPr lang="en-US" altLang="zh-CN" sz="2800" b="1" dirty="0">
                <a:solidFill>
                  <a:schemeClr val="tx1"/>
                </a:solidFill>
                <a:ea typeface="SimSun" panose="02010600030101010101" pitchFamily="2" charset="-122"/>
                <a:cs typeface="Arial" panose="020B0604020202020204" pitchFamily="34" charset="0"/>
              </a:rPr>
              <a:t> </a:t>
            </a:r>
            <a:endParaRPr lang="en-US" altLang="en-US" sz="2800" b="1" dirty="0">
              <a:solidFill>
                <a:schemeClr val="tx1"/>
              </a:solidFill>
              <a:ea typeface="SimSun" panose="02010600030101010101" pitchFamily="2" charset="-122"/>
              <a:cs typeface="Arial" panose="020B0604020202020204" pitchFamily="34" charset="0"/>
            </a:endParaRPr>
          </a:p>
        </p:txBody>
      </p:sp>
      <p:sp>
        <p:nvSpPr>
          <p:cNvPr id="90120" name="Text Box 8">
            <a:extLst>
              <a:ext uri="{FF2B5EF4-FFF2-40B4-BE49-F238E27FC236}">
                <a16:creationId xmlns:a16="http://schemas.microsoft.com/office/drawing/2014/main" id="{DF02AE3D-0F77-4A44-9158-EC6E02AC3A8A}"/>
              </a:ext>
            </a:extLst>
          </p:cNvPr>
          <p:cNvSpPr txBox="1">
            <a:spLocks noChangeArrowheads="1"/>
          </p:cNvSpPr>
          <p:nvPr/>
        </p:nvSpPr>
        <p:spPr bwMode="auto">
          <a:xfrm>
            <a:off x="3352800" y="5486400"/>
            <a:ext cx="1828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r>
              <a:rPr lang="ar-JO" altLang="en-US" b="1" dirty="0">
                <a:solidFill>
                  <a:schemeClr val="tx1"/>
                </a:solidFill>
                <a:cs typeface="Arial" panose="020B0604020202020204" pitchFamily="34" charset="0"/>
              </a:rPr>
              <a:t>العربية السعيدة</a:t>
            </a:r>
            <a:endParaRPr lang="en-US" altLang="en-US" b="1" dirty="0">
              <a:solidFill>
                <a:schemeClr val="tx1"/>
              </a:solidFill>
              <a:cs typeface="Arial" panose="020B0604020202020204" pitchFamily="34" charset="0"/>
            </a:endParaRPr>
          </a:p>
        </p:txBody>
      </p:sp>
      <p:sp>
        <p:nvSpPr>
          <p:cNvPr id="90121" name="AutoShape 9">
            <a:extLst>
              <a:ext uri="{FF2B5EF4-FFF2-40B4-BE49-F238E27FC236}">
                <a16:creationId xmlns:a16="http://schemas.microsoft.com/office/drawing/2014/main" id="{3331BD8D-BBC5-574A-89FC-0D9D2AC3939F}"/>
              </a:ext>
            </a:extLst>
          </p:cNvPr>
          <p:cNvSpPr>
            <a:spLocks noChangeArrowheads="1"/>
          </p:cNvSpPr>
          <p:nvPr/>
        </p:nvSpPr>
        <p:spPr bwMode="auto">
          <a:xfrm rot="2956074">
            <a:off x="3505200" y="5257800"/>
            <a:ext cx="381000" cy="152400"/>
          </a:xfrm>
          <a:prstGeom prst="leftArrow">
            <a:avLst>
              <a:gd name="adj1" fmla="val 50000"/>
              <a:gd name="adj2" fmla="val 625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pic>
        <p:nvPicPr>
          <p:cNvPr id="90122" name="Picture 12" descr="yemen">
            <a:extLst>
              <a:ext uri="{FF2B5EF4-FFF2-40B4-BE49-F238E27FC236}">
                <a16:creationId xmlns:a16="http://schemas.microsoft.com/office/drawing/2014/main" id="{AE404A0B-34A9-7E47-AB3B-CA4F5878001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43475" y="5340350"/>
            <a:ext cx="2509838"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3" name="TextBox 12">
            <a:extLst>
              <a:ext uri="{FF2B5EF4-FFF2-40B4-BE49-F238E27FC236}">
                <a16:creationId xmlns:a16="http://schemas.microsoft.com/office/drawing/2014/main" id="{C8A88E58-9541-0B4C-AC32-72EB3AE81AA5}"/>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152ر</a:t>
            </a:r>
            <a:endParaRPr lang="en-US" altLang="en-US" sz="2400" b="1" dirty="0">
              <a:solidFill>
                <a:schemeClr val="bg1"/>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7527">
                                            <p:txEl>
                                              <p:pRg st="0" end="0"/>
                                            </p:txEl>
                                          </p:spTgt>
                                        </p:tgtEl>
                                        <p:attrNameLst>
                                          <p:attrName>style.visibility</p:attrName>
                                        </p:attrNameLst>
                                      </p:cBhvr>
                                      <p:to>
                                        <p:strVal val="visible"/>
                                      </p:to>
                                    </p:set>
                                    <p:animEffect transition="in" filter="blinds(horizontal)">
                                      <p:cBhvr>
                                        <p:cTn id="7" dur="500"/>
                                        <p:tgtEl>
                                          <p:spTgt spid="1075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7527">
                                            <p:txEl>
                                              <p:pRg st="1" end="1"/>
                                            </p:txEl>
                                          </p:spTgt>
                                        </p:tgtEl>
                                        <p:attrNameLst>
                                          <p:attrName>style.visibility</p:attrName>
                                        </p:attrNameLst>
                                      </p:cBhvr>
                                      <p:to>
                                        <p:strVal val="visible"/>
                                      </p:to>
                                    </p:set>
                                    <p:animEffect transition="in" filter="blinds(horizontal)">
                                      <p:cBhvr>
                                        <p:cTn id="12" dur="500"/>
                                        <p:tgtEl>
                                          <p:spTgt spid="1075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92162" name="Text Box 2">
            <a:extLst>
              <a:ext uri="{FF2B5EF4-FFF2-40B4-BE49-F238E27FC236}">
                <a16:creationId xmlns:a16="http://schemas.microsoft.com/office/drawing/2014/main" id="{E5A59E9B-3588-364B-B31B-2522AEAC3A59}"/>
              </a:ext>
            </a:extLst>
          </p:cNvPr>
          <p:cNvSpPr txBox="1">
            <a:spLocks noChangeArrowheads="1"/>
          </p:cNvSpPr>
          <p:nvPr/>
        </p:nvSpPr>
        <p:spPr bwMode="auto">
          <a:xfrm>
            <a:off x="1219200" y="152400"/>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1800" b="1" dirty="0">
              <a:solidFill>
                <a:schemeClr val="tx1"/>
              </a:solidFill>
            </a:endParaRPr>
          </a:p>
        </p:txBody>
      </p:sp>
      <p:sp>
        <p:nvSpPr>
          <p:cNvPr id="92163" name="Rectangle 4">
            <a:extLst>
              <a:ext uri="{FF2B5EF4-FFF2-40B4-BE49-F238E27FC236}">
                <a16:creationId xmlns:a16="http://schemas.microsoft.com/office/drawing/2014/main" id="{0AE22AE4-A6B8-5843-B7B2-EC7A926C6BB1}"/>
              </a:ext>
            </a:extLst>
          </p:cNvPr>
          <p:cNvSpPr>
            <a:spLocks noChangeArrowheads="1"/>
          </p:cNvSpPr>
          <p:nvPr/>
        </p:nvSpPr>
        <p:spPr bwMode="auto">
          <a:xfrm>
            <a:off x="0" y="0"/>
            <a:ext cx="9144000" cy="14176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3800" b="1" dirty="0">
                <a:solidFill>
                  <a:schemeClr val="bg1"/>
                </a:solidFill>
                <a:ea typeface="SimSun" panose="02010600030101010101" pitchFamily="2" charset="-122"/>
              </a:rPr>
              <a:t>تأثير التجارة على الجزيرة العربية</a:t>
            </a:r>
            <a:endParaRPr lang="en-US" altLang="en-US" sz="2600" b="1" dirty="0">
              <a:solidFill>
                <a:schemeClr val="bg1"/>
              </a:solidFill>
              <a:ea typeface="SimSun" panose="02010600030101010101" pitchFamily="2" charset="-122"/>
            </a:endParaRPr>
          </a:p>
        </p:txBody>
      </p:sp>
      <p:sp>
        <p:nvSpPr>
          <p:cNvPr id="92164" name="Text Box 5">
            <a:extLst>
              <a:ext uri="{FF2B5EF4-FFF2-40B4-BE49-F238E27FC236}">
                <a16:creationId xmlns:a16="http://schemas.microsoft.com/office/drawing/2014/main" id="{8FB2A137-5115-1847-96CD-D2D4DCAF2C59}"/>
              </a:ext>
            </a:extLst>
          </p:cNvPr>
          <p:cNvSpPr txBox="1">
            <a:spLocks noChangeArrowheads="1"/>
          </p:cNvSpPr>
          <p:nvPr/>
        </p:nvSpPr>
        <p:spPr bwMode="auto">
          <a:xfrm>
            <a:off x="5105400" y="1558925"/>
            <a:ext cx="40386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2400" b="1" dirty="0">
              <a:solidFill>
                <a:schemeClr val="accent1"/>
              </a:solidFill>
            </a:endParaRPr>
          </a:p>
          <a:p>
            <a:pPr eaLnBrk="1" hangingPunct="1">
              <a:spcBef>
                <a:spcPct val="50000"/>
              </a:spcBef>
              <a:buFontTx/>
              <a:buNone/>
            </a:pPr>
            <a:endParaRPr lang="en-US" altLang="zh-CN" sz="1800" b="1" dirty="0">
              <a:solidFill>
                <a:schemeClr val="accent1"/>
              </a:solidFill>
              <a:ea typeface="SimSun" panose="02010600030101010101" pitchFamily="2" charset="-122"/>
            </a:endParaRPr>
          </a:p>
          <a:p>
            <a:pPr eaLnBrk="1" hangingPunct="1">
              <a:spcBef>
                <a:spcPct val="50000"/>
              </a:spcBef>
              <a:buFontTx/>
              <a:buNone/>
            </a:pPr>
            <a:endParaRPr lang="en-US" altLang="en-US" sz="1800" b="1" dirty="0">
              <a:solidFill>
                <a:schemeClr val="accent1"/>
              </a:solidFill>
              <a:ea typeface="SimSun" panose="02010600030101010101" pitchFamily="2" charset="-122"/>
            </a:endParaRPr>
          </a:p>
        </p:txBody>
      </p:sp>
      <p:sp>
        <p:nvSpPr>
          <p:cNvPr id="92165" name="Text Box 6">
            <a:extLst>
              <a:ext uri="{FF2B5EF4-FFF2-40B4-BE49-F238E27FC236}">
                <a16:creationId xmlns:a16="http://schemas.microsoft.com/office/drawing/2014/main" id="{7EE6D3D7-9655-C94A-BF24-9816DD572E50}"/>
              </a:ext>
            </a:extLst>
          </p:cNvPr>
          <p:cNvSpPr txBox="1">
            <a:spLocks noChangeArrowheads="1"/>
          </p:cNvSpPr>
          <p:nvPr/>
        </p:nvSpPr>
        <p:spPr bwMode="auto">
          <a:xfrm>
            <a:off x="4648200" y="1600200"/>
            <a:ext cx="42672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800100" indent="-34290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lvl="1" eaLnBrk="1" hangingPunct="1">
              <a:lnSpc>
                <a:spcPct val="90000"/>
              </a:lnSpc>
              <a:buFontTx/>
              <a:buNone/>
            </a:pPr>
            <a:endParaRPr lang="en-US" altLang="en-US" sz="2400" b="1" dirty="0">
              <a:solidFill>
                <a:schemeClr val="accent1"/>
              </a:solidFill>
            </a:endParaRPr>
          </a:p>
        </p:txBody>
      </p:sp>
      <p:sp>
        <p:nvSpPr>
          <p:cNvPr id="92166" name="Text Box 7">
            <a:extLst>
              <a:ext uri="{FF2B5EF4-FFF2-40B4-BE49-F238E27FC236}">
                <a16:creationId xmlns:a16="http://schemas.microsoft.com/office/drawing/2014/main" id="{35E01DFE-A7A5-914A-B338-EFAA1A9BA0C3}"/>
              </a:ext>
            </a:extLst>
          </p:cNvPr>
          <p:cNvSpPr txBox="1">
            <a:spLocks noChangeArrowheads="1"/>
          </p:cNvSpPr>
          <p:nvPr/>
        </p:nvSpPr>
        <p:spPr bwMode="auto">
          <a:xfrm>
            <a:off x="0" y="1524000"/>
            <a:ext cx="89154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800100" indent="-34290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lvl="1" algn="r" rtl="1" eaLnBrk="1" hangingPunct="1">
              <a:lnSpc>
                <a:spcPct val="80000"/>
              </a:lnSpc>
              <a:buFontTx/>
              <a:buNone/>
            </a:pPr>
            <a:r>
              <a:rPr lang="ar-JO" altLang="zh-CN" b="1" dirty="0">
                <a:solidFill>
                  <a:schemeClr val="tx1"/>
                </a:solidFill>
                <a:ea typeface="SimSun" panose="02010600030101010101" pitchFamily="2" charset="-122"/>
              </a:rPr>
              <a:t>أنتجت التجارة المتزايدة عبر البلاد العربية نتيجتين مهمتين:</a:t>
            </a:r>
            <a:endParaRPr lang="en-US" altLang="zh-CN" b="1" dirty="0">
              <a:solidFill>
                <a:schemeClr val="tx1"/>
              </a:solidFill>
              <a:ea typeface="SimSun" panose="02010600030101010101" pitchFamily="2" charset="-122"/>
            </a:endParaRPr>
          </a:p>
          <a:p>
            <a:pPr lvl="1" eaLnBrk="1" hangingPunct="1">
              <a:lnSpc>
                <a:spcPct val="80000"/>
              </a:lnSpc>
              <a:buFontTx/>
              <a:buNone/>
            </a:pPr>
            <a:endParaRPr lang="en-US" altLang="zh-CN" b="1" dirty="0">
              <a:solidFill>
                <a:schemeClr val="tx1"/>
              </a:solidFill>
              <a:ea typeface="SimSun" panose="02010600030101010101" pitchFamily="2" charset="-122"/>
            </a:endParaRPr>
          </a:p>
          <a:p>
            <a:pPr marL="360000" lvl="1" indent="-360000" algn="r" rtl="1" eaLnBrk="1" hangingPunct="1">
              <a:lnSpc>
                <a:spcPct val="80000"/>
              </a:lnSpc>
              <a:buNone/>
            </a:pPr>
            <a:r>
              <a:rPr lang="ar-JO" altLang="zh-CN" b="1" dirty="0">
                <a:solidFill>
                  <a:schemeClr val="tx1"/>
                </a:solidFill>
                <a:ea typeface="SimSun" panose="02010600030101010101" pitchFamily="2" charset="-122"/>
              </a:rPr>
              <a:t>1. ظهرت مدن لخدمة قوافل الجمال التي تتحرك عبر الصحراء، أكثر هؤلاء ازدهاراً هي </a:t>
            </a:r>
            <a:r>
              <a:rPr lang="ar-JO" altLang="zh-CN" b="1" dirty="0">
                <a:solidFill>
                  <a:srgbClr val="FF0000"/>
                </a:solidFill>
                <a:ea typeface="SimSun" panose="02010600030101010101" pitchFamily="2" charset="-122"/>
              </a:rPr>
              <a:t>البتراء </a:t>
            </a:r>
            <a:r>
              <a:rPr lang="ar-JO" altLang="zh-CN" b="1" dirty="0">
                <a:solidFill>
                  <a:schemeClr val="tx1"/>
                </a:solidFill>
                <a:ea typeface="SimSun" panose="02010600030101010101" pitchFamily="2" charset="-122"/>
              </a:rPr>
              <a:t>في الأردن و</a:t>
            </a:r>
            <a:r>
              <a:rPr lang="ar-JO" altLang="zh-CN" b="1" dirty="0">
                <a:solidFill>
                  <a:srgbClr val="FF0000"/>
                </a:solidFill>
                <a:ea typeface="SimSun" panose="02010600030101010101" pitchFamily="2" charset="-122"/>
              </a:rPr>
              <a:t>تدمر</a:t>
            </a:r>
            <a:r>
              <a:rPr lang="ar-JO" altLang="zh-CN" b="1" dirty="0">
                <a:solidFill>
                  <a:schemeClr val="tx1"/>
                </a:solidFill>
                <a:ea typeface="SimSun" panose="02010600030101010101" pitchFamily="2" charset="-122"/>
              </a:rPr>
              <a:t> في سوريا.</a:t>
            </a:r>
            <a:endParaRPr lang="en-US" altLang="zh-CN" b="1" dirty="0">
              <a:solidFill>
                <a:schemeClr val="tx1"/>
              </a:solidFill>
              <a:ea typeface="SimSun" panose="02010600030101010101" pitchFamily="2" charset="-122"/>
            </a:endParaRPr>
          </a:p>
          <a:p>
            <a:pPr marL="360000" lvl="1" indent="-360000" algn="r" rtl="1" eaLnBrk="1" hangingPunct="1">
              <a:lnSpc>
                <a:spcPct val="80000"/>
              </a:lnSpc>
              <a:buFontTx/>
              <a:buNone/>
            </a:pPr>
            <a:r>
              <a:rPr lang="en-US" altLang="zh-CN" b="1" dirty="0">
                <a:solidFill>
                  <a:schemeClr val="tx1"/>
                </a:solidFill>
                <a:ea typeface="SimSun" panose="02010600030101010101" pitchFamily="2" charset="-122"/>
              </a:rPr>
              <a:t>	</a:t>
            </a:r>
            <a:r>
              <a:rPr lang="ar-JO" altLang="zh-CN" b="1" dirty="0">
                <a:solidFill>
                  <a:schemeClr val="tx1"/>
                </a:solidFill>
                <a:ea typeface="SimSun" panose="02010600030101010101" pitchFamily="2" charset="-122"/>
              </a:rPr>
              <a:t>تطورت مدن القوافل الصغيرة عبر شبه الجزيرة العربية أيضاً، أكثرهن أهمية كانت مدينة </a:t>
            </a:r>
            <a:r>
              <a:rPr lang="ar-JO" altLang="zh-CN" b="1" dirty="0">
                <a:solidFill>
                  <a:srgbClr val="FF0000"/>
                </a:solidFill>
                <a:ea typeface="SimSun" panose="02010600030101010101" pitchFamily="2" charset="-122"/>
              </a:rPr>
              <a:t>مكة</a:t>
            </a:r>
            <a:r>
              <a:rPr lang="ar-JO" altLang="zh-CN" b="1" dirty="0">
                <a:solidFill>
                  <a:schemeClr val="tx1"/>
                </a:solidFill>
                <a:ea typeface="SimSun" panose="02010600030101010101" pitchFamily="2" charset="-122"/>
              </a:rPr>
              <a:t>، والتي يرجع سبب ازدهارها إلى بعض المزارات الموجودة في المنطقة، والتي يزورها العرب من كل أنحاء شبه الجزيرة العربية.</a:t>
            </a:r>
            <a:endParaRPr lang="en-US" altLang="zh-CN" b="1" dirty="0">
              <a:solidFill>
                <a:schemeClr val="tx1"/>
              </a:solidFill>
              <a:ea typeface="SimSun" panose="02010600030101010101" pitchFamily="2" charset="-122"/>
            </a:endParaRPr>
          </a:p>
        </p:txBody>
      </p:sp>
      <p:grpSp>
        <p:nvGrpSpPr>
          <p:cNvPr id="92167" name="Group 10">
            <a:extLst>
              <a:ext uri="{FF2B5EF4-FFF2-40B4-BE49-F238E27FC236}">
                <a16:creationId xmlns:a16="http://schemas.microsoft.com/office/drawing/2014/main" id="{C560DD89-4970-7A48-B6E0-446E41E9886D}"/>
              </a:ext>
            </a:extLst>
          </p:cNvPr>
          <p:cNvGrpSpPr>
            <a:grpSpLocks/>
          </p:cNvGrpSpPr>
          <p:nvPr/>
        </p:nvGrpSpPr>
        <p:grpSpPr bwMode="auto">
          <a:xfrm>
            <a:off x="381000" y="5181600"/>
            <a:ext cx="3733800" cy="1524000"/>
            <a:chOff x="192" y="3221"/>
            <a:chExt cx="1776" cy="912"/>
          </a:xfrm>
        </p:grpSpPr>
        <p:pic>
          <p:nvPicPr>
            <p:cNvPr id="92169" name="Picture 11" descr="MCBD07327_0000[1]">
              <a:extLst>
                <a:ext uri="{FF2B5EF4-FFF2-40B4-BE49-F238E27FC236}">
                  <a16:creationId xmlns:a16="http://schemas.microsoft.com/office/drawing/2014/main" id="{BA263F85-B243-A24B-83CB-E278E689574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2" y="3264"/>
              <a:ext cx="912" cy="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0" name="Picture 12" descr="MCBD07327_0000[1]">
              <a:extLst>
                <a:ext uri="{FF2B5EF4-FFF2-40B4-BE49-F238E27FC236}">
                  <a16:creationId xmlns:a16="http://schemas.microsoft.com/office/drawing/2014/main" id="{79FB5500-1BFA-514C-8870-1DDD546FE3B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6" y="3221"/>
              <a:ext cx="912" cy="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2168" name="TextBox 11">
            <a:extLst>
              <a:ext uri="{FF2B5EF4-FFF2-40B4-BE49-F238E27FC236}">
                <a16:creationId xmlns:a16="http://schemas.microsoft.com/office/drawing/2014/main" id="{F99D3F7C-977E-1B4D-92A5-0C9DF3FF36E0}"/>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rPr>
              <a:t>152ر</a:t>
            </a:r>
            <a:endParaRPr lang="en-US" altLang="en-US" sz="2400" b="1" dirty="0">
              <a:solidFill>
                <a:schemeClr val="bg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94210" name="Text Box 2">
            <a:extLst>
              <a:ext uri="{FF2B5EF4-FFF2-40B4-BE49-F238E27FC236}">
                <a16:creationId xmlns:a16="http://schemas.microsoft.com/office/drawing/2014/main" id="{F9B911CC-CCDA-3543-90B6-6C38EAFEF643}"/>
              </a:ext>
            </a:extLst>
          </p:cNvPr>
          <p:cNvSpPr txBox="1">
            <a:spLocks noChangeArrowheads="1"/>
          </p:cNvSpPr>
          <p:nvPr/>
        </p:nvSpPr>
        <p:spPr bwMode="auto">
          <a:xfrm>
            <a:off x="1219200" y="152400"/>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1800" b="1" dirty="0">
              <a:solidFill>
                <a:schemeClr val="tx1"/>
              </a:solidFill>
            </a:endParaRPr>
          </a:p>
        </p:txBody>
      </p:sp>
      <p:sp>
        <p:nvSpPr>
          <p:cNvPr id="94211" name="Rectangle 3">
            <a:extLst>
              <a:ext uri="{FF2B5EF4-FFF2-40B4-BE49-F238E27FC236}">
                <a16:creationId xmlns:a16="http://schemas.microsoft.com/office/drawing/2014/main" id="{0821E607-EF6B-B849-A89E-5F428A3E92C8}"/>
              </a:ext>
            </a:extLst>
          </p:cNvPr>
          <p:cNvSpPr>
            <a:spLocks noChangeArrowheads="1"/>
          </p:cNvSpPr>
          <p:nvPr/>
        </p:nvSpPr>
        <p:spPr bwMode="auto">
          <a:xfrm>
            <a:off x="0" y="0"/>
            <a:ext cx="9144000" cy="14176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800" b="1" u="none" strike="noStrike" kern="1200" cap="none" spc="0" normalizeH="0" baseline="0" noProof="0" dirty="0">
                <a:ln>
                  <a:noFill/>
                </a:ln>
                <a:solidFill>
                  <a:srgbClr val="FFFFFF"/>
                </a:solidFill>
                <a:effectLst/>
                <a:uLnTx/>
                <a:uFillTx/>
                <a:ea typeface="SimSun" panose="02010600030101010101" pitchFamily="2" charset="-122"/>
                <a:cs typeface="+mn-cs"/>
              </a:rPr>
              <a:t>تأثير التجارة على الجزيرة العربية</a:t>
            </a:r>
            <a:endParaRPr kumimoji="0" lang="en-US" altLang="en-US" sz="2600" b="1" u="none" strike="noStrike" kern="1200" cap="none" spc="0" normalizeH="0" baseline="0" noProof="0" dirty="0">
              <a:ln>
                <a:noFill/>
              </a:ln>
              <a:solidFill>
                <a:srgbClr val="FFFFFF"/>
              </a:solidFill>
              <a:effectLst/>
              <a:uLnTx/>
              <a:uFillTx/>
              <a:ea typeface="SimSun" panose="02010600030101010101" pitchFamily="2" charset="-122"/>
              <a:cs typeface="+mn-cs"/>
            </a:endParaRPr>
          </a:p>
        </p:txBody>
      </p:sp>
      <p:sp>
        <p:nvSpPr>
          <p:cNvPr id="94212" name="Text Box 4">
            <a:extLst>
              <a:ext uri="{FF2B5EF4-FFF2-40B4-BE49-F238E27FC236}">
                <a16:creationId xmlns:a16="http://schemas.microsoft.com/office/drawing/2014/main" id="{9DF3D073-FD88-2146-8265-79FC77EDCB5C}"/>
              </a:ext>
            </a:extLst>
          </p:cNvPr>
          <p:cNvSpPr txBox="1">
            <a:spLocks noChangeArrowheads="1"/>
          </p:cNvSpPr>
          <p:nvPr/>
        </p:nvSpPr>
        <p:spPr bwMode="auto">
          <a:xfrm>
            <a:off x="5105400" y="1558925"/>
            <a:ext cx="40386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2400" b="1" dirty="0">
              <a:solidFill>
                <a:schemeClr val="accent1"/>
              </a:solidFill>
            </a:endParaRPr>
          </a:p>
          <a:p>
            <a:pPr eaLnBrk="1" hangingPunct="1">
              <a:spcBef>
                <a:spcPct val="50000"/>
              </a:spcBef>
              <a:buFontTx/>
              <a:buNone/>
            </a:pPr>
            <a:endParaRPr lang="en-US" altLang="zh-CN" sz="1800" b="1" dirty="0">
              <a:solidFill>
                <a:schemeClr val="accent1"/>
              </a:solidFill>
              <a:ea typeface="SimSun" panose="02010600030101010101" pitchFamily="2" charset="-122"/>
            </a:endParaRPr>
          </a:p>
          <a:p>
            <a:pPr eaLnBrk="1" hangingPunct="1">
              <a:spcBef>
                <a:spcPct val="50000"/>
              </a:spcBef>
              <a:buFontTx/>
              <a:buNone/>
            </a:pPr>
            <a:endParaRPr lang="en-US" altLang="en-US" sz="1800" b="1" dirty="0">
              <a:solidFill>
                <a:schemeClr val="accent1"/>
              </a:solidFill>
              <a:ea typeface="SimSun" panose="02010600030101010101" pitchFamily="2" charset="-122"/>
            </a:endParaRPr>
          </a:p>
        </p:txBody>
      </p:sp>
      <p:sp>
        <p:nvSpPr>
          <p:cNvPr id="94213" name="Text Box 5">
            <a:extLst>
              <a:ext uri="{FF2B5EF4-FFF2-40B4-BE49-F238E27FC236}">
                <a16:creationId xmlns:a16="http://schemas.microsoft.com/office/drawing/2014/main" id="{3232B629-FD16-0F42-B93B-36A020A66771}"/>
              </a:ext>
            </a:extLst>
          </p:cNvPr>
          <p:cNvSpPr txBox="1">
            <a:spLocks noChangeArrowheads="1"/>
          </p:cNvSpPr>
          <p:nvPr/>
        </p:nvSpPr>
        <p:spPr bwMode="auto">
          <a:xfrm>
            <a:off x="4648200" y="1600200"/>
            <a:ext cx="42672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800100" indent="-34290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lvl="1" eaLnBrk="1" hangingPunct="1">
              <a:lnSpc>
                <a:spcPct val="90000"/>
              </a:lnSpc>
              <a:buFontTx/>
              <a:buNone/>
            </a:pPr>
            <a:endParaRPr lang="en-US" altLang="en-US" sz="2400" b="1" dirty="0">
              <a:solidFill>
                <a:schemeClr val="accent1"/>
              </a:solidFill>
            </a:endParaRPr>
          </a:p>
        </p:txBody>
      </p:sp>
      <p:sp>
        <p:nvSpPr>
          <p:cNvPr id="124934" name="Text Box 6">
            <a:extLst>
              <a:ext uri="{FF2B5EF4-FFF2-40B4-BE49-F238E27FC236}">
                <a16:creationId xmlns:a16="http://schemas.microsoft.com/office/drawing/2014/main" id="{5DDF796D-1B70-2B44-9314-447F3F9AA561}"/>
              </a:ext>
            </a:extLst>
          </p:cNvPr>
          <p:cNvSpPr txBox="1">
            <a:spLocks noChangeArrowheads="1"/>
          </p:cNvSpPr>
          <p:nvPr/>
        </p:nvSpPr>
        <p:spPr bwMode="auto">
          <a:xfrm>
            <a:off x="152400" y="1524000"/>
            <a:ext cx="87630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800100" indent="-34290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457200" lvl="1" indent="-457200" algn="r" rtl="1" eaLnBrk="1" hangingPunct="1">
              <a:lnSpc>
                <a:spcPct val="80000"/>
              </a:lnSpc>
              <a:buFontTx/>
              <a:buNone/>
            </a:pPr>
            <a:r>
              <a:rPr lang="ar-JO" altLang="zh-CN" b="1" dirty="0">
                <a:solidFill>
                  <a:schemeClr val="tx1"/>
                </a:solidFill>
                <a:ea typeface="SimSun" panose="02010600030101010101" pitchFamily="2" charset="-122"/>
              </a:rPr>
              <a:t>2. تجارة العرب المتزايدة وضعتهم في </a:t>
            </a:r>
            <a:r>
              <a:rPr lang="ar-JO" altLang="zh-CN" b="1" dirty="0">
                <a:solidFill>
                  <a:srgbClr val="FF0000"/>
                </a:solidFill>
                <a:ea typeface="SimSun" panose="02010600030101010101" pitchFamily="2" charset="-122"/>
              </a:rPr>
              <a:t>اتصال مع العالم الخارجي</a:t>
            </a:r>
            <a:r>
              <a:rPr lang="en-US" altLang="zh-CN" b="1" dirty="0">
                <a:solidFill>
                  <a:srgbClr val="FF0000"/>
                </a:solidFill>
                <a:ea typeface="SimSun" panose="02010600030101010101" pitchFamily="2" charset="-122"/>
              </a:rPr>
              <a:t> </a:t>
            </a:r>
          </a:p>
          <a:p>
            <a:pPr marL="457200" lvl="1" indent="-457200" algn="r" rtl="1" eaLnBrk="1" hangingPunct="1">
              <a:lnSpc>
                <a:spcPct val="80000"/>
              </a:lnSpc>
              <a:buFontTx/>
              <a:buNone/>
            </a:pPr>
            <a:r>
              <a:rPr lang="ar-JO" altLang="zh-CN" b="1" dirty="0">
                <a:solidFill>
                  <a:schemeClr val="tx1"/>
                </a:solidFill>
                <a:ea typeface="SimSun" panose="02010600030101010101" pitchFamily="2" charset="-122"/>
              </a:rPr>
              <a:t>     في الشرق الأدنى كان الفرس والرومان هما القوى العظمى لقرون قبل ظهور الإسلام، وقد كانت القبائل العربية التي جاورت هذه المناطق قد انجذبت غلى شؤونهم السياسية. </a:t>
            </a:r>
            <a:r>
              <a:rPr lang="en-US" altLang="zh-CN" b="1" dirty="0">
                <a:solidFill>
                  <a:schemeClr val="tx1"/>
                </a:solidFill>
                <a:ea typeface="SimSun" panose="02010600030101010101" pitchFamily="2" charset="-122"/>
              </a:rPr>
              <a:t> </a:t>
            </a:r>
          </a:p>
          <a:p>
            <a:pPr marL="457200" lvl="1" indent="-457200" algn="r" rtl="1" eaLnBrk="1" hangingPunct="1">
              <a:lnSpc>
                <a:spcPct val="80000"/>
              </a:lnSpc>
              <a:spcBef>
                <a:spcPct val="0"/>
              </a:spcBef>
              <a:buNone/>
            </a:pPr>
            <a:r>
              <a:rPr lang="en-US" altLang="zh-CN" b="1" dirty="0">
                <a:solidFill>
                  <a:srgbClr val="FF0000"/>
                </a:solidFill>
                <a:ea typeface="SimSun" panose="02010600030101010101" pitchFamily="2" charset="-122"/>
              </a:rPr>
              <a:t>	</a:t>
            </a:r>
            <a:r>
              <a:rPr lang="ar-JO" altLang="en-US" b="1" dirty="0">
                <a:solidFill>
                  <a:srgbClr val="FF0000"/>
                </a:solidFill>
                <a:ea typeface="SimSun" panose="02010600030101010101" pitchFamily="2" charset="-122"/>
              </a:rPr>
              <a:t>بعد 400 م دفعت كلا الإمبراطوريتين القبائل العربية ليس لحماية حدودهم الجنوبية فحسب، بل لمضايقة حدود خصومهم أيضاً. </a:t>
            </a:r>
            <a:endParaRPr lang="en-US" altLang="en-US" b="1" dirty="0">
              <a:solidFill>
                <a:srgbClr val="FF0000"/>
              </a:solidFill>
              <a:ea typeface="SimSun" panose="02010600030101010101" pitchFamily="2" charset="-122"/>
            </a:endParaRPr>
          </a:p>
          <a:p>
            <a:pPr lvl="1" algn="r" eaLnBrk="1" hangingPunct="1">
              <a:lnSpc>
                <a:spcPct val="80000"/>
              </a:lnSpc>
              <a:buFontTx/>
              <a:buNone/>
            </a:pPr>
            <a:endParaRPr lang="en-US" altLang="zh-CN" sz="2000" b="1" dirty="0">
              <a:solidFill>
                <a:srgbClr val="FF0000"/>
              </a:solidFill>
              <a:ea typeface="SimSun" panose="02010600030101010101" pitchFamily="2" charset="-122"/>
            </a:endParaRPr>
          </a:p>
        </p:txBody>
      </p:sp>
      <p:pic>
        <p:nvPicPr>
          <p:cNvPr id="94215" name="Picture 10" descr="arabs1">
            <a:extLst>
              <a:ext uri="{FF2B5EF4-FFF2-40B4-BE49-F238E27FC236}">
                <a16:creationId xmlns:a16="http://schemas.microsoft.com/office/drawing/2014/main" id="{4C8F7F7A-973D-8C42-BE80-4A30FD25FE9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59613" y="4191000"/>
            <a:ext cx="185578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6" name="Picture 11" descr="camel">
            <a:extLst>
              <a:ext uri="{FF2B5EF4-FFF2-40B4-BE49-F238E27FC236}">
                <a16:creationId xmlns:a16="http://schemas.microsoft.com/office/drawing/2014/main" id="{F9EB5C82-D73A-1142-A92C-A3BA96C781F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91000" y="4651375"/>
            <a:ext cx="26670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7" name="TextBox 10">
            <a:extLst>
              <a:ext uri="{FF2B5EF4-FFF2-40B4-BE49-F238E27FC236}">
                <a16:creationId xmlns:a16="http://schemas.microsoft.com/office/drawing/2014/main" id="{49D19E88-352F-1449-833C-DEC6D3E8E8C2}"/>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rPr>
              <a:t>152ز</a:t>
            </a:r>
            <a:endParaRPr lang="en-US" altLang="en-US" sz="24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4934"/>
                                        </p:tgtEl>
                                        <p:attrNameLst>
                                          <p:attrName>style.visibility</p:attrName>
                                        </p:attrNameLst>
                                      </p:cBhvr>
                                      <p:to>
                                        <p:strVal val="visible"/>
                                      </p:to>
                                    </p:set>
                                    <p:animEffect transition="in" filter="blinds(horizontal)">
                                      <p:cBhvr>
                                        <p:cTn id="7" dur="500"/>
                                        <p:tgtEl>
                                          <p:spTgt spid="124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4"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7575D1"/>
        </a:solidFill>
        <a:effectLst/>
      </p:bgPr>
    </p:bg>
    <p:spTree>
      <p:nvGrpSpPr>
        <p:cNvPr id="1" name=""/>
        <p:cNvGrpSpPr/>
        <p:nvPr/>
      </p:nvGrpSpPr>
      <p:grpSpPr>
        <a:xfrm>
          <a:off x="0" y="0"/>
          <a:ext cx="0" cy="0"/>
          <a:chOff x="0" y="0"/>
          <a:chExt cx="0" cy="0"/>
        </a:xfrm>
      </p:grpSpPr>
      <p:sp>
        <p:nvSpPr>
          <p:cNvPr id="96258" name="Rectangle 5">
            <a:extLst>
              <a:ext uri="{FF2B5EF4-FFF2-40B4-BE49-F238E27FC236}">
                <a16:creationId xmlns:a16="http://schemas.microsoft.com/office/drawing/2014/main" id="{888443D5-0C4C-D94A-B5A4-993EFA73978A}"/>
              </a:ext>
            </a:extLst>
          </p:cNvPr>
          <p:cNvSpPr>
            <a:spLocks noGrp="1" noChangeArrowheads="1"/>
          </p:cNvSpPr>
          <p:nvPr>
            <p:ph type="title" sz="quarter"/>
          </p:nvPr>
        </p:nvSpPr>
        <p:spPr>
          <a:xfrm>
            <a:off x="0" y="0"/>
            <a:ext cx="9144000" cy="1417638"/>
          </a:xfrm>
          <a:solidFill>
            <a:schemeClr val="tx2"/>
          </a:solidFill>
        </p:spPr>
        <p:txBody>
          <a:bodyPr/>
          <a:lstStyle/>
          <a:p>
            <a:pPr eaLnBrk="1" hangingPunct="1"/>
            <a:r>
              <a:rPr lang="ar-JO" altLang="zh-CN" sz="3600" dirty="0">
                <a:solidFill>
                  <a:schemeClr val="bg1"/>
                </a:solidFill>
                <a:ea typeface="SimSun" panose="02010600030101010101" pitchFamily="2" charset="-122"/>
                <a:cs typeface="Arial" panose="020B0604020202020204" pitchFamily="34" charset="0"/>
              </a:rPr>
              <a:t>الجزيرة العربية زمن الحكم الأشوري</a:t>
            </a:r>
            <a:endParaRPr lang="en-US" altLang="en-US" sz="3600" dirty="0">
              <a:solidFill>
                <a:schemeClr val="bg1"/>
              </a:solidFill>
              <a:cs typeface="Arial" panose="020B0604020202020204" pitchFamily="34" charset="0"/>
            </a:endParaRPr>
          </a:p>
        </p:txBody>
      </p:sp>
      <p:pic>
        <p:nvPicPr>
          <p:cNvPr id="53252" name="Picture 4" descr="Assyria">
            <a:extLst>
              <a:ext uri="{FF2B5EF4-FFF2-40B4-BE49-F238E27FC236}">
                <a16:creationId xmlns:a16="http://schemas.microsoft.com/office/drawing/2014/main" id="{7BB4F1A4-9DDC-4A49-8E06-53B7C3C3E27B}"/>
              </a:ext>
            </a:extLst>
          </p:cNvPr>
          <p:cNvPicPr>
            <a:picLocks noGrp="1" noChangeAspect="1" noChangeArrowheads="1"/>
          </p:cNvPicPr>
          <p:nvPr>
            <p:ph sz="quarter" idx="1"/>
          </p:nvPr>
        </p:nvPicPr>
        <p:blipFill>
          <a:blip r:embed="rId3" cstate="screen">
            <a:extLst>
              <a:ext uri="{28A0092B-C50C-407E-A947-70E740481C1C}">
                <a14:useLocalDpi xmlns:a14="http://schemas.microsoft.com/office/drawing/2010/main"/>
              </a:ext>
            </a:extLst>
          </a:blip>
          <a:srcRect/>
          <a:stretch>
            <a:fillRect/>
          </a:stretch>
        </p:blipFill>
        <p:spPr>
          <a:xfrm>
            <a:off x="381000" y="1600200"/>
            <a:ext cx="5638800" cy="4003675"/>
          </a:xfrm>
          <a:noFill/>
        </p:spPr>
      </p:pic>
      <p:sp>
        <p:nvSpPr>
          <p:cNvPr id="53267" name="Oval 19">
            <a:extLst>
              <a:ext uri="{FF2B5EF4-FFF2-40B4-BE49-F238E27FC236}">
                <a16:creationId xmlns:a16="http://schemas.microsoft.com/office/drawing/2014/main" id="{8FFF4DFA-73D7-1D49-9D94-F1A8677CEE57}"/>
              </a:ext>
            </a:extLst>
          </p:cNvPr>
          <p:cNvSpPr>
            <a:spLocks noChangeArrowheads="1"/>
          </p:cNvSpPr>
          <p:nvPr/>
        </p:nvSpPr>
        <p:spPr bwMode="auto">
          <a:xfrm rot="1795112">
            <a:off x="1366838" y="2043113"/>
            <a:ext cx="1323975" cy="304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endParaRPr>
          </a:p>
        </p:txBody>
      </p:sp>
      <p:sp>
        <p:nvSpPr>
          <p:cNvPr id="96262" name="TextBox 7">
            <a:extLst>
              <a:ext uri="{FF2B5EF4-FFF2-40B4-BE49-F238E27FC236}">
                <a16:creationId xmlns:a16="http://schemas.microsoft.com/office/drawing/2014/main" id="{B71E796E-F46D-F44B-AD88-CA688BD0DA0B}"/>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rPr>
              <a:t>152ز</a:t>
            </a:r>
            <a:endParaRPr lang="en-US" altLang="en-US" sz="2400" b="1" dirty="0">
              <a:solidFill>
                <a:schemeClr val="bg1"/>
              </a:solidFill>
            </a:endParaRPr>
          </a:p>
        </p:txBody>
      </p:sp>
      <p:sp>
        <p:nvSpPr>
          <p:cNvPr id="2" name="Rectangle 1">
            <a:extLst>
              <a:ext uri="{FF2B5EF4-FFF2-40B4-BE49-F238E27FC236}">
                <a16:creationId xmlns:a16="http://schemas.microsoft.com/office/drawing/2014/main" id="{7A117E5F-867F-E054-832B-12FFA4DE698C}"/>
              </a:ext>
            </a:extLst>
          </p:cNvPr>
          <p:cNvSpPr/>
          <p:nvPr/>
        </p:nvSpPr>
        <p:spPr>
          <a:xfrm>
            <a:off x="381000" y="5603875"/>
            <a:ext cx="3398912" cy="56142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1"/>
            <a:r>
              <a:rPr lang="ar-JO" sz="3600" b="1" dirty="0">
                <a:solidFill>
                  <a:srgbClr val="FFC000"/>
                </a:solidFill>
                <a:latin typeface="Arial" panose="020B0604020202020204" pitchFamily="34" charset="0"/>
                <a:cs typeface="Arial" panose="020B0604020202020204" pitchFamily="34" charset="0"/>
              </a:rPr>
              <a:t>أشور (ّ</a:t>
            </a:r>
            <a:r>
              <a:rPr lang="en-US" sz="3600" b="1" dirty="0">
                <a:solidFill>
                  <a:srgbClr val="FFC000"/>
                </a:solidFill>
                <a:latin typeface="Arial" panose="020B0604020202020204" pitchFamily="34" charset="0"/>
                <a:cs typeface="Arial" panose="020B0604020202020204" pitchFamily="34" charset="0"/>
              </a:rPr>
              <a:t>~</a:t>
            </a:r>
            <a:r>
              <a:rPr lang="ar-JO" sz="3600" b="1" dirty="0">
                <a:solidFill>
                  <a:srgbClr val="FFC000"/>
                </a:solidFill>
                <a:latin typeface="Arial" panose="020B0604020202020204" pitchFamily="34" charset="0"/>
                <a:cs typeface="Arial" panose="020B0604020202020204" pitchFamily="34" charset="0"/>
              </a:rPr>
              <a:t>650 ق..م)</a:t>
            </a:r>
            <a:endParaRPr lang="en-US" sz="3600" b="1" dirty="0">
              <a:solidFill>
                <a:srgbClr val="FFC000"/>
              </a:solidFill>
              <a:latin typeface="Arial" panose="020B0604020202020204" pitchFamily="34" charset="0"/>
              <a:cs typeface="Arial" panose="020B0604020202020204" pitchFamily="34" charset="0"/>
            </a:endParaRP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3252"/>
                                        </p:tgtEl>
                                        <p:attrNameLst>
                                          <p:attrName>style.visibility</p:attrName>
                                        </p:attrNameLst>
                                      </p:cBhvr>
                                      <p:to>
                                        <p:strVal val="visible"/>
                                      </p:to>
                                    </p:set>
                                    <p:anim calcmode="lin" valueType="num">
                                      <p:cBhvr additive="base">
                                        <p:cTn id="7" dur="500" fill="hold"/>
                                        <p:tgtEl>
                                          <p:spTgt spid="53252"/>
                                        </p:tgtEl>
                                        <p:attrNameLst>
                                          <p:attrName>ppt_x</p:attrName>
                                        </p:attrNameLst>
                                      </p:cBhvr>
                                      <p:tavLst>
                                        <p:tav tm="0">
                                          <p:val>
                                            <p:strVal val="0-#ppt_w/2"/>
                                          </p:val>
                                        </p:tav>
                                        <p:tav tm="100000">
                                          <p:val>
                                            <p:strVal val="#ppt_x"/>
                                          </p:val>
                                        </p:tav>
                                      </p:tavLst>
                                    </p:anim>
                                    <p:anim calcmode="lin" valueType="num">
                                      <p:cBhvr additive="base">
                                        <p:cTn id="8" dur="500" fill="hold"/>
                                        <p:tgtEl>
                                          <p:spTgt spid="5325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3267"/>
                                        </p:tgtEl>
                                        <p:attrNameLst>
                                          <p:attrName>style.visibility</p:attrName>
                                        </p:attrNameLst>
                                      </p:cBhvr>
                                      <p:to>
                                        <p:strVal val="visible"/>
                                      </p:to>
                                    </p:set>
                                    <p:anim calcmode="lin" valueType="num">
                                      <p:cBhvr additive="base">
                                        <p:cTn id="13" dur="500" fill="hold"/>
                                        <p:tgtEl>
                                          <p:spTgt spid="53267"/>
                                        </p:tgtEl>
                                        <p:attrNameLst>
                                          <p:attrName>ppt_x</p:attrName>
                                        </p:attrNameLst>
                                      </p:cBhvr>
                                      <p:tavLst>
                                        <p:tav tm="0">
                                          <p:val>
                                            <p:strVal val="#ppt_x"/>
                                          </p:val>
                                        </p:tav>
                                        <p:tav tm="100000">
                                          <p:val>
                                            <p:strVal val="#ppt_x"/>
                                          </p:val>
                                        </p:tav>
                                      </p:tavLst>
                                    </p:anim>
                                    <p:anim calcmode="lin" valueType="num">
                                      <p:cBhvr additive="base">
                                        <p:cTn id="14" dur="500" fill="hold"/>
                                        <p:tgtEl>
                                          <p:spTgt spid="532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7575D1"/>
        </a:solidFill>
        <a:effectLst/>
      </p:bgPr>
    </p:bg>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F6FD4704-0D6C-264D-AE2C-C3E160F2BDB2}"/>
              </a:ext>
            </a:extLst>
          </p:cNvPr>
          <p:cNvSpPr>
            <a:spLocks noChangeArrowheads="1"/>
          </p:cNvSpPr>
          <p:nvPr/>
        </p:nvSpPr>
        <p:spPr bwMode="auto">
          <a:xfrm>
            <a:off x="0" y="0"/>
            <a:ext cx="9144000" cy="14176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3600" b="1" dirty="0">
                <a:solidFill>
                  <a:schemeClr val="bg1"/>
                </a:solidFill>
                <a:ea typeface="SimSun" panose="02010600030101010101" pitchFamily="2" charset="-122"/>
                <a:cs typeface="Arial" panose="020B0604020202020204" pitchFamily="34" charset="0"/>
              </a:rPr>
              <a:t>الجزيرة العربية زمن الحكم الأشوري</a:t>
            </a:r>
            <a:endParaRPr lang="en-US" altLang="en-US" sz="3600" b="1" dirty="0">
              <a:solidFill>
                <a:schemeClr val="bg1"/>
              </a:solidFill>
              <a:ea typeface="SimSun" panose="02010600030101010101" pitchFamily="2" charset="-122"/>
              <a:cs typeface="Arial" panose="020B0604020202020204" pitchFamily="34" charset="0"/>
            </a:endParaRPr>
          </a:p>
        </p:txBody>
      </p:sp>
      <p:pic>
        <p:nvPicPr>
          <p:cNvPr id="98307" name="Picture 3" descr="shalmaneser_kurkh_close">
            <a:extLst>
              <a:ext uri="{FF2B5EF4-FFF2-40B4-BE49-F238E27FC236}">
                <a16:creationId xmlns:a16="http://schemas.microsoft.com/office/drawing/2014/main" id="{8B367D2A-81FE-5149-AF08-52D816F8DA06}"/>
              </a:ext>
            </a:extLst>
          </p:cNvPr>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304800" y="4552950"/>
            <a:ext cx="3619500" cy="2305050"/>
          </a:xfrm>
          <a:noFill/>
        </p:spPr>
      </p:pic>
      <p:sp>
        <p:nvSpPr>
          <p:cNvPr id="98308" name="Rectangle 4">
            <a:extLst>
              <a:ext uri="{FF2B5EF4-FFF2-40B4-BE49-F238E27FC236}">
                <a16:creationId xmlns:a16="http://schemas.microsoft.com/office/drawing/2014/main" id="{6B10B036-3D07-3C49-9338-108620153880}"/>
              </a:ext>
            </a:extLst>
          </p:cNvPr>
          <p:cNvSpPr>
            <a:spLocks noChangeArrowheads="1"/>
          </p:cNvSpPr>
          <p:nvPr/>
        </p:nvSpPr>
        <p:spPr bwMode="auto">
          <a:xfrm>
            <a:off x="228600" y="1524000"/>
            <a:ext cx="4343400"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r" eaLnBrk="1" hangingPunct="1">
              <a:spcBef>
                <a:spcPct val="0"/>
              </a:spcBef>
              <a:buFontTx/>
              <a:buNone/>
            </a:pPr>
            <a:r>
              <a:rPr lang="ar-JO" altLang="zh-CN" sz="3000" b="1" dirty="0">
                <a:solidFill>
                  <a:schemeClr val="accent1"/>
                </a:solidFill>
                <a:ea typeface="SimSun" panose="02010600030101010101" pitchFamily="2" charset="-122"/>
                <a:cs typeface="Arial" panose="020B0604020202020204" pitchFamily="34" charset="0"/>
              </a:rPr>
              <a:t>الملك الأشوري</a:t>
            </a:r>
          </a:p>
          <a:p>
            <a:pPr algn="r" eaLnBrk="1" hangingPunct="1">
              <a:spcBef>
                <a:spcPct val="0"/>
              </a:spcBef>
              <a:buFontTx/>
              <a:buNone/>
            </a:pPr>
            <a:r>
              <a:rPr lang="ar-JO" altLang="zh-CN" sz="3000" b="1" dirty="0">
                <a:solidFill>
                  <a:schemeClr val="accent1"/>
                </a:solidFill>
                <a:ea typeface="SimSun" panose="02010600030101010101" pitchFamily="2" charset="-122"/>
                <a:cs typeface="Arial" panose="020B0604020202020204" pitchFamily="34" charset="0"/>
              </a:rPr>
              <a:t>شلمنأصر الثالث</a:t>
            </a:r>
          </a:p>
          <a:p>
            <a:pPr algn="r" eaLnBrk="1" hangingPunct="1">
              <a:spcBef>
                <a:spcPct val="0"/>
              </a:spcBef>
              <a:buFontTx/>
              <a:buNone/>
            </a:pPr>
            <a:r>
              <a:rPr lang="ar-JO" altLang="zh-CN" sz="3000" b="1" dirty="0">
                <a:solidFill>
                  <a:schemeClr val="accent1"/>
                </a:solidFill>
                <a:ea typeface="SimSun" panose="02010600030101010101" pitchFamily="2" charset="-122"/>
                <a:cs typeface="Arial" panose="020B0604020202020204" pitchFamily="34" charset="0"/>
              </a:rPr>
              <a:t>قصة معركة قرقر في 853 ق.م</a:t>
            </a:r>
            <a:endParaRPr lang="en-US" altLang="zh-CN" sz="3000" b="1" dirty="0">
              <a:solidFill>
                <a:schemeClr val="accent1"/>
              </a:solidFill>
              <a:ea typeface="SimSun" panose="02010600030101010101" pitchFamily="2" charset="-122"/>
              <a:cs typeface="Arial" panose="020B0604020202020204" pitchFamily="34" charset="0"/>
            </a:endParaRPr>
          </a:p>
          <a:p>
            <a:pPr marL="180000" indent="-180000" algn="r" rtl="1" eaLnBrk="1" hangingPunct="1">
              <a:spcBef>
                <a:spcPct val="0"/>
              </a:spcBef>
            </a:pPr>
            <a:r>
              <a:rPr lang="ar-JO" altLang="en-US" sz="2400" b="1" dirty="0">
                <a:solidFill>
                  <a:schemeClr val="bg1"/>
                </a:solidFill>
                <a:ea typeface="SimSun" panose="02010600030101010101" pitchFamily="2" charset="-122"/>
                <a:cs typeface="Arial" panose="020B0604020202020204" pitchFamily="34" charset="0"/>
              </a:rPr>
              <a:t> يذكر الملك جندبو (جندب العربي)، العربي وجماله الألف.</a:t>
            </a:r>
            <a:endParaRPr lang="en-US" altLang="en-US" sz="2400" b="1" dirty="0">
              <a:solidFill>
                <a:schemeClr val="bg1"/>
              </a:solidFill>
              <a:ea typeface="SimSun" panose="02010600030101010101" pitchFamily="2" charset="-122"/>
              <a:cs typeface="Arial" panose="020B0604020202020204" pitchFamily="34" charset="0"/>
            </a:endParaRPr>
          </a:p>
        </p:txBody>
      </p:sp>
      <p:sp>
        <p:nvSpPr>
          <p:cNvPr id="98309" name="Rectangle 7">
            <a:extLst>
              <a:ext uri="{FF2B5EF4-FFF2-40B4-BE49-F238E27FC236}">
                <a16:creationId xmlns:a16="http://schemas.microsoft.com/office/drawing/2014/main" id="{DE6928AB-C049-7043-8FEC-13EA26AC9599}"/>
              </a:ext>
            </a:extLst>
          </p:cNvPr>
          <p:cNvSpPr>
            <a:spLocks noChangeArrowheads="1"/>
          </p:cNvSpPr>
          <p:nvPr/>
        </p:nvSpPr>
        <p:spPr bwMode="auto">
          <a:xfrm>
            <a:off x="4876800" y="1600200"/>
            <a:ext cx="40386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r" eaLnBrk="1" hangingPunct="1">
              <a:spcBef>
                <a:spcPct val="0"/>
              </a:spcBef>
              <a:buFontTx/>
              <a:buNone/>
            </a:pPr>
            <a:r>
              <a:rPr lang="ar-JO" altLang="zh-CN" sz="3000" b="1" dirty="0">
                <a:solidFill>
                  <a:schemeClr val="accent1"/>
                </a:solidFill>
                <a:ea typeface="SimSun" panose="02010600030101010101" pitchFamily="2" charset="-122"/>
                <a:cs typeface="Arial" panose="020B0604020202020204" pitchFamily="34" charset="0"/>
              </a:rPr>
              <a:t>تغلث فلاسر الثالث</a:t>
            </a:r>
          </a:p>
          <a:p>
            <a:pPr algn="r" eaLnBrk="1" hangingPunct="1">
              <a:spcBef>
                <a:spcPct val="0"/>
              </a:spcBef>
              <a:buFontTx/>
              <a:buNone/>
            </a:pPr>
            <a:r>
              <a:rPr lang="ar-JO" altLang="zh-CN" sz="3000" b="1" dirty="0">
                <a:solidFill>
                  <a:schemeClr val="accent1"/>
                </a:solidFill>
                <a:ea typeface="SimSun" panose="02010600030101010101" pitchFamily="2" charset="-122"/>
                <a:cs typeface="Arial" panose="020B0604020202020204" pitchFamily="34" charset="0"/>
              </a:rPr>
              <a:t>(745-727 ق.م)</a:t>
            </a:r>
            <a:endParaRPr lang="en-US" altLang="zh-CN" sz="3000" b="1" dirty="0">
              <a:solidFill>
                <a:schemeClr val="accent1"/>
              </a:solidFill>
              <a:ea typeface="SimSun" panose="02010600030101010101" pitchFamily="2" charset="-122"/>
              <a:cs typeface="Arial" panose="020B0604020202020204" pitchFamily="34" charset="0"/>
            </a:endParaRPr>
          </a:p>
          <a:p>
            <a:pPr algn="r" rtl="1" eaLnBrk="1" hangingPunct="1">
              <a:spcBef>
                <a:spcPct val="0"/>
              </a:spcBef>
            </a:pPr>
            <a:r>
              <a:rPr lang="ar-JO" altLang="en-US" sz="2400" b="1" dirty="0">
                <a:solidFill>
                  <a:schemeClr val="bg1"/>
                </a:solidFill>
                <a:ea typeface="SimSun" panose="02010600030101010101" pitchFamily="2" charset="-122"/>
                <a:cs typeface="Arial" panose="020B0604020202020204" pitchFamily="34" charset="0"/>
              </a:rPr>
              <a:t> يذكر مملكة تدعى عريبي</a:t>
            </a:r>
            <a:endParaRPr lang="en-US" altLang="en-US" sz="2400" b="1" dirty="0">
              <a:solidFill>
                <a:schemeClr val="bg1"/>
              </a:solidFill>
              <a:ea typeface="SimSun" panose="02010600030101010101" pitchFamily="2" charset="-122"/>
              <a:cs typeface="Arial" panose="020B0604020202020204" pitchFamily="34" charset="0"/>
            </a:endParaRPr>
          </a:p>
        </p:txBody>
      </p:sp>
      <p:pic>
        <p:nvPicPr>
          <p:cNvPr id="98310" name="Picture 9" descr="shalmaneser n Babylonian king">
            <a:extLst>
              <a:ext uri="{FF2B5EF4-FFF2-40B4-BE49-F238E27FC236}">
                <a16:creationId xmlns:a16="http://schemas.microsoft.com/office/drawing/2014/main" id="{18FB8B7B-7E07-D84B-822B-8E08ED138608}"/>
              </a:ext>
            </a:extLst>
          </p:cNvPr>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4648200" y="3429000"/>
            <a:ext cx="4267200" cy="2814638"/>
          </a:xfrm>
          <a:noFill/>
        </p:spPr>
      </p:pic>
      <p:sp>
        <p:nvSpPr>
          <p:cNvPr id="98311" name="TextBox 8">
            <a:extLst>
              <a:ext uri="{FF2B5EF4-FFF2-40B4-BE49-F238E27FC236}">
                <a16:creationId xmlns:a16="http://schemas.microsoft.com/office/drawing/2014/main" id="{9EC93040-B647-F24C-BB5C-FB6168EDA23B}"/>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152ز</a:t>
            </a:r>
            <a:endParaRPr lang="en-US" altLang="en-US" sz="2400" b="1" dirty="0">
              <a:solidFill>
                <a:schemeClr val="bg1"/>
              </a:solidFill>
              <a:cs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7575D1"/>
        </a:solidFill>
        <a:effectLst/>
      </p:bgPr>
    </p:bg>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8435E46C-8005-8A41-8482-DAC1E758172A}"/>
              </a:ext>
            </a:extLst>
          </p:cNvPr>
          <p:cNvSpPr>
            <a:spLocks noChangeArrowheads="1"/>
          </p:cNvSpPr>
          <p:nvPr/>
        </p:nvSpPr>
        <p:spPr bwMode="auto">
          <a:xfrm>
            <a:off x="0" y="0"/>
            <a:ext cx="9144000" cy="14176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الجزيرة العربية زمن الحكم الأشوري</a:t>
            </a:r>
            <a:endParaRPr kumimoji="0" lang="en-US" altLang="en-US" sz="36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100355" name="Rectangle 4">
            <a:extLst>
              <a:ext uri="{FF2B5EF4-FFF2-40B4-BE49-F238E27FC236}">
                <a16:creationId xmlns:a16="http://schemas.microsoft.com/office/drawing/2014/main" id="{1CBCD7FA-C387-B345-932C-0D49CE124328}"/>
              </a:ext>
            </a:extLst>
          </p:cNvPr>
          <p:cNvSpPr>
            <a:spLocks noChangeArrowheads="1"/>
          </p:cNvSpPr>
          <p:nvPr/>
        </p:nvSpPr>
        <p:spPr bwMode="auto">
          <a:xfrm>
            <a:off x="609600" y="1524000"/>
            <a:ext cx="43434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r" eaLnBrk="1" hangingPunct="1">
              <a:spcBef>
                <a:spcPct val="0"/>
              </a:spcBef>
              <a:buFontTx/>
              <a:buNone/>
            </a:pPr>
            <a:r>
              <a:rPr lang="ar-JO" altLang="zh-CN" sz="3000" b="1" dirty="0">
                <a:solidFill>
                  <a:schemeClr val="accent1"/>
                </a:solidFill>
                <a:ea typeface="SimSun" panose="02010600030101010101" pitchFamily="2" charset="-122"/>
                <a:cs typeface="Arial" panose="020B0604020202020204" pitchFamily="34" charset="0"/>
              </a:rPr>
              <a:t>الملك سرجون الثاني</a:t>
            </a:r>
          </a:p>
          <a:p>
            <a:pPr algn="r" eaLnBrk="1" hangingPunct="1">
              <a:spcBef>
                <a:spcPct val="0"/>
              </a:spcBef>
              <a:buFontTx/>
              <a:buNone/>
            </a:pPr>
            <a:r>
              <a:rPr lang="ar-JO" altLang="zh-CN" sz="3000" b="1" dirty="0">
                <a:solidFill>
                  <a:schemeClr val="accent1"/>
                </a:solidFill>
                <a:ea typeface="SimSun" panose="02010600030101010101" pitchFamily="2" charset="-122"/>
                <a:cs typeface="Arial" panose="020B0604020202020204" pitchFamily="34" charset="0"/>
              </a:rPr>
              <a:t>(721-705 ق.م)</a:t>
            </a:r>
            <a:endParaRPr lang="en-US" altLang="zh-CN" sz="3000" b="1" dirty="0">
              <a:solidFill>
                <a:schemeClr val="accent1"/>
              </a:solidFill>
              <a:ea typeface="SimSun" panose="02010600030101010101" pitchFamily="2" charset="-122"/>
              <a:cs typeface="Arial" panose="020B0604020202020204" pitchFamily="34" charset="0"/>
            </a:endParaRPr>
          </a:p>
          <a:p>
            <a:pPr algn="r" eaLnBrk="1" hangingPunct="1">
              <a:spcBef>
                <a:spcPct val="0"/>
              </a:spcBef>
              <a:buFontTx/>
              <a:buNone/>
            </a:pPr>
            <a:r>
              <a:rPr lang="ar-JO" altLang="en-US" sz="2400" b="1" dirty="0">
                <a:solidFill>
                  <a:schemeClr val="bg1"/>
                </a:solidFill>
                <a:ea typeface="SimSun" panose="02010600030101010101" pitchFamily="2" charset="-122"/>
                <a:cs typeface="Arial" panose="020B0604020202020204" pitchFamily="34" charset="0"/>
              </a:rPr>
              <a:t>ادعى أنه أسكن بعض المجموعات البظوية العربية في السامرة كجزء من السبي الأشوري. </a:t>
            </a:r>
            <a:endParaRPr lang="en-US" altLang="en-US" sz="2400" b="1" dirty="0">
              <a:solidFill>
                <a:schemeClr val="bg1"/>
              </a:solidFill>
              <a:ea typeface="SimSun" panose="02010600030101010101" pitchFamily="2" charset="-122"/>
              <a:cs typeface="Arial" panose="020B0604020202020204" pitchFamily="34" charset="0"/>
            </a:endParaRPr>
          </a:p>
        </p:txBody>
      </p:sp>
      <p:pic>
        <p:nvPicPr>
          <p:cNvPr id="100356" name="Picture 9" descr="sargonII">
            <a:extLst>
              <a:ext uri="{FF2B5EF4-FFF2-40B4-BE49-F238E27FC236}">
                <a16:creationId xmlns:a16="http://schemas.microsoft.com/office/drawing/2014/main" id="{BF4A4AFB-6D69-C446-9EDC-2A6F403A77A3}"/>
              </a:ext>
            </a:extLst>
          </p:cNvPr>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5410200" y="1752600"/>
            <a:ext cx="2895600" cy="4572000"/>
          </a:xfrm>
          <a:noFill/>
        </p:spPr>
      </p:pic>
      <p:pic>
        <p:nvPicPr>
          <p:cNvPr id="100357" name="Picture 10" descr="sargon's palace">
            <a:extLst>
              <a:ext uri="{FF2B5EF4-FFF2-40B4-BE49-F238E27FC236}">
                <a16:creationId xmlns:a16="http://schemas.microsoft.com/office/drawing/2014/main" id="{C7768C8E-8AB6-9D4A-BFCD-21588386FD58}"/>
              </a:ext>
            </a:extLst>
          </p:cNvPr>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a:xfrm>
            <a:off x="990600" y="4114800"/>
            <a:ext cx="3200400" cy="2400300"/>
          </a:xfrm>
          <a:noFill/>
        </p:spPr>
      </p:pic>
      <p:sp>
        <p:nvSpPr>
          <p:cNvPr id="100358" name="TextBox 7">
            <a:extLst>
              <a:ext uri="{FF2B5EF4-FFF2-40B4-BE49-F238E27FC236}">
                <a16:creationId xmlns:a16="http://schemas.microsoft.com/office/drawing/2014/main" id="{33432204-4246-4F47-B43A-6AB19A17DE78}"/>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152ز</a:t>
            </a:r>
            <a:endParaRPr lang="en-US" altLang="en-US" sz="2400" b="1" dirty="0">
              <a:solidFill>
                <a:schemeClr val="bg1"/>
              </a:solidFill>
              <a:cs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7575D1"/>
        </a:solidFill>
        <a:effectLst/>
      </p:bgPr>
    </p:bg>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20F6F44E-B392-BD4F-82F7-9B9FEDD834EB}"/>
              </a:ext>
            </a:extLst>
          </p:cNvPr>
          <p:cNvSpPr>
            <a:spLocks noGrp="1" noChangeArrowheads="1"/>
          </p:cNvSpPr>
          <p:nvPr>
            <p:ph type="title" sz="quarter"/>
          </p:nvPr>
        </p:nvSpPr>
        <p:spPr>
          <a:xfrm>
            <a:off x="0" y="0"/>
            <a:ext cx="9144000" cy="1417638"/>
          </a:xfrm>
          <a:solidFill>
            <a:schemeClr val="tx2"/>
          </a:solidFill>
        </p:spPr>
        <p:txBody>
          <a:bodyPr/>
          <a:lstStyle/>
          <a:p>
            <a:pPr eaLnBrk="1" hangingPunct="1"/>
            <a:r>
              <a:rPr lang="ar-JO" altLang="zh-CN" sz="3600" dirty="0">
                <a:solidFill>
                  <a:schemeClr val="bg1"/>
                </a:solidFill>
                <a:ea typeface="SimSun" panose="02010600030101010101" pitchFamily="2" charset="-122"/>
                <a:cs typeface="Arial" panose="020B0604020202020204" pitchFamily="34" charset="0"/>
              </a:rPr>
              <a:t>الجزيرة العربية تحت الحكم البابلي</a:t>
            </a:r>
            <a:endParaRPr lang="en-US" altLang="en-US" sz="3600" dirty="0">
              <a:solidFill>
                <a:schemeClr val="bg1"/>
              </a:solidFill>
              <a:cs typeface="Arial" panose="020B0604020202020204" pitchFamily="34" charset="0"/>
            </a:endParaRPr>
          </a:p>
        </p:txBody>
      </p:sp>
      <p:pic>
        <p:nvPicPr>
          <p:cNvPr id="60419" name="Picture 3" descr="Assyria">
            <a:extLst>
              <a:ext uri="{FF2B5EF4-FFF2-40B4-BE49-F238E27FC236}">
                <a16:creationId xmlns:a16="http://schemas.microsoft.com/office/drawing/2014/main" id="{4C5C36B5-D85B-704A-93C1-2B782D1946C6}"/>
              </a:ext>
            </a:extLst>
          </p:cNvPr>
          <p:cNvPicPr>
            <a:picLocks noGrp="1" noChangeAspect="1" noChangeArrowheads="1"/>
          </p:cNvPicPr>
          <p:nvPr>
            <p:ph sz="quarter" idx="1"/>
          </p:nvPr>
        </p:nvPicPr>
        <p:blipFill>
          <a:blip r:embed="rId3" cstate="screen">
            <a:lum bright="-38000" contrast="-6000"/>
            <a:grayscl/>
            <a:extLst>
              <a:ext uri="{28A0092B-C50C-407E-A947-70E740481C1C}">
                <a14:useLocalDpi xmlns:a14="http://schemas.microsoft.com/office/drawing/2010/main"/>
              </a:ext>
            </a:extLst>
          </a:blip>
          <a:srcRect/>
          <a:stretch>
            <a:fillRect/>
          </a:stretch>
        </p:blipFill>
        <p:spPr>
          <a:xfrm>
            <a:off x="381000" y="1600200"/>
            <a:ext cx="5638800" cy="4003675"/>
          </a:xfrm>
          <a:noFill/>
        </p:spPr>
      </p:pic>
      <p:pic>
        <p:nvPicPr>
          <p:cNvPr id="60420" name="Picture 4" descr="babylon">
            <a:extLst>
              <a:ext uri="{FF2B5EF4-FFF2-40B4-BE49-F238E27FC236}">
                <a16:creationId xmlns:a16="http://schemas.microsoft.com/office/drawing/2014/main" id="{39A2B33F-5060-AE49-9363-49EAA33409E0}"/>
              </a:ext>
            </a:extLst>
          </p:cNvPr>
          <p:cNvPicPr>
            <a:picLocks noGrp="1" noChangeAspect="1" noChangeArrowheads="1"/>
          </p:cNvPicPr>
          <p:nvPr>
            <p:ph sz="quarter" idx="2"/>
          </p:nvPr>
        </p:nvPicPr>
        <p:blipFill>
          <a:blip r:embed="rId4" cstate="screen">
            <a:extLst>
              <a:ext uri="{28A0092B-C50C-407E-A947-70E740481C1C}">
                <a14:useLocalDpi xmlns:a14="http://schemas.microsoft.com/office/drawing/2010/main"/>
              </a:ext>
            </a:extLst>
          </a:blip>
          <a:srcRect/>
          <a:stretch>
            <a:fillRect/>
          </a:stretch>
        </p:blipFill>
        <p:spPr>
          <a:xfrm>
            <a:off x="990600" y="2311316"/>
            <a:ext cx="5713565" cy="3770397"/>
          </a:xfrm>
          <a:noFill/>
        </p:spPr>
      </p:pic>
      <p:sp>
        <p:nvSpPr>
          <p:cNvPr id="60426" name="Oval 10">
            <a:extLst>
              <a:ext uri="{FF2B5EF4-FFF2-40B4-BE49-F238E27FC236}">
                <a16:creationId xmlns:a16="http://schemas.microsoft.com/office/drawing/2014/main" id="{4257EBCE-6DD0-AE48-B8F6-C12B10C1F7FB}"/>
              </a:ext>
            </a:extLst>
          </p:cNvPr>
          <p:cNvSpPr>
            <a:spLocks noChangeArrowheads="1"/>
          </p:cNvSpPr>
          <p:nvPr/>
        </p:nvSpPr>
        <p:spPr bwMode="auto">
          <a:xfrm rot="1795112">
            <a:off x="2286000" y="2438400"/>
            <a:ext cx="1323975" cy="304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sp>
        <p:nvSpPr>
          <p:cNvPr id="60429" name="Text Box 13">
            <a:extLst>
              <a:ext uri="{FF2B5EF4-FFF2-40B4-BE49-F238E27FC236}">
                <a16:creationId xmlns:a16="http://schemas.microsoft.com/office/drawing/2014/main" id="{D8C02DA1-1886-C245-A895-C54BB6663A9A}"/>
              </a:ext>
            </a:extLst>
          </p:cNvPr>
          <p:cNvSpPr txBox="1">
            <a:spLocks noChangeArrowheads="1"/>
          </p:cNvSpPr>
          <p:nvPr/>
        </p:nvSpPr>
        <p:spPr bwMode="auto">
          <a:xfrm>
            <a:off x="6858000" y="2514600"/>
            <a:ext cx="2286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50000"/>
              </a:spcBef>
              <a:buFontTx/>
              <a:buNone/>
            </a:pPr>
            <a:r>
              <a:rPr lang="ar-JO" altLang="en-US" sz="3000" b="1" dirty="0">
                <a:solidFill>
                  <a:schemeClr val="bg1"/>
                </a:solidFill>
                <a:ea typeface="SimSun" panose="02010600030101010101" pitchFamily="2" charset="-122"/>
                <a:cs typeface="Arial" panose="020B0604020202020204" pitchFamily="34" charset="0"/>
              </a:rPr>
              <a:t>كان العرب خاضعين للملك البابلي نبونايدس.</a:t>
            </a:r>
            <a:endParaRPr lang="en-US" altLang="en-US" sz="3000" b="1" dirty="0">
              <a:solidFill>
                <a:schemeClr val="bg1"/>
              </a:solidFill>
              <a:ea typeface="SimSun" panose="02010600030101010101" pitchFamily="2" charset="-122"/>
              <a:cs typeface="Arial" panose="020B0604020202020204" pitchFamily="34" charset="0"/>
            </a:endParaRPr>
          </a:p>
        </p:txBody>
      </p:sp>
      <p:sp>
        <p:nvSpPr>
          <p:cNvPr id="102408" name="TextBox 9">
            <a:extLst>
              <a:ext uri="{FF2B5EF4-FFF2-40B4-BE49-F238E27FC236}">
                <a16:creationId xmlns:a16="http://schemas.microsoft.com/office/drawing/2014/main" id="{86AF3E37-4BCD-5F4D-98E2-85951BB1F884}"/>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152س</a:t>
            </a:r>
            <a:endParaRPr lang="en-US" altLang="en-US" sz="2400" b="1" dirty="0">
              <a:solidFill>
                <a:schemeClr val="bg1"/>
              </a:solidFill>
              <a:cs typeface="Arial" panose="020B0604020202020204" pitchFamily="34" charset="0"/>
            </a:endParaRPr>
          </a:p>
        </p:txBody>
      </p:sp>
      <p:sp>
        <p:nvSpPr>
          <p:cNvPr id="2" name="Rectangle 1">
            <a:extLst>
              <a:ext uri="{FF2B5EF4-FFF2-40B4-BE49-F238E27FC236}">
                <a16:creationId xmlns:a16="http://schemas.microsoft.com/office/drawing/2014/main" id="{E59B54F7-B3DA-B87C-DCE8-AF018BFB2E57}"/>
              </a:ext>
            </a:extLst>
          </p:cNvPr>
          <p:cNvSpPr/>
          <p:nvPr/>
        </p:nvSpPr>
        <p:spPr>
          <a:xfrm>
            <a:off x="539553" y="6081713"/>
            <a:ext cx="3600400" cy="71111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1"/>
            <a:r>
              <a:rPr lang="ar-JO" sz="3600" b="1" dirty="0">
                <a:solidFill>
                  <a:srgbClr val="FFC000"/>
                </a:solidFill>
                <a:latin typeface="Arial" panose="020B0604020202020204" pitchFamily="34" charset="0"/>
                <a:cs typeface="Arial" panose="020B0604020202020204" pitchFamily="34" charset="0"/>
              </a:rPr>
              <a:t>بابل (ّ</a:t>
            </a:r>
            <a:r>
              <a:rPr lang="en-US" sz="3600" b="1" dirty="0">
                <a:solidFill>
                  <a:srgbClr val="FFC000"/>
                </a:solidFill>
                <a:latin typeface="Arial" panose="020B0604020202020204" pitchFamily="34" charset="0"/>
                <a:cs typeface="Arial" panose="020B0604020202020204" pitchFamily="34" charset="0"/>
              </a:rPr>
              <a:t>~</a:t>
            </a:r>
            <a:r>
              <a:rPr lang="ar-JO" sz="3600" b="1" dirty="0">
                <a:solidFill>
                  <a:srgbClr val="FFC000"/>
                </a:solidFill>
                <a:latin typeface="Arial" panose="020B0604020202020204" pitchFamily="34" charset="0"/>
                <a:cs typeface="Arial" panose="020B0604020202020204" pitchFamily="34" charset="0"/>
              </a:rPr>
              <a:t>550 ق..م)</a:t>
            </a:r>
            <a:endParaRPr lang="en-US" sz="3600" b="1" dirty="0">
              <a:solidFill>
                <a:srgbClr val="FFC000"/>
              </a:solidFill>
              <a:latin typeface="Arial" panose="020B0604020202020204" pitchFamily="34" charset="0"/>
              <a:cs typeface="Arial" panose="020B0604020202020204" pitchFamily="34" charset="0"/>
            </a:endParaRP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0420"/>
                                        </p:tgtEl>
                                        <p:attrNameLst>
                                          <p:attrName>style.visibility</p:attrName>
                                        </p:attrNameLst>
                                      </p:cBhvr>
                                      <p:to>
                                        <p:strVal val="visible"/>
                                      </p:to>
                                    </p:set>
                                    <p:anim calcmode="lin" valueType="num">
                                      <p:cBhvr additive="base">
                                        <p:cTn id="7" dur="500" fill="hold"/>
                                        <p:tgtEl>
                                          <p:spTgt spid="60420"/>
                                        </p:tgtEl>
                                        <p:attrNameLst>
                                          <p:attrName>ppt_x</p:attrName>
                                        </p:attrNameLst>
                                      </p:cBhvr>
                                      <p:tavLst>
                                        <p:tav tm="0">
                                          <p:val>
                                            <p:strVal val="0-#ppt_w/2"/>
                                          </p:val>
                                        </p:tav>
                                        <p:tav tm="100000">
                                          <p:val>
                                            <p:strVal val="#ppt_x"/>
                                          </p:val>
                                        </p:tav>
                                      </p:tavLst>
                                    </p:anim>
                                    <p:anim calcmode="lin" valueType="num">
                                      <p:cBhvr additive="base">
                                        <p:cTn id="8" dur="500" fill="hold"/>
                                        <p:tgtEl>
                                          <p:spTgt spid="6042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60429"/>
                                        </p:tgtEl>
                                        <p:attrNameLst>
                                          <p:attrName>style.visibility</p:attrName>
                                        </p:attrNameLst>
                                      </p:cBhvr>
                                      <p:to>
                                        <p:strVal val="visible"/>
                                      </p:to>
                                    </p:set>
                                    <p:animEffect transition="in" filter="checkerboard(across)">
                                      <p:cBhvr>
                                        <p:cTn id="13" dur="500"/>
                                        <p:tgtEl>
                                          <p:spTgt spid="6042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0426"/>
                                        </p:tgtEl>
                                        <p:attrNameLst>
                                          <p:attrName>style.visibility</p:attrName>
                                        </p:attrNameLst>
                                      </p:cBhvr>
                                      <p:to>
                                        <p:strVal val="visible"/>
                                      </p:to>
                                    </p:set>
                                    <p:anim calcmode="lin" valueType="num">
                                      <p:cBhvr additive="base">
                                        <p:cTn id="18" dur="500" fill="hold"/>
                                        <p:tgtEl>
                                          <p:spTgt spid="60426"/>
                                        </p:tgtEl>
                                        <p:attrNameLst>
                                          <p:attrName>ppt_x</p:attrName>
                                        </p:attrNameLst>
                                      </p:cBhvr>
                                      <p:tavLst>
                                        <p:tav tm="0">
                                          <p:val>
                                            <p:strVal val="#ppt_x"/>
                                          </p:val>
                                        </p:tav>
                                        <p:tav tm="100000">
                                          <p:val>
                                            <p:strVal val="#ppt_x"/>
                                          </p:val>
                                        </p:tav>
                                      </p:tavLst>
                                    </p:anim>
                                    <p:anim calcmode="lin" valueType="num">
                                      <p:cBhvr additive="base">
                                        <p:cTn id="19" dur="500" fill="hold"/>
                                        <p:tgtEl>
                                          <p:spTgt spid="604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6" grpId="0" animBg="1"/>
      <p:bldP spid="60429"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7575D1"/>
        </a:solidFill>
        <a:effectLst/>
      </p:bgPr>
    </p:bg>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23176F07-3EAF-0744-9703-FDB639419F67}"/>
              </a:ext>
            </a:extLst>
          </p:cNvPr>
          <p:cNvSpPr>
            <a:spLocks noGrp="1" noChangeArrowheads="1"/>
          </p:cNvSpPr>
          <p:nvPr>
            <p:ph type="title" sz="quarter"/>
          </p:nvPr>
        </p:nvSpPr>
        <p:spPr>
          <a:xfrm>
            <a:off x="0" y="0"/>
            <a:ext cx="9144000" cy="1417638"/>
          </a:xfrm>
          <a:solidFill>
            <a:schemeClr val="tx2"/>
          </a:solidFill>
        </p:spPr>
        <p:txBody>
          <a:bodyPr/>
          <a:lstStyle/>
          <a:p>
            <a:pPr eaLnBrk="1" hangingPunct="1"/>
            <a:r>
              <a:rPr lang="ar-JO" altLang="zh-CN" sz="3600" dirty="0">
                <a:solidFill>
                  <a:schemeClr val="bg1"/>
                </a:solidFill>
                <a:ea typeface="SimSun" panose="02010600030101010101" pitchFamily="2" charset="-122"/>
                <a:cs typeface="Arial" panose="020B0604020202020204" pitchFamily="34" charset="0"/>
              </a:rPr>
              <a:t>الجزيرة العربية تحت الحكم الفارسي</a:t>
            </a:r>
            <a:endParaRPr lang="en-US" altLang="en-US" sz="3600" dirty="0">
              <a:solidFill>
                <a:schemeClr val="bg1"/>
              </a:solidFill>
              <a:cs typeface="Arial" panose="020B0604020202020204" pitchFamily="34" charset="0"/>
            </a:endParaRPr>
          </a:p>
        </p:txBody>
      </p:sp>
      <p:pic>
        <p:nvPicPr>
          <p:cNvPr id="61443" name="Picture 3" descr="Assyria">
            <a:extLst>
              <a:ext uri="{FF2B5EF4-FFF2-40B4-BE49-F238E27FC236}">
                <a16:creationId xmlns:a16="http://schemas.microsoft.com/office/drawing/2014/main" id="{84BA3184-AEA5-3F4B-90EA-31A09FC48822}"/>
              </a:ext>
            </a:extLst>
          </p:cNvPr>
          <p:cNvPicPr>
            <a:picLocks noGrp="1" noChangeAspect="1" noChangeArrowheads="1"/>
          </p:cNvPicPr>
          <p:nvPr>
            <p:ph sz="quarter" idx="1"/>
          </p:nvPr>
        </p:nvPicPr>
        <p:blipFill>
          <a:blip r:embed="rId3" cstate="screen">
            <a:lum bright="-38000"/>
            <a:grayscl/>
            <a:extLst>
              <a:ext uri="{28A0092B-C50C-407E-A947-70E740481C1C}">
                <a14:useLocalDpi xmlns:a14="http://schemas.microsoft.com/office/drawing/2010/main"/>
              </a:ext>
            </a:extLst>
          </a:blip>
          <a:srcRect/>
          <a:stretch>
            <a:fillRect/>
          </a:stretch>
        </p:blipFill>
        <p:spPr>
          <a:xfrm>
            <a:off x="381000" y="1600200"/>
            <a:ext cx="5638800" cy="4003675"/>
          </a:xfrm>
          <a:noFill/>
        </p:spPr>
      </p:pic>
      <p:pic>
        <p:nvPicPr>
          <p:cNvPr id="61444" name="Picture 4" descr="babylon">
            <a:extLst>
              <a:ext uri="{FF2B5EF4-FFF2-40B4-BE49-F238E27FC236}">
                <a16:creationId xmlns:a16="http://schemas.microsoft.com/office/drawing/2014/main" id="{3A916F05-5AC6-D34D-80AB-688C71C15535}"/>
              </a:ext>
            </a:extLst>
          </p:cNvPr>
          <p:cNvPicPr>
            <a:picLocks noGrp="1" noChangeAspect="1" noChangeArrowheads="1"/>
          </p:cNvPicPr>
          <p:nvPr>
            <p:ph sz="quarter" idx="2"/>
          </p:nvPr>
        </p:nvPicPr>
        <p:blipFill>
          <a:blip r:embed="rId4" cstate="screen">
            <a:lum bright="-38000"/>
            <a:grayscl/>
            <a:extLst>
              <a:ext uri="{28A0092B-C50C-407E-A947-70E740481C1C}">
                <a14:useLocalDpi xmlns:a14="http://schemas.microsoft.com/office/drawing/2010/main"/>
              </a:ext>
            </a:extLst>
          </a:blip>
          <a:srcRect/>
          <a:stretch>
            <a:fillRect/>
          </a:stretch>
        </p:blipFill>
        <p:spPr>
          <a:xfrm>
            <a:off x="990600" y="2209800"/>
            <a:ext cx="5867400" cy="3871913"/>
          </a:xfrm>
          <a:noFill/>
        </p:spPr>
      </p:pic>
      <p:pic>
        <p:nvPicPr>
          <p:cNvPr id="61445" name="Picture 5" descr="Persian">
            <a:extLst>
              <a:ext uri="{FF2B5EF4-FFF2-40B4-BE49-F238E27FC236}">
                <a16:creationId xmlns:a16="http://schemas.microsoft.com/office/drawing/2014/main" id="{DCC7626D-D835-E74E-8E14-5B9EE70EDB13}"/>
              </a:ext>
            </a:extLst>
          </p:cNvPr>
          <p:cNvPicPr>
            <a:picLocks noGrp="1" noChangeAspect="1" noChangeArrowheads="1"/>
          </p:cNvPicPr>
          <p:nvPr>
            <p:ph sz="quarter" idx="3"/>
          </p:nvPr>
        </p:nvPicPr>
        <p:blipFill>
          <a:blip r:embed="rId5" cstate="screen">
            <a:extLst>
              <a:ext uri="{28A0092B-C50C-407E-A947-70E740481C1C}">
                <a14:useLocalDpi xmlns:a14="http://schemas.microsoft.com/office/drawing/2010/main"/>
              </a:ext>
            </a:extLst>
          </a:blip>
          <a:srcRect/>
          <a:stretch>
            <a:fillRect/>
          </a:stretch>
        </p:blipFill>
        <p:spPr>
          <a:xfrm>
            <a:off x="990600" y="1905000"/>
            <a:ext cx="6477000" cy="4489450"/>
          </a:xfrm>
          <a:noFill/>
        </p:spPr>
      </p:pic>
      <p:sp>
        <p:nvSpPr>
          <p:cNvPr id="61449" name="Oval 9">
            <a:extLst>
              <a:ext uri="{FF2B5EF4-FFF2-40B4-BE49-F238E27FC236}">
                <a16:creationId xmlns:a16="http://schemas.microsoft.com/office/drawing/2014/main" id="{E94D7DF1-B9F1-CD4B-AA29-6D1E2680A5CD}"/>
              </a:ext>
            </a:extLst>
          </p:cNvPr>
          <p:cNvSpPr>
            <a:spLocks noChangeArrowheads="1"/>
          </p:cNvSpPr>
          <p:nvPr/>
        </p:nvSpPr>
        <p:spPr bwMode="auto">
          <a:xfrm rot="1795112">
            <a:off x="2514600" y="3959225"/>
            <a:ext cx="625475" cy="1319213"/>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sp>
        <p:nvSpPr>
          <p:cNvPr id="61453" name="Text Box 13">
            <a:extLst>
              <a:ext uri="{FF2B5EF4-FFF2-40B4-BE49-F238E27FC236}">
                <a16:creationId xmlns:a16="http://schemas.microsoft.com/office/drawing/2014/main" id="{8B762376-F163-5240-A2FB-5A95DB0E4031}"/>
              </a:ext>
            </a:extLst>
          </p:cNvPr>
          <p:cNvSpPr txBox="1">
            <a:spLocks noChangeArrowheads="1"/>
          </p:cNvSpPr>
          <p:nvPr/>
        </p:nvSpPr>
        <p:spPr bwMode="auto">
          <a:xfrm>
            <a:off x="4343400" y="2362200"/>
            <a:ext cx="3200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50000"/>
              </a:spcBef>
              <a:buFontTx/>
              <a:buNone/>
            </a:pPr>
            <a:r>
              <a:rPr lang="ar-JO" altLang="en-US" sz="3000" b="1" dirty="0">
                <a:solidFill>
                  <a:schemeClr val="tx1"/>
                </a:solidFill>
                <a:ea typeface="SimSun" panose="02010600030101010101" pitchFamily="2" charset="-122"/>
                <a:cs typeface="Arial" panose="020B0604020202020204" pitchFamily="34" charset="0"/>
              </a:rPr>
              <a:t>لم يتمكن الملك الفارسي قمبيز من إخضاع العرب عندما هاجم مصر في 525 ق.م</a:t>
            </a:r>
            <a:endParaRPr lang="en-US" altLang="en-US" sz="3000" b="1" dirty="0">
              <a:solidFill>
                <a:schemeClr val="tx1"/>
              </a:solidFill>
              <a:ea typeface="SimSun" panose="02010600030101010101" pitchFamily="2" charset="-122"/>
              <a:cs typeface="Arial" panose="020B0604020202020204" pitchFamily="34" charset="0"/>
            </a:endParaRPr>
          </a:p>
        </p:txBody>
      </p:sp>
      <p:sp>
        <p:nvSpPr>
          <p:cNvPr id="104457" name="TextBox 10">
            <a:extLst>
              <a:ext uri="{FF2B5EF4-FFF2-40B4-BE49-F238E27FC236}">
                <a16:creationId xmlns:a16="http://schemas.microsoft.com/office/drawing/2014/main" id="{EF405100-C0F3-4444-AD90-97A81A58793C}"/>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152س</a:t>
            </a:r>
            <a:endParaRPr lang="en-US" altLang="en-US" sz="2400" b="1" dirty="0">
              <a:solidFill>
                <a:schemeClr val="bg1"/>
              </a:solidFill>
              <a:cs typeface="Arial" panose="020B0604020202020204" pitchFamily="34" charset="0"/>
            </a:endParaRPr>
          </a:p>
        </p:txBody>
      </p:sp>
      <p:sp>
        <p:nvSpPr>
          <p:cNvPr id="2" name="Rectangle 1">
            <a:extLst>
              <a:ext uri="{FF2B5EF4-FFF2-40B4-BE49-F238E27FC236}">
                <a16:creationId xmlns:a16="http://schemas.microsoft.com/office/drawing/2014/main" id="{114D3E5B-C003-50E6-3CEF-98EA2E9FB496}"/>
              </a:ext>
            </a:extLst>
          </p:cNvPr>
          <p:cNvSpPr/>
          <p:nvPr/>
        </p:nvSpPr>
        <p:spPr>
          <a:xfrm>
            <a:off x="1" y="6081713"/>
            <a:ext cx="3563888" cy="71111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1"/>
            <a:r>
              <a:rPr lang="ar-JO" sz="3600" b="1" dirty="0">
                <a:solidFill>
                  <a:schemeClr val="tx1"/>
                </a:solidFill>
                <a:latin typeface="Arial" panose="020B0604020202020204" pitchFamily="34" charset="0"/>
                <a:cs typeface="Arial" panose="020B0604020202020204" pitchFamily="34" charset="0"/>
              </a:rPr>
              <a:t>فارس (ّ</a:t>
            </a:r>
            <a:r>
              <a:rPr lang="en-US" sz="3600" b="1" dirty="0">
                <a:solidFill>
                  <a:schemeClr val="tx1"/>
                </a:solidFill>
                <a:latin typeface="Arial" panose="020B0604020202020204" pitchFamily="34" charset="0"/>
                <a:cs typeface="Arial" panose="020B0604020202020204" pitchFamily="34" charset="0"/>
              </a:rPr>
              <a:t>~</a:t>
            </a:r>
            <a:r>
              <a:rPr lang="ar-JO" sz="3600" b="1" dirty="0">
                <a:solidFill>
                  <a:schemeClr val="tx1"/>
                </a:solidFill>
                <a:latin typeface="Arial" panose="020B0604020202020204" pitchFamily="34" charset="0"/>
                <a:cs typeface="Arial" panose="020B0604020202020204" pitchFamily="34" charset="0"/>
              </a:rPr>
              <a:t>450 ق..م)</a:t>
            </a:r>
            <a:endParaRPr lang="en-US" sz="3600" b="1"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1443"/>
                                        </p:tgtEl>
                                        <p:attrNameLst>
                                          <p:attrName>style.visibility</p:attrName>
                                        </p:attrNameLst>
                                      </p:cBhvr>
                                      <p:to>
                                        <p:strVal val="visible"/>
                                      </p:to>
                                    </p:set>
                                    <p:anim calcmode="lin" valueType="num">
                                      <p:cBhvr additive="base">
                                        <p:cTn id="7" dur="500" fill="hold"/>
                                        <p:tgtEl>
                                          <p:spTgt spid="61443"/>
                                        </p:tgtEl>
                                        <p:attrNameLst>
                                          <p:attrName>ppt_x</p:attrName>
                                        </p:attrNameLst>
                                      </p:cBhvr>
                                      <p:tavLst>
                                        <p:tav tm="0">
                                          <p:val>
                                            <p:strVal val="0-#ppt_w/2"/>
                                          </p:val>
                                        </p:tav>
                                        <p:tav tm="100000">
                                          <p:val>
                                            <p:strVal val="#ppt_x"/>
                                          </p:val>
                                        </p:tav>
                                      </p:tavLst>
                                    </p:anim>
                                    <p:anim calcmode="lin" valueType="num">
                                      <p:cBhvr additive="base">
                                        <p:cTn id="8" dur="500" fill="hold"/>
                                        <p:tgtEl>
                                          <p:spTgt spid="6144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1444"/>
                                        </p:tgtEl>
                                        <p:attrNameLst>
                                          <p:attrName>style.visibility</p:attrName>
                                        </p:attrNameLst>
                                      </p:cBhvr>
                                      <p:to>
                                        <p:strVal val="visible"/>
                                      </p:to>
                                    </p:set>
                                    <p:anim calcmode="lin" valueType="num">
                                      <p:cBhvr additive="base">
                                        <p:cTn id="11" dur="500" fill="hold"/>
                                        <p:tgtEl>
                                          <p:spTgt spid="61444"/>
                                        </p:tgtEl>
                                        <p:attrNameLst>
                                          <p:attrName>ppt_x</p:attrName>
                                        </p:attrNameLst>
                                      </p:cBhvr>
                                      <p:tavLst>
                                        <p:tav tm="0">
                                          <p:val>
                                            <p:strVal val="0-#ppt_w/2"/>
                                          </p:val>
                                        </p:tav>
                                        <p:tav tm="100000">
                                          <p:val>
                                            <p:strVal val="#ppt_x"/>
                                          </p:val>
                                        </p:tav>
                                      </p:tavLst>
                                    </p:anim>
                                    <p:anim calcmode="lin" valueType="num">
                                      <p:cBhvr additive="base">
                                        <p:cTn id="12" dur="500" fill="hold"/>
                                        <p:tgtEl>
                                          <p:spTgt spid="6144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1445"/>
                                        </p:tgtEl>
                                        <p:attrNameLst>
                                          <p:attrName>style.visibility</p:attrName>
                                        </p:attrNameLst>
                                      </p:cBhvr>
                                      <p:to>
                                        <p:strVal val="visible"/>
                                      </p:to>
                                    </p:set>
                                    <p:anim calcmode="lin" valueType="num">
                                      <p:cBhvr additive="base">
                                        <p:cTn id="15" dur="500" fill="hold"/>
                                        <p:tgtEl>
                                          <p:spTgt spid="61445"/>
                                        </p:tgtEl>
                                        <p:attrNameLst>
                                          <p:attrName>ppt_x</p:attrName>
                                        </p:attrNameLst>
                                      </p:cBhvr>
                                      <p:tavLst>
                                        <p:tav tm="0">
                                          <p:val>
                                            <p:strVal val="0-#ppt_w/2"/>
                                          </p:val>
                                        </p:tav>
                                        <p:tav tm="100000">
                                          <p:val>
                                            <p:strVal val="#ppt_x"/>
                                          </p:val>
                                        </p:tav>
                                      </p:tavLst>
                                    </p:anim>
                                    <p:anim calcmode="lin" valueType="num">
                                      <p:cBhvr additive="base">
                                        <p:cTn id="16" dur="500" fill="hold"/>
                                        <p:tgtEl>
                                          <p:spTgt spid="61445"/>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61453"/>
                                        </p:tgtEl>
                                        <p:attrNameLst>
                                          <p:attrName>style.visibility</p:attrName>
                                        </p:attrNameLst>
                                      </p:cBhvr>
                                      <p:to>
                                        <p:strVal val="visible"/>
                                      </p:to>
                                    </p:set>
                                    <p:animEffect transition="in" filter="checkerboard(across)">
                                      <p:cBhvr>
                                        <p:cTn id="21" dur="500"/>
                                        <p:tgtEl>
                                          <p:spTgt spid="6145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1449"/>
                                        </p:tgtEl>
                                        <p:attrNameLst>
                                          <p:attrName>style.visibility</p:attrName>
                                        </p:attrNameLst>
                                      </p:cBhvr>
                                      <p:to>
                                        <p:strVal val="visible"/>
                                      </p:to>
                                    </p:set>
                                    <p:anim calcmode="lin" valueType="num">
                                      <p:cBhvr additive="base">
                                        <p:cTn id="26" dur="500" fill="hold"/>
                                        <p:tgtEl>
                                          <p:spTgt spid="61449"/>
                                        </p:tgtEl>
                                        <p:attrNameLst>
                                          <p:attrName>ppt_x</p:attrName>
                                        </p:attrNameLst>
                                      </p:cBhvr>
                                      <p:tavLst>
                                        <p:tav tm="0">
                                          <p:val>
                                            <p:strVal val="#ppt_x"/>
                                          </p:val>
                                        </p:tav>
                                        <p:tav tm="100000">
                                          <p:val>
                                            <p:strVal val="#ppt_x"/>
                                          </p:val>
                                        </p:tav>
                                      </p:tavLst>
                                    </p:anim>
                                    <p:anim calcmode="lin" valueType="num">
                                      <p:cBhvr additive="base">
                                        <p:cTn id="27" dur="500" fill="hold"/>
                                        <p:tgtEl>
                                          <p:spTgt spid="614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9" grpId="0" animBg="1"/>
      <p:bldP spid="61453"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7575D1"/>
        </a:solidFill>
        <a:effectLst/>
      </p:bgPr>
    </p:bg>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6F936246-65BB-D947-9085-BF1E33803D36}"/>
              </a:ext>
            </a:extLst>
          </p:cNvPr>
          <p:cNvSpPr>
            <a:spLocks noGrp="1" noChangeArrowheads="1"/>
          </p:cNvSpPr>
          <p:nvPr>
            <p:ph type="title" sz="quarter"/>
          </p:nvPr>
        </p:nvSpPr>
        <p:spPr>
          <a:xfrm>
            <a:off x="0" y="0"/>
            <a:ext cx="9144000" cy="1417638"/>
          </a:xfrm>
          <a:solidFill>
            <a:schemeClr val="tx2"/>
          </a:solidFill>
        </p:spPr>
        <p:txBody>
          <a:bodyPr/>
          <a:lstStyle/>
          <a:p>
            <a:pPr eaLnBrk="1" hangingPunct="1"/>
            <a:r>
              <a:rPr lang="ar-JO" altLang="zh-CN" sz="3600" dirty="0">
                <a:solidFill>
                  <a:schemeClr val="bg1"/>
                </a:solidFill>
                <a:ea typeface="SimSun" panose="02010600030101010101" pitchFamily="2" charset="-122"/>
                <a:cs typeface="Arial" panose="020B0604020202020204" pitchFamily="34" charset="0"/>
              </a:rPr>
              <a:t>الجزيرة العربية تحت الإمبراطورية اليونانية</a:t>
            </a:r>
            <a:endParaRPr lang="en-US" altLang="en-US" sz="3600" dirty="0">
              <a:solidFill>
                <a:schemeClr val="bg1"/>
              </a:solidFill>
              <a:cs typeface="Arial" panose="020B0604020202020204" pitchFamily="34" charset="0"/>
            </a:endParaRPr>
          </a:p>
        </p:txBody>
      </p:sp>
      <p:pic>
        <p:nvPicPr>
          <p:cNvPr id="62467" name="Picture 3" descr="Assyria">
            <a:extLst>
              <a:ext uri="{FF2B5EF4-FFF2-40B4-BE49-F238E27FC236}">
                <a16:creationId xmlns:a16="http://schemas.microsoft.com/office/drawing/2014/main" id="{B7056327-08E1-8A46-BDC4-5140B63DB110}"/>
              </a:ext>
            </a:extLst>
          </p:cNvPr>
          <p:cNvPicPr>
            <a:picLocks noGrp="1" noChangeAspect="1" noChangeArrowheads="1"/>
          </p:cNvPicPr>
          <p:nvPr>
            <p:ph sz="quarter" idx="1"/>
          </p:nvPr>
        </p:nvPicPr>
        <p:blipFill>
          <a:blip r:embed="rId3" cstate="screen">
            <a:lum bright="-34000"/>
            <a:grayscl/>
            <a:extLst>
              <a:ext uri="{28A0092B-C50C-407E-A947-70E740481C1C}">
                <a14:useLocalDpi xmlns:a14="http://schemas.microsoft.com/office/drawing/2010/main"/>
              </a:ext>
            </a:extLst>
          </a:blip>
          <a:srcRect/>
          <a:stretch>
            <a:fillRect/>
          </a:stretch>
        </p:blipFill>
        <p:spPr>
          <a:xfrm>
            <a:off x="381000" y="1600200"/>
            <a:ext cx="5638800" cy="4003675"/>
          </a:xfrm>
          <a:noFill/>
        </p:spPr>
      </p:pic>
      <p:pic>
        <p:nvPicPr>
          <p:cNvPr id="62468" name="Picture 4" descr="babylon">
            <a:extLst>
              <a:ext uri="{FF2B5EF4-FFF2-40B4-BE49-F238E27FC236}">
                <a16:creationId xmlns:a16="http://schemas.microsoft.com/office/drawing/2014/main" id="{4955343F-3D4E-D342-AF9D-3D7CEA5A8E69}"/>
              </a:ext>
            </a:extLst>
          </p:cNvPr>
          <p:cNvPicPr>
            <a:picLocks noGrp="1" noChangeAspect="1" noChangeArrowheads="1"/>
          </p:cNvPicPr>
          <p:nvPr>
            <p:ph sz="quarter" idx="2"/>
          </p:nvPr>
        </p:nvPicPr>
        <p:blipFill>
          <a:blip r:embed="rId4" cstate="screen">
            <a:lum bright="-26000"/>
            <a:grayscl/>
            <a:extLst>
              <a:ext uri="{28A0092B-C50C-407E-A947-70E740481C1C}">
                <a14:useLocalDpi xmlns:a14="http://schemas.microsoft.com/office/drawing/2010/main"/>
              </a:ext>
            </a:extLst>
          </a:blip>
          <a:srcRect/>
          <a:stretch>
            <a:fillRect/>
          </a:stretch>
        </p:blipFill>
        <p:spPr>
          <a:xfrm>
            <a:off x="990600" y="2209800"/>
            <a:ext cx="5867400" cy="3871913"/>
          </a:xfrm>
          <a:noFill/>
        </p:spPr>
      </p:pic>
      <p:pic>
        <p:nvPicPr>
          <p:cNvPr id="62469" name="Picture 5" descr="Persian">
            <a:extLst>
              <a:ext uri="{FF2B5EF4-FFF2-40B4-BE49-F238E27FC236}">
                <a16:creationId xmlns:a16="http://schemas.microsoft.com/office/drawing/2014/main" id="{55945261-4804-CD43-B4C9-C5F203A27128}"/>
              </a:ext>
            </a:extLst>
          </p:cNvPr>
          <p:cNvPicPr>
            <a:picLocks noGrp="1" noChangeAspect="1" noChangeArrowheads="1"/>
          </p:cNvPicPr>
          <p:nvPr>
            <p:ph sz="quarter" idx="3"/>
          </p:nvPr>
        </p:nvPicPr>
        <p:blipFill>
          <a:blip r:embed="rId5" cstate="screen">
            <a:lum bright="-38000"/>
            <a:grayscl/>
            <a:extLst>
              <a:ext uri="{28A0092B-C50C-407E-A947-70E740481C1C}">
                <a14:useLocalDpi xmlns:a14="http://schemas.microsoft.com/office/drawing/2010/main"/>
              </a:ext>
            </a:extLst>
          </a:blip>
          <a:srcRect/>
          <a:stretch>
            <a:fillRect/>
          </a:stretch>
        </p:blipFill>
        <p:spPr>
          <a:xfrm>
            <a:off x="1828800" y="2743200"/>
            <a:ext cx="5638800" cy="3908425"/>
          </a:xfrm>
          <a:noFill/>
        </p:spPr>
      </p:pic>
      <p:pic>
        <p:nvPicPr>
          <p:cNvPr id="62470" name="Picture 6" descr="Greek">
            <a:extLst>
              <a:ext uri="{FF2B5EF4-FFF2-40B4-BE49-F238E27FC236}">
                <a16:creationId xmlns:a16="http://schemas.microsoft.com/office/drawing/2014/main" id="{DBABBFC3-0214-634C-A3F5-E59A7AC5BE58}"/>
              </a:ext>
            </a:extLst>
          </p:cNvPr>
          <p:cNvPicPr>
            <a:picLocks noGrp="1" noChangeAspect="1" noChangeArrowheads="1"/>
          </p:cNvPicPr>
          <p:nvPr>
            <p:ph sz="quarter" idx="4"/>
          </p:nvPr>
        </p:nvPicPr>
        <p:blipFill>
          <a:blip r:embed="rId6">
            <a:extLst>
              <a:ext uri="{28A0092B-C50C-407E-A947-70E740481C1C}">
                <a14:useLocalDpi xmlns:a14="http://schemas.microsoft.com/office/drawing/2010/main"/>
              </a:ext>
            </a:extLst>
          </a:blip>
          <a:srcRect/>
          <a:stretch>
            <a:fillRect/>
          </a:stretch>
        </p:blipFill>
        <p:spPr>
          <a:xfrm>
            <a:off x="0" y="2667000"/>
            <a:ext cx="9144000" cy="3927475"/>
          </a:xfrm>
          <a:noFill/>
        </p:spPr>
      </p:pic>
      <p:sp>
        <p:nvSpPr>
          <p:cNvPr id="62472" name="Oval 8">
            <a:extLst>
              <a:ext uri="{FF2B5EF4-FFF2-40B4-BE49-F238E27FC236}">
                <a16:creationId xmlns:a16="http://schemas.microsoft.com/office/drawing/2014/main" id="{6539E2C1-08E2-404D-94EF-03094DB69807}"/>
              </a:ext>
            </a:extLst>
          </p:cNvPr>
          <p:cNvSpPr>
            <a:spLocks noChangeArrowheads="1"/>
          </p:cNvSpPr>
          <p:nvPr/>
        </p:nvSpPr>
        <p:spPr bwMode="auto">
          <a:xfrm rot="765123">
            <a:off x="3124200" y="3581400"/>
            <a:ext cx="625475" cy="16764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endParaRPr>
          </a:p>
        </p:txBody>
      </p:sp>
      <p:sp>
        <p:nvSpPr>
          <p:cNvPr id="62474" name="Text Box 10">
            <a:extLst>
              <a:ext uri="{FF2B5EF4-FFF2-40B4-BE49-F238E27FC236}">
                <a16:creationId xmlns:a16="http://schemas.microsoft.com/office/drawing/2014/main" id="{43BB31B7-B324-0345-833E-F48E7AC10D1E}"/>
              </a:ext>
            </a:extLst>
          </p:cNvPr>
          <p:cNvSpPr txBox="1">
            <a:spLocks noChangeArrowheads="1"/>
          </p:cNvSpPr>
          <p:nvPr/>
        </p:nvSpPr>
        <p:spPr bwMode="auto">
          <a:xfrm>
            <a:off x="4038600" y="4419600"/>
            <a:ext cx="42672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r" eaLnBrk="1" hangingPunct="1">
              <a:spcBef>
                <a:spcPct val="50000"/>
              </a:spcBef>
              <a:buFontTx/>
              <a:buNone/>
            </a:pPr>
            <a:r>
              <a:rPr lang="ar-JO" altLang="en-US" sz="2800" b="1" dirty="0">
                <a:solidFill>
                  <a:schemeClr val="tx1"/>
                </a:solidFill>
                <a:ea typeface="SimSun" panose="02010600030101010101" pitchFamily="2" charset="-122"/>
              </a:rPr>
              <a:t>عندما احتل الإسكندر الأكبر الإمبراطورية الفارسية، أصبح هذا الجزء من الجزيرة العربية أكثر أو أقل استقلالية لقرون.</a:t>
            </a:r>
            <a:endParaRPr lang="en-US" altLang="en-US" sz="2800" b="1" dirty="0">
              <a:solidFill>
                <a:schemeClr val="tx1"/>
              </a:solidFill>
              <a:ea typeface="SimSun" panose="02010600030101010101" pitchFamily="2" charset="-122"/>
            </a:endParaRPr>
          </a:p>
        </p:txBody>
      </p:sp>
      <p:sp>
        <p:nvSpPr>
          <p:cNvPr id="106505" name="TextBox 10">
            <a:extLst>
              <a:ext uri="{FF2B5EF4-FFF2-40B4-BE49-F238E27FC236}">
                <a16:creationId xmlns:a16="http://schemas.microsoft.com/office/drawing/2014/main" id="{5C6DC7B7-B336-4B45-88AD-DAA0F05859BF}"/>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rPr>
              <a:t>152س</a:t>
            </a:r>
            <a:endParaRPr lang="en-US" altLang="en-US" sz="2400" b="1" dirty="0">
              <a:solidFill>
                <a:schemeClr val="bg1"/>
              </a:solidFill>
            </a:endParaRP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2467"/>
                                        </p:tgtEl>
                                        <p:attrNameLst>
                                          <p:attrName>style.visibility</p:attrName>
                                        </p:attrNameLst>
                                      </p:cBhvr>
                                      <p:to>
                                        <p:strVal val="visible"/>
                                      </p:to>
                                    </p:set>
                                    <p:anim calcmode="lin" valueType="num">
                                      <p:cBhvr additive="base">
                                        <p:cTn id="7" dur="500" fill="hold"/>
                                        <p:tgtEl>
                                          <p:spTgt spid="62467"/>
                                        </p:tgtEl>
                                        <p:attrNameLst>
                                          <p:attrName>ppt_x</p:attrName>
                                        </p:attrNameLst>
                                      </p:cBhvr>
                                      <p:tavLst>
                                        <p:tav tm="0">
                                          <p:val>
                                            <p:strVal val="0-#ppt_w/2"/>
                                          </p:val>
                                        </p:tav>
                                        <p:tav tm="100000">
                                          <p:val>
                                            <p:strVal val="#ppt_x"/>
                                          </p:val>
                                        </p:tav>
                                      </p:tavLst>
                                    </p:anim>
                                    <p:anim calcmode="lin" valueType="num">
                                      <p:cBhvr additive="base">
                                        <p:cTn id="8" dur="500" fill="hold"/>
                                        <p:tgtEl>
                                          <p:spTgt spid="6246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2468"/>
                                        </p:tgtEl>
                                        <p:attrNameLst>
                                          <p:attrName>style.visibility</p:attrName>
                                        </p:attrNameLst>
                                      </p:cBhvr>
                                      <p:to>
                                        <p:strVal val="visible"/>
                                      </p:to>
                                    </p:set>
                                    <p:anim calcmode="lin" valueType="num">
                                      <p:cBhvr additive="base">
                                        <p:cTn id="11" dur="500" fill="hold"/>
                                        <p:tgtEl>
                                          <p:spTgt spid="62468"/>
                                        </p:tgtEl>
                                        <p:attrNameLst>
                                          <p:attrName>ppt_x</p:attrName>
                                        </p:attrNameLst>
                                      </p:cBhvr>
                                      <p:tavLst>
                                        <p:tav tm="0">
                                          <p:val>
                                            <p:strVal val="0-#ppt_w/2"/>
                                          </p:val>
                                        </p:tav>
                                        <p:tav tm="100000">
                                          <p:val>
                                            <p:strVal val="#ppt_x"/>
                                          </p:val>
                                        </p:tav>
                                      </p:tavLst>
                                    </p:anim>
                                    <p:anim calcmode="lin" valueType="num">
                                      <p:cBhvr additive="base">
                                        <p:cTn id="12" dur="500" fill="hold"/>
                                        <p:tgtEl>
                                          <p:spTgt spid="6246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2469"/>
                                        </p:tgtEl>
                                        <p:attrNameLst>
                                          <p:attrName>style.visibility</p:attrName>
                                        </p:attrNameLst>
                                      </p:cBhvr>
                                      <p:to>
                                        <p:strVal val="visible"/>
                                      </p:to>
                                    </p:set>
                                    <p:anim calcmode="lin" valueType="num">
                                      <p:cBhvr additive="base">
                                        <p:cTn id="15" dur="500" fill="hold"/>
                                        <p:tgtEl>
                                          <p:spTgt spid="62469"/>
                                        </p:tgtEl>
                                        <p:attrNameLst>
                                          <p:attrName>ppt_x</p:attrName>
                                        </p:attrNameLst>
                                      </p:cBhvr>
                                      <p:tavLst>
                                        <p:tav tm="0">
                                          <p:val>
                                            <p:strVal val="0-#ppt_w/2"/>
                                          </p:val>
                                        </p:tav>
                                        <p:tav tm="100000">
                                          <p:val>
                                            <p:strVal val="#ppt_x"/>
                                          </p:val>
                                        </p:tav>
                                      </p:tavLst>
                                    </p:anim>
                                    <p:anim calcmode="lin" valueType="num">
                                      <p:cBhvr additive="base">
                                        <p:cTn id="16" dur="500" fill="hold"/>
                                        <p:tgtEl>
                                          <p:spTgt spid="6246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62470"/>
                                        </p:tgtEl>
                                        <p:attrNameLst>
                                          <p:attrName>style.visibility</p:attrName>
                                        </p:attrNameLst>
                                      </p:cBhvr>
                                      <p:to>
                                        <p:strVal val="visible"/>
                                      </p:to>
                                    </p:set>
                                    <p:anim calcmode="lin" valueType="num">
                                      <p:cBhvr additive="base">
                                        <p:cTn id="19" dur="500" fill="hold"/>
                                        <p:tgtEl>
                                          <p:spTgt spid="62470"/>
                                        </p:tgtEl>
                                        <p:attrNameLst>
                                          <p:attrName>ppt_x</p:attrName>
                                        </p:attrNameLst>
                                      </p:cBhvr>
                                      <p:tavLst>
                                        <p:tav tm="0">
                                          <p:val>
                                            <p:strVal val="0-#ppt_w/2"/>
                                          </p:val>
                                        </p:tav>
                                        <p:tav tm="100000">
                                          <p:val>
                                            <p:strVal val="#ppt_x"/>
                                          </p:val>
                                        </p:tav>
                                      </p:tavLst>
                                    </p:anim>
                                    <p:anim calcmode="lin" valueType="num">
                                      <p:cBhvr additive="base">
                                        <p:cTn id="20" dur="500" fill="hold"/>
                                        <p:tgtEl>
                                          <p:spTgt spid="6247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2472"/>
                                        </p:tgtEl>
                                        <p:attrNameLst>
                                          <p:attrName>style.visibility</p:attrName>
                                        </p:attrNameLst>
                                      </p:cBhvr>
                                      <p:to>
                                        <p:strVal val="visible"/>
                                      </p:to>
                                    </p:set>
                                    <p:anim calcmode="lin" valueType="num">
                                      <p:cBhvr additive="base">
                                        <p:cTn id="25" dur="500" fill="hold"/>
                                        <p:tgtEl>
                                          <p:spTgt spid="62472"/>
                                        </p:tgtEl>
                                        <p:attrNameLst>
                                          <p:attrName>ppt_x</p:attrName>
                                        </p:attrNameLst>
                                      </p:cBhvr>
                                      <p:tavLst>
                                        <p:tav tm="0">
                                          <p:val>
                                            <p:strVal val="#ppt_x"/>
                                          </p:val>
                                        </p:tav>
                                        <p:tav tm="100000">
                                          <p:val>
                                            <p:strVal val="#ppt_x"/>
                                          </p:val>
                                        </p:tav>
                                      </p:tavLst>
                                    </p:anim>
                                    <p:anim calcmode="lin" valueType="num">
                                      <p:cBhvr additive="base">
                                        <p:cTn id="26" dur="500" fill="hold"/>
                                        <p:tgtEl>
                                          <p:spTgt spid="62472"/>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62474"/>
                                        </p:tgtEl>
                                        <p:attrNameLst>
                                          <p:attrName>style.visibility</p:attrName>
                                        </p:attrNameLst>
                                      </p:cBhvr>
                                      <p:to>
                                        <p:strVal val="visible"/>
                                      </p:to>
                                    </p:set>
                                    <p:animEffect transition="in" filter="dissolve">
                                      <p:cBhvr>
                                        <p:cTn id="31" dur="500"/>
                                        <p:tgtEl>
                                          <p:spTgt spid="62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2" grpId="0" animBg="1"/>
      <p:bldP spid="62474"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CC66"/>
        </a:solidFill>
        <a:effectLst/>
      </p:bgPr>
    </p:bg>
    <p:spTree>
      <p:nvGrpSpPr>
        <p:cNvPr id="1" name=""/>
        <p:cNvGrpSpPr/>
        <p:nvPr/>
      </p:nvGrpSpPr>
      <p:grpSpPr>
        <a:xfrm>
          <a:off x="0" y="0"/>
          <a:ext cx="0" cy="0"/>
          <a:chOff x="0" y="0"/>
          <a:chExt cx="0" cy="0"/>
        </a:xfrm>
      </p:grpSpPr>
      <p:sp>
        <p:nvSpPr>
          <p:cNvPr id="108546" name="Rectangle 6">
            <a:extLst>
              <a:ext uri="{FF2B5EF4-FFF2-40B4-BE49-F238E27FC236}">
                <a16:creationId xmlns:a16="http://schemas.microsoft.com/office/drawing/2014/main" id="{4C53D30C-B565-EC47-B5A0-7C33FD658CC4}"/>
              </a:ext>
            </a:extLst>
          </p:cNvPr>
          <p:cNvSpPr>
            <a:spLocks noGrp="1" noChangeArrowheads="1"/>
          </p:cNvSpPr>
          <p:nvPr>
            <p:ph type="title"/>
          </p:nvPr>
        </p:nvSpPr>
        <p:spPr/>
        <p:txBody>
          <a:bodyPr/>
          <a:lstStyle/>
          <a:p>
            <a:pPr eaLnBrk="1" hangingPunct="1"/>
            <a:endParaRPr lang="en-US" altLang="en-US" dirty="0">
              <a:cs typeface="Arial" panose="020B0604020202020204" pitchFamily="34" charset="0"/>
            </a:endParaRPr>
          </a:p>
        </p:txBody>
      </p:sp>
      <p:sp>
        <p:nvSpPr>
          <p:cNvPr id="108547" name="Rectangle 4">
            <a:extLst>
              <a:ext uri="{FF2B5EF4-FFF2-40B4-BE49-F238E27FC236}">
                <a16:creationId xmlns:a16="http://schemas.microsoft.com/office/drawing/2014/main" id="{C45B01FA-1462-0A49-9079-D692C545D037}"/>
              </a:ext>
            </a:extLst>
          </p:cNvPr>
          <p:cNvSpPr>
            <a:spLocks noChangeArrowheads="1"/>
          </p:cNvSpPr>
          <p:nvPr/>
        </p:nvSpPr>
        <p:spPr bwMode="auto">
          <a:xfrm>
            <a:off x="0" y="0"/>
            <a:ext cx="9144000" cy="1524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3600" b="1" dirty="0">
                <a:solidFill>
                  <a:schemeClr val="bg1"/>
                </a:solidFill>
                <a:ea typeface="SimSun" panose="02010600030101010101" pitchFamily="2" charset="-122"/>
                <a:cs typeface="Arial" panose="020B0604020202020204" pitchFamily="34" charset="0"/>
              </a:rPr>
              <a:t>الجزيرة العربية تحت الإمبراطورية الرومانية (27 ق.م)</a:t>
            </a:r>
            <a:endParaRPr lang="en-US" altLang="en-US" sz="3600" b="1" dirty="0">
              <a:solidFill>
                <a:schemeClr val="bg1"/>
              </a:solidFill>
              <a:ea typeface="SimSun" panose="02010600030101010101" pitchFamily="2" charset="-122"/>
              <a:cs typeface="Arial" panose="020B0604020202020204" pitchFamily="34" charset="0"/>
            </a:endParaRPr>
          </a:p>
        </p:txBody>
      </p:sp>
      <p:pic>
        <p:nvPicPr>
          <p:cNvPr id="166917" name="Picture 5" descr="ANEroman">
            <a:extLst>
              <a:ext uri="{FF2B5EF4-FFF2-40B4-BE49-F238E27FC236}">
                <a16:creationId xmlns:a16="http://schemas.microsoft.com/office/drawing/2014/main" id="{56133447-46A1-A749-B00B-8C75DBCBAD93}"/>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828800" y="1524000"/>
            <a:ext cx="5305425" cy="4525963"/>
          </a:xfrm>
          <a:noFill/>
        </p:spPr>
      </p:pic>
      <p:sp>
        <p:nvSpPr>
          <p:cNvPr id="166920" name="Oval 8">
            <a:extLst>
              <a:ext uri="{FF2B5EF4-FFF2-40B4-BE49-F238E27FC236}">
                <a16:creationId xmlns:a16="http://schemas.microsoft.com/office/drawing/2014/main" id="{469898EE-FA3C-AE4C-A796-0462794AACAA}"/>
              </a:ext>
            </a:extLst>
          </p:cNvPr>
          <p:cNvSpPr>
            <a:spLocks noChangeArrowheads="1"/>
          </p:cNvSpPr>
          <p:nvPr/>
        </p:nvSpPr>
        <p:spPr bwMode="auto">
          <a:xfrm rot="1960620">
            <a:off x="4038600" y="3124200"/>
            <a:ext cx="1752600" cy="2438400"/>
          </a:xfrm>
          <a:prstGeom prst="ellipse">
            <a:avLst/>
          </a:prstGeom>
          <a:noFill/>
          <a:ln w="38100">
            <a:solidFill>
              <a:srgbClr val="9933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sp>
        <p:nvSpPr>
          <p:cNvPr id="108551" name="TextBox 8">
            <a:extLst>
              <a:ext uri="{FF2B5EF4-FFF2-40B4-BE49-F238E27FC236}">
                <a16:creationId xmlns:a16="http://schemas.microsoft.com/office/drawing/2014/main" id="{DA9A67E3-7B0B-914D-B116-FEABBC4CBA3A}"/>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152س</a:t>
            </a:r>
            <a:endParaRPr lang="en-US" altLang="en-US" sz="2400" b="1" dirty="0">
              <a:solidFill>
                <a:schemeClr val="bg1"/>
              </a:solidFill>
              <a:cs typeface="Arial" panose="020B0604020202020204" pitchFamily="34" charset="0"/>
            </a:endParaRPr>
          </a:p>
        </p:txBody>
      </p:sp>
      <p:sp>
        <p:nvSpPr>
          <p:cNvPr id="2" name="Rectangle 1">
            <a:extLst>
              <a:ext uri="{FF2B5EF4-FFF2-40B4-BE49-F238E27FC236}">
                <a16:creationId xmlns:a16="http://schemas.microsoft.com/office/drawing/2014/main" id="{ED4C9A2F-DC71-4E85-EBB8-66E636F63BBD}"/>
              </a:ext>
            </a:extLst>
          </p:cNvPr>
          <p:cNvSpPr/>
          <p:nvPr/>
        </p:nvSpPr>
        <p:spPr>
          <a:xfrm>
            <a:off x="1828800" y="6049962"/>
            <a:ext cx="5305425" cy="80803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1"/>
            <a:r>
              <a:rPr lang="ar-JO" sz="3600" b="1" dirty="0">
                <a:solidFill>
                  <a:srgbClr val="9966FF"/>
                </a:solidFill>
                <a:latin typeface="Arial" panose="020B0604020202020204" pitchFamily="34" charset="0"/>
                <a:cs typeface="Arial" panose="020B0604020202020204" pitchFamily="34" charset="0"/>
              </a:rPr>
              <a:t>الجزيرة العربية/تعريف النبطية</a:t>
            </a:r>
            <a:endParaRPr lang="en-US" sz="3600" b="1" dirty="0">
              <a:solidFill>
                <a:srgbClr val="9966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66917"/>
                                        </p:tgtEl>
                                        <p:attrNameLst>
                                          <p:attrName>style.visibility</p:attrName>
                                        </p:attrNameLst>
                                      </p:cBhvr>
                                      <p:to>
                                        <p:strVal val="visible"/>
                                      </p:to>
                                    </p:set>
                                    <p:anim calcmode="lin" valueType="num">
                                      <p:cBhvr additive="base">
                                        <p:cTn id="7" dur="500" fill="hold"/>
                                        <p:tgtEl>
                                          <p:spTgt spid="166917"/>
                                        </p:tgtEl>
                                        <p:attrNameLst>
                                          <p:attrName>ppt_x</p:attrName>
                                        </p:attrNameLst>
                                      </p:cBhvr>
                                      <p:tavLst>
                                        <p:tav tm="0">
                                          <p:val>
                                            <p:strVal val="0-#ppt_w/2"/>
                                          </p:val>
                                        </p:tav>
                                        <p:tav tm="100000">
                                          <p:val>
                                            <p:strVal val="#ppt_x"/>
                                          </p:val>
                                        </p:tav>
                                      </p:tavLst>
                                    </p:anim>
                                    <p:anim calcmode="lin" valueType="num">
                                      <p:cBhvr additive="base">
                                        <p:cTn id="8" dur="500" fill="hold"/>
                                        <p:tgtEl>
                                          <p:spTgt spid="16691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66920"/>
                                        </p:tgtEl>
                                        <p:attrNameLst>
                                          <p:attrName>style.visibility</p:attrName>
                                        </p:attrNameLst>
                                      </p:cBhvr>
                                      <p:to>
                                        <p:strVal val="visible"/>
                                      </p:to>
                                    </p:set>
                                    <p:animEffect transition="in" filter="dissolve">
                                      <p:cBhvr>
                                        <p:cTn id="13" dur="500"/>
                                        <p:tgtEl>
                                          <p:spTgt spid="1669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FBFB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5623C0D-6F46-3F42-8E92-7E1F90F9F7AE}"/>
              </a:ext>
            </a:extLst>
          </p:cNvPr>
          <p:cNvSpPr/>
          <p:nvPr/>
        </p:nvSpPr>
        <p:spPr>
          <a:xfrm>
            <a:off x="0" y="71444"/>
            <a:ext cx="9144000" cy="923330"/>
          </a:xfrm>
          <a:prstGeom prst="rect">
            <a:avLst/>
          </a:prstGeom>
          <a:solidFill>
            <a:schemeClr val="bg2">
              <a:lumMod val="20000"/>
              <a:lumOff val="80000"/>
            </a:schemeClr>
          </a:solidFill>
        </p:spPr>
        <p:txBody>
          <a:bodyPr>
            <a:spAutoFit/>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ar-JO" sz="5400" b="1" dirty="0">
                <a:ln/>
              </a:rPr>
              <a:t>من هم العرب؟</a:t>
            </a:r>
            <a:endParaRPr lang="en-US" sz="5400" b="1" dirty="0">
              <a:ln/>
            </a:endParaRPr>
          </a:p>
        </p:txBody>
      </p:sp>
      <p:pic>
        <p:nvPicPr>
          <p:cNvPr id="21509" name="Picture 8">
            <a:extLst>
              <a:ext uri="{FF2B5EF4-FFF2-40B4-BE49-F238E27FC236}">
                <a16:creationId xmlns:a16="http://schemas.microsoft.com/office/drawing/2014/main" id="{82F497B3-D151-0948-B706-5EBCF39FF81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08625" y="1104900"/>
            <a:ext cx="2946400"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9">
            <a:extLst>
              <a:ext uri="{FF2B5EF4-FFF2-40B4-BE49-F238E27FC236}">
                <a16:creationId xmlns:a16="http://schemas.microsoft.com/office/drawing/2014/main" id="{E8E6297D-0BB1-9847-823E-71E6BCBA4874}"/>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6400" y="1104900"/>
            <a:ext cx="313055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11">
            <a:extLst>
              <a:ext uri="{FF2B5EF4-FFF2-40B4-BE49-F238E27FC236}">
                <a16:creationId xmlns:a16="http://schemas.microsoft.com/office/drawing/2014/main" id="{CC94A5AB-2C03-3440-80AC-0ABBD5E600C4}"/>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0825" y="4143375"/>
            <a:ext cx="2505075"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12">
            <a:extLst>
              <a:ext uri="{FF2B5EF4-FFF2-40B4-BE49-F238E27FC236}">
                <a16:creationId xmlns:a16="http://schemas.microsoft.com/office/drawing/2014/main" id="{BF496164-A28B-874B-8872-02BEACB4CDF2}"/>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954338" y="3429000"/>
            <a:ext cx="3556000"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2">
            <a:extLst>
              <a:ext uri="{FF2B5EF4-FFF2-40B4-BE49-F238E27FC236}">
                <a16:creationId xmlns:a16="http://schemas.microsoft.com/office/drawing/2014/main" id="{1D67AF77-56DE-794E-B4FB-2B94953250A6}"/>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708774" y="4027488"/>
            <a:ext cx="2349502" cy="2150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B8446A4-AFA3-D3D5-5B71-11D26B60C18A}"/>
              </a:ext>
            </a:extLst>
          </p:cNvPr>
          <p:cNvSpPr/>
          <p:nvPr/>
        </p:nvSpPr>
        <p:spPr>
          <a:xfrm>
            <a:off x="406400" y="2771775"/>
            <a:ext cx="3130549" cy="65722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4800" b="1" dirty="0">
                <a:solidFill>
                  <a:schemeClr val="tx1"/>
                </a:solidFill>
                <a:latin typeface="Arial" panose="020B0604020202020204" pitchFamily="34" charset="0"/>
                <a:cs typeface="Arial" panose="020B0604020202020204" pitchFamily="34" charset="0"/>
              </a:rPr>
              <a:t>إرهابيون؟</a:t>
            </a:r>
            <a:endParaRPr lang="en-US" sz="4800" b="1" dirty="0">
              <a:solidFill>
                <a:schemeClr val="tx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411C5030-5A09-C9FD-6A98-0274415B10DA}"/>
              </a:ext>
            </a:extLst>
          </p:cNvPr>
          <p:cNvSpPr/>
          <p:nvPr/>
        </p:nvSpPr>
        <p:spPr>
          <a:xfrm>
            <a:off x="5508625" y="2924175"/>
            <a:ext cx="2946400" cy="50482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4000" b="1" dirty="0">
                <a:solidFill>
                  <a:schemeClr val="tx1"/>
                </a:solidFill>
                <a:latin typeface="Arial" panose="020B0604020202020204" pitchFamily="34" charset="0"/>
                <a:cs typeface="Arial" panose="020B0604020202020204" pitchFamily="34" charset="0"/>
              </a:rPr>
              <a:t>جمال وصحاري؟</a:t>
            </a:r>
            <a:endParaRPr lang="en-US" sz="4000" b="1" dirty="0">
              <a:solidFill>
                <a:schemeClr val="tx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A2F92C19-203A-AAA6-0CAF-AA5A7D4369B2}"/>
              </a:ext>
            </a:extLst>
          </p:cNvPr>
          <p:cNvSpPr/>
          <p:nvPr/>
        </p:nvSpPr>
        <p:spPr>
          <a:xfrm>
            <a:off x="0" y="5808662"/>
            <a:ext cx="2954337" cy="64467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4000" b="1" dirty="0">
                <a:solidFill>
                  <a:schemeClr val="tx1"/>
                </a:solidFill>
                <a:latin typeface="Arial" panose="020B0604020202020204" pitchFamily="34" charset="0"/>
                <a:cs typeface="Arial" panose="020B0604020202020204" pitchFamily="34" charset="0"/>
              </a:rPr>
              <a:t>أعداء إسرائيل؟</a:t>
            </a:r>
            <a:endParaRPr lang="en-US" sz="4000" b="1" dirty="0">
              <a:solidFill>
                <a:schemeClr val="tx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63789E47-BD5A-204B-322C-C398CA10C65B}"/>
              </a:ext>
            </a:extLst>
          </p:cNvPr>
          <p:cNvSpPr/>
          <p:nvPr/>
        </p:nvSpPr>
        <p:spPr>
          <a:xfrm>
            <a:off x="2954336" y="5513388"/>
            <a:ext cx="3556001" cy="57467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4000" b="1" dirty="0">
                <a:solidFill>
                  <a:schemeClr val="tx1"/>
                </a:solidFill>
                <a:latin typeface="Arial" panose="020B0604020202020204" pitchFamily="34" charset="0"/>
                <a:cs typeface="Arial" panose="020B0604020202020204" pitchFamily="34" charset="0"/>
              </a:rPr>
              <a:t>أغنياء؟</a:t>
            </a:r>
            <a:endParaRPr lang="en-US" sz="4000" b="1" dirty="0">
              <a:solidFill>
                <a:schemeClr val="tx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38D8E39-15E5-72F0-8B9B-F2658233636D}"/>
              </a:ext>
            </a:extLst>
          </p:cNvPr>
          <p:cNvSpPr/>
          <p:nvPr/>
        </p:nvSpPr>
        <p:spPr>
          <a:xfrm>
            <a:off x="6708772" y="5661248"/>
            <a:ext cx="2435227" cy="574675"/>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4000" b="1" dirty="0">
                <a:solidFill>
                  <a:schemeClr val="tx1"/>
                </a:solidFill>
                <a:latin typeface="Arial" panose="020B0604020202020204" pitchFamily="34" charset="0"/>
                <a:cs typeface="Arial" panose="020B0604020202020204" pitchFamily="34" charset="0"/>
              </a:rPr>
              <a:t>مسلمون؟</a:t>
            </a:r>
            <a:endParaRPr lang="en-US" sz="4000" b="1" dirty="0">
              <a:solidFill>
                <a:schemeClr val="tx1"/>
              </a:solidFill>
              <a:latin typeface="Arial" panose="020B0604020202020204" pitchFamily="34" charset="0"/>
              <a:cs typeface="Arial" panose="020B060402020202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F6B2A257-0140-7442-992C-53F7B5F47260}"/>
              </a:ext>
            </a:extLst>
          </p:cNvPr>
          <p:cNvSpPr>
            <a:spLocks noGrp="1" noChangeArrowheads="1"/>
          </p:cNvSpPr>
          <p:nvPr>
            <p:ph type="title"/>
          </p:nvPr>
        </p:nvSpPr>
        <p:spPr>
          <a:xfrm>
            <a:off x="0" y="0"/>
            <a:ext cx="9144000" cy="1524000"/>
          </a:xfrm>
          <a:solidFill>
            <a:schemeClr val="tx2"/>
          </a:solidFill>
        </p:spPr>
        <p:txBody>
          <a:bodyPr/>
          <a:lstStyle/>
          <a:p>
            <a:pPr eaLnBrk="1" hangingPunct="1"/>
            <a:r>
              <a:rPr lang="ar-JO" altLang="zh-CN" sz="3600" dirty="0">
                <a:solidFill>
                  <a:schemeClr val="bg1"/>
                </a:solidFill>
                <a:ea typeface="SimSun" panose="02010600030101010101" pitchFamily="2" charset="-122"/>
                <a:cs typeface="Arial" panose="020B0604020202020204" pitchFamily="34" charset="0"/>
              </a:rPr>
              <a:t>الجزيرة العربية تحت الإمبراطورية الرومانية</a:t>
            </a:r>
            <a:endParaRPr lang="en-US" altLang="en-US" sz="3600" dirty="0">
              <a:solidFill>
                <a:schemeClr val="bg1"/>
              </a:solidFill>
              <a:cs typeface="Arial" panose="020B0604020202020204" pitchFamily="34" charset="0"/>
            </a:endParaRPr>
          </a:p>
        </p:txBody>
      </p:sp>
      <p:pic>
        <p:nvPicPr>
          <p:cNvPr id="110595" name="Picture 14" descr="romans1">
            <a:extLst>
              <a:ext uri="{FF2B5EF4-FFF2-40B4-BE49-F238E27FC236}">
                <a16:creationId xmlns:a16="http://schemas.microsoft.com/office/drawing/2014/main" id="{3D59487E-E0F6-DC4F-B10F-5DE7846C0257}"/>
              </a:ext>
            </a:extLst>
          </p:cNvPr>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762000" y="1524000"/>
            <a:ext cx="2590800" cy="1955800"/>
          </a:xfrm>
          <a:noFill/>
        </p:spPr>
      </p:pic>
      <p:sp>
        <p:nvSpPr>
          <p:cNvPr id="79885" name="Text Box 13">
            <a:extLst>
              <a:ext uri="{FF2B5EF4-FFF2-40B4-BE49-F238E27FC236}">
                <a16:creationId xmlns:a16="http://schemas.microsoft.com/office/drawing/2014/main" id="{1D51698A-B58E-1D4A-868E-86295EFFDB38}"/>
              </a:ext>
            </a:extLst>
          </p:cNvPr>
          <p:cNvSpPr txBox="1">
            <a:spLocks noChangeArrowheads="1"/>
          </p:cNvSpPr>
          <p:nvPr/>
        </p:nvSpPr>
        <p:spPr bwMode="auto">
          <a:xfrm>
            <a:off x="0" y="3829050"/>
            <a:ext cx="9144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9400" indent="-2794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r" rtl="1" eaLnBrk="1" hangingPunct="1">
              <a:spcBef>
                <a:spcPct val="50000"/>
              </a:spcBef>
            </a:pPr>
            <a:r>
              <a:rPr lang="ar-JO" altLang="zh-CN" sz="2800" b="1" dirty="0">
                <a:solidFill>
                  <a:schemeClr val="tx1"/>
                </a:solidFill>
                <a:ea typeface="SimSun" panose="02010600030101010101" pitchFamily="2" charset="-122"/>
              </a:rPr>
              <a:t>خلال الفترة الرومانية، ساوى المؤرخون مثل يوسيفوس وسترابو بين العرب والأنباط بحرية.</a:t>
            </a:r>
            <a:endParaRPr lang="en-US" altLang="zh-CN" sz="2800" b="1" dirty="0">
              <a:solidFill>
                <a:schemeClr val="tx1"/>
              </a:solidFill>
              <a:ea typeface="SimSun" panose="02010600030101010101" pitchFamily="2" charset="-122"/>
            </a:endParaRPr>
          </a:p>
          <a:p>
            <a:pPr algn="r" rtl="1" eaLnBrk="1" hangingPunct="1">
              <a:spcBef>
                <a:spcPct val="50000"/>
              </a:spcBef>
            </a:pPr>
            <a:r>
              <a:rPr lang="ar-JO" altLang="zh-CN" sz="2800" b="1" dirty="0">
                <a:solidFill>
                  <a:schemeClr val="tx1"/>
                </a:solidFill>
                <a:ea typeface="SimSun" panose="02010600030101010101" pitchFamily="2" charset="-122"/>
              </a:rPr>
              <a:t>عُرِف الملوك الأنباط بأنهم ملوك العرب ومملكتهم هي الجزيرة العربية.</a:t>
            </a:r>
            <a:endParaRPr lang="en-US" altLang="zh-CN" sz="2800" b="1" dirty="0">
              <a:solidFill>
                <a:schemeClr val="tx1"/>
              </a:solidFill>
              <a:ea typeface="SimSun" panose="02010600030101010101" pitchFamily="2" charset="-122"/>
            </a:endParaRPr>
          </a:p>
          <a:p>
            <a:pPr algn="r" rtl="1" eaLnBrk="1" hangingPunct="1">
              <a:spcBef>
                <a:spcPct val="50000"/>
              </a:spcBef>
            </a:pPr>
            <a:r>
              <a:rPr lang="ar-JO" altLang="en-US" sz="2800" b="1" dirty="0">
                <a:solidFill>
                  <a:schemeClr val="tx1"/>
                </a:solidFill>
                <a:ea typeface="SimSun" panose="02010600030101010101" pitchFamily="2" charset="-122"/>
              </a:rPr>
              <a:t>أصبحت المملكة النبطية معروفة بأنها المقاطعة العربية فور استيعابها ضمن الإمبراطورية الرومانية.</a:t>
            </a:r>
            <a:endParaRPr lang="en-US" altLang="en-US" sz="2800" b="1" dirty="0">
              <a:solidFill>
                <a:schemeClr val="tx1"/>
              </a:solidFill>
              <a:ea typeface="SimSun" panose="02010600030101010101" pitchFamily="2" charset="-122"/>
            </a:endParaRPr>
          </a:p>
        </p:txBody>
      </p:sp>
      <p:pic>
        <p:nvPicPr>
          <p:cNvPr id="110597" name="Picture 16" descr="romans">
            <a:extLst>
              <a:ext uri="{FF2B5EF4-FFF2-40B4-BE49-F238E27FC236}">
                <a16:creationId xmlns:a16="http://schemas.microsoft.com/office/drawing/2014/main" id="{6ED246F3-CCA5-D448-8DC3-CE6CF4BD5C62}"/>
              </a:ext>
            </a:extLst>
          </p:cNvPr>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3810000" y="1524000"/>
            <a:ext cx="4419600" cy="2022475"/>
          </a:xfrm>
          <a:noFill/>
        </p:spPr>
      </p:pic>
      <p:sp>
        <p:nvSpPr>
          <p:cNvPr id="110598" name="TextBox 7">
            <a:extLst>
              <a:ext uri="{FF2B5EF4-FFF2-40B4-BE49-F238E27FC236}">
                <a16:creationId xmlns:a16="http://schemas.microsoft.com/office/drawing/2014/main" id="{7D4311BA-FA50-CD40-816A-BC0D5E90E1DE}"/>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rPr>
              <a:t>152س</a:t>
            </a:r>
            <a:endParaRPr lang="en-US" altLang="en-US" sz="2400" b="1" dirty="0">
              <a:solidFill>
                <a:schemeClr val="bg1"/>
              </a:solidFill>
            </a:endParaRP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9885">
                                            <p:txEl>
                                              <p:pRg st="0" end="0"/>
                                            </p:txEl>
                                          </p:spTgt>
                                        </p:tgtEl>
                                        <p:attrNameLst>
                                          <p:attrName>style.visibility</p:attrName>
                                        </p:attrNameLst>
                                      </p:cBhvr>
                                      <p:to>
                                        <p:strVal val="visible"/>
                                      </p:to>
                                    </p:set>
                                    <p:animEffect transition="in" filter="blinds(horizontal)">
                                      <p:cBhvr>
                                        <p:cTn id="7" dur="500"/>
                                        <p:tgtEl>
                                          <p:spTgt spid="798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9885">
                                            <p:txEl>
                                              <p:pRg st="1" end="1"/>
                                            </p:txEl>
                                          </p:spTgt>
                                        </p:tgtEl>
                                        <p:attrNameLst>
                                          <p:attrName>style.visibility</p:attrName>
                                        </p:attrNameLst>
                                      </p:cBhvr>
                                      <p:to>
                                        <p:strVal val="visible"/>
                                      </p:to>
                                    </p:set>
                                    <p:animEffect transition="in" filter="blinds(horizontal)">
                                      <p:cBhvr>
                                        <p:cTn id="12" dur="500"/>
                                        <p:tgtEl>
                                          <p:spTgt spid="7988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9885">
                                            <p:txEl>
                                              <p:pRg st="2" end="2"/>
                                            </p:txEl>
                                          </p:spTgt>
                                        </p:tgtEl>
                                        <p:attrNameLst>
                                          <p:attrName>style.visibility</p:attrName>
                                        </p:attrNameLst>
                                      </p:cBhvr>
                                      <p:to>
                                        <p:strVal val="visible"/>
                                      </p:to>
                                    </p:set>
                                    <p:animEffect transition="in" filter="blinds(horizontal)">
                                      <p:cBhvr>
                                        <p:cTn id="17" dur="500"/>
                                        <p:tgtEl>
                                          <p:spTgt spid="7988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112642" name="Picture 2">
            <a:extLst>
              <a:ext uri="{FF2B5EF4-FFF2-40B4-BE49-F238E27FC236}">
                <a16:creationId xmlns:a16="http://schemas.microsoft.com/office/drawing/2014/main" id="{7063CABE-825B-A945-AA4E-A97C4A1C9F0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09863" y="0"/>
            <a:ext cx="6434137"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Rectangle 3">
            <a:extLst>
              <a:ext uri="{FF2B5EF4-FFF2-40B4-BE49-F238E27FC236}">
                <a16:creationId xmlns:a16="http://schemas.microsoft.com/office/drawing/2014/main" id="{B33F5F49-A9E2-E540-A9D4-36E412BF6C21}"/>
              </a:ext>
            </a:extLst>
          </p:cNvPr>
          <p:cNvSpPr>
            <a:spLocks noGrp="1" noChangeArrowheads="1"/>
          </p:cNvSpPr>
          <p:nvPr>
            <p:ph type="body" sz="half" idx="1"/>
          </p:nvPr>
        </p:nvSpPr>
        <p:spPr>
          <a:xfrm>
            <a:off x="114300" y="4316413"/>
            <a:ext cx="8915400" cy="2332037"/>
          </a:xfrm>
        </p:spPr>
        <p:txBody>
          <a:bodyPr/>
          <a:lstStyle/>
          <a:p>
            <a:pPr algn="r" eaLnBrk="1" hangingPunct="1">
              <a:lnSpc>
                <a:spcPct val="90000"/>
              </a:lnSpc>
              <a:buFontTx/>
              <a:buNone/>
            </a:pPr>
            <a:r>
              <a:rPr lang="ar-JO" altLang="en-US" u="sng" dirty="0">
                <a:solidFill>
                  <a:srgbClr val="FFFF99"/>
                </a:solidFill>
                <a:ea typeface="SimSun" panose="02010600030101010101" pitchFamily="2" charset="-122"/>
                <a:cs typeface="Arial" panose="020B0604020202020204" pitchFamily="34" charset="0"/>
              </a:rPr>
              <a:t>الممارسات الدينية للعرب ما قبل الإسلام</a:t>
            </a:r>
            <a:endParaRPr lang="en-US" altLang="en-US" u="sng" dirty="0">
              <a:solidFill>
                <a:srgbClr val="FF5050"/>
              </a:solidFill>
              <a:cs typeface="Arial" panose="020B0604020202020204" pitchFamily="34" charset="0"/>
            </a:endParaRPr>
          </a:p>
          <a:p>
            <a:pPr algn="r" rtl="1" eaLnBrk="1" hangingPunct="1">
              <a:lnSpc>
                <a:spcPct val="90000"/>
              </a:lnSpc>
            </a:pPr>
            <a:r>
              <a:rPr lang="ar-JO" altLang="en-US" dirty="0">
                <a:solidFill>
                  <a:schemeClr val="bg1"/>
                </a:solidFill>
                <a:cs typeface="Arial" panose="020B0604020202020204" pitchFamily="34" charset="0"/>
              </a:rPr>
              <a:t>كان العرب قبل الإسلام ازدواجيين في معتقداتهم الدينية.</a:t>
            </a:r>
            <a:endParaRPr lang="en-US" altLang="en-US" dirty="0">
              <a:solidFill>
                <a:schemeClr val="bg1"/>
              </a:solidFill>
              <a:cs typeface="Arial" panose="020B0604020202020204" pitchFamily="34" charset="0"/>
            </a:endParaRPr>
          </a:p>
          <a:p>
            <a:pPr algn="r" rtl="1" eaLnBrk="1" hangingPunct="1">
              <a:lnSpc>
                <a:spcPct val="90000"/>
              </a:lnSpc>
            </a:pPr>
            <a:r>
              <a:rPr lang="ar-JO" altLang="en-US" dirty="0">
                <a:solidFill>
                  <a:schemeClr val="bg1"/>
                </a:solidFill>
                <a:cs typeface="Arial" panose="020B0604020202020204" pitchFamily="34" charset="0"/>
              </a:rPr>
              <a:t>اتبعوا التقليد الإبراهيمي لكنهم استسلموا </a:t>
            </a:r>
            <a:r>
              <a:rPr lang="ar-JO" altLang="en-US" dirty="0">
                <a:solidFill>
                  <a:srgbClr val="FFFF00"/>
                </a:solidFill>
                <a:cs typeface="Arial" panose="020B0604020202020204" pitchFamily="34" charset="0"/>
              </a:rPr>
              <a:t>لتعدد الآلهة وعبادة الأصنام. </a:t>
            </a:r>
            <a:endParaRPr lang="en-US" altLang="en-US" dirty="0">
              <a:solidFill>
                <a:srgbClr val="FFFF00"/>
              </a:solidFill>
              <a:cs typeface="Arial" panose="020B0604020202020204" pitchFamily="34" charset="0"/>
            </a:endParaRPr>
          </a:p>
        </p:txBody>
      </p:sp>
      <p:sp>
        <p:nvSpPr>
          <p:cNvPr id="112644" name="Rectangle 4">
            <a:extLst>
              <a:ext uri="{FF2B5EF4-FFF2-40B4-BE49-F238E27FC236}">
                <a16:creationId xmlns:a16="http://schemas.microsoft.com/office/drawing/2014/main" id="{A9701353-5BA6-654C-9FCB-42A2B3DC2AF2}"/>
              </a:ext>
            </a:extLst>
          </p:cNvPr>
          <p:cNvSpPr>
            <a:spLocks noChangeArrowheads="1"/>
          </p:cNvSpPr>
          <p:nvPr/>
        </p:nvSpPr>
        <p:spPr bwMode="auto">
          <a:xfrm>
            <a:off x="0" y="0"/>
            <a:ext cx="270986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4400" b="1" dirty="0">
                <a:solidFill>
                  <a:schemeClr val="bg1"/>
                </a:solidFill>
                <a:ea typeface="SimSun" panose="02010600030101010101" pitchFamily="2" charset="-122"/>
                <a:cs typeface="Arial" panose="020B0604020202020204" pitchFamily="34" charset="0"/>
              </a:rPr>
              <a:t>الدين</a:t>
            </a:r>
            <a:endParaRPr lang="en-US" altLang="en-US" sz="4400" b="1" dirty="0">
              <a:solidFill>
                <a:schemeClr val="bg1"/>
              </a:solidFill>
              <a:ea typeface="SimSun" panose="02010600030101010101" pitchFamily="2" charset="-122"/>
              <a:cs typeface="Arial" panose="020B0604020202020204" pitchFamily="34" charset="0"/>
            </a:endParaRPr>
          </a:p>
        </p:txBody>
      </p:sp>
      <p:sp>
        <p:nvSpPr>
          <p:cNvPr id="112645" name="TextBox 7">
            <a:extLst>
              <a:ext uri="{FF2B5EF4-FFF2-40B4-BE49-F238E27FC236}">
                <a16:creationId xmlns:a16="http://schemas.microsoft.com/office/drawing/2014/main" id="{A6B1EECD-A204-EC4C-ACA7-71EDFE73134D}"/>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152س</a:t>
            </a:r>
            <a:endParaRPr lang="en-US" altLang="en-US" sz="2400" b="1" dirty="0">
              <a:solidFill>
                <a:schemeClr val="bg1"/>
              </a:solidFill>
              <a:cs typeface="Arial" panose="020B06040202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BE23711D-9D40-E546-B931-96298186203A}"/>
              </a:ext>
            </a:extLst>
          </p:cNvPr>
          <p:cNvSpPr>
            <a:spLocks noGrp="1" noChangeArrowheads="1"/>
          </p:cNvSpPr>
          <p:nvPr>
            <p:ph type="title"/>
          </p:nvPr>
        </p:nvSpPr>
        <p:spPr/>
        <p:txBody>
          <a:bodyPr/>
          <a:lstStyle/>
          <a:p>
            <a:pPr eaLnBrk="1" hangingPunct="1"/>
            <a:endParaRPr lang="en-US" altLang="en-US" dirty="0">
              <a:cs typeface="Arial" panose="020B0604020202020204" pitchFamily="34" charset="0"/>
            </a:endParaRPr>
          </a:p>
        </p:txBody>
      </p:sp>
      <p:sp>
        <p:nvSpPr>
          <p:cNvPr id="114691" name="Rectangle 3">
            <a:extLst>
              <a:ext uri="{FF2B5EF4-FFF2-40B4-BE49-F238E27FC236}">
                <a16:creationId xmlns:a16="http://schemas.microsoft.com/office/drawing/2014/main" id="{3DA8CED2-755E-B24E-9573-B4B097D2F959}"/>
              </a:ext>
            </a:extLst>
          </p:cNvPr>
          <p:cNvSpPr>
            <a:spLocks noGrp="1" noChangeArrowheads="1"/>
          </p:cNvSpPr>
          <p:nvPr>
            <p:ph type="body" idx="1"/>
          </p:nvPr>
        </p:nvSpPr>
        <p:spPr>
          <a:xfrm>
            <a:off x="0" y="1447800"/>
            <a:ext cx="9144000" cy="4525963"/>
          </a:xfrm>
        </p:spPr>
        <p:txBody>
          <a:bodyPr/>
          <a:lstStyle/>
          <a:p>
            <a:pPr marL="206375" indent="-206375" algn="r" rtl="1" eaLnBrk="1" hangingPunct="1">
              <a:lnSpc>
                <a:spcPct val="90000"/>
              </a:lnSpc>
            </a:pPr>
            <a:r>
              <a:rPr lang="ar-JO" altLang="en-US" dirty="0">
                <a:solidFill>
                  <a:schemeClr val="bg1"/>
                </a:solidFill>
                <a:cs typeface="Arial" panose="020B0604020202020204" pitchFamily="34" charset="0"/>
              </a:rPr>
              <a:t>لفترة طويلة اتبع نسل إسماعيل الإيمان الذي وضعه هو وأبيه، على كل حال فإنهم بحثوا تدريجياً عن طرق عبادة الآلهة التي لائمت رغباتهم واحتياجاتهم، وفي هذه الناحية </a:t>
            </a:r>
            <a:r>
              <a:rPr lang="ar-JO" altLang="en-US" dirty="0">
                <a:solidFill>
                  <a:srgbClr val="FFFF00"/>
                </a:solidFill>
                <a:cs typeface="Arial" panose="020B0604020202020204" pitchFamily="34" charset="0"/>
              </a:rPr>
              <a:t>تأثروا بالشعوب الأخرى.</a:t>
            </a:r>
            <a:endParaRPr lang="en-US" altLang="en-US" dirty="0">
              <a:solidFill>
                <a:srgbClr val="FF3300"/>
              </a:solidFill>
              <a:cs typeface="Arial" panose="020B0604020202020204" pitchFamily="34" charset="0"/>
            </a:endParaRPr>
          </a:p>
          <a:p>
            <a:pPr marL="206375" indent="-206375" algn="r" rtl="1" eaLnBrk="1" hangingPunct="1">
              <a:lnSpc>
                <a:spcPct val="90000"/>
              </a:lnSpc>
            </a:pPr>
            <a:r>
              <a:rPr lang="ar-JO" altLang="en-US" dirty="0">
                <a:solidFill>
                  <a:schemeClr val="bg1"/>
                </a:solidFill>
                <a:cs typeface="Arial" panose="020B0604020202020204" pitchFamily="34" charset="0"/>
              </a:rPr>
              <a:t>حصل العرب قبل الإسلام على </a:t>
            </a:r>
            <a:r>
              <a:rPr lang="ar-JO" altLang="en-US" dirty="0">
                <a:solidFill>
                  <a:srgbClr val="FFFF00"/>
                </a:solidFill>
                <a:cs typeface="Arial" panose="020B0604020202020204" pitchFamily="34" charset="0"/>
              </a:rPr>
              <a:t>التماثيل البشرية للكعبة</a:t>
            </a:r>
            <a:r>
              <a:rPr lang="ar-JO" altLang="en-US" dirty="0">
                <a:solidFill>
                  <a:schemeClr val="bg1"/>
                </a:solidFill>
                <a:cs typeface="Arial" panose="020B0604020202020204" pitchFamily="34" charset="0"/>
              </a:rPr>
              <a:t>.</a:t>
            </a:r>
            <a:endParaRPr lang="en-US" altLang="en-US" dirty="0">
              <a:solidFill>
                <a:schemeClr val="bg1"/>
              </a:solidFill>
              <a:cs typeface="Arial" panose="020B0604020202020204" pitchFamily="34" charset="0"/>
            </a:endParaRPr>
          </a:p>
        </p:txBody>
      </p:sp>
      <p:sp>
        <p:nvSpPr>
          <p:cNvPr id="114692" name="Rectangle 6">
            <a:extLst>
              <a:ext uri="{FF2B5EF4-FFF2-40B4-BE49-F238E27FC236}">
                <a16:creationId xmlns:a16="http://schemas.microsoft.com/office/drawing/2014/main" id="{05206C6C-20AF-5848-B1FE-A9C3A5A8319E}"/>
              </a:ext>
            </a:extLst>
          </p:cNvPr>
          <p:cNvSpPr>
            <a:spLocks noChangeArrowheads="1"/>
          </p:cNvSpPr>
          <p:nvPr/>
        </p:nvSpPr>
        <p:spPr bwMode="auto">
          <a:xfrm>
            <a:off x="0" y="0"/>
            <a:ext cx="9144000" cy="1447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4400" b="1" dirty="0">
                <a:solidFill>
                  <a:schemeClr val="bg1"/>
                </a:solidFill>
                <a:ea typeface="SimSun" panose="02010600030101010101" pitchFamily="2" charset="-122"/>
                <a:cs typeface="Arial" panose="020B0604020202020204" pitchFamily="34" charset="0"/>
              </a:rPr>
              <a:t>الدين</a:t>
            </a:r>
            <a:endParaRPr lang="en-US" altLang="en-US" sz="4400" b="1" dirty="0">
              <a:solidFill>
                <a:schemeClr val="bg1"/>
              </a:solidFill>
              <a:ea typeface="SimSun" panose="02010600030101010101" pitchFamily="2" charset="-122"/>
              <a:cs typeface="Arial" panose="020B0604020202020204" pitchFamily="34" charset="0"/>
            </a:endParaRPr>
          </a:p>
        </p:txBody>
      </p:sp>
      <p:sp>
        <p:nvSpPr>
          <p:cNvPr id="114693" name="TextBox 7">
            <a:extLst>
              <a:ext uri="{FF2B5EF4-FFF2-40B4-BE49-F238E27FC236}">
                <a16:creationId xmlns:a16="http://schemas.microsoft.com/office/drawing/2014/main" id="{3C2864D7-2293-564B-9474-C13CCBE0D539}"/>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152س</a:t>
            </a:r>
            <a:endParaRPr lang="en-US" altLang="en-US" sz="2400" b="1" dirty="0">
              <a:solidFill>
                <a:schemeClr val="bg1"/>
              </a:solidFill>
              <a:cs typeface="Arial" panose="020B0604020202020204" pitchFamily="34" charset="0"/>
            </a:endParaRPr>
          </a:p>
        </p:txBody>
      </p:sp>
      <p:pic>
        <p:nvPicPr>
          <p:cNvPr id="114694" name="Picture 8" descr="meccakaabaduringannualwashingbeforehajj2cctoursaudiarabia.jpg">
            <a:extLst>
              <a:ext uri="{FF2B5EF4-FFF2-40B4-BE49-F238E27FC236}">
                <a16:creationId xmlns:a16="http://schemas.microsoft.com/office/drawing/2014/main" id="{E3EF7E72-D5D1-6746-ACF1-3CDBBF23B88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88356" y="3565524"/>
            <a:ext cx="496728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6531E3B8-8787-9344-A1AB-D959F7DDCDCE}"/>
              </a:ext>
            </a:extLst>
          </p:cNvPr>
          <p:cNvSpPr>
            <a:spLocks noGrp="1" noChangeArrowheads="1"/>
          </p:cNvSpPr>
          <p:nvPr>
            <p:ph type="title"/>
          </p:nvPr>
        </p:nvSpPr>
        <p:spPr/>
        <p:txBody>
          <a:bodyPr/>
          <a:lstStyle/>
          <a:p>
            <a:pPr eaLnBrk="1" hangingPunct="1"/>
            <a:endParaRPr lang="en-US" altLang="en-US" dirty="0">
              <a:cs typeface="Arial" panose="020B0604020202020204" pitchFamily="34" charset="0"/>
            </a:endParaRPr>
          </a:p>
        </p:txBody>
      </p:sp>
      <p:sp>
        <p:nvSpPr>
          <p:cNvPr id="116739" name="Rectangle 3">
            <a:extLst>
              <a:ext uri="{FF2B5EF4-FFF2-40B4-BE49-F238E27FC236}">
                <a16:creationId xmlns:a16="http://schemas.microsoft.com/office/drawing/2014/main" id="{5D9B8A9B-F740-E147-9BF8-A82713700DBC}"/>
              </a:ext>
            </a:extLst>
          </p:cNvPr>
          <p:cNvSpPr>
            <a:spLocks noGrp="1" noChangeArrowheads="1"/>
          </p:cNvSpPr>
          <p:nvPr>
            <p:ph type="body" sz="half" idx="1"/>
          </p:nvPr>
        </p:nvSpPr>
        <p:spPr>
          <a:xfrm>
            <a:off x="0" y="1524000"/>
            <a:ext cx="6080125" cy="5334000"/>
          </a:xfrm>
        </p:spPr>
        <p:txBody>
          <a:bodyPr/>
          <a:lstStyle/>
          <a:p>
            <a:pPr marL="341313" indent="-341313" algn="r" rtl="1" eaLnBrk="1" hangingPunct="1">
              <a:lnSpc>
                <a:spcPct val="80000"/>
              </a:lnSpc>
            </a:pPr>
            <a:r>
              <a:rPr lang="ar-JO" altLang="ja-JP" dirty="0">
                <a:solidFill>
                  <a:schemeClr val="bg1"/>
                </a:solidFill>
                <a:cs typeface="Arial" panose="020B0604020202020204" pitchFamily="34" charset="0"/>
              </a:rPr>
              <a:t>تم تقديم </a:t>
            </a:r>
            <a:r>
              <a:rPr lang="ar-JO" altLang="ja-JP" dirty="0">
                <a:solidFill>
                  <a:srgbClr val="FFFF00"/>
                </a:solidFill>
                <a:cs typeface="Arial" panose="020B0604020202020204" pitchFamily="34" charset="0"/>
              </a:rPr>
              <a:t>تعدد الآلهة </a:t>
            </a:r>
            <a:r>
              <a:rPr lang="ar-JO" altLang="ja-JP" dirty="0">
                <a:solidFill>
                  <a:schemeClr val="bg1"/>
                </a:solidFill>
                <a:cs typeface="Arial" panose="020B0604020202020204" pitchFamily="34" charset="0"/>
              </a:rPr>
              <a:t>في </a:t>
            </a:r>
            <a:r>
              <a:rPr lang="ar-JO" altLang="ja-JP" dirty="0">
                <a:solidFill>
                  <a:srgbClr val="FFFF00"/>
                </a:solidFill>
                <a:cs typeface="Arial" panose="020B0604020202020204" pitchFamily="34" charset="0"/>
              </a:rPr>
              <a:t>مكة </a:t>
            </a:r>
            <a:r>
              <a:rPr lang="ar-JO" altLang="ja-JP" dirty="0">
                <a:solidFill>
                  <a:schemeClr val="bg1"/>
                </a:solidFill>
                <a:cs typeface="Arial" panose="020B0604020202020204" pitchFamily="34" charset="0"/>
              </a:rPr>
              <a:t>بعد احتلالها من قبل بني خزاعة (خصوصاً قائدهم عمرو بن لهية)، تبع عمر السوريين في تقديم عبادة الصنم هبل.</a:t>
            </a:r>
            <a:endParaRPr lang="en-US" altLang="ja-JP" dirty="0">
              <a:solidFill>
                <a:schemeClr val="bg1"/>
              </a:solidFill>
              <a:cs typeface="Arial" panose="020B0604020202020204" pitchFamily="34" charset="0"/>
            </a:endParaRPr>
          </a:p>
          <a:p>
            <a:pPr marL="341313" indent="-341313" algn="r" rtl="1" eaLnBrk="1" hangingPunct="1">
              <a:lnSpc>
                <a:spcPct val="80000"/>
              </a:lnSpc>
            </a:pPr>
            <a:r>
              <a:rPr lang="ar-JO" altLang="en-US" dirty="0">
                <a:solidFill>
                  <a:schemeClr val="bg1"/>
                </a:solidFill>
                <a:cs typeface="Arial" panose="020B0604020202020204" pitchFamily="34" charset="0"/>
              </a:rPr>
              <a:t>أدخل عمرو لاحقاً عبادة </a:t>
            </a:r>
            <a:r>
              <a:rPr lang="ar-JO" altLang="en-US" dirty="0">
                <a:solidFill>
                  <a:srgbClr val="FFFF00"/>
                </a:solidFill>
                <a:cs typeface="Arial" panose="020B0604020202020204" pitchFamily="34" charset="0"/>
              </a:rPr>
              <a:t>أصنام ود وسواع ويغوث ويعوق ونصر، آلهة شعب النبي نوح. </a:t>
            </a:r>
            <a:r>
              <a:rPr lang="ar-JO" altLang="en-US" dirty="0">
                <a:solidFill>
                  <a:schemeClr val="bg1"/>
                </a:solidFill>
                <a:cs typeface="Arial" panose="020B0604020202020204" pitchFamily="34" charset="0"/>
              </a:rPr>
              <a:t>تمثل هذه الآلهة طوائف معينة تتعلق </a:t>
            </a:r>
            <a:r>
              <a:rPr lang="ar-JO" altLang="en-US" dirty="0">
                <a:solidFill>
                  <a:srgbClr val="FFFF00"/>
                </a:solidFill>
                <a:cs typeface="Arial" panose="020B0604020202020204" pitchFamily="34" charset="0"/>
              </a:rPr>
              <a:t>بالعبادة النجمية </a:t>
            </a:r>
            <a:r>
              <a:rPr lang="ar-JO" altLang="en-US" dirty="0">
                <a:solidFill>
                  <a:schemeClr val="bg1"/>
                </a:solidFill>
                <a:cs typeface="Arial" panose="020B0604020202020204" pitchFamily="34" charset="0"/>
              </a:rPr>
              <a:t>أو عبادة قوى الطبيعة أو تأليه بعض الصفات الإنسانية، وكانت منتشرة في بلاد آشور وبابل القديمة.</a:t>
            </a:r>
            <a:endParaRPr lang="en-US" altLang="en-US" dirty="0">
              <a:solidFill>
                <a:schemeClr val="bg1"/>
              </a:solidFill>
              <a:cs typeface="Arial" panose="020B0604020202020204" pitchFamily="34" charset="0"/>
            </a:endParaRPr>
          </a:p>
        </p:txBody>
      </p:sp>
      <p:sp>
        <p:nvSpPr>
          <p:cNvPr id="116740" name="Rectangle 5">
            <a:extLst>
              <a:ext uri="{FF2B5EF4-FFF2-40B4-BE49-F238E27FC236}">
                <a16:creationId xmlns:a16="http://schemas.microsoft.com/office/drawing/2014/main" id="{91443DD1-20E9-BE43-AFCA-C71D32559E43}"/>
              </a:ext>
            </a:extLst>
          </p:cNvPr>
          <p:cNvSpPr>
            <a:spLocks noChangeArrowheads="1"/>
          </p:cNvSpPr>
          <p:nvPr/>
        </p:nvSpPr>
        <p:spPr bwMode="auto">
          <a:xfrm>
            <a:off x="0" y="0"/>
            <a:ext cx="9144000" cy="1447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4400" b="1" dirty="0">
                <a:solidFill>
                  <a:schemeClr val="bg1"/>
                </a:solidFill>
                <a:ea typeface="SimSun" panose="02010600030101010101" pitchFamily="2" charset="-122"/>
                <a:cs typeface="Arial" panose="020B0604020202020204" pitchFamily="34" charset="0"/>
              </a:rPr>
              <a:t>الدين</a:t>
            </a:r>
            <a:endParaRPr lang="en-US" altLang="en-US" sz="4400" b="1" dirty="0">
              <a:solidFill>
                <a:schemeClr val="bg1"/>
              </a:solidFill>
              <a:ea typeface="SimSun" panose="02010600030101010101" pitchFamily="2" charset="-122"/>
              <a:cs typeface="Arial" panose="020B0604020202020204" pitchFamily="34" charset="0"/>
            </a:endParaRPr>
          </a:p>
        </p:txBody>
      </p:sp>
      <p:pic>
        <p:nvPicPr>
          <p:cNvPr id="116741" name="Picture 6" descr="stars">
            <a:hlinkClick r:id="rId3"/>
            <a:extLst>
              <a:ext uri="{FF2B5EF4-FFF2-40B4-BE49-F238E27FC236}">
                <a16:creationId xmlns:a16="http://schemas.microsoft.com/office/drawing/2014/main" id="{14C6487C-77A2-1040-BE0A-6EF430301F73}"/>
              </a:ext>
            </a:extLst>
          </p:cNvPr>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6080125" y="1600200"/>
            <a:ext cx="2835275" cy="3429000"/>
          </a:xfrm>
        </p:spPr>
      </p:pic>
      <p:sp>
        <p:nvSpPr>
          <p:cNvPr id="116742" name="TextBox 7">
            <a:extLst>
              <a:ext uri="{FF2B5EF4-FFF2-40B4-BE49-F238E27FC236}">
                <a16:creationId xmlns:a16="http://schemas.microsoft.com/office/drawing/2014/main" id="{9E2117A2-1452-4F4D-84EB-905D38EBA475}"/>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152س</a:t>
            </a:r>
            <a:endParaRPr lang="en-US" altLang="en-US" sz="2400" b="1" dirty="0">
              <a:solidFill>
                <a:schemeClr val="bg1"/>
              </a:solidFill>
              <a:cs typeface="Arial" panose="020B060402020202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118786" name="Rectangle 6">
            <a:extLst>
              <a:ext uri="{FF2B5EF4-FFF2-40B4-BE49-F238E27FC236}">
                <a16:creationId xmlns:a16="http://schemas.microsoft.com/office/drawing/2014/main" id="{8A785E61-39E5-2F48-B498-8A29C5105C5D}"/>
              </a:ext>
            </a:extLst>
          </p:cNvPr>
          <p:cNvSpPr>
            <a:spLocks noGrp="1" noChangeArrowheads="1"/>
          </p:cNvSpPr>
          <p:nvPr>
            <p:ph type="title"/>
          </p:nvPr>
        </p:nvSpPr>
        <p:spPr/>
        <p:txBody>
          <a:bodyPr/>
          <a:lstStyle/>
          <a:p>
            <a:pPr eaLnBrk="1" hangingPunct="1"/>
            <a:endParaRPr lang="en-US" altLang="en-US" dirty="0">
              <a:cs typeface="Arial" panose="020B0604020202020204" pitchFamily="34" charset="0"/>
            </a:endParaRPr>
          </a:p>
        </p:txBody>
      </p:sp>
      <p:sp>
        <p:nvSpPr>
          <p:cNvPr id="118787" name="Rectangle 2">
            <a:extLst>
              <a:ext uri="{FF2B5EF4-FFF2-40B4-BE49-F238E27FC236}">
                <a16:creationId xmlns:a16="http://schemas.microsoft.com/office/drawing/2014/main" id="{BBDFDDED-B4F0-ED4A-B7E0-AD8A48369F5F}"/>
              </a:ext>
            </a:extLst>
          </p:cNvPr>
          <p:cNvSpPr>
            <a:spLocks noGrp="1" noChangeArrowheads="1"/>
          </p:cNvSpPr>
          <p:nvPr>
            <p:ph type="body" sz="half" idx="1"/>
          </p:nvPr>
        </p:nvSpPr>
        <p:spPr>
          <a:xfrm>
            <a:off x="457200" y="1828800"/>
            <a:ext cx="4419600" cy="4525963"/>
          </a:xfrm>
        </p:spPr>
        <p:txBody>
          <a:bodyPr/>
          <a:lstStyle/>
          <a:p>
            <a:pPr marL="382588" indent="-382588" algn="r" rtl="1" eaLnBrk="1" hangingPunct="1">
              <a:lnSpc>
                <a:spcPct val="90000"/>
              </a:lnSpc>
            </a:pPr>
            <a:r>
              <a:rPr lang="ar-JO" altLang="zh-CN" sz="3600" dirty="0">
                <a:solidFill>
                  <a:schemeClr val="bg1"/>
                </a:solidFill>
                <a:ea typeface="SimSun" panose="02010600030101010101" pitchFamily="2" charset="-122"/>
                <a:cs typeface="Arial" panose="020B0604020202020204" pitchFamily="34" charset="0"/>
              </a:rPr>
              <a:t>ثم صارت </a:t>
            </a:r>
            <a:r>
              <a:rPr lang="ar-JO" altLang="zh-CN" sz="3600" dirty="0">
                <a:solidFill>
                  <a:srgbClr val="FFFF00"/>
                </a:solidFill>
                <a:ea typeface="SimSun" panose="02010600030101010101" pitchFamily="2" charset="-122"/>
                <a:cs typeface="Arial" panose="020B0604020202020204" pitchFamily="34" charset="0"/>
              </a:rPr>
              <a:t>عبادة الحجر </a:t>
            </a:r>
            <a:r>
              <a:rPr lang="ar-JO" altLang="zh-CN" sz="3600" dirty="0">
                <a:solidFill>
                  <a:schemeClr val="bg1"/>
                </a:solidFill>
                <a:ea typeface="SimSun" panose="02010600030101010101" pitchFamily="2" charset="-122"/>
                <a:cs typeface="Arial" panose="020B0604020202020204" pitchFamily="34" charset="0"/>
              </a:rPr>
              <a:t>منتشرة، وعندما ترك العرب قبل الإسلام مكة، أخذورا حجارة من المناطق المقدسة كتذكارات من الكعبة، بعد ذلك عبدوا أي حجر آخر أعجبهم.  </a:t>
            </a:r>
            <a:endParaRPr lang="en-US" altLang="zh-CN" sz="3600" dirty="0">
              <a:solidFill>
                <a:schemeClr val="bg1"/>
              </a:solidFill>
              <a:ea typeface="SimSun" panose="02010600030101010101" pitchFamily="2" charset="-122"/>
              <a:cs typeface="Arial" panose="020B0604020202020204" pitchFamily="34" charset="0"/>
            </a:endParaRPr>
          </a:p>
        </p:txBody>
      </p:sp>
      <p:sp>
        <p:nvSpPr>
          <p:cNvPr id="118788" name="Rectangle 3">
            <a:extLst>
              <a:ext uri="{FF2B5EF4-FFF2-40B4-BE49-F238E27FC236}">
                <a16:creationId xmlns:a16="http://schemas.microsoft.com/office/drawing/2014/main" id="{34DF951B-C026-BF46-ACDB-19A72EE79DCA}"/>
              </a:ext>
            </a:extLst>
          </p:cNvPr>
          <p:cNvSpPr>
            <a:spLocks noChangeArrowheads="1"/>
          </p:cNvSpPr>
          <p:nvPr/>
        </p:nvSpPr>
        <p:spPr bwMode="auto">
          <a:xfrm>
            <a:off x="0" y="0"/>
            <a:ext cx="9144000" cy="1447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4400" b="1" dirty="0">
                <a:solidFill>
                  <a:schemeClr val="bg1"/>
                </a:solidFill>
                <a:ea typeface="SimSun" panose="02010600030101010101" pitchFamily="2" charset="-122"/>
                <a:cs typeface="Arial" panose="020B0604020202020204" pitchFamily="34" charset="0"/>
              </a:rPr>
              <a:t>الدين</a:t>
            </a:r>
            <a:endParaRPr lang="en-US" altLang="en-US" sz="4400" b="1" dirty="0">
              <a:solidFill>
                <a:schemeClr val="bg1"/>
              </a:solidFill>
              <a:ea typeface="SimSun" panose="02010600030101010101" pitchFamily="2" charset="-122"/>
              <a:cs typeface="Arial" panose="020B0604020202020204" pitchFamily="34" charset="0"/>
            </a:endParaRPr>
          </a:p>
        </p:txBody>
      </p:sp>
      <p:pic>
        <p:nvPicPr>
          <p:cNvPr id="118789" name="Picture 5" descr="SunWorshipStone">
            <a:hlinkClick r:id="rId3"/>
            <a:extLst>
              <a:ext uri="{FF2B5EF4-FFF2-40B4-BE49-F238E27FC236}">
                <a16:creationId xmlns:a16="http://schemas.microsoft.com/office/drawing/2014/main" id="{E2330BA0-CAE5-6A41-A259-4AC470FC8EA6}"/>
              </a:ext>
            </a:extLst>
          </p:cNvPr>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5334000" y="1981200"/>
            <a:ext cx="2954338" cy="3657600"/>
          </a:xfrm>
        </p:spPr>
      </p:pic>
      <p:sp>
        <p:nvSpPr>
          <p:cNvPr id="118790" name="TextBox 7">
            <a:extLst>
              <a:ext uri="{FF2B5EF4-FFF2-40B4-BE49-F238E27FC236}">
                <a16:creationId xmlns:a16="http://schemas.microsoft.com/office/drawing/2014/main" id="{B0B8BF29-D77A-5142-B464-11790BE3FDDB}"/>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152س</a:t>
            </a:r>
            <a:endParaRPr lang="en-US" altLang="en-US" sz="2400" b="1" dirty="0">
              <a:solidFill>
                <a:schemeClr val="bg1"/>
              </a:solidFill>
              <a:cs typeface="Arial" panose="020B06040202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120834" name="Rectangle 3">
            <a:extLst>
              <a:ext uri="{FF2B5EF4-FFF2-40B4-BE49-F238E27FC236}">
                <a16:creationId xmlns:a16="http://schemas.microsoft.com/office/drawing/2014/main" id="{18320BE0-56C4-BC48-B229-A07761E6E4C6}"/>
              </a:ext>
            </a:extLst>
          </p:cNvPr>
          <p:cNvSpPr>
            <a:spLocks noGrp="1" noChangeArrowheads="1"/>
          </p:cNvSpPr>
          <p:nvPr>
            <p:ph type="body" idx="1"/>
          </p:nvPr>
        </p:nvSpPr>
        <p:spPr>
          <a:xfrm>
            <a:off x="228600" y="1600200"/>
            <a:ext cx="8686800" cy="5257800"/>
          </a:xfrm>
        </p:spPr>
        <p:txBody>
          <a:bodyPr/>
          <a:lstStyle/>
          <a:p>
            <a:pPr marL="323850" indent="-323850" algn="r" rtl="1" eaLnBrk="1" hangingPunct="1">
              <a:lnSpc>
                <a:spcPct val="90000"/>
              </a:lnSpc>
            </a:pPr>
            <a:r>
              <a:rPr lang="ar-JO" altLang="zh-CN" dirty="0">
                <a:solidFill>
                  <a:schemeClr val="bg1"/>
                </a:solidFill>
                <a:ea typeface="SimSun" panose="02010600030101010101" pitchFamily="2" charset="-122"/>
                <a:cs typeface="Arial" panose="020B0604020202020204" pitchFamily="34" charset="0"/>
              </a:rPr>
              <a:t>في النهاية امتلكت كل عشيرة، قبيلة وعائلة إلهها الخاص لتعبده، انتهى الأمر بالعرب قبل الإسلام بعبادة آلهة كثيرة.</a:t>
            </a:r>
            <a:endParaRPr lang="en-US" altLang="zh-CN" dirty="0">
              <a:solidFill>
                <a:schemeClr val="bg1"/>
              </a:solidFill>
              <a:ea typeface="SimSun" panose="02010600030101010101" pitchFamily="2" charset="-122"/>
              <a:cs typeface="Arial" panose="020B0604020202020204" pitchFamily="34" charset="0"/>
            </a:endParaRPr>
          </a:p>
          <a:p>
            <a:pPr marL="323850" indent="-323850" algn="r" rtl="1" eaLnBrk="1" hangingPunct="1">
              <a:lnSpc>
                <a:spcPct val="90000"/>
              </a:lnSpc>
            </a:pPr>
            <a:r>
              <a:rPr lang="ar-JO" altLang="zh-CN" dirty="0">
                <a:solidFill>
                  <a:srgbClr val="FFFF00"/>
                </a:solidFill>
                <a:ea typeface="SimSun" panose="02010600030101010101" pitchFamily="2" charset="-122"/>
                <a:cs typeface="Arial" panose="020B0604020202020204" pitchFamily="34" charset="0"/>
              </a:rPr>
              <a:t>صارت الكعبة المركز الرئيسي لأصنامهم، </a:t>
            </a:r>
            <a:r>
              <a:rPr lang="ar-JO" altLang="zh-CN" dirty="0">
                <a:solidFill>
                  <a:schemeClr val="bg1"/>
                </a:solidFill>
                <a:ea typeface="SimSun" panose="02010600030101010101" pitchFamily="2" charset="-122"/>
                <a:cs typeface="Arial" panose="020B0604020202020204" pitchFamily="34" charset="0"/>
              </a:rPr>
              <a:t>طور العرب قبل الإسلام عدداً من الكعبات الفرعية في مناطق مختلفة، بحيث تحتوي كل منها على إلهها أو إلهتها الجانبية، كما كان لديهم عدد من المزارات لآلهة محددة منتشرة في كل مكان، وقد زاروا هذه الأماكن وقدموا الصلوات وسجدوا أمامهم، وطافوا حولهم وقدموا الأضاحي ومارسوا طقوساً أخرى.  </a:t>
            </a:r>
            <a:endParaRPr lang="en-US" altLang="zh-CN" dirty="0">
              <a:solidFill>
                <a:schemeClr val="bg1"/>
              </a:solidFill>
              <a:ea typeface="SimSun" panose="02010600030101010101" pitchFamily="2" charset="-122"/>
              <a:cs typeface="Arial" panose="020B0604020202020204" pitchFamily="34" charset="0"/>
            </a:endParaRPr>
          </a:p>
          <a:p>
            <a:pPr marL="323850" indent="-323850" algn="r" rtl="1" eaLnBrk="1" hangingPunct="1">
              <a:lnSpc>
                <a:spcPct val="90000"/>
              </a:lnSpc>
            </a:pPr>
            <a:r>
              <a:rPr lang="ar-JO" altLang="zh-CN" dirty="0">
                <a:solidFill>
                  <a:srgbClr val="FFFF00"/>
                </a:solidFill>
                <a:ea typeface="SimSun" panose="02010600030101010101" pitchFamily="2" charset="-122"/>
                <a:cs typeface="Arial" panose="020B0604020202020204" pitchFamily="34" charset="0"/>
              </a:rPr>
              <a:t>الإسلام ...</a:t>
            </a:r>
            <a:endParaRPr lang="en-US" altLang="en-US" dirty="0">
              <a:solidFill>
                <a:srgbClr val="FF5050"/>
              </a:solidFill>
              <a:ea typeface="SimSun" panose="02010600030101010101" pitchFamily="2" charset="-122"/>
              <a:cs typeface="Arial" panose="020B0604020202020204" pitchFamily="34" charset="0"/>
            </a:endParaRPr>
          </a:p>
        </p:txBody>
      </p:sp>
      <p:sp>
        <p:nvSpPr>
          <p:cNvPr id="120835" name="Rectangle 6">
            <a:extLst>
              <a:ext uri="{FF2B5EF4-FFF2-40B4-BE49-F238E27FC236}">
                <a16:creationId xmlns:a16="http://schemas.microsoft.com/office/drawing/2014/main" id="{2762D31C-46BC-7F48-9EDB-B6787C860161}"/>
              </a:ext>
            </a:extLst>
          </p:cNvPr>
          <p:cNvSpPr>
            <a:spLocks noChangeArrowheads="1"/>
          </p:cNvSpPr>
          <p:nvPr/>
        </p:nvSpPr>
        <p:spPr bwMode="auto">
          <a:xfrm>
            <a:off x="0" y="0"/>
            <a:ext cx="9144000" cy="1447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4400" b="1" dirty="0">
                <a:solidFill>
                  <a:schemeClr val="bg1"/>
                </a:solidFill>
                <a:ea typeface="SimSun" panose="02010600030101010101" pitchFamily="2" charset="-122"/>
                <a:cs typeface="Arial" panose="020B0604020202020204" pitchFamily="34" charset="0"/>
              </a:rPr>
              <a:t>الدين</a:t>
            </a:r>
            <a:endParaRPr lang="en-US" altLang="en-US" sz="4400" b="1" dirty="0">
              <a:solidFill>
                <a:schemeClr val="bg1"/>
              </a:solidFill>
              <a:ea typeface="SimSun" panose="02010600030101010101" pitchFamily="2" charset="-122"/>
              <a:cs typeface="Arial" panose="020B0604020202020204" pitchFamily="34" charset="0"/>
            </a:endParaRPr>
          </a:p>
        </p:txBody>
      </p:sp>
      <p:sp>
        <p:nvSpPr>
          <p:cNvPr id="120836" name="TextBox 5">
            <a:extLst>
              <a:ext uri="{FF2B5EF4-FFF2-40B4-BE49-F238E27FC236}">
                <a16:creationId xmlns:a16="http://schemas.microsoft.com/office/drawing/2014/main" id="{DADD4A91-AD4E-9F48-B28C-5F0B2516868A}"/>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152س</a:t>
            </a:r>
            <a:endParaRPr lang="en-US" altLang="en-US" sz="2400" b="1" dirty="0">
              <a:solidFill>
                <a:schemeClr val="bg1"/>
              </a:solidFill>
              <a:cs typeface="Arial" panose="020B060402020202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4">
            <a:extLst>
              <a:ext uri="{FF2B5EF4-FFF2-40B4-BE49-F238E27FC236}">
                <a16:creationId xmlns:a16="http://schemas.microsoft.com/office/drawing/2014/main" id="{8DEDE797-0C91-2D4C-A0E7-74C1DB0C83F0}"/>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938"/>
            <a:ext cx="92075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Title 1">
            <a:extLst>
              <a:ext uri="{FF2B5EF4-FFF2-40B4-BE49-F238E27FC236}">
                <a16:creationId xmlns:a16="http://schemas.microsoft.com/office/drawing/2014/main" id="{AE55EC01-E1BB-D24C-9E19-79256108B43F}"/>
              </a:ext>
            </a:extLst>
          </p:cNvPr>
          <p:cNvSpPr>
            <a:spLocks noGrp="1"/>
          </p:cNvSpPr>
          <p:nvPr>
            <p:ph type="title"/>
          </p:nvPr>
        </p:nvSpPr>
        <p:spPr>
          <a:xfrm>
            <a:off x="105792" y="24543"/>
            <a:ext cx="4393183" cy="2304306"/>
          </a:xfrm>
        </p:spPr>
        <p:txBody>
          <a:bodyPr/>
          <a:lstStyle/>
          <a:p>
            <a:r>
              <a:rPr lang="ar-JO" altLang="en-US" sz="4000" dirty="0">
                <a:solidFill>
                  <a:schemeClr val="tx1"/>
                </a:solidFill>
                <a:cs typeface="Arial" panose="020B0604020202020204" pitchFamily="34" charset="0"/>
              </a:rPr>
              <a:t>كيف ساهمت قيم </a:t>
            </a:r>
            <a:br>
              <a:rPr lang="ar-JO" altLang="en-US" sz="4000" dirty="0">
                <a:solidFill>
                  <a:schemeClr val="tx1"/>
                </a:solidFill>
                <a:cs typeface="Arial" panose="020B0604020202020204" pitchFamily="34" charset="0"/>
              </a:rPr>
            </a:br>
            <a:r>
              <a:rPr lang="ar-JO" altLang="en-US" sz="4000" dirty="0">
                <a:solidFill>
                  <a:schemeClr val="tx1"/>
                </a:solidFill>
                <a:cs typeface="Arial" panose="020B0604020202020204" pitchFamily="34" charset="0"/>
              </a:rPr>
              <a:t>العرب قبل الإسلام </a:t>
            </a:r>
            <a:br>
              <a:rPr lang="ar-JO" altLang="en-US" sz="4000" dirty="0">
                <a:solidFill>
                  <a:schemeClr val="tx1"/>
                </a:solidFill>
                <a:cs typeface="Arial" panose="020B0604020202020204" pitchFamily="34" charset="0"/>
              </a:rPr>
            </a:br>
            <a:r>
              <a:rPr lang="ar-JO" altLang="en-US" sz="4000" dirty="0">
                <a:solidFill>
                  <a:schemeClr val="tx1"/>
                </a:solidFill>
                <a:cs typeface="Arial" panose="020B0604020202020204" pitchFamily="34" charset="0"/>
              </a:rPr>
              <a:t>في ازدهار الإسلام</a:t>
            </a:r>
            <a:r>
              <a:rPr lang="en-SG" altLang="en-US" sz="4000" dirty="0">
                <a:solidFill>
                  <a:schemeClr val="tx1"/>
                </a:solidFill>
                <a:cs typeface="Arial" panose="020B0604020202020204" pitchFamily="34" charset="0"/>
              </a:rPr>
              <a:t> </a:t>
            </a:r>
          </a:p>
        </p:txBody>
      </p:sp>
      <p:sp>
        <p:nvSpPr>
          <p:cNvPr id="3" name="Content Placeholder 2">
            <a:extLst>
              <a:ext uri="{FF2B5EF4-FFF2-40B4-BE49-F238E27FC236}">
                <a16:creationId xmlns:a16="http://schemas.microsoft.com/office/drawing/2014/main" id="{E118A3BF-5064-CF4C-8D68-C2F1F21434D7}"/>
              </a:ext>
            </a:extLst>
          </p:cNvPr>
          <p:cNvSpPr>
            <a:spLocks noGrp="1"/>
          </p:cNvSpPr>
          <p:nvPr>
            <p:ph idx="1"/>
          </p:nvPr>
        </p:nvSpPr>
        <p:spPr>
          <a:xfrm>
            <a:off x="384174" y="2420938"/>
            <a:ext cx="8759825" cy="4054475"/>
          </a:xfrm>
          <a:solidFill>
            <a:schemeClr val="accent3">
              <a:lumMod val="85000"/>
              <a:alpha val="64000"/>
            </a:schemeClr>
          </a:solidFill>
        </p:spPr>
        <p:txBody>
          <a:bodyPr/>
          <a:lstStyle/>
          <a:p>
            <a:pPr algn="r" rtl="1">
              <a:defRPr/>
            </a:pPr>
            <a:r>
              <a:rPr lang="ar-JO" sz="2800" dirty="0">
                <a:solidFill>
                  <a:schemeClr val="tx1"/>
                </a:solidFill>
                <a:cs typeface="Arial" panose="020B0604020202020204" pitchFamily="34" charset="0"/>
              </a:rPr>
              <a:t>قال الشيخ سيف الرحمن المباركبوري في الرحيق المختوم: لا نستطيع أن ننكر أنه كان لدى العرب قبل الإسلام هذا القدر الكبير من الشرور، ولا يوجد شك أن </a:t>
            </a:r>
            <a:r>
              <a:rPr lang="ar-JO" sz="2800" dirty="0">
                <a:solidFill>
                  <a:srgbClr val="FF0000"/>
                </a:solidFill>
                <a:cs typeface="Arial" panose="020B0604020202020204" pitchFamily="34" charset="0"/>
              </a:rPr>
              <a:t>الرذائل والشرور </a:t>
            </a:r>
            <a:r>
              <a:rPr lang="ar-JO" sz="2800" dirty="0">
                <a:solidFill>
                  <a:schemeClr val="tx1"/>
                </a:solidFill>
                <a:cs typeface="Arial" panose="020B0604020202020204" pitchFamily="34" charset="0"/>
              </a:rPr>
              <a:t>التي رفضها العقل تماماً، كانت </a:t>
            </a:r>
            <a:r>
              <a:rPr lang="ar-JO" sz="2800" dirty="0">
                <a:solidFill>
                  <a:srgbClr val="FF0000"/>
                </a:solidFill>
                <a:cs typeface="Arial" panose="020B0604020202020204" pitchFamily="34" charset="0"/>
              </a:rPr>
              <a:t>متفشية بين العرب قبل الإسلام، </a:t>
            </a:r>
            <a:r>
              <a:rPr lang="ar-JO" sz="2800" dirty="0">
                <a:solidFill>
                  <a:schemeClr val="tx1"/>
                </a:solidFill>
                <a:cs typeface="Arial" panose="020B0604020202020204" pitchFamily="34" charset="0"/>
              </a:rPr>
              <a:t>لكن هذا لا يمكن أن يحجب </a:t>
            </a:r>
            <a:r>
              <a:rPr lang="ar-JO" sz="2800" dirty="0">
                <a:solidFill>
                  <a:srgbClr val="FF0000"/>
                </a:solidFill>
                <a:cs typeface="Arial" panose="020B0604020202020204" pitchFamily="34" charset="0"/>
              </a:rPr>
              <a:t>وجود الفضائل المثيرة للدهشة. </a:t>
            </a:r>
            <a:r>
              <a:rPr lang="en-SG" sz="2800" dirty="0">
                <a:solidFill>
                  <a:srgbClr val="FF0000"/>
                </a:solidFill>
                <a:cs typeface="Arial" panose="020B0604020202020204" pitchFamily="34" charset="0"/>
              </a:rPr>
              <a:t> </a:t>
            </a:r>
          </a:p>
        </p:txBody>
      </p:sp>
      <p:sp>
        <p:nvSpPr>
          <p:cNvPr id="122885" name="Rectangle 5">
            <a:extLst>
              <a:ext uri="{FF2B5EF4-FFF2-40B4-BE49-F238E27FC236}">
                <a16:creationId xmlns:a16="http://schemas.microsoft.com/office/drawing/2014/main" id="{9FA854FA-9DD7-A249-A01D-E49F3A2DEED7}"/>
              </a:ext>
            </a:extLst>
          </p:cNvPr>
          <p:cNvSpPr>
            <a:spLocks noChangeArrowheads="1"/>
          </p:cNvSpPr>
          <p:nvPr/>
        </p:nvSpPr>
        <p:spPr bwMode="auto">
          <a:xfrm>
            <a:off x="-92075" y="6475413"/>
            <a:ext cx="95599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spcBef>
                <a:spcPct val="0"/>
              </a:spcBef>
              <a:buFontTx/>
              <a:buNone/>
            </a:pPr>
            <a:r>
              <a:rPr lang="en-SG" altLang="en-US" sz="1800" b="1" dirty="0">
                <a:solidFill>
                  <a:schemeClr val="bg1"/>
                </a:solidFill>
                <a:cs typeface="Arial" panose="020B0604020202020204" pitchFamily="34" charset="0"/>
              </a:rPr>
              <a:t>http://the-</a:t>
            </a:r>
            <a:r>
              <a:rPr lang="en-SG" altLang="en-US" sz="1800" b="1" dirty="0" err="1">
                <a:solidFill>
                  <a:schemeClr val="bg1"/>
                </a:solidFill>
                <a:cs typeface="Arial" panose="020B0604020202020204" pitchFamily="34" charset="0"/>
              </a:rPr>
              <a:t>finalrevelation.blogspot.sg</a:t>
            </a:r>
            <a:r>
              <a:rPr lang="en-SG" altLang="en-US" sz="1800" b="1" dirty="0">
                <a:solidFill>
                  <a:schemeClr val="bg1"/>
                </a:solidFill>
                <a:cs typeface="Arial" panose="020B0604020202020204" pitchFamily="34" charset="0"/>
              </a:rPr>
              <a:t>/2012/12/the-manners-of-</a:t>
            </a:r>
            <a:r>
              <a:rPr lang="en-SG" altLang="en-US" sz="1800" b="1" dirty="0" err="1">
                <a:solidFill>
                  <a:schemeClr val="bg1"/>
                </a:solidFill>
                <a:cs typeface="Arial" panose="020B0604020202020204" pitchFamily="34" charset="0"/>
              </a:rPr>
              <a:t>arabs</a:t>
            </a:r>
            <a:r>
              <a:rPr lang="en-SG" altLang="en-US" sz="1800" b="1" dirty="0">
                <a:solidFill>
                  <a:schemeClr val="bg1"/>
                </a:solidFill>
                <a:cs typeface="Arial" panose="020B0604020202020204" pitchFamily="34" charset="0"/>
              </a:rPr>
              <a:t>-during-pre-</a:t>
            </a:r>
            <a:r>
              <a:rPr lang="en-SG" altLang="en-US" sz="1800" b="1" dirty="0" err="1">
                <a:solidFill>
                  <a:schemeClr val="bg1"/>
                </a:solidFill>
                <a:cs typeface="Arial" panose="020B0604020202020204" pitchFamily="34" charset="0"/>
              </a:rPr>
              <a:t>islamic.html</a:t>
            </a:r>
            <a:endParaRPr lang="en-SG" altLang="en-US" sz="1800" b="1" dirty="0">
              <a:solidFill>
                <a:schemeClr val="bg1"/>
              </a:solidFill>
              <a:cs typeface="Arial" panose="020B0604020202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4">
            <a:extLst>
              <a:ext uri="{FF2B5EF4-FFF2-40B4-BE49-F238E27FC236}">
                <a16:creationId xmlns:a16="http://schemas.microsoft.com/office/drawing/2014/main" id="{148364CB-D1B0-CC43-B0AF-87B804050C2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0825" cy="767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Text Placeholder 2">
            <a:extLst>
              <a:ext uri="{FF2B5EF4-FFF2-40B4-BE49-F238E27FC236}">
                <a16:creationId xmlns:a16="http://schemas.microsoft.com/office/drawing/2014/main" id="{001710C1-87C4-254D-BB3F-113F43508FF0}"/>
              </a:ext>
            </a:extLst>
          </p:cNvPr>
          <p:cNvSpPr>
            <a:spLocks noGrp="1"/>
          </p:cNvSpPr>
          <p:nvPr>
            <p:ph type="body" sz="half" idx="1"/>
          </p:nvPr>
        </p:nvSpPr>
        <p:spPr>
          <a:xfrm>
            <a:off x="182563" y="2276475"/>
            <a:ext cx="8637909" cy="3529013"/>
          </a:xfrm>
          <a:solidFill>
            <a:srgbClr val="CC6600">
              <a:alpha val="38823"/>
            </a:srgbClr>
          </a:solidFill>
        </p:spPr>
        <p:txBody>
          <a:bodyPr/>
          <a:lstStyle/>
          <a:p>
            <a:pPr marL="0" indent="0" algn="r">
              <a:buNone/>
            </a:pPr>
            <a:r>
              <a:rPr lang="ar-JO" altLang="en-US" dirty="0">
                <a:effectLst>
                  <a:glow rad="139700">
                    <a:schemeClr val="accent4">
                      <a:satMod val="175000"/>
                      <a:alpha val="40000"/>
                    </a:schemeClr>
                  </a:glow>
                </a:effectLst>
                <a:cs typeface="Arial" panose="020B0604020202020204" pitchFamily="34" charset="0"/>
              </a:rPr>
              <a:t>1) الذكاء الطبيعي – تقليد شفوي قوي.</a:t>
            </a:r>
            <a:r>
              <a:rPr lang="en-SG" altLang="en-US" dirty="0">
                <a:effectLst>
                  <a:glow rad="139700">
                    <a:schemeClr val="accent4">
                      <a:satMod val="175000"/>
                      <a:alpha val="40000"/>
                    </a:schemeClr>
                  </a:glow>
                </a:effectLst>
                <a:cs typeface="Arial" panose="020B0604020202020204" pitchFamily="34" charset="0"/>
              </a:rPr>
              <a:t> </a:t>
            </a:r>
            <a:endParaRPr lang="ar-JO" altLang="en-US" dirty="0">
              <a:effectLst>
                <a:glow rad="139700">
                  <a:schemeClr val="accent4">
                    <a:satMod val="175000"/>
                    <a:alpha val="40000"/>
                  </a:schemeClr>
                </a:glow>
              </a:effectLst>
              <a:cs typeface="Arial" panose="020B0604020202020204" pitchFamily="34" charset="0"/>
            </a:endParaRPr>
          </a:p>
          <a:p>
            <a:pPr marL="496888" indent="-496888" algn="r">
              <a:buNone/>
            </a:pPr>
            <a:r>
              <a:rPr lang="ar-JO" altLang="en-US" dirty="0">
                <a:effectLst>
                  <a:glow rad="139700">
                    <a:schemeClr val="accent4">
                      <a:satMod val="175000"/>
                      <a:alpha val="40000"/>
                    </a:schemeClr>
                  </a:glow>
                </a:effectLst>
                <a:cs typeface="Arial" panose="020B0604020202020204" pitchFamily="34" charset="0"/>
              </a:rPr>
              <a:t>2) حافظوا على العهد مهما كلف الثمن.</a:t>
            </a:r>
          </a:p>
          <a:p>
            <a:pPr marL="496888" indent="-496888" algn="r">
              <a:buNone/>
            </a:pPr>
            <a:r>
              <a:rPr lang="ar-JO" altLang="en-US" dirty="0">
                <a:effectLst>
                  <a:glow rad="139700">
                    <a:schemeClr val="accent4">
                      <a:satMod val="175000"/>
                      <a:alpha val="40000"/>
                    </a:schemeClr>
                  </a:glow>
                </a:effectLst>
                <a:cs typeface="Arial" panose="020B0604020202020204" pitchFamily="34" charset="0"/>
              </a:rPr>
              <a:t>3) قدروا الشجاعة والجرأة في القتال.</a:t>
            </a:r>
          </a:p>
          <a:p>
            <a:pPr marL="496888" indent="-496888" algn="r">
              <a:buNone/>
            </a:pPr>
            <a:r>
              <a:rPr lang="ar-JO" altLang="en-US" dirty="0">
                <a:effectLst>
                  <a:glow rad="139700">
                    <a:schemeClr val="accent4">
                      <a:satMod val="175000"/>
                      <a:alpha val="40000"/>
                    </a:schemeClr>
                  </a:glow>
                </a:effectLst>
                <a:cs typeface="Arial" panose="020B0604020202020204" pitchFamily="34" charset="0"/>
              </a:rPr>
              <a:t>4) أحبوا الحرية.</a:t>
            </a:r>
            <a:endParaRPr lang="en-SG" altLang="en-US" dirty="0">
              <a:effectLst>
                <a:glow rad="139700">
                  <a:schemeClr val="accent4">
                    <a:satMod val="175000"/>
                    <a:alpha val="40000"/>
                  </a:schemeClr>
                </a:glow>
              </a:effectLst>
              <a:cs typeface="Arial" panose="020B0604020202020204" pitchFamily="34" charset="0"/>
            </a:endParaRPr>
          </a:p>
          <a:p>
            <a:pPr marL="496888" indent="-496888" algn="r">
              <a:buNone/>
            </a:pPr>
            <a:r>
              <a:rPr lang="ar-JO" altLang="en-US" dirty="0">
                <a:effectLst>
                  <a:glow rad="139700">
                    <a:schemeClr val="accent4">
                      <a:satMod val="175000"/>
                      <a:alpha val="40000"/>
                    </a:schemeClr>
                  </a:glow>
                </a:effectLst>
                <a:cs typeface="Arial" panose="020B0604020202020204" pitchFamily="34" charset="0"/>
              </a:rPr>
              <a:t>5) الصبر في الظروف الصعبة والقناعة بالإحتياجات الضرورية.</a:t>
            </a:r>
            <a:endParaRPr lang="en-SG" altLang="en-US" dirty="0">
              <a:effectLst>
                <a:glow rad="139700">
                  <a:schemeClr val="accent4">
                    <a:satMod val="175000"/>
                    <a:alpha val="40000"/>
                  </a:schemeClr>
                </a:glow>
              </a:effectLst>
              <a:cs typeface="Arial" panose="020B0604020202020204" pitchFamily="34" charset="0"/>
            </a:endParaRPr>
          </a:p>
        </p:txBody>
      </p:sp>
      <p:sp>
        <p:nvSpPr>
          <p:cNvPr id="123908" name="Rectangle 5">
            <a:extLst>
              <a:ext uri="{FF2B5EF4-FFF2-40B4-BE49-F238E27FC236}">
                <a16:creationId xmlns:a16="http://schemas.microsoft.com/office/drawing/2014/main" id="{9C18C027-2BF7-344B-8C86-69A4EF3F5AFC}"/>
              </a:ext>
            </a:extLst>
          </p:cNvPr>
          <p:cNvSpPr>
            <a:spLocks noChangeArrowheads="1"/>
          </p:cNvSpPr>
          <p:nvPr/>
        </p:nvSpPr>
        <p:spPr bwMode="auto">
          <a:xfrm>
            <a:off x="0" y="6457950"/>
            <a:ext cx="9328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spcBef>
                <a:spcPct val="0"/>
              </a:spcBef>
              <a:buFontTx/>
              <a:buNone/>
            </a:pPr>
            <a:r>
              <a:rPr lang="en-SG" altLang="en-US" sz="1800">
                <a:solidFill>
                  <a:schemeClr val="bg1"/>
                </a:solidFill>
              </a:rPr>
              <a:t>http://the-finalrevelation.blogspot.sg/2012/12/the-manners-of-arabs-during-pre-islamic.html</a:t>
            </a:r>
          </a:p>
        </p:txBody>
      </p:sp>
      <p:sp>
        <p:nvSpPr>
          <p:cNvPr id="2" name="Title 1">
            <a:extLst>
              <a:ext uri="{FF2B5EF4-FFF2-40B4-BE49-F238E27FC236}">
                <a16:creationId xmlns:a16="http://schemas.microsoft.com/office/drawing/2014/main" id="{25C76230-6144-2A72-0448-73A22B7AB465}"/>
              </a:ext>
            </a:extLst>
          </p:cNvPr>
          <p:cNvSpPr>
            <a:spLocks noGrp="1"/>
          </p:cNvSpPr>
          <p:nvPr>
            <p:ph type="title"/>
          </p:nvPr>
        </p:nvSpPr>
        <p:spPr>
          <a:xfrm>
            <a:off x="-3175" y="0"/>
            <a:ext cx="9147175" cy="1417638"/>
          </a:xfrm>
          <a:solidFill>
            <a:schemeClr val="tx1"/>
          </a:solidFill>
        </p:spPr>
        <p:txBody>
          <a:bodyPr/>
          <a:lstStyle/>
          <a:p>
            <a:pPr rtl="1"/>
            <a:r>
              <a:rPr lang="en-US" dirty="0" err="1"/>
              <a:t>آداب</a:t>
            </a:r>
            <a:r>
              <a:rPr lang="en-US" dirty="0"/>
              <a:t> </a:t>
            </a:r>
            <a:r>
              <a:rPr lang="en-US" dirty="0" err="1"/>
              <a:t>العرب</a:t>
            </a:r>
            <a:r>
              <a:rPr lang="en-US" dirty="0"/>
              <a:t> </a:t>
            </a:r>
            <a:r>
              <a:rPr lang="en-US" dirty="0" err="1"/>
              <a:t>وعاداتهم</a:t>
            </a:r>
            <a:r>
              <a:rPr lang="en-US" dirty="0"/>
              <a:t> في </a:t>
            </a:r>
            <a:r>
              <a:rPr lang="en-US" dirty="0" err="1"/>
              <a:t>فترة</a:t>
            </a:r>
            <a:r>
              <a:rPr lang="en-US" dirty="0"/>
              <a:t> </a:t>
            </a:r>
            <a:r>
              <a:rPr lang="en-US" dirty="0" err="1"/>
              <a:t>ما</a:t>
            </a:r>
            <a:r>
              <a:rPr lang="en-US" dirty="0"/>
              <a:t> </a:t>
            </a:r>
            <a:r>
              <a:rPr lang="en-US" dirty="0" err="1"/>
              <a:t>قبل</a:t>
            </a:r>
            <a:r>
              <a:rPr lang="en-US" dirty="0"/>
              <a:t> </a:t>
            </a:r>
            <a:r>
              <a:rPr lang="en-US" dirty="0" err="1"/>
              <a:t>الإسلام</a:t>
            </a:r>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3">
            <a:extLst>
              <a:ext uri="{FF2B5EF4-FFF2-40B4-BE49-F238E27FC236}">
                <a16:creationId xmlns:a16="http://schemas.microsoft.com/office/drawing/2014/main" id="{B321F6C8-79DA-DC4F-8367-48DB04543E8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525"/>
            <a:ext cx="9144000" cy="623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Title 1">
            <a:extLst>
              <a:ext uri="{FF2B5EF4-FFF2-40B4-BE49-F238E27FC236}">
                <a16:creationId xmlns:a16="http://schemas.microsoft.com/office/drawing/2014/main" id="{C65E4C98-9F97-304B-A326-D81B7318BC7A}"/>
              </a:ext>
            </a:extLst>
          </p:cNvPr>
          <p:cNvSpPr>
            <a:spLocks noGrp="1"/>
          </p:cNvSpPr>
          <p:nvPr>
            <p:ph type="title"/>
          </p:nvPr>
        </p:nvSpPr>
        <p:spPr>
          <a:xfrm>
            <a:off x="420688" y="-17463"/>
            <a:ext cx="8229600" cy="1295401"/>
          </a:xfrm>
        </p:spPr>
        <p:txBody>
          <a:bodyPr/>
          <a:lstStyle/>
          <a:p>
            <a:r>
              <a:rPr lang="ar-JO" altLang="en-US" dirty="0">
                <a:solidFill>
                  <a:schemeClr val="bg1"/>
                </a:solidFill>
                <a:cs typeface="Arial" panose="020B0604020202020204" pitchFamily="34" charset="0"/>
              </a:rPr>
              <a:t>1) تقليد شفوي قوي</a:t>
            </a:r>
            <a:endParaRPr lang="en-SG" altLang="en-US" dirty="0">
              <a:solidFill>
                <a:schemeClr val="bg1"/>
              </a:solidFill>
              <a:cs typeface="Arial" panose="020B0604020202020204" pitchFamily="34" charset="0"/>
            </a:endParaRPr>
          </a:p>
        </p:txBody>
      </p:sp>
      <p:sp>
        <p:nvSpPr>
          <p:cNvPr id="124932" name="Text Placeholder 2">
            <a:extLst>
              <a:ext uri="{FF2B5EF4-FFF2-40B4-BE49-F238E27FC236}">
                <a16:creationId xmlns:a16="http://schemas.microsoft.com/office/drawing/2014/main" id="{95166D77-003B-1648-BC8A-680F1BAF37F2}"/>
              </a:ext>
            </a:extLst>
          </p:cNvPr>
          <p:cNvSpPr>
            <a:spLocks noGrp="1"/>
          </p:cNvSpPr>
          <p:nvPr>
            <p:ph type="body" sz="half" idx="1"/>
          </p:nvPr>
        </p:nvSpPr>
        <p:spPr>
          <a:xfrm>
            <a:off x="179512" y="1330325"/>
            <a:ext cx="4464496" cy="4546947"/>
          </a:xfrm>
          <a:solidFill>
            <a:schemeClr val="tx2">
              <a:alpha val="54901"/>
            </a:schemeClr>
          </a:solidFill>
        </p:spPr>
        <p:txBody>
          <a:bodyPr/>
          <a:lstStyle/>
          <a:p>
            <a:pPr marL="0" indent="0" algn="r">
              <a:buFontTx/>
              <a:buNone/>
            </a:pPr>
            <a:r>
              <a:rPr lang="ar-JO" altLang="en-US" sz="2800" dirty="0">
                <a:solidFill>
                  <a:schemeClr val="bg1"/>
                </a:solidFill>
                <a:cs typeface="Arial" panose="020B0604020202020204" pitchFamily="34" charset="0"/>
              </a:rPr>
              <a:t>كان العرب </a:t>
            </a:r>
            <a:r>
              <a:rPr lang="ar-JO" altLang="en-US" sz="2800" dirty="0">
                <a:solidFill>
                  <a:srgbClr val="FFFF00"/>
                </a:solidFill>
                <a:cs typeface="Arial" panose="020B0604020202020204" pitchFamily="34" charset="0"/>
              </a:rPr>
              <a:t>أميين</a:t>
            </a:r>
            <a:r>
              <a:rPr lang="ar-JO" altLang="en-US" sz="2800" dirty="0">
                <a:solidFill>
                  <a:schemeClr val="bg1"/>
                </a:solidFill>
                <a:cs typeface="Arial" panose="020B0604020202020204" pitchFamily="34" charset="0"/>
              </a:rPr>
              <a:t> يعتمدون على </a:t>
            </a:r>
            <a:r>
              <a:rPr lang="ar-JO" altLang="en-US" sz="2800" dirty="0">
                <a:solidFill>
                  <a:srgbClr val="FFFF00"/>
                </a:solidFill>
                <a:cs typeface="Arial" panose="020B0604020202020204" pitchFamily="34" charset="0"/>
              </a:rPr>
              <a:t>مفردات واسعة</a:t>
            </a:r>
            <a:r>
              <a:rPr lang="ar-JO" altLang="en-US" sz="2800" dirty="0">
                <a:solidFill>
                  <a:schemeClr val="bg1"/>
                </a:solidFill>
                <a:cs typeface="Arial" panose="020B0604020202020204" pitchFamily="34" charset="0"/>
              </a:rPr>
              <a:t>، تواصل شفوي و</a:t>
            </a:r>
            <a:r>
              <a:rPr lang="ar-JO" altLang="en-US" sz="2800" dirty="0">
                <a:solidFill>
                  <a:srgbClr val="FFFF00"/>
                </a:solidFill>
                <a:cs typeface="Arial" panose="020B0604020202020204" pitchFamily="34" charset="0"/>
              </a:rPr>
              <a:t>ذاكرة</a:t>
            </a:r>
            <a:r>
              <a:rPr lang="ar-JO" altLang="en-US" sz="2800" dirty="0">
                <a:solidFill>
                  <a:schemeClr val="bg1"/>
                </a:solidFill>
                <a:cs typeface="Arial" panose="020B0604020202020204" pitchFamily="34" charset="0"/>
              </a:rPr>
              <a:t> قوية </a:t>
            </a:r>
            <a:r>
              <a:rPr lang="ar-JO" altLang="en-US" sz="2800" dirty="0">
                <a:solidFill>
                  <a:srgbClr val="FFFF00"/>
                </a:solidFill>
                <a:cs typeface="Arial" panose="020B0604020202020204" pitchFamily="34" charset="0"/>
              </a:rPr>
              <a:t>لحفظ</a:t>
            </a:r>
            <a:r>
              <a:rPr lang="ar-JO" altLang="en-US" sz="2800" dirty="0">
                <a:solidFill>
                  <a:schemeClr val="bg1"/>
                </a:solidFill>
                <a:cs typeface="Arial" panose="020B0604020202020204" pitchFamily="34" charset="0"/>
              </a:rPr>
              <a:t> القصص والشعر.  </a:t>
            </a:r>
            <a:endParaRPr lang="en-SG" altLang="en-US" sz="2800" dirty="0">
              <a:solidFill>
                <a:schemeClr val="bg1"/>
              </a:solidFill>
              <a:cs typeface="Arial" panose="020B0604020202020204" pitchFamily="34" charset="0"/>
            </a:endParaRPr>
          </a:p>
          <a:p>
            <a:pPr marL="0" indent="0">
              <a:buFontTx/>
              <a:buNone/>
            </a:pPr>
            <a:endParaRPr lang="en-SG" altLang="en-US" sz="2800" dirty="0">
              <a:solidFill>
                <a:schemeClr val="bg1"/>
              </a:solidFill>
              <a:cs typeface="Arial" panose="020B0604020202020204" pitchFamily="34" charset="0"/>
            </a:endParaRPr>
          </a:p>
          <a:p>
            <a:pPr marL="0" indent="0" algn="r">
              <a:buFontTx/>
              <a:buNone/>
            </a:pPr>
            <a:r>
              <a:rPr lang="ar-JO" altLang="en-US" sz="2800" dirty="0">
                <a:solidFill>
                  <a:schemeClr val="bg1"/>
                </a:solidFill>
                <a:cs typeface="Arial" panose="020B0604020202020204" pitchFamily="34" charset="0"/>
              </a:rPr>
              <a:t>في العربية:</a:t>
            </a:r>
            <a:endParaRPr lang="en-SG" altLang="en-US" sz="2800" dirty="0">
              <a:solidFill>
                <a:schemeClr val="bg1"/>
              </a:solidFill>
              <a:cs typeface="Arial" panose="020B0604020202020204" pitchFamily="34" charset="0"/>
            </a:endParaRPr>
          </a:p>
          <a:p>
            <a:pPr marL="231775" indent="-222250" algn="r" rtl="1"/>
            <a:r>
              <a:rPr lang="ar-JO" altLang="en-US" sz="2800" dirty="0">
                <a:solidFill>
                  <a:schemeClr val="bg1"/>
                </a:solidFill>
                <a:cs typeface="Arial" panose="020B0604020202020204" pitchFamily="34" charset="0"/>
              </a:rPr>
              <a:t>80 كلمة تعني عسل</a:t>
            </a:r>
          </a:p>
          <a:p>
            <a:pPr marL="231775" indent="-222250" algn="r" rtl="1"/>
            <a:r>
              <a:rPr lang="ar-JO" altLang="en-US" sz="2800" dirty="0">
                <a:solidFill>
                  <a:schemeClr val="bg1"/>
                </a:solidFill>
                <a:cs typeface="Arial" panose="020B0604020202020204" pitchFamily="34" charset="0"/>
              </a:rPr>
              <a:t>500 كلمة تعني أسد</a:t>
            </a:r>
          </a:p>
          <a:p>
            <a:pPr marL="231775" indent="-222250" algn="r" rtl="1"/>
            <a:r>
              <a:rPr lang="ar-JO" altLang="en-US" sz="2800" dirty="0">
                <a:solidFill>
                  <a:schemeClr val="bg1"/>
                </a:solidFill>
                <a:cs typeface="Arial" panose="020B0604020202020204" pitchFamily="34" charset="0"/>
              </a:rPr>
              <a:t>1000 كلمة تعني جمل</a:t>
            </a:r>
          </a:p>
          <a:p>
            <a:pPr marL="231775" indent="-222250" algn="r" rtl="1"/>
            <a:r>
              <a:rPr lang="ar-JO" altLang="en-US" sz="2800" dirty="0">
                <a:solidFill>
                  <a:schemeClr val="bg1"/>
                </a:solidFill>
                <a:cs typeface="Arial" panose="020B0604020202020204" pitchFamily="34" charset="0"/>
              </a:rPr>
              <a:t>1000 كلمة تعني سيف</a:t>
            </a:r>
            <a:endParaRPr lang="en-SG" altLang="en-US" sz="2800" dirty="0">
              <a:solidFill>
                <a:schemeClr val="bg1"/>
              </a:solidFill>
              <a:cs typeface="Arial" panose="020B0604020202020204" pitchFamily="34" charset="0"/>
            </a:endParaRPr>
          </a:p>
        </p:txBody>
      </p:sp>
      <p:sp>
        <p:nvSpPr>
          <p:cNvPr id="124933" name="Content Placeholder 3">
            <a:extLst>
              <a:ext uri="{FF2B5EF4-FFF2-40B4-BE49-F238E27FC236}">
                <a16:creationId xmlns:a16="http://schemas.microsoft.com/office/drawing/2014/main" id="{63E6AADF-61A0-884C-AB23-AC82042BA077}"/>
              </a:ext>
            </a:extLst>
          </p:cNvPr>
          <p:cNvSpPr>
            <a:spLocks noGrp="1"/>
          </p:cNvSpPr>
          <p:nvPr>
            <p:ph sz="half" idx="2"/>
          </p:nvPr>
        </p:nvSpPr>
        <p:spPr>
          <a:xfrm>
            <a:off x="4644008" y="1330325"/>
            <a:ext cx="4499992" cy="4243388"/>
          </a:xfrm>
          <a:solidFill>
            <a:schemeClr val="tx1">
              <a:alpha val="54901"/>
            </a:schemeClr>
          </a:solidFill>
        </p:spPr>
        <p:txBody>
          <a:bodyPr/>
          <a:lstStyle/>
          <a:p>
            <a:pPr marL="0" indent="0" algn="r">
              <a:buFontTx/>
              <a:buNone/>
            </a:pPr>
            <a:r>
              <a:rPr lang="ar-JO" altLang="en-US" sz="2800" dirty="0">
                <a:solidFill>
                  <a:schemeClr val="bg1"/>
                </a:solidFill>
                <a:cs typeface="Arial" panose="020B0604020202020204" pitchFamily="34" charset="0"/>
              </a:rPr>
              <a:t>ساعدتهم ذاكرتهم القوية على </a:t>
            </a:r>
            <a:r>
              <a:rPr lang="ar-JO" altLang="en-US" sz="2800" dirty="0">
                <a:solidFill>
                  <a:srgbClr val="FFFF00"/>
                </a:solidFill>
                <a:cs typeface="Arial" panose="020B0604020202020204" pitchFamily="34" charset="0"/>
              </a:rPr>
              <a:t>حفظ القرآن </a:t>
            </a:r>
            <a:r>
              <a:rPr lang="ar-JO" altLang="en-US" sz="2800" dirty="0">
                <a:solidFill>
                  <a:schemeClr val="bg1"/>
                </a:solidFill>
                <a:cs typeface="Arial" panose="020B0604020202020204" pitchFamily="34" charset="0"/>
              </a:rPr>
              <a:t>وآلاف </a:t>
            </a:r>
            <a:r>
              <a:rPr lang="ar-JO" altLang="en-US" sz="2800" dirty="0">
                <a:solidFill>
                  <a:srgbClr val="FFFF00"/>
                </a:solidFill>
                <a:cs typeface="Arial" panose="020B0604020202020204" pitchFamily="34" charset="0"/>
              </a:rPr>
              <a:t>الأحاديث النبوية </a:t>
            </a:r>
            <a:r>
              <a:rPr lang="ar-JO" altLang="en-US" sz="2800" dirty="0">
                <a:solidFill>
                  <a:schemeClr val="bg1"/>
                </a:solidFill>
                <a:cs typeface="Arial" panose="020B0604020202020204" pitchFamily="34" charset="0"/>
              </a:rPr>
              <a:t>(التقاليد، التعاليم، الأقوال) </a:t>
            </a:r>
            <a:r>
              <a:rPr lang="ar-JO" altLang="en-US" sz="2800" dirty="0">
                <a:solidFill>
                  <a:srgbClr val="FFFF00"/>
                </a:solidFill>
                <a:cs typeface="Arial" panose="020B0604020202020204" pitchFamily="34" charset="0"/>
              </a:rPr>
              <a:t>ونقلها.</a:t>
            </a:r>
            <a:r>
              <a:rPr lang="ar-JO" altLang="en-US" sz="2800" dirty="0">
                <a:solidFill>
                  <a:schemeClr val="bg1"/>
                </a:solidFill>
                <a:cs typeface="Arial" panose="020B0604020202020204" pitchFamily="34" charset="0"/>
              </a:rPr>
              <a:t> </a:t>
            </a:r>
            <a:endParaRPr lang="en-SG" altLang="en-US" sz="2800" dirty="0">
              <a:solidFill>
                <a:schemeClr val="bg1"/>
              </a:solidFill>
              <a:cs typeface="Arial" panose="020B0604020202020204" pitchFamily="34" charset="0"/>
            </a:endParaRPr>
          </a:p>
          <a:p>
            <a:pPr marL="0" indent="0">
              <a:buFontTx/>
              <a:buNone/>
            </a:pPr>
            <a:endParaRPr lang="en-SG" altLang="en-US" sz="2800" dirty="0">
              <a:solidFill>
                <a:schemeClr val="bg1"/>
              </a:solidFill>
              <a:cs typeface="Arial" panose="020B0604020202020204" pitchFamily="34" charset="0"/>
            </a:endParaRPr>
          </a:p>
          <a:p>
            <a:pPr marL="0" indent="0" algn="r">
              <a:buFontTx/>
              <a:buNone/>
            </a:pPr>
            <a:r>
              <a:rPr lang="ar-JO" altLang="en-US" sz="2800" dirty="0">
                <a:solidFill>
                  <a:schemeClr val="bg1"/>
                </a:solidFill>
                <a:cs typeface="Arial" panose="020B0604020202020204" pitchFamily="34" charset="0"/>
              </a:rPr>
              <a:t>يعتبر حفظ القرآن كاملاً وسيلة لخلاص الشخص وحتى 10 من أقاربه.</a:t>
            </a:r>
            <a:endParaRPr lang="en-SG" altLang="en-US" sz="2800" dirty="0">
              <a:solidFill>
                <a:schemeClr val="bg1"/>
              </a:solidFill>
              <a:cs typeface="Arial" panose="020B0604020202020204" pitchFamily="34" charset="0"/>
            </a:endParaRPr>
          </a:p>
        </p:txBody>
      </p:sp>
      <p:sp>
        <p:nvSpPr>
          <p:cNvPr id="124934" name="Rectangle 4">
            <a:extLst>
              <a:ext uri="{FF2B5EF4-FFF2-40B4-BE49-F238E27FC236}">
                <a16:creationId xmlns:a16="http://schemas.microsoft.com/office/drawing/2014/main" id="{6594D36D-31AA-084F-A671-5840BB608958}"/>
              </a:ext>
            </a:extLst>
          </p:cNvPr>
          <p:cNvSpPr>
            <a:spLocks noChangeArrowheads="1"/>
          </p:cNvSpPr>
          <p:nvPr/>
        </p:nvSpPr>
        <p:spPr bwMode="auto">
          <a:xfrm>
            <a:off x="-3175" y="6513513"/>
            <a:ext cx="9328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spcBef>
                <a:spcPct val="0"/>
              </a:spcBef>
              <a:buFontTx/>
              <a:buNone/>
            </a:pPr>
            <a:r>
              <a:rPr lang="en-SG" altLang="en-US" sz="1400" b="1" dirty="0">
                <a:solidFill>
                  <a:schemeClr val="tx1"/>
                </a:solidFill>
              </a:rPr>
              <a:t>http://the-</a:t>
            </a:r>
            <a:r>
              <a:rPr lang="en-SG" altLang="en-US" sz="1400" b="1" dirty="0" err="1">
                <a:solidFill>
                  <a:schemeClr val="tx1"/>
                </a:solidFill>
              </a:rPr>
              <a:t>finalrevelation.blogspot.sg</a:t>
            </a:r>
            <a:r>
              <a:rPr lang="en-SG" altLang="en-US" sz="1400" b="1" dirty="0">
                <a:solidFill>
                  <a:schemeClr val="tx1"/>
                </a:solidFill>
              </a:rPr>
              <a:t>/2012/12/the-manners-of-</a:t>
            </a:r>
            <a:r>
              <a:rPr lang="en-SG" altLang="en-US" sz="1400" b="1" dirty="0" err="1">
                <a:solidFill>
                  <a:schemeClr val="tx1"/>
                </a:solidFill>
              </a:rPr>
              <a:t>arabs</a:t>
            </a:r>
            <a:r>
              <a:rPr lang="en-SG" altLang="en-US" sz="1400" b="1" dirty="0">
                <a:solidFill>
                  <a:schemeClr val="tx1"/>
                </a:solidFill>
              </a:rPr>
              <a:t>-during-pre-</a:t>
            </a:r>
            <a:r>
              <a:rPr lang="en-SG" altLang="en-US" sz="1400" b="1" dirty="0" err="1">
                <a:solidFill>
                  <a:schemeClr val="tx1"/>
                </a:solidFill>
              </a:rPr>
              <a:t>islamic.html</a:t>
            </a:r>
            <a:endParaRPr lang="en-SG" altLang="en-US" sz="1400" b="1" dirty="0">
              <a:solidFill>
                <a:schemeClr val="tx1"/>
              </a:solidFill>
            </a:endParaRPr>
          </a:p>
        </p:txBody>
      </p:sp>
      <p:sp>
        <p:nvSpPr>
          <p:cNvPr id="124935" name="Rectangle 1">
            <a:extLst>
              <a:ext uri="{FF2B5EF4-FFF2-40B4-BE49-F238E27FC236}">
                <a16:creationId xmlns:a16="http://schemas.microsoft.com/office/drawing/2014/main" id="{DB79C8C7-7125-2243-B057-CA4712495FAD}"/>
              </a:ext>
            </a:extLst>
          </p:cNvPr>
          <p:cNvSpPr>
            <a:spLocks noChangeArrowheads="1"/>
          </p:cNvSpPr>
          <p:nvPr/>
        </p:nvSpPr>
        <p:spPr bwMode="auto">
          <a:xfrm>
            <a:off x="-30163" y="6235700"/>
            <a:ext cx="86502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spcBef>
                <a:spcPct val="0"/>
              </a:spcBef>
              <a:buFontTx/>
              <a:buNone/>
            </a:pPr>
            <a:r>
              <a:rPr lang="en-SG" altLang="en-US" sz="1400" b="1" dirty="0">
                <a:solidFill>
                  <a:schemeClr val="tx1"/>
                </a:solidFill>
              </a:rPr>
              <a:t>http://d1.islamhouse.com/data/en/</a:t>
            </a:r>
            <a:r>
              <a:rPr lang="en-SG" altLang="en-US" sz="1400" b="1" dirty="0" err="1">
                <a:solidFill>
                  <a:schemeClr val="tx1"/>
                </a:solidFill>
              </a:rPr>
              <a:t>ih_fatawa</a:t>
            </a:r>
            <a:r>
              <a:rPr lang="en-SG" altLang="en-US" sz="1400" b="1" dirty="0">
                <a:solidFill>
                  <a:schemeClr val="tx1"/>
                </a:solidFill>
              </a:rPr>
              <a:t>/</a:t>
            </a:r>
            <a:r>
              <a:rPr lang="en-SG" altLang="en-US" sz="1400" b="1" dirty="0" err="1">
                <a:solidFill>
                  <a:schemeClr val="tx1"/>
                </a:solidFill>
              </a:rPr>
              <a:t>en_Reward_for_memorizing_Quran.pdf</a:t>
            </a:r>
            <a:endParaRPr lang="en-SG" altLang="en-US" sz="1400" b="1" dirty="0">
              <a:solidFill>
                <a:schemeClr val="tx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4">
            <a:extLst>
              <a:ext uri="{FF2B5EF4-FFF2-40B4-BE49-F238E27FC236}">
                <a16:creationId xmlns:a16="http://schemas.microsoft.com/office/drawing/2014/main" id="{39B8C0B0-C19F-074F-A055-76BE9ABCC16B}"/>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53975"/>
            <a:ext cx="9144000" cy="657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5" name="Title 1">
            <a:extLst>
              <a:ext uri="{FF2B5EF4-FFF2-40B4-BE49-F238E27FC236}">
                <a16:creationId xmlns:a16="http://schemas.microsoft.com/office/drawing/2014/main" id="{6D39B878-9851-D548-A6B2-5702C48D2C89}"/>
              </a:ext>
            </a:extLst>
          </p:cNvPr>
          <p:cNvSpPr>
            <a:spLocks noGrp="1"/>
          </p:cNvSpPr>
          <p:nvPr>
            <p:ph type="title"/>
          </p:nvPr>
        </p:nvSpPr>
        <p:spPr>
          <a:xfrm>
            <a:off x="0" y="274638"/>
            <a:ext cx="9144000" cy="1143000"/>
          </a:xfrm>
          <a:solidFill>
            <a:schemeClr val="tx1">
              <a:alpha val="51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spcBef>
                <a:spcPct val="20000"/>
              </a:spcBef>
            </a:pPr>
            <a:r>
              <a:rPr lang="ar-JO" altLang="en-US" dirty="0">
                <a:solidFill>
                  <a:schemeClr val="bg1"/>
                </a:solidFill>
                <a:cs typeface="Arial" panose="020B0604020202020204" pitchFamily="34" charset="0"/>
              </a:rPr>
              <a:t>2) حفظ العهد مهما كلف الثمن</a:t>
            </a:r>
            <a:endParaRPr lang="en-SG" altLang="en-US" dirty="0">
              <a:solidFill>
                <a:schemeClr val="bg1"/>
              </a:solidFill>
              <a:cs typeface="Arial" panose="020B0604020202020204" pitchFamily="34" charset="0"/>
            </a:endParaRPr>
          </a:p>
        </p:txBody>
      </p:sp>
      <p:sp>
        <p:nvSpPr>
          <p:cNvPr id="125956" name="Text Placeholder 2">
            <a:extLst>
              <a:ext uri="{FF2B5EF4-FFF2-40B4-BE49-F238E27FC236}">
                <a16:creationId xmlns:a16="http://schemas.microsoft.com/office/drawing/2014/main" id="{4276B360-59E9-0648-96F4-9D39A3839CE2}"/>
              </a:ext>
            </a:extLst>
          </p:cNvPr>
          <p:cNvSpPr>
            <a:spLocks noGrp="1"/>
          </p:cNvSpPr>
          <p:nvPr>
            <p:ph type="body" sz="half" idx="1"/>
          </p:nvPr>
        </p:nvSpPr>
        <p:spPr>
          <a:xfrm>
            <a:off x="457200" y="1905000"/>
            <a:ext cx="4038600" cy="3916363"/>
          </a:xfrm>
          <a:solidFill>
            <a:schemeClr val="tx1">
              <a:alpha val="51000"/>
            </a:schemeClr>
          </a:solidFill>
        </p:spPr>
        <p:txBody>
          <a:bodyPr/>
          <a:lstStyle/>
          <a:p>
            <a:pPr algn="r" rtl="1"/>
            <a:r>
              <a:rPr lang="ar-JO" altLang="en-US" sz="2800" dirty="0">
                <a:solidFill>
                  <a:schemeClr val="bg1"/>
                </a:solidFill>
                <a:cs typeface="Arial" panose="020B0604020202020204" pitchFamily="34" charset="0"/>
              </a:rPr>
              <a:t>بالنسبة للعربي مثل الكثير من الناس في الشرق الأدنى القديم، فأن </a:t>
            </a:r>
            <a:r>
              <a:rPr lang="ar-JO" altLang="en-US" sz="2800" dirty="0">
                <a:solidFill>
                  <a:srgbClr val="FFFF00"/>
                </a:solidFill>
                <a:cs typeface="Arial" panose="020B0604020202020204" pitchFamily="34" charset="0"/>
              </a:rPr>
              <a:t>إعطاء وعد </a:t>
            </a:r>
            <a:r>
              <a:rPr lang="ar-JO" altLang="en-US" sz="2800" dirty="0">
                <a:solidFill>
                  <a:schemeClr val="bg1"/>
                </a:solidFill>
                <a:cs typeface="Arial" panose="020B0604020202020204" pitchFamily="34" charset="0"/>
              </a:rPr>
              <a:t>لشخص بعدم الحقد حتى </a:t>
            </a:r>
            <a:r>
              <a:rPr lang="ar-JO" altLang="en-US" sz="2800" dirty="0">
                <a:solidFill>
                  <a:srgbClr val="FFFF00"/>
                </a:solidFill>
                <a:cs typeface="Arial" panose="020B0604020202020204" pitchFamily="34" charset="0"/>
              </a:rPr>
              <a:t>تدمير عائلته </a:t>
            </a:r>
            <a:r>
              <a:rPr lang="ar-JO" altLang="en-US" sz="2800" dirty="0">
                <a:solidFill>
                  <a:schemeClr val="bg1"/>
                </a:solidFill>
                <a:cs typeface="Arial" panose="020B0604020202020204" pitchFamily="34" charset="0"/>
              </a:rPr>
              <a:t>للحفاظ على التقليد عميق الجذور في </a:t>
            </a:r>
            <a:r>
              <a:rPr lang="ar-JO" altLang="en-US" sz="2800" dirty="0">
                <a:solidFill>
                  <a:srgbClr val="FFFF00"/>
                </a:solidFill>
                <a:cs typeface="Arial" panose="020B0604020202020204" pitchFamily="34" charset="0"/>
              </a:rPr>
              <a:t>حفظ العهد.  </a:t>
            </a:r>
            <a:endParaRPr lang="en-SG" altLang="en-US" sz="2800" dirty="0">
              <a:solidFill>
                <a:srgbClr val="FFFF00"/>
              </a:solidFill>
              <a:cs typeface="Arial" panose="020B0604020202020204" pitchFamily="34" charset="0"/>
            </a:endParaRPr>
          </a:p>
        </p:txBody>
      </p:sp>
      <p:sp>
        <p:nvSpPr>
          <p:cNvPr id="125957" name="Content Placeholder 3">
            <a:extLst>
              <a:ext uri="{FF2B5EF4-FFF2-40B4-BE49-F238E27FC236}">
                <a16:creationId xmlns:a16="http://schemas.microsoft.com/office/drawing/2014/main" id="{5E2B69F2-8122-2D41-8226-06A0746D00FE}"/>
              </a:ext>
            </a:extLst>
          </p:cNvPr>
          <p:cNvSpPr>
            <a:spLocks noGrp="1"/>
          </p:cNvSpPr>
          <p:nvPr>
            <p:ph sz="half" idx="2"/>
          </p:nvPr>
        </p:nvSpPr>
        <p:spPr>
          <a:xfrm>
            <a:off x="4788025" y="1905000"/>
            <a:ext cx="4116264" cy="2890838"/>
          </a:xfrm>
          <a:solidFill>
            <a:schemeClr val="tx1">
              <a:alpha val="51000"/>
            </a:schemeClr>
          </a:solidFill>
        </p:spPr>
        <p:txBody>
          <a:bodyPr/>
          <a:lstStyle/>
          <a:p>
            <a:pPr algn="r" rtl="1"/>
            <a:r>
              <a:rPr lang="ar-JO" altLang="en-US" sz="2800" dirty="0">
                <a:solidFill>
                  <a:schemeClr val="bg1"/>
                </a:solidFill>
                <a:cs typeface="Arial" panose="020B0604020202020204" pitchFamily="34" charset="0"/>
              </a:rPr>
              <a:t>بمجرد أداء اليمين على شعائر الإسلام، فإن </a:t>
            </a:r>
            <a:r>
              <a:rPr lang="ar-JO" altLang="en-US" sz="2800" dirty="0">
                <a:solidFill>
                  <a:srgbClr val="FFFF00"/>
                </a:solidFill>
                <a:cs typeface="Arial" panose="020B0604020202020204" pitchFamily="34" charset="0"/>
              </a:rPr>
              <a:t>حياة العربي كاملة </a:t>
            </a:r>
            <a:r>
              <a:rPr lang="ar-JO" altLang="en-US" sz="2800" dirty="0">
                <a:solidFill>
                  <a:schemeClr val="bg1"/>
                </a:solidFill>
                <a:cs typeface="Arial" panose="020B0604020202020204" pitchFamily="34" charset="0"/>
              </a:rPr>
              <a:t>وعائلته كاملة </a:t>
            </a:r>
            <a:r>
              <a:rPr lang="ar-JO" altLang="en-US" sz="2800" dirty="0">
                <a:solidFill>
                  <a:srgbClr val="FFFF00"/>
                </a:solidFill>
                <a:cs typeface="Arial" panose="020B0604020202020204" pitchFamily="34" charset="0"/>
              </a:rPr>
              <a:t>ملزمة بتحقيق هدفها </a:t>
            </a:r>
            <a:r>
              <a:rPr lang="ar-JO" altLang="en-US" sz="2800" dirty="0">
                <a:solidFill>
                  <a:schemeClr val="bg1"/>
                </a:solidFill>
                <a:cs typeface="Arial" panose="020B0604020202020204" pitchFamily="34" charset="0"/>
              </a:rPr>
              <a:t>بأي طريقة.</a:t>
            </a:r>
            <a:endParaRPr lang="en-SG" altLang="en-US" sz="2800" dirty="0">
              <a:solidFill>
                <a:schemeClr val="bg1"/>
              </a:solidFill>
              <a:cs typeface="Arial" panose="020B0604020202020204" pitchFamily="34" charset="0"/>
            </a:endParaRPr>
          </a:p>
        </p:txBody>
      </p:sp>
      <p:pic>
        <p:nvPicPr>
          <p:cNvPr id="125958" name="Picture 5">
            <a:extLst>
              <a:ext uri="{FF2B5EF4-FFF2-40B4-BE49-F238E27FC236}">
                <a16:creationId xmlns:a16="http://schemas.microsoft.com/office/drawing/2014/main" id="{E2D866E2-DCAE-B740-916E-10A52B7C258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6488113"/>
            <a:ext cx="91694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F7F7F"/>
        </a:solidFill>
        <a:effectLst/>
      </p:bgPr>
    </p:bg>
    <p:spTree>
      <p:nvGrpSpPr>
        <p:cNvPr id="1" name=""/>
        <p:cNvGrpSpPr/>
        <p:nvPr/>
      </p:nvGrpSpPr>
      <p:grpSpPr>
        <a:xfrm>
          <a:off x="0" y="0"/>
          <a:ext cx="0" cy="0"/>
          <a:chOff x="0" y="0"/>
          <a:chExt cx="0" cy="0"/>
        </a:xfrm>
      </p:grpSpPr>
      <p:pic>
        <p:nvPicPr>
          <p:cNvPr id="23554" name="Picture 1">
            <a:extLst>
              <a:ext uri="{FF2B5EF4-FFF2-40B4-BE49-F238E27FC236}">
                <a16:creationId xmlns:a16="http://schemas.microsoft.com/office/drawing/2014/main" id="{B7B18244-EC17-0D4F-A097-7A776BD6A03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26" y="-27384"/>
            <a:ext cx="9144026"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2">
            <a:extLst>
              <a:ext uri="{FF2B5EF4-FFF2-40B4-BE49-F238E27FC236}">
                <a16:creationId xmlns:a16="http://schemas.microsoft.com/office/drawing/2014/main" id="{7FF31E73-A32C-BF44-9BB0-A6BF6507004C}"/>
              </a:ext>
            </a:extLst>
          </p:cNvPr>
          <p:cNvSpPr>
            <a:spLocks noGrp="1" noChangeArrowheads="1"/>
          </p:cNvSpPr>
          <p:nvPr>
            <p:ph type="title"/>
          </p:nvPr>
        </p:nvSpPr>
        <p:spPr>
          <a:xfrm>
            <a:off x="0" y="0"/>
            <a:ext cx="9144000" cy="980728"/>
          </a:xfrm>
        </p:spPr>
        <p:txBody>
          <a:bodyPr/>
          <a:lstStyle/>
          <a:p>
            <a:pPr eaLnBrk="1" hangingPunct="1"/>
            <a:r>
              <a:rPr lang="ar-JO" altLang="en-US" dirty="0">
                <a:solidFill>
                  <a:schemeClr val="bg1"/>
                </a:solidFill>
                <a:effectLst>
                  <a:outerShdw blurRad="88900" dist="88900" dir="2700000" algn="tl" rotWithShape="0">
                    <a:prstClr val="black"/>
                  </a:outerShdw>
                </a:effectLst>
                <a:cs typeface="Arial" panose="020B0604020202020204" pitchFamily="34" charset="0"/>
              </a:rPr>
              <a:t>من هم العرب؟</a:t>
            </a:r>
            <a:endParaRPr lang="en-US" altLang="en-US" dirty="0">
              <a:solidFill>
                <a:schemeClr val="bg1"/>
              </a:solidFill>
              <a:effectLst>
                <a:outerShdw blurRad="88900" dist="88900" dir="2700000" algn="tl" rotWithShape="0">
                  <a:prstClr val="black"/>
                </a:outerShdw>
              </a:effectLst>
              <a:cs typeface="Arial" panose="020B0604020202020204" pitchFamily="34" charset="0"/>
            </a:endParaRPr>
          </a:p>
        </p:txBody>
      </p:sp>
      <p:sp>
        <p:nvSpPr>
          <p:cNvPr id="129043" name="Rectangle 19">
            <a:extLst>
              <a:ext uri="{FF2B5EF4-FFF2-40B4-BE49-F238E27FC236}">
                <a16:creationId xmlns:a16="http://schemas.microsoft.com/office/drawing/2014/main" id="{C2F39D82-AF73-EB42-BD83-BBDB5AF163FE}"/>
              </a:ext>
            </a:extLst>
          </p:cNvPr>
          <p:cNvSpPr>
            <a:spLocks noGrp="1" noChangeArrowheads="1"/>
          </p:cNvSpPr>
          <p:nvPr>
            <p:ph type="body" idx="1"/>
          </p:nvPr>
        </p:nvSpPr>
        <p:spPr>
          <a:xfrm>
            <a:off x="103188" y="1125538"/>
            <a:ext cx="9040812" cy="5040312"/>
          </a:xfrm>
          <a:solidFill>
            <a:schemeClr val="accent6">
              <a:lumMod val="60000"/>
              <a:lumOff val="40000"/>
              <a:alpha val="62000"/>
            </a:schemeClr>
          </a:solidFill>
        </p:spPr>
        <p:txBody>
          <a:bodyPr/>
          <a:lstStyle/>
          <a:p>
            <a:pPr marL="533400" indent="-533400" algn="r" eaLnBrk="1" hangingPunct="1">
              <a:lnSpc>
                <a:spcPct val="90000"/>
              </a:lnSpc>
              <a:buFontTx/>
              <a:buNone/>
              <a:defRPr/>
            </a:pPr>
            <a:r>
              <a:rPr lang="ar-JO" altLang="zh-CN" dirty="0">
                <a:solidFill>
                  <a:schemeClr val="bg1"/>
                </a:solidFill>
                <a:effectLst>
                  <a:outerShdw blurRad="88900" dist="88900" dir="2700000" algn="tl" rotWithShape="0">
                    <a:prstClr val="black"/>
                  </a:outerShdw>
                </a:effectLst>
                <a:ea typeface="SimSun" panose="02010600030101010101" pitchFamily="2" charset="-122"/>
                <a:cs typeface="Arial" panose="020B0604020202020204" pitchFamily="34" charset="0"/>
              </a:rPr>
              <a:t>هناك 3 عوامل محددة:</a:t>
            </a:r>
            <a:endParaRPr lang="en-GB" altLang="zh-CN" dirty="0">
              <a:solidFill>
                <a:schemeClr val="bg1"/>
              </a:solidFill>
              <a:effectLst>
                <a:outerShdw blurRad="88900" dist="88900" dir="2700000" algn="tl" rotWithShape="0">
                  <a:prstClr val="black"/>
                </a:outerShdw>
              </a:effectLst>
              <a:ea typeface="SimSun" panose="02010600030101010101" pitchFamily="2" charset="-122"/>
              <a:cs typeface="Arial" panose="020B0604020202020204" pitchFamily="34" charset="0"/>
            </a:endParaRPr>
          </a:p>
          <a:p>
            <a:pPr marL="533400" indent="-533400" eaLnBrk="1" hangingPunct="1">
              <a:lnSpc>
                <a:spcPct val="90000"/>
              </a:lnSpc>
              <a:buFontTx/>
              <a:buNone/>
              <a:defRPr/>
            </a:pPr>
            <a:endParaRPr lang="en-US" altLang="zh-CN" dirty="0">
              <a:solidFill>
                <a:schemeClr val="bg1"/>
              </a:solidFill>
              <a:effectLst>
                <a:outerShdw blurRad="88900" dist="88900" dir="2700000" algn="tl" rotWithShape="0">
                  <a:prstClr val="black"/>
                </a:outerShdw>
              </a:effectLst>
              <a:ea typeface="SimSun" panose="02010600030101010101" pitchFamily="2" charset="-122"/>
              <a:cs typeface="Arial" panose="020B0604020202020204" pitchFamily="34" charset="0"/>
            </a:endParaRPr>
          </a:p>
          <a:p>
            <a:pPr marL="360000" indent="-360000" algn="r" rtl="1" eaLnBrk="1" hangingPunct="1">
              <a:lnSpc>
                <a:spcPct val="90000"/>
              </a:lnSpc>
              <a:buNone/>
              <a:defRPr/>
            </a:pPr>
            <a:r>
              <a:rPr lang="ar-JO" altLang="zh-CN" dirty="0">
                <a:solidFill>
                  <a:schemeClr val="bg1"/>
                </a:solidFill>
                <a:effectLst>
                  <a:outerShdw blurRad="88900" dist="88900" dir="2700000" algn="tl" rotWithShape="0">
                    <a:prstClr val="black"/>
                  </a:outerShdw>
                </a:effectLst>
                <a:ea typeface="SimSun" panose="02010600030101010101" pitchFamily="2" charset="-122"/>
                <a:cs typeface="Arial" panose="020B0604020202020204" pitchFamily="34" charset="0"/>
              </a:rPr>
              <a:t>1. </a:t>
            </a:r>
            <a:r>
              <a:rPr lang="ar-JO" altLang="zh-CN" u="sng" dirty="0">
                <a:solidFill>
                  <a:schemeClr val="bg1"/>
                </a:solidFill>
                <a:effectLst>
                  <a:outerShdw blurRad="88900" dist="88900" dir="2700000" algn="tl" rotWithShape="0">
                    <a:prstClr val="black"/>
                  </a:outerShdw>
                </a:effectLst>
                <a:ea typeface="SimSun" panose="02010600030101010101" pitchFamily="2" charset="-122"/>
                <a:cs typeface="Arial" panose="020B0604020202020204" pitchFamily="34" charset="0"/>
              </a:rPr>
              <a:t>سياسي</a:t>
            </a:r>
            <a:r>
              <a:rPr lang="ar-JO" altLang="zh-CN" dirty="0">
                <a:solidFill>
                  <a:schemeClr val="bg1"/>
                </a:solidFill>
                <a:effectLst>
                  <a:outerShdw blurRad="88900" dist="88900" dir="2700000" algn="tl" rotWithShape="0">
                    <a:prstClr val="black"/>
                  </a:outerShdw>
                </a:effectLst>
                <a:ea typeface="SimSun" panose="02010600030101010101" pitchFamily="2" charset="-122"/>
                <a:cs typeface="Arial" panose="020B0604020202020204" pitchFamily="34" charset="0"/>
              </a:rPr>
              <a:t>: هل يعيشون في بلد العالم العربي؟ - يغطي أكثر من 300 مليون شخص.</a:t>
            </a:r>
            <a:endParaRPr lang="en-GB" altLang="zh-CN" dirty="0">
              <a:solidFill>
                <a:schemeClr val="bg1"/>
              </a:solidFill>
              <a:effectLst>
                <a:outerShdw blurRad="88900" dist="88900" dir="2700000" algn="tl" rotWithShape="0">
                  <a:prstClr val="black"/>
                </a:outerShdw>
              </a:effectLst>
              <a:ea typeface="SimSun" panose="02010600030101010101" pitchFamily="2" charset="-122"/>
              <a:cs typeface="Arial" panose="020B0604020202020204" pitchFamily="34" charset="0"/>
            </a:endParaRPr>
          </a:p>
          <a:p>
            <a:pPr marL="533400" indent="-533400" eaLnBrk="1" hangingPunct="1">
              <a:lnSpc>
                <a:spcPct val="90000"/>
              </a:lnSpc>
              <a:buFontTx/>
              <a:buAutoNum type="arabicPeriod"/>
              <a:defRPr/>
            </a:pPr>
            <a:endParaRPr lang="en-GB" altLang="en-US" sz="1800" dirty="0">
              <a:solidFill>
                <a:schemeClr val="bg1"/>
              </a:solidFill>
              <a:effectLst>
                <a:outerShdw blurRad="88900" dist="88900" dir="2700000" algn="tl" rotWithShape="0">
                  <a:prstClr val="black"/>
                </a:outerShdw>
              </a:effectLst>
              <a:cs typeface="Arial" panose="020B0604020202020204" pitchFamily="34" charset="0"/>
            </a:endParaRPr>
          </a:p>
          <a:p>
            <a:pPr marL="360000" indent="-360000" algn="r" rtl="1" eaLnBrk="1" hangingPunct="1">
              <a:lnSpc>
                <a:spcPct val="90000"/>
              </a:lnSpc>
              <a:buNone/>
              <a:defRPr/>
            </a:pPr>
            <a:r>
              <a:rPr lang="ar-JO" altLang="zh-CN" dirty="0">
                <a:solidFill>
                  <a:schemeClr val="bg1"/>
                </a:solidFill>
                <a:effectLst>
                  <a:outerShdw blurRad="88900" dist="88900" dir="2700000" algn="tl" rotWithShape="0">
                    <a:prstClr val="black"/>
                  </a:outerShdw>
                </a:effectLst>
                <a:ea typeface="SimSun" panose="02010600030101010101" pitchFamily="2" charset="-122"/>
                <a:cs typeface="Arial" panose="020B0604020202020204" pitchFamily="34" charset="0"/>
              </a:rPr>
              <a:t>2. لغوي: هل العربية هي اللغة الأم؟- تغطي أكثر من 200 مليون شخص.</a:t>
            </a:r>
            <a:endParaRPr lang="en-GB" altLang="zh-CN" dirty="0">
              <a:solidFill>
                <a:schemeClr val="bg1"/>
              </a:solidFill>
              <a:effectLst>
                <a:outerShdw blurRad="88900" dist="88900" dir="2700000" algn="tl" rotWithShape="0">
                  <a:prstClr val="black"/>
                </a:outerShdw>
              </a:effectLst>
              <a:ea typeface="SimSun" panose="02010600030101010101" pitchFamily="2" charset="-122"/>
              <a:cs typeface="Arial" panose="020B0604020202020204" pitchFamily="34" charset="0"/>
            </a:endParaRPr>
          </a:p>
          <a:p>
            <a:pPr marL="533400" indent="-533400" eaLnBrk="1" hangingPunct="1">
              <a:lnSpc>
                <a:spcPct val="90000"/>
              </a:lnSpc>
              <a:buFontTx/>
              <a:buAutoNum type="arabicPeriod"/>
              <a:defRPr/>
            </a:pPr>
            <a:endParaRPr lang="en-GB" altLang="en-US" sz="1800" dirty="0">
              <a:solidFill>
                <a:schemeClr val="bg1"/>
              </a:solidFill>
              <a:effectLst>
                <a:outerShdw blurRad="88900" dist="88900" dir="2700000" algn="tl" rotWithShape="0">
                  <a:prstClr val="black"/>
                </a:outerShdw>
              </a:effectLst>
              <a:cs typeface="Arial" panose="020B0604020202020204" pitchFamily="34" charset="0"/>
            </a:endParaRPr>
          </a:p>
          <a:p>
            <a:pPr marL="360000" indent="-360000" algn="r" rtl="1" eaLnBrk="1" hangingPunct="1">
              <a:lnSpc>
                <a:spcPct val="90000"/>
              </a:lnSpc>
              <a:buNone/>
              <a:defRPr/>
            </a:pPr>
            <a:r>
              <a:rPr lang="ar-JO" altLang="en-US" dirty="0">
                <a:solidFill>
                  <a:schemeClr val="bg1"/>
                </a:solidFill>
                <a:effectLst>
                  <a:outerShdw blurRad="88900" dist="88900" dir="2700000" algn="tl" rotWithShape="0">
                    <a:prstClr val="black"/>
                  </a:outerShdw>
                </a:effectLst>
                <a:cs typeface="Arial" panose="020B0604020202020204" pitchFamily="34" charset="0"/>
              </a:rPr>
              <a:t>3. </a:t>
            </a:r>
            <a:r>
              <a:rPr lang="ar-JO" altLang="en-US" u="sng" dirty="0">
                <a:solidFill>
                  <a:schemeClr val="bg1"/>
                </a:solidFill>
                <a:effectLst>
                  <a:outerShdw blurRad="88900" dist="88900" dir="2700000" algn="tl" rotWithShape="0">
                    <a:prstClr val="black"/>
                  </a:outerShdw>
                </a:effectLst>
                <a:cs typeface="Arial" panose="020B0604020202020204" pitchFamily="34" charset="0"/>
              </a:rPr>
              <a:t>سلسلة النسب</a:t>
            </a:r>
            <a:r>
              <a:rPr lang="ar-JO" altLang="en-US" dirty="0">
                <a:solidFill>
                  <a:schemeClr val="bg1"/>
                </a:solidFill>
                <a:effectLst>
                  <a:outerShdw blurRad="88900" dist="88900" dir="2700000" algn="tl" rotWithShape="0">
                    <a:prstClr val="black"/>
                  </a:outerShdw>
                </a:effectLst>
                <a:cs typeface="Arial" panose="020B0604020202020204" pitchFamily="34" charset="0"/>
              </a:rPr>
              <a:t>: هل يستطيعون تتبع أسلافهم رجوعاً إلى السكان الأصليين لشبه الجزيرة العربية؟ </a:t>
            </a:r>
            <a:r>
              <a:rPr lang="en-GB" altLang="en-US" dirty="0">
                <a:solidFill>
                  <a:schemeClr val="bg1"/>
                </a:solidFill>
                <a:effectLst>
                  <a:outerShdw blurRad="88900" dist="88900" dir="2700000" algn="tl" rotWithShape="0">
                    <a:prstClr val="black"/>
                  </a:outerShdw>
                </a:effectLst>
                <a:cs typeface="Arial" panose="020B0604020202020204" pitchFamily="34" charset="0"/>
              </a:rPr>
              <a:t> </a:t>
            </a:r>
            <a:endParaRPr lang="en-US" altLang="en-US" dirty="0">
              <a:solidFill>
                <a:schemeClr val="bg1"/>
              </a:solidFill>
              <a:effectLst>
                <a:outerShdw blurRad="88900" dist="88900" dir="2700000" algn="tl" rotWithShape="0">
                  <a:prstClr val="black"/>
                </a:outerShdw>
              </a:effectLst>
              <a:cs typeface="Arial" panose="020B0604020202020204" pitchFamily="34" charset="0"/>
            </a:endParaRPr>
          </a:p>
        </p:txBody>
      </p:sp>
      <p:sp>
        <p:nvSpPr>
          <p:cNvPr id="23557" name="TextBox 5">
            <a:extLst>
              <a:ext uri="{FF2B5EF4-FFF2-40B4-BE49-F238E27FC236}">
                <a16:creationId xmlns:a16="http://schemas.microsoft.com/office/drawing/2014/main" id="{C380AFF5-C196-9B43-B540-37DA9FCD04AA}"/>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152ت</a:t>
            </a:r>
            <a:endParaRPr lang="en-US" altLang="en-US" sz="2400" b="1" dirty="0">
              <a:solidFill>
                <a:schemeClr val="bg1"/>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29043">
                                            <p:txEl>
                                              <p:pRg st="0" end="0"/>
                                            </p:txEl>
                                          </p:spTgt>
                                        </p:tgtEl>
                                        <p:attrNameLst>
                                          <p:attrName>style.visibility</p:attrName>
                                        </p:attrNameLst>
                                      </p:cBhvr>
                                      <p:to>
                                        <p:strVal val="visible"/>
                                      </p:to>
                                    </p:set>
                                    <p:anim calcmode="lin" valueType="num">
                                      <p:cBhvr additive="base">
                                        <p:cTn id="7" dur="500" fill="hold"/>
                                        <p:tgtEl>
                                          <p:spTgt spid="1290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90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9043">
                                            <p:txEl>
                                              <p:pRg st="2" end="2"/>
                                            </p:txEl>
                                          </p:spTgt>
                                        </p:tgtEl>
                                        <p:attrNameLst>
                                          <p:attrName>style.visibility</p:attrName>
                                        </p:attrNameLst>
                                      </p:cBhvr>
                                      <p:to>
                                        <p:strVal val="visible"/>
                                      </p:to>
                                    </p:set>
                                    <p:anim calcmode="lin" valueType="num">
                                      <p:cBhvr additive="base">
                                        <p:cTn id="13" dur="500" fill="hold"/>
                                        <p:tgtEl>
                                          <p:spTgt spid="12904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90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129043">
                                            <p:txEl>
                                              <p:pRg st="4" end="4"/>
                                            </p:txEl>
                                          </p:spTgt>
                                        </p:tgtEl>
                                        <p:attrNameLst>
                                          <p:attrName>style.visibility</p:attrName>
                                        </p:attrNameLst>
                                      </p:cBhvr>
                                      <p:to>
                                        <p:strVal val="visible"/>
                                      </p:to>
                                    </p:set>
                                    <p:animEffect transition="in" filter="blinds(horizontal)">
                                      <p:cBhvr>
                                        <p:cTn id="19" dur="500"/>
                                        <p:tgtEl>
                                          <p:spTgt spid="12904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29043">
                                            <p:txEl>
                                              <p:pRg st="6" end="6"/>
                                            </p:txEl>
                                          </p:spTgt>
                                        </p:tgtEl>
                                        <p:attrNameLst>
                                          <p:attrName>style.visibility</p:attrName>
                                        </p:attrNameLst>
                                      </p:cBhvr>
                                      <p:to>
                                        <p:strVal val="visible"/>
                                      </p:to>
                                    </p:set>
                                    <p:animEffect transition="in" filter="blinds(horizontal)">
                                      <p:cBhvr>
                                        <p:cTn id="24" dur="500"/>
                                        <p:tgtEl>
                                          <p:spTgt spid="12904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5">
            <a:extLst>
              <a:ext uri="{FF2B5EF4-FFF2-40B4-BE49-F238E27FC236}">
                <a16:creationId xmlns:a16="http://schemas.microsoft.com/office/drawing/2014/main" id="{3D486923-D252-054A-8267-025BFCA6328E}"/>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1750"/>
            <a:ext cx="914400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Title 1">
            <a:extLst>
              <a:ext uri="{FF2B5EF4-FFF2-40B4-BE49-F238E27FC236}">
                <a16:creationId xmlns:a16="http://schemas.microsoft.com/office/drawing/2014/main" id="{D273F721-4C3E-5D4D-882E-E96A9F8E7597}"/>
              </a:ext>
            </a:extLst>
          </p:cNvPr>
          <p:cNvSpPr>
            <a:spLocks noGrp="1"/>
          </p:cNvSpPr>
          <p:nvPr>
            <p:ph type="title"/>
          </p:nvPr>
        </p:nvSpPr>
        <p:spPr>
          <a:xfrm>
            <a:off x="-3175" y="274638"/>
            <a:ext cx="9147175" cy="1143000"/>
          </a:xfrm>
        </p:spPr>
        <p:txBody>
          <a:bodyPr/>
          <a:lstStyle/>
          <a:p>
            <a:r>
              <a:rPr lang="ar-JO" altLang="en-US" sz="4000" dirty="0">
                <a:solidFill>
                  <a:schemeClr val="bg1"/>
                </a:solidFill>
                <a:cs typeface="Arial" panose="020B0604020202020204" pitchFamily="34" charset="0"/>
              </a:rPr>
              <a:t>3) الشجاعة والجرأة في القتال</a:t>
            </a:r>
            <a:endParaRPr lang="en-SG" altLang="en-US" sz="4000" dirty="0">
              <a:solidFill>
                <a:schemeClr val="bg1"/>
              </a:solidFill>
              <a:cs typeface="Arial" panose="020B0604020202020204" pitchFamily="34" charset="0"/>
            </a:endParaRPr>
          </a:p>
        </p:txBody>
      </p:sp>
      <p:sp>
        <p:nvSpPr>
          <p:cNvPr id="126980" name="Text Placeholder 2">
            <a:extLst>
              <a:ext uri="{FF2B5EF4-FFF2-40B4-BE49-F238E27FC236}">
                <a16:creationId xmlns:a16="http://schemas.microsoft.com/office/drawing/2014/main" id="{6CB19AA4-3FE9-C047-89D5-E6D28BF7C868}"/>
              </a:ext>
            </a:extLst>
          </p:cNvPr>
          <p:cNvSpPr>
            <a:spLocks noGrp="1"/>
          </p:cNvSpPr>
          <p:nvPr>
            <p:ph type="body" sz="half" idx="1"/>
          </p:nvPr>
        </p:nvSpPr>
        <p:spPr>
          <a:xfrm>
            <a:off x="457200" y="1600200"/>
            <a:ext cx="4038600" cy="3844925"/>
          </a:xfrm>
          <a:solidFill>
            <a:srgbClr val="996633">
              <a:alpha val="36862"/>
            </a:srgbClr>
          </a:solidFill>
        </p:spPr>
        <p:txBody>
          <a:bodyPr/>
          <a:lstStyle/>
          <a:p>
            <a:pPr algn="r" rtl="1"/>
            <a:r>
              <a:rPr lang="ar-JO" altLang="en-US" dirty="0">
                <a:solidFill>
                  <a:srgbClr val="FFFF00"/>
                </a:solidFill>
                <a:cs typeface="Arial" panose="020B0604020202020204" pitchFamily="34" charset="0"/>
              </a:rPr>
              <a:t>يمدح</a:t>
            </a:r>
            <a:r>
              <a:rPr lang="ar-JO" altLang="en-US" dirty="0">
                <a:solidFill>
                  <a:schemeClr val="bg1"/>
                </a:solidFill>
                <a:cs typeface="Arial" panose="020B0604020202020204" pitchFamily="34" charset="0"/>
              </a:rPr>
              <a:t> العرب رجلاً </a:t>
            </a:r>
            <a:r>
              <a:rPr lang="ar-JO" altLang="en-US" dirty="0">
                <a:solidFill>
                  <a:srgbClr val="FFFF00"/>
                </a:solidFill>
                <a:cs typeface="Arial" panose="020B0604020202020204" pitchFamily="34" charset="0"/>
              </a:rPr>
              <a:t>مات في ساحة المعركة</a:t>
            </a:r>
            <a:r>
              <a:rPr lang="ar-JO" altLang="en-US" dirty="0">
                <a:solidFill>
                  <a:schemeClr val="bg1"/>
                </a:solidFill>
                <a:cs typeface="Arial" panose="020B0604020202020204" pitchFamily="34" charset="0"/>
              </a:rPr>
              <a:t>، و</a:t>
            </a:r>
            <a:r>
              <a:rPr lang="ar-JO" altLang="en-US" dirty="0">
                <a:solidFill>
                  <a:srgbClr val="FFFF00"/>
                </a:solidFill>
                <a:cs typeface="Arial" panose="020B0604020202020204" pitchFamily="34" charset="0"/>
              </a:rPr>
              <a:t>يسخرون</a:t>
            </a:r>
            <a:r>
              <a:rPr lang="ar-JO" altLang="en-US" dirty="0">
                <a:solidFill>
                  <a:schemeClr val="bg1"/>
                </a:solidFill>
                <a:cs typeface="Arial" panose="020B0604020202020204" pitchFamily="34" charset="0"/>
              </a:rPr>
              <a:t> من رجل </a:t>
            </a:r>
            <a:r>
              <a:rPr lang="ar-JO" altLang="en-US" dirty="0">
                <a:solidFill>
                  <a:srgbClr val="FFFF00"/>
                </a:solidFill>
                <a:cs typeface="Arial" panose="020B0604020202020204" pitchFamily="34" charset="0"/>
              </a:rPr>
              <a:t>مات بسلام</a:t>
            </a:r>
            <a:r>
              <a:rPr lang="ar-JO" altLang="en-US" dirty="0">
                <a:solidFill>
                  <a:schemeClr val="bg1"/>
                </a:solidFill>
                <a:cs typeface="Arial" panose="020B0604020202020204" pitchFamily="34" charset="0"/>
              </a:rPr>
              <a:t> على سريره.</a:t>
            </a:r>
            <a:endParaRPr lang="en-SG" altLang="en-US" dirty="0">
              <a:solidFill>
                <a:schemeClr val="bg1"/>
              </a:solidFill>
              <a:cs typeface="Arial" panose="020B0604020202020204" pitchFamily="34" charset="0"/>
            </a:endParaRPr>
          </a:p>
          <a:p>
            <a:pPr algn="r" rtl="1"/>
            <a:r>
              <a:rPr lang="ar-JO" altLang="en-US" dirty="0">
                <a:solidFill>
                  <a:srgbClr val="FFFF00"/>
                </a:solidFill>
                <a:cs typeface="Arial" panose="020B0604020202020204" pitchFamily="34" charset="0"/>
              </a:rPr>
              <a:t>لا يوجد شيء يعني أكثر </a:t>
            </a:r>
            <a:r>
              <a:rPr lang="ar-JO" altLang="en-US" dirty="0">
                <a:solidFill>
                  <a:schemeClr val="bg1"/>
                </a:solidFill>
                <a:cs typeface="Arial" panose="020B0604020202020204" pitchFamily="34" charset="0"/>
              </a:rPr>
              <a:t>من غيره للعرب أكثر من </a:t>
            </a:r>
            <a:r>
              <a:rPr lang="ar-JO" altLang="en-US" dirty="0">
                <a:solidFill>
                  <a:srgbClr val="FFFF00"/>
                </a:solidFill>
                <a:cs typeface="Arial" panose="020B0604020202020204" pitchFamily="34" charset="0"/>
              </a:rPr>
              <a:t>شرف</a:t>
            </a:r>
            <a:r>
              <a:rPr lang="ar-JO" altLang="en-US" dirty="0">
                <a:solidFill>
                  <a:schemeClr val="bg1"/>
                </a:solidFill>
                <a:cs typeface="Arial" panose="020B0604020202020204" pitchFamily="34" charset="0"/>
              </a:rPr>
              <a:t> الرجل وشرف قبيلته.</a:t>
            </a:r>
            <a:endParaRPr lang="en-SG" altLang="en-US" dirty="0">
              <a:solidFill>
                <a:schemeClr val="bg1"/>
              </a:solidFill>
              <a:cs typeface="Arial" panose="020B0604020202020204" pitchFamily="34" charset="0"/>
            </a:endParaRPr>
          </a:p>
        </p:txBody>
      </p:sp>
      <p:sp>
        <p:nvSpPr>
          <p:cNvPr id="126981" name="Content Placeholder 3">
            <a:extLst>
              <a:ext uri="{FF2B5EF4-FFF2-40B4-BE49-F238E27FC236}">
                <a16:creationId xmlns:a16="http://schemas.microsoft.com/office/drawing/2014/main" id="{4AACE6BA-A6D0-774C-B992-44DFE927903C}"/>
              </a:ext>
            </a:extLst>
          </p:cNvPr>
          <p:cNvSpPr>
            <a:spLocks noGrp="1"/>
          </p:cNvSpPr>
          <p:nvPr>
            <p:ph sz="half" idx="2"/>
          </p:nvPr>
        </p:nvSpPr>
        <p:spPr>
          <a:xfrm>
            <a:off x="4935547" y="1600200"/>
            <a:ext cx="4038600" cy="2174875"/>
          </a:xfrm>
          <a:solidFill>
            <a:srgbClr val="996633">
              <a:alpha val="50980"/>
            </a:srgbClr>
          </a:solidFill>
        </p:spPr>
        <p:txBody>
          <a:bodyPr/>
          <a:lstStyle/>
          <a:p>
            <a:pPr algn="r" rtl="1"/>
            <a:r>
              <a:rPr lang="ar-JO" altLang="en-US" dirty="0">
                <a:solidFill>
                  <a:schemeClr val="bg1"/>
                </a:solidFill>
                <a:cs typeface="Arial" panose="020B0604020202020204" pitchFamily="34" charset="0"/>
              </a:rPr>
              <a:t>كانوا على استعداد </a:t>
            </a:r>
            <a:r>
              <a:rPr lang="ar-JO" altLang="en-US" dirty="0">
                <a:solidFill>
                  <a:srgbClr val="FFFF00"/>
                </a:solidFill>
                <a:cs typeface="Arial" panose="020B0604020202020204" pitchFamily="34" charset="0"/>
              </a:rPr>
              <a:t>لتقديم حياتهم في المعركة </a:t>
            </a:r>
            <a:r>
              <a:rPr lang="ar-JO" altLang="en-US" dirty="0">
                <a:solidFill>
                  <a:schemeClr val="bg1"/>
                </a:solidFill>
                <a:cs typeface="Arial" panose="020B0604020202020204" pitchFamily="34" charset="0"/>
              </a:rPr>
              <a:t>بسبب</a:t>
            </a:r>
            <a:r>
              <a:rPr lang="ar-JO" altLang="en-US" dirty="0">
                <a:solidFill>
                  <a:srgbClr val="FFFF00"/>
                </a:solidFill>
                <a:cs typeface="Arial" panose="020B0604020202020204" pitchFamily="34" charset="0"/>
              </a:rPr>
              <a:t> إيمانهم، </a:t>
            </a:r>
            <a:r>
              <a:rPr lang="ar-JO" altLang="en-US" dirty="0">
                <a:solidFill>
                  <a:schemeClr val="bg1"/>
                </a:solidFill>
                <a:cs typeface="Arial" panose="020B0604020202020204" pitchFamily="34" charset="0"/>
              </a:rPr>
              <a:t>كما أنها فرصة</a:t>
            </a:r>
            <a:r>
              <a:rPr lang="ar-JO" altLang="en-US" dirty="0">
                <a:solidFill>
                  <a:srgbClr val="FFFF00"/>
                </a:solidFill>
                <a:cs typeface="Arial" panose="020B0604020202020204" pitchFamily="34" charset="0"/>
              </a:rPr>
              <a:t> للشرف الشخصي.  </a:t>
            </a:r>
            <a:endParaRPr lang="en-SG" altLang="en-US" dirty="0">
              <a:solidFill>
                <a:srgbClr val="FFFF00"/>
              </a:solidFill>
              <a:cs typeface="Arial" panose="020B0604020202020204" pitchFamily="34" charset="0"/>
            </a:endParaRPr>
          </a:p>
        </p:txBody>
      </p:sp>
      <p:pic>
        <p:nvPicPr>
          <p:cNvPr id="126982" name="Picture 6">
            <a:extLst>
              <a:ext uri="{FF2B5EF4-FFF2-40B4-BE49-F238E27FC236}">
                <a16:creationId xmlns:a16="http://schemas.microsoft.com/office/drawing/2014/main" id="{647562F1-7B3F-5640-B1DA-C57D7B59B9C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950" y="6497638"/>
            <a:ext cx="925195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996633"/>
        </a:solidFill>
        <a:effectLst/>
      </p:bgPr>
    </p:bg>
    <p:spTree>
      <p:nvGrpSpPr>
        <p:cNvPr id="1" name=""/>
        <p:cNvGrpSpPr/>
        <p:nvPr/>
      </p:nvGrpSpPr>
      <p:grpSpPr>
        <a:xfrm>
          <a:off x="0" y="0"/>
          <a:ext cx="0" cy="0"/>
          <a:chOff x="0" y="0"/>
          <a:chExt cx="0" cy="0"/>
        </a:xfrm>
      </p:grpSpPr>
      <p:pic>
        <p:nvPicPr>
          <p:cNvPr id="128002" name="Picture 5">
            <a:extLst>
              <a:ext uri="{FF2B5EF4-FFF2-40B4-BE49-F238E27FC236}">
                <a16:creationId xmlns:a16="http://schemas.microsoft.com/office/drawing/2014/main" id="{7BB345D5-3F9E-E04A-BCDD-05A7CC24C40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196975"/>
            <a:ext cx="9145588"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3" name="Title 1">
            <a:extLst>
              <a:ext uri="{FF2B5EF4-FFF2-40B4-BE49-F238E27FC236}">
                <a16:creationId xmlns:a16="http://schemas.microsoft.com/office/drawing/2014/main" id="{53A74A8B-732C-384F-9966-D2C528D6B351}"/>
              </a:ext>
            </a:extLst>
          </p:cNvPr>
          <p:cNvSpPr>
            <a:spLocks noGrp="1"/>
          </p:cNvSpPr>
          <p:nvPr>
            <p:ph type="title"/>
          </p:nvPr>
        </p:nvSpPr>
        <p:spPr>
          <a:xfrm>
            <a:off x="156369" y="-24011"/>
            <a:ext cx="8832850" cy="1143000"/>
          </a:xfrm>
        </p:spPr>
        <p:txBody>
          <a:bodyPr/>
          <a:lstStyle/>
          <a:p>
            <a:r>
              <a:rPr lang="ar-JO" altLang="en-US" sz="5400" dirty="0">
                <a:solidFill>
                  <a:schemeClr val="bg1"/>
                </a:solidFill>
                <a:cs typeface="Arial" panose="020B0604020202020204" pitchFamily="34" charset="0"/>
              </a:rPr>
              <a:t>ماذا يعني السلام بالنسبة لك؟</a:t>
            </a:r>
            <a:endParaRPr lang="en-SG" altLang="en-US" sz="5400" dirty="0">
              <a:solidFill>
                <a:schemeClr val="bg1"/>
              </a:solidFill>
              <a:cs typeface="Arial" panose="020B060402020202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alpha val="83136"/>
          </a:schemeClr>
        </a:solidFill>
        <a:effectLst/>
      </p:bgPr>
    </p:bg>
    <p:spTree>
      <p:nvGrpSpPr>
        <p:cNvPr id="1" name=""/>
        <p:cNvGrpSpPr/>
        <p:nvPr/>
      </p:nvGrpSpPr>
      <p:grpSpPr>
        <a:xfrm>
          <a:off x="0" y="0"/>
          <a:ext cx="0" cy="0"/>
          <a:chOff x="0" y="0"/>
          <a:chExt cx="0" cy="0"/>
        </a:xfrm>
      </p:grpSpPr>
      <p:pic>
        <p:nvPicPr>
          <p:cNvPr id="129026" name="Picture 7">
            <a:extLst>
              <a:ext uri="{FF2B5EF4-FFF2-40B4-BE49-F238E27FC236}">
                <a16:creationId xmlns:a16="http://schemas.microsoft.com/office/drawing/2014/main" id="{1D29F49B-A88C-E54E-B0F8-2CB13C1B8B5A}"/>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9392"/>
            <a:ext cx="9159875" cy="661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Title 1">
            <a:extLst>
              <a:ext uri="{FF2B5EF4-FFF2-40B4-BE49-F238E27FC236}">
                <a16:creationId xmlns:a16="http://schemas.microsoft.com/office/drawing/2014/main" id="{66F8042C-5CB9-6D4D-A415-407FFA80039A}"/>
              </a:ext>
            </a:extLst>
          </p:cNvPr>
          <p:cNvSpPr>
            <a:spLocks noGrp="1"/>
          </p:cNvSpPr>
          <p:nvPr>
            <p:ph type="title"/>
          </p:nvPr>
        </p:nvSpPr>
        <p:spPr>
          <a:xfrm>
            <a:off x="26988" y="-26988"/>
            <a:ext cx="9132887" cy="1143001"/>
          </a:xfrm>
          <a:solidFill>
            <a:schemeClr val="tx1">
              <a:alpha val="47058"/>
            </a:schemeClr>
          </a:solidFill>
        </p:spPr>
        <p:txBody>
          <a:bodyPr/>
          <a:lstStyle/>
          <a:p>
            <a:r>
              <a:rPr lang="ar-JO" altLang="en-US" sz="4800" dirty="0">
                <a:solidFill>
                  <a:schemeClr val="bg1"/>
                </a:solidFill>
                <a:effectLst>
                  <a:glow rad="228600">
                    <a:schemeClr val="accent4">
                      <a:satMod val="175000"/>
                      <a:alpha val="66000"/>
                    </a:schemeClr>
                  </a:glow>
                </a:effectLst>
                <a:cs typeface="Arial" panose="020B0604020202020204" pitchFamily="34" charset="0"/>
              </a:rPr>
              <a:t>السلام بالنسبة للمسلم</a:t>
            </a:r>
            <a:endParaRPr lang="en-SG" altLang="en-US" sz="4800" dirty="0">
              <a:solidFill>
                <a:schemeClr val="bg1"/>
              </a:solidFill>
              <a:effectLst>
                <a:glow rad="228600">
                  <a:schemeClr val="accent4">
                    <a:satMod val="175000"/>
                    <a:alpha val="66000"/>
                  </a:schemeClr>
                </a:glow>
              </a:effectLst>
              <a:cs typeface="Arial" panose="020B0604020202020204" pitchFamily="34" charset="0"/>
            </a:endParaRPr>
          </a:p>
        </p:txBody>
      </p:sp>
      <p:sp>
        <p:nvSpPr>
          <p:cNvPr id="129028" name="Text Placeholder 2">
            <a:extLst>
              <a:ext uri="{FF2B5EF4-FFF2-40B4-BE49-F238E27FC236}">
                <a16:creationId xmlns:a16="http://schemas.microsoft.com/office/drawing/2014/main" id="{7F2F7476-23E7-694E-B1F7-394FDA282AD3}"/>
              </a:ext>
            </a:extLst>
          </p:cNvPr>
          <p:cNvSpPr>
            <a:spLocks noGrp="1"/>
          </p:cNvSpPr>
          <p:nvPr>
            <p:ph type="body" sz="half" idx="1"/>
          </p:nvPr>
        </p:nvSpPr>
        <p:spPr>
          <a:xfrm>
            <a:off x="0" y="4509121"/>
            <a:ext cx="9213850" cy="2059954"/>
          </a:xfrm>
          <a:solidFill>
            <a:schemeClr val="tx2">
              <a:alpha val="43921"/>
            </a:schemeClr>
          </a:solidFill>
        </p:spPr>
        <p:txBody>
          <a:bodyPr/>
          <a:lstStyle/>
          <a:p>
            <a:pPr algn="r" rtl="1"/>
            <a:r>
              <a:rPr lang="ar-JO" altLang="en-US" dirty="0">
                <a:solidFill>
                  <a:schemeClr val="bg1"/>
                </a:solidFill>
                <a:effectLst>
                  <a:glow rad="228600">
                    <a:schemeClr val="accent4">
                      <a:satMod val="175000"/>
                      <a:alpha val="66000"/>
                    </a:schemeClr>
                  </a:glow>
                </a:effectLst>
                <a:cs typeface="Arial" panose="020B0604020202020204" pitchFamily="34" charset="0"/>
              </a:rPr>
              <a:t>جذر كلمة </a:t>
            </a:r>
            <a:r>
              <a:rPr lang="ar-JO" altLang="en-US" dirty="0">
                <a:solidFill>
                  <a:srgbClr val="FFFF00"/>
                </a:solidFill>
                <a:effectLst>
                  <a:glow rad="228600">
                    <a:schemeClr val="accent4">
                      <a:satMod val="175000"/>
                      <a:alpha val="66000"/>
                    </a:schemeClr>
                  </a:glow>
                </a:effectLst>
                <a:cs typeface="Arial" panose="020B0604020202020204" pitchFamily="34" charset="0"/>
              </a:rPr>
              <a:t>الإسلام</a:t>
            </a:r>
            <a:r>
              <a:rPr lang="ar-JO" altLang="en-US" dirty="0">
                <a:solidFill>
                  <a:schemeClr val="bg1"/>
                </a:solidFill>
                <a:effectLst>
                  <a:glow rad="228600">
                    <a:schemeClr val="accent4">
                      <a:satMod val="175000"/>
                      <a:alpha val="66000"/>
                    </a:schemeClr>
                  </a:glow>
                </a:effectLst>
                <a:cs typeface="Arial" panose="020B0604020202020204" pitchFamily="34" charset="0"/>
              </a:rPr>
              <a:t> (السلام) ليس فقط كلمة السلام بالعربية لكنها تأتي من كلمة </a:t>
            </a:r>
            <a:r>
              <a:rPr lang="ar-JO" altLang="en-US" dirty="0">
                <a:solidFill>
                  <a:srgbClr val="FFFF00"/>
                </a:solidFill>
                <a:effectLst>
                  <a:glow rad="228600">
                    <a:schemeClr val="accent4">
                      <a:satMod val="175000"/>
                      <a:alpha val="66000"/>
                    </a:schemeClr>
                  </a:glow>
                </a:effectLst>
                <a:cs typeface="Arial" panose="020B0604020202020204" pitchFamily="34" charset="0"/>
              </a:rPr>
              <a:t>التسليم (الخضوع). </a:t>
            </a:r>
            <a:r>
              <a:rPr lang="ar-JO" altLang="en-US" dirty="0">
                <a:solidFill>
                  <a:schemeClr val="bg1"/>
                </a:solidFill>
                <a:effectLst>
                  <a:glow rad="228600">
                    <a:schemeClr val="accent4">
                      <a:satMod val="175000"/>
                      <a:alpha val="66000"/>
                    </a:schemeClr>
                  </a:glow>
                </a:effectLst>
                <a:cs typeface="Arial" panose="020B0604020202020204" pitchFamily="34" charset="0"/>
              </a:rPr>
              <a:t>إنها دعوة الخضوع </a:t>
            </a:r>
            <a:r>
              <a:rPr lang="ar-JO" altLang="en-US" dirty="0">
                <a:solidFill>
                  <a:srgbClr val="FFFF00"/>
                </a:solidFill>
                <a:effectLst>
                  <a:glow rad="228600">
                    <a:schemeClr val="accent4">
                      <a:satMod val="175000"/>
                      <a:alpha val="66000"/>
                    </a:schemeClr>
                  </a:glow>
                </a:effectLst>
                <a:cs typeface="Arial" panose="020B0604020202020204" pitchFamily="34" charset="0"/>
              </a:rPr>
              <a:t>لله</a:t>
            </a:r>
            <a:r>
              <a:rPr lang="ar-JO" altLang="en-US" dirty="0">
                <a:solidFill>
                  <a:schemeClr val="bg1"/>
                </a:solidFill>
                <a:effectLst>
                  <a:glow rad="228600">
                    <a:schemeClr val="accent4">
                      <a:satMod val="175000"/>
                      <a:alpha val="66000"/>
                    </a:schemeClr>
                  </a:glow>
                </a:effectLst>
                <a:cs typeface="Arial" panose="020B0604020202020204" pitchFamily="34" charset="0"/>
              </a:rPr>
              <a:t> وهي دعوة لكل الناس من </a:t>
            </a:r>
            <a:r>
              <a:rPr lang="ar-JO" altLang="en-US" dirty="0">
                <a:solidFill>
                  <a:srgbClr val="FFFF00"/>
                </a:solidFill>
                <a:effectLst>
                  <a:glow rad="228600">
                    <a:schemeClr val="accent4">
                      <a:satMod val="175000"/>
                      <a:alpha val="66000"/>
                    </a:schemeClr>
                  </a:glow>
                </a:effectLst>
                <a:cs typeface="Arial" panose="020B0604020202020204" pitchFamily="34" charset="0"/>
              </a:rPr>
              <a:t>الديانات الأخرى</a:t>
            </a:r>
            <a:r>
              <a:rPr lang="ar-JO" altLang="en-US" dirty="0">
                <a:solidFill>
                  <a:schemeClr val="bg1"/>
                </a:solidFill>
                <a:effectLst>
                  <a:glow rad="228600">
                    <a:schemeClr val="accent4">
                      <a:satMod val="175000"/>
                      <a:alpha val="66000"/>
                    </a:schemeClr>
                  </a:glow>
                </a:effectLst>
                <a:cs typeface="Arial" panose="020B0604020202020204" pitchFamily="34" charset="0"/>
              </a:rPr>
              <a:t> ليكونوا في حالة كاملة من </a:t>
            </a:r>
            <a:r>
              <a:rPr lang="ar-JO" altLang="en-US" dirty="0">
                <a:solidFill>
                  <a:srgbClr val="FFFF00"/>
                </a:solidFill>
                <a:effectLst>
                  <a:glow rad="228600">
                    <a:schemeClr val="accent4">
                      <a:satMod val="175000"/>
                      <a:alpha val="66000"/>
                    </a:schemeClr>
                  </a:glow>
                </a:effectLst>
                <a:cs typeface="Arial" panose="020B0604020202020204" pitchFamily="34" charset="0"/>
              </a:rPr>
              <a:t>الخضوع للحكم الإسلامي.</a:t>
            </a:r>
            <a:endParaRPr lang="en-SG" altLang="en-US" dirty="0">
              <a:solidFill>
                <a:srgbClr val="FFFF00"/>
              </a:solidFill>
              <a:effectLst>
                <a:glow rad="228600">
                  <a:schemeClr val="accent4">
                    <a:satMod val="175000"/>
                    <a:alpha val="66000"/>
                  </a:schemeClr>
                </a:glow>
              </a:effectLst>
              <a:cs typeface="Arial" panose="020B0604020202020204" pitchFamily="34" charset="0"/>
            </a:endParaRPr>
          </a:p>
        </p:txBody>
      </p:sp>
      <p:sp>
        <p:nvSpPr>
          <p:cNvPr id="129029" name="Rectangle 4">
            <a:extLst>
              <a:ext uri="{FF2B5EF4-FFF2-40B4-BE49-F238E27FC236}">
                <a16:creationId xmlns:a16="http://schemas.microsoft.com/office/drawing/2014/main" id="{CA589AEE-A420-834B-980C-774295A70466}"/>
              </a:ext>
            </a:extLst>
          </p:cNvPr>
          <p:cNvSpPr>
            <a:spLocks noChangeArrowheads="1"/>
          </p:cNvSpPr>
          <p:nvPr/>
        </p:nvSpPr>
        <p:spPr bwMode="auto">
          <a:xfrm>
            <a:off x="0" y="6569075"/>
            <a:ext cx="91598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rtl="1">
              <a:spcBef>
                <a:spcPct val="0"/>
              </a:spcBef>
              <a:buFontTx/>
              <a:buNone/>
            </a:pPr>
            <a:r>
              <a:rPr lang="en-SG" altLang="en-US" sz="1600" b="1" dirty="0">
                <a:solidFill>
                  <a:schemeClr val="tx1"/>
                </a:solidFill>
              </a:rPr>
              <a:t>http://www.thereligionofpeace.com/pages/Myths-of-Islam.htm#islammeanspeace</a:t>
            </a:r>
          </a:p>
        </p:txBody>
      </p:sp>
      <p:sp>
        <p:nvSpPr>
          <p:cNvPr id="129030" name="Rectangle 5">
            <a:extLst>
              <a:ext uri="{FF2B5EF4-FFF2-40B4-BE49-F238E27FC236}">
                <a16:creationId xmlns:a16="http://schemas.microsoft.com/office/drawing/2014/main" id="{08944348-3007-D24E-913D-8D8807996DCB}"/>
              </a:ext>
            </a:extLst>
          </p:cNvPr>
          <p:cNvSpPr>
            <a:spLocks noChangeArrowheads="1"/>
          </p:cNvSpPr>
          <p:nvPr/>
        </p:nvSpPr>
        <p:spPr bwMode="auto">
          <a:xfrm>
            <a:off x="6875463" y="6600825"/>
            <a:ext cx="260789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spcBef>
                <a:spcPct val="0"/>
              </a:spcBef>
              <a:buFontTx/>
              <a:buNone/>
            </a:pPr>
            <a:r>
              <a:rPr lang="en-SG" altLang="en-US" sz="1400" b="1" dirty="0">
                <a:solidFill>
                  <a:schemeClr val="tx1"/>
                </a:solidFill>
              </a:rPr>
              <a:t>http://islamqa.info/en/111564</a:t>
            </a:r>
          </a:p>
        </p:txBody>
      </p:sp>
      <p:sp>
        <p:nvSpPr>
          <p:cNvPr id="129031" name="TextBox 6">
            <a:extLst>
              <a:ext uri="{FF2B5EF4-FFF2-40B4-BE49-F238E27FC236}">
                <a16:creationId xmlns:a16="http://schemas.microsoft.com/office/drawing/2014/main" id="{A4049BE0-E42C-0341-A3F2-76A7C52D6D59}"/>
              </a:ext>
            </a:extLst>
          </p:cNvPr>
          <p:cNvSpPr txBox="1">
            <a:spLocks noChangeArrowheads="1"/>
          </p:cNvSpPr>
          <p:nvPr/>
        </p:nvSpPr>
        <p:spPr bwMode="auto">
          <a:xfrm>
            <a:off x="2049463" y="2081213"/>
            <a:ext cx="63428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spcBef>
                <a:spcPct val="0"/>
              </a:spcBef>
              <a:buFontTx/>
              <a:buNone/>
            </a:pPr>
            <a:r>
              <a:rPr lang="en-SG" altLang="en-US" sz="2800" b="1" dirty="0">
                <a:solidFill>
                  <a:schemeClr val="tx1"/>
                </a:solidFill>
              </a:rPr>
              <a:t>Being able to practice one’s religion</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7">
            <a:extLst>
              <a:ext uri="{FF2B5EF4-FFF2-40B4-BE49-F238E27FC236}">
                <a16:creationId xmlns:a16="http://schemas.microsoft.com/office/drawing/2014/main" id="{E269D26B-C201-C543-99F2-AC6B799C9D1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1438" y="-27384"/>
            <a:ext cx="9215438"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Title 1">
            <a:extLst>
              <a:ext uri="{FF2B5EF4-FFF2-40B4-BE49-F238E27FC236}">
                <a16:creationId xmlns:a16="http://schemas.microsoft.com/office/drawing/2014/main" id="{023CF3AD-8003-CC49-AE0B-B2F3475483AE}"/>
              </a:ext>
            </a:extLst>
          </p:cNvPr>
          <p:cNvSpPr>
            <a:spLocks noGrp="1"/>
          </p:cNvSpPr>
          <p:nvPr>
            <p:ph type="title"/>
          </p:nvPr>
        </p:nvSpPr>
        <p:spPr>
          <a:xfrm>
            <a:off x="-71438" y="114300"/>
            <a:ext cx="9215437" cy="1143000"/>
          </a:xfrm>
        </p:spPr>
        <p:txBody>
          <a:bodyPr/>
          <a:lstStyle/>
          <a:p>
            <a:r>
              <a:rPr lang="ar-JO" altLang="en-US" sz="4800" dirty="0">
                <a:solidFill>
                  <a:schemeClr val="bg1"/>
                </a:solidFill>
                <a:cs typeface="Arial" panose="020B0604020202020204" pitchFamily="34" charset="0"/>
              </a:rPr>
              <a:t>محبة الحرية</a:t>
            </a:r>
            <a:endParaRPr lang="en-SG" altLang="en-US" sz="4800" dirty="0">
              <a:solidFill>
                <a:schemeClr val="bg1"/>
              </a:solidFill>
              <a:cs typeface="Arial" panose="020B0604020202020204" pitchFamily="34" charset="0"/>
            </a:endParaRPr>
          </a:p>
        </p:txBody>
      </p:sp>
      <p:sp>
        <p:nvSpPr>
          <p:cNvPr id="130052" name="Text Placeholder 2">
            <a:extLst>
              <a:ext uri="{FF2B5EF4-FFF2-40B4-BE49-F238E27FC236}">
                <a16:creationId xmlns:a16="http://schemas.microsoft.com/office/drawing/2014/main" id="{2C3BBBF9-00AB-A448-801D-6672CC10776E}"/>
              </a:ext>
            </a:extLst>
          </p:cNvPr>
          <p:cNvSpPr>
            <a:spLocks noGrp="1"/>
          </p:cNvSpPr>
          <p:nvPr>
            <p:ph type="body" sz="half" idx="1"/>
          </p:nvPr>
        </p:nvSpPr>
        <p:spPr>
          <a:xfrm>
            <a:off x="0" y="1628775"/>
            <a:ext cx="5003800" cy="4511675"/>
          </a:xfrm>
          <a:solidFill>
            <a:schemeClr val="bg1">
              <a:alpha val="54901"/>
            </a:schemeClr>
          </a:solidFill>
        </p:spPr>
        <p:txBody>
          <a:bodyPr/>
          <a:lstStyle/>
          <a:p>
            <a:pPr algn="r" rtl="1"/>
            <a:r>
              <a:rPr lang="ar-JO" altLang="en-US" sz="2800" dirty="0">
                <a:solidFill>
                  <a:schemeClr val="tx1"/>
                </a:solidFill>
                <a:cs typeface="Arial" panose="020B0604020202020204" pitchFamily="34" charset="0"/>
              </a:rPr>
              <a:t>لم يحكم ملك على عرب الصحراء حيث كانوا أناساً أحرار يعيشون في عشائر وقبائل.</a:t>
            </a:r>
            <a:endParaRPr lang="en-SG" altLang="en-US" sz="2800" dirty="0">
              <a:solidFill>
                <a:schemeClr val="tx1"/>
              </a:solidFill>
              <a:cs typeface="Arial" panose="020B0604020202020204" pitchFamily="34" charset="0"/>
            </a:endParaRPr>
          </a:p>
          <a:p>
            <a:endParaRPr lang="en-SG" altLang="en-US" sz="1800" dirty="0">
              <a:solidFill>
                <a:schemeClr val="tx1"/>
              </a:solidFill>
              <a:cs typeface="Arial" panose="020B0604020202020204" pitchFamily="34" charset="0"/>
            </a:endParaRPr>
          </a:p>
          <a:p>
            <a:pPr algn="r" rtl="1"/>
            <a:r>
              <a:rPr lang="ar-JO" altLang="en-US" sz="2800" dirty="0">
                <a:solidFill>
                  <a:schemeClr val="tx1"/>
                </a:solidFill>
                <a:cs typeface="Arial" panose="020B0604020202020204" pitchFamily="34" charset="0"/>
              </a:rPr>
              <a:t>يعني الشرف والحرية للعربي أكثر من الحياة نفسها</a:t>
            </a:r>
            <a:endParaRPr lang="en-SG" altLang="en-US" sz="2800" dirty="0">
              <a:solidFill>
                <a:schemeClr val="tx1"/>
              </a:solidFill>
              <a:cs typeface="Arial" panose="020B0604020202020204" pitchFamily="34" charset="0"/>
            </a:endParaRPr>
          </a:p>
          <a:p>
            <a:endParaRPr lang="en-SG" altLang="en-US" sz="1800" dirty="0">
              <a:solidFill>
                <a:schemeClr val="tx1"/>
              </a:solidFill>
              <a:cs typeface="Arial" panose="020B0604020202020204" pitchFamily="34" charset="0"/>
            </a:endParaRPr>
          </a:p>
          <a:p>
            <a:pPr algn="r" rtl="1"/>
            <a:r>
              <a:rPr lang="ar-JO" altLang="en-US" sz="2800" dirty="0">
                <a:solidFill>
                  <a:schemeClr val="tx1"/>
                </a:solidFill>
                <a:cs typeface="Arial" panose="020B0604020202020204" pitchFamily="34" charset="0"/>
              </a:rPr>
              <a:t>في معظم الأحيان لم تتدخل القوى العالمية الرئيسية كالرومان والفرس مع عرب الصحراء.</a:t>
            </a:r>
            <a:endParaRPr lang="en-SG" altLang="en-US" sz="2800" dirty="0">
              <a:solidFill>
                <a:schemeClr val="tx1"/>
              </a:solidFill>
              <a:cs typeface="Arial" panose="020B0604020202020204" pitchFamily="34" charset="0"/>
            </a:endParaRPr>
          </a:p>
        </p:txBody>
      </p:sp>
      <p:sp>
        <p:nvSpPr>
          <p:cNvPr id="130053" name="Content Placeholder 3">
            <a:extLst>
              <a:ext uri="{FF2B5EF4-FFF2-40B4-BE49-F238E27FC236}">
                <a16:creationId xmlns:a16="http://schemas.microsoft.com/office/drawing/2014/main" id="{6E32FF88-1921-ED43-9ADA-1C0A5D0D2B3E}"/>
              </a:ext>
            </a:extLst>
          </p:cNvPr>
          <p:cNvSpPr>
            <a:spLocks noGrp="1"/>
          </p:cNvSpPr>
          <p:nvPr>
            <p:ph sz="half" idx="2"/>
          </p:nvPr>
        </p:nvSpPr>
        <p:spPr>
          <a:xfrm>
            <a:off x="5240337" y="2204864"/>
            <a:ext cx="3667125" cy="3105150"/>
          </a:xfrm>
          <a:solidFill>
            <a:schemeClr val="bg1">
              <a:alpha val="47058"/>
            </a:schemeClr>
          </a:solidFill>
        </p:spPr>
        <p:txBody>
          <a:bodyPr/>
          <a:lstStyle/>
          <a:p>
            <a:pPr marL="0" indent="0" algn="r">
              <a:buFontTx/>
              <a:buNone/>
            </a:pPr>
            <a:r>
              <a:rPr lang="ar-JO" altLang="en-US" dirty="0">
                <a:solidFill>
                  <a:schemeClr val="tx1"/>
                </a:solidFill>
                <a:cs typeface="Arial" panose="020B0604020202020204" pitchFamily="34" charset="0"/>
              </a:rPr>
              <a:t>عندما تم تحدي الحرية لممارسة الدين كانوا مستعدين للتضحية بحياتهم حتى يكونوا قادرين على ممارسة إيمانهم.</a:t>
            </a:r>
            <a:endParaRPr lang="en-SG" altLang="en-US" dirty="0">
              <a:solidFill>
                <a:schemeClr val="tx1"/>
              </a:solidFill>
              <a:cs typeface="Arial" panose="020B0604020202020204" pitchFamily="34" charset="0"/>
            </a:endParaRPr>
          </a:p>
        </p:txBody>
      </p:sp>
      <p:pic>
        <p:nvPicPr>
          <p:cNvPr id="130054" name="Picture 5">
            <a:extLst>
              <a:ext uri="{FF2B5EF4-FFF2-40B4-BE49-F238E27FC236}">
                <a16:creationId xmlns:a16="http://schemas.microsoft.com/office/drawing/2014/main" id="{D367A5E2-D408-F740-BBF1-292314E50F4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0813" y="6500813"/>
            <a:ext cx="9431338"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5">
            <a:extLst>
              <a:ext uri="{FF2B5EF4-FFF2-40B4-BE49-F238E27FC236}">
                <a16:creationId xmlns:a16="http://schemas.microsoft.com/office/drawing/2014/main" id="{333D7A1F-B52B-8143-BA0E-26A7FBDA189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975" y="-104775"/>
            <a:ext cx="9251950" cy="497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F6054B61-B555-3445-8A42-8014A55251A2}"/>
              </a:ext>
            </a:extLst>
          </p:cNvPr>
          <p:cNvSpPr>
            <a:spLocks noGrp="1"/>
          </p:cNvSpPr>
          <p:nvPr>
            <p:ph idx="1"/>
          </p:nvPr>
        </p:nvSpPr>
        <p:spPr>
          <a:xfrm>
            <a:off x="0" y="4783138"/>
            <a:ext cx="9144000" cy="2049462"/>
          </a:xfrm>
          <a:solidFill>
            <a:schemeClr val="accent1">
              <a:lumMod val="50000"/>
            </a:schemeClr>
          </a:solidFill>
        </p:spPr>
        <p:txBody>
          <a:bodyPr/>
          <a:lstStyle/>
          <a:p>
            <a:pPr algn="r" rtl="1">
              <a:defRPr/>
            </a:pPr>
            <a:r>
              <a:rPr lang="ar-JO" altLang="en-US" sz="3600" dirty="0">
                <a:solidFill>
                  <a:schemeClr val="bg1"/>
                </a:solidFill>
                <a:cs typeface="Arial" panose="020B0604020202020204" pitchFamily="34" charset="0"/>
              </a:rPr>
              <a:t>لقد ساعدوا بشكل عظيم في </a:t>
            </a:r>
            <a:r>
              <a:rPr lang="ar-JO" altLang="en-US" sz="3600" dirty="0">
                <a:solidFill>
                  <a:srgbClr val="FFFF00"/>
                </a:solidFill>
                <a:cs typeface="Arial" panose="020B0604020202020204" pitchFamily="34" charset="0"/>
              </a:rPr>
              <a:t>نقل</a:t>
            </a:r>
            <a:r>
              <a:rPr lang="ar-JO" altLang="en-US" sz="3600" dirty="0">
                <a:solidFill>
                  <a:schemeClr val="bg1"/>
                </a:solidFill>
                <a:cs typeface="Arial" panose="020B0604020202020204" pitchFamily="34" charset="0"/>
              </a:rPr>
              <a:t> و</a:t>
            </a:r>
            <a:r>
              <a:rPr lang="ar-JO" altLang="en-US" sz="3600" dirty="0">
                <a:solidFill>
                  <a:srgbClr val="FFFF00"/>
                </a:solidFill>
                <a:cs typeface="Arial" panose="020B0604020202020204" pitchFamily="34" charset="0"/>
              </a:rPr>
              <a:t>حفظ</a:t>
            </a:r>
            <a:r>
              <a:rPr lang="ar-JO" altLang="en-US" sz="3600" dirty="0">
                <a:solidFill>
                  <a:schemeClr val="bg1"/>
                </a:solidFill>
                <a:cs typeface="Arial" panose="020B0604020202020204" pitchFamily="34" charset="0"/>
              </a:rPr>
              <a:t> المعرفة من اليونانيين إلى أوروبا خصوصاً خلال العصور الوسطى المظلمة في أوروبا. </a:t>
            </a:r>
            <a:r>
              <a:rPr lang="en-SG" altLang="en-US" sz="3600" dirty="0">
                <a:solidFill>
                  <a:schemeClr val="bg1"/>
                </a:solidFill>
                <a:cs typeface="Arial" panose="020B0604020202020204" pitchFamily="34" charset="0"/>
              </a:rPr>
              <a:t> </a:t>
            </a:r>
          </a:p>
        </p:txBody>
      </p:sp>
      <p:sp>
        <p:nvSpPr>
          <p:cNvPr id="131076" name="Rectangle 3">
            <a:extLst>
              <a:ext uri="{FF2B5EF4-FFF2-40B4-BE49-F238E27FC236}">
                <a16:creationId xmlns:a16="http://schemas.microsoft.com/office/drawing/2014/main" id="{39E8F426-76F6-3C46-AA74-503F2884D6AD}"/>
              </a:ext>
            </a:extLst>
          </p:cNvPr>
          <p:cNvSpPr>
            <a:spLocks noChangeArrowheads="1"/>
          </p:cNvSpPr>
          <p:nvPr/>
        </p:nvSpPr>
        <p:spPr bwMode="auto">
          <a:xfrm>
            <a:off x="251520" y="6400106"/>
            <a:ext cx="56890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spcBef>
                <a:spcPct val="0"/>
              </a:spcBef>
              <a:buFontTx/>
              <a:buNone/>
            </a:pPr>
            <a:r>
              <a:rPr lang="en-SG" altLang="en-US" sz="1400" b="1" dirty="0">
                <a:solidFill>
                  <a:schemeClr val="bg1"/>
                </a:solidFill>
              </a:rPr>
              <a:t>http://</a:t>
            </a:r>
            <a:r>
              <a:rPr lang="en-SG" altLang="en-US" sz="1400" b="1" dirty="0" err="1">
                <a:solidFill>
                  <a:schemeClr val="bg1"/>
                </a:solidFill>
              </a:rPr>
              <a:t>en.wikipedia.org</a:t>
            </a:r>
            <a:r>
              <a:rPr lang="en-SG" altLang="en-US" sz="1400" b="1" dirty="0">
                <a:solidFill>
                  <a:schemeClr val="bg1"/>
                </a:solidFill>
              </a:rPr>
              <a:t>/wiki/</a:t>
            </a:r>
            <a:r>
              <a:rPr lang="en-SG" altLang="en-US" sz="1400" b="1" dirty="0" err="1">
                <a:solidFill>
                  <a:schemeClr val="bg1"/>
                </a:solidFill>
              </a:rPr>
              <a:t>Transmission_of_the_Classics</a:t>
            </a:r>
            <a:endParaRPr lang="en-SG" altLang="en-US" sz="1400" b="1" dirty="0">
              <a:solidFill>
                <a:schemeClr val="bg1"/>
              </a:solidFill>
            </a:endParaRPr>
          </a:p>
        </p:txBody>
      </p:sp>
      <p:sp>
        <p:nvSpPr>
          <p:cNvPr id="131077" name="Title 1">
            <a:extLst>
              <a:ext uri="{FF2B5EF4-FFF2-40B4-BE49-F238E27FC236}">
                <a16:creationId xmlns:a16="http://schemas.microsoft.com/office/drawing/2014/main" id="{5378A52B-B065-804B-9FEB-F78F2AF144EB}"/>
              </a:ext>
            </a:extLst>
          </p:cNvPr>
          <p:cNvSpPr>
            <a:spLocks noGrp="1"/>
          </p:cNvSpPr>
          <p:nvPr>
            <p:ph type="title"/>
          </p:nvPr>
        </p:nvSpPr>
        <p:spPr>
          <a:xfrm>
            <a:off x="0" y="0"/>
            <a:ext cx="9036050" cy="1412875"/>
          </a:xfrm>
          <a:solidFill>
            <a:srgbClr val="996633">
              <a:alpha val="47058"/>
            </a:srgbClr>
          </a:solidFill>
        </p:spPr>
        <p:txBody>
          <a:bodyPr/>
          <a:lstStyle/>
          <a:p>
            <a:r>
              <a:rPr lang="ar-JO" altLang="en-US" sz="5400" dirty="0">
                <a:solidFill>
                  <a:schemeClr val="bg1"/>
                </a:solidFill>
                <a:cs typeface="Arial" panose="020B0604020202020204" pitchFamily="34" charset="0"/>
              </a:rPr>
              <a:t>مساهمات العرب</a:t>
            </a:r>
            <a:endParaRPr lang="en-SG" altLang="en-US" sz="5400" dirty="0">
              <a:solidFill>
                <a:schemeClr val="bg1"/>
              </a:solidFill>
              <a:cs typeface="Arial" panose="020B060402020202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5">
            <a:extLst>
              <a:ext uri="{FF2B5EF4-FFF2-40B4-BE49-F238E27FC236}">
                <a16:creationId xmlns:a16="http://schemas.microsoft.com/office/drawing/2014/main" id="{400968A4-D50E-3D46-BADF-5C1C8C60B28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875" y="0"/>
            <a:ext cx="9151938"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Title 1">
            <a:extLst>
              <a:ext uri="{FF2B5EF4-FFF2-40B4-BE49-F238E27FC236}">
                <a16:creationId xmlns:a16="http://schemas.microsoft.com/office/drawing/2014/main" id="{27E8118E-DB0D-8640-B0A5-9B548838CEFC}"/>
              </a:ext>
            </a:extLst>
          </p:cNvPr>
          <p:cNvSpPr>
            <a:spLocks noGrp="1"/>
          </p:cNvSpPr>
          <p:nvPr>
            <p:ph type="title"/>
          </p:nvPr>
        </p:nvSpPr>
        <p:spPr>
          <a:xfrm>
            <a:off x="250825" y="2420938"/>
            <a:ext cx="5617319" cy="863600"/>
          </a:xfrm>
          <a:solidFill>
            <a:srgbClr val="000000"/>
          </a:solidFill>
        </p:spPr>
        <p:txBody>
          <a:bodyPr/>
          <a:lstStyle/>
          <a:p>
            <a:r>
              <a:rPr lang="ar-JO" altLang="en-US" dirty="0">
                <a:solidFill>
                  <a:schemeClr val="bg1"/>
                </a:solidFill>
                <a:cs typeface="Arial" panose="020B0604020202020204" pitchFamily="34" charset="0"/>
              </a:rPr>
              <a:t>مساهمات العرب</a:t>
            </a:r>
            <a:endParaRPr lang="en-SG" altLang="en-US" dirty="0">
              <a:solidFill>
                <a:schemeClr val="bg1"/>
              </a:solidFill>
              <a:cs typeface="Arial" panose="020B0604020202020204" pitchFamily="34" charset="0"/>
            </a:endParaRPr>
          </a:p>
        </p:txBody>
      </p:sp>
      <p:sp>
        <p:nvSpPr>
          <p:cNvPr id="132100" name="Content Placeholder 2">
            <a:extLst>
              <a:ext uri="{FF2B5EF4-FFF2-40B4-BE49-F238E27FC236}">
                <a16:creationId xmlns:a16="http://schemas.microsoft.com/office/drawing/2014/main" id="{893BB8F5-7283-EB41-A99A-7EABBC898807}"/>
              </a:ext>
            </a:extLst>
          </p:cNvPr>
          <p:cNvSpPr>
            <a:spLocks noGrp="1"/>
          </p:cNvSpPr>
          <p:nvPr>
            <p:ph idx="1"/>
          </p:nvPr>
        </p:nvSpPr>
        <p:spPr>
          <a:xfrm>
            <a:off x="-15875" y="5013325"/>
            <a:ext cx="9144000" cy="2592388"/>
          </a:xfrm>
          <a:solidFill>
            <a:srgbClr val="FFC000">
              <a:alpha val="50980"/>
            </a:srgbClr>
          </a:solidFill>
        </p:spPr>
        <p:txBody>
          <a:bodyPr/>
          <a:lstStyle/>
          <a:p>
            <a:pPr algn="r" rtl="1"/>
            <a:r>
              <a:rPr lang="ar-JO" altLang="en-US" sz="2800" dirty="0">
                <a:solidFill>
                  <a:schemeClr val="tx1"/>
                </a:solidFill>
                <a:cs typeface="Arial" panose="020B0604020202020204" pitchFamily="34" charset="0"/>
              </a:rPr>
              <a:t>امتلك العرب القدرة على </a:t>
            </a:r>
            <a:r>
              <a:rPr lang="ar-JO" altLang="en-US" sz="2800" dirty="0">
                <a:solidFill>
                  <a:srgbClr val="FF0000"/>
                </a:solidFill>
                <a:cs typeface="Arial" panose="020B0604020202020204" pitchFamily="34" charset="0"/>
              </a:rPr>
              <a:t>الإستيعاب</a:t>
            </a:r>
            <a:r>
              <a:rPr lang="ar-JO" altLang="en-US" sz="2800" dirty="0">
                <a:solidFill>
                  <a:schemeClr val="tx1"/>
                </a:solidFill>
                <a:cs typeface="Arial" panose="020B0604020202020204" pitchFamily="34" charset="0"/>
              </a:rPr>
              <a:t> و</a:t>
            </a:r>
            <a:r>
              <a:rPr lang="ar-JO" altLang="en-US" sz="2800" dirty="0">
                <a:solidFill>
                  <a:srgbClr val="FF0000"/>
                </a:solidFill>
                <a:cs typeface="Arial" panose="020B0604020202020204" pitchFamily="34" charset="0"/>
              </a:rPr>
              <a:t>البناء</a:t>
            </a:r>
            <a:r>
              <a:rPr lang="ar-JO" altLang="en-US" sz="2800" dirty="0">
                <a:solidFill>
                  <a:schemeClr val="tx1"/>
                </a:solidFill>
                <a:cs typeface="Arial" panose="020B0604020202020204" pitchFamily="34" charset="0"/>
              </a:rPr>
              <a:t> على </a:t>
            </a:r>
            <a:r>
              <a:rPr lang="ar-JO" altLang="en-US" sz="2800" dirty="0">
                <a:solidFill>
                  <a:srgbClr val="FF0000"/>
                </a:solidFill>
                <a:cs typeface="Arial" panose="020B0604020202020204" pitchFamily="34" charset="0"/>
              </a:rPr>
              <a:t>الثقافات</a:t>
            </a:r>
            <a:r>
              <a:rPr lang="ar-JO" altLang="en-US" sz="2800" dirty="0">
                <a:solidFill>
                  <a:schemeClr val="tx1"/>
                </a:solidFill>
                <a:cs typeface="Arial" panose="020B0604020202020204" pitchFamily="34" charset="0"/>
              </a:rPr>
              <a:t> التي كانت قبلهم. </a:t>
            </a:r>
            <a:endParaRPr lang="en-SG" altLang="en-US" sz="2800" dirty="0">
              <a:solidFill>
                <a:schemeClr val="tx1"/>
              </a:solidFill>
              <a:cs typeface="Arial" panose="020B0604020202020204" pitchFamily="34" charset="0"/>
            </a:endParaRPr>
          </a:p>
          <a:p>
            <a:pPr algn="r" rtl="1"/>
            <a:r>
              <a:rPr lang="ar-JO" altLang="en-US" sz="2800" dirty="0">
                <a:solidFill>
                  <a:schemeClr val="tx1"/>
                </a:solidFill>
                <a:cs typeface="Arial" panose="020B0604020202020204" pitchFamily="34" charset="0"/>
              </a:rPr>
              <a:t>بعض أعظم المساهمات كانت في حقول الرياضيات، الفلك والطب. </a:t>
            </a:r>
            <a:endParaRPr lang="en-SG" altLang="en-US" sz="2800" dirty="0">
              <a:solidFill>
                <a:schemeClr val="tx1"/>
              </a:solidFill>
              <a:cs typeface="Arial" panose="020B0604020202020204" pitchFamily="34" charset="0"/>
            </a:endParaRPr>
          </a:p>
        </p:txBody>
      </p:sp>
      <p:sp>
        <p:nvSpPr>
          <p:cNvPr id="132101" name="Rectangle 3">
            <a:extLst>
              <a:ext uri="{FF2B5EF4-FFF2-40B4-BE49-F238E27FC236}">
                <a16:creationId xmlns:a16="http://schemas.microsoft.com/office/drawing/2014/main" id="{A9D9AA12-B582-FB49-AE91-B1EE2199CB92}"/>
              </a:ext>
            </a:extLst>
          </p:cNvPr>
          <p:cNvSpPr>
            <a:spLocks noChangeArrowheads="1"/>
          </p:cNvSpPr>
          <p:nvPr/>
        </p:nvSpPr>
        <p:spPr bwMode="auto">
          <a:xfrm>
            <a:off x="6796088" y="6550025"/>
            <a:ext cx="25071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spcBef>
                <a:spcPct val="0"/>
              </a:spcBef>
              <a:buFontTx/>
              <a:buNone/>
            </a:pPr>
            <a:r>
              <a:rPr lang="en-SG" altLang="en-US" sz="1400" b="1" dirty="0">
                <a:solidFill>
                  <a:schemeClr val="tx1"/>
                </a:solidFill>
              </a:rPr>
              <a:t>http://</a:t>
            </a:r>
            <a:r>
              <a:rPr lang="en-SG" altLang="en-US" sz="1400" b="1" dirty="0" err="1">
                <a:solidFill>
                  <a:schemeClr val="tx1"/>
                </a:solidFill>
              </a:rPr>
              <a:t>www.adc.org</a:t>
            </a:r>
            <a:r>
              <a:rPr lang="en-SG" altLang="en-US" sz="1400" b="1" dirty="0">
                <a:solidFill>
                  <a:schemeClr val="tx1"/>
                </a:solidFill>
              </a:rPr>
              <a:t>/?id=247</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4">
            <a:extLst>
              <a:ext uri="{FF2B5EF4-FFF2-40B4-BE49-F238E27FC236}">
                <a16:creationId xmlns:a16="http://schemas.microsoft.com/office/drawing/2014/main" id="{C8B9CA17-F3F4-6942-A0F6-809ABE39625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7938" y="-6350"/>
            <a:ext cx="9151938"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C04851A-1613-F448-8CC4-1A3B63CA2A29}"/>
              </a:ext>
            </a:extLst>
          </p:cNvPr>
          <p:cNvSpPr>
            <a:spLocks noGrp="1"/>
          </p:cNvSpPr>
          <p:nvPr>
            <p:ph type="title"/>
          </p:nvPr>
        </p:nvSpPr>
        <p:spPr>
          <a:xfrm>
            <a:off x="0" y="11113"/>
            <a:ext cx="9264650" cy="858837"/>
          </a:xfrm>
          <a:solidFill>
            <a:schemeClr val="accent2">
              <a:lumMod val="20000"/>
              <a:lumOff val="80000"/>
              <a:alpha val="79000"/>
            </a:schemeClr>
          </a:solidFill>
        </p:spPr>
        <p:txBody>
          <a:bodyPr/>
          <a:lstStyle/>
          <a:p>
            <a:pPr>
              <a:defRPr/>
            </a:pPr>
            <a:r>
              <a:rPr lang="ar-JO" altLang="en-US" sz="4800" dirty="0">
                <a:solidFill>
                  <a:schemeClr val="tx1"/>
                </a:solidFill>
                <a:cs typeface="Arial" panose="020B0604020202020204" pitchFamily="34" charset="0"/>
              </a:rPr>
              <a:t>الرياضيات</a:t>
            </a:r>
            <a:endParaRPr lang="en-SG" altLang="en-US" sz="4800" dirty="0">
              <a:cs typeface="Arial" panose="020B0604020202020204" pitchFamily="34" charset="0"/>
            </a:endParaRPr>
          </a:p>
        </p:txBody>
      </p:sp>
      <p:sp>
        <p:nvSpPr>
          <p:cNvPr id="3" name="Content Placeholder 2">
            <a:extLst>
              <a:ext uri="{FF2B5EF4-FFF2-40B4-BE49-F238E27FC236}">
                <a16:creationId xmlns:a16="http://schemas.microsoft.com/office/drawing/2014/main" id="{B43C0E23-3080-D441-AF50-3A58EB386EE7}"/>
              </a:ext>
            </a:extLst>
          </p:cNvPr>
          <p:cNvSpPr>
            <a:spLocks noGrp="1"/>
          </p:cNvSpPr>
          <p:nvPr>
            <p:ph idx="1"/>
          </p:nvPr>
        </p:nvSpPr>
        <p:spPr>
          <a:xfrm>
            <a:off x="-17463" y="2249488"/>
            <a:ext cx="9161463" cy="3228975"/>
          </a:xfrm>
          <a:solidFill>
            <a:schemeClr val="accent2">
              <a:lumMod val="20000"/>
              <a:lumOff val="80000"/>
              <a:alpha val="74000"/>
            </a:schemeClr>
          </a:solidFill>
        </p:spPr>
        <p:txBody>
          <a:bodyPr/>
          <a:lstStyle/>
          <a:p>
            <a:pPr algn="r" rtl="1">
              <a:defRPr/>
            </a:pPr>
            <a:r>
              <a:rPr lang="ar-JO" altLang="en-US" sz="2800" dirty="0">
                <a:solidFill>
                  <a:schemeClr val="tx1"/>
                </a:solidFill>
                <a:cs typeface="Arial" panose="020B0604020202020204" pitchFamily="34" charset="0"/>
              </a:rPr>
              <a:t>قدم الرقم صفر حلول جديدة لمشاكل رياضية.</a:t>
            </a:r>
            <a:r>
              <a:rPr lang="en-SG" altLang="en-US" sz="2800" dirty="0">
                <a:solidFill>
                  <a:schemeClr val="tx1"/>
                </a:solidFill>
                <a:cs typeface="Arial" panose="020B0604020202020204" pitchFamily="34" charset="0"/>
              </a:rPr>
              <a:t> </a:t>
            </a:r>
            <a:endParaRPr lang="ar-JO" altLang="en-US" sz="2800" dirty="0">
              <a:solidFill>
                <a:schemeClr val="tx1"/>
              </a:solidFill>
              <a:cs typeface="Arial" panose="020B0604020202020204" pitchFamily="34" charset="0"/>
            </a:endParaRPr>
          </a:p>
          <a:p>
            <a:pPr algn="r" rtl="1">
              <a:defRPr/>
            </a:pPr>
            <a:r>
              <a:rPr lang="ar-JO" altLang="en-US" sz="2800" dirty="0">
                <a:solidFill>
                  <a:schemeClr val="tx1"/>
                </a:solidFill>
                <a:cs typeface="Arial" panose="020B0604020202020204" pitchFamily="34" charset="0"/>
              </a:rPr>
              <a:t>حسنت الأرقام العربية المفهوم الهندي الأصلي.</a:t>
            </a:r>
          </a:p>
          <a:p>
            <a:pPr algn="r" rtl="1">
              <a:defRPr/>
            </a:pPr>
            <a:r>
              <a:rPr lang="ar-JO" altLang="en-US" sz="2800" dirty="0">
                <a:solidFill>
                  <a:schemeClr val="tx1"/>
                </a:solidFill>
                <a:cs typeface="Arial" panose="020B0604020202020204" pitchFamily="34" charset="0"/>
              </a:rPr>
              <a:t>سهل النظام العشري العربي مسار العلوم.</a:t>
            </a:r>
            <a:endParaRPr lang="en-SG" altLang="en-US" sz="2800" dirty="0">
              <a:solidFill>
                <a:schemeClr val="tx1"/>
              </a:solidFill>
              <a:cs typeface="Arial" panose="020B0604020202020204" pitchFamily="34" charset="0"/>
            </a:endParaRPr>
          </a:p>
          <a:p>
            <a:pPr algn="r" rtl="1">
              <a:defRPr/>
            </a:pPr>
            <a:r>
              <a:rPr lang="ar-JO" altLang="en-US" sz="2800" dirty="0">
                <a:solidFill>
                  <a:schemeClr val="tx1"/>
                </a:solidFill>
                <a:cs typeface="Arial" panose="020B0604020202020204" pitchFamily="34" charset="0"/>
              </a:rPr>
              <a:t>اخترع العرب وطوروا علم الجبر وقدموا خطوات كبيرة في علم المثلثات. </a:t>
            </a:r>
            <a:endParaRPr lang="en-SG" altLang="en-US" sz="2800" dirty="0">
              <a:solidFill>
                <a:schemeClr val="tx1"/>
              </a:solidFill>
              <a:cs typeface="Arial" panose="020B0604020202020204" pitchFamily="34" charset="0"/>
            </a:endParaRPr>
          </a:p>
          <a:p>
            <a:pPr algn="r" rtl="1">
              <a:defRPr/>
            </a:pPr>
            <a:r>
              <a:rPr lang="ar-JO" altLang="en-US" sz="2800" dirty="0">
                <a:solidFill>
                  <a:schemeClr val="tx1"/>
                </a:solidFill>
                <a:cs typeface="Arial" panose="020B0604020202020204" pitchFamily="34" charset="0"/>
              </a:rPr>
              <a:t>كان الخوارزمي مؤسس علم الجبر مدفوعاً للعثور على أسلوب ضمان تقسيم الأراضي بدقة حتى يتم طاعة القرآن بحذر فيما يخص قوانين الميراث.  </a:t>
            </a:r>
            <a:endParaRPr lang="en-SG" altLang="en-US" sz="2800" dirty="0">
              <a:solidFill>
                <a:schemeClr val="tx1"/>
              </a:solidFill>
              <a:cs typeface="Arial" panose="020B0604020202020204" pitchFamily="34" charset="0"/>
            </a:endParaRPr>
          </a:p>
        </p:txBody>
      </p:sp>
      <p:sp>
        <p:nvSpPr>
          <p:cNvPr id="133125" name="Rectangle 3">
            <a:extLst>
              <a:ext uri="{FF2B5EF4-FFF2-40B4-BE49-F238E27FC236}">
                <a16:creationId xmlns:a16="http://schemas.microsoft.com/office/drawing/2014/main" id="{9B075840-4E36-D94B-AC49-AAE6266926E8}"/>
              </a:ext>
            </a:extLst>
          </p:cNvPr>
          <p:cNvSpPr>
            <a:spLocks noChangeArrowheads="1"/>
          </p:cNvSpPr>
          <p:nvPr/>
        </p:nvSpPr>
        <p:spPr bwMode="auto">
          <a:xfrm>
            <a:off x="6804025" y="6573838"/>
            <a:ext cx="252253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spcBef>
                <a:spcPct val="0"/>
              </a:spcBef>
              <a:buFontTx/>
              <a:buNone/>
            </a:pPr>
            <a:r>
              <a:rPr lang="en-SG" altLang="en-US" sz="1400" b="1" dirty="0">
                <a:solidFill>
                  <a:schemeClr val="bg1"/>
                </a:solidFill>
              </a:rPr>
              <a:t>http://</a:t>
            </a:r>
            <a:r>
              <a:rPr lang="en-SG" altLang="en-US" sz="1400" b="1" dirty="0" err="1">
                <a:solidFill>
                  <a:schemeClr val="bg1"/>
                </a:solidFill>
              </a:rPr>
              <a:t>www.adc.org</a:t>
            </a:r>
            <a:r>
              <a:rPr lang="en-SG" altLang="en-US" sz="1400" b="1" dirty="0">
                <a:solidFill>
                  <a:schemeClr val="bg1"/>
                </a:solidFill>
              </a:rPr>
              <a:t>/?id=247</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a:extLst>
              <a:ext uri="{FF2B5EF4-FFF2-40B4-BE49-F238E27FC236}">
                <a16:creationId xmlns:a16="http://schemas.microsoft.com/office/drawing/2014/main" id="{DED62FEE-7AFE-8F42-8ABE-16981CABCF8E}"/>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8575"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4948F3B-ADB0-6742-99EB-D824F32895DC}"/>
              </a:ext>
            </a:extLst>
          </p:cNvPr>
          <p:cNvSpPr>
            <a:spLocks noGrp="1"/>
          </p:cNvSpPr>
          <p:nvPr>
            <p:ph type="title"/>
          </p:nvPr>
        </p:nvSpPr>
        <p:spPr>
          <a:xfrm>
            <a:off x="-28575" y="188913"/>
            <a:ext cx="9139238" cy="777875"/>
          </a:xfrm>
          <a:solidFill>
            <a:schemeClr val="bg1">
              <a:lumMod val="50000"/>
              <a:alpha val="64000"/>
            </a:schemeClr>
          </a:solidFill>
          <a:effectLst>
            <a:glow rad="127000">
              <a:schemeClr val="tx2">
                <a:alpha val="99000"/>
              </a:schemeClr>
            </a:glow>
          </a:effectLst>
        </p:spPr>
        <p:txBody>
          <a:bodyPr/>
          <a:lstStyle/>
          <a:p>
            <a:pPr>
              <a:defRPr/>
            </a:pPr>
            <a:r>
              <a:rPr lang="ar-JO" altLang="en-US" sz="4800" dirty="0">
                <a:solidFill>
                  <a:schemeClr val="bg1"/>
                </a:solidFill>
                <a:cs typeface="Arial" panose="020B0604020202020204" pitchFamily="34" charset="0"/>
              </a:rPr>
              <a:t>الفلك</a:t>
            </a:r>
            <a:endParaRPr lang="en-SG" altLang="en-US" sz="4800" dirty="0">
              <a:solidFill>
                <a:schemeClr val="bg1"/>
              </a:solidFill>
              <a:cs typeface="Arial" panose="020B0604020202020204" pitchFamily="34" charset="0"/>
            </a:endParaRPr>
          </a:p>
        </p:txBody>
      </p:sp>
      <p:sp>
        <p:nvSpPr>
          <p:cNvPr id="3" name="Content Placeholder 2">
            <a:extLst>
              <a:ext uri="{FF2B5EF4-FFF2-40B4-BE49-F238E27FC236}">
                <a16:creationId xmlns:a16="http://schemas.microsoft.com/office/drawing/2014/main" id="{4DB64E95-2CB8-B840-BF58-23D23D9A9CBF}"/>
              </a:ext>
            </a:extLst>
          </p:cNvPr>
          <p:cNvSpPr>
            <a:spLocks noGrp="1"/>
          </p:cNvSpPr>
          <p:nvPr>
            <p:ph idx="1"/>
          </p:nvPr>
        </p:nvSpPr>
        <p:spPr>
          <a:xfrm>
            <a:off x="0" y="2132856"/>
            <a:ext cx="9110663" cy="2808287"/>
          </a:xfrm>
          <a:solidFill>
            <a:schemeClr val="bg1">
              <a:lumMod val="50000"/>
              <a:alpha val="73000"/>
            </a:schemeClr>
          </a:solidFill>
          <a:effectLst>
            <a:glow rad="127000">
              <a:schemeClr val="tx2">
                <a:alpha val="99000"/>
              </a:schemeClr>
            </a:glow>
          </a:effectLst>
        </p:spPr>
        <p:txBody>
          <a:bodyPr/>
          <a:lstStyle/>
          <a:p>
            <a:pPr algn="r" rtl="1">
              <a:defRPr/>
            </a:pPr>
            <a:r>
              <a:rPr lang="ar-JO" sz="2800" dirty="0">
                <a:solidFill>
                  <a:schemeClr val="bg1"/>
                </a:solidFill>
                <a:cs typeface="Arial" panose="020B0604020202020204" pitchFamily="34" charset="0"/>
              </a:rPr>
              <a:t>مثل علم الجبر تم تحسين </a:t>
            </a:r>
            <a:r>
              <a:rPr lang="ar-JO" sz="2800" dirty="0">
                <a:solidFill>
                  <a:srgbClr val="FFFF00"/>
                </a:solidFill>
                <a:cs typeface="Arial" panose="020B0604020202020204" pitchFamily="34" charset="0"/>
              </a:rPr>
              <a:t>الإسطرلاب </a:t>
            </a:r>
            <a:r>
              <a:rPr lang="ar-JO" sz="2800" dirty="0">
                <a:solidFill>
                  <a:schemeClr val="bg1"/>
                </a:solidFill>
                <a:cs typeface="Arial" panose="020B0604020202020204" pitchFamily="34" charset="0"/>
              </a:rPr>
              <a:t>بوضع الدين في الفكر، حيث أنه يستخدم لرسم مخططات</a:t>
            </a:r>
            <a:r>
              <a:rPr lang="ar-JO" sz="2800" dirty="0">
                <a:solidFill>
                  <a:srgbClr val="FFFF00"/>
                </a:solidFill>
                <a:cs typeface="Arial" panose="020B0604020202020204" pitchFamily="34" charset="0"/>
              </a:rPr>
              <a:t> الوقت الدقيق لشروق وغروب الشمس، </a:t>
            </a:r>
            <a:r>
              <a:rPr lang="ar-JO" sz="2800" dirty="0">
                <a:solidFill>
                  <a:schemeClr val="bg1"/>
                </a:solidFill>
                <a:cs typeface="Arial" panose="020B0604020202020204" pitchFamily="34" charset="0"/>
              </a:rPr>
              <a:t>ولتحديد فترة الصوم خلال شهر </a:t>
            </a:r>
            <a:r>
              <a:rPr lang="ar-JO" sz="2800" dirty="0">
                <a:solidFill>
                  <a:srgbClr val="FFFF00"/>
                </a:solidFill>
                <a:cs typeface="Arial" panose="020B0604020202020204" pitchFamily="34" charset="0"/>
              </a:rPr>
              <a:t>رمضان.  </a:t>
            </a:r>
            <a:endParaRPr lang="en-SG" sz="2800" dirty="0">
              <a:solidFill>
                <a:srgbClr val="FFFF00"/>
              </a:solidFill>
              <a:cs typeface="Arial" panose="020B0604020202020204" pitchFamily="34" charset="0"/>
            </a:endParaRPr>
          </a:p>
          <a:p>
            <a:pPr algn="r" rtl="1">
              <a:defRPr/>
            </a:pPr>
            <a:r>
              <a:rPr lang="ar-JO" sz="2800" dirty="0">
                <a:solidFill>
                  <a:schemeClr val="bg1"/>
                </a:solidFill>
                <a:cs typeface="Arial" panose="020B0604020202020204" pitchFamily="34" charset="0"/>
              </a:rPr>
              <a:t>جمع علماء الفلك العرب في العصور الوسطى المخططات والجداول الفلكية في ملاحظات، مستخدمين كل هذه لتحديد طول الدرجة، لتأسيس </a:t>
            </a:r>
            <a:r>
              <a:rPr lang="ar-JO" sz="2800" dirty="0">
                <a:solidFill>
                  <a:srgbClr val="FFFF00"/>
                </a:solidFill>
                <a:cs typeface="Arial" panose="020B0604020202020204" pitchFamily="34" charset="0"/>
              </a:rPr>
              <a:t>خط الطول وخد العرض.  </a:t>
            </a:r>
            <a:endParaRPr lang="en-SG" sz="2800" dirty="0">
              <a:solidFill>
                <a:srgbClr val="FFFF00"/>
              </a:solidFill>
              <a:cs typeface="Arial" panose="020B0604020202020204" pitchFamily="34" charset="0"/>
            </a:endParaRPr>
          </a:p>
        </p:txBody>
      </p:sp>
      <p:sp>
        <p:nvSpPr>
          <p:cNvPr id="134149" name="Rectangle 3">
            <a:extLst>
              <a:ext uri="{FF2B5EF4-FFF2-40B4-BE49-F238E27FC236}">
                <a16:creationId xmlns:a16="http://schemas.microsoft.com/office/drawing/2014/main" id="{BB8A6A6E-CEEC-204B-A6EB-365832B5C277}"/>
              </a:ext>
            </a:extLst>
          </p:cNvPr>
          <p:cNvSpPr>
            <a:spLocks noChangeArrowheads="1"/>
          </p:cNvSpPr>
          <p:nvPr/>
        </p:nvSpPr>
        <p:spPr bwMode="auto">
          <a:xfrm>
            <a:off x="0" y="6545263"/>
            <a:ext cx="31833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spcBef>
                <a:spcPct val="0"/>
              </a:spcBef>
              <a:buFontTx/>
              <a:buNone/>
            </a:pPr>
            <a:r>
              <a:rPr lang="en-SG" altLang="en-US" sz="1800" b="1" dirty="0">
                <a:solidFill>
                  <a:schemeClr val="bg1"/>
                </a:solidFill>
              </a:rPr>
              <a:t>http://</a:t>
            </a:r>
            <a:r>
              <a:rPr lang="en-SG" altLang="en-US" sz="1800" b="1" dirty="0" err="1">
                <a:solidFill>
                  <a:schemeClr val="bg1"/>
                </a:solidFill>
              </a:rPr>
              <a:t>www.adc.org</a:t>
            </a:r>
            <a:r>
              <a:rPr lang="en-SG" altLang="en-US" sz="1800" b="1" dirty="0">
                <a:solidFill>
                  <a:schemeClr val="bg1"/>
                </a:solidFill>
              </a:rPr>
              <a:t>/?id=247</a:t>
            </a:r>
          </a:p>
        </p:txBody>
      </p:sp>
      <p:pic>
        <p:nvPicPr>
          <p:cNvPr id="134150" name="Picture 5">
            <a:extLst>
              <a:ext uri="{FF2B5EF4-FFF2-40B4-BE49-F238E27FC236}">
                <a16:creationId xmlns:a16="http://schemas.microsoft.com/office/drawing/2014/main" id="{D8FEA189-6163-6845-BFAB-71A76DCDB47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529388" y="5048250"/>
            <a:ext cx="258127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6">
            <a:extLst>
              <a:ext uri="{FF2B5EF4-FFF2-40B4-BE49-F238E27FC236}">
                <a16:creationId xmlns:a16="http://schemas.microsoft.com/office/drawing/2014/main" id="{603069D9-C3A2-8447-B97E-2AFF4496CA6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1" name="Title 1">
            <a:extLst>
              <a:ext uri="{FF2B5EF4-FFF2-40B4-BE49-F238E27FC236}">
                <a16:creationId xmlns:a16="http://schemas.microsoft.com/office/drawing/2014/main" id="{7D2024C7-FC73-3144-A137-EE08958AF0AD}"/>
              </a:ext>
            </a:extLst>
          </p:cNvPr>
          <p:cNvSpPr>
            <a:spLocks noGrp="1"/>
          </p:cNvSpPr>
          <p:nvPr>
            <p:ph type="title"/>
          </p:nvPr>
        </p:nvSpPr>
        <p:spPr>
          <a:xfrm>
            <a:off x="0" y="0"/>
            <a:ext cx="4572000" cy="1125538"/>
          </a:xfrm>
        </p:spPr>
        <p:txBody>
          <a:bodyPr/>
          <a:lstStyle/>
          <a:p>
            <a:r>
              <a:rPr lang="ar-JO" altLang="en-US" sz="5400" dirty="0">
                <a:solidFill>
                  <a:schemeClr val="bg1"/>
                </a:solidFill>
                <a:cs typeface="Arial" panose="020B0604020202020204" pitchFamily="34" charset="0"/>
              </a:rPr>
              <a:t>الطب</a:t>
            </a:r>
            <a:endParaRPr lang="en-SG" altLang="en-US" sz="5400" dirty="0">
              <a:solidFill>
                <a:schemeClr val="bg1"/>
              </a:solidFill>
              <a:cs typeface="Arial" panose="020B0604020202020204" pitchFamily="34" charset="0"/>
            </a:endParaRPr>
          </a:p>
        </p:txBody>
      </p:sp>
      <p:sp>
        <p:nvSpPr>
          <p:cNvPr id="135172" name="Content Placeholder 2">
            <a:extLst>
              <a:ext uri="{FF2B5EF4-FFF2-40B4-BE49-F238E27FC236}">
                <a16:creationId xmlns:a16="http://schemas.microsoft.com/office/drawing/2014/main" id="{3E52779A-FE7E-914F-BE01-17B4D0CC4563}"/>
              </a:ext>
            </a:extLst>
          </p:cNvPr>
          <p:cNvSpPr>
            <a:spLocks noGrp="1"/>
          </p:cNvSpPr>
          <p:nvPr>
            <p:ph idx="1"/>
          </p:nvPr>
        </p:nvSpPr>
        <p:spPr>
          <a:xfrm>
            <a:off x="1" y="1344613"/>
            <a:ext cx="4427538" cy="5516562"/>
          </a:xfrm>
        </p:spPr>
        <p:txBody>
          <a:bodyPr/>
          <a:lstStyle/>
          <a:p>
            <a:pPr algn="r" rtl="1"/>
            <a:r>
              <a:rPr lang="ar-JO" altLang="en-US" sz="2800" dirty="0">
                <a:solidFill>
                  <a:srgbClr val="FFFF00"/>
                </a:solidFill>
                <a:cs typeface="Arial" panose="020B0604020202020204" pitchFamily="34" charset="0"/>
              </a:rPr>
              <a:t>حسَّن</a:t>
            </a:r>
            <a:r>
              <a:rPr lang="ar-JO" altLang="en-US" sz="2800" dirty="0">
                <a:solidFill>
                  <a:schemeClr val="bg1"/>
                </a:solidFill>
                <a:cs typeface="Arial" panose="020B0604020202020204" pitchFamily="34" charset="0"/>
              </a:rPr>
              <a:t> العرب على </a:t>
            </a:r>
            <a:r>
              <a:rPr lang="ar-JO" altLang="en-US" sz="2800" dirty="0">
                <a:solidFill>
                  <a:srgbClr val="FFFF00"/>
                </a:solidFill>
                <a:cs typeface="Arial" panose="020B0604020202020204" pitchFamily="34" charset="0"/>
              </a:rPr>
              <a:t>علوم الشفاء </a:t>
            </a:r>
            <a:r>
              <a:rPr lang="ar-JO" altLang="en-US" sz="2800" dirty="0">
                <a:solidFill>
                  <a:schemeClr val="bg1"/>
                </a:solidFill>
                <a:cs typeface="Arial" panose="020B0604020202020204" pitchFamily="34" charset="0"/>
              </a:rPr>
              <a:t>من بلاد ما بين النهرين ومصر القديمة.</a:t>
            </a:r>
            <a:endParaRPr lang="en-SG" altLang="en-US" sz="2800" dirty="0">
              <a:solidFill>
                <a:schemeClr val="bg1"/>
              </a:solidFill>
              <a:cs typeface="Arial" panose="020B0604020202020204" pitchFamily="34" charset="0"/>
            </a:endParaRPr>
          </a:p>
          <a:p>
            <a:pPr algn="r" rtl="1"/>
            <a:r>
              <a:rPr lang="ar-JO" altLang="en-US" sz="2800" dirty="0">
                <a:solidFill>
                  <a:schemeClr val="bg1"/>
                </a:solidFill>
                <a:cs typeface="Arial" panose="020B0604020202020204" pitchFamily="34" charset="0"/>
              </a:rPr>
              <a:t>كان الرازي هو أول من </a:t>
            </a:r>
            <a:r>
              <a:rPr lang="ar-JO" altLang="en-US" sz="2800" dirty="0">
                <a:solidFill>
                  <a:srgbClr val="FFFF00"/>
                </a:solidFill>
                <a:cs typeface="Arial" panose="020B0604020202020204" pitchFamily="34" charset="0"/>
              </a:rPr>
              <a:t>شخَّص الجدري والحصبة </a:t>
            </a:r>
            <a:r>
              <a:rPr lang="ar-JO" altLang="en-US" sz="2800" dirty="0">
                <a:solidFill>
                  <a:schemeClr val="bg1"/>
                </a:solidFill>
                <a:cs typeface="Arial" panose="020B0604020202020204" pitchFamily="34" charset="0"/>
              </a:rPr>
              <a:t>وقدَّم بعض العلاجات الأساسية؟   </a:t>
            </a:r>
            <a:endParaRPr lang="en-SG" altLang="en-US" sz="2800" dirty="0">
              <a:solidFill>
                <a:schemeClr val="bg1"/>
              </a:solidFill>
              <a:cs typeface="Arial" panose="020B0604020202020204" pitchFamily="34" charset="0"/>
            </a:endParaRPr>
          </a:p>
          <a:p>
            <a:pPr algn="r" rtl="1"/>
            <a:r>
              <a:rPr lang="ar-JO" altLang="en-US" sz="2800" dirty="0">
                <a:solidFill>
                  <a:schemeClr val="bg1"/>
                </a:solidFill>
                <a:cs typeface="Arial" panose="020B0604020202020204" pitchFamily="34" charset="0"/>
              </a:rPr>
              <a:t>اكتشف ابن النفيس المبادئ الأساسية </a:t>
            </a:r>
            <a:r>
              <a:rPr lang="ar-JO" altLang="en-US" sz="2800" dirty="0">
                <a:solidFill>
                  <a:srgbClr val="FFFF00"/>
                </a:solidFill>
                <a:cs typeface="Arial" panose="020B0604020202020204" pitchFamily="34" charset="0"/>
              </a:rPr>
              <a:t>للدورة الدموية الرئوية. </a:t>
            </a:r>
            <a:endParaRPr lang="en-SG" altLang="en-US" sz="2800" dirty="0">
              <a:solidFill>
                <a:srgbClr val="FFFF00"/>
              </a:solidFill>
              <a:cs typeface="Arial" panose="020B0604020202020204" pitchFamily="34" charset="0"/>
            </a:endParaRPr>
          </a:p>
          <a:p>
            <a:pPr algn="r" rtl="1"/>
            <a:r>
              <a:rPr lang="ar-JO" altLang="en-US" sz="2800" dirty="0">
                <a:solidFill>
                  <a:schemeClr val="bg1"/>
                </a:solidFill>
                <a:cs typeface="Arial" panose="020B0604020202020204" pitchFamily="34" charset="0"/>
              </a:rPr>
              <a:t>كان </a:t>
            </a:r>
            <a:r>
              <a:rPr lang="ar-JO" altLang="en-US" sz="2800" dirty="0">
                <a:solidFill>
                  <a:srgbClr val="FFFF00"/>
                </a:solidFill>
                <a:cs typeface="Arial" panose="020B0604020202020204" pitchFamily="34" charset="0"/>
              </a:rPr>
              <a:t>طب الأعشاب </a:t>
            </a:r>
            <a:r>
              <a:rPr lang="ar-JO" altLang="en-US" sz="2800" dirty="0">
                <a:solidFill>
                  <a:schemeClr val="bg1"/>
                </a:solidFill>
                <a:cs typeface="Arial" panose="020B0604020202020204" pitchFamily="34" charset="0"/>
              </a:rPr>
              <a:t>مستخدماً بشكل واسع في الشرق الأوسط وتم تخزينها في </a:t>
            </a:r>
            <a:r>
              <a:rPr lang="ar-JO" altLang="en-US" sz="2800" dirty="0">
                <a:solidFill>
                  <a:srgbClr val="FFFF00"/>
                </a:solidFill>
                <a:cs typeface="Arial" panose="020B0604020202020204" pitchFamily="34" charset="0"/>
              </a:rPr>
              <a:t>الصيدليات</a:t>
            </a:r>
            <a:r>
              <a:rPr lang="ar-JO" altLang="en-US" sz="2800" dirty="0">
                <a:solidFill>
                  <a:schemeClr val="bg1"/>
                </a:solidFill>
                <a:cs typeface="Arial" panose="020B0604020202020204" pitchFamily="34" charset="0"/>
              </a:rPr>
              <a:t> العربية </a:t>
            </a:r>
            <a:endParaRPr lang="en-SG" altLang="en-US" sz="3600" dirty="0">
              <a:solidFill>
                <a:schemeClr val="tx1"/>
              </a:solidFill>
              <a:cs typeface="Arial" panose="020B0604020202020204" pitchFamily="34" charset="0"/>
            </a:endParaRPr>
          </a:p>
        </p:txBody>
      </p:sp>
      <p:sp>
        <p:nvSpPr>
          <p:cNvPr id="135173" name="Rectangle 3">
            <a:extLst>
              <a:ext uri="{FF2B5EF4-FFF2-40B4-BE49-F238E27FC236}">
                <a16:creationId xmlns:a16="http://schemas.microsoft.com/office/drawing/2014/main" id="{CF1CCE79-7585-E64A-B908-C4B3DAB1F450}"/>
              </a:ext>
            </a:extLst>
          </p:cNvPr>
          <p:cNvSpPr>
            <a:spLocks noChangeArrowheads="1"/>
          </p:cNvSpPr>
          <p:nvPr/>
        </p:nvSpPr>
        <p:spPr bwMode="auto">
          <a:xfrm>
            <a:off x="6848475" y="6540500"/>
            <a:ext cx="27733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spcBef>
                <a:spcPct val="0"/>
              </a:spcBef>
              <a:buFontTx/>
              <a:buNone/>
            </a:pPr>
            <a:r>
              <a:rPr lang="en-SG" altLang="en-US" sz="1400" b="1" dirty="0">
                <a:solidFill>
                  <a:schemeClr val="tx1"/>
                </a:solidFill>
              </a:rPr>
              <a:t>http://</a:t>
            </a:r>
            <a:r>
              <a:rPr lang="en-SG" altLang="en-US" sz="1400" b="1" dirty="0" err="1">
                <a:solidFill>
                  <a:schemeClr val="tx1"/>
                </a:solidFill>
              </a:rPr>
              <a:t>www.adc.org</a:t>
            </a:r>
            <a:r>
              <a:rPr lang="en-SG" altLang="en-US" sz="1400" b="1" dirty="0">
                <a:solidFill>
                  <a:schemeClr val="tx1"/>
                </a:solidFill>
              </a:rPr>
              <a:t>/?id=247</a:t>
            </a:r>
          </a:p>
        </p:txBody>
      </p:sp>
      <p:pic>
        <p:nvPicPr>
          <p:cNvPr id="135174" name="Picture 4">
            <a:extLst>
              <a:ext uri="{FF2B5EF4-FFF2-40B4-BE49-F238E27FC236}">
                <a16:creationId xmlns:a16="http://schemas.microsoft.com/office/drawing/2014/main" id="{93298239-9B4A-7D47-AF5B-AE6BB8D844E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427538" y="3697288"/>
            <a:ext cx="2352675"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5" name="Picture 5">
            <a:extLst>
              <a:ext uri="{FF2B5EF4-FFF2-40B4-BE49-F238E27FC236}">
                <a16:creationId xmlns:a16="http://schemas.microsoft.com/office/drawing/2014/main" id="{B02E8EA4-C5C2-C54B-A268-184DD4C03E69}"/>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305550" y="188913"/>
            <a:ext cx="2713038" cy="400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body" idx="1"/>
          </p:nvPr>
        </p:nvSpPr>
        <p:spPr/>
        <p:txBody>
          <a:bodyPr/>
          <a:lstStyle/>
          <a:p>
            <a:pPr eaLnBrk="1" hangingPunct="1"/>
            <a:endParaRPr lang="en-US" altLang="en-US" sz="2400" dirty="0">
              <a:ea typeface="ＭＳ Ｐゴシック" pitchFamily="34" charset="-128"/>
            </a:endParaRPr>
          </a:p>
        </p:txBody>
      </p:sp>
      <p:pic>
        <p:nvPicPr>
          <p:cNvPr id="101378" name="Picture 3" descr="alpha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55613"/>
            <a:ext cx="8610600"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Text Box 4"/>
          <p:cNvSpPr txBox="1">
            <a:spLocks noChangeArrowheads="1"/>
          </p:cNvSpPr>
          <p:nvPr/>
        </p:nvSpPr>
        <p:spPr bwMode="auto">
          <a:xfrm>
            <a:off x="0" y="640080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مقتبس من الموسوعة الفينيقية</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 http://phoenicia.org/alphabet.html </a:t>
            </a:r>
          </a:p>
        </p:txBody>
      </p:sp>
      <p:sp>
        <p:nvSpPr>
          <p:cNvPr id="6" name="Text Box 7"/>
          <p:cNvSpPr txBox="1">
            <a:spLocks noChangeArrowheads="1"/>
          </p:cNvSpPr>
          <p:nvPr/>
        </p:nvSpPr>
        <p:spPr bwMode="auto">
          <a:xfrm>
            <a:off x="8382000" y="76200"/>
            <a:ext cx="685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118</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6"/>
          <p:cNvSpPr>
            <a:spLocks noChangeArrowheads="1"/>
          </p:cNvSpPr>
          <p:nvPr/>
        </p:nvSpPr>
        <p:spPr bwMode="auto">
          <a:xfrm>
            <a:off x="152400" y="419100"/>
            <a:ext cx="2590800" cy="41910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الكنعانية الأولية</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9" name="Rectangle 8"/>
          <p:cNvSpPr>
            <a:spLocks noChangeArrowheads="1"/>
          </p:cNvSpPr>
          <p:nvPr/>
        </p:nvSpPr>
        <p:spPr bwMode="auto">
          <a:xfrm>
            <a:off x="2514600" y="1905000"/>
            <a:ext cx="1828800" cy="41910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الارامية</a:t>
            </a:r>
            <a:endPar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10" name="Rectangle 9"/>
          <p:cNvSpPr>
            <a:spLocks noChangeArrowheads="1"/>
          </p:cNvSpPr>
          <p:nvPr/>
        </p:nvSpPr>
        <p:spPr bwMode="auto">
          <a:xfrm>
            <a:off x="4724400" y="1905000"/>
            <a:ext cx="1828800" cy="41910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السريانية</a:t>
            </a:r>
            <a:endPar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11" name="Rectangle 10"/>
          <p:cNvSpPr>
            <a:spLocks noChangeArrowheads="1"/>
          </p:cNvSpPr>
          <p:nvPr/>
        </p:nvSpPr>
        <p:spPr bwMode="auto">
          <a:xfrm>
            <a:off x="4724400" y="2362200"/>
            <a:ext cx="1828800" cy="419100"/>
          </a:xfrm>
          <a:prstGeom prst="rect">
            <a:avLst/>
          </a:prstGeom>
          <a:solidFill>
            <a:srgbClr val="FFFF00"/>
          </a:solidFill>
          <a:ln w="63500">
            <a:solidFill>
              <a:srgbClr val="2D2DB9"/>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العبرانية</a:t>
            </a:r>
            <a:endPar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14" name="Rectangle 13"/>
          <p:cNvSpPr>
            <a:spLocks noChangeArrowheads="1"/>
          </p:cNvSpPr>
          <p:nvPr/>
        </p:nvSpPr>
        <p:spPr bwMode="auto">
          <a:xfrm>
            <a:off x="4724400" y="2857500"/>
            <a:ext cx="1828800" cy="41910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البالميرية</a:t>
            </a:r>
            <a:endPar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15" name="Rectangle 14"/>
          <p:cNvSpPr>
            <a:spLocks noChangeArrowheads="1"/>
          </p:cNvSpPr>
          <p:nvPr/>
        </p:nvSpPr>
        <p:spPr bwMode="auto">
          <a:xfrm>
            <a:off x="4724400" y="3314700"/>
            <a:ext cx="1600200" cy="41910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النبطية</a:t>
            </a:r>
            <a:endPar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17" name="Rectangle 16"/>
          <p:cNvSpPr>
            <a:spLocks noChangeArrowheads="1"/>
          </p:cNvSpPr>
          <p:nvPr/>
        </p:nvSpPr>
        <p:spPr bwMode="auto">
          <a:xfrm>
            <a:off x="6781800" y="3733800"/>
            <a:ext cx="1600200" cy="609600"/>
          </a:xfrm>
          <a:prstGeom prst="rect">
            <a:avLst/>
          </a:prstGeom>
          <a:solidFill>
            <a:srgbClr val="FFFF00"/>
          </a:solidFill>
          <a:ln w="63500">
            <a:solidFill>
              <a:srgbClr val="2D2DB9"/>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الغربية</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18" name="Rectangle 17"/>
          <p:cNvSpPr>
            <a:spLocks noChangeArrowheads="1"/>
          </p:cNvSpPr>
          <p:nvPr/>
        </p:nvSpPr>
        <p:spPr bwMode="auto">
          <a:xfrm>
            <a:off x="7543800" y="4572000"/>
            <a:ext cx="1447800" cy="533400"/>
          </a:xfrm>
          <a:prstGeom prst="rect">
            <a:avLst/>
          </a:prstGeom>
          <a:solidFill>
            <a:srgbClr val="FFFF00"/>
          </a:solidFill>
          <a:ln w="63500">
            <a:solidFill>
              <a:srgbClr val="2D2DB9"/>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السيريلية</a:t>
            </a:r>
            <a:endPar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19" name="Rectangle 18"/>
          <p:cNvSpPr>
            <a:spLocks noChangeArrowheads="1"/>
          </p:cNvSpPr>
          <p:nvPr/>
        </p:nvSpPr>
        <p:spPr bwMode="auto">
          <a:xfrm>
            <a:off x="3810000" y="4305300"/>
            <a:ext cx="1143000" cy="457200"/>
          </a:xfrm>
          <a:prstGeom prst="rect">
            <a:avLst/>
          </a:prstGeom>
          <a:solidFill>
            <a:srgbClr val="FFFF00"/>
          </a:solidFill>
          <a:ln w="63500">
            <a:solidFill>
              <a:srgbClr val="2D2DB9"/>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اليونانية</a:t>
            </a:r>
            <a:endPar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0" name="Rectangle 19"/>
          <p:cNvSpPr>
            <a:spLocks noChangeArrowheads="1"/>
          </p:cNvSpPr>
          <p:nvPr/>
        </p:nvSpPr>
        <p:spPr bwMode="auto">
          <a:xfrm>
            <a:off x="7620000" y="3000375"/>
            <a:ext cx="1371600" cy="428625"/>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الفارسية</a:t>
            </a:r>
            <a:endPar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2" name="Rectangle 21"/>
          <p:cNvSpPr>
            <a:spLocks noChangeArrowheads="1"/>
          </p:cNvSpPr>
          <p:nvPr/>
        </p:nvSpPr>
        <p:spPr bwMode="auto">
          <a:xfrm>
            <a:off x="762000" y="1447800"/>
            <a:ext cx="1905000" cy="533400"/>
          </a:xfrm>
          <a:prstGeom prst="rect">
            <a:avLst/>
          </a:prstGeom>
          <a:solidFill>
            <a:srgbClr val="FF0000"/>
          </a:solidFill>
          <a:ln w="9525">
            <a:solidFill>
              <a:srgbClr val="FF0000"/>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الفينيقية</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3" name="Rectangle 22"/>
          <p:cNvSpPr>
            <a:spLocks noChangeArrowheads="1"/>
          </p:cNvSpPr>
          <p:nvPr/>
        </p:nvSpPr>
        <p:spPr bwMode="auto">
          <a:xfrm>
            <a:off x="1600200" y="3848100"/>
            <a:ext cx="2514600" cy="41910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الأتروسكانية/اللاتينية</a:t>
            </a:r>
            <a:endPar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4" name="Rectangle 23"/>
          <p:cNvSpPr>
            <a:spLocks noChangeArrowheads="1"/>
          </p:cNvSpPr>
          <p:nvPr/>
        </p:nvSpPr>
        <p:spPr bwMode="auto">
          <a:xfrm>
            <a:off x="1447800" y="4324350"/>
            <a:ext cx="2209800" cy="41910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اليونانية القديمة</a:t>
            </a:r>
            <a:endPar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5" name="Rectangle 24"/>
          <p:cNvSpPr>
            <a:spLocks noChangeArrowheads="1"/>
          </p:cNvSpPr>
          <p:nvPr/>
        </p:nvSpPr>
        <p:spPr bwMode="auto">
          <a:xfrm>
            <a:off x="2209800" y="4800600"/>
            <a:ext cx="1752600" cy="43815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العبرية القديمة</a:t>
            </a:r>
            <a:endPar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6" name="Rectangle 25"/>
          <p:cNvSpPr>
            <a:spLocks noChangeArrowheads="1"/>
          </p:cNvSpPr>
          <p:nvPr/>
        </p:nvSpPr>
        <p:spPr bwMode="auto">
          <a:xfrm>
            <a:off x="4343400" y="4800600"/>
            <a:ext cx="1371600" cy="43815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السامرية</a:t>
            </a:r>
            <a:endPar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7" name="Rectangle 26"/>
          <p:cNvSpPr>
            <a:spLocks noChangeArrowheads="1"/>
          </p:cNvSpPr>
          <p:nvPr/>
        </p:nvSpPr>
        <p:spPr bwMode="auto">
          <a:xfrm>
            <a:off x="609600" y="5257800"/>
            <a:ext cx="2209800" cy="45720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العربية الأولية</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8" name="Rectangle 27"/>
          <p:cNvSpPr>
            <a:spLocks noChangeArrowheads="1"/>
          </p:cNvSpPr>
          <p:nvPr/>
        </p:nvSpPr>
        <p:spPr bwMode="auto">
          <a:xfrm>
            <a:off x="2895600" y="5257800"/>
            <a:ext cx="2819400" cy="45720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العربية الجنوبية</a:t>
            </a:r>
            <a:endPar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9" name="Rectangle 28"/>
          <p:cNvSpPr>
            <a:spLocks noChangeArrowheads="1"/>
          </p:cNvSpPr>
          <p:nvPr/>
        </p:nvSpPr>
        <p:spPr bwMode="auto">
          <a:xfrm>
            <a:off x="5943600" y="5257800"/>
            <a:ext cx="2057400" cy="45720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الأثيوبية</a:t>
            </a:r>
            <a:endPar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4" name="Rounded Rectangle 3"/>
          <p:cNvSpPr/>
          <p:nvPr/>
        </p:nvSpPr>
        <p:spPr>
          <a:xfrm>
            <a:off x="2209800" y="800100"/>
            <a:ext cx="6172200" cy="628650"/>
          </a:xfrm>
          <a:prstGeom prst="roundRect">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 name="Title 1"/>
          <p:cNvSpPr>
            <a:spLocks noGrp="1"/>
          </p:cNvSpPr>
          <p:nvPr>
            <p:ph type="title"/>
          </p:nvPr>
        </p:nvSpPr>
        <p:spPr>
          <a:xfrm>
            <a:off x="1828800" y="685800"/>
            <a:ext cx="6781800" cy="914400"/>
          </a:xfrm>
          <a:ln>
            <a:miter lim="800000"/>
            <a:headEnd/>
            <a:tailEnd/>
          </a:ln>
          <a:extLst>
            <a:ext uri="{FAA26D3D-D897-4be2-8F04-BA451C77F1D7}">
              <ma14:placeholderFlag xmlns="" xmlns:ma14="http://schemas.microsoft.com/office/mac/drawingml/2011/main" val="1"/>
            </a:ext>
          </a:extLst>
        </p:spPr>
        <p:txBody>
          <a:bodyPr/>
          <a:lstStyle/>
          <a:p>
            <a:pPr>
              <a:defRPr/>
            </a:pPr>
            <a:r>
              <a:rPr lang="ar-JO" altLang="zh-CN" sz="4000" dirty="0">
                <a:effectLst>
                  <a:glow rad="190500">
                    <a:srgbClr val="FFFF66"/>
                  </a:glow>
                </a:effectLst>
              </a:rPr>
              <a:t>العائلة الأبجدية</a:t>
            </a:r>
            <a:endParaRPr lang="en-US" sz="4000" dirty="0">
              <a:effectLst>
                <a:glow rad="190500">
                  <a:srgbClr val="FFFF66"/>
                </a:glow>
              </a:effectLst>
            </a:endParaRPr>
          </a:p>
        </p:txBody>
      </p:sp>
      <p:sp>
        <p:nvSpPr>
          <p:cNvPr id="8" name="Rectangle 7"/>
          <p:cNvSpPr>
            <a:spLocks noChangeArrowheads="1"/>
          </p:cNvSpPr>
          <p:nvPr/>
        </p:nvSpPr>
        <p:spPr bwMode="auto">
          <a:xfrm>
            <a:off x="152400" y="990600"/>
            <a:ext cx="1828800" cy="41910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الأوغاريتية</a:t>
            </a:r>
            <a:endPar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16" name="Rectangle 15"/>
          <p:cNvSpPr>
            <a:spLocks noChangeArrowheads="1"/>
          </p:cNvSpPr>
          <p:nvPr/>
        </p:nvSpPr>
        <p:spPr bwMode="auto">
          <a:xfrm>
            <a:off x="6477000" y="3295650"/>
            <a:ext cx="1219200" cy="361950"/>
          </a:xfrm>
          <a:prstGeom prst="rect">
            <a:avLst/>
          </a:prstGeom>
          <a:solidFill>
            <a:srgbClr val="FFFF00"/>
          </a:solidFill>
          <a:ln w="63500">
            <a:solidFill>
              <a:srgbClr val="2D2DB9"/>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العربية</a:t>
            </a:r>
            <a:endPar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a:extLst>
              <a:ext uri="{FF2B5EF4-FFF2-40B4-BE49-F238E27FC236}">
                <a16:creationId xmlns:a16="http://schemas.microsoft.com/office/drawing/2014/main" id="{B5B98CF8-EBB8-534D-BF33-3392D5C9F856}"/>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96938" y="0"/>
            <a:ext cx="109378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2">
            <a:extLst>
              <a:ext uri="{FF2B5EF4-FFF2-40B4-BE49-F238E27FC236}">
                <a16:creationId xmlns:a16="http://schemas.microsoft.com/office/drawing/2014/main" id="{A77357E4-BE9A-774D-8DAD-155A69E24AB4}"/>
              </a:ext>
            </a:extLst>
          </p:cNvPr>
          <p:cNvSpPr>
            <a:spLocks noGrp="1" noChangeArrowheads="1"/>
          </p:cNvSpPr>
          <p:nvPr>
            <p:ph type="title"/>
          </p:nvPr>
        </p:nvSpPr>
        <p:spPr>
          <a:xfrm>
            <a:off x="0" y="0"/>
            <a:ext cx="9144000" cy="1447800"/>
          </a:xfrm>
          <a:solidFill>
            <a:schemeClr val="tx1">
              <a:alpha val="30196"/>
            </a:schemeClr>
          </a:solidFill>
        </p:spPr>
        <p:txBody>
          <a:bodyPr/>
          <a:lstStyle/>
          <a:p>
            <a:pPr eaLnBrk="1" hangingPunct="1"/>
            <a:r>
              <a:rPr lang="ar-JO" altLang="en-US" sz="5400" dirty="0">
                <a:solidFill>
                  <a:schemeClr val="bg1"/>
                </a:solidFill>
                <a:effectLst>
                  <a:glow rad="228600">
                    <a:schemeClr val="accent4">
                      <a:satMod val="175000"/>
                      <a:alpha val="40000"/>
                    </a:schemeClr>
                  </a:glow>
                </a:effectLst>
                <a:cs typeface="Arial" panose="020B0604020202020204" pitchFamily="34" charset="0"/>
              </a:rPr>
              <a:t>من هم العرب؟</a:t>
            </a:r>
            <a:endParaRPr lang="en-US" altLang="en-US" sz="5400" dirty="0">
              <a:solidFill>
                <a:schemeClr val="bg1"/>
              </a:solidFill>
              <a:effectLst>
                <a:glow rad="228600">
                  <a:schemeClr val="accent4">
                    <a:satMod val="175000"/>
                    <a:alpha val="40000"/>
                  </a:schemeClr>
                </a:glow>
              </a:effectLst>
              <a:cs typeface="Arial" panose="020B0604020202020204" pitchFamily="34" charset="0"/>
            </a:endParaRPr>
          </a:p>
        </p:txBody>
      </p:sp>
      <p:sp>
        <p:nvSpPr>
          <p:cNvPr id="133123" name="Rectangle 3">
            <a:extLst>
              <a:ext uri="{FF2B5EF4-FFF2-40B4-BE49-F238E27FC236}">
                <a16:creationId xmlns:a16="http://schemas.microsoft.com/office/drawing/2014/main" id="{022D28B3-4A7A-F34B-8F5A-9A9603CA4C97}"/>
              </a:ext>
            </a:extLst>
          </p:cNvPr>
          <p:cNvSpPr>
            <a:spLocks noGrp="1" noChangeArrowheads="1"/>
          </p:cNvSpPr>
          <p:nvPr>
            <p:ph type="body" idx="1"/>
          </p:nvPr>
        </p:nvSpPr>
        <p:spPr>
          <a:xfrm>
            <a:off x="0" y="1447800"/>
            <a:ext cx="9144000" cy="5410200"/>
          </a:xfrm>
          <a:solidFill>
            <a:schemeClr val="tx1">
              <a:alpha val="43921"/>
            </a:schemeClr>
          </a:solidFill>
        </p:spPr>
        <p:txBody>
          <a:bodyPr/>
          <a:lstStyle/>
          <a:p>
            <a:pPr marL="533400" indent="-533400" algn="r" eaLnBrk="1" hangingPunct="1">
              <a:lnSpc>
                <a:spcPct val="80000"/>
              </a:lnSpc>
              <a:buFontTx/>
              <a:buNone/>
            </a:pPr>
            <a:r>
              <a:rPr lang="ar-JO" altLang="zh-CN" u="sng" dirty="0">
                <a:solidFill>
                  <a:schemeClr val="bg1"/>
                </a:solidFill>
                <a:effectLst>
                  <a:glow rad="228600">
                    <a:schemeClr val="accent4">
                      <a:satMod val="175000"/>
                      <a:alpha val="40000"/>
                    </a:schemeClr>
                  </a:glow>
                </a:effectLst>
                <a:ea typeface="SimSun" panose="02010600030101010101" pitchFamily="2" charset="-122"/>
                <a:cs typeface="Arial" panose="020B0604020202020204" pitchFamily="34" charset="0"/>
              </a:rPr>
              <a:t>تعريف العرب</a:t>
            </a:r>
            <a:endParaRPr lang="en-GB" altLang="zh-CN" u="sng" dirty="0">
              <a:solidFill>
                <a:schemeClr val="bg1"/>
              </a:solidFill>
              <a:effectLst>
                <a:glow rad="228600">
                  <a:schemeClr val="accent4">
                    <a:satMod val="175000"/>
                    <a:alpha val="40000"/>
                  </a:schemeClr>
                </a:glow>
              </a:effectLst>
              <a:ea typeface="SimSun" panose="02010600030101010101" pitchFamily="2" charset="-122"/>
              <a:cs typeface="Arial" panose="020B0604020202020204" pitchFamily="34" charset="0"/>
            </a:endParaRPr>
          </a:p>
          <a:p>
            <a:pPr marL="533400" indent="-533400" algn="r" rtl="1" eaLnBrk="1" hangingPunct="1">
              <a:lnSpc>
                <a:spcPct val="80000"/>
              </a:lnSpc>
            </a:pPr>
            <a:r>
              <a:rPr lang="ar-JO" altLang="zh-CN" dirty="0">
                <a:solidFill>
                  <a:schemeClr val="bg1"/>
                </a:solidFill>
                <a:effectLst>
                  <a:glow rad="228600">
                    <a:schemeClr val="accent4">
                      <a:satMod val="175000"/>
                      <a:alpha val="40000"/>
                    </a:schemeClr>
                  </a:glow>
                </a:effectLst>
                <a:ea typeface="SimSun" panose="02010600030101010101" pitchFamily="2" charset="-122"/>
                <a:cs typeface="Arial" panose="020B0604020202020204" pitchFamily="34" charset="0"/>
              </a:rPr>
              <a:t>تشير كلمة العرب في القواميس العربية الكلاسيكية، لكل من </a:t>
            </a:r>
            <a:r>
              <a:rPr lang="ar-JO" altLang="zh-CN" dirty="0">
                <a:solidFill>
                  <a:srgbClr val="FFFF00"/>
                </a:solidFill>
                <a:effectLst>
                  <a:glow rad="228600">
                    <a:schemeClr val="accent4">
                      <a:satMod val="175000"/>
                      <a:alpha val="40000"/>
                    </a:schemeClr>
                  </a:glow>
                </a:effectLst>
                <a:ea typeface="SimSun" panose="02010600030101010101" pitchFamily="2" charset="-122"/>
                <a:cs typeface="Arial" panose="020B0604020202020204" pitchFamily="34" charset="0"/>
              </a:rPr>
              <a:t>يتكلم اللغة العربية، النسل الكامل للعشيرة العربية ومن له أصول من الجزيرة العربية.</a:t>
            </a:r>
            <a:endParaRPr lang="en-GB" altLang="zh-CN" dirty="0">
              <a:solidFill>
                <a:srgbClr val="FFFF00"/>
              </a:solidFill>
              <a:effectLst>
                <a:glow rad="228600">
                  <a:schemeClr val="accent4">
                    <a:satMod val="175000"/>
                    <a:alpha val="40000"/>
                  </a:schemeClr>
                </a:glow>
              </a:effectLst>
              <a:ea typeface="SimSun" panose="02010600030101010101" pitchFamily="2" charset="-122"/>
              <a:cs typeface="Arial" panose="020B0604020202020204" pitchFamily="34" charset="0"/>
            </a:endParaRPr>
          </a:p>
          <a:p>
            <a:pPr marL="533400" indent="-533400" algn="r" rtl="1" eaLnBrk="1" hangingPunct="1">
              <a:lnSpc>
                <a:spcPct val="80000"/>
              </a:lnSpc>
            </a:pPr>
            <a:r>
              <a:rPr lang="ar-JO" altLang="zh-CN" dirty="0">
                <a:solidFill>
                  <a:schemeClr val="bg1"/>
                </a:solidFill>
                <a:effectLst>
                  <a:glow rad="228600">
                    <a:schemeClr val="accent4">
                      <a:satMod val="175000"/>
                      <a:alpha val="40000"/>
                    </a:schemeClr>
                  </a:glow>
                </a:effectLst>
                <a:ea typeface="SimSun" panose="02010600030101010101" pitchFamily="2" charset="-122"/>
                <a:cs typeface="Arial" panose="020B0604020202020204" pitchFamily="34" charset="0"/>
              </a:rPr>
              <a:t>تشير كلمة العرب في القواميس العربية الكلاسيكية إلى </a:t>
            </a:r>
            <a:r>
              <a:rPr lang="ar-JO" altLang="zh-CN" dirty="0">
                <a:solidFill>
                  <a:srgbClr val="FFFF00"/>
                </a:solidFill>
                <a:effectLst>
                  <a:glow rad="228600">
                    <a:schemeClr val="accent4">
                      <a:satMod val="175000"/>
                      <a:alpha val="40000"/>
                    </a:schemeClr>
                  </a:glow>
                </a:effectLst>
                <a:ea typeface="SimSun" panose="02010600030101010101" pitchFamily="2" charset="-122"/>
                <a:cs typeface="Arial" panose="020B0604020202020204" pitchFamily="34" charset="0"/>
              </a:rPr>
              <a:t>البدو</a:t>
            </a:r>
            <a:r>
              <a:rPr lang="ar-JO" altLang="zh-CN" dirty="0">
                <a:solidFill>
                  <a:schemeClr val="bg1"/>
                </a:solidFill>
                <a:effectLst>
                  <a:glow rad="228600">
                    <a:schemeClr val="accent4">
                      <a:satMod val="175000"/>
                      <a:alpha val="40000"/>
                    </a:schemeClr>
                  </a:glow>
                </a:effectLst>
                <a:ea typeface="SimSun" panose="02010600030101010101" pitchFamily="2" charset="-122"/>
                <a:cs typeface="Arial" panose="020B0604020202020204" pitchFamily="34" charset="0"/>
              </a:rPr>
              <a:t>. </a:t>
            </a:r>
            <a:endParaRPr lang="en-GB" altLang="zh-CN" dirty="0">
              <a:solidFill>
                <a:schemeClr val="bg1"/>
              </a:solidFill>
              <a:effectLst>
                <a:glow rad="228600">
                  <a:schemeClr val="accent4">
                    <a:satMod val="175000"/>
                    <a:alpha val="40000"/>
                  </a:schemeClr>
                </a:glow>
              </a:effectLst>
              <a:ea typeface="SimSun" panose="02010600030101010101" pitchFamily="2" charset="-122"/>
              <a:cs typeface="Arial" panose="020B0604020202020204" pitchFamily="34" charset="0"/>
            </a:endParaRPr>
          </a:p>
          <a:p>
            <a:pPr marL="533400" indent="-533400" algn="r" rtl="1" eaLnBrk="1" hangingPunct="1">
              <a:lnSpc>
                <a:spcPct val="80000"/>
              </a:lnSpc>
            </a:pPr>
            <a:r>
              <a:rPr lang="ar-JO" altLang="zh-CN" dirty="0">
                <a:solidFill>
                  <a:schemeClr val="bg1"/>
                </a:solidFill>
                <a:effectLst>
                  <a:glow rad="228600">
                    <a:schemeClr val="accent4">
                      <a:satMod val="175000"/>
                      <a:alpha val="40000"/>
                    </a:schemeClr>
                  </a:glow>
                </a:effectLst>
                <a:ea typeface="SimSun" panose="02010600030101010101" pitchFamily="2" charset="-122"/>
                <a:cs typeface="Arial" panose="020B0604020202020204" pitchFamily="34" charset="0"/>
              </a:rPr>
              <a:t>تعني كلمة العرب في اللغة العربية </a:t>
            </a:r>
            <a:r>
              <a:rPr lang="ar-JO" altLang="zh-CN" dirty="0">
                <a:solidFill>
                  <a:srgbClr val="FFFF00"/>
                </a:solidFill>
                <a:effectLst>
                  <a:glow rad="228600">
                    <a:schemeClr val="accent4">
                      <a:satMod val="175000"/>
                      <a:alpha val="40000"/>
                    </a:schemeClr>
                  </a:glow>
                </a:effectLst>
                <a:ea typeface="SimSun" panose="02010600030101010101" pitchFamily="2" charset="-122"/>
                <a:cs typeface="Arial" panose="020B0604020202020204" pitchFamily="34" charset="0"/>
              </a:rPr>
              <a:t>هؤلاء الذين يتكلمون بوضوح</a:t>
            </a:r>
            <a:r>
              <a:rPr lang="ar-JO" altLang="zh-CN" dirty="0">
                <a:solidFill>
                  <a:schemeClr val="bg1"/>
                </a:solidFill>
                <a:effectLst>
                  <a:glow rad="228600">
                    <a:schemeClr val="accent4">
                      <a:satMod val="175000"/>
                      <a:alpha val="40000"/>
                    </a:schemeClr>
                  </a:glow>
                </a:effectLst>
                <a:ea typeface="SimSun" panose="02010600030101010101" pitchFamily="2" charset="-122"/>
                <a:cs typeface="Arial" panose="020B0604020202020204" pitchFamily="34" charset="0"/>
              </a:rPr>
              <a:t>.</a:t>
            </a:r>
            <a:endParaRPr lang="en-GB" altLang="zh-CN" dirty="0">
              <a:solidFill>
                <a:schemeClr val="bg1"/>
              </a:solidFill>
              <a:effectLst>
                <a:glow rad="228600">
                  <a:schemeClr val="accent4">
                    <a:satMod val="175000"/>
                    <a:alpha val="40000"/>
                  </a:schemeClr>
                </a:glow>
              </a:effectLst>
              <a:ea typeface="SimSun" panose="02010600030101010101" pitchFamily="2" charset="-122"/>
              <a:cs typeface="Arial" panose="020B0604020202020204" pitchFamily="34" charset="0"/>
            </a:endParaRPr>
          </a:p>
          <a:p>
            <a:pPr marL="533400" indent="-533400" algn="r" rtl="1" eaLnBrk="1" hangingPunct="1">
              <a:lnSpc>
                <a:spcPct val="80000"/>
              </a:lnSpc>
            </a:pPr>
            <a:r>
              <a:rPr lang="ar-JO" altLang="zh-CN" dirty="0">
                <a:solidFill>
                  <a:schemeClr val="bg1"/>
                </a:solidFill>
                <a:effectLst>
                  <a:glow rad="228600">
                    <a:schemeClr val="accent4">
                      <a:satMod val="175000"/>
                      <a:alpha val="40000"/>
                    </a:schemeClr>
                  </a:glow>
                </a:effectLst>
                <a:ea typeface="SimSun" panose="02010600030101010101" pitchFamily="2" charset="-122"/>
                <a:cs typeface="Arial" panose="020B0604020202020204" pitchFamily="34" charset="0"/>
              </a:rPr>
              <a:t>العرب هي كلمة سامية مشتقة من العبرية عابر والتي تعني </a:t>
            </a:r>
            <a:r>
              <a:rPr lang="ar-JO" altLang="zh-CN" dirty="0">
                <a:solidFill>
                  <a:srgbClr val="FFFF00"/>
                </a:solidFill>
                <a:effectLst>
                  <a:glow rad="228600">
                    <a:schemeClr val="accent4">
                      <a:satMod val="175000"/>
                      <a:alpha val="40000"/>
                    </a:schemeClr>
                  </a:glow>
                </a:effectLst>
                <a:ea typeface="SimSun" panose="02010600030101010101" pitchFamily="2" charset="-122"/>
                <a:cs typeface="Arial" panose="020B0604020202020204" pitchFamily="34" charset="0"/>
              </a:rPr>
              <a:t>صحراء</a:t>
            </a:r>
            <a:endParaRPr lang="en-GB" altLang="zh-CN" dirty="0">
              <a:solidFill>
                <a:srgbClr val="FFFF00"/>
              </a:solidFill>
              <a:effectLst>
                <a:glow rad="228600">
                  <a:schemeClr val="accent4">
                    <a:satMod val="175000"/>
                    <a:alpha val="40000"/>
                  </a:schemeClr>
                </a:glow>
              </a:effectLst>
              <a:ea typeface="SimSun" panose="02010600030101010101" pitchFamily="2" charset="-122"/>
              <a:cs typeface="Arial" panose="020B0604020202020204" pitchFamily="34" charset="0"/>
            </a:endParaRPr>
          </a:p>
          <a:p>
            <a:pPr marL="533400" indent="-533400" algn="r" rtl="1" eaLnBrk="1" hangingPunct="1">
              <a:lnSpc>
                <a:spcPct val="80000"/>
              </a:lnSpc>
            </a:pPr>
            <a:r>
              <a:rPr lang="ar-JO" altLang="zh-CN" dirty="0">
                <a:solidFill>
                  <a:schemeClr val="bg1"/>
                </a:solidFill>
                <a:effectLst>
                  <a:glow rad="228600">
                    <a:schemeClr val="accent4">
                      <a:satMod val="175000"/>
                      <a:alpha val="40000"/>
                    </a:schemeClr>
                  </a:glow>
                </a:effectLst>
                <a:ea typeface="SimSun" panose="02010600030101010101" pitchFamily="2" charset="-122"/>
                <a:cs typeface="Arial" panose="020B0604020202020204" pitchFamily="34" charset="0"/>
              </a:rPr>
              <a:t>تأتي من جذر أساسي لكلمة تعني </a:t>
            </a:r>
            <a:r>
              <a:rPr lang="ar-JO" altLang="zh-CN" dirty="0">
                <a:solidFill>
                  <a:srgbClr val="FFFF00"/>
                </a:solidFill>
                <a:effectLst>
                  <a:glow rad="228600">
                    <a:schemeClr val="accent4">
                      <a:satMod val="175000"/>
                      <a:alpha val="40000"/>
                    </a:schemeClr>
                  </a:glow>
                </a:effectLst>
                <a:ea typeface="SimSun" panose="02010600030101010101" pitchFamily="2" charset="-122"/>
                <a:cs typeface="Arial" panose="020B0604020202020204" pitchFamily="34" charset="0"/>
              </a:rPr>
              <a:t>يكمن في انتظار، يختلط، </a:t>
            </a:r>
            <a:r>
              <a:rPr lang="ar-JO" altLang="zh-CN" dirty="0">
                <a:solidFill>
                  <a:schemeClr val="bg1"/>
                </a:solidFill>
                <a:effectLst>
                  <a:glow rad="228600">
                    <a:schemeClr val="accent4">
                      <a:satMod val="175000"/>
                      <a:alpha val="40000"/>
                    </a:schemeClr>
                  </a:glow>
                </a:effectLst>
                <a:ea typeface="SimSun" panose="02010600030101010101" pitchFamily="2" charset="-122"/>
                <a:cs typeface="Arial" panose="020B0604020202020204" pitchFamily="34" charset="0"/>
              </a:rPr>
              <a:t>يمتزج، </a:t>
            </a:r>
            <a:r>
              <a:rPr lang="ar-JO" altLang="zh-CN" dirty="0">
                <a:solidFill>
                  <a:srgbClr val="FFFF00"/>
                </a:solidFill>
                <a:effectLst>
                  <a:glow rad="228600">
                    <a:schemeClr val="accent4">
                      <a:satMod val="175000"/>
                      <a:alpha val="40000"/>
                    </a:schemeClr>
                  </a:glow>
                </a:effectLst>
                <a:ea typeface="SimSun" panose="02010600030101010101" pitchFamily="2" charset="-122"/>
                <a:cs typeface="Arial" panose="020B0604020202020204" pitchFamily="34" charset="0"/>
              </a:rPr>
              <a:t>يعطي أو يكون آمناً، </a:t>
            </a:r>
            <a:r>
              <a:rPr lang="ar-JO" altLang="zh-CN" dirty="0">
                <a:solidFill>
                  <a:schemeClr val="bg1"/>
                </a:solidFill>
                <a:effectLst>
                  <a:glow rad="228600">
                    <a:schemeClr val="accent4">
                      <a:satMod val="175000"/>
                      <a:alpha val="40000"/>
                    </a:schemeClr>
                  </a:glow>
                </a:effectLst>
                <a:ea typeface="SimSun" panose="02010600030101010101" pitchFamily="2" charset="-122"/>
                <a:cs typeface="Arial" panose="020B0604020202020204" pitchFamily="34" charset="0"/>
              </a:rPr>
              <a:t>ينخرط أو يتداخل مع، يقوم بارتباط وثيق، </a:t>
            </a:r>
            <a:r>
              <a:rPr lang="ar-JO" altLang="zh-CN" dirty="0">
                <a:solidFill>
                  <a:srgbClr val="FFFF00"/>
                </a:solidFill>
                <a:effectLst>
                  <a:glow rad="228600">
                    <a:schemeClr val="accent4">
                      <a:satMod val="175000"/>
                      <a:alpha val="40000"/>
                    </a:schemeClr>
                  </a:glow>
                </a:effectLst>
                <a:ea typeface="SimSun" panose="02010600030101010101" pitchFamily="2" charset="-122"/>
                <a:cs typeface="Arial" panose="020B0604020202020204" pitchFamily="34" charset="0"/>
              </a:rPr>
              <a:t>ليكون لطيفاً ويصبح داكناً عند غروب الشمس،</a:t>
            </a:r>
            <a:r>
              <a:rPr lang="ar-JO" altLang="zh-CN" dirty="0">
                <a:solidFill>
                  <a:schemeClr val="bg1"/>
                </a:solidFill>
                <a:effectLst>
                  <a:glow rad="228600">
                    <a:schemeClr val="accent4">
                      <a:satMod val="175000"/>
                      <a:alpha val="40000"/>
                    </a:schemeClr>
                  </a:glow>
                </a:effectLst>
                <a:ea typeface="SimSun" panose="02010600030101010101" pitchFamily="2" charset="-122"/>
                <a:cs typeface="Arial" panose="020B0604020202020204" pitchFamily="34" charset="0"/>
              </a:rPr>
              <a:t> ويصبح مظلماً عند المساء. </a:t>
            </a:r>
            <a:endParaRPr lang="en-GB" altLang="zh-CN" dirty="0">
              <a:solidFill>
                <a:schemeClr val="bg1"/>
              </a:solidFill>
              <a:effectLst>
                <a:glow rad="228600">
                  <a:schemeClr val="accent4">
                    <a:satMod val="175000"/>
                    <a:alpha val="40000"/>
                  </a:schemeClr>
                </a:glow>
              </a:effectLst>
              <a:ea typeface="SimSun" panose="02010600030101010101" pitchFamily="2" charset="-122"/>
              <a:cs typeface="Arial" panose="020B0604020202020204" pitchFamily="34" charset="0"/>
            </a:endParaRPr>
          </a:p>
        </p:txBody>
      </p:sp>
      <p:sp>
        <p:nvSpPr>
          <p:cNvPr id="25605" name="TextBox 5">
            <a:extLst>
              <a:ext uri="{FF2B5EF4-FFF2-40B4-BE49-F238E27FC236}">
                <a16:creationId xmlns:a16="http://schemas.microsoft.com/office/drawing/2014/main" id="{22D4D83B-1486-5040-8843-E57A9153A720}"/>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152ث</a:t>
            </a:r>
            <a:endParaRPr lang="en-US" altLang="en-US" sz="2400" b="1" dirty="0">
              <a:solidFill>
                <a:schemeClr val="bg1"/>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3123">
                                            <p:txEl>
                                              <p:pRg st="1" end="1"/>
                                            </p:txEl>
                                          </p:spTgt>
                                        </p:tgtEl>
                                        <p:attrNameLst>
                                          <p:attrName>style.visibility</p:attrName>
                                        </p:attrNameLst>
                                      </p:cBhvr>
                                      <p:to>
                                        <p:strVal val="visible"/>
                                      </p:to>
                                    </p:set>
                                    <p:anim calcmode="lin" valueType="num">
                                      <p:cBhvr additive="base">
                                        <p:cTn id="7" dur="500" fill="hold"/>
                                        <p:tgtEl>
                                          <p:spTgt spid="13312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1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33123">
                                            <p:txEl>
                                              <p:pRg st="0" end="0"/>
                                            </p:txEl>
                                          </p:spTgt>
                                        </p:tgtEl>
                                        <p:attrNameLst>
                                          <p:attrName>style.visibility</p:attrName>
                                        </p:attrNameLst>
                                      </p:cBhvr>
                                      <p:to>
                                        <p:strVal val="visible"/>
                                      </p:to>
                                    </p:set>
                                    <p:anim calcmode="lin" valueType="num">
                                      <p:cBhvr additive="base">
                                        <p:cTn id="13" dur="500" fill="hold"/>
                                        <p:tgtEl>
                                          <p:spTgt spid="13312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31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33123">
                                            <p:txEl>
                                              <p:pRg st="2" end="2"/>
                                            </p:txEl>
                                          </p:spTgt>
                                        </p:tgtEl>
                                        <p:attrNameLst>
                                          <p:attrName>style.visibility</p:attrName>
                                        </p:attrNameLst>
                                      </p:cBhvr>
                                      <p:to>
                                        <p:strVal val="visible"/>
                                      </p:to>
                                    </p:set>
                                    <p:anim calcmode="lin" valueType="num">
                                      <p:cBhvr additive="base">
                                        <p:cTn id="19" dur="500" fill="hold"/>
                                        <p:tgtEl>
                                          <p:spTgt spid="13312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31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33123">
                                            <p:txEl>
                                              <p:pRg st="3" end="3"/>
                                            </p:txEl>
                                          </p:spTgt>
                                        </p:tgtEl>
                                        <p:attrNameLst>
                                          <p:attrName>style.visibility</p:attrName>
                                        </p:attrNameLst>
                                      </p:cBhvr>
                                      <p:to>
                                        <p:strVal val="visible"/>
                                      </p:to>
                                    </p:set>
                                    <p:anim calcmode="lin" valueType="num">
                                      <p:cBhvr additive="base">
                                        <p:cTn id="25" dur="500" fill="hold"/>
                                        <p:tgtEl>
                                          <p:spTgt spid="13312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312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33123">
                                            <p:txEl>
                                              <p:pRg st="4" end="4"/>
                                            </p:txEl>
                                          </p:spTgt>
                                        </p:tgtEl>
                                        <p:attrNameLst>
                                          <p:attrName>style.visibility</p:attrName>
                                        </p:attrNameLst>
                                      </p:cBhvr>
                                      <p:to>
                                        <p:strVal val="visible"/>
                                      </p:to>
                                    </p:set>
                                    <p:anim calcmode="lin" valueType="num">
                                      <p:cBhvr additive="base">
                                        <p:cTn id="31" dur="500" fill="hold"/>
                                        <p:tgtEl>
                                          <p:spTgt spid="13312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3312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33123">
                                            <p:txEl>
                                              <p:pRg st="5" end="5"/>
                                            </p:txEl>
                                          </p:spTgt>
                                        </p:tgtEl>
                                        <p:attrNameLst>
                                          <p:attrName>style.visibility</p:attrName>
                                        </p:attrNameLst>
                                      </p:cBhvr>
                                      <p:to>
                                        <p:strVal val="visible"/>
                                      </p:to>
                                    </p:set>
                                    <p:anim calcmode="lin" valueType="num">
                                      <p:cBhvr additive="base">
                                        <p:cTn id="37" dur="500" fill="hold"/>
                                        <p:tgtEl>
                                          <p:spTgt spid="13312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12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2">
            <a:alpha val="0"/>
          </a:schemeClr>
        </a:solidFill>
        <a:effectLst/>
      </p:bgPr>
    </p:bg>
    <p:spTree>
      <p:nvGrpSpPr>
        <p:cNvPr id="1" name=""/>
        <p:cNvGrpSpPr/>
        <p:nvPr/>
      </p:nvGrpSpPr>
      <p:grpSpPr>
        <a:xfrm>
          <a:off x="0" y="0"/>
          <a:ext cx="0" cy="0"/>
          <a:chOff x="0" y="0"/>
          <a:chExt cx="0" cy="0"/>
        </a:xfrm>
      </p:grpSpPr>
      <p:pic>
        <p:nvPicPr>
          <p:cNvPr id="138242" name="Picture 4">
            <a:extLst>
              <a:ext uri="{FF2B5EF4-FFF2-40B4-BE49-F238E27FC236}">
                <a16:creationId xmlns:a16="http://schemas.microsoft.com/office/drawing/2014/main" id="{48E2EF89-6453-F642-8C32-925EBD5F1BE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4763"/>
            <a:ext cx="9159875" cy="682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C2CB036-7312-574B-8AA8-18D228040E4C}"/>
              </a:ext>
            </a:extLst>
          </p:cNvPr>
          <p:cNvSpPr>
            <a:spLocks noGrp="1"/>
          </p:cNvSpPr>
          <p:nvPr>
            <p:ph type="title"/>
          </p:nvPr>
        </p:nvSpPr>
        <p:spPr>
          <a:xfrm>
            <a:off x="0" y="571500"/>
            <a:ext cx="9144000" cy="1273175"/>
          </a:xfrm>
          <a:solidFill>
            <a:schemeClr val="accent6">
              <a:lumMod val="50000"/>
            </a:schemeClr>
          </a:solidFill>
        </p:spPr>
        <p:txBody>
          <a:bodyPr/>
          <a:lstStyle/>
          <a:p>
            <a:pPr>
              <a:defRPr/>
            </a:pPr>
            <a:r>
              <a:rPr lang="ar-JO" dirty="0">
                <a:solidFill>
                  <a:schemeClr val="bg1"/>
                </a:solidFill>
                <a:cs typeface="Arial" panose="020B0604020202020204" pitchFamily="34" charset="0"/>
              </a:rPr>
              <a:t>بعض مساهمات العرب الأخرى</a:t>
            </a:r>
            <a:endParaRPr lang="en-SG" dirty="0">
              <a:solidFill>
                <a:schemeClr val="bg1"/>
              </a:solidFill>
              <a:cs typeface="Arial" panose="020B0604020202020204" pitchFamily="34" charset="0"/>
            </a:endParaRPr>
          </a:p>
        </p:txBody>
      </p:sp>
      <p:sp>
        <p:nvSpPr>
          <p:cNvPr id="3" name="Content Placeholder 2">
            <a:extLst>
              <a:ext uri="{FF2B5EF4-FFF2-40B4-BE49-F238E27FC236}">
                <a16:creationId xmlns:a16="http://schemas.microsoft.com/office/drawing/2014/main" id="{0055BAB9-CEBE-E349-8B4E-81DD123235CC}"/>
              </a:ext>
            </a:extLst>
          </p:cNvPr>
          <p:cNvSpPr>
            <a:spLocks noGrp="1"/>
          </p:cNvSpPr>
          <p:nvPr>
            <p:ph idx="1"/>
          </p:nvPr>
        </p:nvSpPr>
        <p:spPr>
          <a:xfrm>
            <a:off x="0" y="3716338"/>
            <a:ext cx="9159875" cy="2592387"/>
          </a:xfrm>
          <a:solidFill>
            <a:schemeClr val="accent6">
              <a:lumMod val="50000"/>
              <a:alpha val="71000"/>
            </a:schemeClr>
          </a:solidFill>
        </p:spPr>
        <p:txBody>
          <a:bodyPr/>
          <a:lstStyle/>
          <a:p>
            <a:pPr algn="r" rtl="1">
              <a:defRPr/>
            </a:pPr>
            <a:r>
              <a:rPr lang="ar-JO" altLang="en-US" sz="2800" dirty="0">
                <a:solidFill>
                  <a:schemeClr val="bg1"/>
                </a:solidFill>
                <a:cs typeface="Arial" panose="020B0604020202020204" pitchFamily="34" charset="0"/>
              </a:rPr>
              <a:t>تقنيات في الإبحار (اختراع الشراع المثلث)</a:t>
            </a:r>
          </a:p>
          <a:p>
            <a:pPr algn="r" rtl="1">
              <a:defRPr/>
            </a:pPr>
            <a:r>
              <a:rPr lang="ar-JO" altLang="en-US" sz="2800" dirty="0">
                <a:solidFill>
                  <a:schemeClr val="bg1"/>
                </a:solidFill>
                <a:cs typeface="Arial" panose="020B0604020202020204" pitchFamily="34" charset="0"/>
              </a:rPr>
              <a:t>الهندسة المعمارية – خصوصاً في المباني الدينية</a:t>
            </a:r>
          </a:p>
          <a:p>
            <a:pPr algn="r" rtl="1">
              <a:defRPr/>
            </a:pPr>
            <a:r>
              <a:rPr lang="ar-JO" altLang="en-US" sz="2800" dirty="0">
                <a:solidFill>
                  <a:schemeClr val="bg1"/>
                </a:solidFill>
                <a:cs typeface="Arial" panose="020B0604020202020204" pitchFamily="34" charset="0"/>
              </a:rPr>
              <a:t>علم دراسة الأشجار – علم النبات، القهوة والأصباغ من الزهور.</a:t>
            </a:r>
            <a:endParaRPr lang="en-SG" altLang="en-US" sz="2800" dirty="0">
              <a:solidFill>
                <a:schemeClr val="bg1"/>
              </a:solidFill>
              <a:cs typeface="Arial" panose="020B0604020202020204" pitchFamily="34" charset="0"/>
            </a:endParaRPr>
          </a:p>
          <a:p>
            <a:pPr algn="r" rtl="1">
              <a:defRPr/>
            </a:pPr>
            <a:r>
              <a:rPr lang="ar-JO" altLang="en-US" sz="2800" dirty="0">
                <a:solidFill>
                  <a:schemeClr val="bg1"/>
                </a:solidFill>
                <a:cs typeface="Arial" panose="020B0604020202020204" pitchFamily="34" charset="0"/>
              </a:rPr>
              <a:t>الحرف اليدوية ـــ الأواني الزجاجية، السيراميك وغزل النسيج … الخ</a:t>
            </a:r>
            <a:endParaRPr lang="en-SG" altLang="en-US" sz="2800" dirty="0">
              <a:solidFill>
                <a:schemeClr val="tx1"/>
              </a:solidFill>
              <a:cs typeface="Arial" panose="020B0604020202020204" pitchFamily="34" charset="0"/>
            </a:endParaRPr>
          </a:p>
        </p:txBody>
      </p:sp>
      <p:sp>
        <p:nvSpPr>
          <p:cNvPr id="138245" name="Rectangle 3">
            <a:extLst>
              <a:ext uri="{FF2B5EF4-FFF2-40B4-BE49-F238E27FC236}">
                <a16:creationId xmlns:a16="http://schemas.microsoft.com/office/drawing/2014/main" id="{6B9D3413-88AE-704B-8167-14054F1B6E98}"/>
              </a:ext>
            </a:extLst>
          </p:cNvPr>
          <p:cNvSpPr>
            <a:spLocks noChangeArrowheads="1"/>
          </p:cNvSpPr>
          <p:nvPr/>
        </p:nvSpPr>
        <p:spPr bwMode="auto">
          <a:xfrm>
            <a:off x="6732588" y="6519863"/>
            <a:ext cx="25071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spcBef>
                <a:spcPct val="0"/>
              </a:spcBef>
              <a:buFontTx/>
              <a:buNone/>
            </a:pPr>
            <a:r>
              <a:rPr lang="en-SG" altLang="en-US" sz="1400" b="1" dirty="0">
                <a:solidFill>
                  <a:schemeClr val="tx1"/>
                </a:solidFill>
              </a:rPr>
              <a:t>http://</a:t>
            </a:r>
            <a:r>
              <a:rPr lang="en-SG" altLang="en-US" sz="1400" b="1" dirty="0" err="1">
                <a:solidFill>
                  <a:schemeClr val="tx1"/>
                </a:solidFill>
              </a:rPr>
              <a:t>www.adc.org</a:t>
            </a:r>
            <a:r>
              <a:rPr lang="en-SG" altLang="en-US" sz="1400" b="1" dirty="0">
                <a:solidFill>
                  <a:schemeClr val="tx1"/>
                </a:solidFill>
              </a:rPr>
              <a:t>/?id=247</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39266" name="Rectangle 3">
            <a:extLst>
              <a:ext uri="{FF2B5EF4-FFF2-40B4-BE49-F238E27FC236}">
                <a16:creationId xmlns:a16="http://schemas.microsoft.com/office/drawing/2014/main" id="{C64AF7E0-1969-6848-BC2B-63C504292407}"/>
              </a:ext>
            </a:extLst>
          </p:cNvPr>
          <p:cNvSpPr>
            <a:spLocks noGrp="1" noChangeArrowheads="1"/>
          </p:cNvSpPr>
          <p:nvPr>
            <p:ph type="body" idx="1"/>
          </p:nvPr>
        </p:nvSpPr>
        <p:spPr>
          <a:xfrm>
            <a:off x="251520" y="1447800"/>
            <a:ext cx="8662293" cy="4953000"/>
          </a:xfrm>
          <a:solidFill>
            <a:schemeClr val="tx2"/>
          </a:solidFill>
        </p:spPr>
        <p:txBody>
          <a:bodyPr/>
          <a:lstStyle/>
          <a:p>
            <a:pPr marL="457200" indent="-457200" algn="r" rtl="1" eaLnBrk="1" hangingPunct="1">
              <a:lnSpc>
                <a:spcPct val="90000"/>
              </a:lnSpc>
              <a:buNone/>
            </a:pPr>
            <a:r>
              <a:rPr lang="ar-JO" altLang="zh-CN" sz="2800" dirty="0">
                <a:solidFill>
                  <a:schemeClr val="bg1"/>
                </a:solidFill>
                <a:ea typeface="SimSun" panose="02010600030101010101" pitchFamily="2" charset="-122"/>
                <a:cs typeface="Arial" panose="020B0604020202020204" pitchFamily="34" charset="0"/>
              </a:rPr>
              <a:t>1. </a:t>
            </a:r>
            <a:r>
              <a:rPr lang="ar-JO" altLang="zh-CN" sz="2800" dirty="0">
                <a:solidFill>
                  <a:srgbClr val="FFFF00"/>
                </a:solidFill>
                <a:ea typeface="SimSun" panose="02010600030101010101" pitchFamily="2" charset="-122"/>
                <a:cs typeface="Arial" panose="020B0604020202020204" pitchFamily="34" charset="0"/>
              </a:rPr>
              <a:t>رحمة الله </a:t>
            </a:r>
            <a:r>
              <a:rPr lang="ar-JO" altLang="zh-CN" sz="2800" dirty="0">
                <a:solidFill>
                  <a:schemeClr val="bg1"/>
                </a:solidFill>
                <a:ea typeface="SimSun" panose="02010600030101010101" pitchFamily="2" charset="-122"/>
                <a:cs typeface="Arial" panose="020B0604020202020204" pitchFamily="34" charset="0"/>
              </a:rPr>
              <a:t>لهاجر جعلت نسل إسماعيل كثيرين جداً بحيث لا يمكن عدهم (تك 12: 2، 16: 10)</a:t>
            </a:r>
            <a:endParaRPr lang="en-US" altLang="zh-CN" sz="2800" dirty="0">
              <a:solidFill>
                <a:schemeClr val="bg1"/>
              </a:solidFill>
              <a:ea typeface="SimSun" panose="02010600030101010101" pitchFamily="2" charset="-122"/>
              <a:cs typeface="Arial" panose="020B0604020202020204" pitchFamily="34" charset="0"/>
            </a:endParaRPr>
          </a:p>
          <a:p>
            <a:pPr marL="457200" indent="-457200" algn="r" rtl="1" eaLnBrk="1" hangingPunct="1">
              <a:lnSpc>
                <a:spcPct val="90000"/>
              </a:lnSpc>
              <a:buNone/>
            </a:pPr>
            <a:r>
              <a:rPr lang="ar-JO" altLang="zh-CN" sz="2800" dirty="0">
                <a:solidFill>
                  <a:schemeClr val="bg1"/>
                </a:solidFill>
                <a:ea typeface="SimSun" panose="02010600030101010101" pitchFamily="2" charset="-122"/>
                <a:cs typeface="Arial" panose="020B0604020202020204" pitchFamily="34" charset="0"/>
              </a:rPr>
              <a:t>2. </a:t>
            </a:r>
            <a:r>
              <a:rPr lang="ar-JO" altLang="zh-CN" sz="2800" dirty="0">
                <a:solidFill>
                  <a:srgbClr val="FFFF00"/>
                </a:solidFill>
                <a:ea typeface="SimSun" panose="02010600030101010101" pitchFamily="2" charset="-122"/>
                <a:cs typeface="Arial" panose="020B0604020202020204" pitchFamily="34" charset="0"/>
              </a:rPr>
              <a:t>الله إله شخصي وعلاقاتي </a:t>
            </a:r>
            <a:r>
              <a:rPr lang="ar-JO" altLang="zh-CN" sz="2800" dirty="0">
                <a:solidFill>
                  <a:schemeClr val="bg1"/>
                </a:solidFill>
                <a:ea typeface="SimSun" panose="02010600030101010101" pitchFamily="2" charset="-122"/>
                <a:cs typeface="Arial" panose="020B0604020202020204" pitchFamily="34" charset="0"/>
              </a:rPr>
              <a:t>(تكلم مع هاجر والتي لم تكن جزء من خطته الأساسية)</a:t>
            </a:r>
            <a:endParaRPr lang="en-US" altLang="zh-CN" sz="2800" dirty="0">
              <a:solidFill>
                <a:schemeClr val="bg1"/>
              </a:solidFill>
              <a:ea typeface="SimSun" panose="02010600030101010101" pitchFamily="2" charset="-122"/>
              <a:cs typeface="Arial" panose="020B0604020202020204" pitchFamily="34" charset="0"/>
            </a:endParaRPr>
          </a:p>
          <a:p>
            <a:pPr marL="457200" indent="-457200" algn="r" rtl="1" eaLnBrk="1" hangingPunct="1">
              <a:lnSpc>
                <a:spcPct val="90000"/>
              </a:lnSpc>
              <a:buNone/>
            </a:pPr>
            <a:r>
              <a:rPr lang="ar-JO" altLang="zh-CN" sz="2800" dirty="0">
                <a:solidFill>
                  <a:srgbClr val="FFFF00"/>
                </a:solidFill>
                <a:ea typeface="SimSun" panose="02010600030101010101" pitchFamily="2" charset="-122"/>
                <a:cs typeface="Arial" panose="020B0604020202020204" pitchFamily="34" charset="0"/>
              </a:rPr>
              <a:t>3. حفظ الله كلمته </a:t>
            </a:r>
            <a:r>
              <a:rPr lang="ar-JO" altLang="zh-CN" sz="2800" dirty="0">
                <a:solidFill>
                  <a:schemeClr val="bg1"/>
                </a:solidFill>
                <a:ea typeface="SimSun" panose="02010600030101010101" pitchFamily="2" charset="-122"/>
                <a:cs typeface="Arial" panose="020B0604020202020204" pitchFamily="34" charset="0"/>
              </a:rPr>
              <a:t>(تك 16: 12)</a:t>
            </a:r>
            <a:endParaRPr lang="en-US" altLang="zh-CN" sz="2800" dirty="0">
              <a:solidFill>
                <a:schemeClr val="bg1"/>
              </a:solidFill>
              <a:ea typeface="SimSun" panose="02010600030101010101" pitchFamily="2" charset="-122"/>
              <a:cs typeface="Arial" panose="020B0604020202020204" pitchFamily="34" charset="0"/>
            </a:endParaRPr>
          </a:p>
          <a:p>
            <a:pPr marL="457200" lvl="1" indent="0" algn="r" rtl="1" eaLnBrk="1" hangingPunct="1">
              <a:lnSpc>
                <a:spcPct val="90000"/>
              </a:lnSpc>
              <a:buNone/>
            </a:pPr>
            <a:r>
              <a:rPr lang="ar-JO" altLang="zh-CN" sz="2400" dirty="0">
                <a:solidFill>
                  <a:schemeClr val="bg1"/>
                </a:solidFill>
                <a:ea typeface="SimSun" panose="02010600030101010101" pitchFamily="2" charset="-122"/>
                <a:cs typeface="Arial" panose="020B0604020202020204" pitchFamily="34" charset="0"/>
              </a:rPr>
              <a:t>أ. يكون إنساناً وحشياً يده على كل واحد ويد كل واحد عليه وأمام جميع إخوته يسكن</a:t>
            </a:r>
            <a:endParaRPr lang="en-US" altLang="zh-CN" sz="2400" dirty="0">
              <a:solidFill>
                <a:schemeClr val="bg1"/>
              </a:solidFill>
              <a:ea typeface="SimSun" panose="02010600030101010101" pitchFamily="2" charset="-122"/>
              <a:cs typeface="Arial" panose="020B0604020202020204" pitchFamily="34" charset="0"/>
            </a:endParaRPr>
          </a:p>
          <a:p>
            <a:pPr marL="457200" lvl="1" indent="0" algn="r" rtl="1" eaLnBrk="1" hangingPunct="1">
              <a:lnSpc>
                <a:spcPct val="90000"/>
              </a:lnSpc>
              <a:buNone/>
            </a:pPr>
            <a:r>
              <a:rPr lang="ar-JO" altLang="zh-CN" sz="2400" dirty="0">
                <a:solidFill>
                  <a:schemeClr val="bg1"/>
                </a:solidFill>
                <a:ea typeface="SimSun" panose="02010600030101010101" pitchFamily="2" charset="-122"/>
                <a:cs typeface="Arial" panose="020B0604020202020204" pitchFamily="34" charset="0"/>
              </a:rPr>
              <a:t>ب. حارب العرب بعضهم بعضاً لقرون</a:t>
            </a:r>
            <a:endParaRPr lang="en-US" altLang="zh-CN" sz="2800" dirty="0">
              <a:solidFill>
                <a:srgbClr val="FFFF00"/>
              </a:solidFill>
              <a:ea typeface="SimSun" panose="02010600030101010101" pitchFamily="2" charset="-122"/>
              <a:cs typeface="Arial" panose="020B0604020202020204" pitchFamily="34" charset="0"/>
            </a:endParaRPr>
          </a:p>
          <a:p>
            <a:pPr marL="0" indent="0" algn="r" eaLnBrk="1" hangingPunct="1">
              <a:lnSpc>
                <a:spcPct val="90000"/>
              </a:lnSpc>
              <a:buNone/>
            </a:pPr>
            <a:r>
              <a:rPr lang="ar-JO" altLang="zh-CN" sz="2800" dirty="0">
                <a:solidFill>
                  <a:srgbClr val="FFFF00"/>
                </a:solidFill>
                <a:ea typeface="SimSun" panose="02010600030101010101" pitchFamily="2" charset="-122"/>
                <a:cs typeface="Arial" panose="020B0604020202020204" pitchFamily="34" charset="0"/>
              </a:rPr>
              <a:t>4. خطايا مختصرة لها نتائج طويلة المدى</a:t>
            </a:r>
            <a:endParaRPr lang="en-US" altLang="zh-CN" sz="2800" dirty="0">
              <a:solidFill>
                <a:srgbClr val="FFFF00"/>
              </a:solidFill>
              <a:ea typeface="SimSun" panose="02010600030101010101" pitchFamily="2" charset="-122"/>
              <a:cs typeface="Arial" panose="020B0604020202020204" pitchFamily="34" charset="0"/>
            </a:endParaRPr>
          </a:p>
          <a:p>
            <a:pPr marL="457200" lvl="1" indent="0" algn="r" rtl="1" eaLnBrk="1" hangingPunct="1">
              <a:lnSpc>
                <a:spcPct val="90000"/>
              </a:lnSpc>
              <a:buNone/>
            </a:pPr>
            <a:r>
              <a:rPr lang="ar-JO" altLang="zh-CN" sz="2400" dirty="0">
                <a:solidFill>
                  <a:schemeClr val="bg1"/>
                </a:solidFill>
                <a:ea typeface="SimSun" panose="02010600030101010101" pitchFamily="2" charset="-122"/>
                <a:cs typeface="Arial" panose="020B0604020202020204" pitchFamily="34" charset="0"/>
              </a:rPr>
              <a:t>أ. أنجبت لحظات ضعف إبراهيم إسماعيل</a:t>
            </a:r>
          </a:p>
          <a:p>
            <a:pPr marL="457200" lvl="1" indent="0" algn="r" rtl="1" eaLnBrk="1" hangingPunct="1">
              <a:lnSpc>
                <a:spcPct val="90000"/>
              </a:lnSpc>
              <a:buNone/>
            </a:pPr>
            <a:r>
              <a:rPr lang="ar-JO" altLang="zh-CN" sz="2400" dirty="0">
                <a:solidFill>
                  <a:schemeClr val="bg1"/>
                </a:solidFill>
                <a:ea typeface="SimSun" panose="02010600030101010101" pitchFamily="2" charset="-122"/>
                <a:cs typeface="Arial" panose="020B0604020202020204" pitchFamily="34" charset="0"/>
              </a:rPr>
              <a:t>ب.  لقد تحارب العرب واليهود منذ ذلك الحين لقرون</a:t>
            </a:r>
            <a:endParaRPr lang="en-US" altLang="zh-CN" sz="2400" dirty="0">
              <a:solidFill>
                <a:schemeClr val="bg1"/>
              </a:solidFill>
              <a:ea typeface="SimSun" panose="02010600030101010101" pitchFamily="2" charset="-122"/>
              <a:cs typeface="Arial" panose="020B0604020202020204" pitchFamily="34" charset="0"/>
            </a:endParaRPr>
          </a:p>
        </p:txBody>
      </p:sp>
      <p:sp>
        <p:nvSpPr>
          <p:cNvPr id="139267" name="Rectangle 5">
            <a:extLst>
              <a:ext uri="{FF2B5EF4-FFF2-40B4-BE49-F238E27FC236}">
                <a16:creationId xmlns:a16="http://schemas.microsoft.com/office/drawing/2014/main" id="{D8F30D1F-9F80-7C48-8C02-E87625B7571F}"/>
              </a:ext>
            </a:extLst>
          </p:cNvPr>
          <p:cNvSpPr>
            <a:spLocks noChangeArrowheads="1"/>
          </p:cNvSpPr>
          <p:nvPr/>
        </p:nvSpPr>
        <p:spPr bwMode="auto">
          <a:xfrm>
            <a:off x="0" y="0"/>
            <a:ext cx="9144000" cy="11255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3800" b="1" dirty="0">
                <a:solidFill>
                  <a:schemeClr val="bg1"/>
                </a:solidFill>
                <a:ea typeface="SimSun" panose="02010600030101010101" pitchFamily="2" charset="-122"/>
                <a:cs typeface="Arial" panose="020B0604020202020204" pitchFamily="34" charset="0"/>
              </a:rPr>
              <a:t>دروس من دراستنا</a:t>
            </a:r>
            <a:endParaRPr lang="en-US" altLang="en-US" sz="3800" b="1" dirty="0">
              <a:solidFill>
                <a:schemeClr val="bg1"/>
              </a:solidFill>
              <a:ea typeface="SimSun" panose="02010600030101010101" pitchFamily="2" charset="-122"/>
              <a:cs typeface="Arial" panose="020B0604020202020204" pitchFamily="34" charset="0"/>
            </a:endParaRPr>
          </a:p>
        </p:txBody>
      </p:sp>
      <p:sp>
        <p:nvSpPr>
          <p:cNvPr id="139268" name="TextBox 5">
            <a:extLst>
              <a:ext uri="{FF2B5EF4-FFF2-40B4-BE49-F238E27FC236}">
                <a16:creationId xmlns:a16="http://schemas.microsoft.com/office/drawing/2014/main" id="{CB00A683-EC6A-AA4E-A592-0D7D8C36E98B}"/>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152ع</a:t>
            </a:r>
            <a:endParaRPr lang="en-US" altLang="en-US" sz="2400" b="1" dirty="0">
              <a:solidFill>
                <a:schemeClr val="bg1"/>
              </a:solidFill>
              <a:cs typeface="Arial" panose="020B060402020202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1314" name="Rectangle 3">
            <a:extLst>
              <a:ext uri="{FF2B5EF4-FFF2-40B4-BE49-F238E27FC236}">
                <a16:creationId xmlns:a16="http://schemas.microsoft.com/office/drawing/2014/main" id="{96F2CAAF-D544-8A49-B402-E045D7B8FD34}"/>
              </a:ext>
            </a:extLst>
          </p:cNvPr>
          <p:cNvSpPr>
            <a:spLocks noGrp="1" noChangeArrowheads="1"/>
          </p:cNvSpPr>
          <p:nvPr>
            <p:ph type="body" sz="half" idx="1"/>
          </p:nvPr>
        </p:nvSpPr>
        <p:spPr>
          <a:xfrm>
            <a:off x="0" y="1600200"/>
            <a:ext cx="9144000" cy="838200"/>
          </a:xfrm>
        </p:spPr>
        <p:txBody>
          <a:bodyPr/>
          <a:lstStyle/>
          <a:p>
            <a:pPr algn="r" eaLnBrk="1" hangingPunct="1">
              <a:buFontTx/>
              <a:buNone/>
            </a:pPr>
            <a:r>
              <a:rPr lang="ar-JO" altLang="en-US" sz="2800" dirty="0">
                <a:solidFill>
                  <a:schemeClr val="bg1"/>
                </a:solidFill>
                <a:ea typeface="SimSun" panose="02010600030101010101" pitchFamily="2" charset="-122"/>
                <a:cs typeface="Arial" panose="020B0604020202020204" pitchFamily="34" charset="0"/>
              </a:rPr>
              <a:t>5. خطة الله لإسرائيل والعرب لم تنتهي بعد ...</a:t>
            </a:r>
            <a:endParaRPr lang="en-US" altLang="en-US" sz="2800" dirty="0">
              <a:solidFill>
                <a:schemeClr val="bg1"/>
              </a:solidFill>
              <a:cs typeface="Arial" panose="020B0604020202020204" pitchFamily="34" charset="0"/>
            </a:endParaRPr>
          </a:p>
        </p:txBody>
      </p:sp>
      <p:sp>
        <p:nvSpPr>
          <p:cNvPr id="141315" name="Rectangle 7">
            <a:extLst>
              <a:ext uri="{FF2B5EF4-FFF2-40B4-BE49-F238E27FC236}">
                <a16:creationId xmlns:a16="http://schemas.microsoft.com/office/drawing/2014/main" id="{3E5AA836-CD28-644B-94A4-210D2982D55D}"/>
              </a:ext>
            </a:extLst>
          </p:cNvPr>
          <p:cNvSpPr>
            <a:spLocks noChangeArrowheads="1"/>
          </p:cNvSpPr>
          <p:nvPr/>
        </p:nvSpPr>
        <p:spPr bwMode="auto">
          <a:xfrm>
            <a:off x="0" y="0"/>
            <a:ext cx="9144000" cy="1447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3800" b="1" dirty="0">
                <a:solidFill>
                  <a:schemeClr val="bg1"/>
                </a:solidFill>
                <a:ea typeface="SimSun" panose="02010600030101010101" pitchFamily="2" charset="-122"/>
                <a:cs typeface="Arial" panose="020B0604020202020204" pitchFamily="34" charset="0"/>
              </a:rPr>
              <a:t>دروس نتعلمها من دراستنا</a:t>
            </a:r>
            <a:endParaRPr lang="en-US" altLang="en-US" sz="3800" b="1" dirty="0">
              <a:solidFill>
                <a:schemeClr val="bg1"/>
              </a:solidFill>
              <a:ea typeface="SimSun" panose="02010600030101010101" pitchFamily="2" charset="-122"/>
              <a:cs typeface="Arial" panose="020B0604020202020204" pitchFamily="34" charset="0"/>
            </a:endParaRPr>
          </a:p>
        </p:txBody>
      </p:sp>
      <p:sp>
        <p:nvSpPr>
          <p:cNvPr id="141316" name="TextBox 6">
            <a:extLst>
              <a:ext uri="{FF2B5EF4-FFF2-40B4-BE49-F238E27FC236}">
                <a16:creationId xmlns:a16="http://schemas.microsoft.com/office/drawing/2014/main" id="{0EBBC3D0-EC80-6641-A5BF-48B597EA8FA2}"/>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152ع</a:t>
            </a:r>
            <a:endParaRPr lang="en-US" altLang="en-US" sz="2400" b="1" dirty="0">
              <a:solidFill>
                <a:schemeClr val="bg1"/>
              </a:solidFill>
              <a:cs typeface="Arial" panose="020B0604020202020204" pitchFamily="34" charset="0"/>
            </a:endParaRPr>
          </a:p>
        </p:txBody>
      </p:sp>
      <p:pic>
        <p:nvPicPr>
          <p:cNvPr id="141317" name="Picture 2">
            <a:extLst>
              <a:ext uri="{FF2B5EF4-FFF2-40B4-BE49-F238E27FC236}">
                <a16:creationId xmlns:a16="http://schemas.microsoft.com/office/drawing/2014/main" id="{BC1152ED-EC79-D24E-8E1A-57225E812CC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39863" y="2276475"/>
            <a:ext cx="6264275" cy="435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D4C1FD5A-EF06-1140-942D-1673129E9362}"/>
              </a:ext>
            </a:extLst>
          </p:cNvPr>
          <p:cNvSpPr>
            <a:spLocks noGrp="1" noChangeArrowheads="1"/>
          </p:cNvSpPr>
          <p:nvPr>
            <p:ph type="title"/>
          </p:nvPr>
        </p:nvSpPr>
        <p:spPr>
          <a:xfrm>
            <a:off x="0" y="692150"/>
            <a:ext cx="4271963" cy="1143000"/>
          </a:xfrm>
        </p:spPr>
        <p:txBody>
          <a:bodyPr lIns="90000" tIns="46800" rIns="90000" bIns="46800"/>
          <a:lstStyle/>
          <a:p>
            <a:pPr eaLnBrk="1" hangingPunct="1">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ar-JO" altLang="en-US" dirty="0">
                <a:cs typeface="Arial" panose="020B0604020202020204" pitchFamily="34" charset="0"/>
              </a:rPr>
              <a:t>الجزيرة العربية </a:t>
            </a:r>
            <a:br>
              <a:rPr lang="ar-JO" altLang="en-US" dirty="0">
                <a:cs typeface="Arial" panose="020B0604020202020204" pitchFamily="34" charset="0"/>
              </a:rPr>
            </a:br>
            <a:r>
              <a:rPr lang="ar-JO" altLang="en-US" dirty="0">
                <a:cs typeface="Arial" panose="020B0604020202020204" pitchFamily="34" charset="0"/>
              </a:rPr>
              <a:t>في زمن </a:t>
            </a:r>
            <a:br>
              <a:rPr lang="ar-JO" altLang="en-US" dirty="0">
                <a:cs typeface="Arial" panose="020B0604020202020204" pitchFamily="34" charset="0"/>
              </a:rPr>
            </a:br>
            <a:r>
              <a:rPr lang="ar-JO" altLang="en-US" dirty="0">
                <a:cs typeface="Arial" panose="020B0604020202020204" pitchFamily="34" charset="0"/>
              </a:rPr>
              <a:t>محمد</a:t>
            </a:r>
            <a:endParaRPr lang="en-GB" altLang="en-US" dirty="0">
              <a:cs typeface="Arial" panose="020B0604020202020204" pitchFamily="34" charset="0"/>
            </a:endParaRPr>
          </a:p>
        </p:txBody>
      </p:sp>
      <p:sp>
        <p:nvSpPr>
          <p:cNvPr id="143363" name="Rectangle 3">
            <a:extLst>
              <a:ext uri="{FF2B5EF4-FFF2-40B4-BE49-F238E27FC236}">
                <a16:creationId xmlns:a16="http://schemas.microsoft.com/office/drawing/2014/main" id="{4E915C3B-987C-AA4B-9B96-5B2B36BF1DE4}"/>
              </a:ext>
            </a:extLst>
          </p:cNvPr>
          <p:cNvSpPr>
            <a:spLocks noGrp="1" noChangeArrowheads="1"/>
          </p:cNvSpPr>
          <p:nvPr>
            <p:ph type="body" idx="1"/>
          </p:nvPr>
        </p:nvSpPr>
        <p:spPr>
          <a:xfrm>
            <a:off x="468313" y="2852738"/>
            <a:ext cx="3455987" cy="3676650"/>
          </a:xfrm>
        </p:spPr>
        <p:txBody>
          <a:bodyPr lIns="90000" tIns="46800" rIns="90000" bIns="46800"/>
          <a:lstStyle/>
          <a:p>
            <a:pPr algn="r" rtl="1" eaLnBrk="1" hangingPunct="1">
              <a:lnSpc>
                <a:spcPct val="95000"/>
              </a:lnSpc>
              <a:spcBef>
                <a:spcPts val="500"/>
              </a:spcBef>
              <a:spcAft>
                <a:spcPts val="50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ar-JO" altLang="en-US" dirty="0">
                <a:cs typeface="Arial" panose="020B0604020202020204" pitchFamily="34" charset="0"/>
              </a:rPr>
              <a:t>الأديان القبلية المتنوعة</a:t>
            </a:r>
            <a:endParaRPr lang="en-GB" altLang="en-US" dirty="0">
              <a:cs typeface="Arial" panose="020B0604020202020204" pitchFamily="34" charset="0"/>
            </a:endParaRPr>
          </a:p>
          <a:p>
            <a:pPr algn="r" rtl="1" eaLnBrk="1" hangingPunct="1">
              <a:lnSpc>
                <a:spcPct val="95000"/>
              </a:lnSpc>
              <a:spcBef>
                <a:spcPts val="500"/>
              </a:spcBef>
              <a:spcAft>
                <a:spcPts val="50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ar-JO" altLang="en-US" dirty="0">
                <a:cs typeface="Arial" panose="020B0604020202020204" pitchFamily="34" charset="0"/>
              </a:rPr>
              <a:t>المجتمعات اليهودية</a:t>
            </a:r>
            <a:endParaRPr lang="en-GB" altLang="en-US" dirty="0">
              <a:cs typeface="Arial" panose="020B0604020202020204" pitchFamily="34" charset="0"/>
            </a:endParaRPr>
          </a:p>
          <a:p>
            <a:pPr algn="r" rtl="1" eaLnBrk="1" hangingPunct="1">
              <a:spcBef>
                <a:spcPts val="500"/>
              </a:spcBef>
              <a:spcAft>
                <a:spcPts val="50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ar-JO" altLang="en-US" dirty="0">
                <a:cs typeface="Arial" panose="020B0604020202020204" pitchFamily="34" charset="0"/>
              </a:rPr>
              <a:t>المجتمعات المسيحية</a:t>
            </a:r>
            <a:endParaRPr lang="en-GB" altLang="en-US" dirty="0">
              <a:cs typeface="Arial" panose="020B0604020202020204" pitchFamily="34" charset="0"/>
            </a:endParaRPr>
          </a:p>
        </p:txBody>
      </p:sp>
      <p:pic>
        <p:nvPicPr>
          <p:cNvPr id="143364" name="Picture 3">
            <a:extLst>
              <a:ext uri="{FF2B5EF4-FFF2-40B4-BE49-F238E27FC236}">
                <a16:creationId xmlns:a16="http://schemas.microsoft.com/office/drawing/2014/main" id="{64296AEB-0ED1-A644-BAA0-65483DFE6BE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19588" y="0"/>
            <a:ext cx="4824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5410" name="Text Box 3">
            <a:extLst>
              <a:ext uri="{FF2B5EF4-FFF2-40B4-BE49-F238E27FC236}">
                <a16:creationId xmlns:a16="http://schemas.microsoft.com/office/drawing/2014/main" id="{94F2365A-6ACC-8D46-AF76-D41F8B76F305}"/>
              </a:ext>
            </a:extLst>
          </p:cNvPr>
          <p:cNvSpPr txBox="1">
            <a:spLocks noChangeArrowheads="1"/>
          </p:cNvSpPr>
          <p:nvPr/>
        </p:nvSpPr>
        <p:spPr bwMode="auto">
          <a:xfrm>
            <a:off x="41275" y="3933825"/>
            <a:ext cx="6186909" cy="290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marL="336550" indent="-33655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9pPr>
          </a:lstStyle>
          <a:p>
            <a:pPr algn="r" rtl="1">
              <a:lnSpc>
                <a:spcPct val="95000"/>
              </a:lnSpc>
              <a:spcBef>
                <a:spcPts val="700"/>
              </a:spcBef>
              <a:buClr>
                <a:srgbClr val="000000"/>
              </a:buClr>
              <a:buFont typeface="Times New Roman" panose="02020603050405020304" pitchFamily="18" charset="0"/>
              <a:buChar char="•"/>
            </a:pPr>
            <a:r>
              <a:rPr lang="ar-JO" altLang="en-US" sz="2600" b="1" dirty="0">
                <a:solidFill>
                  <a:srgbClr val="333333"/>
                </a:solidFill>
                <a:cs typeface="Arial" panose="020B0604020202020204" pitchFamily="34" charset="0"/>
              </a:rPr>
              <a:t>ولد حوالي سنة 570 في مكة.</a:t>
            </a:r>
            <a:endParaRPr lang="en-GB" altLang="en-US" sz="2600" b="1" dirty="0">
              <a:solidFill>
                <a:srgbClr val="333333"/>
              </a:solidFill>
              <a:cs typeface="Arial" panose="020B0604020202020204" pitchFamily="34" charset="0"/>
            </a:endParaRPr>
          </a:p>
          <a:p>
            <a:pPr algn="r" rtl="1">
              <a:lnSpc>
                <a:spcPct val="95000"/>
              </a:lnSpc>
              <a:spcBef>
                <a:spcPts val="700"/>
              </a:spcBef>
              <a:buClr>
                <a:srgbClr val="000000"/>
              </a:buClr>
              <a:buFont typeface="Times New Roman" panose="02020603050405020304" pitchFamily="18" charset="0"/>
              <a:buChar char="•"/>
            </a:pPr>
            <a:r>
              <a:rPr lang="ar-JO" altLang="en-US" sz="2600" b="1" dirty="0">
                <a:solidFill>
                  <a:srgbClr val="333333"/>
                </a:solidFill>
                <a:cs typeface="Arial" panose="020B0604020202020204" pitchFamily="34" charset="0"/>
              </a:rPr>
              <a:t>صار يتيماً في عمر 6 سنوات – رباه عمه.</a:t>
            </a:r>
            <a:endParaRPr lang="en-GB" altLang="en-US" sz="2600" b="1" dirty="0">
              <a:solidFill>
                <a:srgbClr val="333333"/>
              </a:solidFill>
              <a:cs typeface="Arial" panose="020B0604020202020204" pitchFamily="34" charset="0"/>
            </a:endParaRPr>
          </a:p>
          <a:p>
            <a:pPr algn="r" rtl="1">
              <a:spcBef>
                <a:spcPts val="700"/>
              </a:spcBef>
              <a:buClr>
                <a:srgbClr val="000000"/>
              </a:buClr>
              <a:buFont typeface="Times New Roman" panose="02020603050405020304" pitchFamily="18" charset="0"/>
              <a:buChar char="•"/>
            </a:pPr>
            <a:r>
              <a:rPr lang="ar-JO" altLang="en-US" sz="2600" b="1" dirty="0">
                <a:solidFill>
                  <a:srgbClr val="333333"/>
                </a:solidFill>
                <a:cs typeface="Arial" panose="020B0604020202020204" pitchFamily="34" charset="0"/>
              </a:rPr>
              <a:t>فتى راعي</a:t>
            </a:r>
            <a:endParaRPr lang="en-GB" altLang="en-US" sz="2600" b="1" dirty="0">
              <a:solidFill>
                <a:srgbClr val="333333"/>
              </a:solidFill>
              <a:cs typeface="Arial" panose="020B0604020202020204" pitchFamily="34" charset="0"/>
            </a:endParaRPr>
          </a:p>
          <a:p>
            <a:pPr algn="r" rtl="1">
              <a:spcBef>
                <a:spcPts val="700"/>
              </a:spcBef>
              <a:buClr>
                <a:srgbClr val="000000"/>
              </a:buClr>
              <a:buFont typeface="Times New Roman" panose="02020603050405020304" pitchFamily="18" charset="0"/>
              <a:buChar char="•"/>
            </a:pPr>
            <a:r>
              <a:rPr lang="ar-JO" altLang="en-US" sz="2600" b="1" dirty="0">
                <a:solidFill>
                  <a:srgbClr val="333333"/>
                </a:solidFill>
                <a:cs typeface="Arial" panose="020B0604020202020204" pitchFamily="34" charset="0"/>
              </a:rPr>
              <a:t>عمل في القوافل وتزوج من أرملة غنية.</a:t>
            </a:r>
            <a:endParaRPr lang="en-GB" altLang="en-US" sz="2600" b="1" dirty="0">
              <a:solidFill>
                <a:srgbClr val="333333"/>
              </a:solidFill>
              <a:cs typeface="Arial" panose="020B0604020202020204" pitchFamily="34" charset="0"/>
            </a:endParaRPr>
          </a:p>
          <a:p>
            <a:pPr algn="r" rtl="1">
              <a:spcBef>
                <a:spcPts val="700"/>
              </a:spcBef>
              <a:buClr>
                <a:srgbClr val="000000"/>
              </a:buClr>
              <a:buFont typeface="Times New Roman" panose="02020603050405020304" pitchFamily="18" charset="0"/>
              <a:buChar char="•"/>
            </a:pPr>
            <a:r>
              <a:rPr lang="ar-JO" altLang="en-US" sz="2600" b="1" dirty="0">
                <a:solidFill>
                  <a:srgbClr val="333333"/>
                </a:solidFill>
                <a:cs typeface="Arial" panose="020B0604020202020204" pitchFamily="34" charset="0"/>
              </a:rPr>
              <a:t>كان له اختبار ديني حيث كره الوثنية.</a:t>
            </a:r>
            <a:endParaRPr lang="en-GB" altLang="en-US" sz="2600" b="1" dirty="0">
              <a:solidFill>
                <a:srgbClr val="333333"/>
              </a:solidFill>
              <a:cs typeface="Arial" panose="020B0604020202020204" pitchFamily="34" charset="0"/>
            </a:endParaRPr>
          </a:p>
          <a:p>
            <a:pPr algn="r" rtl="1">
              <a:spcBef>
                <a:spcPts val="700"/>
              </a:spcBef>
              <a:buClr>
                <a:srgbClr val="000000"/>
              </a:buClr>
              <a:buFont typeface="Times New Roman" panose="02020603050405020304" pitchFamily="18" charset="0"/>
              <a:buChar char="•"/>
            </a:pPr>
            <a:r>
              <a:rPr lang="ar-JO" altLang="en-US" sz="2600" b="1" dirty="0">
                <a:solidFill>
                  <a:srgbClr val="333333"/>
                </a:solidFill>
                <a:cs typeface="Arial" panose="020B0604020202020204" pitchFamily="34" charset="0"/>
              </a:rPr>
              <a:t>حاول هداية اليهود والمسيحيين لكنهم رفضوه.</a:t>
            </a:r>
            <a:endParaRPr lang="en-GB" altLang="en-US" sz="2600" b="1" dirty="0">
              <a:solidFill>
                <a:srgbClr val="333333"/>
              </a:solidFill>
              <a:cs typeface="Arial" panose="020B0604020202020204" pitchFamily="34" charset="0"/>
            </a:endParaRPr>
          </a:p>
        </p:txBody>
      </p:sp>
      <p:pic>
        <p:nvPicPr>
          <p:cNvPr id="145411" name="Picture 1">
            <a:extLst>
              <a:ext uri="{FF2B5EF4-FFF2-40B4-BE49-F238E27FC236}">
                <a16:creationId xmlns:a16="http://schemas.microsoft.com/office/drawing/2014/main" id="{DCE70889-B476-1440-AC9F-C1D93658A652}"/>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2" name="Text Box 2">
            <a:extLst>
              <a:ext uri="{FF2B5EF4-FFF2-40B4-BE49-F238E27FC236}">
                <a16:creationId xmlns:a16="http://schemas.microsoft.com/office/drawing/2014/main" id="{D032ED56-4578-8A42-A610-2842CEB38B7A}"/>
              </a:ext>
            </a:extLst>
          </p:cNvPr>
          <p:cNvSpPr txBox="1">
            <a:spLocks noChangeArrowheads="1"/>
          </p:cNvSpPr>
          <p:nvPr/>
        </p:nvSpPr>
        <p:spPr bwMode="auto">
          <a:xfrm>
            <a:off x="5822950" y="3933084"/>
            <a:ext cx="3311525" cy="138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gn="ctr">
              <a:lnSpc>
                <a:spcPct val="95000"/>
              </a:lnSpc>
              <a:spcBef>
                <a:spcPct val="0"/>
              </a:spcBef>
              <a:buClr>
                <a:srgbClr val="000000"/>
              </a:buClr>
              <a:buFont typeface="Times New Roman" panose="02020603050405020304" pitchFamily="18" charset="0"/>
              <a:buNone/>
            </a:pPr>
            <a:r>
              <a:rPr lang="ar-JO" altLang="en-US" sz="4400" b="1" dirty="0">
                <a:solidFill>
                  <a:schemeClr val="tx1"/>
                </a:solidFill>
                <a:cs typeface="Arial" panose="020B0604020202020204" pitchFamily="34" charset="0"/>
              </a:rPr>
              <a:t>محمد</a:t>
            </a:r>
          </a:p>
          <a:p>
            <a:pPr algn="ctr">
              <a:lnSpc>
                <a:spcPct val="95000"/>
              </a:lnSpc>
              <a:spcBef>
                <a:spcPct val="0"/>
              </a:spcBef>
              <a:buClr>
                <a:srgbClr val="000000"/>
              </a:buClr>
              <a:buFont typeface="Times New Roman" panose="02020603050405020304" pitchFamily="18" charset="0"/>
              <a:buNone/>
            </a:pPr>
            <a:r>
              <a:rPr lang="en-GB" altLang="en-US" sz="4400" b="1" dirty="0">
                <a:solidFill>
                  <a:schemeClr val="tx1"/>
                </a:solidFill>
                <a:cs typeface="Arial" panose="020B0604020202020204" pitchFamily="34" charset="0"/>
              </a:rPr>
              <a:t> (</a:t>
            </a:r>
            <a:r>
              <a:rPr lang="ar-JO" altLang="en-US" sz="4400" b="1" dirty="0">
                <a:solidFill>
                  <a:schemeClr val="tx1"/>
                </a:solidFill>
                <a:cs typeface="Arial" panose="020B0604020202020204" pitchFamily="34" charset="0"/>
              </a:rPr>
              <a:t>المؤسس</a:t>
            </a:r>
            <a:r>
              <a:rPr lang="en-GB" altLang="en-US" sz="4400" b="1" dirty="0">
                <a:solidFill>
                  <a:schemeClr val="tx1"/>
                </a:solidFill>
                <a:cs typeface="Arial" panose="020B0604020202020204" pitchFamily="34" charset="0"/>
              </a:rPr>
              <a:t>)</a:t>
            </a: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47458" name="Picture 1">
            <a:extLst>
              <a:ext uri="{FF2B5EF4-FFF2-40B4-BE49-F238E27FC236}">
                <a16:creationId xmlns:a16="http://schemas.microsoft.com/office/drawing/2014/main" id="{02B81A43-25C8-A54A-85A0-AC0E082803C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9" name="Rectangle 2">
            <a:extLst>
              <a:ext uri="{FF2B5EF4-FFF2-40B4-BE49-F238E27FC236}">
                <a16:creationId xmlns:a16="http://schemas.microsoft.com/office/drawing/2014/main" id="{37B1A8BD-88E2-F344-B551-5323CE96E12D}"/>
              </a:ext>
            </a:extLst>
          </p:cNvPr>
          <p:cNvSpPr>
            <a:spLocks noGrp="1" noChangeArrowheads="1"/>
          </p:cNvSpPr>
          <p:nvPr>
            <p:ph type="title"/>
          </p:nvPr>
        </p:nvSpPr>
        <p:spPr>
          <a:xfrm>
            <a:off x="0" y="0"/>
            <a:ext cx="9144000" cy="712788"/>
          </a:xfrm>
          <a:solidFill>
            <a:srgbClr val="002060">
              <a:alpha val="49019"/>
            </a:srgbClr>
          </a:solidFill>
        </p:spPr>
        <p:txBody>
          <a:bodyPr lIns="90000" tIns="46800" rIns="90000" bIns="46800"/>
          <a:lstStyle/>
          <a:p>
            <a:pPr eaLnBrk="1" hangingPunct="1">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ar-JO" altLang="en-US" dirty="0">
                <a:cs typeface="Arial" panose="020B0604020202020204" pitchFamily="34" charset="0"/>
              </a:rPr>
              <a:t>محمد</a:t>
            </a:r>
            <a:endParaRPr lang="en-GB" altLang="en-US" dirty="0">
              <a:cs typeface="Arial" panose="020B0604020202020204" pitchFamily="34" charset="0"/>
            </a:endParaRPr>
          </a:p>
        </p:txBody>
      </p:sp>
      <p:sp>
        <p:nvSpPr>
          <p:cNvPr id="191491" name="Rectangle 3">
            <a:extLst>
              <a:ext uri="{FF2B5EF4-FFF2-40B4-BE49-F238E27FC236}">
                <a16:creationId xmlns:a16="http://schemas.microsoft.com/office/drawing/2014/main" id="{64798897-21DE-4A4F-B56E-20E4DCB20C56}"/>
              </a:ext>
            </a:extLst>
          </p:cNvPr>
          <p:cNvSpPr>
            <a:spLocks noGrp="1" noChangeArrowheads="1"/>
          </p:cNvSpPr>
          <p:nvPr>
            <p:ph type="body" idx="1"/>
          </p:nvPr>
        </p:nvSpPr>
        <p:spPr>
          <a:xfrm>
            <a:off x="12700" y="3284538"/>
            <a:ext cx="9156700" cy="3240087"/>
          </a:xfrm>
          <a:solidFill>
            <a:srgbClr val="002060">
              <a:alpha val="49019"/>
            </a:srgbClr>
          </a:solidFill>
        </p:spPr>
        <p:txBody>
          <a:bodyPr lIns="90000" tIns="46800" rIns="90000" bIns="46800"/>
          <a:lstStyle/>
          <a:p>
            <a:pPr algn="r" rtl="1" eaLnBrk="1" hangingPunct="1">
              <a:lnSpc>
                <a:spcPct val="90000"/>
              </a:lnSpc>
              <a:spcBef>
                <a:spcPts val="500"/>
              </a:spcBef>
              <a:spcAft>
                <a:spcPts val="50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ar-JO" altLang="en-US" sz="2800" dirty="0">
                <a:cs typeface="Arial" panose="020B0604020202020204" pitchFamily="34" charset="0"/>
              </a:rPr>
              <a:t>حوالي عام 610 م ادعى الحصول على رؤى</a:t>
            </a:r>
          </a:p>
          <a:p>
            <a:pPr algn="r" rtl="1" eaLnBrk="1" hangingPunct="1">
              <a:lnSpc>
                <a:spcPct val="90000"/>
              </a:lnSpc>
              <a:spcBef>
                <a:spcPts val="500"/>
              </a:spcBef>
              <a:spcAft>
                <a:spcPts val="50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ar-JO" altLang="en-US" sz="2800" dirty="0">
                <a:cs typeface="Arial" panose="020B0604020202020204" pitchFamily="34" charset="0"/>
              </a:rPr>
              <a:t>هرب إلى المدينة، 622 (الهجرة)</a:t>
            </a:r>
          </a:p>
          <a:p>
            <a:pPr algn="r" rtl="1" eaLnBrk="1" hangingPunct="1">
              <a:lnSpc>
                <a:spcPct val="90000"/>
              </a:lnSpc>
              <a:spcBef>
                <a:spcPts val="500"/>
              </a:spcBef>
              <a:spcAft>
                <a:spcPts val="50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ar-JO" altLang="en-US" sz="2800" dirty="0">
                <a:cs typeface="Arial" panose="020B0604020202020204" pitchFamily="34" charset="0"/>
              </a:rPr>
              <a:t>عاد إلى مكة، 630</a:t>
            </a:r>
          </a:p>
          <a:p>
            <a:pPr algn="r" rtl="1" eaLnBrk="1" hangingPunct="1">
              <a:lnSpc>
                <a:spcPct val="90000"/>
              </a:lnSpc>
              <a:spcBef>
                <a:spcPts val="500"/>
              </a:spcBef>
              <a:spcAft>
                <a:spcPts val="50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ar-JO" altLang="en-US" sz="2800" dirty="0">
                <a:cs typeface="Arial" panose="020B0604020202020204" pitchFamily="34" charset="0"/>
              </a:rPr>
              <a:t>صارت الجزيرة العربية موحدة عند وفاته في 632</a:t>
            </a:r>
            <a:endParaRPr lang="en-GB" altLang="en-US" sz="2800" dirty="0">
              <a:cs typeface="Arial" panose="020B0604020202020204" pitchFamily="34" charset="0"/>
            </a:endParaRPr>
          </a:p>
          <a:p>
            <a:pPr algn="r" rtl="1" eaLnBrk="1" hangingPunct="1">
              <a:lnSpc>
                <a:spcPct val="90000"/>
              </a:lnSpc>
              <a:spcBef>
                <a:spcPts val="500"/>
              </a:spcBef>
              <a:spcAft>
                <a:spcPts val="50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ar-JO" altLang="en-US" sz="2800" dirty="0">
                <a:cs typeface="Arial" panose="020B0604020202020204" pitchFamily="34" charset="0"/>
              </a:rPr>
              <a:t>يتوقع من المسلمين أن يتمموا سفراً طويلاً إلى مكة خلال حياتهم (الحج) إن استطاعوا إليه سبيلاً.</a:t>
            </a:r>
            <a:endParaRPr lang="en-GB" altLang="en-US" sz="2800" dirty="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1491">
                                            <p:txEl>
                                              <p:pRg st="0" end="0"/>
                                            </p:txEl>
                                          </p:spTgt>
                                        </p:tgtEl>
                                        <p:attrNameLst>
                                          <p:attrName>style.visibility</p:attrName>
                                        </p:attrNameLst>
                                      </p:cBhvr>
                                      <p:to>
                                        <p:strVal val="visible"/>
                                      </p:to>
                                    </p:set>
                                    <p:anim calcmode="lin" valueType="num">
                                      <p:cBhvr additive="base">
                                        <p:cTn id="7" dur="500" fill="hold"/>
                                        <p:tgtEl>
                                          <p:spTgt spid="1914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14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1491">
                                            <p:txEl>
                                              <p:pRg st="1" end="1"/>
                                            </p:txEl>
                                          </p:spTgt>
                                        </p:tgtEl>
                                        <p:attrNameLst>
                                          <p:attrName>style.visibility</p:attrName>
                                        </p:attrNameLst>
                                      </p:cBhvr>
                                      <p:to>
                                        <p:strVal val="visible"/>
                                      </p:to>
                                    </p:set>
                                    <p:anim calcmode="lin" valueType="num">
                                      <p:cBhvr additive="base">
                                        <p:cTn id="13" dur="500" fill="hold"/>
                                        <p:tgtEl>
                                          <p:spTgt spid="19149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914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91491">
                                            <p:txEl>
                                              <p:pRg st="2" end="2"/>
                                            </p:txEl>
                                          </p:spTgt>
                                        </p:tgtEl>
                                        <p:attrNameLst>
                                          <p:attrName>style.visibility</p:attrName>
                                        </p:attrNameLst>
                                      </p:cBhvr>
                                      <p:to>
                                        <p:strVal val="visible"/>
                                      </p:to>
                                    </p:set>
                                    <p:anim calcmode="lin" valueType="num">
                                      <p:cBhvr additive="base">
                                        <p:cTn id="19" dur="500" fill="hold"/>
                                        <p:tgtEl>
                                          <p:spTgt spid="19149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914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91491">
                                            <p:txEl>
                                              <p:pRg st="3" end="3"/>
                                            </p:txEl>
                                          </p:spTgt>
                                        </p:tgtEl>
                                        <p:attrNameLst>
                                          <p:attrName>style.visibility</p:attrName>
                                        </p:attrNameLst>
                                      </p:cBhvr>
                                      <p:to>
                                        <p:strVal val="visible"/>
                                      </p:to>
                                    </p:set>
                                    <p:anim calcmode="lin" valueType="num">
                                      <p:cBhvr additive="base">
                                        <p:cTn id="25" dur="500" fill="hold"/>
                                        <p:tgtEl>
                                          <p:spTgt spid="19149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9149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91491">
                                            <p:txEl>
                                              <p:pRg st="4" end="4"/>
                                            </p:txEl>
                                          </p:spTgt>
                                        </p:tgtEl>
                                        <p:attrNameLst>
                                          <p:attrName>style.visibility</p:attrName>
                                        </p:attrNameLst>
                                      </p:cBhvr>
                                      <p:to>
                                        <p:strVal val="visible"/>
                                      </p:to>
                                    </p:set>
                                    <p:anim calcmode="lin" valueType="num">
                                      <p:cBhvr additive="base">
                                        <p:cTn id="31" dur="500" fill="hold"/>
                                        <p:tgtEl>
                                          <p:spTgt spid="19149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149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bg>
      <p:bgPr>
        <a:solidFill>
          <a:srgbClr val="C00000"/>
        </a:solidFill>
        <a:effectLst/>
      </p:bgPr>
    </p:bg>
    <p:spTree>
      <p:nvGrpSpPr>
        <p:cNvPr id="1" name=""/>
        <p:cNvGrpSpPr/>
        <p:nvPr/>
      </p:nvGrpSpPr>
      <p:grpSpPr>
        <a:xfrm>
          <a:off x="0" y="0"/>
          <a:ext cx="0" cy="0"/>
          <a:chOff x="0" y="0"/>
          <a:chExt cx="0" cy="0"/>
        </a:xfrm>
      </p:grpSpPr>
      <p:pic>
        <p:nvPicPr>
          <p:cNvPr id="149507" name="Picture 3">
            <a:extLst>
              <a:ext uri="{FF2B5EF4-FFF2-40B4-BE49-F238E27FC236}">
                <a16:creationId xmlns:a16="http://schemas.microsoft.com/office/drawing/2014/main" id="{AFEAC7BC-EEDE-004C-A1CF-E9BDFF2A1A97}"/>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087959"/>
            <a:ext cx="9207500"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2E029C58-B9A0-220D-8785-4ACEB9E51A22}"/>
              </a:ext>
            </a:extLst>
          </p:cNvPr>
          <p:cNvSpPr/>
          <p:nvPr/>
        </p:nvSpPr>
        <p:spPr>
          <a:xfrm>
            <a:off x="0" y="3356992"/>
            <a:ext cx="1691680" cy="36004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506" name="Rectangle 2">
            <a:extLst>
              <a:ext uri="{FF2B5EF4-FFF2-40B4-BE49-F238E27FC236}">
                <a16:creationId xmlns:a16="http://schemas.microsoft.com/office/drawing/2014/main" id="{1C5E9F34-AAC9-3C48-B6F6-7DC476AB1115}"/>
              </a:ext>
            </a:extLst>
          </p:cNvPr>
          <p:cNvSpPr>
            <a:spLocks noGrp="1" noChangeArrowheads="1"/>
          </p:cNvSpPr>
          <p:nvPr>
            <p:ph type="title"/>
          </p:nvPr>
        </p:nvSpPr>
        <p:spPr>
          <a:xfrm>
            <a:off x="685800" y="28575"/>
            <a:ext cx="7772400" cy="712788"/>
          </a:xfrm>
        </p:spPr>
        <p:txBody>
          <a:bodyPr lIns="90000" tIns="46800" rIns="90000" bIns="46800"/>
          <a:lstStyle/>
          <a:p>
            <a:pPr eaLnBrk="1" hangingPunct="1">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ar-JO" altLang="en-US" sz="4000" dirty="0">
                <a:cs typeface="Arial" panose="020B0604020202020204" pitchFamily="34" charset="0"/>
              </a:rPr>
              <a:t>أركان الإسلام</a:t>
            </a:r>
            <a:endParaRPr lang="en-GB" altLang="en-US" sz="4000" dirty="0">
              <a:cs typeface="Arial" panose="020B0604020202020204" pitchFamily="34" charset="0"/>
            </a:endParaRPr>
          </a:p>
        </p:txBody>
      </p:sp>
      <p:sp>
        <p:nvSpPr>
          <p:cNvPr id="149508" name="Rectangle 4">
            <a:extLst>
              <a:ext uri="{FF2B5EF4-FFF2-40B4-BE49-F238E27FC236}">
                <a16:creationId xmlns:a16="http://schemas.microsoft.com/office/drawing/2014/main" id="{7439FF7B-8BE0-0D42-A49B-A29362AFEAB7}"/>
              </a:ext>
            </a:extLst>
          </p:cNvPr>
          <p:cNvSpPr>
            <a:spLocks noChangeArrowheads="1"/>
          </p:cNvSpPr>
          <p:nvPr/>
        </p:nvSpPr>
        <p:spPr bwMode="auto">
          <a:xfrm>
            <a:off x="323850" y="922338"/>
            <a:ext cx="87566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a:spcBef>
                <a:spcPct val="0"/>
              </a:spcBef>
              <a:buFontTx/>
              <a:buNone/>
            </a:pPr>
            <a:r>
              <a:rPr lang="ar-JO" altLang="en-US" sz="2800" b="1" dirty="0">
                <a:solidFill>
                  <a:schemeClr val="bg1"/>
                </a:solidFill>
              </a:rPr>
              <a:t>أركان الإسلام الخمسة هي خمسة أعمال أساسية في الإسلام، تعتبر </a:t>
            </a:r>
            <a:r>
              <a:rPr lang="ar-JO" altLang="en-US" sz="2800" b="1" dirty="0">
                <a:solidFill>
                  <a:srgbClr val="FFFF00"/>
                </a:solidFill>
              </a:rPr>
              <a:t>إلزامية</a:t>
            </a:r>
            <a:r>
              <a:rPr lang="ar-JO" altLang="en-US" sz="2800" b="1" dirty="0">
                <a:solidFill>
                  <a:schemeClr val="bg1"/>
                </a:solidFill>
              </a:rPr>
              <a:t> للمؤمنين وهي أساسات حياة المسلم. </a:t>
            </a:r>
            <a:endParaRPr lang="en-SG" altLang="en-US" sz="2800" b="1" dirty="0">
              <a:solidFill>
                <a:schemeClr val="bg1"/>
              </a:solidFill>
            </a:endParaRPr>
          </a:p>
        </p:txBody>
      </p:sp>
      <p:sp>
        <p:nvSpPr>
          <p:cNvPr id="2" name="Rectangle 4">
            <a:extLst>
              <a:ext uri="{FF2B5EF4-FFF2-40B4-BE49-F238E27FC236}">
                <a16:creationId xmlns:a16="http://schemas.microsoft.com/office/drawing/2014/main" id="{C4026593-432D-DBE1-7918-AB000AB1C6BF}"/>
              </a:ext>
            </a:extLst>
          </p:cNvPr>
          <p:cNvSpPr>
            <a:spLocks noChangeArrowheads="1"/>
          </p:cNvSpPr>
          <p:nvPr/>
        </p:nvSpPr>
        <p:spPr bwMode="auto">
          <a:xfrm>
            <a:off x="-36512" y="3356992"/>
            <a:ext cx="1728192" cy="2456057"/>
          </a:xfrm>
          <a:prstGeom prst="rect">
            <a:avLst/>
          </a:prstGeom>
          <a:solidFill>
            <a:srgbClr val="000000"/>
          </a:solidFill>
          <a:ln>
            <a:noFill/>
          </a:ln>
        </p:spPr>
        <p:txBody>
          <a:bodyPr wrap="square">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r">
              <a:buNone/>
            </a:pPr>
            <a:r>
              <a:rPr lang="en-US" sz="2400" b="1" dirty="0" err="1"/>
              <a:t>الشهادة</a:t>
            </a:r>
            <a:r>
              <a:rPr lang="en-US" sz="2400" b="1" dirty="0"/>
              <a:t> أن </a:t>
            </a:r>
            <a:r>
              <a:rPr lang="en-US" sz="2400" b="1" dirty="0" err="1"/>
              <a:t>لا</a:t>
            </a:r>
            <a:r>
              <a:rPr lang="en-US" sz="2400" b="1" dirty="0"/>
              <a:t> </a:t>
            </a:r>
            <a:r>
              <a:rPr lang="en-US" sz="2400" b="1" dirty="0" err="1"/>
              <a:t>إله</a:t>
            </a:r>
            <a:r>
              <a:rPr lang="en-US" sz="2400" b="1" dirty="0"/>
              <a:t> </a:t>
            </a:r>
            <a:r>
              <a:rPr lang="en-US" sz="2400" b="1" dirty="0" err="1"/>
              <a:t>إلا</a:t>
            </a:r>
            <a:r>
              <a:rPr lang="en-US" sz="2400" b="1" dirty="0"/>
              <a:t> الله </a:t>
            </a:r>
            <a:r>
              <a:rPr lang="en-US" sz="2400" b="1" dirty="0" err="1"/>
              <a:t>وأن</a:t>
            </a:r>
            <a:r>
              <a:rPr lang="en-US" sz="2400" b="1" dirty="0"/>
              <a:t> </a:t>
            </a:r>
            <a:r>
              <a:rPr lang="en-US" sz="2400" b="1" dirty="0" err="1"/>
              <a:t>محمدًا</a:t>
            </a:r>
            <a:r>
              <a:rPr lang="en-US" sz="2400" b="1" dirty="0"/>
              <a:t> </a:t>
            </a:r>
            <a:r>
              <a:rPr lang="en-US" sz="2400" b="1" dirty="0" err="1"/>
              <a:t>رسول</a:t>
            </a:r>
            <a:r>
              <a:rPr lang="en-US" sz="2400" b="1" dirty="0"/>
              <a:t> الله</a:t>
            </a:r>
          </a:p>
          <a:p>
            <a:pPr algn="r">
              <a:buNone/>
            </a:pPr>
            <a:endParaRPr lang="en-US" sz="2400" b="1" dirty="0"/>
          </a:p>
          <a:p>
            <a:pPr algn="r">
              <a:buNone/>
            </a:pPr>
            <a:endParaRPr lang="en-US" sz="2400" dirty="0"/>
          </a:p>
        </p:txBody>
      </p:sp>
      <p:sp>
        <p:nvSpPr>
          <p:cNvPr id="3" name="Rectangle 4">
            <a:extLst>
              <a:ext uri="{FF2B5EF4-FFF2-40B4-BE49-F238E27FC236}">
                <a16:creationId xmlns:a16="http://schemas.microsoft.com/office/drawing/2014/main" id="{59F24A93-6184-1E35-1863-A24DF991CE56}"/>
              </a:ext>
            </a:extLst>
          </p:cNvPr>
          <p:cNvSpPr>
            <a:spLocks noChangeArrowheads="1"/>
          </p:cNvSpPr>
          <p:nvPr/>
        </p:nvSpPr>
        <p:spPr bwMode="auto">
          <a:xfrm>
            <a:off x="-12441" y="5589335"/>
            <a:ext cx="9289032" cy="1280160"/>
          </a:xfrm>
          <a:prstGeom prst="rect">
            <a:avLst/>
          </a:prstGeom>
          <a:solidFill>
            <a:srgbClr val="7030A0"/>
          </a:solidFill>
          <a:ln>
            <a:noFill/>
          </a:ln>
        </p:spPr>
        <p:txBody>
          <a:bodyPr wrap="square" anchor="ct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a:spcBef>
                <a:spcPct val="0"/>
              </a:spcBef>
              <a:buNone/>
            </a:pPr>
            <a:r>
              <a:rPr lang="en-US" sz="6600" b="1" dirty="0" err="1"/>
              <a:t>أركان</a:t>
            </a:r>
            <a:r>
              <a:rPr lang="en-US" sz="6600" b="1" dirty="0"/>
              <a:t> </a:t>
            </a:r>
            <a:r>
              <a:rPr lang="en-US" sz="6600" b="1" dirty="0" err="1"/>
              <a:t>الإسلام</a:t>
            </a:r>
            <a:r>
              <a:rPr lang="en-US" sz="6600" b="1" dirty="0"/>
              <a:t> </a:t>
            </a:r>
            <a:r>
              <a:rPr lang="en-US" sz="6600" b="1" dirty="0" err="1"/>
              <a:t>الخمسة</a:t>
            </a:r>
            <a:endParaRPr lang="en-US" sz="6600" dirty="0"/>
          </a:p>
        </p:txBody>
      </p:sp>
      <p:sp>
        <p:nvSpPr>
          <p:cNvPr id="4" name="Rectangle 4">
            <a:extLst>
              <a:ext uri="{FF2B5EF4-FFF2-40B4-BE49-F238E27FC236}">
                <a16:creationId xmlns:a16="http://schemas.microsoft.com/office/drawing/2014/main" id="{4939434B-0AB8-5FC6-B780-B9BC92D0EF38}"/>
              </a:ext>
            </a:extLst>
          </p:cNvPr>
          <p:cNvSpPr>
            <a:spLocks noChangeArrowheads="1"/>
          </p:cNvSpPr>
          <p:nvPr/>
        </p:nvSpPr>
        <p:spPr bwMode="auto">
          <a:xfrm>
            <a:off x="1691680" y="3396916"/>
            <a:ext cx="1512168" cy="830997"/>
          </a:xfrm>
          <a:prstGeom prst="rect">
            <a:avLst/>
          </a:prstGeom>
          <a:solidFill>
            <a:srgbClr val="FFBB00"/>
          </a:solidFill>
          <a:ln>
            <a:noFill/>
          </a:ln>
        </p:spPr>
        <p:txBody>
          <a:bodyPr wrap="square">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r">
              <a:buNone/>
            </a:pPr>
            <a:r>
              <a:rPr lang="en-US" sz="2400" b="1" dirty="0" err="1">
                <a:solidFill>
                  <a:schemeClr val="accent2">
                    <a:lumMod val="50000"/>
                  </a:schemeClr>
                </a:solidFill>
              </a:rPr>
              <a:t>إقامة</a:t>
            </a:r>
            <a:br>
              <a:rPr lang="en-US" sz="2400" b="1" dirty="0">
                <a:solidFill>
                  <a:schemeClr val="accent2">
                    <a:lumMod val="50000"/>
                  </a:schemeClr>
                </a:solidFill>
              </a:rPr>
            </a:br>
            <a:r>
              <a:rPr lang="en-US" sz="2400" b="1" dirty="0">
                <a:solidFill>
                  <a:schemeClr val="accent2">
                    <a:lumMod val="50000"/>
                  </a:schemeClr>
                </a:solidFill>
              </a:rPr>
              <a:t> </a:t>
            </a:r>
            <a:r>
              <a:rPr lang="en-US" sz="2400" b="1" dirty="0" err="1">
                <a:solidFill>
                  <a:schemeClr val="accent2">
                    <a:lumMod val="50000"/>
                  </a:schemeClr>
                </a:solidFill>
              </a:rPr>
              <a:t>الصلاة</a:t>
            </a:r>
            <a:endParaRPr lang="en-US" sz="2400" b="1" dirty="0">
              <a:solidFill>
                <a:schemeClr val="accent2">
                  <a:lumMod val="50000"/>
                </a:schemeClr>
              </a:solidFill>
            </a:endParaRPr>
          </a:p>
        </p:txBody>
      </p:sp>
      <p:sp>
        <p:nvSpPr>
          <p:cNvPr id="5" name="Rectangle 4">
            <a:extLst>
              <a:ext uri="{FF2B5EF4-FFF2-40B4-BE49-F238E27FC236}">
                <a16:creationId xmlns:a16="http://schemas.microsoft.com/office/drawing/2014/main" id="{AA1F06D9-CA10-0933-FBA7-C46B04EEE49D}"/>
              </a:ext>
            </a:extLst>
          </p:cNvPr>
          <p:cNvSpPr>
            <a:spLocks noChangeArrowheads="1"/>
          </p:cNvSpPr>
          <p:nvPr/>
        </p:nvSpPr>
        <p:spPr bwMode="auto">
          <a:xfrm>
            <a:off x="3233544" y="3396916"/>
            <a:ext cx="1554480" cy="1717393"/>
          </a:xfrm>
          <a:prstGeom prst="rect">
            <a:avLst/>
          </a:prstGeom>
          <a:solidFill>
            <a:srgbClr val="71AB0E"/>
          </a:solidFill>
          <a:ln>
            <a:noFill/>
          </a:ln>
        </p:spPr>
        <p:txBody>
          <a:bodyPr wrap="square">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r" rtl="1">
              <a:buNone/>
            </a:pPr>
            <a:r>
              <a:rPr lang="en-US" sz="2400" b="1" dirty="0" err="1"/>
              <a:t>إيتاء</a:t>
            </a:r>
            <a:br>
              <a:rPr lang="en-US" sz="2400" b="1" dirty="0"/>
            </a:br>
            <a:r>
              <a:rPr lang="en-US" sz="2400" b="1" dirty="0"/>
              <a:t> </a:t>
            </a:r>
            <a:r>
              <a:rPr lang="en-US" sz="2400" b="1" dirty="0" err="1"/>
              <a:t>الزكاة</a:t>
            </a:r>
            <a:endParaRPr lang="en-US" sz="2400" b="1" dirty="0"/>
          </a:p>
          <a:p>
            <a:pPr algn="r" rtl="1">
              <a:buNone/>
            </a:pPr>
            <a:endParaRPr lang="en-US" sz="2400" b="1" dirty="0"/>
          </a:p>
          <a:p>
            <a:pPr algn="r" rtl="1">
              <a:buNone/>
            </a:pPr>
            <a:endParaRPr lang="en-US" sz="2400" dirty="0"/>
          </a:p>
        </p:txBody>
      </p:sp>
      <p:sp>
        <p:nvSpPr>
          <p:cNvPr id="6" name="Rectangle 4">
            <a:extLst>
              <a:ext uri="{FF2B5EF4-FFF2-40B4-BE49-F238E27FC236}">
                <a16:creationId xmlns:a16="http://schemas.microsoft.com/office/drawing/2014/main" id="{83A6F9A4-F813-81EA-C939-EE073560A96C}"/>
              </a:ext>
            </a:extLst>
          </p:cNvPr>
          <p:cNvSpPr>
            <a:spLocks noChangeArrowheads="1"/>
          </p:cNvSpPr>
          <p:nvPr/>
        </p:nvSpPr>
        <p:spPr bwMode="auto">
          <a:xfrm>
            <a:off x="4860032" y="3396916"/>
            <a:ext cx="1440160" cy="1274195"/>
          </a:xfrm>
          <a:prstGeom prst="rect">
            <a:avLst/>
          </a:prstGeom>
          <a:solidFill>
            <a:srgbClr val="1182DE"/>
          </a:solidFill>
          <a:ln>
            <a:noFill/>
          </a:ln>
        </p:spPr>
        <p:txBody>
          <a:bodyPr wrap="square">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r" rtl="1">
              <a:buNone/>
            </a:pPr>
            <a:r>
              <a:rPr lang="en-US" sz="2400" b="1" dirty="0" err="1"/>
              <a:t>صوم</a:t>
            </a:r>
            <a:r>
              <a:rPr lang="en-US" sz="2400" b="1" dirty="0"/>
              <a:t> </a:t>
            </a:r>
            <a:r>
              <a:rPr lang="en-US" sz="2400" b="1" dirty="0" err="1"/>
              <a:t>شهر</a:t>
            </a:r>
            <a:r>
              <a:rPr lang="en-US" sz="2400" b="1" dirty="0"/>
              <a:t> </a:t>
            </a:r>
            <a:r>
              <a:rPr lang="en-US" sz="2400" b="1" dirty="0" err="1"/>
              <a:t>رمضان</a:t>
            </a:r>
            <a:endParaRPr lang="en-US" sz="2400" b="1" dirty="0"/>
          </a:p>
          <a:p>
            <a:pPr algn="r" rtl="1">
              <a:buNone/>
            </a:pPr>
            <a:endParaRPr lang="en-US" sz="2400" dirty="0"/>
          </a:p>
        </p:txBody>
      </p:sp>
      <p:sp>
        <p:nvSpPr>
          <p:cNvPr id="7" name="Rectangle 4">
            <a:extLst>
              <a:ext uri="{FF2B5EF4-FFF2-40B4-BE49-F238E27FC236}">
                <a16:creationId xmlns:a16="http://schemas.microsoft.com/office/drawing/2014/main" id="{B6DC6D8F-0976-98A5-CEF8-8DBC6DBA49C2}"/>
              </a:ext>
            </a:extLst>
          </p:cNvPr>
          <p:cNvSpPr>
            <a:spLocks noChangeArrowheads="1"/>
          </p:cNvSpPr>
          <p:nvPr/>
        </p:nvSpPr>
        <p:spPr bwMode="auto">
          <a:xfrm>
            <a:off x="6460540" y="3396916"/>
            <a:ext cx="2503947" cy="830997"/>
          </a:xfrm>
          <a:prstGeom prst="rect">
            <a:avLst/>
          </a:prstGeom>
          <a:solidFill>
            <a:srgbClr val="E5090A"/>
          </a:solidFill>
          <a:ln>
            <a:noFill/>
          </a:ln>
        </p:spPr>
        <p:txBody>
          <a:bodyPr wrap="square">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r" rtl="1">
              <a:buNone/>
            </a:pPr>
            <a:r>
              <a:rPr lang="en-US" sz="2400" b="1" dirty="0" err="1"/>
              <a:t>حج</a:t>
            </a:r>
            <a:r>
              <a:rPr lang="en-US" sz="2400" b="1" dirty="0"/>
              <a:t> </a:t>
            </a:r>
            <a:r>
              <a:rPr lang="en-US" sz="2400" b="1" dirty="0" err="1"/>
              <a:t>بيت</a:t>
            </a:r>
            <a:r>
              <a:rPr lang="en-US" sz="2400" b="1" dirty="0"/>
              <a:t> الله </a:t>
            </a:r>
            <a:r>
              <a:rPr lang="en-US" sz="2400" b="1" dirty="0" err="1"/>
              <a:t>الحرام</a:t>
            </a:r>
            <a:r>
              <a:rPr lang="en-US" sz="2400" b="1" dirty="0"/>
              <a:t> </a:t>
            </a:r>
            <a:r>
              <a:rPr lang="en-US" sz="2400" b="1" dirty="0" err="1"/>
              <a:t>لمن</a:t>
            </a:r>
            <a:r>
              <a:rPr lang="en-US" sz="2400" b="1" dirty="0"/>
              <a:t> </a:t>
            </a:r>
            <a:r>
              <a:rPr lang="en-US" sz="2400" b="1" dirty="0" err="1"/>
              <a:t>استطاع</a:t>
            </a:r>
            <a:r>
              <a:rPr lang="en-US" sz="2400" b="1" dirty="0"/>
              <a:t> </a:t>
            </a:r>
            <a:r>
              <a:rPr lang="en-US" sz="2400" b="1" dirty="0" err="1"/>
              <a:t>إليه</a:t>
            </a:r>
            <a:r>
              <a:rPr lang="en-US" sz="2400" b="1" dirty="0"/>
              <a:t> </a:t>
            </a:r>
            <a:r>
              <a:rPr lang="en-US" sz="2400" b="1" dirty="0" err="1"/>
              <a:t>سبيلًا</a:t>
            </a:r>
            <a:endParaRPr lang="en-US" sz="2400" dirty="0"/>
          </a:p>
        </p:txBody>
      </p:sp>
      <p:grpSp>
        <p:nvGrpSpPr>
          <p:cNvPr id="14" name="Group 13">
            <a:extLst>
              <a:ext uri="{FF2B5EF4-FFF2-40B4-BE49-F238E27FC236}">
                <a16:creationId xmlns:a16="http://schemas.microsoft.com/office/drawing/2014/main" id="{A87FF351-0A72-9E5E-70F2-99C2BFE948CB}"/>
              </a:ext>
            </a:extLst>
          </p:cNvPr>
          <p:cNvGrpSpPr/>
          <p:nvPr/>
        </p:nvGrpSpPr>
        <p:grpSpPr>
          <a:xfrm>
            <a:off x="-36512" y="2348880"/>
            <a:ext cx="9285209" cy="1008112"/>
            <a:chOff x="-32689" y="908720"/>
            <a:chExt cx="9285209" cy="1008112"/>
          </a:xfrm>
        </p:grpSpPr>
        <p:sp>
          <p:nvSpPr>
            <p:cNvPr id="9" name="Rectangle 8">
              <a:extLst>
                <a:ext uri="{FF2B5EF4-FFF2-40B4-BE49-F238E27FC236}">
                  <a16:creationId xmlns:a16="http://schemas.microsoft.com/office/drawing/2014/main" id="{04FF31BB-ADB9-A6ED-DC47-6A0525547BD7}"/>
                </a:ext>
              </a:extLst>
            </p:cNvPr>
            <p:cNvSpPr/>
            <p:nvPr/>
          </p:nvSpPr>
          <p:spPr>
            <a:xfrm>
              <a:off x="-15719" y="908720"/>
              <a:ext cx="9252520" cy="100811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4">
              <a:extLst>
                <a:ext uri="{FF2B5EF4-FFF2-40B4-BE49-F238E27FC236}">
                  <a16:creationId xmlns:a16="http://schemas.microsoft.com/office/drawing/2014/main" id="{438AD8DC-E7E9-2A40-6FB7-447A41CDFF24}"/>
                </a:ext>
              </a:extLst>
            </p:cNvPr>
            <p:cNvSpPr>
              <a:spLocks noChangeArrowheads="1"/>
            </p:cNvSpPr>
            <p:nvPr/>
          </p:nvSpPr>
          <p:spPr bwMode="auto">
            <a:xfrm>
              <a:off x="-32689" y="1131568"/>
              <a:ext cx="1558899" cy="707886"/>
            </a:xfrm>
            <a:prstGeom prst="rect">
              <a:avLst/>
            </a:prstGeom>
            <a:noFill/>
            <a:ln>
              <a:noFill/>
            </a:ln>
          </p:spPr>
          <p:txBody>
            <a:bodyPr wrap="square">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a:buNone/>
              </a:pPr>
              <a:r>
                <a:rPr lang="en-US" sz="4000" b="1" dirty="0" err="1">
                  <a:solidFill>
                    <a:schemeClr val="accent2">
                      <a:lumMod val="50000"/>
                    </a:schemeClr>
                  </a:solidFill>
                </a:rPr>
                <a:t>شهادة</a:t>
              </a:r>
              <a:endParaRPr lang="en-US" sz="4000" dirty="0">
                <a:solidFill>
                  <a:schemeClr val="accent2">
                    <a:lumMod val="50000"/>
                  </a:schemeClr>
                </a:solidFill>
              </a:endParaRPr>
            </a:p>
          </p:txBody>
        </p:sp>
        <p:sp>
          <p:nvSpPr>
            <p:cNvPr id="10" name="Rectangle 4">
              <a:extLst>
                <a:ext uri="{FF2B5EF4-FFF2-40B4-BE49-F238E27FC236}">
                  <a16:creationId xmlns:a16="http://schemas.microsoft.com/office/drawing/2014/main" id="{194F956A-C45E-21B5-1058-0CA80B64BE5D}"/>
                </a:ext>
              </a:extLst>
            </p:cNvPr>
            <p:cNvSpPr>
              <a:spLocks noChangeArrowheads="1"/>
            </p:cNvSpPr>
            <p:nvPr/>
          </p:nvSpPr>
          <p:spPr bwMode="auto">
            <a:xfrm>
              <a:off x="1598218" y="1131568"/>
              <a:ext cx="1558899" cy="707886"/>
            </a:xfrm>
            <a:prstGeom prst="rect">
              <a:avLst/>
            </a:prstGeom>
            <a:noFill/>
            <a:ln>
              <a:noFill/>
            </a:ln>
          </p:spPr>
          <p:txBody>
            <a:bodyPr wrap="square">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a:buNone/>
              </a:pPr>
              <a:r>
                <a:rPr lang="ar-SA" sz="4000" b="1" dirty="0">
                  <a:solidFill>
                    <a:schemeClr val="accent2">
                      <a:lumMod val="50000"/>
                    </a:schemeClr>
                  </a:solidFill>
                </a:rPr>
                <a:t>صلاة</a:t>
              </a:r>
            </a:p>
          </p:txBody>
        </p:sp>
        <p:sp>
          <p:nvSpPr>
            <p:cNvPr id="11" name="Rectangle 4">
              <a:extLst>
                <a:ext uri="{FF2B5EF4-FFF2-40B4-BE49-F238E27FC236}">
                  <a16:creationId xmlns:a16="http://schemas.microsoft.com/office/drawing/2014/main" id="{7509BCEE-6A0C-B08C-D6B9-156BEC2AD141}"/>
                </a:ext>
              </a:extLst>
            </p:cNvPr>
            <p:cNvSpPr>
              <a:spLocks noChangeArrowheads="1"/>
            </p:cNvSpPr>
            <p:nvPr/>
          </p:nvSpPr>
          <p:spPr bwMode="auto">
            <a:xfrm>
              <a:off x="3229125" y="1131568"/>
              <a:ext cx="1558899" cy="707886"/>
            </a:xfrm>
            <a:prstGeom prst="rect">
              <a:avLst/>
            </a:prstGeom>
            <a:noFill/>
            <a:ln>
              <a:noFill/>
            </a:ln>
          </p:spPr>
          <p:txBody>
            <a:bodyPr wrap="square">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a:buNone/>
              </a:pPr>
              <a:r>
                <a:rPr lang="ar-SA" sz="4000" b="1" dirty="0">
                  <a:solidFill>
                    <a:schemeClr val="accent2">
                      <a:lumMod val="50000"/>
                    </a:schemeClr>
                  </a:solidFill>
                </a:rPr>
                <a:t>زكاة</a:t>
              </a:r>
            </a:p>
          </p:txBody>
        </p:sp>
        <p:sp>
          <p:nvSpPr>
            <p:cNvPr id="12" name="Rectangle 4">
              <a:extLst>
                <a:ext uri="{FF2B5EF4-FFF2-40B4-BE49-F238E27FC236}">
                  <a16:creationId xmlns:a16="http://schemas.microsoft.com/office/drawing/2014/main" id="{3C98CB7F-4E3B-E4C0-9B93-C55BC1E5772F}"/>
                </a:ext>
              </a:extLst>
            </p:cNvPr>
            <p:cNvSpPr>
              <a:spLocks noChangeArrowheads="1"/>
            </p:cNvSpPr>
            <p:nvPr/>
          </p:nvSpPr>
          <p:spPr bwMode="auto">
            <a:xfrm>
              <a:off x="4809478" y="1131568"/>
              <a:ext cx="1558899" cy="707886"/>
            </a:xfrm>
            <a:prstGeom prst="rect">
              <a:avLst/>
            </a:prstGeom>
            <a:noFill/>
            <a:ln>
              <a:noFill/>
            </a:ln>
          </p:spPr>
          <p:txBody>
            <a:bodyPr wrap="square">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a:buNone/>
              </a:pPr>
              <a:r>
                <a:rPr lang="ar-SA" sz="4000" b="1" dirty="0">
                  <a:solidFill>
                    <a:schemeClr val="accent2">
                      <a:lumMod val="50000"/>
                    </a:schemeClr>
                  </a:solidFill>
                </a:rPr>
                <a:t>حج</a:t>
              </a:r>
            </a:p>
          </p:txBody>
        </p:sp>
        <p:sp>
          <p:nvSpPr>
            <p:cNvPr id="13" name="Rectangle 4">
              <a:extLst>
                <a:ext uri="{FF2B5EF4-FFF2-40B4-BE49-F238E27FC236}">
                  <a16:creationId xmlns:a16="http://schemas.microsoft.com/office/drawing/2014/main" id="{C1556355-C070-858F-1BFA-6381F75B8F1E}"/>
                </a:ext>
              </a:extLst>
            </p:cNvPr>
            <p:cNvSpPr>
              <a:spLocks noChangeArrowheads="1"/>
            </p:cNvSpPr>
            <p:nvPr/>
          </p:nvSpPr>
          <p:spPr bwMode="auto">
            <a:xfrm>
              <a:off x="6369690" y="1131568"/>
              <a:ext cx="2882830" cy="707886"/>
            </a:xfrm>
            <a:prstGeom prst="rect">
              <a:avLst/>
            </a:prstGeom>
            <a:noFill/>
            <a:ln>
              <a:noFill/>
            </a:ln>
          </p:spPr>
          <p:txBody>
            <a:bodyPr wrap="square">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a:buNone/>
              </a:pPr>
              <a:r>
                <a:rPr lang="ar-SA" sz="4000" b="1" dirty="0">
                  <a:solidFill>
                    <a:schemeClr val="accent2">
                      <a:lumMod val="50000"/>
                    </a:schemeClr>
                  </a:solidFill>
                </a:rPr>
                <a:t>صوم رمضان</a:t>
              </a:r>
            </a:p>
          </p:txBody>
        </p:sp>
      </p:gr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a:extLst>
              <a:ext uri="{FF2B5EF4-FFF2-40B4-BE49-F238E27FC236}">
                <a16:creationId xmlns:a16="http://schemas.microsoft.com/office/drawing/2014/main" id="{10FF1161-94E4-B441-9EDA-3F65E114712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17588"/>
            <a:ext cx="9144000" cy="584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5" name="Rectangle 4">
            <a:extLst>
              <a:ext uri="{FF2B5EF4-FFF2-40B4-BE49-F238E27FC236}">
                <a16:creationId xmlns:a16="http://schemas.microsoft.com/office/drawing/2014/main" id="{D688C705-9A72-F44D-9770-AFB5101D5362}"/>
              </a:ext>
            </a:extLst>
          </p:cNvPr>
          <p:cNvSpPr>
            <a:spLocks noChangeArrowheads="1"/>
          </p:cNvSpPr>
          <p:nvPr/>
        </p:nvSpPr>
        <p:spPr bwMode="auto">
          <a:xfrm>
            <a:off x="0" y="6350"/>
            <a:ext cx="9144000" cy="1016000"/>
          </a:xfrm>
          <a:prstGeom prst="rect">
            <a:avLst/>
          </a:prstGeom>
          <a:solidFill>
            <a:schemeClr val="tx2">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a:spcBef>
                <a:spcPct val="0"/>
              </a:spcBef>
              <a:buFontTx/>
              <a:buNone/>
            </a:pPr>
            <a:r>
              <a:rPr lang="ar-JO" altLang="en-US" sz="6000" b="1" dirty="0">
                <a:solidFill>
                  <a:schemeClr val="bg1"/>
                </a:solidFill>
              </a:rPr>
              <a:t>الشهادة</a:t>
            </a:r>
            <a:endParaRPr lang="en-SG" altLang="en-US" sz="6000" b="1" dirty="0">
              <a:solidFill>
                <a:schemeClr val="bg1"/>
              </a:solidFill>
            </a:endParaRPr>
          </a:p>
        </p:txBody>
      </p:sp>
      <p:grpSp>
        <p:nvGrpSpPr>
          <p:cNvPr id="151556" name="Group 2">
            <a:extLst>
              <a:ext uri="{FF2B5EF4-FFF2-40B4-BE49-F238E27FC236}">
                <a16:creationId xmlns:a16="http://schemas.microsoft.com/office/drawing/2014/main" id="{FA4ACDDD-9459-9743-AD4F-B4BEC6155C2E}"/>
              </a:ext>
            </a:extLst>
          </p:cNvPr>
          <p:cNvGrpSpPr>
            <a:grpSpLocks/>
          </p:cNvGrpSpPr>
          <p:nvPr/>
        </p:nvGrpSpPr>
        <p:grpSpPr bwMode="auto">
          <a:xfrm>
            <a:off x="3038475" y="671513"/>
            <a:ext cx="3121025" cy="1187450"/>
            <a:chOff x="1900" y="0"/>
            <a:chExt cx="1966" cy="748"/>
          </a:xfrm>
        </p:grpSpPr>
        <p:sp>
          <p:nvSpPr>
            <p:cNvPr id="151563" name="AutoShape 3">
              <a:extLst>
                <a:ext uri="{FF2B5EF4-FFF2-40B4-BE49-F238E27FC236}">
                  <a16:creationId xmlns:a16="http://schemas.microsoft.com/office/drawing/2014/main" id="{DF11314A-5DF0-5B41-B88F-E36466AE6F62}"/>
                </a:ext>
              </a:extLst>
            </p:cNvPr>
            <p:cNvSpPr>
              <a:spLocks noChangeArrowheads="1"/>
            </p:cNvSpPr>
            <p:nvPr/>
          </p:nvSpPr>
          <p:spPr bwMode="auto">
            <a:xfrm>
              <a:off x="1900" y="0"/>
              <a:ext cx="1966" cy="748"/>
            </a:xfrm>
            <a:prstGeom prst="roundRect">
              <a:avLst>
                <a:gd name="adj" fmla="val 13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sp>
          <p:nvSpPr>
            <p:cNvPr id="151564" name="AutoShape 5">
              <a:extLst>
                <a:ext uri="{FF2B5EF4-FFF2-40B4-BE49-F238E27FC236}">
                  <a16:creationId xmlns:a16="http://schemas.microsoft.com/office/drawing/2014/main" id="{3EB04092-B924-F047-B389-24A4252BD59A}"/>
                </a:ext>
              </a:extLst>
            </p:cNvPr>
            <p:cNvSpPr>
              <a:spLocks noChangeArrowheads="1"/>
            </p:cNvSpPr>
            <p:nvPr/>
          </p:nvSpPr>
          <p:spPr bwMode="auto">
            <a:xfrm>
              <a:off x="1900" y="0"/>
              <a:ext cx="1966" cy="748"/>
            </a:xfrm>
            <a:prstGeom prst="roundRect">
              <a:avLst>
                <a:gd name="adj" fmla="val 13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grpSp>
      <p:sp>
        <p:nvSpPr>
          <p:cNvPr id="195591" name="Text Box 7">
            <a:extLst>
              <a:ext uri="{FF2B5EF4-FFF2-40B4-BE49-F238E27FC236}">
                <a16:creationId xmlns:a16="http://schemas.microsoft.com/office/drawing/2014/main" id="{07C75639-9B33-2842-AB2E-0B3590A3F315}"/>
              </a:ext>
            </a:extLst>
          </p:cNvPr>
          <p:cNvSpPr txBox="1">
            <a:spLocks noChangeArrowheads="1"/>
          </p:cNvSpPr>
          <p:nvPr/>
        </p:nvSpPr>
        <p:spPr bwMode="auto">
          <a:xfrm>
            <a:off x="0" y="2016125"/>
            <a:ext cx="9144000" cy="3753336"/>
          </a:xfrm>
          <a:prstGeom prst="rect">
            <a:avLst/>
          </a:prstGeom>
          <a:solidFill>
            <a:schemeClr val="tx1">
              <a:alpha val="6313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gn="r">
              <a:lnSpc>
                <a:spcPct val="93000"/>
              </a:lnSpc>
              <a:spcBef>
                <a:spcPct val="0"/>
              </a:spcBef>
              <a:buClr>
                <a:srgbClr val="FFFFFF"/>
              </a:buClr>
              <a:buFont typeface="Arial Narrow" panose="020B0604020202020204" pitchFamily="34" charset="0"/>
              <a:buNone/>
            </a:pPr>
            <a:r>
              <a:rPr lang="ar-JO" altLang="en-US" sz="2800" b="1" dirty="0">
                <a:solidFill>
                  <a:schemeClr val="bg1"/>
                </a:solidFill>
                <a:latin typeface="Arial Narrow" panose="020B0604020202020204" pitchFamily="34" charset="0"/>
                <a:cs typeface="Arial" panose="020B0604020202020204" pitchFamily="34" charset="0"/>
              </a:rPr>
              <a:t>يتوقع من المسلمين أن يتلو الشهادة علنياً (حرفياً يشهد)</a:t>
            </a:r>
            <a:r>
              <a:rPr lang="ar-JO" altLang="en-US" b="1" dirty="0">
                <a:solidFill>
                  <a:schemeClr val="bg1"/>
                </a:solidFill>
                <a:latin typeface="Arial Narrow" panose="020B0604020202020204" pitchFamily="34" charset="0"/>
                <a:cs typeface="Arial" panose="020B0604020202020204" pitchFamily="34" charset="0"/>
              </a:rPr>
              <a:t> </a:t>
            </a:r>
            <a:endParaRPr lang="en-GB" altLang="en-US" b="1" dirty="0">
              <a:solidFill>
                <a:schemeClr val="bg1"/>
              </a:solidFill>
              <a:latin typeface="Arial Narrow" panose="020B0604020202020204" pitchFamily="34" charset="0"/>
              <a:cs typeface="Arial" panose="020B0604020202020204" pitchFamily="34" charset="0"/>
            </a:endParaRPr>
          </a:p>
          <a:p>
            <a:pPr>
              <a:spcBef>
                <a:spcPct val="0"/>
              </a:spcBef>
              <a:buClr>
                <a:srgbClr val="FFFFFF"/>
              </a:buClr>
              <a:buFont typeface="Arial Narrow" panose="020B0604020202020204" pitchFamily="34" charset="0"/>
              <a:buNone/>
            </a:pPr>
            <a:endParaRPr lang="en-GB" altLang="en-US" b="1" dirty="0">
              <a:solidFill>
                <a:srgbClr val="6B6BCF"/>
              </a:solidFill>
              <a:latin typeface="Arial Narrow" panose="020B0604020202020204" pitchFamily="34" charset="0"/>
              <a:cs typeface="Arial" panose="020B0604020202020204" pitchFamily="34" charset="0"/>
            </a:endParaRPr>
          </a:p>
          <a:p>
            <a:pPr algn="ctr">
              <a:spcBef>
                <a:spcPct val="0"/>
              </a:spcBef>
              <a:buClr>
                <a:srgbClr val="3366FF"/>
              </a:buClr>
              <a:buFont typeface="Arial Narrow" panose="020B0604020202020204" pitchFamily="34" charset="0"/>
              <a:buNone/>
            </a:pPr>
            <a:r>
              <a:rPr lang="ar-JO" altLang="en-US" sz="4400" b="1" dirty="0">
                <a:solidFill>
                  <a:schemeClr val="bg1"/>
                </a:solidFill>
                <a:latin typeface="Arial Narrow" panose="020B0604020202020204" pitchFamily="34" charset="0"/>
                <a:cs typeface="Arial" panose="020B0604020202020204" pitchFamily="34" charset="0"/>
              </a:rPr>
              <a:t>أن لا إله إلا الله</a:t>
            </a:r>
          </a:p>
          <a:p>
            <a:pPr algn="ctr">
              <a:spcBef>
                <a:spcPct val="0"/>
              </a:spcBef>
              <a:buClr>
                <a:srgbClr val="3366FF"/>
              </a:buClr>
              <a:buFont typeface="Arial Narrow" panose="020B0604020202020204" pitchFamily="34" charset="0"/>
              <a:buNone/>
            </a:pPr>
            <a:r>
              <a:rPr lang="ar-JO" altLang="en-US" sz="4400" b="1" dirty="0">
                <a:solidFill>
                  <a:schemeClr val="bg1"/>
                </a:solidFill>
                <a:latin typeface="Arial Narrow" panose="020B0604020202020204" pitchFamily="34" charset="0"/>
                <a:cs typeface="Arial" panose="020B0604020202020204" pitchFamily="34" charset="0"/>
              </a:rPr>
              <a:t>وأن محمد رسول الله</a:t>
            </a:r>
            <a:endParaRPr lang="en-GB" altLang="en-US" sz="4400" b="1" dirty="0">
              <a:solidFill>
                <a:schemeClr val="bg1"/>
              </a:solidFill>
              <a:latin typeface="Arial Narrow" panose="020B0604020202020204" pitchFamily="34" charset="0"/>
              <a:cs typeface="Arial" panose="020B0604020202020204" pitchFamily="34" charset="0"/>
            </a:endParaRPr>
          </a:p>
          <a:p>
            <a:pPr>
              <a:spcBef>
                <a:spcPct val="0"/>
              </a:spcBef>
              <a:buClr>
                <a:srgbClr val="FFFFFF"/>
              </a:buClr>
              <a:buFont typeface="Arial Narrow" panose="020B0604020202020204" pitchFamily="34" charset="0"/>
              <a:buNone/>
            </a:pPr>
            <a:endParaRPr lang="en-GB" altLang="en-US" b="1" dirty="0">
              <a:solidFill>
                <a:schemeClr val="bg1"/>
              </a:solidFill>
              <a:latin typeface="Arial Narrow" panose="020B0604020202020204" pitchFamily="34" charset="0"/>
              <a:cs typeface="Arial" panose="020B0604020202020204" pitchFamily="34" charset="0"/>
            </a:endParaRPr>
          </a:p>
          <a:p>
            <a:pPr algn="r">
              <a:spcBef>
                <a:spcPct val="0"/>
              </a:spcBef>
              <a:buClr>
                <a:srgbClr val="FFFFFF"/>
              </a:buClr>
              <a:buFont typeface="Arial Narrow" panose="020B0604020202020204" pitchFamily="34" charset="0"/>
              <a:buNone/>
            </a:pPr>
            <a:r>
              <a:rPr lang="ar-JO" altLang="en-US" sz="2800" b="1" dirty="0">
                <a:solidFill>
                  <a:schemeClr val="bg1"/>
                </a:solidFill>
                <a:latin typeface="Arial Narrow" panose="020B0604020202020204" pitchFamily="34" charset="0"/>
                <a:cs typeface="Arial" panose="020B0604020202020204" pitchFamily="34" charset="0"/>
              </a:rPr>
              <a:t>يجب على المرء أن يقول ذلك علنياً بصوت عال حتى </a:t>
            </a:r>
            <a:r>
              <a:rPr lang="ar-JO" altLang="en-US" sz="2800" b="1" dirty="0">
                <a:solidFill>
                  <a:srgbClr val="FFFF00"/>
                </a:solidFill>
                <a:latin typeface="Arial Narrow" panose="020B0604020202020204" pitchFamily="34" charset="0"/>
                <a:cs typeface="Arial" panose="020B0604020202020204" pitchFamily="34" charset="0"/>
              </a:rPr>
              <a:t>يصبح مسلماً</a:t>
            </a:r>
          </a:p>
          <a:p>
            <a:pPr algn="r">
              <a:spcBef>
                <a:spcPct val="0"/>
              </a:spcBef>
              <a:buClr>
                <a:srgbClr val="FFFFFF"/>
              </a:buClr>
              <a:buFont typeface="Arial Narrow" panose="020B0604020202020204" pitchFamily="34" charset="0"/>
              <a:buNone/>
            </a:pPr>
            <a:r>
              <a:rPr lang="ar-JO" altLang="en-US" sz="2800" b="1" dirty="0">
                <a:solidFill>
                  <a:schemeClr val="bg1"/>
                </a:solidFill>
                <a:latin typeface="Arial Narrow" panose="020B0604020202020204" pitchFamily="34" charset="0"/>
                <a:cs typeface="Arial" panose="020B0604020202020204" pitchFamily="34" charset="0"/>
              </a:rPr>
              <a:t>يتم </a:t>
            </a:r>
            <a:r>
              <a:rPr lang="ar-JO" altLang="en-US" sz="2800" b="1" dirty="0">
                <a:solidFill>
                  <a:srgbClr val="FFFF00"/>
                </a:solidFill>
                <a:latin typeface="Arial Narrow" panose="020B0604020202020204" pitchFamily="34" charset="0"/>
                <a:cs typeface="Arial" panose="020B0604020202020204" pitchFamily="34" charset="0"/>
              </a:rPr>
              <a:t>تكرارها بشكل مستمر </a:t>
            </a:r>
            <a:r>
              <a:rPr lang="ar-JO" altLang="en-US" sz="2800" b="1" dirty="0">
                <a:solidFill>
                  <a:schemeClr val="bg1"/>
                </a:solidFill>
                <a:latin typeface="Arial Narrow" panose="020B0604020202020204" pitchFamily="34" charset="0"/>
                <a:cs typeface="Arial" panose="020B0604020202020204" pitchFamily="34" charset="0"/>
              </a:rPr>
              <a:t>من قبل المؤمنين.</a:t>
            </a:r>
            <a:endParaRPr lang="en-GB" altLang="en-US" sz="2800" b="1" dirty="0">
              <a:solidFill>
                <a:schemeClr val="bg1"/>
              </a:solidFill>
              <a:latin typeface="Arial Narrow" panose="020B0604020202020204" pitchFamily="34" charset="0"/>
              <a:cs typeface="Arial" panose="020B0604020202020204" pitchFamily="34" charset="0"/>
            </a:endParaRPr>
          </a:p>
        </p:txBody>
      </p:sp>
      <p:grpSp>
        <p:nvGrpSpPr>
          <p:cNvPr id="151558" name="Group 8">
            <a:extLst>
              <a:ext uri="{FF2B5EF4-FFF2-40B4-BE49-F238E27FC236}">
                <a16:creationId xmlns:a16="http://schemas.microsoft.com/office/drawing/2014/main" id="{C2FF5634-7C68-1F4F-954B-CC7F2664AFAC}"/>
              </a:ext>
            </a:extLst>
          </p:cNvPr>
          <p:cNvGrpSpPr>
            <a:grpSpLocks/>
          </p:cNvGrpSpPr>
          <p:nvPr/>
        </p:nvGrpSpPr>
        <p:grpSpPr bwMode="auto">
          <a:xfrm>
            <a:off x="3995740" y="419100"/>
            <a:ext cx="4297365" cy="1597025"/>
            <a:chOff x="2496" y="0"/>
            <a:chExt cx="2707" cy="1007"/>
          </a:xfrm>
        </p:grpSpPr>
        <p:sp>
          <p:nvSpPr>
            <p:cNvPr id="151559" name="AutoShape 9">
              <a:extLst>
                <a:ext uri="{FF2B5EF4-FFF2-40B4-BE49-F238E27FC236}">
                  <a16:creationId xmlns:a16="http://schemas.microsoft.com/office/drawing/2014/main" id="{B8876486-C15C-594B-B844-7FE14D246440}"/>
                </a:ext>
              </a:extLst>
            </p:cNvPr>
            <p:cNvSpPr>
              <a:spLocks noChangeArrowheads="1"/>
            </p:cNvSpPr>
            <p:nvPr/>
          </p:nvSpPr>
          <p:spPr bwMode="auto">
            <a:xfrm>
              <a:off x="2496" y="720"/>
              <a:ext cx="919" cy="287"/>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grpSp>
          <p:nvGrpSpPr>
            <p:cNvPr id="151560" name="Group 10">
              <a:extLst>
                <a:ext uri="{FF2B5EF4-FFF2-40B4-BE49-F238E27FC236}">
                  <a16:creationId xmlns:a16="http://schemas.microsoft.com/office/drawing/2014/main" id="{5A8ED9EC-B428-CD41-BF61-795263DC5201}"/>
                </a:ext>
              </a:extLst>
            </p:cNvPr>
            <p:cNvGrpSpPr>
              <a:grpSpLocks/>
            </p:cNvGrpSpPr>
            <p:nvPr/>
          </p:nvGrpSpPr>
          <p:grpSpPr bwMode="auto">
            <a:xfrm>
              <a:off x="2496" y="0"/>
              <a:ext cx="2707" cy="1007"/>
              <a:chOff x="2496" y="0"/>
              <a:chExt cx="2707" cy="1007"/>
            </a:xfrm>
          </p:grpSpPr>
          <p:sp>
            <p:nvSpPr>
              <p:cNvPr id="151561" name="AutoShape 11">
                <a:extLst>
                  <a:ext uri="{FF2B5EF4-FFF2-40B4-BE49-F238E27FC236}">
                    <a16:creationId xmlns:a16="http://schemas.microsoft.com/office/drawing/2014/main" id="{447916CF-10E7-2044-BC56-BED988C863EE}"/>
                  </a:ext>
                </a:extLst>
              </p:cNvPr>
              <p:cNvSpPr>
                <a:spLocks noChangeArrowheads="1"/>
              </p:cNvSpPr>
              <p:nvPr/>
            </p:nvSpPr>
            <p:spPr bwMode="auto">
              <a:xfrm>
                <a:off x="2496" y="720"/>
                <a:ext cx="919" cy="287"/>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sp>
            <p:nvSpPr>
              <p:cNvPr id="195596" name="AutoShape 12">
                <a:extLst>
                  <a:ext uri="{FF2B5EF4-FFF2-40B4-BE49-F238E27FC236}">
                    <a16:creationId xmlns:a16="http://schemas.microsoft.com/office/drawing/2014/main" id="{D7EC9824-88BD-2C46-A2B8-DAD2178BF826}"/>
                  </a:ext>
                </a:extLst>
              </p:cNvPr>
              <p:cNvSpPr>
                <a:spLocks noChangeArrowheads="1"/>
              </p:cNvSpPr>
              <p:nvPr/>
            </p:nvSpPr>
            <p:spPr bwMode="auto">
              <a:xfrm>
                <a:off x="4377" y="0"/>
                <a:ext cx="826" cy="225"/>
              </a:xfrm>
              <a:prstGeom prst="roundRect">
                <a:avLst>
                  <a:gd name="adj" fmla="val 347"/>
                </a:avLst>
              </a:prstGeom>
              <a:noFill/>
              <a:ln w="9525">
                <a:noFill/>
                <a:round/>
                <a:headEnd/>
                <a:tailEnd/>
              </a:ln>
            </p:spPr>
            <p:txBody>
              <a:bodyPr wrap="none"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nSpc>
                    <a:spcPct val="66000"/>
                  </a:lnSpc>
                  <a:spcBef>
                    <a:spcPct val="0"/>
                  </a:spcBef>
                  <a:buClr>
                    <a:srgbClr val="FFFFFF"/>
                  </a:buClr>
                  <a:buFont typeface="Contemporary Brush" pitchFamily="64" charset="0"/>
                  <a:buNone/>
                  <a:defRPr/>
                </a:pPr>
                <a:r>
                  <a:rPr lang="ar-JO" altLang="en-US" sz="2400" b="1" dirty="0">
                    <a:solidFill>
                      <a:schemeClr val="bg1"/>
                    </a:solidFill>
                    <a:effectLst>
                      <a:outerShdw blurRad="38100" dist="38100" dir="2700000" algn="tl">
                        <a:srgbClr val="C0C0C0"/>
                      </a:outerShdw>
                    </a:effectLst>
                    <a:latin typeface="Contemporary Brush" pitchFamily="64" charset="0"/>
                  </a:rPr>
                  <a:t>الركن الأول</a:t>
                </a:r>
                <a:endParaRPr lang="en-GB" altLang="en-US" sz="2400" b="1" dirty="0">
                  <a:solidFill>
                    <a:schemeClr val="bg1"/>
                  </a:solidFill>
                  <a:effectLst>
                    <a:outerShdw blurRad="38100" dist="38100" dir="2700000" algn="tl">
                      <a:srgbClr val="C0C0C0"/>
                    </a:outerShdw>
                  </a:effectLst>
                  <a:latin typeface="Contemporary Brush" pitchFamily="64" charset="0"/>
                </a:endParaRPr>
              </a:p>
            </p:txBody>
          </p:sp>
        </p:gr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5591"/>
                                        </p:tgtEl>
                                        <p:attrNameLst>
                                          <p:attrName>style.visibility</p:attrName>
                                        </p:attrNameLst>
                                      </p:cBhvr>
                                      <p:to>
                                        <p:strVal val="visible"/>
                                      </p:to>
                                    </p:set>
                                    <p:anim calcmode="lin" valueType="num">
                                      <p:cBhvr additive="base">
                                        <p:cTn id="7" dur="500" fill="hold"/>
                                        <p:tgtEl>
                                          <p:spTgt spid="195591"/>
                                        </p:tgtEl>
                                        <p:attrNameLst>
                                          <p:attrName>ppt_x</p:attrName>
                                        </p:attrNameLst>
                                      </p:cBhvr>
                                      <p:tavLst>
                                        <p:tav tm="0">
                                          <p:val>
                                            <p:strVal val="0-#ppt_w/2"/>
                                          </p:val>
                                        </p:tav>
                                        <p:tav tm="100000">
                                          <p:val>
                                            <p:strVal val="#ppt_x"/>
                                          </p:val>
                                        </p:tav>
                                      </p:tavLst>
                                    </p:anim>
                                    <p:anim calcmode="lin" valueType="num">
                                      <p:cBhvr additive="base">
                                        <p:cTn id="8" dur="500" fill="hold"/>
                                        <p:tgtEl>
                                          <p:spTgt spid="195591"/>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95591"/>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91" grpId="0" animBg="1"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flip="none" rotWithShape="1">
          <a:gsLst>
            <a:gs pos="46000">
              <a:schemeClr val="bg2"/>
            </a:gs>
            <a:gs pos="100000">
              <a:schemeClr val="tx2"/>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53602" name="Text Box 2">
            <a:extLst>
              <a:ext uri="{FF2B5EF4-FFF2-40B4-BE49-F238E27FC236}">
                <a16:creationId xmlns:a16="http://schemas.microsoft.com/office/drawing/2014/main" id="{132DEC15-76F8-4B41-BA20-0AFC0FB74D77}"/>
              </a:ext>
            </a:extLst>
          </p:cNvPr>
          <p:cNvSpPr txBox="1">
            <a:spLocks noChangeArrowheads="1"/>
          </p:cNvSpPr>
          <p:nvPr/>
        </p:nvSpPr>
        <p:spPr bwMode="auto">
          <a:xfrm>
            <a:off x="457200" y="262278"/>
            <a:ext cx="8385175" cy="796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gn="ctr">
              <a:lnSpc>
                <a:spcPct val="95000"/>
              </a:lnSpc>
              <a:spcBef>
                <a:spcPct val="0"/>
              </a:spcBef>
              <a:buClr>
                <a:srgbClr val="000000"/>
              </a:buClr>
              <a:buFont typeface="Times New Roman" panose="02020603050405020304" pitchFamily="18" charset="0"/>
              <a:buNone/>
            </a:pPr>
            <a:r>
              <a:rPr lang="ar-JO" altLang="en-US" sz="2400" b="1" dirty="0">
                <a:solidFill>
                  <a:schemeClr val="bg1"/>
                </a:solidFill>
                <a:effectLst>
                  <a:outerShdw blurRad="50800" dist="63500" dir="5400000" algn="t" rotWithShape="0">
                    <a:prstClr val="black">
                      <a:alpha val="84000"/>
                    </a:prstClr>
                  </a:outerShdw>
                </a:effectLst>
                <a:cs typeface="Arial" panose="020B0604020202020204" pitchFamily="34" charset="0"/>
              </a:rPr>
              <a:t>يصرح المسلمون أن لا إله إلا الله</a:t>
            </a:r>
          </a:p>
          <a:p>
            <a:pPr algn="ctr">
              <a:lnSpc>
                <a:spcPct val="95000"/>
              </a:lnSpc>
              <a:spcBef>
                <a:spcPct val="0"/>
              </a:spcBef>
              <a:buClr>
                <a:srgbClr val="000000"/>
              </a:buClr>
              <a:buFont typeface="Times New Roman" panose="02020603050405020304" pitchFamily="18" charset="0"/>
              <a:buNone/>
            </a:pPr>
            <a:r>
              <a:rPr lang="ar-JO" altLang="en-US" sz="2400" b="1" dirty="0">
                <a:solidFill>
                  <a:schemeClr val="bg1"/>
                </a:solidFill>
                <a:effectLst>
                  <a:outerShdw blurRad="50800" dist="63500" dir="5400000" algn="t" rotWithShape="0">
                    <a:prstClr val="black">
                      <a:alpha val="84000"/>
                    </a:prstClr>
                  </a:outerShdw>
                </a:effectLst>
                <a:cs typeface="Arial" panose="020B0604020202020204" pitchFamily="34" charset="0"/>
              </a:rPr>
              <a:t>وأن محمد رسول الله</a:t>
            </a:r>
            <a:endParaRPr lang="en-GB" altLang="en-US" sz="2400" b="1" dirty="0">
              <a:solidFill>
                <a:schemeClr val="bg1"/>
              </a:solidFill>
              <a:effectLst>
                <a:outerShdw blurRad="50800" dist="63500" dir="5400000" algn="t" rotWithShape="0">
                  <a:prstClr val="black">
                    <a:alpha val="84000"/>
                  </a:prstClr>
                </a:outerShdw>
              </a:effectLst>
              <a:cs typeface="Arial" panose="020B0604020202020204" pitchFamily="34" charset="0"/>
            </a:endParaRPr>
          </a:p>
        </p:txBody>
      </p:sp>
      <p:sp>
        <p:nvSpPr>
          <p:cNvPr id="153603" name="Text Box 3">
            <a:extLst>
              <a:ext uri="{FF2B5EF4-FFF2-40B4-BE49-F238E27FC236}">
                <a16:creationId xmlns:a16="http://schemas.microsoft.com/office/drawing/2014/main" id="{D0EB97AD-8868-0A47-9021-0AA2ED8B24E5}"/>
              </a:ext>
            </a:extLst>
          </p:cNvPr>
          <p:cNvSpPr txBox="1">
            <a:spLocks noChangeArrowheads="1"/>
          </p:cNvSpPr>
          <p:nvPr/>
        </p:nvSpPr>
        <p:spPr bwMode="auto">
          <a:xfrm>
            <a:off x="134938" y="3644900"/>
            <a:ext cx="7389390" cy="1663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marL="336550" indent="-33655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9pPr>
          </a:lstStyle>
          <a:p>
            <a:pPr marL="496888" indent="-496888" algn="r" rtl="1">
              <a:lnSpc>
                <a:spcPct val="95000"/>
              </a:lnSpc>
              <a:spcBef>
                <a:spcPts val="800"/>
              </a:spcBef>
              <a:buClr>
                <a:schemeClr val="bg1"/>
              </a:buClr>
              <a:buFont typeface="Wingdings" pitchFamily="2" charset="2"/>
              <a:buChar char="q"/>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ar-JO" altLang="en-US" b="1" dirty="0">
                <a:solidFill>
                  <a:schemeClr val="bg1"/>
                </a:solidFill>
                <a:effectLst>
                  <a:outerShdw blurRad="50800" dist="63500" dir="5400000" algn="t" rotWithShape="0">
                    <a:prstClr val="black">
                      <a:alpha val="84000"/>
                    </a:prstClr>
                  </a:outerShdw>
                </a:effectLst>
                <a:cs typeface="Arial" panose="020B0604020202020204" pitchFamily="34" charset="0"/>
              </a:rPr>
              <a:t>إنها طريقة سريعة ل</a:t>
            </a:r>
            <a:r>
              <a:rPr lang="ar-JO" altLang="en-US" b="1" dirty="0">
                <a:solidFill>
                  <a:srgbClr val="FFFF00"/>
                </a:solidFill>
                <a:effectLst>
                  <a:outerShdw blurRad="50800" dist="63500" dir="5400000" algn="t" rotWithShape="0">
                    <a:prstClr val="black">
                      <a:alpha val="84000"/>
                    </a:prstClr>
                  </a:outerShdw>
                </a:effectLst>
                <a:cs typeface="Arial" panose="020B0604020202020204" pitchFamily="34" charset="0"/>
              </a:rPr>
              <a:t>تجديد الإيمان </a:t>
            </a:r>
            <a:r>
              <a:rPr lang="ar-JO" altLang="en-US" b="1" dirty="0">
                <a:solidFill>
                  <a:schemeClr val="bg1"/>
                </a:solidFill>
                <a:effectLst>
                  <a:outerShdw blurRad="50800" dist="63500" dir="5400000" algn="t" rotWithShape="0">
                    <a:prstClr val="black">
                      <a:alpha val="84000"/>
                    </a:prstClr>
                  </a:outerShdw>
                </a:effectLst>
                <a:cs typeface="Arial" panose="020B0604020202020204" pitchFamily="34" charset="0"/>
              </a:rPr>
              <a:t>وإزالة نسيان الله.</a:t>
            </a:r>
            <a:endParaRPr lang="en-GB" altLang="en-US" b="1" dirty="0">
              <a:solidFill>
                <a:schemeClr val="bg1"/>
              </a:solidFill>
              <a:effectLst>
                <a:outerShdw blurRad="50800" dist="63500" dir="5400000" algn="t" rotWithShape="0">
                  <a:prstClr val="black">
                    <a:alpha val="84000"/>
                  </a:prstClr>
                </a:outerShdw>
              </a:effectLst>
              <a:cs typeface="Arial" panose="020B0604020202020204" pitchFamily="34" charset="0"/>
            </a:endParaRPr>
          </a:p>
          <a:p>
            <a:pPr marL="496888" indent="-496888" algn="r" rtl="1">
              <a:lnSpc>
                <a:spcPct val="91000"/>
              </a:lnSpc>
              <a:spcBef>
                <a:spcPts val="800"/>
              </a:spcBef>
              <a:buClr>
                <a:schemeClr val="bg1"/>
              </a:buClr>
              <a:buFont typeface="Wingdings" pitchFamily="2" charset="2"/>
              <a:buChar char="q"/>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ar-JO" altLang="en-US" b="1" dirty="0">
                <a:solidFill>
                  <a:schemeClr val="bg1"/>
                </a:solidFill>
                <a:effectLst>
                  <a:outerShdw blurRad="50800" dist="63500" dir="5400000" algn="t" rotWithShape="0">
                    <a:prstClr val="black">
                      <a:alpha val="84000"/>
                    </a:prstClr>
                  </a:outerShdw>
                </a:effectLst>
                <a:cs typeface="Arial" panose="020B0604020202020204" pitchFamily="34" charset="0"/>
              </a:rPr>
              <a:t>يتطلب الإسلام كثرة </a:t>
            </a:r>
            <a:r>
              <a:rPr lang="ar-JO" altLang="en-US" b="1" dirty="0">
                <a:solidFill>
                  <a:srgbClr val="FFFF00"/>
                </a:solidFill>
                <a:effectLst>
                  <a:outerShdw blurRad="50800" dist="63500" dir="5400000" algn="t" rotWithShape="0">
                    <a:prstClr val="black">
                      <a:alpha val="84000"/>
                    </a:prstClr>
                  </a:outerShdw>
                </a:effectLst>
                <a:cs typeface="Arial" panose="020B0604020202020204" pitchFamily="34" charset="0"/>
              </a:rPr>
              <a:t>ذكر</a:t>
            </a:r>
            <a:r>
              <a:rPr lang="ar-JO" altLang="en-US" b="1" dirty="0">
                <a:solidFill>
                  <a:schemeClr val="bg1"/>
                </a:solidFill>
                <a:effectLst>
                  <a:outerShdw blurRad="50800" dist="63500" dir="5400000" algn="t" rotWithShape="0">
                    <a:prstClr val="black">
                      <a:alpha val="84000"/>
                    </a:prstClr>
                  </a:outerShdw>
                </a:effectLst>
                <a:cs typeface="Arial" panose="020B0604020202020204" pitchFamily="34" charset="0"/>
              </a:rPr>
              <a:t> الله والوعي به. </a:t>
            </a:r>
            <a:endParaRPr lang="en-GB" altLang="en-US" b="1" dirty="0">
              <a:solidFill>
                <a:schemeClr val="bg1"/>
              </a:solidFill>
              <a:effectLst>
                <a:outerShdw blurRad="50800" dist="63500" dir="5400000" algn="t" rotWithShape="0">
                  <a:prstClr val="black">
                    <a:alpha val="84000"/>
                  </a:prstClr>
                </a:outerShdw>
              </a:effectLst>
              <a:cs typeface="Arial" panose="020B0604020202020204" pitchFamily="34" charset="0"/>
            </a:endParaRPr>
          </a:p>
          <a:p>
            <a:pPr marL="496888" indent="-496888" algn="r" rtl="1">
              <a:lnSpc>
                <a:spcPct val="91000"/>
              </a:lnSpc>
              <a:spcBef>
                <a:spcPts val="800"/>
              </a:spcBef>
              <a:buClr>
                <a:schemeClr val="bg1"/>
              </a:buClr>
              <a:buFont typeface="Wingdings" pitchFamily="2" charset="2"/>
              <a:buChar char="q"/>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ar-JO" altLang="en-US" b="1" dirty="0">
                <a:solidFill>
                  <a:schemeClr val="bg1"/>
                </a:solidFill>
                <a:effectLst>
                  <a:outerShdw blurRad="50800" dist="63500" dir="5400000" algn="t" rotWithShape="0">
                    <a:prstClr val="black">
                      <a:alpha val="84000"/>
                    </a:prstClr>
                  </a:outerShdw>
                </a:effectLst>
                <a:cs typeface="Arial" panose="020B0604020202020204" pitchFamily="34" charset="0"/>
              </a:rPr>
              <a:t>يحفظ ذكر الله </a:t>
            </a:r>
            <a:r>
              <a:rPr lang="ar-JO" altLang="en-US" b="1" dirty="0">
                <a:solidFill>
                  <a:srgbClr val="FFFF00"/>
                </a:solidFill>
                <a:effectLst>
                  <a:outerShdw blurRad="50800" dist="63500" dir="5400000" algn="t" rotWithShape="0">
                    <a:prstClr val="black">
                      <a:alpha val="84000"/>
                    </a:prstClr>
                  </a:outerShdw>
                </a:effectLst>
                <a:cs typeface="Arial" panose="020B0604020202020204" pitchFamily="34" charset="0"/>
              </a:rPr>
              <a:t>دوافعهم الروحية </a:t>
            </a:r>
            <a:r>
              <a:rPr lang="ar-JO" altLang="en-US" b="1" dirty="0">
                <a:solidFill>
                  <a:schemeClr val="bg1"/>
                </a:solidFill>
                <a:effectLst>
                  <a:outerShdw blurRad="50800" dist="63500" dir="5400000" algn="t" rotWithShape="0">
                    <a:prstClr val="black">
                      <a:alpha val="84000"/>
                    </a:prstClr>
                  </a:outerShdw>
                </a:effectLst>
                <a:cs typeface="Arial" panose="020B0604020202020204" pitchFamily="34" charset="0"/>
              </a:rPr>
              <a:t>مرتفعة. </a:t>
            </a:r>
            <a:endParaRPr lang="en-GB" altLang="en-US" b="1" dirty="0">
              <a:solidFill>
                <a:schemeClr val="bg1"/>
              </a:solidFill>
              <a:effectLst>
                <a:outerShdw blurRad="50800" dist="63500" dir="5400000" algn="t" rotWithShape="0">
                  <a:prstClr val="black">
                    <a:alpha val="84000"/>
                  </a:prstClr>
                </a:outerShdw>
              </a:effectLst>
              <a:cs typeface="Arial" panose="020B0604020202020204" pitchFamily="34" charset="0"/>
            </a:endParaRPr>
          </a:p>
        </p:txBody>
      </p:sp>
      <p:grpSp>
        <p:nvGrpSpPr>
          <p:cNvPr id="153604" name="Group 4">
            <a:extLst>
              <a:ext uri="{FF2B5EF4-FFF2-40B4-BE49-F238E27FC236}">
                <a16:creationId xmlns:a16="http://schemas.microsoft.com/office/drawing/2014/main" id="{B424944C-B34B-0744-BB63-53D27D1EF82E}"/>
              </a:ext>
            </a:extLst>
          </p:cNvPr>
          <p:cNvGrpSpPr>
            <a:grpSpLocks/>
          </p:cNvGrpSpPr>
          <p:nvPr/>
        </p:nvGrpSpPr>
        <p:grpSpPr bwMode="auto">
          <a:xfrm>
            <a:off x="457200" y="1416050"/>
            <a:ext cx="2863850" cy="1370013"/>
            <a:chOff x="242" y="837"/>
            <a:chExt cx="1804" cy="1034"/>
          </a:xfrm>
        </p:grpSpPr>
        <p:pic>
          <p:nvPicPr>
            <p:cNvPr id="153609" name="Picture 5">
              <a:extLst>
                <a:ext uri="{FF2B5EF4-FFF2-40B4-BE49-F238E27FC236}">
                  <a16:creationId xmlns:a16="http://schemas.microsoft.com/office/drawing/2014/main" id="{1BF4939D-3E9B-9A49-B4E8-79806902340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2" y="837"/>
              <a:ext cx="1805" cy="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10" name="AutoShape 6">
              <a:extLst>
                <a:ext uri="{FF2B5EF4-FFF2-40B4-BE49-F238E27FC236}">
                  <a16:creationId xmlns:a16="http://schemas.microsoft.com/office/drawing/2014/main" id="{6491A27A-4019-2442-88D4-C9639549CCF2}"/>
                </a:ext>
              </a:extLst>
            </p:cNvPr>
            <p:cNvSpPr>
              <a:spLocks noChangeArrowheads="1"/>
            </p:cNvSpPr>
            <p:nvPr/>
          </p:nvSpPr>
          <p:spPr bwMode="auto">
            <a:xfrm>
              <a:off x="242" y="837"/>
              <a:ext cx="1805" cy="1035"/>
            </a:xfrm>
            <a:prstGeom prst="roundRect">
              <a:avLst>
                <a:gd name="adj" fmla="val 93"/>
              </a:avLst>
            </a:prstGeom>
            <a:noFill/>
            <a:ln w="3816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600" b="1" dirty="0">
                <a:solidFill>
                  <a:schemeClr val="tx1"/>
                </a:solidFill>
                <a:cs typeface="Arial" panose="020B0604020202020204" pitchFamily="34" charset="0"/>
              </a:endParaRPr>
            </a:p>
          </p:txBody>
        </p:sp>
      </p:grpSp>
      <p:grpSp>
        <p:nvGrpSpPr>
          <p:cNvPr id="153605" name="Group 7">
            <a:extLst>
              <a:ext uri="{FF2B5EF4-FFF2-40B4-BE49-F238E27FC236}">
                <a16:creationId xmlns:a16="http://schemas.microsoft.com/office/drawing/2014/main" id="{6EE37985-CCAF-CC4B-AB5F-C5879FE92096}"/>
              </a:ext>
            </a:extLst>
          </p:cNvPr>
          <p:cNvGrpSpPr>
            <a:grpSpLocks/>
          </p:cNvGrpSpPr>
          <p:nvPr/>
        </p:nvGrpSpPr>
        <p:grpSpPr bwMode="auto">
          <a:xfrm>
            <a:off x="7524328" y="3143250"/>
            <a:ext cx="1423987" cy="1423988"/>
            <a:chOff x="4809" y="1693"/>
            <a:chExt cx="897" cy="897"/>
          </a:xfrm>
        </p:grpSpPr>
        <p:pic>
          <p:nvPicPr>
            <p:cNvPr id="153607" name="Picture 8">
              <a:extLst>
                <a:ext uri="{FF2B5EF4-FFF2-40B4-BE49-F238E27FC236}">
                  <a16:creationId xmlns:a16="http://schemas.microsoft.com/office/drawing/2014/main" id="{78EE7EEC-72C8-0F40-AEBF-F3716399A53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9" y="1693"/>
              <a:ext cx="898" cy="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8" name="AutoShape 9">
              <a:extLst>
                <a:ext uri="{FF2B5EF4-FFF2-40B4-BE49-F238E27FC236}">
                  <a16:creationId xmlns:a16="http://schemas.microsoft.com/office/drawing/2014/main" id="{63BF087B-76AB-0343-A17D-5B95BE16DBCC}"/>
                </a:ext>
              </a:extLst>
            </p:cNvPr>
            <p:cNvSpPr>
              <a:spLocks noChangeArrowheads="1"/>
            </p:cNvSpPr>
            <p:nvPr/>
          </p:nvSpPr>
          <p:spPr bwMode="auto">
            <a:xfrm>
              <a:off x="4809" y="1693"/>
              <a:ext cx="898" cy="898"/>
            </a:xfrm>
            <a:prstGeom prst="roundRect">
              <a:avLst>
                <a:gd name="adj" fmla="val 111"/>
              </a:avLst>
            </a:prstGeom>
            <a:noFill/>
            <a:ln w="3816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600" b="1" dirty="0">
                <a:solidFill>
                  <a:schemeClr val="tx1"/>
                </a:solidFill>
                <a:cs typeface="Arial" panose="020B0604020202020204" pitchFamily="34" charset="0"/>
              </a:endParaRPr>
            </a:p>
          </p:txBody>
        </p:sp>
      </p:grpSp>
      <p:pic>
        <p:nvPicPr>
          <p:cNvPr id="153606" name="Picture 1">
            <a:extLst>
              <a:ext uri="{FF2B5EF4-FFF2-40B4-BE49-F238E27FC236}">
                <a16:creationId xmlns:a16="http://schemas.microsoft.com/office/drawing/2014/main" id="{69BE61D3-B32B-9346-BE20-E2077711F045}"/>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916613" y="1416050"/>
            <a:ext cx="29146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grpSp>
        <p:nvGrpSpPr>
          <p:cNvPr id="155650" name="Group 2">
            <a:extLst>
              <a:ext uri="{FF2B5EF4-FFF2-40B4-BE49-F238E27FC236}">
                <a16:creationId xmlns:a16="http://schemas.microsoft.com/office/drawing/2014/main" id="{28E0DE42-3F29-034A-9A7A-617BAB849BE6}"/>
              </a:ext>
            </a:extLst>
          </p:cNvPr>
          <p:cNvGrpSpPr>
            <a:grpSpLocks/>
          </p:cNvGrpSpPr>
          <p:nvPr/>
        </p:nvGrpSpPr>
        <p:grpSpPr bwMode="auto">
          <a:xfrm>
            <a:off x="3619501" y="877888"/>
            <a:ext cx="2441575" cy="1187450"/>
            <a:chOff x="2113" y="0"/>
            <a:chExt cx="1538" cy="748"/>
          </a:xfrm>
        </p:grpSpPr>
        <p:sp>
          <p:nvSpPr>
            <p:cNvPr id="155657" name="AutoShape 3">
              <a:extLst>
                <a:ext uri="{FF2B5EF4-FFF2-40B4-BE49-F238E27FC236}">
                  <a16:creationId xmlns:a16="http://schemas.microsoft.com/office/drawing/2014/main" id="{A2B59FB6-2BEE-AB4D-BBF5-9BB5B30658C9}"/>
                </a:ext>
              </a:extLst>
            </p:cNvPr>
            <p:cNvSpPr>
              <a:spLocks noChangeArrowheads="1"/>
            </p:cNvSpPr>
            <p:nvPr/>
          </p:nvSpPr>
          <p:spPr bwMode="auto">
            <a:xfrm>
              <a:off x="2113" y="0"/>
              <a:ext cx="1538" cy="748"/>
            </a:xfrm>
            <a:prstGeom prst="roundRect">
              <a:avLst>
                <a:gd name="adj" fmla="val 13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grpSp>
          <p:nvGrpSpPr>
            <p:cNvPr id="155658" name="Group 4">
              <a:extLst>
                <a:ext uri="{FF2B5EF4-FFF2-40B4-BE49-F238E27FC236}">
                  <a16:creationId xmlns:a16="http://schemas.microsoft.com/office/drawing/2014/main" id="{74429C98-2450-D844-80B9-E20EDD1BAB3B}"/>
                </a:ext>
              </a:extLst>
            </p:cNvPr>
            <p:cNvGrpSpPr>
              <a:grpSpLocks/>
            </p:cNvGrpSpPr>
            <p:nvPr/>
          </p:nvGrpSpPr>
          <p:grpSpPr bwMode="auto">
            <a:xfrm>
              <a:off x="2113" y="0"/>
              <a:ext cx="1538" cy="748"/>
              <a:chOff x="2113" y="0"/>
              <a:chExt cx="1538" cy="748"/>
            </a:xfrm>
          </p:grpSpPr>
          <p:sp>
            <p:nvSpPr>
              <p:cNvPr id="155659" name="AutoShape 5">
                <a:extLst>
                  <a:ext uri="{FF2B5EF4-FFF2-40B4-BE49-F238E27FC236}">
                    <a16:creationId xmlns:a16="http://schemas.microsoft.com/office/drawing/2014/main" id="{A886E0C2-5ABD-1642-BDAF-2199019648AF}"/>
                  </a:ext>
                </a:extLst>
              </p:cNvPr>
              <p:cNvSpPr>
                <a:spLocks noChangeArrowheads="1"/>
              </p:cNvSpPr>
              <p:nvPr/>
            </p:nvSpPr>
            <p:spPr bwMode="auto">
              <a:xfrm>
                <a:off x="2113" y="0"/>
                <a:ext cx="1538" cy="748"/>
              </a:xfrm>
              <a:prstGeom prst="roundRect">
                <a:avLst>
                  <a:gd name="adj" fmla="val 13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sp>
            <p:nvSpPr>
              <p:cNvPr id="199686" name="AutoShape 6">
                <a:extLst>
                  <a:ext uri="{FF2B5EF4-FFF2-40B4-BE49-F238E27FC236}">
                    <a16:creationId xmlns:a16="http://schemas.microsoft.com/office/drawing/2014/main" id="{D1C04A47-48CC-3742-801E-418CE23CE64D}"/>
                  </a:ext>
                </a:extLst>
              </p:cNvPr>
              <p:cNvSpPr>
                <a:spLocks noChangeArrowheads="1"/>
              </p:cNvSpPr>
              <p:nvPr/>
            </p:nvSpPr>
            <p:spPr bwMode="auto">
              <a:xfrm>
                <a:off x="2212" y="0"/>
                <a:ext cx="1339" cy="537"/>
              </a:xfrm>
              <a:prstGeom prst="roundRect">
                <a:avLst>
                  <a:gd name="adj" fmla="val 130"/>
                </a:avLst>
              </a:prstGeom>
              <a:noFill/>
              <a:ln w="9525">
                <a:noFill/>
                <a:round/>
                <a:headEnd/>
                <a:tailEnd/>
              </a:ln>
            </p:spPr>
            <p:txBody>
              <a:bodyPr wrap="none"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gn="ctr">
                  <a:lnSpc>
                    <a:spcPct val="66000"/>
                  </a:lnSpc>
                  <a:spcBef>
                    <a:spcPct val="0"/>
                  </a:spcBef>
                  <a:buClr>
                    <a:srgbClr val="FFFFFF"/>
                  </a:buClr>
                  <a:buFont typeface="Contemporary Brush" pitchFamily="64" charset="0"/>
                  <a:buNone/>
                  <a:defRPr/>
                </a:pPr>
                <a:r>
                  <a:rPr lang="ar-JO" altLang="en-US" sz="7200" b="1" dirty="0">
                    <a:solidFill>
                      <a:schemeClr val="tx1"/>
                    </a:solidFill>
                    <a:effectLst>
                      <a:outerShdw blurRad="38100" dist="38100" dir="2700000" algn="tl">
                        <a:srgbClr val="C0C0C0"/>
                      </a:outerShdw>
                    </a:effectLst>
                    <a:cs typeface="Arial" panose="020B0604020202020204" pitchFamily="34" charset="0"/>
                  </a:rPr>
                  <a:t>الصلاة</a:t>
                </a:r>
                <a:endParaRPr lang="en-GB" altLang="en-US" sz="4400" b="1" dirty="0">
                  <a:solidFill>
                    <a:schemeClr val="tx1"/>
                  </a:solidFill>
                  <a:effectLst>
                    <a:outerShdw blurRad="38100" dist="38100" dir="2700000" algn="tl">
                      <a:srgbClr val="C0C0C0"/>
                    </a:outerShdw>
                  </a:effectLst>
                  <a:cs typeface="Arial" panose="020B0604020202020204" pitchFamily="34" charset="0"/>
                </a:endParaRPr>
              </a:p>
            </p:txBody>
          </p:sp>
        </p:grpSp>
      </p:grpSp>
      <p:sp>
        <p:nvSpPr>
          <p:cNvPr id="199687" name="Text Box 7">
            <a:extLst>
              <a:ext uri="{FF2B5EF4-FFF2-40B4-BE49-F238E27FC236}">
                <a16:creationId xmlns:a16="http://schemas.microsoft.com/office/drawing/2014/main" id="{3F9D72E3-4D6F-5443-A5B8-D62B0F38BD1E}"/>
              </a:ext>
            </a:extLst>
          </p:cNvPr>
          <p:cNvSpPr txBox="1">
            <a:spLocks noChangeArrowheads="1"/>
          </p:cNvSpPr>
          <p:nvPr/>
        </p:nvSpPr>
        <p:spPr bwMode="auto">
          <a:xfrm>
            <a:off x="322263" y="2852738"/>
            <a:ext cx="8736012" cy="2530181"/>
          </a:xfrm>
          <a:prstGeom prst="rect">
            <a:avLst/>
          </a:prstGeom>
          <a:noFill/>
          <a:ln w="9525">
            <a:noFill/>
            <a:miter lim="800000"/>
            <a:headEnd/>
            <a:tailEnd/>
          </a:ln>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gn="r">
              <a:lnSpc>
                <a:spcPct val="93000"/>
              </a:lnSpc>
              <a:spcBef>
                <a:spcPct val="0"/>
              </a:spcBef>
              <a:buClr>
                <a:srgbClr val="FFFFFF"/>
              </a:buClr>
              <a:buFont typeface="Arial Narrow" panose="020B0606020202030204" pitchFamily="34" charset="0"/>
              <a:buNone/>
              <a:defRPr/>
            </a:pPr>
            <a:r>
              <a:rPr lang="ar-JO" altLang="en-US" sz="2800" b="1" dirty="0">
                <a:solidFill>
                  <a:schemeClr val="tx1"/>
                </a:solidFill>
                <a:cs typeface="Arial" panose="020B0604020202020204" pitchFamily="34" charset="0"/>
              </a:rPr>
              <a:t>يتوقع من المسلمين أن يصلوا خمس مرات في اليوم: الفجر، الظهر، العصر، المغرب والعشاء. تتضمن هذه الصلوات سلسلة من الوضعيات الجسدية (الوقوف، الركوع، وضع اليدين والوجه على الأرض).</a:t>
            </a:r>
            <a:endParaRPr lang="en-GB" altLang="en-US" sz="2800" b="1" dirty="0">
              <a:solidFill>
                <a:schemeClr val="tx1"/>
              </a:solidFill>
              <a:cs typeface="Arial" panose="020B0604020202020204" pitchFamily="34" charset="0"/>
            </a:endParaRPr>
          </a:p>
          <a:p>
            <a:pPr>
              <a:lnSpc>
                <a:spcPct val="95000"/>
              </a:lnSpc>
              <a:spcBef>
                <a:spcPct val="0"/>
              </a:spcBef>
              <a:buClr>
                <a:srgbClr val="FFFFFF"/>
              </a:buClr>
              <a:buFont typeface="Arial Narrow" panose="020B0606020202030204" pitchFamily="34" charset="0"/>
              <a:buNone/>
              <a:defRPr/>
            </a:pPr>
            <a:endParaRPr lang="en-GB" altLang="en-US" sz="2800" b="1" dirty="0">
              <a:solidFill>
                <a:srgbClr val="000000"/>
              </a:solidFill>
              <a:cs typeface="Arial" panose="020B0604020202020204" pitchFamily="34" charset="0"/>
            </a:endParaRPr>
          </a:p>
          <a:p>
            <a:pPr algn="r">
              <a:lnSpc>
                <a:spcPct val="95000"/>
              </a:lnSpc>
              <a:spcBef>
                <a:spcPct val="0"/>
              </a:spcBef>
              <a:buClr>
                <a:srgbClr val="FFFFFF"/>
              </a:buClr>
              <a:buFont typeface="Arial Narrow" panose="020B0606020202030204" pitchFamily="34" charset="0"/>
              <a:buNone/>
              <a:defRPr/>
            </a:pPr>
            <a:r>
              <a:rPr lang="ar-JO" altLang="en-US" sz="2800" b="1" dirty="0">
                <a:solidFill>
                  <a:schemeClr val="tx1"/>
                </a:solidFill>
                <a:effectLst>
                  <a:outerShdw blurRad="38100" dist="38100" dir="2700000" algn="tl">
                    <a:srgbClr val="FFFFFF"/>
                  </a:outerShdw>
                </a:effectLst>
                <a:cs typeface="Arial" panose="020B0604020202020204" pitchFamily="34" charset="0"/>
              </a:rPr>
              <a:t>العبادة في الصلاة هي سلسلة محددة من الحركات والسجود، التي يتم عملها في اتجاه الكعبة في مكة. </a:t>
            </a:r>
            <a:endParaRPr lang="en-GB" altLang="en-US" sz="3600" b="1" dirty="0">
              <a:solidFill>
                <a:schemeClr val="tx1"/>
              </a:solidFill>
              <a:effectLst>
                <a:outerShdw blurRad="38100" dist="38100" dir="2700000" algn="tl">
                  <a:srgbClr val="FFFFFF"/>
                </a:outerShdw>
              </a:effectLst>
              <a:cs typeface="Arial" panose="020B0604020202020204" pitchFamily="34" charset="0"/>
            </a:endParaRPr>
          </a:p>
        </p:txBody>
      </p:sp>
      <p:grpSp>
        <p:nvGrpSpPr>
          <p:cNvPr id="155652" name="Group 8">
            <a:extLst>
              <a:ext uri="{FF2B5EF4-FFF2-40B4-BE49-F238E27FC236}">
                <a16:creationId xmlns:a16="http://schemas.microsoft.com/office/drawing/2014/main" id="{4F42C599-76D2-A548-BAE8-A8AAC8BC85CF}"/>
              </a:ext>
            </a:extLst>
          </p:cNvPr>
          <p:cNvGrpSpPr>
            <a:grpSpLocks/>
          </p:cNvGrpSpPr>
          <p:nvPr/>
        </p:nvGrpSpPr>
        <p:grpSpPr bwMode="auto">
          <a:xfrm>
            <a:off x="3962401" y="1868488"/>
            <a:ext cx="1455738" cy="455612"/>
            <a:chOff x="2496" y="720"/>
            <a:chExt cx="917" cy="287"/>
          </a:xfrm>
        </p:grpSpPr>
        <p:sp>
          <p:nvSpPr>
            <p:cNvPr id="155653" name="AutoShape 9">
              <a:extLst>
                <a:ext uri="{FF2B5EF4-FFF2-40B4-BE49-F238E27FC236}">
                  <a16:creationId xmlns:a16="http://schemas.microsoft.com/office/drawing/2014/main" id="{9F40BADC-476B-B445-BEBD-DCEA831147E2}"/>
                </a:ext>
              </a:extLst>
            </p:cNvPr>
            <p:cNvSpPr>
              <a:spLocks noChangeArrowheads="1"/>
            </p:cNvSpPr>
            <p:nvPr/>
          </p:nvSpPr>
          <p:spPr bwMode="auto">
            <a:xfrm>
              <a:off x="2496" y="720"/>
              <a:ext cx="917" cy="287"/>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grpSp>
          <p:nvGrpSpPr>
            <p:cNvPr id="155654" name="Group 10">
              <a:extLst>
                <a:ext uri="{FF2B5EF4-FFF2-40B4-BE49-F238E27FC236}">
                  <a16:creationId xmlns:a16="http://schemas.microsoft.com/office/drawing/2014/main" id="{7E0172FB-EBDC-5144-A9C7-7F56624FD90A}"/>
                </a:ext>
              </a:extLst>
            </p:cNvPr>
            <p:cNvGrpSpPr>
              <a:grpSpLocks/>
            </p:cNvGrpSpPr>
            <p:nvPr/>
          </p:nvGrpSpPr>
          <p:grpSpPr bwMode="auto">
            <a:xfrm>
              <a:off x="2496" y="720"/>
              <a:ext cx="917" cy="287"/>
              <a:chOff x="2496" y="720"/>
              <a:chExt cx="917" cy="287"/>
            </a:xfrm>
          </p:grpSpPr>
          <p:sp>
            <p:nvSpPr>
              <p:cNvPr id="155655" name="AutoShape 11">
                <a:extLst>
                  <a:ext uri="{FF2B5EF4-FFF2-40B4-BE49-F238E27FC236}">
                    <a16:creationId xmlns:a16="http://schemas.microsoft.com/office/drawing/2014/main" id="{4F927F9E-1097-5F47-8759-36F486B144A8}"/>
                  </a:ext>
                </a:extLst>
              </p:cNvPr>
              <p:cNvSpPr>
                <a:spLocks noChangeArrowheads="1"/>
              </p:cNvSpPr>
              <p:nvPr/>
            </p:nvSpPr>
            <p:spPr bwMode="auto">
              <a:xfrm>
                <a:off x="2496" y="720"/>
                <a:ext cx="917" cy="287"/>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sp>
            <p:nvSpPr>
              <p:cNvPr id="199692" name="AutoShape 12">
                <a:extLst>
                  <a:ext uri="{FF2B5EF4-FFF2-40B4-BE49-F238E27FC236}">
                    <a16:creationId xmlns:a16="http://schemas.microsoft.com/office/drawing/2014/main" id="{2E48F02F-B558-FC4A-9290-551AB8757D53}"/>
                  </a:ext>
                </a:extLst>
              </p:cNvPr>
              <p:cNvSpPr>
                <a:spLocks noChangeArrowheads="1"/>
              </p:cNvSpPr>
              <p:nvPr/>
            </p:nvSpPr>
            <p:spPr bwMode="auto">
              <a:xfrm>
                <a:off x="2496" y="720"/>
                <a:ext cx="865" cy="219"/>
              </a:xfrm>
              <a:prstGeom prst="roundRect">
                <a:avLst>
                  <a:gd name="adj" fmla="val 347"/>
                </a:avLst>
              </a:prstGeom>
              <a:noFill/>
              <a:ln w="9525">
                <a:noFill/>
                <a:round/>
                <a:headEnd/>
                <a:tailEnd/>
              </a:ln>
            </p:spPr>
            <p:txBody>
              <a:bodyPr wrap="none"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nSpc>
                    <a:spcPct val="66000"/>
                  </a:lnSpc>
                  <a:spcBef>
                    <a:spcPct val="0"/>
                  </a:spcBef>
                  <a:buClr>
                    <a:srgbClr val="FFFFFF"/>
                  </a:buClr>
                  <a:buFont typeface="Contemporary Brush" pitchFamily="64" charset="0"/>
                  <a:buNone/>
                  <a:defRPr/>
                </a:pPr>
                <a:r>
                  <a:rPr lang="ar-JO" altLang="en-US" sz="2400" b="1" dirty="0">
                    <a:solidFill>
                      <a:schemeClr val="tx1"/>
                    </a:solidFill>
                    <a:effectLst>
                      <a:outerShdw blurRad="38100" dist="38100" dir="2700000" algn="tl">
                        <a:srgbClr val="C0C0C0"/>
                      </a:outerShdw>
                    </a:effectLst>
                    <a:cs typeface="Arial" panose="020B0604020202020204" pitchFamily="34" charset="0"/>
                  </a:rPr>
                  <a:t>الركن الثاني</a:t>
                </a:r>
                <a:endParaRPr lang="en-GB" altLang="en-US" sz="2400" b="1" dirty="0">
                  <a:solidFill>
                    <a:schemeClr val="tx1"/>
                  </a:solidFill>
                  <a:effectLst>
                    <a:outerShdw blurRad="38100" dist="38100" dir="2700000" algn="tl">
                      <a:srgbClr val="C0C0C0"/>
                    </a:outerShdw>
                  </a:effectLst>
                  <a:cs typeface="Arial" panose="020B0604020202020204" pitchFamily="34" charset="0"/>
                </a:endParaRPr>
              </a:p>
            </p:txBody>
          </p:sp>
        </p:gr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9687"/>
                                        </p:tgtEl>
                                        <p:attrNameLst>
                                          <p:attrName>style.visibility</p:attrName>
                                        </p:attrNameLst>
                                      </p:cBhvr>
                                      <p:to>
                                        <p:strVal val="visible"/>
                                      </p:to>
                                    </p:set>
                                    <p:anim calcmode="lin" valueType="num">
                                      <p:cBhvr additive="base">
                                        <p:cTn id="7" dur="500" fill="hold"/>
                                        <p:tgtEl>
                                          <p:spTgt spid="199687"/>
                                        </p:tgtEl>
                                        <p:attrNameLst>
                                          <p:attrName>ppt_x</p:attrName>
                                        </p:attrNameLst>
                                      </p:cBhvr>
                                      <p:tavLst>
                                        <p:tav tm="0">
                                          <p:val>
                                            <p:strVal val="0-#ppt_w/2"/>
                                          </p:val>
                                        </p:tav>
                                        <p:tav tm="100000">
                                          <p:val>
                                            <p:strVal val="#ppt_x"/>
                                          </p:val>
                                        </p:tav>
                                      </p:tavLst>
                                    </p:anim>
                                    <p:anim calcmode="lin" valueType="num">
                                      <p:cBhvr additive="base">
                                        <p:cTn id="8" dur="500" fill="hold"/>
                                        <p:tgtEl>
                                          <p:spTgt spid="1996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7"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a:extLst>
              <a:ext uri="{FF2B5EF4-FFF2-40B4-BE49-F238E27FC236}">
                <a16:creationId xmlns:a16="http://schemas.microsoft.com/office/drawing/2014/main" id="{0ACDB1A4-B67D-3645-86AB-58CF16826F9C}"/>
              </a:ext>
            </a:extLst>
          </p:cNvPr>
          <p:cNvPicPr>
            <a:picLocks noChangeAspect="1"/>
          </p:cNvPicPr>
          <p:nvPr/>
        </p:nvPicPr>
        <p:blipFill rotWithShape="1">
          <a:blip r:embed="rId3">
            <a:extLst>
              <a:ext uri="{28A0092B-C50C-407E-A947-70E740481C1C}">
                <a14:useLocalDpi xmlns:a14="http://schemas.microsoft.com/office/drawing/2010/main"/>
              </a:ext>
            </a:extLst>
          </a:blip>
          <a:srcRect l="3125" t="14844" r="3125" b="10285"/>
          <a:stretch/>
        </p:blipFill>
        <p:spPr bwMode="auto">
          <a:xfrm>
            <a:off x="0" y="0"/>
            <a:ext cx="9144000" cy="7302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2">
            <a:extLst>
              <a:ext uri="{FF2B5EF4-FFF2-40B4-BE49-F238E27FC236}">
                <a16:creationId xmlns:a16="http://schemas.microsoft.com/office/drawing/2014/main" id="{728A1FCB-424E-E34F-9175-842DFEA93F11}"/>
              </a:ext>
            </a:extLst>
          </p:cNvPr>
          <p:cNvSpPr>
            <a:spLocks noGrp="1" noChangeArrowheads="1"/>
          </p:cNvSpPr>
          <p:nvPr>
            <p:ph type="title"/>
          </p:nvPr>
        </p:nvSpPr>
        <p:spPr>
          <a:xfrm>
            <a:off x="-304800" y="0"/>
            <a:ext cx="9753600" cy="914400"/>
          </a:xfrm>
        </p:spPr>
        <p:txBody>
          <a:bodyPr/>
          <a:lstStyle/>
          <a:p>
            <a:pPr eaLnBrk="1" hangingPunct="1"/>
            <a:r>
              <a:rPr lang="ar-JO" altLang="en-US" dirty="0">
                <a:solidFill>
                  <a:schemeClr val="bg1"/>
                </a:solidFill>
                <a:cs typeface="Arial" panose="020B0604020202020204" pitchFamily="34" charset="0"/>
              </a:rPr>
              <a:t>من هم العرب؟</a:t>
            </a:r>
            <a:endParaRPr lang="en-US" altLang="en-US" dirty="0">
              <a:solidFill>
                <a:schemeClr val="bg1"/>
              </a:solidFill>
              <a:cs typeface="Arial" panose="020B0604020202020204" pitchFamily="34" charset="0"/>
            </a:endParaRPr>
          </a:p>
        </p:txBody>
      </p:sp>
      <p:graphicFrame>
        <p:nvGraphicFramePr>
          <p:cNvPr id="130151" name="Group 103">
            <a:extLst>
              <a:ext uri="{FF2B5EF4-FFF2-40B4-BE49-F238E27FC236}">
                <a16:creationId xmlns:a16="http://schemas.microsoft.com/office/drawing/2014/main" id="{4C5B9633-287D-A148-855B-85CBB82FFE09}"/>
              </a:ext>
            </a:extLst>
          </p:cNvPr>
          <p:cNvGraphicFramePr>
            <a:graphicFrameLocks noGrp="1"/>
          </p:cNvGraphicFramePr>
          <p:nvPr>
            <p:extLst>
              <p:ext uri="{D42A27DB-BD31-4B8C-83A1-F6EECF244321}">
                <p14:modId xmlns:p14="http://schemas.microsoft.com/office/powerpoint/2010/main" val="4002509927"/>
              </p:ext>
            </p:extLst>
          </p:nvPr>
        </p:nvGraphicFramePr>
        <p:xfrm>
          <a:off x="179388" y="1162050"/>
          <a:ext cx="8640762" cy="6140640"/>
        </p:xfrm>
        <a:graphic>
          <a:graphicData uri="http://schemas.openxmlformats.org/drawingml/2006/table">
            <a:tbl>
              <a:tblPr>
                <a:effectLst/>
              </a:tblPr>
              <a:tblGrid>
                <a:gridCol w="2360612">
                  <a:extLst>
                    <a:ext uri="{9D8B030D-6E8A-4147-A177-3AD203B41FA5}">
                      <a16:colId xmlns:a16="http://schemas.microsoft.com/office/drawing/2014/main" val="20000"/>
                    </a:ext>
                  </a:extLst>
                </a:gridCol>
                <a:gridCol w="6280150">
                  <a:extLst>
                    <a:ext uri="{9D8B030D-6E8A-4147-A177-3AD203B41FA5}">
                      <a16:colId xmlns:a16="http://schemas.microsoft.com/office/drawing/2014/main" val="20001"/>
                    </a:ext>
                  </a:extLst>
                </a:gridCol>
              </a:tblGrid>
              <a:tr h="457232">
                <a:tc>
                  <a:txBody>
                    <a:bodyPr/>
                    <a:lstStyle>
                      <a:lvl1pPr>
                        <a:spcBef>
                          <a:spcPct val="20000"/>
                        </a:spcBef>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defRPr>
                          <a:solidFill>
                            <a:srgbClr val="FFFFFF"/>
                          </a:solidFill>
                          <a:latin typeface="Arial" panose="020B0604020202020204" pitchFamily="34" charset="0"/>
                          <a:ea typeface="MS PGothic" panose="020B0600070205080204" pitchFamily="34" charset="-128"/>
                        </a:defRPr>
                      </a:lvl4pPr>
                      <a:lvl5pPr marL="2057400" indent="-228600">
                        <a:spcBef>
                          <a:spcPct val="20000"/>
                        </a:spcBef>
                        <a:defRPr>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800" b="0" i="0" u="none" strike="noStrike" cap="none" normalizeH="0" baseline="0" dirty="0">
                          <a:ln>
                            <a:noFill/>
                          </a:ln>
                          <a:solidFill>
                            <a:srgbClr val="FFFF00"/>
                          </a:solidFill>
                          <a:effectLst>
                            <a:outerShdw blurRad="50800" dist="38100" dir="2700000" algn="tl" rotWithShape="0">
                              <a:prstClr val="black"/>
                            </a:outerShdw>
                          </a:effectLst>
                          <a:latin typeface="Geneva" panose="020B0503030404040204" pitchFamily="34" charset="0"/>
                          <a:ea typeface="SimSun" panose="02010600030101010101" pitchFamily="2" charset="-122"/>
                        </a:rPr>
                        <a:t>من</a:t>
                      </a:r>
                      <a:endParaRPr kumimoji="0" lang="en-GB" altLang="en-US" sz="2800" b="0" i="0" u="none" strike="noStrike" cap="none" normalizeH="0" baseline="0" dirty="0">
                        <a:ln>
                          <a:noFill/>
                        </a:ln>
                        <a:solidFill>
                          <a:srgbClr val="FFFF00"/>
                        </a:solidFill>
                        <a:effectLst>
                          <a:outerShdw blurRad="50800" dist="38100" dir="2700000" algn="tl" rotWithShape="0">
                            <a:prstClr val="black"/>
                          </a:outerShdw>
                        </a:effectLst>
                        <a:latin typeface="Geneva" panose="020B0503030404040204" pitchFamily="34" charset="0"/>
                        <a:ea typeface="SimSun" panose="02010600030101010101" pitchFamily="2" charset="-122"/>
                      </a:endParaRPr>
                    </a:p>
                  </a:txBody>
                  <a:tcPr marL="91438" marR="91438"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F7F7F">
                        <a:alpha val="14902"/>
                      </a:srgbClr>
                    </a:solidFill>
                  </a:tcPr>
                </a:tc>
                <a:tc>
                  <a:txBody>
                    <a:bodyPr/>
                    <a:lstStyle>
                      <a:lvl1pPr>
                        <a:spcBef>
                          <a:spcPct val="20000"/>
                        </a:spcBef>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defRPr>
                          <a:solidFill>
                            <a:srgbClr val="FFFFFF"/>
                          </a:solidFill>
                          <a:latin typeface="Arial" panose="020B0604020202020204" pitchFamily="34" charset="0"/>
                          <a:ea typeface="MS PGothic" panose="020B0600070205080204" pitchFamily="34" charset="-128"/>
                        </a:defRPr>
                      </a:lvl4pPr>
                      <a:lvl5pPr marL="2057400" indent="-228600">
                        <a:spcBef>
                          <a:spcPct val="20000"/>
                        </a:spcBef>
                        <a:defRPr>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400" b="0" i="0" u="none" strike="noStrike" cap="none" normalizeH="0" baseline="0" dirty="0">
                          <a:ln>
                            <a:noFill/>
                          </a:ln>
                          <a:solidFill>
                            <a:srgbClr val="FFFF00"/>
                          </a:solidFill>
                          <a:effectLst>
                            <a:outerShdw blurRad="50800" dist="38100" dir="2700000" algn="tl" rotWithShape="0">
                              <a:prstClr val="black"/>
                            </a:outerShdw>
                          </a:effectLst>
                          <a:latin typeface="Geneva" panose="020B0503030404040204" pitchFamily="34" charset="0"/>
                          <a:ea typeface="SimSun" panose="02010600030101010101" pitchFamily="2" charset="-122"/>
                        </a:rPr>
                        <a:t>تشير إلى:</a:t>
                      </a:r>
                      <a:endParaRPr kumimoji="0" lang="en-GB" altLang="en-US" sz="2400" b="0" i="0" u="none" strike="noStrike" cap="none" normalizeH="0" baseline="0" dirty="0">
                        <a:ln>
                          <a:noFill/>
                        </a:ln>
                        <a:solidFill>
                          <a:srgbClr val="FFFF00"/>
                        </a:solidFill>
                        <a:effectLst>
                          <a:outerShdw blurRad="50800" dist="38100" dir="2700000" algn="tl" rotWithShape="0">
                            <a:prstClr val="black"/>
                          </a:outerShdw>
                        </a:effectLst>
                        <a:latin typeface="Geneva" panose="020B0503030404040204" pitchFamily="34" charset="0"/>
                        <a:ea typeface="SimSun" panose="02010600030101010101" pitchFamily="2" charset="-122"/>
                      </a:endParaRPr>
                    </a:p>
                  </a:txBody>
                  <a:tcPr marL="91438" marR="91438"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F7F7F">
                        <a:alpha val="14902"/>
                      </a:srgbClr>
                    </a:solidFill>
                  </a:tcPr>
                </a:tc>
                <a:extLst>
                  <a:ext uri="{0D108BD9-81ED-4DB2-BD59-A6C34878D82A}">
                    <a16:rowId xmlns:a16="http://schemas.microsoft.com/office/drawing/2014/main" val="10000"/>
                  </a:ext>
                </a:extLst>
              </a:tr>
              <a:tr h="823011">
                <a:tc>
                  <a:txBody>
                    <a:bodyPr/>
                    <a:lstStyle>
                      <a:lvl1pPr>
                        <a:spcBef>
                          <a:spcPct val="20000"/>
                        </a:spcBef>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defRPr>
                          <a:solidFill>
                            <a:srgbClr val="FFFFFF"/>
                          </a:solidFill>
                          <a:latin typeface="Arial" panose="020B0604020202020204" pitchFamily="34" charset="0"/>
                          <a:ea typeface="MS PGothic" panose="020B0600070205080204" pitchFamily="34" charset="-128"/>
                        </a:defRPr>
                      </a:lvl4pPr>
                      <a:lvl5pPr marL="2057400" indent="-228600">
                        <a:spcBef>
                          <a:spcPct val="20000"/>
                        </a:spcBef>
                        <a:defRPr>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800" b="0" i="0" u="none" strike="noStrike" cap="none" normalizeH="0" baseline="0" dirty="0">
                          <a:ln>
                            <a:noFill/>
                          </a:ln>
                          <a:solidFill>
                            <a:srgbClr val="FFFF00"/>
                          </a:solidFill>
                          <a:effectLst>
                            <a:outerShdw blurRad="50800" dist="38100" dir="2700000" algn="tl" rotWithShape="0">
                              <a:prstClr val="black"/>
                            </a:outerShdw>
                          </a:effectLst>
                          <a:latin typeface="Geneva" panose="020B0503030404040204" pitchFamily="34" charset="0"/>
                          <a:ea typeface="SimSun" panose="02010600030101010101" pitchFamily="2" charset="-122"/>
                        </a:rPr>
                        <a:t>القرن التاسع ق.م</a:t>
                      </a:r>
                      <a:endParaRPr kumimoji="0" lang="en-GB" altLang="zh-CN" sz="2800" b="0" i="0" u="none" strike="noStrike" cap="none" normalizeH="0" baseline="0" dirty="0">
                        <a:ln>
                          <a:noFill/>
                        </a:ln>
                        <a:solidFill>
                          <a:srgbClr val="FFFF00"/>
                        </a:solidFill>
                        <a:effectLst>
                          <a:outerShdw blurRad="50800" dist="38100" dir="2700000" algn="tl" rotWithShape="0">
                            <a:prstClr val="black"/>
                          </a:outerShdw>
                        </a:effectLst>
                        <a:latin typeface="Geneva" panose="020B0503030404040204" pitchFamily="34" charset="0"/>
                        <a:ea typeface="SimSun" panose="02010600030101010101" pitchFamily="2" charset="-122"/>
                      </a:endParaRPr>
                    </a:p>
                  </a:txBody>
                  <a:tcPr marL="91438" marR="91438"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F7F7F">
                        <a:alpha val="14902"/>
                      </a:srgbClr>
                    </a:solidFill>
                  </a:tcPr>
                </a:tc>
                <a:tc>
                  <a:txBody>
                    <a:bodyPr/>
                    <a:lstStyle>
                      <a:lvl1pPr>
                        <a:spcBef>
                          <a:spcPct val="20000"/>
                        </a:spcBef>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defRPr>
                          <a:solidFill>
                            <a:srgbClr val="FFFFFF"/>
                          </a:solidFill>
                          <a:latin typeface="Arial" panose="020B0604020202020204" pitchFamily="34" charset="0"/>
                          <a:ea typeface="MS PGothic" panose="020B0600070205080204" pitchFamily="34" charset="-128"/>
                        </a:defRPr>
                      </a:lvl4pPr>
                      <a:lvl5pPr marL="2057400" indent="-228600">
                        <a:spcBef>
                          <a:spcPct val="20000"/>
                        </a:spcBef>
                        <a:defRPr>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0" i="0" u="none" strike="noStrike" cap="none" normalizeH="0" baseline="0" dirty="0">
                          <a:ln>
                            <a:noFill/>
                          </a:ln>
                          <a:solidFill>
                            <a:schemeClr val="bg1"/>
                          </a:solidFill>
                          <a:effectLst>
                            <a:outerShdw blurRad="50800" dist="38100" dir="2700000" algn="tl" rotWithShape="0">
                              <a:prstClr val="black"/>
                            </a:outerShdw>
                          </a:effectLst>
                          <a:latin typeface="Geneva" panose="020B0503030404040204" pitchFamily="34" charset="0"/>
                          <a:ea typeface="SimSun" panose="02010600030101010101" pitchFamily="2" charset="-122"/>
                        </a:rPr>
                        <a:t>شعوب سامية بدوية تعيش في وسط وشمال شبه الجزيرة العربية</a:t>
                      </a:r>
                      <a:endParaRPr kumimoji="0" lang="en-GB" altLang="zh-CN" sz="2400" b="0" i="0" u="none" strike="noStrike" cap="none" normalizeH="0" baseline="0" dirty="0">
                        <a:ln>
                          <a:noFill/>
                        </a:ln>
                        <a:solidFill>
                          <a:schemeClr val="bg1"/>
                        </a:solidFill>
                        <a:effectLst>
                          <a:outerShdw blurRad="50800" dist="38100" dir="2700000" algn="tl" rotWithShape="0">
                            <a:prstClr val="black"/>
                          </a:outerShdw>
                        </a:effectLst>
                        <a:latin typeface="Geneva" panose="020B0503030404040204" pitchFamily="34" charset="0"/>
                        <a:ea typeface="SimSun" panose="02010600030101010101" pitchFamily="2" charset="-122"/>
                      </a:endParaRPr>
                    </a:p>
                  </a:txBody>
                  <a:tcPr marL="91438" marR="91438"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F7F7F">
                        <a:alpha val="49019"/>
                      </a:srgbClr>
                    </a:solidFill>
                  </a:tcPr>
                </a:tc>
                <a:extLst>
                  <a:ext uri="{0D108BD9-81ED-4DB2-BD59-A6C34878D82A}">
                    <a16:rowId xmlns:a16="http://schemas.microsoft.com/office/drawing/2014/main" val="10001"/>
                  </a:ext>
                </a:extLst>
              </a:tr>
              <a:tr h="823011">
                <a:tc>
                  <a:txBody>
                    <a:bodyPr/>
                    <a:lstStyle>
                      <a:lvl1pPr>
                        <a:spcBef>
                          <a:spcPct val="20000"/>
                        </a:spcBef>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defRPr>
                          <a:solidFill>
                            <a:srgbClr val="FFFFFF"/>
                          </a:solidFill>
                          <a:latin typeface="Arial" panose="020B0604020202020204" pitchFamily="34" charset="0"/>
                          <a:ea typeface="MS PGothic" panose="020B0600070205080204" pitchFamily="34" charset="-128"/>
                        </a:defRPr>
                      </a:lvl4pPr>
                      <a:lvl5pPr marL="2057400" indent="-228600">
                        <a:spcBef>
                          <a:spcPct val="20000"/>
                        </a:spcBef>
                        <a:defRPr>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800" b="0" i="0" u="none" strike="noStrike" cap="none" normalizeH="0" baseline="0" dirty="0">
                          <a:ln>
                            <a:noFill/>
                          </a:ln>
                          <a:solidFill>
                            <a:srgbClr val="FFFF00"/>
                          </a:solidFill>
                          <a:effectLst>
                            <a:outerShdw blurRad="50800" dist="38100" dir="2700000" algn="tl" rotWithShape="0">
                              <a:prstClr val="black"/>
                            </a:outerShdw>
                          </a:effectLst>
                          <a:latin typeface="Geneva" panose="020B0503030404040204" pitchFamily="34" charset="0"/>
                          <a:ea typeface="SimSun" panose="02010600030101010101" pitchFamily="2" charset="-122"/>
                        </a:rPr>
                        <a:t>أزمنة اليونانيين والرومان</a:t>
                      </a:r>
                      <a:endParaRPr kumimoji="0" lang="en-GB" altLang="en-US" sz="2800" b="0" i="0" u="none" strike="noStrike" cap="none" normalizeH="0" baseline="0" dirty="0">
                        <a:ln>
                          <a:noFill/>
                        </a:ln>
                        <a:solidFill>
                          <a:srgbClr val="FFFF00"/>
                        </a:solidFill>
                        <a:effectLst>
                          <a:outerShdw blurRad="50800" dist="38100" dir="2700000" algn="tl" rotWithShape="0">
                            <a:prstClr val="black"/>
                          </a:outerShdw>
                        </a:effectLst>
                        <a:latin typeface="Geneva" panose="020B0503030404040204" pitchFamily="34" charset="0"/>
                        <a:ea typeface="SimSun" panose="02010600030101010101" pitchFamily="2" charset="-122"/>
                      </a:endParaRPr>
                    </a:p>
                  </a:txBody>
                  <a:tcPr marL="91438" marR="91438"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F7F7F">
                        <a:alpha val="14902"/>
                      </a:srgbClr>
                    </a:solidFill>
                  </a:tcPr>
                </a:tc>
                <a:tc>
                  <a:txBody>
                    <a:bodyPr/>
                    <a:lstStyle>
                      <a:lvl1pPr>
                        <a:spcBef>
                          <a:spcPct val="20000"/>
                        </a:spcBef>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defRPr>
                          <a:solidFill>
                            <a:srgbClr val="FFFFFF"/>
                          </a:solidFill>
                          <a:latin typeface="Arial" panose="020B0604020202020204" pitchFamily="34" charset="0"/>
                          <a:ea typeface="MS PGothic" panose="020B0600070205080204" pitchFamily="34" charset="-128"/>
                        </a:defRPr>
                      </a:lvl4pPr>
                      <a:lvl5pPr marL="2057400" indent="-228600">
                        <a:spcBef>
                          <a:spcPct val="20000"/>
                        </a:spcBef>
                        <a:defRPr>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0" i="0" u="none" strike="noStrike" cap="none" normalizeH="0" baseline="0" dirty="0">
                          <a:ln>
                            <a:noFill/>
                          </a:ln>
                          <a:solidFill>
                            <a:schemeClr val="bg1"/>
                          </a:solidFill>
                          <a:effectLst>
                            <a:outerShdw blurRad="50800" dist="38100" dir="2700000" algn="tl" rotWithShape="0">
                              <a:prstClr val="black"/>
                            </a:outerShdw>
                          </a:effectLst>
                          <a:latin typeface="Geneva" panose="020B0503030404040204" pitchFamily="34" charset="0"/>
                          <a:ea typeface="SimSun" panose="02010600030101010101" pitchFamily="2" charset="-122"/>
                        </a:rPr>
                        <a:t>كل الذين يعيشون في شبه الجزيرة العربية لما في ذلك بعض الحضارات المستقرة. </a:t>
                      </a:r>
                      <a:endParaRPr kumimoji="0" lang="en-GB" altLang="zh-CN" sz="2400" b="0" i="0" u="none" strike="noStrike" cap="none" normalizeH="0" baseline="0" dirty="0">
                        <a:ln>
                          <a:noFill/>
                        </a:ln>
                        <a:solidFill>
                          <a:schemeClr val="bg1"/>
                        </a:solidFill>
                        <a:effectLst>
                          <a:outerShdw blurRad="50800" dist="38100" dir="2700000" algn="tl" rotWithShape="0">
                            <a:prstClr val="black"/>
                          </a:outerShdw>
                        </a:effectLst>
                        <a:latin typeface="Geneva" panose="020B0503030404040204" pitchFamily="34" charset="0"/>
                        <a:ea typeface="SimSun" panose="02010600030101010101" pitchFamily="2" charset="-122"/>
                      </a:endParaRPr>
                    </a:p>
                  </a:txBody>
                  <a:tcPr marL="91438" marR="91438"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F7F7F">
                        <a:alpha val="49019"/>
                      </a:srgbClr>
                    </a:solidFill>
                  </a:tcPr>
                </a:tc>
                <a:extLst>
                  <a:ext uri="{0D108BD9-81ED-4DB2-BD59-A6C34878D82A}">
                    <a16:rowId xmlns:a16="http://schemas.microsoft.com/office/drawing/2014/main" val="10002"/>
                  </a:ext>
                </a:extLst>
              </a:tr>
              <a:tr h="706475">
                <a:tc>
                  <a:txBody>
                    <a:bodyPr/>
                    <a:lstStyle>
                      <a:lvl1pPr>
                        <a:spcBef>
                          <a:spcPct val="20000"/>
                        </a:spcBef>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defRPr>
                          <a:solidFill>
                            <a:srgbClr val="FFFFFF"/>
                          </a:solidFill>
                          <a:latin typeface="Arial" panose="020B0604020202020204" pitchFamily="34" charset="0"/>
                          <a:ea typeface="MS PGothic" panose="020B0600070205080204" pitchFamily="34" charset="-128"/>
                        </a:defRPr>
                      </a:lvl4pPr>
                      <a:lvl5pPr marL="2057400" indent="-228600">
                        <a:spcBef>
                          <a:spcPct val="20000"/>
                        </a:spcBef>
                        <a:defRPr>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800" b="0" i="0" u="none" strike="noStrike" cap="none" normalizeH="0" baseline="0" dirty="0">
                          <a:ln>
                            <a:noFill/>
                          </a:ln>
                          <a:solidFill>
                            <a:srgbClr val="FFFF00"/>
                          </a:solidFill>
                          <a:effectLst>
                            <a:outerShdw blurRad="50800" dist="38100" dir="2700000" algn="tl" rotWithShape="0">
                              <a:prstClr val="black"/>
                            </a:outerShdw>
                          </a:effectLst>
                          <a:latin typeface="Geneva" panose="020B0503030404040204" pitchFamily="34" charset="0"/>
                          <a:ea typeface="SimSun" panose="02010600030101010101" pitchFamily="2" charset="-122"/>
                        </a:rPr>
                        <a:t>امبراطورية العرب</a:t>
                      </a:r>
                      <a:endParaRPr kumimoji="0" lang="en-GB" altLang="en-US" sz="2800" b="0" i="0" u="none" strike="noStrike" cap="none" normalizeH="0" baseline="0" dirty="0">
                        <a:ln>
                          <a:noFill/>
                        </a:ln>
                        <a:solidFill>
                          <a:srgbClr val="FFFF00"/>
                        </a:solidFill>
                        <a:effectLst>
                          <a:outerShdw blurRad="50800" dist="38100" dir="2700000" algn="tl" rotWithShape="0">
                            <a:prstClr val="black"/>
                          </a:outerShdw>
                        </a:effectLst>
                        <a:latin typeface="Geneva" panose="020B0503030404040204" pitchFamily="34" charset="0"/>
                        <a:ea typeface="SimSun" panose="02010600030101010101" pitchFamily="2" charset="-122"/>
                      </a:endParaRPr>
                    </a:p>
                  </a:txBody>
                  <a:tcPr marL="91438" marR="91438"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F7F7F">
                        <a:alpha val="14902"/>
                      </a:srgbClr>
                    </a:solidFill>
                  </a:tcPr>
                </a:tc>
                <a:tc>
                  <a:txBody>
                    <a:bodyPr/>
                    <a:lstStyle>
                      <a:lvl1pPr>
                        <a:spcBef>
                          <a:spcPct val="20000"/>
                        </a:spcBef>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defRPr>
                          <a:solidFill>
                            <a:srgbClr val="FFFFFF"/>
                          </a:solidFill>
                          <a:latin typeface="Arial" panose="020B0604020202020204" pitchFamily="34" charset="0"/>
                          <a:ea typeface="MS PGothic" panose="020B0600070205080204" pitchFamily="34" charset="-128"/>
                        </a:defRPr>
                      </a:lvl4pPr>
                      <a:lvl5pPr marL="2057400" indent="-228600">
                        <a:spcBef>
                          <a:spcPct val="20000"/>
                        </a:spcBef>
                        <a:defRPr>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0" i="0" u="none" strike="noStrike" cap="none" normalizeH="0" baseline="0" dirty="0">
                          <a:ln>
                            <a:noFill/>
                          </a:ln>
                          <a:solidFill>
                            <a:schemeClr val="bg1"/>
                          </a:solidFill>
                          <a:effectLst>
                            <a:outerShdw blurRad="50800" dist="38100" dir="2700000" algn="tl" rotWithShape="0">
                              <a:prstClr val="black"/>
                            </a:outerShdw>
                          </a:effectLst>
                          <a:latin typeface="Geneva" panose="020B0503030404040204" pitchFamily="34" charset="0"/>
                          <a:ea typeface="SimSun" panose="02010600030101010101" pitchFamily="2" charset="-122"/>
                        </a:rPr>
                        <a:t>الطبقة الحاكمة المتكلمة بالعربية من الفاتحين من أصل عربي</a:t>
                      </a:r>
                      <a:endParaRPr kumimoji="0" lang="en-GB" altLang="zh-CN" sz="2400" b="0" i="0" u="none" strike="noStrike" cap="none" normalizeH="0" baseline="0" dirty="0">
                        <a:ln>
                          <a:noFill/>
                        </a:ln>
                        <a:solidFill>
                          <a:schemeClr val="bg1"/>
                        </a:solidFill>
                        <a:effectLst>
                          <a:outerShdw blurRad="50800" dist="38100" dir="2700000" algn="tl" rotWithShape="0">
                            <a:prstClr val="black"/>
                          </a:outerShdw>
                        </a:effectLst>
                        <a:latin typeface="Geneva" panose="020B0503030404040204" pitchFamily="34" charset="0"/>
                        <a:ea typeface="SimSun" panose="02010600030101010101" pitchFamily="2" charset="-122"/>
                      </a:endParaRPr>
                    </a:p>
                  </a:txBody>
                  <a:tcPr marL="91438" marR="91438"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F7F7F">
                        <a:alpha val="49019"/>
                      </a:srgbClr>
                    </a:solidFill>
                  </a:tcPr>
                </a:tc>
                <a:extLst>
                  <a:ext uri="{0D108BD9-81ED-4DB2-BD59-A6C34878D82A}">
                    <a16:rowId xmlns:a16="http://schemas.microsoft.com/office/drawing/2014/main" val="10003"/>
                  </a:ext>
                </a:extLst>
              </a:tr>
              <a:tr h="706475">
                <a:tc>
                  <a:txBody>
                    <a:bodyPr/>
                    <a:lstStyle>
                      <a:lvl1pPr>
                        <a:spcBef>
                          <a:spcPct val="20000"/>
                        </a:spcBef>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defRPr>
                          <a:solidFill>
                            <a:srgbClr val="FFFFFF"/>
                          </a:solidFill>
                          <a:latin typeface="Arial" panose="020B0604020202020204" pitchFamily="34" charset="0"/>
                          <a:ea typeface="MS PGothic" panose="020B0600070205080204" pitchFamily="34" charset="-128"/>
                        </a:defRPr>
                      </a:lvl4pPr>
                      <a:lvl5pPr marL="2057400" indent="-228600">
                        <a:spcBef>
                          <a:spcPct val="20000"/>
                        </a:spcBef>
                        <a:defRPr>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800" b="0" i="0" u="none" strike="noStrike" cap="none" normalizeH="0" baseline="0" dirty="0">
                          <a:ln>
                            <a:noFill/>
                          </a:ln>
                          <a:solidFill>
                            <a:srgbClr val="FFFF00"/>
                          </a:solidFill>
                          <a:effectLst>
                            <a:outerShdw blurRad="50800" dist="38100" dir="2700000" algn="tl" rotWithShape="0">
                              <a:prstClr val="black"/>
                            </a:outerShdw>
                          </a:effectLst>
                          <a:latin typeface="Geneva" panose="020B0503030404040204" pitchFamily="34" charset="0"/>
                          <a:ea typeface="SimSun" panose="02010600030101010101" pitchFamily="2" charset="-122"/>
                        </a:rPr>
                        <a:t>امبراطورية الإسلام</a:t>
                      </a:r>
                      <a:endParaRPr kumimoji="0" lang="en-GB" altLang="en-US" sz="2800" b="0" i="0" u="none" strike="noStrike" cap="none" normalizeH="0" baseline="0" dirty="0">
                        <a:ln>
                          <a:noFill/>
                        </a:ln>
                        <a:solidFill>
                          <a:srgbClr val="FFFF00"/>
                        </a:solidFill>
                        <a:effectLst>
                          <a:outerShdw blurRad="50800" dist="38100" dir="2700000" algn="tl" rotWithShape="0">
                            <a:prstClr val="black"/>
                          </a:outerShdw>
                        </a:effectLst>
                        <a:latin typeface="Geneva" panose="020B0503030404040204" pitchFamily="34" charset="0"/>
                        <a:ea typeface="SimSun" panose="02010600030101010101" pitchFamily="2" charset="-122"/>
                      </a:endParaRPr>
                    </a:p>
                  </a:txBody>
                  <a:tcPr marL="91438" marR="91438"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F7F7F">
                        <a:alpha val="14902"/>
                      </a:srgbClr>
                    </a:solidFill>
                  </a:tcPr>
                </a:tc>
                <a:tc>
                  <a:txBody>
                    <a:bodyPr/>
                    <a:lstStyle>
                      <a:lvl1pPr>
                        <a:spcBef>
                          <a:spcPct val="20000"/>
                        </a:spcBef>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defRPr>
                          <a:solidFill>
                            <a:srgbClr val="FFFFFF"/>
                          </a:solidFill>
                          <a:latin typeface="Arial" panose="020B0604020202020204" pitchFamily="34" charset="0"/>
                          <a:ea typeface="MS PGothic" panose="020B0600070205080204" pitchFamily="34" charset="-128"/>
                        </a:defRPr>
                      </a:lvl4pPr>
                      <a:lvl5pPr marL="2057400" indent="-228600">
                        <a:spcBef>
                          <a:spcPct val="20000"/>
                        </a:spcBef>
                        <a:defRPr>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0" i="0" u="none" strike="noStrike" cap="none" normalizeH="0" baseline="0" dirty="0">
                          <a:ln>
                            <a:noFill/>
                          </a:ln>
                          <a:solidFill>
                            <a:schemeClr val="bg1"/>
                          </a:solidFill>
                          <a:effectLst>
                            <a:outerShdw blurRad="50800" dist="38100" dir="2700000" algn="tl" rotWithShape="0">
                              <a:prstClr val="black"/>
                            </a:outerShdw>
                          </a:effectLst>
                          <a:latin typeface="Geneva" panose="020B0503030404040204" pitchFamily="34" charset="0"/>
                          <a:ea typeface="SimSun" panose="02010600030101010101" pitchFamily="2" charset="-122"/>
                        </a:rPr>
                        <a:t>ثقافة امبراطورية الإسلام والتي كانت بلسان عربي كما كانت عربية في النكهة والتقليد</a:t>
                      </a:r>
                      <a:endParaRPr kumimoji="0" lang="en-GB" altLang="zh-CN" sz="2400" b="0" i="0" u="none" strike="noStrike" cap="none" normalizeH="0" baseline="0" dirty="0">
                        <a:ln>
                          <a:noFill/>
                        </a:ln>
                        <a:solidFill>
                          <a:schemeClr val="bg1"/>
                        </a:solidFill>
                        <a:effectLst>
                          <a:outerShdw blurRad="50800" dist="38100" dir="2700000" algn="tl" rotWithShape="0">
                            <a:prstClr val="black"/>
                          </a:outerShdw>
                        </a:effectLst>
                        <a:latin typeface="Geneva" panose="020B0503030404040204" pitchFamily="34" charset="0"/>
                        <a:ea typeface="SimSun" panose="02010600030101010101" pitchFamily="2" charset="-122"/>
                      </a:endParaRPr>
                    </a:p>
                  </a:txBody>
                  <a:tcPr marL="91438" marR="91438"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F7F7F">
                        <a:alpha val="49019"/>
                      </a:srgbClr>
                    </a:solidFill>
                  </a:tcPr>
                </a:tc>
                <a:extLst>
                  <a:ext uri="{0D108BD9-81ED-4DB2-BD59-A6C34878D82A}">
                    <a16:rowId xmlns:a16="http://schemas.microsoft.com/office/drawing/2014/main" val="10004"/>
                  </a:ext>
                </a:extLst>
              </a:tr>
              <a:tr h="1014466">
                <a:tc>
                  <a:txBody>
                    <a:bodyPr/>
                    <a:lstStyle>
                      <a:lvl1pPr>
                        <a:spcBef>
                          <a:spcPct val="20000"/>
                        </a:spcBef>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defRPr>
                          <a:solidFill>
                            <a:srgbClr val="FFFFFF"/>
                          </a:solidFill>
                          <a:latin typeface="Arial" panose="020B0604020202020204" pitchFamily="34" charset="0"/>
                          <a:ea typeface="MS PGothic" panose="020B0600070205080204" pitchFamily="34" charset="-128"/>
                        </a:defRPr>
                      </a:lvl4pPr>
                      <a:lvl5pPr marL="2057400" indent="-228600">
                        <a:spcBef>
                          <a:spcPct val="20000"/>
                        </a:spcBef>
                        <a:defRPr>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800" b="0" i="0" u="none" strike="noStrike" cap="none" normalizeH="0" baseline="0" dirty="0">
                          <a:ln>
                            <a:noFill/>
                          </a:ln>
                          <a:solidFill>
                            <a:srgbClr val="FFFF00"/>
                          </a:solidFill>
                          <a:effectLst>
                            <a:outerShdw blurRad="50800" dist="38100" dir="2700000" algn="tl" rotWithShape="0">
                              <a:prstClr val="black"/>
                            </a:outerShdw>
                          </a:effectLst>
                          <a:latin typeface="Geneva" panose="020B0503030404040204" pitchFamily="34" charset="0"/>
                          <a:ea typeface="SimSun" panose="02010600030101010101" pitchFamily="2" charset="-122"/>
                        </a:rPr>
                        <a:t>أزمنة العباسيين المتأخرة</a:t>
                      </a:r>
                      <a:endParaRPr kumimoji="0" lang="en-GB" altLang="en-US" sz="2800" b="0" i="0" u="none" strike="noStrike" cap="none" normalizeH="0" baseline="0" dirty="0">
                        <a:ln>
                          <a:noFill/>
                        </a:ln>
                        <a:solidFill>
                          <a:srgbClr val="FFFF00"/>
                        </a:solidFill>
                        <a:effectLst>
                          <a:outerShdw blurRad="50800" dist="38100" dir="2700000" algn="tl" rotWithShape="0">
                            <a:prstClr val="black"/>
                          </a:outerShdw>
                        </a:effectLst>
                        <a:latin typeface="Geneva" panose="020B0503030404040204" pitchFamily="34" charset="0"/>
                        <a:ea typeface="SimSun" panose="02010600030101010101" pitchFamily="2" charset="-122"/>
                      </a:endParaRPr>
                    </a:p>
                  </a:txBody>
                  <a:tcPr marL="91438" marR="91438"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F7F7F">
                        <a:alpha val="14902"/>
                      </a:srgbClr>
                    </a:solidFill>
                  </a:tcPr>
                </a:tc>
                <a:tc>
                  <a:txBody>
                    <a:bodyPr/>
                    <a:lstStyle>
                      <a:lvl1pPr>
                        <a:spcBef>
                          <a:spcPct val="20000"/>
                        </a:spcBef>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defRPr>
                          <a:solidFill>
                            <a:srgbClr val="FFFFFF"/>
                          </a:solidFill>
                          <a:latin typeface="Arial" panose="020B0604020202020204" pitchFamily="34" charset="0"/>
                          <a:ea typeface="MS PGothic" panose="020B0600070205080204" pitchFamily="34" charset="-128"/>
                        </a:defRPr>
                      </a:lvl4pPr>
                      <a:lvl5pPr marL="2057400" indent="-228600">
                        <a:spcBef>
                          <a:spcPct val="20000"/>
                        </a:spcBef>
                        <a:defRPr>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0" i="0" u="none" strike="noStrike" cap="none" normalizeH="0" baseline="0" dirty="0">
                          <a:ln>
                            <a:noFill/>
                          </a:ln>
                          <a:solidFill>
                            <a:schemeClr val="bg1"/>
                          </a:solidFill>
                          <a:effectLst>
                            <a:outerShdw blurRad="50800" dist="38100" dir="2700000" algn="tl" rotWithShape="0">
                              <a:prstClr val="black"/>
                            </a:outerShdw>
                          </a:effectLst>
                          <a:latin typeface="Geneva" panose="020B0503030404040204" pitchFamily="34" charset="0"/>
                          <a:ea typeface="SimSun" panose="02010600030101010101" pitchFamily="2" charset="-122"/>
                        </a:rPr>
                        <a:t>البدو الذين حافظوا على الأصل العربي لطريقة الحياة واللغة، بما في ذلك ذوي الأصول غير العربية، واستخدموا كمصطلح اجتماعي.</a:t>
                      </a:r>
                      <a:endParaRPr kumimoji="0" lang="en-GB" altLang="zh-CN" sz="2400" b="0" i="0" u="none" strike="noStrike" cap="none" normalizeH="0" baseline="0" dirty="0">
                        <a:ln>
                          <a:noFill/>
                        </a:ln>
                        <a:solidFill>
                          <a:schemeClr val="bg1"/>
                        </a:solidFill>
                        <a:effectLst>
                          <a:outerShdw blurRad="50800" dist="38100" dir="2700000" algn="tl" rotWithShape="0">
                            <a:prstClr val="black"/>
                          </a:outerShdw>
                        </a:effectLst>
                        <a:latin typeface="Geneva" panose="020B0503030404040204" pitchFamily="34" charset="0"/>
                        <a:ea typeface="SimSun" panose="02010600030101010101" pitchFamily="2" charset="-122"/>
                      </a:endParaRPr>
                    </a:p>
                  </a:txBody>
                  <a:tcPr marL="91438" marR="91438"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F7F7F">
                        <a:alpha val="49019"/>
                      </a:srgbClr>
                    </a:solidFill>
                  </a:tcPr>
                </a:tc>
                <a:extLst>
                  <a:ext uri="{0D108BD9-81ED-4DB2-BD59-A6C34878D82A}">
                    <a16:rowId xmlns:a16="http://schemas.microsoft.com/office/drawing/2014/main" val="10005"/>
                  </a:ext>
                </a:extLst>
              </a:tr>
              <a:tr h="1014466">
                <a:tc>
                  <a:txBody>
                    <a:bodyPr/>
                    <a:lstStyle>
                      <a:lvl1pPr>
                        <a:spcBef>
                          <a:spcPct val="20000"/>
                        </a:spcBef>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defRPr>
                          <a:solidFill>
                            <a:srgbClr val="FFFFFF"/>
                          </a:solidFill>
                          <a:latin typeface="Arial" panose="020B0604020202020204" pitchFamily="34" charset="0"/>
                          <a:ea typeface="MS PGothic" panose="020B0600070205080204" pitchFamily="34" charset="-128"/>
                        </a:defRPr>
                      </a:lvl4pPr>
                      <a:lvl5pPr marL="2057400" indent="-228600">
                        <a:spcBef>
                          <a:spcPct val="20000"/>
                        </a:spcBef>
                        <a:defRPr>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800" b="0" i="0" u="none" strike="noStrike" cap="none" normalizeH="0" baseline="0" dirty="0">
                          <a:ln>
                            <a:noFill/>
                          </a:ln>
                          <a:solidFill>
                            <a:srgbClr val="FFFF00"/>
                          </a:solidFill>
                          <a:effectLst>
                            <a:outerShdw blurRad="50800" dist="38100" dir="2700000" algn="tl" rotWithShape="0">
                              <a:prstClr val="black"/>
                            </a:outerShdw>
                          </a:effectLst>
                          <a:latin typeface="Geneva" panose="020B0503030404040204" pitchFamily="34" charset="0"/>
                          <a:ea typeface="SimSun" panose="02010600030101010101" pitchFamily="2" charset="-122"/>
                        </a:rPr>
                        <a:t>العصر الحالي</a:t>
                      </a:r>
                      <a:endParaRPr kumimoji="0" lang="en-GB" altLang="en-US" sz="2800" b="0" i="0" u="none" strike="noStrike" cap="none" normalizeH="0" baseline="0" dirty="0">
                        <a:ln>
                          <a:noFill/>
                        </a:ln>
                        <a:solidFill>
                          <a:srgbClr val="FFFF00"/>
                        </a:solidFill>
                        <a:effectLst>
                          <a:outerShdw blurRad="50800" dist="38100" dir="2700000" algn="tl" rotWithShape="0">
                            <a:prstClr val="black"/>
                          </a:outerShdw>
                        </a:effectLst>
                        <a:latin typeface="Geneva" panose="020B0503030404040204" pitchFamily="34" charset="0"/>
                        <a:ea typeface="SimSun" panose="02010600030101010101" pitchFamily="2" charset="-122"/>
                      </a:endParaRPr>
                    </a:p>
                  </a:txBody>
                  <a:tcPr marL="91438" marR="91438"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F7F7F">
                        <a:alpha val="14902"/>
                      </a:srgbClr>
                    </a:solidFill>
                  </a:tcPr>
                </a:tc>
                <a:tc>
                  <a:txBody>
                    <a:bodyPr/>
                    <a:lstStyle>
                      <a:lvl1pPr>
                        <a:spcBef>
                          <a:spcPct val="20000"/>
                        </a:spcBef>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defRPr>
                          <a:solidFill>
                            <a:srgbClr val="FFFFFF"/>
                          </a:solidFill>
                          <a:latin typeface="Arial" panose="020B0604020202020204" pitchFamily="34" charset="0"/>
                          <a:ea typeface="MS PGothic" panose="020B0600070205080204" pitchFamily="34" charset="-128"/>
                        </a:defRPr>
                      </a:lvl4pPr>
                      <a:lvl5pPr marL="2057400" indent="-228600">
                        <a:spcBef>
                          <a:spcPct val="20000"/>
                        </a:spcBef>
                        <a:defRPr>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0" i="0" u="none" strike="noStrike" cap="none" normalizeH="0" baseline="0" dirty="0">
                          <a:ln>
                            <a:noFill/>
                          </a:ln>
                          <a:solidFill>
                            <a:schemeClr val="bg1"/>
                          </a:solidFill>
                          <a:effectLst>
                            <a:outerShdw blurRad="50800" dist="38100" dir="2700000" algn="tl" rotWithShape="0">
                              <a:prstClr val="black"/>
                            </a:outerShdw>
                          </a:effectLst>
                          <a:latin typeface="Geneva" panose="020B0503030404040204" pitchFamily="34" charset="0"/>
                          <a:ea typeface="SimSun" panose="02010600030101010101" pitchFamily="2" charset="-122"/>
                        </a:rPr>
                        <a:t>هؤلاء الذين يعتزون بثقافتهم العربية والذين يرون إرسالية محمد وذكرى الإمبراطورية العربية كأمر مركزي في التاريخ.</a:t>
                      </a:r>
                      <a:endParaRPr kumimoji="0" lang="en-GB" altLang="zh-CN" sz="2400" b="0" i="0" u="none" strike="noStrike" cap="none" normalizeH="0" baseline="0" dirty="0">
                        <a:ln>
                          <a:noFill/>
                        </a:ln>
                        <a:solidFill>
                          <a:schemeClr val="bg1"/>
                        </a:solidFill>
                        <a:effectLst>
                          <a:outerShdw blurRad="50800" dist="38100" dir="2700000" algn="tl" rotWithShape="0">
                            <a:prstClr val="black"/>
                          </a:outerShdw>
                        </a:effectLst>
                        <a:latin typeface="Geneva" panose="020B0503030404040204" pitchFamily="34" charset="0"/>
                        <a:ea typeface="SimSun" panose="02010600030101010101" pitchFamily="2" charset="-122"/>
                      </a:endParaRPr>
                    </a:p>
                  </a:txBody>
                  <a:tcPr marL="91438" marR="91438"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F7F7F">
                        <a:alpha val="49019"/>
                      </a:srgbClr>
                    </a:solidFill>
                  </a:tcPr>
                </a:tc>
                <a:extLst>
                  <a:ext uri="{0D108BD9-81ED-4DB2-BD59-A6C34878D82A}">
                    <a16:rowId xmlns:a16="http://schemas.microsoft.com/office/drawing/2014/main" val="10006"/>
                  </a:ext>
                </a:extLst>
              </a:tr>
            </a:tbl>
          </a:graphicData>
        </a:graphic>
      </p:graphicFrame>
      <p:sp>
        <p:nvSpPr>
          <p:cNvPr id="130150" name="Oval 102">
            <a:extLst>
              <a:ext uri="{FF2B5EF4-FFF2-40B4-BE49-F238E27FC236}">
                <a16:creationId xmlns:a16="http://schemas.microsoft.com/office/drawing/2014/main" id="{A1FBD8C0-6D2D-C349-85D0-857C04C6B2B2}"/>
              </a:ext>
            </a:extLst>
          </p:cNvPr>
          <p:cNvSpPr>
            <a:spLocks noChangeArrowheads="1"/>
          </p:cNvSpPr>
          <p:nvPr/>
        </p:nvSpPr>
        <p:spPr bwMode="auto">
          <a:xfrm>
            <a:off x="2095500" y="1484313"/>
            <a:ext cx="7019925" cy="96520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sp>
        <p:nvSpPr>
          <p:cNvPr id="27679" name="TextBox 31">
            <a:extLst>
              <a:ext uri="{FF2B5EF4-FFF2-40B4-BE49-F238E27FC236}">
                <a16:creationId xmlns:a16="http://schemas.microsoft.com/office/drawing/2014/main" id="{A9C6019A-D5F8-744B-BB1A-F7099DA9B815}"/>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152ث</a:t>
            </a:r>
            <a:endParaRPr lang="en-US" altLang="en-US" sz="2400" b="1" dirty="0">
              <a:solidFill>
                <a:schemeClr val="bg1"/>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0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15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157698" name="Picture 1">
            <a:extLst>
              <a:ext uri="{FF2B5EF4-FFF2-40B4-BE49-F238E27FC236}">
                <a16:creationId xmlns:a16="http://schemas.microsoft.com/office/drawing/2014/main" id="{B2CA3EA7-181C-3543-A687-97CFF73949C1}"/>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55625" y="1212850"/>
            <a:ext cx="8131175" cy="551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9" name="Text Box 2">
            <a:extLst>
              <a:ext uri="{FF2B5EF4-FFF2-40B4-BE49-F238E27FC236}">
                <a16:creationId xmlns:a16="http://schemas.microsoft.com/office/drawing/2014/main" id="{B53647B0-7D2F-8F45-A4AC-7541BE180521}"/>
              </a:ext>
            </a:extLst>
          </p:cNvPr>
          <p:cNvSpPr txBox="1">
            <a:spLocks noChangeArrowheads="1"/>
          </p:cNvSpPr>
          <p:nvPr/>
        </p:nvSpPr>
        <p:spPr bwMode="auto">
          <a:xfrm>
            <a:off x="519113" y="328823"/>
            <a:ext cx="8229600" cy="737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gn="ctr">
              <a:lnSpc>
                <a:spcPct val="95000"/>
              </a:lnSpc>
              <a:spcBef>
                <a:spcPct val="0"/>
              </a:spcBef>
              <a:buClr>
                <a:srgbClr val="000000"/>
              </a:buClr>
              <a:buFont typeface="Times New Roman" panose="02020603050405020304" pitchFamily="18" charset="0"/>
              <a:buNone/>
            </a:pPr>
            <a:r>
              <a:rPr lang="ar-JO" altLang="en-US" sz="4400" b="1" dirty="0">
                <a:solidFill>
                  <a:schemeClr val="tx1"/>
                </a:solidFill>
                <a:latin typeface="Times New Roman" panose="02020603050405020304" pitchFamily="18" charset="0"/>
                <a:cs typeface="Arial" panose="020B0604020202020204" pitchFamily="34" charset="0"/>
              </a:rPr>
              <a:t>الصلاة</a:t>
            </a:r>
            <a:endParaRPr lang="en-GB" altLang="en-US" sz="4400" b="1" dirty="0">
              <a:solidFill>
                <a:schemeClr val="tx1"/>
              </a:solidFill>
              <a:latin typeface="Times New Roman" panose="02020603050405020304" pitchFamily="18" charset="0"/>
              <a:cs typeface="Arial" panose="020B0604020202020204" pitchFamily="34" charset="0"/>
            </a:endParaRPr>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59746" name="Text Box 2">
            <a:extLst>
              <a:ext uri="{FF2B5EF4-FFF2-40B4-BE49-F238E27FC236}">
                <a16:creationId xmlns:a16="http://schemas.microsoft.com/office/drawing/2014/main" id="{1E6F3CCA-5B70-FA46-81CC-7B5C6569B858}"/>
              </a:ext>
            </a:extLst>
          </p:cNvPr>
          <p:cNvSpPr txBox="1">
            <a:spLocks noChangeArrowheads="1"/>
          </p:cNvSpPr>
          <p:nvPr/>
        </p:nvSpPr>
        <p:spPr bwMode="auto">
          <a:xfrm>
            <a:off x="454025" y="255798"/>
            <a:ext cx="8385175" cy="737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gn="ctr">
              <a:lnSpc>
                <a:spcPct val="95000"/>
              </a:lnSpc>
              <a:spcBef>
                <a:spcPct val="0"/>
              </a:spcBef>
              <a:buClr>
                <a:srgbClr val="000000"/>
              </a:buClr>
              <a:buFont typeface="Times New Roman" panose="02020603050405020304" pitchFamily="18" charset="0"/>
              <a:buNone/>
            </a:pPr>
            <a:r>
              <a:rPr lang="ar-JO" altLang="en-US" sz="4400" b="1" dirty="0">
                <a:solidFill>
                  <a:schemeClr val="tx1"/>
                </a:solidFill>
                <a:latin typeface="Times New Roman" panose="02020603050405020304" pitchFamily="18" charset="0"/>
                <a:cs typeface="Arial" panose="020B0604020202020204" pitchFamily="34" charset="0"/>
              </a:rPr>
              <a:t>2. الصلاة خمس مرات في اليوم</a:t>
            </a:r>
            <a:endParaRPr lang="en-GB" altLang="en-US" sz="4400" b="1" dirty="0">
              <a:solidFill>
                <a:schemeClr val="tx1"/>
              </a:solidFill>
              <a:latin typeface="Times New Roman" panose="02020603050405020304" pitchFamily="18" charset="0"/>
              <a:cs typeface="Arial" panose="020B0604020202020204" pitchFamily="34" charset="0"/>
            </a:endParaRPr>
          </a:p>
        </p:txBody>
      </p:sp>
      <p:sp>
        <p:nvSpPr>
          <p:cNvPr id="159747" name="Text Box 5">
            <a:extLst>
              <a:ext uri="{FF2B5EF4-FFF2-40B4-BE49-F238E27FC236}">
                <a16:creationId xmlns:a16="http://schemas.microsoft.com/office/drawing/2014/main" id="{43520AB1-D7B9-E34D-906B-646CB3837633}"/>
              </a:ext>
            </a:extLst>
          </p:cNvPr>
          <p:cNvSpPr txBox="1">
            <a:spLocks noChangeArrowheads="1"/>
          </p:cNvSpPr>
          <p:nvPr/>
        </p:nvSpPr>
        <p:spPr bwMode="auto">
          <a:xfrm>
            <a:off x="493713" y="5300663"/>
            <a:ext cx="8305800" cy="1282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marL="604838" indent="-604838">
              <a:spcBef>
                <a:spcPct val="20000"/>
              </a:spcBef>
              <a:buChar cha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sz="2000">
                <a:solidFill>
                  <a:srgbClr val="FFFFFF"/>
                </a:solidFill>
                <a:latin typeface="Arial" panose="020B0604020202020204" pitchFamily="34" charset="0"/>
                <a:ea typeface="MS PGothic" panose="020B0600070205080204" pitchFamily="34" charset="-128"/>
              </a:defRPr>
            </a:lvl9pPr>
          </a:lstStyle>
          <a:p>
            <a:pPr marL="0" indent="0" algn="r">
              <a:lnSpc>
                <a:spcPct val="82000"/>
              </a:lnSpc>
              <a:spcBef>
                <a:spcPts val="500"/>
              </a:spcBef>
              <a:buClr>
                <a:srgbClr val="99FF66"/>
              </a:buClr>
              <a:buNone/>
            </a:pPr>
            <a:r>
              <a:rPr lang="ar-JO" altLang="en-US" sz="2800" b="1" dirty="0">
                <a:solidFill>
                  <a:srgbClr val="333300"/>
                </a:solidFill>
                <a:latin typeface="Times New Roman" panose="02020603050405020304" pitchFamily="18" charset="0"/>
                <a:cs typeface="Arial" panose="020B0604020202020204" pitchFamily="34" charset="0"/>
              </a:rPr>
              <a:t>1) صلاة الفجر قبل شروق الشمس</a:t>
            </a:r>
            <a:endParaRPr lang="en-GB" altLang="en-US" sz="2800" b="1" dirty="0">
              <a:solidFill>
                <a:srgbClr val="333300"/>
              </a:solidFill>
              <a:latin typeface="Times New Roman" panose="02020603050405020304" pitchFamily="18" charset="0"/>
              <a:cs typeface="Arial" panose="020B0604020202020204" pitchFamily="34" charset="0"/>
            </a:endParaRPr>
          </a:p>
          <a:p>
            <a:pPr algn="r">
              <a:lnSpc>
                <a:spcPct val="82000"/>
              </a:lnSpc>
              <a:spcBef>
                <a:spcPts val="500"/>
              </a:spcBef>
              <a:buClr>
                <a:srgbClr val="99FF66"/>
              </a:buClr>
              <a:buFont typeface="Wingdings" pitchFamily="2" charset="2"/>
              <a:buNone/>
            </a:pPr>
            <a:r>
              <a:rPr lang="ar-JO" altLang="en-US" sz="2800" b="1" dirty="0">
                <a:solidFill>
                  <a:srgbClr val="333300"/>
                </a:solidFill>
                <a:latin typeface="Times New Roman" panose="02020603050405020304" pitchFamily="18" charset="0"/>
                <a:cs typeface="Arial" panose="020B0604020202020204" pitchFamily="34" charset="0"/>
              </a:rPr>
              <a:t>2) صلاة الظهر                          4) صلاة المغرب</a:t>
            </a:r>
            <a:endParaRPr lang="en-GB" altLang="en-US" sz="2800" b="1" dirty="0">
              <a:solidFill>
                <a:srgbClr val="333300"/>
              </a:solidFill>
              <a:latin typeface="Times New Roman" panose="02020603050405020304" pitchFamily="18" charset="0"/>
              <a:cs typeface="Arial" panose="020B0604020202020204" pitchFamily="34" charset="0"/>
            </a:endParaRPr>
          </a:p>
          <a:p>
            <a:pPr algn="r">
              <a:lnSpc>
                <a:spcPct val="82000"/>
              </a:lnSpc>
              <a:spcBef>
                <a:spcPts val="500"/>
              </a:spcBef>
              <a:buClr>
                <a:srgbClr val="99FF66"/>
              </a:buClr>
              <a:buFont typeface="Wingdings" pitchFamily="2" charset="2"/>
              <a:buNone/>
            </a:pPr>
            <a:r>
              <a:rPr lang="ar-JO" altLang="en-US" sz="2800" b="1" dirty="0">
                <a:solidFill>
                  <a:srgbClr val="333300"/>
                </a:solidFill>
                <a:latin typeface="Times New Roman" panose="02020603050405020304" pitchFamily="18" charset="0"/>
                <a:cs typeface="Arial" panose="020B0604020202020204" pitchFamily="34" charset="0"/>
              </a:rPr>
              <a:t>3) صلاة العصر                          5) صلاة العشاء</a:t>
            </a:r>
            <a:endParaRPr lang="en-GB" altLang="en-US" sz="2800" b="1" dirty="0">
              <a:solidFill>
                <a:srgbClr val="333300"/>
              </a:solidFill>
              <a:latin typeface="Times New Roman" panose="02020603050405020304" pitchFamily="18" charset="0"/>
              <a:cs typeface="Arial" panose="020B0604020202020204" pitchFamily="34" charset="0"/>
            </a:endParaRPr>
          </a:p>
        </p:txBody>
      </p:sp>
      <p:pic>
        <p:nvPicPr>
          <p:cNvPr id="159748" name="Picture 1">
            <a:extLst>
              <a:ext uri="{FF2B5EF4-FFF2-40B4-BE49-F238E27FC236}">
                <a16:creationId xmlns:a16="http://schemas.microsoft.com/office/drawing/2014/main" id="{17BE0A66-5867-014B-B335-7EC0C2FA0442}"/>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33475"/>
            <a:ext cx="9144000" cy="39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1">
            <a:extLst>
              <a:ext uri="{FF2B5EF4-FFF2-40B4-BE49-F238E27FC236}">
                <a16:creationId xmlns:a16="http://schemas.microsoft.com/office/drawing/2014/main" id="{8B6DBD23-9EFA-4542-AC90-3B628B668F30}"/>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 y="-2286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Text Box 2">
            <a:extLst>
              <a:ext uri="{FF2B5EF4-FFF2-40B4-BE49-F238E27FC236}">
                <a16:creationId xmlns:a16="http://schemas.microsoft.com/office/drawing/2014/main" id="{82FDCB6B-A2B7-6345-9660-9CEFEF7C428D}"/>
              </a:ext>
            </a:extLst>
          </p:cNvPr>
          <p:cNvSpPr txBox="1">
            <a:spLocks noChangeArrowheads="1"/>
          </p:cNvSpPr>
          <p:nvPr/>
        </p:nvSpPr>
        <p:spPr bwMode="auto">
          <a:xfrm>
            <a:off x="2071688" y="404813"/>
            <a:ext cx="7377112" cy="1010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gn="ctr">
              <a:lnSpc>
                <a:spcPct val="93000"/>
              </a:lnSpc>
              <a:spcBef>
                <a:spcPct val="0"/>
              </a:spcBef>
              <a:buClr>
                <a:srgbClr val="FFFFFF"/>
              </a:buClr>
              <a:buFont typeface="Arial Narrow" panose="020B0604020202020204" pitchFamily="34" charset="0"/>
              <a:buNone/>
            </a:pPr>
            <a:r>
              <a:rPr lang="ar-JO" altLang="en-US" b="1" dirty="0">
                <a:latin typeface="Arial Narrow" panose="020B0604020202020204" pitchFamily="34" charset="0"/>
                <a:cs typeface="Arial" panose="020B0604020202020204" pitchFamily="34" charset="0"/>
              </a:rPr>
              <a:t>بالنسبة للمسلمين ... يعتبر المزار القديم في مكة – الكعبة – هو أكثر الأماكن قدسية على وجه الأرض </a:t>
            </a:r>
            <a:endParaRPr lang="en-GB" altLang="en-US" b="1" dirty="0">
              <a:latin typeface="Arial Narrow" panose="020B0604020202020204" pitchFamily="34" charset="0"/>
              <a:cs typeface="Arial" panose="020B0604020202020204" pitchFamily="34" charset="0"/>
            </a:endParaRPr>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63842" name="Text Box 2">
            <a:extLst>
              <a:ext uri="{FF2B5EF4-FFF2-40B4-BE49-F238E27FC236}">
                <a16:creationId xmlns:a16="http://schemas.microsoft.com/office/drawing/2014/main" id="{0C222D71-87DB-2F4A-ACA1-A55346B933AC}"/>
              </a:ext>
            </a:extLst>
          </p:cNvPr>
          <p:cNvSpPr txBox="1">
            <a:spLocks noChangeArrowheads="1"/>
          </p:cNvSpPr>
          <p:nvPr/>
        </p:nvSpPr>
        <p:spPr bwMode="auto">
          <a:xfrm>
            <a:off x="0" y="1161394"/>
            <a:ext cx="5148263" cy="883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gn="ctr">
              <a:lnSpc>
                <a:spcPct val="95000"/>
              </a:lnSpc>
              <a:spcBef>
                <a:spcPct val="0"/>
              </a:spcBef>
              <a:buClr>
                <a:srgbClr val="000000"/>
              </a:buClr>
              <a:buFont typeface="Times New Roman" panose="02020603050405020304" pitchFamily="18" charset="0"/>
              <a:buNone/>
            </a:pPr>
            <a:r>
              <a:rPr lang="ar-JO" altLang="en-US" sz="5400" b="1" dirty="0">
                <a:solidFill>
                  <a:schemeClr val="tx1"/>
                </a:solidFill>
                <a:cs typeface="Arial" panose="020B0604020202020204" pitchFamily="34" charset="0"/>
              </a:rPr>
              <a:t>لماذا يصلون؟</a:t>
            </a:r>
            <a:endParaRPr lang="en-GB" altLang="en-US" sz="5400" b="1" dirty="0">
              <a:solidFill>
                <a:schemeClr val="tx1"/>
              </a:solidFill>
              <a:cs typeface="Arial" panose="020B0604020202020204" pitchFamily="34" charset="0"/>
            </a:endParaRPr>
          </a:p>
        </p:txBody>
      </p:sp>
      <p:sp>
        <p:nvSpPr>
          <p:cNvPr id="207875" name="Text Box 3">
            <a:extLst>
              <a:ext uri="{FF2B5EF4-FFF2-40B4-BE49-F238E27FC236}">
                <a16:creationId xmlns:a16="http://schemas.microsoft.com/office/drawing/2014/main" id="{699F47D2-6971-1446-8CBC-9D7F6CC2CE5B}"/>
              </a:ext>
            </a:extLst>
          </p:cNvPr>
          <p:cNvSpPr txBox="1">
            <a:spLocks noChangeArrowheads="1"/>
          </p:cNvSpPr>
          <p:nvPr/>
        </p:nvSpPr>
        <p:spPr bwMode="auto">
          <a:xfrm>
            <a:off x="250825" y="3429000"/>
            <a:ext cx="8209607" cy="2273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marL="604838" indent="-604838">
              <a:spcBef>
                <a:spcPct val="20000"/>
              </a:spcBef>
              <a:buChar cha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sz="2000">
                <a:solidFill>
                  <a:srgbClr val="FFFFFF"/>
                </a:solidFill>
                <a:latin typeface="Arial" panose="020B0604020202020204" pitchFamily="34" charset="0"/>
                <a:ea typeface="MS PGothic" panose="020B0600070205080204" pitchFamily="34" charset="-128"/>
              </a:defRPr>
            </a:lvl9pPr>
          </a:lstStyle>
          <a:p>
            <a:pPr marL="0" indent="0" algn="r">
              <a:lnSpc>
                <a:spcPct val="95000"/>
              </a:lnSpc>
              <a:spcBef>
                <a:spcPts val="800"/>
              </a:spcBef>
              <a:buClr>
                <a:schemeClr val="tx1"/>
              </a:buClr>
              <a:buNone/>
            </a:pPr>
            <a:r>
              <a:rPr lang="ar-JO" altLang="en-US" b="1" dirty="0">
                <a:solidFill>
                  <a:schemeClr val="tx1"/>
                </a:solidFill>
                <a:cs typeface="Arial" panose="020B0604020202020204" pitchFamily="34" charset="0"/>
              </a:rPr>
              <a:t>1. شكر الله على البركات (عبادة الإمتنان)</a:t>
            </a:r>
          </a:p>
          <a:p>
            <a:pPr marL="0" indent="0" algn="r">
              <a:lnSpc>
                <a:spcPct val="95000"/>
              </a:lnSpc>
              <a:spcBef>
                <a:spcPts val="800"/>
              </a:spcBef>
              <a:buClr>
                <a:schemeClr val="tx1"/>
              </a:buClr>
              <a:buNone/>
            </a:pPr>
            <a:r>
              <a:rPr lang="ar-JO" altLang="en-US" b="1" dirty="0">
                <a:solidFill>
                  <a:schemeClr val="tx1"/>
                </a:solidFill>
                <a:cs typeface="Arial" panose="020B0604020202020204" pitchFamily="34" charset="0"/>
              </a:rPr>
              <a:t>2. حفظ ذكر الله</a:t>
            </a:r>
          </a:p>
          <a:p>
            <a:pPr marL="0" indent="0" algn="r">
              <a:lnSpc>
                <a:spcPct val="95000"/>
              </a:lnSpc>
              <a:spcBef>
                <a:spcPts val="800"/>
              </a:spcBef>
              <a:buClr>
                <a:schemeClr val="tx1"/>
              </a:buClr>
              <a:buNone/>
            </a:pPr>
            <a:r>
              <a:rPr lang="ar-JO" altLang="en-US" b="1" dirty="0">
                <a:solidFill>
                  <a:schemeClr val="tx1"/>
                </a:solidFill>
                <a:cs typeface="Arial" panose="020B0604020202020204" pitchFamily="34" charset="0"/>
              </a:rPr>
              <a:t>3. المحافظة على الحوافز الروحية</a:t>
            </a:r>
          </a:p>
          <a:p>
            <a:pPr marL="0" indent="0" algn="r">
              <a:lnSpc>
                <a:spcPct val="95000"/>
              </a:lnSpc>
              <a:spcBef>
                <a:spcPts val="800"/>
              </a:spcBef>
              <a:buClr>
                <a:schemeClr val="tx1"/>
              </a:buClr>
              <a:buNone/>
            </a:pPr>
            <a:r>
              <a:rPr lang="ar-JO" altLang="en-US" b="1" dirty="0">
                <a:solidFill>
                  <a:schemeClr val="tx1"/>
                </a:solidFill>
                <a:cs typeface="Arial" panose="020B0604020202020204" pitchFamily="34" charset="0"/>
              </a:rPr>
              <a:t>4. منع الشر</a:t>
            </a:r>
            <a:endParaRPr lang="en-GB" altLang="en-US" b="1" dirty="0">
              <a:solidFill>
                <a:schemeClr val="tx1"/>
              </a:solidFill>
              <a:cs typeface="Arial" panose="020B0604020202020204" pitchFamily="34" charset="0"/>
            </a:endParaRPr>
          </a:p>
        </p:txBody>
      </p:sp>
      <p:pic>
        <p:nvPicPr>
          <p:cNvPr id="163844" name="Picture 1">
            <a:extLst>
              <a:ext uri="{FF2B5EF4-FFF2-40B4-BE49-F238E27FC236}">
                <a16:creationId xmlns:a16="http://schemas.microsoft.com/office/drawing/2014/main" id="{D68A4343-D76C-A341-A21B-E5A526D6893D}"/>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148263" y="765175"/>
            <a:ext cx="360045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7875"/>
                                        </p:tgtEl>
                                        <p:attrNameLst>
                                          <p:attrName>style.visibility</p:attrName>
                                        </p:attrNameLst>
                                      </p:cBhvr>
                                      <p:to>
                                        <p:strVal val="visible"/>
                                      </p:to>
                                    </p:set>
                                    <p:anim calcmode="lin" valueType="num">
                                      <p:cBhvr additive="base">
                                        <p:cTn id="7" dur="500" fill="hold"/>
                                        <p:tgtEl>
                                          <p:spTgt spid="207875"/>
                                        </p:tgtEl>
                                        <p:attrNameLst>
                                          <p:attrName>ppt_x</p:attrName>
                                        </p:attrNameLst>
                                      </p:cBhvr>
                                      <p:tavLst>
                                        <p:tav tm="0">
                                          <p:val>
                                            <p:strVal val="0-#ppt_w/2"/>
                                          </p:val>
                                        </p:tav>
                                        <p:tav tm="100000">
                                          <p:val>
                                            <p:strVal val="#ppt_x"/>
                                          </p:val>
                                        </p:tav>
                                      </p:tavLst>
                                    </p:anim>
                                    <p:anim calcmode="lin" valueType="num">
                                      <p:cBhvr additive="base">
                                        <p:cTn id="8" dur="500" fill="hold"/>
                                        <p:tgtEl>
                                          <p:spTgt spid="2078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5"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pic>
        <p:nvPicPr>
          <p:cNvPr id="165890" name="Picture 1">
            <a:extLst>
              <a:ext uri="{FF2B5EF4-FFF2-40B4-BE49-F238E27FC236}">
                <a16:creationId xmlns:a16="http://schemas.microsoft.com/office/drawing/2014/main" id="{4F29CE68-B6D1-2741-A4B2-C88148A399A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50"/>
            <a:ext cx="9161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5891" name="Group 2">
            <a:extLst>
              <a:ext uri="{FF2B5EF4-FFF2-40B4-BE49-F238E27FC236}">
                <a16:creationId xmlns:a16="http://schemas.microsoft.com/office/drawing/2014/main" id="{679AA2E4-6420-BA40-A834-DC7BD0AB821D}"/>
              </a:ext>
            </a:extLst>
          </p:cNvPr>
          <p:cNvGrpSpPr>
            <a:grpSpLocks/>
          </p:cNvGrpSpPr>
          <p:nvPr/>
        </p:nvGrpSpPr>
        <p:grpSpPr bwMode="auto">
          <a:xfrm>
            <a:off x="1414463" y="446088"/>
            <a:ext cx="3384550" cy="1298576"/>
            <a:chOff x="1818" y="0"/>
            <a:chExt cx="2132" cy="818"/>
          </a:xfrm>
        </p:grpSpPr>
        <p:sp>
          <p:nvSpPr>
            <p:cNvPr id="165898" name="AutoShape 3">
              <a:extLst>
                <a:ext uri="{FF2B5EF4-FFF2-40B4-BE49-F238E27FC236}">
                  <a16:creationId xmlns:a16="http://schemas.microsoft.com/office/drawing/2014/main" id="{44BB6670-DF98-6D4D-8010-F36A1F835CB7}"/>
                </a:ext>
              </a:extLst>
            </p:cNvPr>
            <p:cNvSpPr>
              <a:spLocks noChangeArrowheads="1"/>
            </p:cNvSpPr>
            <p:nvPr/>
          </p:nvSpPr>
          <p:spPr bwMode="auto">
            <a:xfrm>
              <a:off x="1818" y="0"/>
              <a:ext cx="2132" cy="748"/>
            </a:xfrm>
            <a:prstGeom prst="roundRect">
              <a:avLst>
                <a:gd name="adj" fmla="val 13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grpSp>
          <p:nvGrpSpPr>
            <p:cNvPr id="165899" name="Group 4">
              <a:extLst>
                <a:ext uri="{FF2B5EF4-FFF2-40B4-BE49-F238E27FC236}">
                  <a16:creationId xmlns:a16="http://schemas.microsoft.com/office/drawing/2014/main" id="{D9928ECA-FE2D-4148-BFD9-37913ED8607B}"/>
                </a:ext>
              </a:extLst>
            </p:cNvPr>
            <p:cNvGrpSpPr>
              <a:grpSpLocks/>
            </p:cNvGrpSpPr>
            <p:nvPr/>
          </p:nvGrpSpPr>
          <p:grpSpPr bwMode="auto">
            <a:xfrm>
              <a:off x="1818" y="0"/>
              <a:ext cx="2132" cy="818"/>
              <a:chOff x="1818" y="0"/>
              <a:chExt cx="2132" cy="818"/>
            </a:xfrm>
          </p:grpSpPr>
          <p:sp>
            <p:nvSpPr>
              <p:cNvPr id="165900" name="AutoShape 5">
                <a:extLst>
                  <a:ext uri="{FF2B5EF4-FFF2-40B4-BE49-F238E27FC236}">
                    <a16:creationId xmlns:a16="http://schemas.microsoft.com/office/drawing/2014/main" id="{22E1640B-6032-4943-B385-248E765D736B}"/>
                  </a:ext>
                </a:extLst>
              </p:cNvPr>
              <p:cNvSpPr>
                <a:spLocks noChangeArrowheads="1"/>
              </p:cNvSpPr>
              <p:nvPr/>
            </p:nvSpPr>
            <p:spPr bwMode="auto">
              <a:xfrm>
                <a:off x="1818" y="0"/>
                <a:ext cx="2132" cy="748"/>
              </a:xfrm>
              <a:prstGeom prst="roundRect">
                <a:avLst>
                  <a:gd name="adj" fmla="val 13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sp>
            <p:nvSpPr>
              <p:cNvPr id="165901" name="AutoShape 6">
                <a:extLst>
                  <a:ext uri="{FF2B5EF4-FFF2-40B4-BE49-F238E27FC236}">
                    <a16:creationId xmlns:a16="http://schemas.microsoft.com/office/drawing/2014/main" id="{B661889F-A6BA-8A46-B873-4D0E1A2835E4}"/>
                  </a:ext>
                </a:extLst>
              </p:cNvPr>
              <p:cNvSpPr>
                <a:spLocks noChangeArrowheads="1"/>
              </p:cNvSpPr>
              <p:nvPr/>
            </p:nvSpPr>
            <p:spPr bwMode="auto">
              <a:xfrm>
                <a:off x="2162" y="264"/>
                <a:ext cx="1443" cy="554"/>
              </a:xfrm>
              <a:prstGeom prst="roundRect">
                <a:avLst>
                  <a:gd name="adj" fmla="val 13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gn="ctr">
                  <a:lnSpc>
                    <a:spcPct val="66000"/>
                  </a:lnSpc>
                  <a:spcBef>
                    <a:spcPct val="0"/>
                  </a:spcBef>
                  <a:buClr>
                    <a:srgbClr val="FFFFFF"/>
                  </a:buClr>
                  <a:buFont typeface="Contemporary Brush" pitchFamily="64" charset="0"/>
                  <a:buNone/>
                </a:pPr>
                <a:r>
                  <a:rPr lang="ar-JO" altLang="en-US" sz="7200" b="1" dirty="0">
                    <a:solidFill>
                      <a:schemeClr val="bg1"/>
                    </a:solidFill>
                    <a:cs typeface="Arial" panose="020B0604020202020204" pitchFamily="34" charset="0"/>
                  </a:rPr>
                  <a:t>الصدقة</a:t>
                </a:r>
                <a:endParaRPr lang="en-GB" altLang="en-US" sz="4400" b="1" dirty="0">
                  <a:solidFill>
                    <a:schemeClr val="bg1"/>
                  </a:solidFill>
                  <a:cs typeface="Arial" panose="020B0604020202020204" pitchFamily="34" charset="0"/>
                </a:endParaRPr>
              </a:p>
            </p:txBody>
          </p:sp>
        </p:grpSp>
      </p:grpSp>
      <p:sp>
        <p:nvSpPr>
          <p:cNvPr id="209927" name="Text Box 7">
            <a:extLst>
              <a:ext uri="{FF2B5EF4-FFF2-40B4-BE49-F238E27FC236}">
                <a16:creationId xmlns:a16="http://schemas.microsoft.com/office/drawing/2014/main" id="{B6AEF7BE-9A0F-C44E-9ACF-D99E5A753DC2}"/>
              </a:ext>
            </a:extLst>
          </p:cNvPr>
          <p:cNvSpPr txBox="1">
            <a:spLocks noChangeArrowheads="1"/>
          </p:cNvSpPr>
          <p:nvPr/>
        </p:nvSpPr>
        <p:spPr bwMode="auto">
          <a:xfrm>
            <a:off x="0" y="3429000"/>
            <a:ext cx="9161463" cy="2188677"/>
          </a:xfrm>
          <a:prstGeom prst="rect">
            <a:avLst/>
          </a:prstGeom>
          <a:solidFill>
            <a:schemeClr val="tx2">
              <a:alpha val="3294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marL="457200" indent="-4572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gn="r" rtl="1">
              <a:lnSpc>
                <a:spcPct val="93000"/>
              </a:lnSpc>
              <a:spcBef>
                <a:spcPct val="0"/>
              </a:spcBef>
              <a:buClr>
                <a:srgbClr val="FFFFFF"/>
              </a:buClr>
            </a:pPr>
            <a:r>
              <a:rPr lang="ar-JO" altLang="en-US" sz="2800" b="1" dirty="0">
                <a:solidFill>
                  <a:schemeClr val="bg1"/>
                </a:solidFill>
                <a:cs typeface="Arial" panose="020B0604020202020204" pitchFamily="34" charset="0"/>
              </a:rPr>
              <a:t>يتوقع من المسلمين أن يعطوا الصدقة بنسبة </a:t>
            </a:r>
            <a:r>
              <a:rPr lang="ar-JO" altLang="en-US" sz="2800" b="1" dirty="0">
                <a:solidFill>
                  <a:srgbClr val="FFFF00"/>
                </a:solidFill>
                <a:cs typeface="Arial" panose="020B0604020202020204" pitchFamily="34" charset="0"/>
              </a:rPr>
              <a:t>5ر2% </a:t>
            </a:r>
            <a:r>
              <a:rPr lang="ar-JO" altLang="en-US" sz="2800" b="1" dirty="0">
                <a:solidFill>
                  <a:schemeClr val="bg1"/>
                </a:solidFill>
                <a:cs typeface="Arial" panose="020B0604020202020204" pitchFamily="34" charset="0"/>
              </a:rPr>
              <a:t>من دخل الشخص، هذا يفيد </a:t>
            </a:r>
            <a:r>
              <a:rPr lang="ar-JO" altLang="en-US" sz="2800" b="1" dirty="0">
                <a:solidFill>
                  <a:srgbClr val="FFFF00"/>
                </a:solidFill>
                <a:cs typeface="Arial" panose="020B0604020202020204" pitchFamily="34" charset="0"/>
              </a:rPr>
              <a:t>أرامل، أيتام ومرضى المسلمين </a:t>
            </a:r>
            <a:r>
              <a:rPr lang="ar-JO" altLang="en-US" sz="2800" b="1" dirty="0">
                <a:solidFill>
                  <a:schemeClr val="bg1"/>
                </a:solidFill>
                <a:cs typeface="Arial" panose="020B0604020202020204" pitchFamily="34" charset="0"/>
              </a:rPr>
              <a:t>كما يعزز الإسلام. </a:t>
            </a:r>
            <a:endParaRPr lang="en-GB" altLang="en-US" sz="2800" b="1" dirty="0">
              <a:solidFill>
                <a:schemeClr val="bg1"/>
              </a:solidFill>
              <a:cs typeface="Arial" panose="020B0604020202020204" pitchFamily="34" charset="0"/>
            </a:endParaRPr>
          </a:p>
          <a:p>
            <a:pPr>
              <a:spcBef>
                <a:spcPct val="0"/>
              </a:spcBef>
              <a:buClr>
                <a:srgbClr val="FFFFFF"/>
              </a:buClr>
            </a:pPr>
            <a:endParaRPr lang="en-GB" altLang="en-US" sz="2800" b="1" dirty="0">
              <a:solidFill>
                <a:schemeClr val="bg1"/>
              </a:solidFill>
              <a:cs typeface="Arial" panose="020B0604020202020204" pitchFamily="34" charset="0"/>
            </a:endParaRPr>
          </a:p>
          <a:p>
            <a:pPr algn="r" rtl="1">
              <a:spcBef>
                <a:spcPct val="0"/>
              </a:spcBef>
              <a:buClr>
                <a:srgbClr val="FFFFFF"/>
              </a:buClr>
            </a:pPr>
            <a:r>
              <a:rPr lang="ar-JO" altLang="en-US" sz="2800" b="1" dirty="0">
                <a:solidFill>
                  <a:schemeClr val="bg1"/>
                </a:solidFill>
                <a:cs typeface="Arial" panose="020B0604020202020204" pitchFamily="34" charset="0"/>
              </a:rPr>
              <a:t>بما أن إعطاء الصدقات يساعد </a:t>
            </a:r>
            <a:r>
              <a:rPr lang="ar-JO" altLang="en-US" sz="2800" b="1" dirty="0">
                <a:solidFill>
                  <a:srgbClr val="FFFF00"/>
                </a:solidFill>
                <a:cs typeface="Arial" panose="020B0604020202020204" pitchFamily="34" charset="0"/>
              </a:rPr>
              <a:t>المعطي للخلاص</a:t>
            </a:r>
            <a:r>
              <a:rPr lang="ar-JO" altLang="en-US" sz="2800" b="1" dirty="0">
                <a:solidFill>
                  <a:schemeClr val="bg1"/>
                </a:solidFill>
                <a:cs typeface="Arial" panose="020B0604020202020204" pitchFamily="34" charset="0"/>
              </a:rPr>
              <a:t>، فإن مستلمي الصدقات لا يشعرون بالدين تجاه المعطي. </a:t>
            </a:r>
            <a:endParaRPr lang="en-GB" altLang="en-US" sz="2800" b="1" dirty="0">
              <a:solidFill>
                <a:schemeClr val="bg1"/>
              </a:solidFill>
              <a:cs typeface="Arial" panose="020B0604020202020204" pitchFamily="34" charset="0"/>
            </a:endParaRPr>
          </a:p>
        </p:txBody>
      </p:sp>
      <p:grpSp>
        <p:nvGrpSpPr>
          <p:cNvPr id="165893" name="Group 8">
            <a:extLst>
              <a:ext uri="{FF2B5EF4-FFF2-40B4-BE49-F238E27FC236}">
                <a16:creationId xmlns:a16="http://schemas.microsoft.com/office/drawing/2014/main" id="{99FDC72A-1755-6F40-8AAB-12A9238E40D4}"/>
              </a:ext>
            </a:extLst>
          </p:cNvPr>
          <p:cNvGrpSpPr>
            <a:grpSpLocks/>
          </p:cNvGrpSpPr>
          <p:nvPr/>
        </p:nvGrpSpPr>
        <p:grpSpPr bwMode="auto">
          <a:xfrm>
            <a:off x="5292725" y="1062038"/>
            <a:ext cx="1454150" cy="455612"/>
            <a:chOff x="2496" y="720"/>
            <a:chExt cx="916" cy="287"/>
          </a:xfrm>
        </p:grpSpPr>
        <p:sp>
          <p:nvSpPr>
            <p:cNvPr id="165894" name="AutoShape 9">
              <a:extLst>
                <a:ext uri="{FF2B5EF4-FFF2-40B4-BE49-F238E27FC236}">
                  <a16:creationId xmlns:a16="http://schemas.microsoft.com/office/drawing/2014/main" id="{DB384981-A35D-E349-8E5A-C8F03A67C24C}"/>
                </a:ext>
              </a:extLst>
            </p:cNvPr>
            <p:cNvSpPr>
              <a:spLocks noChangeArrowheads="1"/>
            </p:cNvSpPr>
            <p:nvPr/>
          </p:nvSpPr>
          <p:spPr bwMode="auto">
            <a:xfrm>
              <a:off x="2496" y="720"/>
              <a:ext cx="916" cy="287"/>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grpSp>
          <p:nvGrpSpPr>
            <p:cNvPr id="165895" name="Group 10">
              <a:extLst>
                <a:ext uri="{FF2B5EF4-FFF2-40B4-BE49-F238E27FC236}">
                  <a16:creationId xmlns:a16="http://schemas.microsoft.com/office/drawing/2014/main" id="{495BCA25-0E70-FD46-B0D8-9743217E1041}"/>
                </a:ext>
              </a:extLst>
            </p:cNvPr>
            <p:cNvGrpSpPr>
              <a:grpSpLocks/>
            </p:cNvGrpSpPr>
            <p:nvPr/>
          </p:nvGrpSpPr>
          <p:grpSpPr bwMode="auto">
            <a:xfrm>
              <a:off x="2496" y="720"/>
              <a:ext cx="916" cy="287"/>
              <a:chOff x="2496" y="720"/>
              <a:chExt cx="916" cy="287"/>
            </a:xfrm>
          </p:grpSpPr>
          <p:sp>
            <p:nvSpPr>
              <p:cNvPr id="165896" name="AutoShape 11">
                <a:extLst>
                  <a:ext uri="{FF2B5EF4-FFF2-40B4-BE49-F238E27FC236}">
                    <a16:creationId xmlns:a16="http://schemas.microsoft.com/office/drawing/2014/main" id="{36AF6A70-2969-7E44-8E4C-7FDE4CBEB3AE}"/>
                  </a:ext>
                </a:extLst>
              </p:cNvPr>
              <p:cNvSpPr>
                <a:spLocks noChangeArrowheads="1"/>
              </p:cNvSpPr>
              <p:nvPr/>
            </p:nvSpPr>
            <p:spPr bwMode="auto">
              <a:xfrm>
                <a:off x="2496" y="720"/>
                <a:ext cx="916" cy="287"/>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sp>
            <p:nvSpPr>
              <p:cNvPr id="209932" name="AutoShape 12">
                <a:extLst>
                  <a:ext uri="{FF2B5EF4-FFF2-40B4-BE49-F238E27FC236}">
                    <a16:creationId xmlns:a16="http://schemas.microsoft.com/office/drawing/2014/main" id="{804E5485-6256-A540-A4AA-67C4B06B819A}"/>
                  </a:ext>
                </a:extLst>
              </p:cNvPr>
              <p:cNvSpPr>
                <a:spLocks noChangeArrowheads="1"/>
              </p:cNvSpPr>
              <p:nvPr/>
            </p:nvSpPr>
            <p:spPr bwMode="auto">
              <a:xfrm>
                <a:off x="2496" y="720"/>
                <a:ext cx="872" cy="224"/>
              </a:xfrm>
              <a:prstGeom prst="roundRect">
                <a:avLst>
                  <a:gd name="adj" fmla="val 347"/>
                </a:avLst>
              </a:prstGeom>
              <a:noFill/>
              <a:ln w="9525">
                <a:noFill/>
                <a:round/>
                <a:headEnd/>
                <a:tailEnd/>
              </a:ln>
            </p:spPr>
            <p:txBody>
              <a:bodyPr wrap="none"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nSpc>
                    <a:spcPct val="66000"/>
                  </a:lnSpc>
                  <a:spcBef>
                    <a:spcPct val="0"/>
                  </a:spcBef>
                  <a:buClr>
                    <a:srgbClr val="FFFFFF"/>
                  </a:buClr>
                  <a:buFont typeface="Contemporary Brush" pitchFamily="64" charset="0"/>
                  <a:buNone/>
                  <a:defRPr/>
                </a:pPr>
                <a:r>
                  <a:rPr lang="ar-JO" altLang="en-US" sz="2400" b="1" dirty="0">
                    <a:solidFill>
                      <a:schemeClr val="bg1"/>
                    </a:solidFill>
                    <a:effectLst>
                      <a:outerShdw blurRad="38100" dist="38100" dir="2700000" algn="tl">
                        <a:srgbClr val="C0C0C0"/>
                      </a:outerShdw>
                    </a:effectLst>
                    <a:cs typeface="Arial" panose="020B0604020202020204" pitchFamily="34" charset="0"/>
                  </a:rPr>
                  <a:t>الركن الثالث</a:t>
                </a:r>
                <a:endParaRPr lang="en-GB" altLang="en-US" sz="2400" b="1" dirty="0">
                  <a:solidFill>
                    <a:schemeClr val="bg1"/>
                  </a:solidFill>
                  <a:effectLst>
                    <a:outerShdw blurRad="38100" dist="38100" dir="2700000" algn="tl">
                      <a:srgbClr val="C0C0C0"/>
                    </a:outerShdw>
                  </a:effectLst>
                  <a:cs typeface="Arial" panose="020B0604020202020204" pitchFamily="34" charset="0"/>
                </a:endParaRPr>
              </a:p>
            </p:txBody>
          </p:sp>
        </p:gr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9927"/>
                                        </p:tgtEl>
                                        <p:attrNameLst>
                                          <p:attrName>style.visibility</p:attrName>
                                        </p:attrNameLst>
                                      </p:cBhvr>
                                      <p:to>
                                        <p:strVal val="visible"/>
                                      </p:to>
                                    </p:set>
                                    <p:animEffect transition="in" filter="checkerboard(across)">
                                      <p:cBhvr>
                                        <p:cTn id="7" dur="500"/>
                                        <p:tgtEl>
                                          <p:spTgt spid="2099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7" grpId="0" animBg="1"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167938" name="Text Box 2">
            <a:extLst>
              <a:ext uri="{FF2B5EF4-FFF2-40B4-BE49-F238E27FC236}">
                <a16:creationId xmlns:a16="http://schemas.microsoft.com/office/drawing/2014/main" id="{176F7274-32CF-844C-A066-12047B2EB552}"/>
              </a:ext>
            </a:extLst>
          </p:cNvPr>
          <p:cNvSpPr txBox="1">
            <a:spLocks noChangeArrowheads="1"/>
          </p:cNvSpPr>
          <p:nvPr/>
        </p:nvSpPr>
        <p:spPr bwMode="auto">
          <a:xfrm>
            <a:off x="-1" y="1057355"/>
            <a:ext cx="4645025" cy="67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gn="ctr">
              <a:lnSpc>
                <a:spcPct val="95000"/>
              </a:lnSpc>
              <a:spcBef>
                <a:spcPct val="0"/>
              </a:spcBef>
              <a:buClr>
                <a:srgbClr val="000000"/>
              </a:buClr>
              <a:buFont typeface="Times New Roman" panose="02020603050405020304" pitchFamily="18" charset="0"/>
              <a:buNone/>
            </a:pPr>
            <a:r>
              <a:rPr lang="ar-JO" altLang="en-US" sz="4000" b="1" dirty="0">
                <a:solidFill>
                  <a:schemeClr val="tx1"/>
                </a:solidFill>
                <a:cs typeface="Arial" panose="020B0604020202020204" pitchFamily="34" charset="0"/>
              </a:rPr>
              <a:t>4. الصدقة: الخير الواجب</a:t>
            </a:r>
            <a:endParaRPr lang="en-GB" altLang="en-US" sz="4000" b="1" dirty="0">
              <a:solidFill>
                <a:schemeClr val="tx1"/>
              </a:solidFill>
              <a:cs typeface="Arial" panose="020B0604020202020204" pitchFamily="34" charset="0"/>
            </a:endParaRPr>
          </a:p>
        </p:txBody>
      </p:sp>
      <p:sp>
        <p:nvSpPr>
          <p:cNvPr id="167939" name="Text Box 3">
            <a:extLst>
              <a:ext uri="{FF2B5EF4-FFF2-40B4-BE49-F238E27FC236}">
                <a16:creationId xmlns:a16="http://schemas.microsoft.com/office/drawing/2014/main" id="{42489AB5-C999-AA40-A91B-D33198BCE83E}"/>
              </a:ext>
            </a:extLst>
          </p:cNvPr>
          <p:cNvSpPr txBox="1">
            <a:spLocks noChangeArrowheads="1"/>
          </p:cNvSpPr>
          <p:nvPr/>
        </p:nvSpPr>
        <p:spPr bwMode="auto">
          <a:xfrm>
            <a:off x="0" y="3675062"/>
            <a:ext cx="9144000" cy="3128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marL="336550" indent="-33655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9pPr>
          </a:lstStyle>
          <a:p>
            <a:pPr algn="r" rtl="1">
              <a:spcBef>
                <a:spcPts val="700"/>
              </a:spcBef>
              <a:buClr>
                <a:srgbClr val="000000"/>
              </a:buClr>
              <a:buFont typeface="Times New Roman" panose="02020603050405020304" pitchFamily="18" charset="0"/>
              <a:buChar char="•"/>
            </a:pPr>
            <a:r>
              <a:rPr lang="ar-JO" altLang="en-US" sz="2800" b="1" dirty="0">
                <a:solidFill>
                  <a:srgbClr val="FF0000"/>
                </a:solidFill>
                <a:cs typeface="Arial" panose="020B0604020202020204" pitchFamily="34" charset="0"/>
              </a:rPr>
              <a:t>20% </a:t>
            </a:r>
            <a:r>
              <a:rPr lang="ar-JO" altLang="en-US" sz="2800" b="1" dirty="0">
                <a:solidFill>
                  <a:schemeClr val="tx1"/>
                </a:solidFill>
                <a:cs typeface="Arial" panose="020B0604020202020204" pitchFamily="34" charset="0"/>
              </a:rPr>
              <a:t>من المناجم والنفط</a:t>
            </a:r>
          </a:p>
          <a:p>
            <a:pPr algn="r" rtl="1">
              <a:spcBef>
                <a:spcPts val="700"/>
              </a:spcBef>
              <a:buClr>
                <a:srgbClr val="000000"/>
              </a:buClr>
              <a:buFont typeface="Times New Roman" panose="02020603050405020304" pitchFamily="18" charset="0"/>
              <a:buChar char="•"/>
            </a:pPr>
            <a:r>
              <a:rPr lang="ar-JO" altLang="en-US" sz="2800" b="1" dirty="0">
                <a:solidFill>
                  <a:srgbClr val="FF0000"/>
                </a:solidFill>
                <a:cs typeface="Arial" panose="020B0604020202020204" pitchFamily="34" charset="0"/>
              </a:rPr>
              <a:t>10% </a:t>
            </a:r>
            <a:r>
              <a:rPr lang="ar-JO" altLang="en-US" sz="2800" b="1" dirty="0">
                <a:solidFill>
                  <a:schemeClr val="tx1"/>
                </a:solidFill>
                <a:cs typeface="Arial" panose="020B0604020202020204" pitchFamily="34" charset="0"/>
              </a:rPr>
              <a:t>إن كانت المحاصيل مروية من المطر الطبيعي أو </a:t>
            </a:r>
          </a:p>
          <a:p>
            <a:pPr marL="0" indent="0" algn="r" rtl="1">
              <a:spcBef>
                <a:spcPts val="700"/>
              </a:spcBef>
              <a:buClr>
                <a:srgbClr val="000000"/>
              </a:buClr>
              <a:buNone/>
            </a:pPr>
            <a:r>
              <a:rPr lang="ar-JO" altLang="en-US" sz="2800" b="1" dirty="0">
                <a:solidFill>
                  <a:schemeClr val="tx1"/>
                </a:solidFill>
                <a:cs typeface="Arial" panose="020B0604020202020204" pitchFamily="34" charset="0"/>
              </a:rPr>
              <a:t>    </a:t>
            </a:r>
            <a:r>
              <a:rPr lang="ar-JO" altLang="en-US" sz="2800" b="1" dirty="0">
                <a:solidFill>
                  <a:srgbClr val="FF0000"/>
                </a:solidFill>
                <a:cs typeface="Arial" panose="020B0604020202020204" pitchFamily="34" charset="0"/>
              </a:rPr>
              <a:t>5% </a:t>
            </a:r>
            <a:r>
              <a:rPr lang="ar-JO" altLang="en-US" sz="2800" b="1" dirty="0">
                <a:solidFill>
                  <a:schemeClr val="tx1"/>
                </a:solidFill>
                <a:cs typeface="Arial" panose="020B0604020202020204" pitchFamily="34" charset="0"/>
              </a:rPr>
              <a:t>إن كانت مروية بالطرق الإصطناعية، تدفع هذه النسبة في يوم الحصاد</a:t>
            </a:r>
          </a:p>
          <a:p>
            <a:pPr algn="r" rtl="1">
              <a:spcBef>
                <a:spcPts val="700"/>
              </a:spcBef>
              <a:buClr>
                <a:srgbClr val="000000"/>
              </a:buClr>
              <a:buFont typeface="Times New Roman" panose="02020603050405020304" pitchFamily="18" charset="0"/>
              <a:buChar char="•"/>
            </a:pPr>
            <a:r>
              <a:rPr lang="ar-JO" altLang="en-US" sz="2800" b="1" dirty="0">
                <a:solidFill>
                  <a:schemeClr val="tx1"/>
                </a:solidFill>
                <a:cs typeface="Arial" panose="020B0604020202020204" pitchFamily="34" charset="0"/>
              </a:rPr>
              <a:t>مراقبة عليا للمنظمات الخيرية</a:t>
            </a:r>
          </a:p>
          <a:p>
            <a:pPr algn="r" rtl="1">
              <a:spcBef>
                <a:spcPts val="700"/>
              </a:spcBef>
              <a:buClr>
                <a:srgbClr val="000000"/>
              </a:buClr>
              <a:buFont typeface="Times New Roman" panose="02020603050405020304" pitchFamily="18" charset="0"/>
              <a:buChar char="•"/>
            </a:pPr>
            <a:r>
              <a:rPr lang="ar-JO" altLang="en-US" sz="2800" b="1" dirty="0">
                <a:solidFill>
                  <a:schemeClr val="tx1"/>
                </a:solidFill>
                <a:cs typeface="Arial" panose="020B0604020202020204" pitchFamily="34" charset="0"/>
              </a:rPr>
              <a:t>لا يمكن استخدام أموال المراكز الإسلامية.</a:t>
            </a:r>
          </a:p>
          <a:p>
            <a:pPr algn="r" rtl="1">
              <a:spcBef>
                <a:spcPts val="700"/>
              </a:spcBef>
              <a:buClr>
                <a:srgbClr val="000000"/>
              </a:buClr>
              <a:buFont typeface="Times New Roman" panose="02020603050405020304" pitchFamily="18" charset="0"/>
              <a:buChar char="•"/>
            </a:pPr>
            <a:r>
              <a:rPr lang="ar-JO" altLang="en-US" sz="2800" b="1" dirty="0">
                <a:solidFill>
                  <a:schemeClr val="tx1"/>
                </a:solidFill>
                <a:cs typeface="Arial" panose="020B0604020202020204" pitchFamily="34" charset="0"/>
              </a:rPr>
              <a:t>يمكن استخدامها لتحرير العبيد إن وجدوا.</a:t>
            </a:r>
            <a:endParaRPr lang="en-GB" altLang="en-US" sz="2800" b="1" dirty="0">
              <a:solidFill>
                <a:schemeClr val="tx1"/>
              </a:solidFill>
              <a:cs typeface="Arial" panose="020B0604020202020204" pitchFamily="34" charset="0"/>
            </a:endParaRPr>
          </a:p>
        </p:txBody>
      </p:sp>
      <p:pic>
        <p:nvPicPr>
          <p:cNvPr id="167940" name="Picture 1">
            <a:extLst>
              <a:ext uri="{FF2B5EF4-FFF2-40B4-BE49-F238E27FC236}">
                <a16:creationId xmlns:a16="http://schemas.microsoft.com/office/drawing/2014/main" id="{9BA3EDD3-1377-354E-8CF2-B15C2556820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45025" y="382588"/>
            <a:ext cx="4391025"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alpha val="96861"/>
          </a:schemeClr>
        </a:solidFill>
        <a:effectLst/>
      </p:bgPr>
    </p:bg>
    <p:spTree>
      <p:nvGrpSpPr>
        <p:cNvPr id="1" name=""/>
        <p:cNvGrpSpPr/>
        <p:nvPr/>
      </p:nvGrpSpPr>
      <p:grpSpPr>
        <a:xfrm>
          <a:off x="0" y="0"/>
          <a:ext cx="0" cy="0"/>
          <a:chOff x="0" y="0"/>
          <a:chExt cx="0" cy="0"/>
        </a:xfrm>
      </p:grpSpPr>
      <p:pic>
        <p:nvPicPr>
          <p:cNvPr id="169986" name="Picture 1">
            <a:extLst>
              <a:ext uri="{FF2B5EF4-FFF2-40B4-BE49-F238E27FC236}">
                <a16:creationId xmlns:a16="http://schemas.microsoft.com/office/drawing/2014/main" id="{FA0D538D-7B31-914F-A10C-76E35DFB590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325" y="4763"/>
            <a:ext cx="9204325"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7" name="Rectangle 2">
            <a:extLst>
              <a:ext uri="{FF2B5EF4-FFF2-40B4-BE49-F238E27FC236}">
                <a16:creationId xmlns:a16="http://schemas.microsoft.com/office/drawing/2014/main" id="{062C3392-38FB-D847-BAFF-1E074B8BAFAE}"/>
              </a:ext>
            </a:extLst>
          </p:cNvPr>
          <p:cNvSpPr>
            <a:spLocks noChangeArrowheads="1"/>
          </p:cNvSpPr>
          <p:nvPr/>
        </p:nvSpPr>
        <p:spPr bwMode="auto">
          <a:xfrm>
            <a:off x="0" y="665163"/>
            <a:ext cx="9204325" cy="1108075"/>
          </a:xfrm>
          <a:prstGeom prst="rect">
            <a:avLst/>
          </a:prstGeom>
          <a:solidFill>
            <a:schemeClr val="bg1">
              <a:alpha val="7411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a:spcBef>
                <a:spcPct val="0"/>
              </a:spcBef>
              <a:buFontTx/>
              <a:buNone/>
            </a:pPr>
            <a:r>
              <a:rPr lang="ar-JO" altLang="en-US" sz="6600" b="1" dirty="0">
                <a:solidFill>
                  <a:schemeClr val="tx1"/>
                </a:solidFill>
                <a:cs typeface="Arial" panose="020B0604020202020204" pitchFamily="34" charset="0"/>
              </a:rPr>
              <a:t>الصوم</a:t>
            </a:r>
            <a:endParaRPr lang="en-SG" altLang="en-US" sz="6600" b="1" dirty="0">
              <a:solidFill>
                <a:schemeClr val="tx1"/>
              </a:solidFill>
              <a:cs typeface="Arial" panose="020B0604020202020204" pitchFamily="34" charset="0"/>
            </a:endParaRPr>
          </a:p>
        </p:txBody>
      </p:sp>
      <p:sp>
        <p:nvSpPr>
          <p:cNvPr id="216071" name="Text Box 7">
            <a:extLst>
              <a:ext uri="{FF2B5EF4-FFF2-40B4-BE49-F238E27FC236}">
                <a16:creationId xmlns:a16="http://schemas.microsoft.com/office/drawing/2014/main" id="{B1BA4B8E-ADFB-F342-B472-BDEFA790A9D5}"/>
              </a:ext>
            </a:extLst>
          </p:cNvPr>
          <p:cNvSpPr txBox="1">
            <a:spLocks noChangeArrowheads="1"/>
          </p:cNvSpPr>
          <p:nvPr/>
        </p:nvSpPr>
        <p:spPr bwMode="auto">
          <a:xfrm>
            <a:off x="0" y="2678113"/>
            <a:ext cx="9144000" cy="2384243"/>
          </a:xfrm>
          <a:prstGeom prst="rect">
            <a:avLst/>
          </a:prstGeom>
          <a:solidFill>
            <a:schemeClr val="bg1">
              <a:alpha val="83000"/>
            </a:schemeClr>
          </a:solidFill>
          <a:ln>
            <a:noFill/>
          </a:ln>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gn="r">
              <a:lnSpc>
                <a:spcPct val="93000"/>
              </a:lnSpc>
              <a:spcBef>
                <a:spcPct val="0"/>
              </a:spcBef>
              <a:buClr>
                <a:srgbClr val="FFFFFF"/>
              </a:buClr>
              <a:buFont typeface="Arial Narrow" panose="020B0606020202030204" pitchFamily="34" charset="0"/>
              <a:buNone/>
              <a:defRPr/>
            </a:pPr>
            <a:r>
              <a:rPr lang="ar-JO" altLang="en-US" b="1" dirty="0">
                <a:solidFill>
                  <a:schemeClr val="tx1"/>
                </a:solidFill>
                <a:cs typeface="Arial" panose="020B0604020202020204" pitchFamily="34" charset="0"/>
              </a:rPr>
              <a:t>يتوقع من المسلمين أن يصوموا خلال شهر </a:t>
            </a:r>
            <a:r>
              <a:rPr lang="ar-JO" altLang="en-US" b="1" dirty="0">
                <a:solidFill>
                  <a:srgbClr val="FF0000"/>
                </a:solidFill>
                <a:cs typeface="Arial" panose="020B0604020202020204" pitchFamily="34" charset="0"/>
              </a:rPr>
              <a:t>رمضان</a:t>
            </a:r>
            <a:r>
              <a:rPr lang="ar-JO" altLang="en-US" b="1" dirty="0">
                <a:solidFill>
                  <a:schemeClr val="tx1"/>
                </a:solidFill>
                <a:cs typeface="Arial" panose="020B0604020202020204" pitchFamily="34" charset="0"/>
              </a:rPr>
              <a:t>.</a:t>
            </a:r>
            <a:endParaRPr lang="en-GB" altLang="en-US" b="1" dirty="0">
              <a:solidFill>
                <a:schemeClr val="tx1"/>
              </a:solidFill>
              <a:cs typeface="Arial" panose="020B0604020202020204" pitchFamily="34" charset="0"/>
            </a:endParaRPr>
          </a:p>
          <a:p>
            <a:pPr algn="r">
              <a:lnSpc>
                <a:spcPct val="93000"/>
              </a:lnSpc>
              <a:spcBef>
                <a:spcPct val="0"/>
              </a:spcBef>
              <a:buClr>
                <a:srgbClr val="FFFFFF"/>
              </a:buClr>
              <a:buFont typeface="Arial Narrow" panose="020B0606020202030204" pitchFamily="34" charset="0"/>
              <a:buNone/>
              <a:defRPr/>
            </a:pPr>
            <a:r>
              <a:rPr lang="ar-JO" altLang="en-US" b="1" dirty="0">
                <a:solidFill>
                  <a:schemeClr val="tx1"/>
                </a:solidFill>
                <a:cs typeface="Arial" panose="020B0604020202020204" pitchFamily="34" charset="0"/>
              </a:rPr>
              <a:t>يمتنع المسلمون خلال هذا الشهر عن الطعام والشراب والملذات خلال ساعات النهار، يسمح لهم بتناول هذه الأشياء منذ </a:t>
            </a:r>
            <a:r>
              <a:rPr lang="ar-JO" altLang="en-US" b="1" dirty="0">
                <a:solidFill>
                  <a:srgbClr val="FF0000"/>
                </a:solidFill>
                <a:cs typeface="Arial" panose="020B0604020202020204" pitchFamily="34" charset="0"/>
              </a:rPr>
              <a:t>غروب الشمس </a:t>
            </a:r>
            <a:r>
              <a:rPr lang="ar-JO" altLang="en-US" b="1" dirty="0">
                <a:solidFill>
                  <a:schemeClr val="tx1"/>
                </a:solidFill>
                <a:cs typeface="Arial" panose="020B0604020202020204" pitchFamily="34" charset="0"/>
              </a:rPr>
              <a:t>وحتى </a:t>
            </a:r>
            <a:r>
              <a:rPr lang="ar-JO" altLang="en-US" b="1" dirty="0">
                <a:solidFill>
                  <a:srgbClr val="FF0000"/>
                </a:solidFill>
                <a:cs typeface="Arial" panose="020B0604020202020204" pitchFamily="34" charset="0"/>
              </a:rPr>
              <a:t>شروقها</a:t>
            </a:r>
            <a:endParaRPr lang="en-GB" altLang="en-US" b="1" dirty="0">
              <a:solidFill>
                <a:srgbClr val="FF0000"/>
              </a:solidFill>
              <a:cs typeface="Arial" panose="020B0604020202020204" pitchFamily="34" charset="0"/>
            </a:endParaRPr>
          </a:p>
          <a:p>
            <a:pPr algn="r">
              <a:lnSpc>
                <a:spcPct val="93000"/>
              </a:lnSpc>
              <a:spcBef>
                <a:spcPct val="0"/>
              </a:spcBef>
              <a:buClr>
                <a:srgbClr val="FFFFFF"/>
              </a:buClr>
              <a:buFont typeface="Arial Narrow" panose="020B0606020202030204" pitchFamily="34" charset="0"/>
              <a:buNone/>
              <a:defRPr/>
            </a:pPr>
            <a:r>
              <a:rPr lang="ar-JO" altLang="en-US" b="1" dirty="0">
                <a:solidFill>
                  <a:schemeClr val="tx1"/>
                </a:solidFill>
                <a:cs typeface="Arial" panose="020B0604020202020204" pitchFamily="34" charset="0"/>
              </a:rPr>
              <a:t>يطور الصيام </a:t>
            </a:r>
            <a:r>
              <a:rPr lang="ar-JO" altLang="en-US" b="1" dirty="0">
                <a:solidFill>
                  <a:srgbClr val="FF0000"/>
                </a:solidFill>
                <a:cs typeface="Arial" panose="020B0604020202020204" pitchFamily="34" charset="0"/>
              </a:rPr>
              <a:t>ضبط النفس، الإخلاص لله </a:t>
            </a:r>
            <a:r>
              <a:rPr lang="ar-JO" altLang="en-US" b="1" dirty="0">
                <a:solidFill>
                  <a:schemeClr val="tx1"/>
                </a:solidFill>
                <a:cs typeface="Arial" panose="020B0604020202020204" pitchFamily="34" charset="0"/>
              </a:rPr>
              <a:t>و</a:t>
            </a:r>
            <a:r>
              <a:rPr lang="ar-JO" altLang="en-US" b="1" dirty="0">
                <a:solidFill>
                  <a:srgbClr val="FF0000"/>
                </a:solidFill>
                <a:cs typeface="Arial" panose="020B0604020202020204" pitchFamily="34" charset="0"/>
              </a:rPr>
              <a:t>الشعور مع المحتاجين</a:t>
            </a:r>
            <a:r>
              <a:rPr lang="ar-JO" altLang="en-US" b="1" dirty="0">
                <a:solidFill>
                  <a:schemeClr val="tx1"/>
                </a:solidFill>
                <a:cs typeface="Arial" panose="020B0604020202020204" pitchFamily="34" charset="0"/>
              </a:rPr>
              <a:t>. </a:t>
            </a:r>
            <a:endParaRPr lang="en-GB" altLang="en-US" b="1" dirty="0">
              <a:solidFill>
                <a:schemeClr val="tx1"/>
              </a:solidFill>
              <a:cs typeface="Arial" panose="020B0604020202020204" pitchFamily="34" charset="0"/>
            </a:endParaRPr>
          </a:p>
        </p:txBody>
      </p:sp>
      <p:grpSp>
        <p:nvGrpSpPr>
          <p:cNvPr id="169989" name="Group 8">
            <a:extLst>
              <a:ext uri="{FF2B5EF4-FFF2-40B4-BE49-F238E27FC236}">
                <a16:creationId xmlns:a16="http://schemas.microsoft.com/office/drawing/2014/main" id="{9284448E-EB40-7043-84E0-15DA0FAB9FB5}"/>
              </a:ext>
            </a:extLst>
          </p:cNvPr>
          <p:cNvGrpSpPr>
            <a:grpSpLocks/>
          </p:cNvGrpSpPr>
          <p:nvPr/>
        </p:nvGrpSpPr>
        <p:grpSpPr bwMode="auto">
          <a:xfrm flipH="1">
            <a:off x="6443663" y="1135063"/>
            <a:ext cx="1655762" cy="473075"/>
            <a:chOff x="2496" y="174"/>
            <a:chExt cx="3584" cy="833"/>
          </a:xfrm>
        </p:grpSpPr>
        <p:sp>
          <p:nvSpPr>
            <p:cNvPr id="169990" name="AutoShape 9">
              <a:extLst>
                <a:ext uri="{FF2B5EF4-FFF2-40B4-BE49-F238E27FC236}">
                  <a16:creationId xmlns:a16="http://schemas.microsoft.com/office/drawing/2014/main" id="{065A8A43-7C37-7F48-B0C5-B0056C3D4B2E}"/>
                </a:ext>
              </a:extLst>
            </p:cNvPr>
            <p:cNvSpPr>
              <a:spLocks noChangeArrowheads="1"/>
            </p:cNvSpPr>
            <p:nvPr/>
          </p:nvSpPr>
          <p:spPr bwMode="auto">
            <a:xfrm>
              <a:off x="2496" y="720"/>
              <a:ext cx="917" cy="287"/>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grpSp>
          <p:nvGrpSpPr>
            <p:cNvPr id="169991" name="Group 10">
              <a:extLst>
                <a:ext uri="{FF2B5EF4-FFF2-40B4-BE49-F238E27FC236}">
                  <a16:creationId xmlns:a16="http://schemas.microsoft.com/office/drawing/2014/main" id="{7557F30C-231E-7646-8E29-848BEEECD6B5}"/>
                </a:ext>
              </a:extLst>
            </p:cNvPr>
            <p:cNvGrpSpPr>
              <a:grpSpLocks/>
            </p:cNvGrpSpPr>
            <p:nvPr/>
          </p:nvGrpSpPr>
          <p:grpSpPr bwMode="auto">
            <a:xfrm>
              <a:off x="2496" y="174"/>
              <a:ext cx="3584" cy="833"/>
              <a:chOff x="2496" y="174"/>
              <a:chExt cx="3584" cy="833"/>
            </a:xfrm>
          </p:grpSpPr>
          <p:sp>
            <p:nvSpPr>
              <p:cNvPr id="169992" name="AutoShape 11">
                <a:extLst>
                  <a:ext uri="{FF2B5EF4-FFF2-40B4-BE49-F238E27FC236}">
                    <a16:creationId xmlns:a16="http://schemas.microsoft.com/office/drawing/2014/main" id="{A845D6D3-B726-124A-B3C2-14386F5C0FA8}"/>
                  </a:ext>
                </a:extLst>
              </p:cNvPr>
              <p:cNvSpPr>
                <a:spLocks noChangeArrowheads="1"/>
              </p:cNvSpPr>
              <p:nvPr/>
            </p:nvSpPr>
            <p:spPr bwMode="auto">
              <a:xfrm>
                <a:off x="2496" y="720"/>
                <a:ext cx="917" cy="287"/>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sp>
            <p:nvSpPr>
              <p:cNvPr id="216076" name="AutoShape 12">
                <a:extLst>
                  <a:ext uri="{FF2B5EF4-FFF2-40B4-BE49-F238E27FC236}">
                    <a16:creationId xmlns:a16="http://schemas.microsoft.com/office/drawing/2014/main" id="{7C9FA256-FA85-AB45-BFFA-D3379CE10E70}"/>
                  </a:ext>
                </a:extLst>
              </p:cNvPr>
              <p:cNvSpPr>
                <a:spLocks noChangeArrowheads="1"/>
              </p:cNvSpPr>
              <p:nvPr/>
            </p:nvSpPr>
            <p:spPr bwMode="auto">
              <a:xfrm>
                <a:off x="3084" y="174"/>
                <a:ext cx="2996" cy="627"/>
              </a:xfrm>
              <a:prstGeom prst="roundRect">
                <a:avLst>
                  <a:gd name="adj" fmla="val 347"/>
                </a:avLst>
              </a:prstGeom>
              <a:noFill/>
              <a:ln w="9525">
                <a:noFill/>
                <a:round/>
                <a:headEnd/>
                <a:tailEnd/>
              </a:ln>
            </p:spPr>
            <p:txBody>
              <a:bodyPr wrap="none"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nSpc>
                    <a:spcPct val="66000"/>
                  </a:lnSpc>
                  <a:spcBef>
                    <a:spcPct val="0"/>
                  </a:spcBef>
                  <a:buClr>
                    <a:srgbClr val="FFFFFF"/>
                  </a:buClr>
                  <a:buFont typeface="Contemporary Brush" pitchFamily="64" charset="0"/>
                  <a:buNone/>
                  <a:defRPr/>
                </a:pPr>
                <a:r>
                  <a:rPr lang="ar-JO" altLang="en-US" sz="2400" b="1" dirty="0">
                    <a:solidFill>
                      <a:schemeClr val="tx1"/>
                    </a:solidFill>
                    <a:effectLst>
                      <a:outerShdw blurRad="38100" dist="38100" dir="2700000" algn="tl">
                        <a:srgbClr val="C0C0C0"/>
                      </a:outerShdw>
                    </a:effectLst>
                    <a:cs typeface="Arial" panose="020B0604020202020204" pitchFamily="34" charset="0"/>
                  </a:rPr>
                  <a:t>الركن الرابع</a:t>
                </a:r>
                <a:endParaRPr lang="en-GB" altLang="en-US" sz="2400" b="1" dirty="0">
                  <a:solidFill>
                    <a:schemeClr val="tx1"/>
                  </a:solidFill>
                  <a:effectLst>
                    <a:outerShdw blurRad="38100" dist="38100" dir="2700000" algn="tl">
                      <a:srgbClr val="C0C0C0"/>
                    </a:outerShdw>
                  </a:effectLst>
                  <a:cs typeface="Arial" panose="020B0604020202020204" pitchFamily="34" charset="0"/>
                </a:endParaRPr>
              </a:p>
            </p:txBody>
          </p:sp>
        </p:gr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6071"/>
                                        </p:tgtEl>
                                        <p:attrNameLst>
                                          <p:attrName>style.visibility</p:attrName>
                                        </p:attrNameLst>
                                      </p:cBhvr>
                                      <p:to>
                                        <p:strVal val="visible"/>
                                      </p:to>
                                    </p:set>
                                    <p:animEffect transition="in" filter="checkerboard(across)">
                                      <p:cBhvr>
                                        <p:cTn id="7" dur="500"/>
                                        <p:tgtEl>
                                          <p:spTgt spid="2160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71" grpId="0" animBg="1"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72034" name="Picture 1">
            <a:extLst>
              <a:ext uri="{FF2B5EF4-FFF2-40B4-BE49-F238E27FC236}">
                <a16:creationId xmlns:a16="http://schemas.microsoft.com/office/drawing/2014/main" id="{2D0FB1F8-EAF2-A749-A8C3-E184CABEA58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78925"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5" name="Text Box 2">
            <a:extLst>
              <a:ext uri="{FF2B5EF4-FFF2-40B4-BE49-F238E27FC236}">
                <a16:creationId xmlns:a16="http://schemas.microsoft.com/office/drawing/2014/main" id="{CFFBDD70-DFFF-A543-BCE2-F903544A5B8C}"/>
              </a:ext>
            </a:extLst>
          </p:cNvPr>
          <p:cNvSpPr txBox="1">
            <a:spLocks noChangeArrowheads="1"/>
          </p:cNvSpPr>
          <p:nvPr/>
        </p:nvSpPr>
        <p:spPr bwMode="auto">
          <a:xfrm>
            <a:off x="0" y="260350"/>
            <a:ext cx="9178925" cy="744538"/>
          </a:xfrm>
          <a:prstGeom prst="rect">
            <a:avLst/>
          </a:prstGeom>
          <a:solidFill>
            <a:schemeClr val="tx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gn="ctr">
              <a:lnSpc>
                <a:spcPct val="95000"/>
              </a:lnSpc>
              <a:spcBef>
                <a:spcPct val="0"/>
              </a:spcBef>
              <a:buClr>
                <a:srgbClr val="000000"/>
              </a:buClr>
              <a:buFont typeface="Times New Roman" panose="02020603050405020304" pitchFamily="18" charset="0"/>
              <a:buNone/>
            </a:pPr>
            <a:r>
              <a:rPr lang="ar-JO" altLang="en-US" sz="4400" b="1" dirty="0">
                <a:solidFill>
                  <a:schemeClr val="bg1"/>
                </a:solidFill>
                <a:cs typeface="Arial" panose="020B0604020202020204" pitchFamily="34" charset="0"/>
              </a:rPr>
              <a:t>الصيام (رمضان)</a:t>
            </a:r>
            <a:endParaRPr lang="en-GB" altLang="en-US" sz="4400" b="1" dirty="0">
              <a:solidFill>
                <a:schemeClr val="bg1"/>
              </a:solidFill>
              <a:cs typeface="Arial" panose="020B0604020202020204" pitchFamily="34" charset="0"/>
            </a:endParaRPr>
          </a:p>
        </p:txBody>
      </p:sp>
      <p:sp>
        <p:nvSpPr>
          <p:cNvPr id="172036" name="Text Box 3">
            <a:extLst>
              <a:ext uri="{FF2B5EF4-FFF2-40B4-BE49-F238E27FC236}">
                <a16:creationId xmlns:a16="http://schemas.microsoft.com/office/drawing/2014/main" id="{D4E514BE-0CCC-2042-AB98-BD198C1270C3}"/>
              </a:ext>
            </a:extLst>
          </p:cNvPr>
          <p:cNvSpPr txBox="1">
            <a:spLocks noChangeArrowheads="1"/>
          </p:cNvSpPr>
          <p:nvPr/>
        </p:nvSpPr>
        <p:spPr bwMode="auto">
          <a:xfrm>
            <a:off x="285750" y="4660900"/>
            <a:ext cx="8401050" cy="1545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marL="336550" indent="-33655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9pPr>
          </a:lstStyle>
          <a:p>
            <a:pPr algn="r" rtl="1">
              <a:lnSpc>
                <a:spcPct val="95000"/>
              </a:lnSpc>
              <a:spcBef>
                <a:spcPts val="700"/>
              </a:spcBef>
              <a:buClr>
                <a:srgbClr val="000000"/>
              </a:buClr>
              <a:buFont typeface="Times New Roman" panose="02020603050405020304" pitchFamily="18" charset="0"/>
              <a:buChar char="•"/>
            </a:pPr>
            <a:r>
              <a:rPr lang="ar-JO" altLang="en-US" sz="2800" b="1" dirty="0">
                <a:solidFill>
                  <a:srgbClr val="333333"/>
                </a:solidFill>
                <a:cs typeface="Arial" panose="020B0604020202020204" pitchFamily="34" charset="0"/>
              </a:rPr>
              <a:t>يتم عمل هذا خلال شهر رمضان.</a:t>
            </a:r>
          </a:p>
          <a:p>
            <a:pPr algn="r" rtl="1">
              <a:spcBef>
                <a:spcPts val="700"/>
              </a:spcBef>
              <a:buClr>
                <a:srgbClr val="000000"/>
              </a:buClr>
              <a:buFont typeface="Times New Roman" panose="02020603050405020304" pitchFamily="18" charset="0"/>
              <a:buChar char="•"/>
            </a:pPr>
            <a:r>
              <a:rPr lang="ar-JO" altLang="en-US" sz="2800" b="1" dirty="0">
                <a:solidFill>
                  <a:srgbClr val="333333"/>
                </a:solidFill>
                <a:cs typeface="Arial" panose="020B0604020202020204" pitchFamily="34" charset="0"/>
              </a:rPr>
              <a:t>يحدث الصيام فقط </a:t>
            </a:r>
            <a:r>
              <a:rPr lang="ar-JO" altLang="en-US" sz="2800" b="1" dirty="0">
                <a:solidFill>
                  <a:srgbClr val="FF0000"/>
                </a:solidFill>
                <a:cs typeface="Arial" panose="020B0604020202020204" pitchFamily="34" charset="0"/>
              </a:rPr>
              <a:t>خلال النهار.</a:t>
            </a:r>
            <a:endParaRPr lang="en-GB" altLang="en-US" sz="2800" b="1" dirty="0">
              <a:solidFill>
                <a:srgbClr val="FF0000"/>
              </a:solidFill>
              <a:cs typeface="Arial" panose="020B0604020202020204" pitchFamily="34" charset="0"/>
            </a:endParaRPr>
          </a:p>
          <a:p>
            <a:pPr algn="r" rtl="1">
              <a:spcBef>
                <a:spcPts val="700"/>
              </a:spcBef>
              <a:buClr>
                <a:srgbClr val="000000"/>
              </a:buClr>
              <a:buFont typeface="Times New Roman" panose="02020603050405020304" pitchFamily="18" charset="0"/>
              <a:buChar char="•"/>
            </a:pPr>
            <a:r>
              <a:rPr lang="ar-JO" altLang="en-US" sz="2800" b="1" dirty="0">
                <a:solidFill>
                  <a:srgbClr val="FF0000"/>
                </a:solidFill>
                <a:cs typeface="Arial" panose="020B0604020202020204" pitchFamily="34" charset="0"/>
              </a:rPr>
              <a:t>يتم استهلاك طعام أكثر </a:t>
            </a:r>
            <a:r>
              <a:rPr lang="ar-JO" altLang="en-US" sz="2800" b="1" dirty="0">
                <a:solidFill>
                  <a:srgbClr val="333333"/>
                </a:solidFill>
                <a:cs typeface="Arial" panose="020B0604020202020204" pitchFamily="34" charset="0"/>
              </a:rPr>
              <a:t>خلال احتفالات رمضان أكثر من أي شهر آخر</a:t>
            </a:r>
            <a:endParaRPr lang="en-GB" altLang="en-US" sz="2800" b="1" dirty="0">
              <a:solidFill>
                <a:srgbClr val="333333"/>
              </a:solidFill>
              <a:cs typeface="Arial" panose="020B0604020202020204" pitchFamily="34" charset="0"/>
            </a:endParaRPr>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174082" name="Text Box 2">
            <a:extLst>
              <a:ext uri="{FF2B5EF4-FFF2-40B4-BE49-F238E27FC236}">
                <a16:creationId xmlns:a16="http://schemas.microsoft.com/office/drawing/2014/main" id="{CA9FBCA7-869C-534C-8106-4458BAE3F7D7}"/>
              </a:ext>
            </a:extLst>
          </p:cNvPr>
          <p:cNvSpPr txBox="1">
            <a:spLocks noChangeArrowheads="1"/>
          </p:cNvSpPr>
          <p:nvPr/>
        </p:nvSpPr>
        <p:spPr bwMode="auto">
          <a:xfrm>
            <a:off x="-19050" y="1302249"/>
            <a:ext cx="3473450" cy="138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gn="ctr">
              <a:lnSpc>
                <a:spcPct val="95000"/>
              </a:lnSpc>
              <a:spcBef>
                <a:spcPct val="0"/>
              </a:spcBef>
              <a:buClr>
                <a:srgbClr val="000000"/>
              </a:buClr>
              <a:buFont typeface="Times New Roman" panose="02020603050405020304" pitchFamily="18" charset="0"/>
              <a:buNone/>
            </a:pPr>
            <a:r>
              <a:rPr lang="ar-JO" altLang="en-US" sz="4400" b="1" dirty="0">
                <a:solidFill>
                  <a:schemeClr val="tx1"/>
                </a:solidFill>
                <a:cs typeface="Arial" panose="020B0604020202020204" pitchFamily="34" charset="0"/>
              </a:rPr>
              <a:t>3. لماذا يصوم المسلمون؟</a:t>
            </a:r>
            <a:endParaRPr lang="en-GB" altLang="en-US" sz="4400" b="1" dirty="0">
              <a:solidFill>
                <a:schemeClr val="tx1"/>
              </a:solidFill>
              <a:cs typeface="Arial" panose="020B0604020202020204" pitchFamily="34" charset="0"/>
            </a:endParaRPr>
          </a:p>
        </p:txBody>
      </p:sp>
      <p:sp>
        <p:nvSpPr>
          <p:cNvPr id="220163" name="Text Box 3">
            <a:extLst>
              <a:ext uri="{FF2B5EF4-FFF2-40B4-BE49-F238E27FC236}">
                <a16:creationId xmlns:a16="http://schemas.microsoft.com/office/drawing/2014/main" id="{17B11EA6-4F2D-E04F-A760-C99863202C75}"/>
              </a:ext>
            </a:extLst>
          </p:cNvPr>
          <p:cNvSpPr txBox="1">
            <a:spLocks noChangeArrowheads="1"/>
          </p:cNvSpPr>
          <p:nvPr/>
        </p:nvSpPr>
        <p:spPr bwMode="auto">
          <a:xfrm>
            <a:off x="8803" y="4436318"/>
            <a:ext cx="9135198" cy="2433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marL="336550" indent="-33655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9pPr>
          </a:lstStyle>
          <a:p>
            <a:pPr marL="231775" indent="-231775" algn="r" rtl="1">
              <a:lnSpc>
                <a:spcPct val="95000"/>
              </a:lnSpc>
              <a:spcBef>
                <a:spcPts val="600"/>
              </a:spcBef>
              <a:buClr>
                <a:srgbClr val="000000"/>
              </a:buClr>
              <a:buFont typeface="Times New Roman" panose="02020603050405020304" pitchFamily="18" charset="0"/>
              <a:buChar char="•"/>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ar-JO" altLang="en-US" sz="2400" b="1" dirty="0">
                <a:solidFill>
                  <a:schemeClr val="tx1"/>
                </a:solidFill>
                <a:cs typeface="Arial" panose="020B0604020202020204" pitchFamily="34" charset="0"/>
              </a:rPr>
              <a:t>ممارسة روحية للتدرب على ضبط النفس.</a:t>
            </a:r>
          </a:p>
          <a:p>
            <a:pPr marL="231775" indent="-231775" algn="r" rtl="1">
              <a:lnSpc>
                <a:spcPct val="91000"/>
              </a:lnSpc>
              <a:spcBef>
                <a:spcPts val="600"/>
              </a:spcBef>
              <a:buClr>
                <a:srgbClr val="000000"/>
              </a:buClr>
              <a:buFont typeface="Times New Roman" panose="02020603050405020304" pitchFamily="18" charset="0"/>
              <a:buChar char="•"/>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ar-JO" altLang="en-US" sz="2400" b="1" dirty="0">
                <a:solidFill>
                  <a:schemeClr val="tx1"/>
                </a:solidFill>
                <a:cs typeface="Arial" panose="020B0604020202020204" pitchFamily="34" charset="0"/>
              </a:rPr>
              <a:t>الخضوع لله: للسيطرة على الرغبات الشريرة.</a:t>
            </a:r>
          </a:p>
          <a:p>
            <a:pPr marL="231775" indent="-231775" algn="r" rtl="1">
              <a:lnSpc>
                <a:spcPct val="91000"/>
              </a:lnSpc>
              <a:spcBef>
                <a:spcPts val="600"/>
              </a:spcBef>
              <a:buClr>
                <a:srgbClr val="000000"/>
              </a:buClr>
              <a:buFont typeface="Times New Roman" panose="02020603050405020304" pitchFamily="18" charset="0"/>
              <a:buChar char="•"/>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ar-JO" altLang="en-US" sz="2400" b="1" dirty="0">
                <a:solidFill>
                  <a:schemeClr val="tx1"/>
                </a:solidFill>
                <a:cs typeface="Arial" panose="020B0604020202020204" pitchFamily="34" charset="0"/>
              </a:rPr>
              <a:t>اختبار الخضوع: فعل ما يأمر به الله حتى لو كان يسبب الألم.</a:t>
            </a:r>
            <a:endParaRPr lang="en-GB" altLang="en-US" sz="2400" b="1" dirty="0">
              <a:solidFill>
                <a:schemeClr val="tx1"/>
              </a:solidFill>
              <a:cs typeface="Arial" panose="020B0604020202020204" pitchFamily="34" charset="0"/>
            </a:endParaRPr>
          </a:p>
          <a:p>
            <a:pPr marL="231775" indent="-231775" algn="r" rtl="1">
              <a:lnSpc>
                <a:spcPct val="91000"/>
              </a:lnSpc>
              <a:spcBef>
                <a:spcPts val="600"/>
              </a:spcBef>
              <a:buClr>
                <a:srgbClr val="000000"/>
              </a:buClr>
              <a:buFont typeface="Times New Roman" panose="02020603050405020304" pitchFamily="18" charset="0"/>
              <a:buChar char="•"/>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ar-JO" altLang="en-US" sz="2400" b="1" dirty="0">
                <a:solidFill>
                  <a:schemeClr val="tx1"/>
                </a:solidFill>
                <a:cs typeface="Arial" panose="020B0604020202020204" pitchFamily="34" charset="0"/>
              </a:rPr>
              <a:t>تذكر الفقراء</a:t>
            </a:r>
            <a:endParaRPr lang="en-GB" altLang="en-US" sz="2400" b="1" dirty="0">
              <a:solidFill>
                <a:schemeClr val="tx1"/>
              </a:solidFill>
              <a:cs typeface="Arial" panose="020B0604020202020204" pitchFamily="34" charset="0"/>
            </a:endParaRPr>
          </a:p>
          <a:p>
            <a:pPr marL="231775" indent="-231775" algn="r" rtl="1">
              <a:lnSpc>
                <a:spcPct val="91000"/>
              </a:lnSpc>
              <a:spcBef>
                <a:spcPts val="600"/>
              </a:spcBef>
              <a:buClr>
                <a:srgbClr val="000000"/>
              </a:buClr>
              <a:buFont typeface="Times New Roman" panose="02020603050405020304" pitchFamily="18" charset="0"/>
              <a:buChar char="•"/>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ar-JO" altLang="en-US" sz="2400" b="1" dirty="0">
                <a:solidFill>
                  <a:schemeClr val="tx1"/>
                </a:solidFill>
                <a:cs typeface="Arial" panose="020B0604020202020204" pitchFamily="34" charset="0"/>
              </a:rPr>
              <a:t>إذا استطعت الصوم عن الأشياء الشرعية، فكيف لا أستطيع الصوم عن الأشياء غير الشرعية؟</a:t>
            </a:r>
            <a:endParaRPr lang="en-GB" altLang="en-US" sz="2400" b="1" dirty="0">
              <a:solidFill>
                <a:schemeClr val="tx1"/>
              </a:solidFill>
              <a:cs typeface="Arial" panose="020B0604020202020204" pitchFamily="34" charset="0"/>
            </a:endParaRPr>
          </a:p>
        </p:txBody>
      </p:sp>
      <p:pic>
        <p:nvPicPr>
          <p:cNvPr id="174084" name="Picture 1">
            <a:extLst>
              <a:ext uri="{FF2B5EF4-FFF2-40B4-BE49-F238E27FC236}">
                <a16:creationId xmlns:a16="http://schemas.microsoft.com/office/drawing/2014/main" id="{23A6676C-FDB4-3E45-8663-7D2230A13ED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557588" y="630238"/>
            <a:ext cx="5397500"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0163"/>
                                        </p:tgtEl>
                                        <p:attrNameLst>
                                          <p:attrName>style.visibility</p:attrName>
                                        </p:attrNameLst>
                                      </p:cBhvr>
                                      <p:to>
                                        <p:strVal val="visible"/>
                                      </p:to>
                                    </p:set>
                                    <p:anim calcmode="lin" valueType="num">
                                      <p:cBhvr additive="base">
                                        <p:cTn id="7" dur="500" fill="hold"/>
                                        <p:tgtEl>
                                          <p:spTgt spid="220163"/>
                                        </p:tgtEl>
                                        <p:attrNameLst>
                                          <p:attrName>ppt_x</p:attrName>
                                        </p:attrNameLst>
                                      </p:cBhvr>
                                      <p:tavLst>
                                        <p:tav tm="0">
                                          <p:val>
                                            <p:strVal val="#ppt_x"/>
                                          </p:val>
                                        </p:tav>
                                        <p:tav tm="100000">
                                          <p:val>
                                            <p:strVal val="#ppt_x"/>
                                          </p:val>
                                        </p:tav>
                                      </p:tavLst>
                                    </p:anim>
                                    <p:anim calcmode="lin" valueType="num">
                                      <p:cBhvr additive="base">
                                        <p:cTn id="8" dur="500" fill="hold"/>
                                        <p:tgtEl>
                                          <p:spTgt spid="2201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3"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3300"/>
        </a:solidFill>
        <a:effectLst/>
      </p:bgPr>
    </p:bg>
    <p:spTree>
      <p:nvGrpSpPr>
        <p:cNvPr id="1" name=""/>
        <p:cNvGrpSpPr/>
        <p:nvPr/>
      </p:nvGrpSpPr>
      <p:grpSpPr>
        <a:xfrm>
          <a:off x="0" y="0"/>
          <a:ext cx="0" cy="0"/>
          <a:chOff x="0" y="0"/>
          <a:chExt cx="0" cy="0"/>
        </a:xfrm>
      </p:grpSpPr>
      <p:pic>
        <p:nvPicPr>
          <p:cNvPr id="176130" name="Picture 1">
            <a:extLst>
              <a:ext uri="{FF2B5EF4-FFF2-40B4-BE49-F238E27FC236}">
                <a16:creationId xmlns:a16="http://schemas.microsoft.com/office/drawing/2014/main" id="{4BCDBFF0-ADCA-0947-AE66-CF0808FE0E4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6131" name="Group 2">
            <a:extLst>
              <a:ext uri="{FF2B5EF4-FFF2-40B4-BE49-F238E27FC236}">
                <a16:creationId xmlns:a16="http://schemas.microsoft.com/office/drawing/2014/main" id="{601E0FB6-922C-BA49-8C71-8D949B87E1C1}"/>
              </a:ext>
            </a:extLst>
          </p:cNvPr>
          <p:cNvGrpSpPr>
            <a:grpSpLocks/>
          </p:cNvGrpSpPr>
          <p:nvPr/>
        </p:nvGrpSpPr>
        <p:grpSpPr bwMode="auto">
          <a:xfrm>
            <a:off x="1509712" y="444500"/>
            <a:ext cx="3289300" cy="1552575"/>
            <a:chOff x="1846" y="-230"/>
            <a:chExt cx="2072" cy="978"/>
          </a:xfrm>
        </p:grpSpPr>
        <p:sp>
          <p:nvSpPr>
            <p:cNvPr id="176138" name="AutoShape 3">
              <a:extLst>
                <a:ext uri="{FF2B5EF4-FFF2-40B4-BE49-F238E27FC236}">
                  <a16:creationId xmlns:a16="http://schemas.microsoft.com/office/drawing/2014/main" id="{64337140-5707-4145-B965-5F0BCA59093D}"/>
                </a:ext>
              </a:extLst>
            </p:cNvPr>
            <p:cNvSpPr>
              <a:spLocks noChangeArrowheads="1"/>
            </p:cNvSpPr>
            <p:nvPr/>
          </p:nvSpPr>
          <p:spPr bwMode="auto">
            <a:xfrm>
              <a:off x="1846" y="0"/>
              <a:ext cx="2072" cy="748"/>
            </a:xfrm>
            <a:prstGeom prst="roundRect">
              <a:avLst>
                <a:gd name="adj" fmla="val 13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grpSp>
          <p:nvGrpSpPr>
            <p:cNvPr id="176139" name="Group 4">
              <a:extLst>
                <a:ext uri="{FF2B5EF4-FFF2-40B4-BE49-F238E27FC236}">
                  <a16:creationId xmlns:a16="http://schemas.microsoft.com/office/drawing/2014/main" id="{57A4C204-2447-E143-88D2-C1FA2DFA85CA}"/>
                </a:ext>
              </a:extLst>
            </p:cNvPr>
            <p:cNvGrpSpPr>
              <a:grpSpLocks/>
            </p:cNvGrpSpPr>
            <p:nvPr/>
          </p:nvGrpSpPr>
          <p:grpSpPr bwMode="auto">
            <a:xfrm>
              <a:off x="1846" y="-230"/>
              <a:ext cx="2072" cy="978"/>
              <a:chOff x="1846" y="-230"/>
              <a:chExt cx="2072" cy="978"/>
            </a:xfrm>
          </p:grpSpPr>
          <p:sp>
            <p:nvSpPr>
              <p:cNvPr id="176140" name="AutoShape 5">
                <a:extLst>
                  <a:ext uri="{FF2B5EF4-FFF2-40B4-BE49-F238E27FC236}">
                    <a16:creationId xmlns:a16="http://schemas.microsoft.com/office/drawing/2014/main" id="{7590BCD0-C329-EB42-9146-994991B776ED}"/>
                  </a:ext>
                </a:extLst>
              </p:cNvPr>
              <p:cNvSpPr>
                <a:spLocks noChangeArrowheads="1"/>
              </p:cNvSpPr>
              <p:nvPr/>
            </p:nvSpPr>
            <p:spPr bwMode="auto">
              <a:xfrm>
                <a:off x="1846" y="0"/>
                <a:ext cx="2072" cy="748"/>
              </a:xfrm>
              <a:prstGeom prst="roundRect">
                <a:avLst>
                  <a:gd name="adj" fmla="val 13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sp>
            <p:nvSpPr>
              <p:cNvPr id="176141" name="AutoShape 6">
                <a:extLst>
                  <a:ext uri="{FF2B5EF4-FFF2-40B4-BE49-F238E27FC236}">
                    <a16:creationId xmlns:a16="http://schemas.microsoft.com/office/drawing/2014/main" id="{052C8AD4-8956-F841-80C1-18865C6C6699}"/>
                  </a:ext>
                </a:extLst>
              </p:cNvPr>
              <p:cNvSpPr>
                <a:spLocks noChangeArrowheads="1"/>
              </p:cNvSpPr>
              <p:nvPr/>
            </p:nvSpPr>
            <p:spPr bwMode="auto">
              <a:xfrm>
                <a:off x="2287" y="-230"/>
                <a:ext cx="1007" cy="554"/>
              </a:xfrm>
              <a:prstGeom prst="roundRect">
                <a:avLst>
                  <a:gd name="adj" fmla="val 13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gn="ctr">
                  <a:lnSpc>
                    <a:spcPct val="66000"/>
                  </a:lnSpc>
                  <a:spcBef>
                    <a:spcPct val="0"/>
                  </a:spcBef>
                  <a:buClr>
                    <a:srgbClr val="FFFFFF"/>
                  </a:buClr>
                  <a:buFont typeface="Contemporary Brush" pitchFamily="64" charset="0"/>
                  <a:buNone/>
                </a:pPr>
                <a:r>
                  <a:rPr lang="ar-JO" altLang="en-US" sz="7200" b="1" dirty="0">
                    <a:solidFill>
                      <a:schemeClr val="bg1"/>
                    </a:solidFill>
                    <a:latin typeface="Contemporary Brush" pitchFamily="64" charset="0"/>
                  </a:rPr>
                  <a:t>الحج</a:t>
                </a:r>
                <a:endParaRPr lang="en-GB" altLang="en-US" sz="4400" b="1" dirty="0">
                  <a:solidFill>
                    <a:schemeClr val="bg1"/>
                  </a:solidFill>
                  <a:latin typeface="Contemporary Brush" pitchFamily="64" charset="0"/>
                </a:endParaRPr>
              </a:p>
            </p:txBody>
          </p:sp>
        </p:grpSp>
      </p:grpSp>
      <p:sp>
        <p:nvSpPr>
          <p:cNvPr id="222215" name="Text Box 7">
            <a:extLst>
              <a:ext uri="{FF2B5EF4-FFF2-40B4-BE49-F238E27FC236}">
                <a16:creationId xmlns:a16="http://schemas.microsoft.com/office/drawing/2014/main" id="{B7A5BD58-4CCB-FB47-AAFC-09957D5D36D2}"/>
              </a:ext>
            </a:extLst>
          </p:cNvPr>
          <p:cNvSpPr txBox="1">
            <a:spLocks noChangeArrowheads="1"/>
          </p:cNvSpPr>
          <p:nvPr/>
        </p:nvSpPr>
        <p:spPr bwMode="auto">
          <a:xfrm>
            <a:off x="0" y="4060825"/>
            <a:ext cx="9144000" cy="1124989"/>
          </a:xfrm>
          <a:prstGeom prst="rect">
            <a:avLst/>
          </a:prstGeom>
          <a:solidFill>
            <a:schemeClr val="accent3">
              <a:lumMod val="85000"/>
              <a:alpha val="74000"/>
            </a:schemeClr>
          </a:solidFill>
          <a:ln>
            <a:noFill/>
          </a:ln>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gn="r">
              <a:lnSpc>
                <a:spcPct val="93000"/>
              </a:lnSpc>
              <a:spcBef>
                <a:spcPct val="0"/>
              </a:spcBef>
              <a:buClr>
                <a:srgbClr val="FFFFFF"/>
              </a:buClr>
              <a:buFont typeface="Arial Narrow" panose="020B0606020202030204" pitchFamily="34" charset="0"/>
              <a:buNone/>
              <a:defRPr/>
            </a:pPr>
            <a:r>
              <a:rPr lang="ar-JO" altLang="en-US" sz="2400" b="1" dirty="0">
                <a:solidFill>
                  <a:schemeClr val="tx1"/>
                </a:solidFill>
                <a:cs typeface="Arial" panose="020B0604020202020204" pitchFamily="34" charset="0"/>
              </a:rPr>
              <a:t>يتوقع من كل مسلم أن يقوم بالحج الرسمي إلى مكة على الأقل مرة خلال حياته، إن عجز أحدهم عن الذهاب بسبب الأمور الصحية أو الموارد المالية، فيجوز للمسلم أن يجد شخصاً آخر يقوم بالحج نيابة عنه.</a:t>
            </a:r>
            <a:endParaRPr lang="en-GB" altLang="en-US" sz="2400" b="1" dirty="0">
              <a:solidFill>
                <a:schemeClr val="tx1"/>
              </a:solidFill>
              <a:cs typeface="Arial" panose="020B0604020202020204" pitchFamily="34" charset="0"/>
            </a:endParaRPr>
          </a:p>
        </p:txBody>
      </p:sp>
      <p:grpSp>
        <p:nvGrpSpPr>
          <p:cNvPr id="176133" name="Group 8">
            <a:extLst>
              <a:ext uri="{FF2B5EF4-FFF2-40B4-BE49-F238E27FC236}">
                <a16:creationId xmlns:a16="http://schemas.microsoft.com/office/drawing/2014/main" id="{80FE93E0-7A1B-BE49-B171-D7F0BA19B54C}"/>
              </a:ext>
            </a:extLst>
          </p:cNvPr>
          <p:cNvGrpSpPr>
            <a:grpSpLocks/>
          </p:cNvGrpSpPr>
          <p:nvPr/>
        </p:nvGrpSpPr>
        <p:grpSpPr bwMode="auto">
          <a:xfrm>
            <a:off x="5008564" y="795338"/>
            <a:ext cx="1595438" cy="822325"/>
            <a:chOff x="2453" y="489"/>
            <a:chExt cx="1005" cy="518"/>
          </a:xfrm>
        </p:grpSpPr>
        <p:sp>
          <p:nvSpPr>
            <p:cNvPr id="176134" name="AutoShape 9">
              <a:extLst>
                <a:ext uri="{FF2B5EF4-FFF2-40B4-BE49-F238E27FC236}">
                  <a16:creationId xmlns:a16="http://schemas.microsoft.com/office/drawing/2014/main" id="{B40CE5C0-E82F-1F4E-9F60-83D1CCFEB286}"/>
                </a:ext>
              </a:extLst>
            </p:cNvPr>
            <p:cNvSpPr>
              <a:spLocks noChangeArrowheads="1"/>
            </p:cNvSpPr>
            <p:nvPr/>
          </p:nvSpPr>
          <p:spPr bwMode="auto">
            <a:xfrm>
              <a:off x="2496" y="720"/>
              <a:ext cx="917" cy="287"/>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grpSp>
          <p:nvGrpSpPr>
            <p:cNvPr id="176135" name="Group 10">
              <a:extLst>
                <a:ext uri="{FF2B5EF4-FFF2-40B4-BE49-F238E27FC236}">
                  <a16:creationId xmlns:a16="http://schemas.microsoft.com/office/drawing/2014/main" id="{09978ADB-AD06-1A45-B1D0-B2456164D575}"/>
                </a:ext>
              </a:extLst>
            </p:cNvPr>
            <p:cNvGrpSpPr>
              <a:grpSpLocks/>
            </p:cNvGrpSpPr>
            <p:nvPr/>
          </p:nvGrpSpPr>
          <p:grpSpPr bwMode="auto">
            <a:xfrm>
              <a:off x="2453" y="489"/>
              <a:ext cx="1005" cy="518"/>
              <a:chOff x="2453" y="489"/>
              <a:chExt cx="1005" cy="518"/>
            </a:xfrm>
          </p:grpSpPr>
          <p:sp>
            <p:nvSpPr>
              <p:cNvPr id="176136" name="AutoShape 11">
                <a:extLst>
                  <a:ext uri="{FF2B5EF4-FFF2-40B4-BE49-F238E27FC236}">
                    <a16:creationId xmlns:a16="http://schemas.microsoft.com/office/drawing/2014/main" id="{541DD3D8-41A4-9641-9A9D-82392FFA3188}"/>
                  </a:ext>
                </a:extLst>
              </p:cNvPr>
              <p:cNvSpPr>
                <a:spLocks noChangeArrowheads="1"/>
              </p:cNvSpPr>
              <p:nvPr/>
            </p:nvSpPr>
            <p:spPr bwMode="auto">
              <a:xfrm>
                <a:off x="2496" y="720"/>
                <a:ext cx="917" cy="287"/>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sp>
            <p:nvSpPr>
              <p:cNvPr id="222220" name="AutoShape 12">
                <a:extLst>
                  <a:ext uri="{FF2B5EF4-FFF2-40B4-BE49-F238E27FC236}">
                    <a16:creationId xmlns:a16="http://schemas.microsoft.com/office/drawing/2014/main" id="{DC7B0D04-1F99-9C4E-9ED7-3B52A5EC45EC}"/>
                  </a:ext>
                </a:extLst>
              </p:cNvPr>
              <p:cNvSpPr>
                <a:spLocks noChangeArrowheads="1"/>
              </p:cNvSpPr>
              <p:nvPr/>
            </p:nvSpPr>
            <p:spPr bwMode="auto">
              <a:xfrm>
                <a:off x="2453" y="489"/>
                <a:ext cx="1005" cy="224"/>
              </a:xfrm>
              <a:prstGeom prst="roundRect">
                <a:avLst>
                  <a:gd name="adj" fmla="val 347"/>
                </a:avLst>
              </a:prstGeom>
              <a:noFill/>
              <a:ln w="9525">
                <a:noFill/>
                <a:round/>
                <a:headEnd/>
                <a:tailEnd/>
              </a:ln>
            </p:spPr>
            <p:txBody>
              <a:bodyPr wrap="none"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nSpc>
                    <a:spcPct val="66000"/>
                  </a:lnSpc>
                  <a:spcBef>
                    <a:spcPct val="0"/>
                  </a:spcBef>
                  <a:buClr>
                    <a:srgbClr val="FFFFFF"/>
                  </a:buClr>
                  <a:buFont typeface="Contemporary Brush" pitchFamily="64" charset="0"/>
                  <a:buNone/>
                  <a:defRPr/>
                </a:pPr>
                <a:r>
                  <a:rPr lang="ar-JO" altLang="en-US" sz="2400" b="1" dirty="0">
                    <a:solidFill>
                      <a:schemeClr val="bg1"/>
                    </a:solidFill>
                    <a:effectLst>
                      <a:outerShdw blurRad="38100" dist="38100" dir="2700000" algn="tl">
                        <a:srgbClr val="C0C0C0"/>
                      </a:outerShdw>
                    </a:effectLst>
                    <a:latin typeface="Contemporary Brush" pitchFamily="64" charset="0"/>
                  </a:rPr>
                  <a:t>الركن الخامس</a:t>
                </a:r>
                <a:endParaRPr lang="en-GB" altLang="en-US" sz="2400" b="1" dirty="0">
                  <a:solidFill>
                    <a:schemeClr val="bg1"/>
                  </a:solidFill>
                  <a:effectLst>
                    <a:outerShdw blurRad="38100" dist="38100" dir="2700000" algn="tl">
                      <a:srgbClr val="C0C0C0"/>
                    </a:outerShdw>
                  </a:effectLst>
                  <a:latin typeface="Contemporary Brush" pitchFamily="64" charset="0"/>
                </a:endParaRPr>
              </a:p>
            </p:txBody>
          </p:sp>
        </p:gr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2215"/>
                                        </p:tgtEl>
                                        <p:attrNameLst>
                                          <p:attrName>style.visibility</p:attrName>
                                        </p:attrNameLst>
                                      </p:cBhvr>
                                      <p:to>
                                        <p:strVal val="visible"/>
                                      </p:to>
                                    </p:set>
                                    <p:animEffect transition="in" filter="checkerboard(across)">
                                      <p:cBhvr>
                                        <p:cTn id="7" dur="500"/>
                                        <p:tgtEl>
                                          <p:spTgt spid="222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5"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l="9489" r="2190"/>
          <a:stretch>
            <a:fillRect/>
          </a:stretch>
        </p:blipFill>
        <p:spPr bwMode="auto">
          <a:xfrm>
            <a:off x="0" y="0"/>
            <a:ext cx="9220200" cy="6908800"/>
          </a:xfrm>
          <a:prstGeom prst="rect">
            <a:avLst/>
          </a:prstGeom>
          <a:noFill/>
          <a:ln w="9525">
            <a:noFill/>
            <a:miter lim="800000"/>
            <a:headEnd/>
            <a:tailEnd/>
          </a:ln>
          <a:effectLst>
            <a:outerShdw blurRad="63500" dist="38099" dir="2700000" algn="ctr" rotWithShape="0">
              <a:schemeClr val="tx1">
                <a:alpha val="74998"/>
              </a:schemeClr>
            </a:outerShdw>
          </a:effectLst>
        </p:spPr>
      </p:pic>
      <p:sp>
        <p:nvSpPr>
          <p:cNvPr id="612355" name="Rectangle 3"/>
          <p:cNvSpPr>
            <a:spLocks noGrp="1" noChangeArrowheads="1"/>
          </p:cNvSpPr>
          <p:nvPr>
            <p:ph type="title" idx="4294967295"/>
          </p:nvPr>
        </p:nvSpPr>
        <p:spPr>
          <a:xfrm>
            <a:off x="533400" y="0"/>
            <a:ext cx="7772400" cy="838200"/>
          </a:xfrm>
          <a:solidFill>
            <a:schemeClr val="tx1"/>
          </a:solidFill>
          <a:effectLst>
            <a:outerShdw blurRad="63500" dist="38099" dir="2700000" algn="ctr" rotWithShape="0">
              <a:schemeClr val="tx1">
                <a:alpha val="74998"/>
              </a:schemeClr>
            </a:outerShdw>
          </a:effectLst>
        </p:spPr>
        <p:txBody>
          <a:bodyPr/>
          <a:lstStyle/>
          <a:p>
            <a:pPr eaLnBrk="1" hangingPunct="1">
              <a:defRPr/>
            </a:pPr>
            <a:r>
              <a:rPr lang="ar-JO" sz="5400" dirty="0">
                <a:solidFill>
                  <a:srgbClr val="FFFF00"/>
                </a:solidFill>
                <a:ea typeface="ＭＳ Ｐゴシック" charset="0"/>
                <a:cs typeface="Arial" panose="020B0604020202020204" pitchFamily="34" charset="0"/>
              </a:rPr>
              <a:t>قائمة الأمم</a:t>
            </a:r>
            <a:endParaRPr lang="en-US" sz="5400" dirty="0">
              <a:ea typeface="ＭＳ Ｐゴシック" charset="0"/>
              <a:cs typeface="Arial" panose="020B0604020202020204" pitchFamily="34" charset="0"/>
            </a:endParaRPr>
          </a:p>
        </p:txBody>
      </p:sp>
      <p:sp>
        <p:nvSpPr>
          <p:cNvPr id="612356" name="Text Box 4"/>
          <p:cNvSpPr txBox="1">
            <a:spLocks noChangeArrowheads="1"/>
          </p:cNvSpPr>
          <p:nvPr/>
        </p:nvSpPr>
        <p:spPr bwMode="auto">
          <a:xfrm>
            <a:off x="4059566" y="1676400"/>
            <a:ext cx="72007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rPr>
              <a:t>نوح</a:t>
            </a:r>
            <a:endParaRPr kumimoji="0" lang="en-US" sz="3200" b="1"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endParaRPr>
          </a:p>
        </p:txBody>
      </p:sp>
      <p:sp>
        <p:nvSpPr>
          <p:cNvPr id="612357" name="Text Box 5"/>
          <p:cNvSpPr txBox="1">
            <a:spLocks noChangeArrowheads="1"/>
          </p:cNvSpPr>
          <p:nvPr/>
        </p:nvSpPr>
        <p:spPr bwMode="auto">
          <a:xfrm>
            <a:off x="866793" y="3124200"/>
            <a:ext cx="78419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rPr>
              <a:t>يافث</a:t>
            </a:r>
            <a:endParaRPr kumimoji="0" lang="en-US" sz="3200" b="1"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endParaRPr>
          </a:p>
        </p:txBody>
      </p:sp>
      <p:sp>
        <p:nvSpPr>
          <p:cNvPr id="612358" name="Text Box 6"/>
          <p:cNvSpPr txBox="1">
            <a:spLocks noChangeArrowheads="1"/>
          </p:cNvSpPr>
          <p:nvPr/>
        </p:nvSpPr>
        <p:spPr bwMode="auto">
          <a:xfrm>
            <a:off x="4098832" y="3124200"/>
            <a:ext cx="64312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rPr>
              <a:t>حام</a:t>
            </a:r>
            <a:endParaRPr kumimoji="0" lang="en-US" sz="3200" b="1"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endParaRPr>
          </a:p>
        </p:txBody>
      </p:sp>
      <p:sp>
        <p:nvSpPr>
          <p:cNvPr id="612359" name="Text Box 7"/>
          <p:cNvSpPr txBox="1">
            <a:spLocks noChangeArrowheads="1"/>
          </p:cNvSpPr>
          <p:nvPr/>
        </p:nvSpPr>
        <p:spPr bwMode="auto">
          <a:xfrm>
            <a:off x="7333192" y="3124200"/>
            <a:ext cx="678391"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سام</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612360" name="Text Box 8"/>
          <p:cNvSpPr txBox="1">
            <a:spLocks noChangeArrowheads="1"/>
          </p:cNvSpPr>
          <p:nvPr/>
        </p:nvSpPr>
        <p:spPr bwMode="auto">
          <a:xfrm>
            <a:off x="607215" y="4038600"/>
            <a:ext cx="160973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rPr>
              <a:t>القوقازيون</a:t>
            </a:r>
            <a:endParaRPr kumimoji="0" lang="en-US" sz="3200" b="1"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endParaRPr>
          </a:p>
        </p:txBody>
      </p:sp>
      <p:sp>
        <p:nvSpPr>
          <p:cNvPr id="612361" name="Text Box 9"/>
          <p:cNvSpPr txBox="1">
            <a:spLocks noChangeArrowheads="1"/>
          </p:cNvSpPr>
          <p:nvPr/>
        </p:nvSpPr>
        <p:spPr bwMode="auto">
          <a:xfrm>
            <a:off x="3669206" y="4038600"/>
            <a:ext cx="1507144"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rPr>
              <a:t>الكنعانيون</a:t>
            </a:r>
            <a:endParaRPr kumimoji="0" lang="en-US" sz="3200" b="1"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endParaRPr>
          </a:p>
        </p:txBody>
      </p:sp>
      <p:sp>
        <p:nvSpPr>
          <p:cNvPr id="612362" name="Text Box 10"/>
          <p:cNvSpPr txBox="1">
            <a:spLocks noChangeArrowheads="1"/>
          </p:cNvSpPr>
          <p:nvPr/>
        </p:nvSpPr>
        <p:spPr bwMode="auto">
          <a:xfrm>
            <a:off x="6960572" y="4038600"/>
            <a:ext cx="140775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الساميون</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612363" name="Text Box 11"/>
          <p:cNvSpPr txBox="1">
            <a:spLocks noChangeArrowheads="1"/>
          </p:cNvSpPr>
          <p:nvPr/>
        </p:nvSpPr>
        <p:spPr bwMode="auto">
          <a:xfrm>
            <a:off x="144677" y="5105400"/>
            <a:ext cx="2550698"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rPr>
              <a:t>الأوروبيون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rPr>
              <a:t>والهنود الشرقيون</a:t>
            </a:r>
            <a:endParaRPr kumimoji="0" lang="en-US" sz="3200" b="1"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endParaRPr>
          </a:p>
        </p:txBody>
      </p:sp>
      <p:sp>
        <p:nvSpPr>
          <p:cNvPr id="612364" name="Text Box 12"/>
          <p:cNvSpPr txBox="1">
            <a:spLocks noChangeArrowheads="1"/>
          </p:cNvSpPr>
          <p:nvPr/>
        </p:nvSpPr>
        <p:spPr bwMode="auto">
          <a:xfrm>
            <a:off x="3558507" y="5105400"/>
            <a:ext cx="1747594"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rPr>
              <a:t>الأفارقة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rPr>
              <a:t>والآسيويون</a:t>
            </a:r>
            <a:endParaRPr kumimoji="0" lang="en-US" sz="3200" b="1"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endParaRPr>
          </a:p>
        </p:txBody>
      </p:sp>
      <p:sp>
        <p:nvSpPr>
          <p:cNvPr id="612365" name="Text Box 13"/>
          <p:cNvSpPr txBox="1">
            <a:spLocks noChangeArrowheads="1"/>
          </p:cNvSpPr>
          <p:nvPr/>
        </p:nvSpPr>
        <p:spPr bwMode="auto">
          <a:xfrm>
            <a:off x="7097568" y="5105400"/>
            <a:ext cx="1146468"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اليهود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والعرب</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612366" name="AutoShape 14"/>
          <p:cNvSpPr>
            <a:spLocks noChangeArrowheads="1"/>
          </p:cNvSpPr>
          <p:nvPr/>
        </p:nvSpPr>
        <p:spPr bwMode="auto">
          <a:xfrm rot="-1112176">
            <a:off x="2590800" y="224155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612367" name="AutoShape 15"/>
          <p:cNvSpPr>
            <a:spLocks noChangeArrowheads="1"/>
          </p:cNvSpPr>
          <p:nvPr/>
        </p:nvSpPr>
        <p:spPr bwMode="auto">
          <a:xfrm rot="-5448300">
            <a:off x="4000500" y="25527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612368" name="AutoShape 16"/>
          <p:cNvSpPr>
            <a:spLocks noChangeArrowheads="1"/>
          </p:cNvSpPr>
          <p:nvPr/>
        </p:nvSpPr>
        <p:spPr bwMode="auto">
          <a:xfrm rot="-9047274">
            <a:off x="5410200" y="22860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287760" name="Text Box 17"/>
          <p:cNvSpPr txBox="1">
            <a:spLocks noChangeArrowheads="1"/>
          </p:cNvSpPr>
          <p:nvPr/>
        </p:nvSpPr>
        <p:spPr bwMode="auto">
          <a:xfrm>
            <a:off x="8615363" y="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92</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2370" name="Text Box 18"/>
          <p:cNvSpPr txBox="1">
            <a:spLocks noChangeArrowheads="1"/>
          </p:cNvSpPr>
          <p:nvPr/>
        </p:nvSpPr>
        <p:spPr bwMode="auto">
          <a:xfrm>
            <a:off x="2133600" y="3468688"/>
            <a:ext cx="62228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سين</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12371" name="Text Box 19"/>
          <p:cNvSpPr txBox="1">
            <a:spLocks noChangeArrowheads="1"/>
          </p:cNvSpPr>
          <p:nvPr/>
        </p:nvSpPr>
        <p:spPr bwMode="auto">
          <a:xfrm>
            <a:off x="1676400" y="4876800"/>
            <a:ext cx="75854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سيناء</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12372" name="Text Box 20"/>
          <p:cNvSpPr txBox="1">
            <a:spLocks noChangeArrowheads="1"/>
          </p:cNvSpPr>
          <p:nvPr/>
        </p:nvSpPr>
        <p:spPr bwMode="auto">
          <a:xfrm>
            <a:off x="8305800" y="1752600"/>
            <a:ext cx="68159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سينو</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12373" name="Oval 21"/>
          <p:cNvSpPr>
            <a:spLocks noChangeArrowheads="1"/>
          </p:cNvSpPr>
          <p:nvPr/>
        </p:nvSpPr>
        <p:spPr bwMode="auto">
          <a:xfrm>
            <a:off x="2743200" y="3581400"/>
            <a:ext cx="152400" cy="152400"/>
          </a:xfrm>
          <a:prstGeom prst="ellipse">
            <a:avLst/>
          </a:prstGeom>
          <a:solidFill>
            <a:schemeClr val="bg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612374" name="AutoShape 22"/>
          <p:cNvSpPr>
            <a:spLocks noChangeArrowheads="1"/>
          </p:cNvSpPr>
          <p:nvPr/>
        </p:nvSpPr>
        <p:spPr bwMode="auto">
          <a:xfrm rot="11854091" flipV="1">
            <a:off x="2743200" y="3581400"/>
            <a:ext cx="381000" cy="1752600"/>
          </a:xfrm>
          <a:prstGeom prst="curvedRightArrow">
            <a:avLst>
              <a:gd name="adj1" fmla="val 92000"/>
              <a:gd name="adj2" fmla="val 184000"/>
              <a:gd name="adj3" fmla="val 33333"/>
            </a:avLst>
          </a:prstGeom>
          <a:solidFill>
            <a:schemeClr val="bg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612375" name="Freeform 23"/>
          <p:cNvSpPr>
            <a:spLocks/>
          </p:cNvSpPr>
          <p:nvPr/>
        </p:nvSpPr>
        <p:spPr bwMode="auto">
          <a:xfrm>
            <a:off x="2895600" y="1981200"/>
            <a:ext cx="5334000" cy="1447800"/>
          </a:xfrm>
          <a:custGeom>
            <a:avLst/>
            <a:gdLst/>
            <a:ahLst/>
            <a:cxnLst>
              <a:cxn ang="0">
                <a:pos x="0" y="912"/>
              </a:cxn>
              <a:cxn ang="0">
                <a:pos x="1056" y="192"/>
              </a:cxn>
              <a:cxn ang="0">
                <a:pos x="3360" y="0"/>
              </a:cxn>
            </a:cxnLst>
            <a:rect l="0" t="0" r="r" b="b"/>
            <a:pathLst>
              <a:path w="3360" h="912">
                <a:moveTo>
                  <a:pt x="0" y="912"/>
                </a:moveTo>
                <a:cubicBezTo>
                  <a:pt x="248" y="628"/>
                  <a:pt x="496" y="344"/>
                  <a:pt x="1056" y="192"/>
                </a:cubicBezTo>
                <a:cubicBezTo>
                  <a:pt x="1616" y="40"/>
                  <a:pt x="2488" y="20"/>
                  <a:pt x="3360" y="0"/>
                </a:cubicBezTo>
              </a:path>
            </a:pathLst>
          </a:custGeom>
          <a:noFill/>
          <a:ln w="76200" cmpd="sng">
            <a:solidFill>
              <a:srgbClr val="FFFFFF"/>
            </a:solidFill>
            <a:round/>
            <a:headEnd/>
            <a:tailEnd type="triangle" w="med" len="me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ea typeface="ＭＳ Ｐゴシック" pitchFamily="-112" charset="-128"/>
              <a:cs typeface="Arial" panose="020B0604020202020204" pitchFamily="34" charset="0"/>
            </a:endParaRPr>
          </a:p>
        </p:txBody>
      </p:sp>
      <p:sp>
        <p:nvSpPr>
          <p:cNvPr id="612376" name="Text Box 24"/>
          <p:cNvSpPr txBox="1">
            <a:spLocks noChangeArrowheads="1"/>
          </p:cNvSpPr>
          <p:nvPr/>
        </p:nvSpPr>
        <p:spPr bwMode="auto">
          <a:xfrm>
            <a:off x="6689725" y="6281738"/>
            <a:ext cx="1550425"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449263" rtl="1"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تكوين ١٠</a:t>
            </a:r>
          </a:p>
        </p:txBody>
      </p:sp>
      <p:sp>
        <p:nvSpPr>
          <p:cNvPr id="25" name="Oval 1">
            <a:extLst>
              <a:ext uri="{FF2B5EF4-FFF2-40B4-BE49-F238E27FC236}">
                <a16:creationId xmlns:a16="http://schemas.microsoft.com/office/drawing/2014/main" id="{7732F1B6-DA1F-636E-082B-0B1322098E92}"/>
              </a:ext>
            </a:extLst>
          </p:cNvPr>
          <p:cNvSpPr>
            <a:spLocks noChangeArrowheads="1"/>
          </p:cNvSpPr>
          <p:nvPr/>
        </p:nvSpPr>
        <p:spPr bwMode="auto">
          <a:xfrm>
            <a:off x="6451600" y="4964113"/>
            <a:ext cx="2513013" cy="1349375"/>
          </a:xfrm>
          <a:prstGeom prst="ellipse">
            <a:avLst/>
          </a:prstGeom>
          <a:noFill/>
          <a:ln w="10795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alt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2" name="Text Box 24">
            <a:extLst>
              <a:ext uri="{FF2B5EF4-FFF2-40B4-BE49-F238E27FC236}">
                <a16:creationId xmlns:a16="http://schemas.microsoft.com/office/drawing/2014/main" id="{EF3604F7-1C29-315F-D6EE-ECC84B4EAFD7}"/>
              </a:ext>
            </a:extLst>
          </p:cNvPr>
          <p:cNvSpPr txBox="1">
            <a:spLocks noChangeArrowheads="1"/>
          </p:cNvSpPr>
          <p:nvPr/>
        </p:nvSpPr>
        <p:spPr bwMode="auto">
          <a:xfrm>
            <a:off x="0" y="858838"/>
            <a:ext cx="9220200"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أخبار الأيام الأول 1: 4-27</a:t>
            </a:r>
          </a:p>
        </p:txBody>
      </p:sp>
    </p:spTree>
    <p:extLst>
      <p:ext uri="{BB962C8B-B14F-4D97-AF65-F5344CB8AC3E}">
        <p14:creationId xmlns:p14="http://schemas.microsoft.com/office/powerpoint/2010/main" val="20036840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2356"/>
                                        </p:tgtEl>
                                        <p:attrNameLst>
                                          <p:attrName>style.visibility</p:attrName>
                                        </p:attrNameLst>
                                      </p:cBhvr>
                                      <p:to>
                                        <p:strVal val="visible"/>
                                      </p:to>
                                    </p:set>
                                    <p:animEffect transition="in" filter="fade">
                                      <p:cBhvr>
                                        <p:cTn id="7" dur="500"/>
                                        <p:tgtEl>
                                          <p:spTgt spid="6123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2366"/>
                                        </p:tgtEl>
                                        <p:attrNameLst>
                                          <p:attrName>style.visibility</p:attrName>
                                        </p:attrNameLst>
                                      </p:cBhvr>
                                      <p:to>
                                        <p:strVal val="visible"/>
                                      </p:to>
                                    </p:set>
                                    <p:animEffect transition="in" filter="fade">
                                      <p:cBhvr>
                                        <p:cTn id="12" dur="500"/>
                                        <p:tgtEl>
                                          <p:spTgt spid="61236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12357"/>
                                        </p:tgtEl>
                                        <p:attrNameLst>
                                          <p:attrName>style.visibility</p:attrName>
                                        </p:attrNameLst>
                                      </p:cBhvr>
                                      <p:to>
                                        <p:strVal val="visible"/>
                                      </p:to>
                                    </p:set>
                                    <p:animEffect transition="in" filter="fade">
                                      <p:cBhvr>
                                        <p:cTn id="15" dur="500"/>
                                        <p:tgtEl>
                                          <p:spTgt spid="61235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12367"/>
                                        </p:tgtEl>
                                        <p:attrNameLst>
                                          <p:attrName>style.visibility</p:attrName>
                                        </p:attrNameLst>
                                      </p:cBhvr>
                                      <p:to>
                                        <p:strVal val="visible"/>
                                      </p:to>
                                    </p:set>
                                    <p:animEffect transition="in" filter="fade">
                                      <p:cBhvr>
                                        <p:cTn id="20" dur="500"/>
                                        <p:tgtEl>
                                          <p:spTgt spid="61236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12358"/>
                                        </p:tgtEl>
                                        <p:attrNameLst>
                                          <p:attrName>style.visibility</p:attrName>
                                        </p:attrNameLst>
                                      </p:cBhvr>
                                      <p:to>
                                        <p:strVal val="visible"/>
                                      </p:to>
                                    </p:set>
                                    <p:animEffect transition="in" filter="fade">
                                      <p:cBhvr>
                                        <p:cTn id="23" dur="500"/>
                                        <p:tgtEl>
                                          <p:spTgt spid="61235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12368"/>
                                        </p:tgtEl>
                                        <p:attrNameLst>
                                          <p:attrName>style.visibility</p:attrName>
                                        </p:attrNameLst>
                                      </p:cBhvr>
                                      <p:to>
                                        <p:strVal val="visible"/>
                                      </p:to>
                                    </p:set>
                                    <p:animEffect transition="in" filter="fade">
                                      <p:cBhvr>
                                        <p:cTn id="28" dur="500"/>
                                        <p:tgtEl>
                                          <p:spTgt spid="61236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12359"/>
                                        </p:tgtEl>
                                        <p:attrNameLst>
                                          <p:attrName>style.visibility</p:attrName>
                                        </p:attrNameLst>
                                      </p:cBhvr>
                                      <p:to>
                                        <p:strVal val="visible"/>
                                      </p:to>
                                    </p:set>
                                    <p:animEffect transition="in" filter="fade">
                                      <p:cBhvr>
                                        <p:cTn id="31" dur="500"/>
                                        <p:tgtEl>
                                          <p:spTgt spid="61235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12360"/>
                                        </p:tgtEl>
                                        <p:attrNameLst>
                                          <p:attrName>style.visibility</p:attrName>
                                        </p:attrNameLst>
                                      </p:cBhvr>
                                      <p:to>
                                        <p:strVal val="visible"/>
                                      </p:to>
                                    </p:set>
                                    <p:animEffect transition="in" filter="fade">
                                      <p:cBhvr>
                                        <p:cTn id="36" dur="500"/>
                                        <p:tgtEl>
                                          <p:spTgt spid="61236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12363"/>
                                        </p:tgtEl>
                                        <p:attrNameLst>
                                          <p:attrName>style.visibility</p:attrName>
                                        </p:attrNameLst>
                                      </p:cBhvr>
                                      <p:to>
                                        <p:strVal val="visible"/>
                                      </p:to>
                                    </p:set>
                                    <p:animEffect transition="in" filter="fade">
                                      <p:cBhvr>
                                        <p:cTn id="41" dur="500"/>
                                        <p:tgtEl>
                                          <p:spTgt spid="61236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12361"/>
                                        </p:tgtEl>
                                        <p:attrNameLst>
                                          <p:attrName>style.visibility</p:attrName>
                                        </p:attrNameLst>
                                      </p:cBhvr>
                                      <p:to>
                                        <p:strVal val="visible"/>
                                      </p:to>
                                    </p:set>
                                    <p:animEffect transition="in" filter="fade">
                                      <p:cBhvr>
                                        <p:cTn id="46" dur="500"/>
                                        <p:tgtEl>
                                          <p:spTgt spid="61236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12364"/>
                                        </p:tgtEl>
                                        <p:attrNameLst>
                                          <p:attrName>style.visibility</p:attrName>
                                        </p:attrNameLst>
                                      </p:cBhvr>
                                      <p:to>
                                        <p:strVal val="visible"/>
                                      </p:to>
                                    </p:set>
                                    <p:animEffect transition="in" filter="fade">
                                      <p:cBhvr>
                                        <p:cTn id="51" dur="500"/>
                                        <p:tgtEl>
                                          <p:spTgt spid="61236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12362"/>
                                        </p:tgtEl>
                                        <p:attrNameLst>
                                          <p:attrName>style.visibility</p:attrName>
                                        </p:attrNameLst>
                                      </p:cBhvr>
                                      <p:to>
                                        <p:strVal val="visible"/>
                                      </p:to>
                                    </p:set>
                                    <p:animEffect transition="in" filter="fade">
                                      <p:cBhvr>
                                        <p:cTn id="56" dur="500"/>
                                        <p:tgtEl>
                                          <p:spTgt spid="612362"/>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12365"/>
                                        </p:tgtEl>
                                        <p:attrNameLst>
                                          <p:attrName>style.visibility</p:attrName>
                                        </p:attrNameLst>
                                      </p:cBhvr>
                                      <p:to>
                                        <p:strVal val="visible"/>
                                      </p:to>
                                    </p:set>
                                    <p:animEffect transition="in" filter="fade">
                                      <p:cBhvr>
                                        <p:cTn id="61" dur="500"/>
                                        <p:tgtEl>
                                          <p:spTgt spid="612365"/>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12373"/>
                                        </p:tgtEl>
                                        <p:attrNameLst>
                                          <p:attrName>style.visibility</p:attrName>
                                        </p:attrNameLst>
                                      </p:cBhvr>
                                      <p:to>
                                        <p:strVal val="visible"/>
                                      </p:to>
                                    </p:set>
                                    <p:animEffect transition="in" filter="fade">
                                      <p:cBhvr>
                                        <p:cTn id="66" dur="500"/>
                                        <p:tgtEl>
                                          <p:spTgt spid="612373"/>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12370"/>
                                        </p:tgtEl>
                                        <p:attrNameLst>
                                          <p:attrName>style.visibility</p:attrName>
                                        </p:attrNameLst>
                                      </p:cBhvr>
                                      <p:to>
                                        <p:strVal val="visible"/>
                                      </p:to>
                                    </p:set>
                                    <p:animEffect transition="in" filter="fade">
                                      <p:cBhvr>
                                        <p:cTn id="71" dur="500"/>
                                        <p:tgtEl>
                                          <p:spTgt spid="612370"/>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612374"/>
                                        </p:tgtEl>
                                        <p:attrNameLst>
                                          <p:attrName>style.visibility</p:attrName>
                                        </p:attrNameLst>
                                      </p:cBhvr>
                                      <p:to>
                                        <p:strVal val="visible"/>
                                      </p:to>
                                    </p:set>
                                    <p:animEffect transition="in" filter="wipe(up)">
                                      <p:cBhvr>
                                        <p:cTn id="76" dur="500"/>
                                        <p:tgtEl>
                                          <p:spTgt spid="612374"/>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612371"/>
                                        </p:tgtEl>
                                        <p:attrNameLst>
                                          <p:attrName>style.visibility</p:attrName>
                                        </p:attrNameLst>
                                      </p:cBhvr>
                                      <p:to>
                                        <p:strVal val="visible"/>
                                      </p:to>
                                    </p:set>
                                    <p:animEffect transition="in" filter="fade">
                                      <p:cBhvr>
                                        <p:cTn id="81" dur="500"/>
                                        <p:tgtEl>
                                          <p:spTgt spid="612371"/>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8" fill="hold" nodeType="clickEffect">
                                  <p:stCondLst>
                                    <p:cond delay="0"/>
                                  </p:stCondLst>
                                  <p:childTnLst>
                                    <p:set>
                                      <p:cBhvr>
                                        <p:cTn id="85" dur="1" fill="hold">
                                          <p:stCondLst>
                                            <p:cond delay="0"/>
                                          </p:stCondLst>
                                        </p:cTn>
                                        <p:tgtEl>
                                          <p:spTgt spid="612375"/>
                                        </p:tgtEl>
                                        <p:attrNameLst>
                                          <p:attrName>style.visibility</p:attrName>
                                        </p:attrNameLst>
                                      </p:cBhvr>
                                      <p:to>
                                        <p:strVal val="visible"/>
                                      </p:to>
                                    </p:set>
                                    <p:animEffect transition="in" filter="wipe(left)">
                                      <p:cBhvr>
                                        <p:cTn id="86" dur="500"/>
                                        <p:tgtEl>
                                          <p:spTgt spid="61237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612372"/>
                                        </p:tgtEl>
                                        <p:attrNameLst>
                                          <p:attrName>style.visibility</p:attrName>
                                        </p:attrNameLst>
                                      </p:cBhvr>
                                      <p:to>
                                        <p:strVal val="visible"/>
                                      </p:to>
                                    </p:set>
                                    <p:animEffect transition="in" filter="fade">
                                      <p:cBhvr>
                                        <p:cTn id="91" dur="500"/>
                                        <p:tgtEl>
                                          <p:spTgt spid="612372"/>
                                        </p:tgtEl>
                                      </p:cBhvr>
                                    </p:animEffect>
                                  </p:childTnLst>
                                </p:cTn>
                              </p:par>
                            </p:childTnLst>
                          </p:cTn>
                        </p:par>
                      </p:childTnLst>
                    </p:cTn>
                  </p:par>
                  <p:par>
                    <p:cTn id="92" fill="hold">
                      <p:stCondLst>
                        <p:cond delay="indefinite"/>
                      </p:stCondLst>
                      <p:childTnLst>
                        <p:par>
                          <p:cTn id="93" fill="hold">
                            <p:stCondLst>
                              <p:cond delay="0"/>
                            </p:stCondLst>
                            <p:childTnLst>
                              <p:par>
                                <p:cTn id="94" presetID="14" presetClass="entr" presetSubtype="10"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randombar(horizontal)">
                                      <p:cBhvr>
                                        <p:cTn id="9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6" grpId="0" autoUpdateAnimBg="0"/>
      <p:bldP spid="612357" grpId="0" autoUpdateAnimBg="0"/>
      <p:bldP spid="612358" grpId="0" autoUpdateAnimBg="0"/>
      <p:bldP spid="612359" grpId="0" autoUpdateAnimBg="0"/>
      <p:bldP spid="612360" grpId="0" autoUpdateAnimBg="0"/>
      <p:bldP spid="612361" grpId="0" autoUpdateAnimBg="0"/>
      <p:bldP spid="612362" grpId="0" autoUpdateAnimBg="0"/>
      <p:bldP spid="612363" grpId="0" autoUpdateAnimBg="0"/>
      <p:bldP spid="612364" grpId="0" autoUpdateAnimBg="0"/>
      <p:bldP spid="612365" grpId="0" autoUpdateAnimBg="0"/>
      <p:bldP spid="612366" grpId="0" animBg="1"/>
      <p:bldP spid="612367" grpId="0" animBg="1"/>
      <p:bldP spid="612368" grpId="0" animBg="1"/>
      <p:bldP spid="612370" grpId="0" autoUpdateAnimBg="0"/>
      <p:bldP spid="612371" grpId="0" autoUpdateAnimBg="0"/>
      <p:bldP spid="612372" grpId="0" autoUpdateAnimBg="0"/>
      <p:bldP spid="612373" grpId="0" animBg="1"/>
      <p:bldP spid="612374" grpId="0" animBg="1"/>
      <p:bldP spid="25"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178178" name="Text Box 2">
            <a:extLst>
              <a:ext uri="{FF2B5EF4-FFF2-40B4-BE49-F238E27FC236}">
                <a16:creationId xmlns:a16="http://schemas.microsoft.com/office/drawing/2014/main" id="{7DD64707-6086-B147-9640-C5FCDA240913}"/>
              </a:ext>
            </a:extLst>
          </p:cNvPr>
          <p:cNvSpPr txBox="1">
            <a:spLocks noChangeArrowheads="1"/>
          </p:cNvSpPr>
          <p:nvPr/>
        </p:nvSpPr>
        <p:spPr bwMode="auto">
          <a:xfrm>
            <a:off x="0" y="441486"/>
            <a:ext cx="9143999" cy="737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marL="576000" indent="-576000" algn="r" rtl="1">
              <a:lnSpc>
                <a:spcPct val="95000"/>
              </a:lnSpc>
              <a:spcBef>
                <a:spcPct val="0"/>
              </a:spcBef>
              <a:buClr>
                <a:srgbClr val="000000"/>
              </a:buClr>
              <a:buFont typeface="Times New Roman" panose="02020603050405020304" pitchFamily="18" charset="0"/>
              <a:buNone/>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ar-JO" altLang="en-US" sz="4400" b="1" dirty="0">
                <a:solidFill>
                  <a:schemeClr val="bg1"/>
                </a:solidFill>
                <a:cs typeface="Arial" panose="020B0604020202020204" pitchFamily="34" charset="0"/>
              </a:rPr>
              <a:t>5. الحج إلى مكة على الأقل مرة واحدة في العمر</a:t>
            </a:r>
            <a:endParaRPr lang="en-GB" altLang="en-US" sz="4400" b="1" dirty="0">
              <a:solidFill>
                <a:schemeClr val="bg1"/>
              </a:solidFill>
              <a:cs typeface="Arial" panose="020B0604020202020204" pitchFamily="34" charset="0"/>
            </a:endParaRPr>
          </a:p>
        </p:txBody>
      </p:sp>
      <p:sp>
        <p:nvSpPr>
          <p:cNvPr id="178179" name="Text Box 3">
            <a:extLst>
              <a:ext uri="{FF2B5EF4-FFF2-40B4-BE49-F238E27FC236}">
                <a16:creationId xmlns:a16="http://schemas.microsoft.com/office/drawing/2014/main" id="{5D19EA72-507C-334C-81C8-3B8795D25201}"/>
              </a:ext>
            </a:extLst>
          </p:cNvPr>
          <p:cNvSpPr txBox="1">
            <a:spLocks noChangeArrowheads="1"/>
          </p:cNvSpPr>
          <p:nvPr/>
        </p:nvSpPr>
        <p:spPr bwMode="auto">
          <a:xfrm>
            <a:off x="141288" y="5589588"/>
            <a:ext cx="8763000" cy="1218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marL="336550" indent="-33655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9pPr>
          </a:lstStyle>
          <a:p>
            <a:pPr algn="r" rtl="1">
              <a:lnSpc>
                <a:spcPct val="82000"/>
              </a:lnSpc>
              <a:spcBef>
                <a:spcPts val="500"/>
              </a:spcBef>
              <a:buClr>
                <a:schemeClr val="bg1"/>
              </a:buClr>
              <a:buFont typeface="Times New Roman" panose="02020603050405020304" pitchFamily="18" charset="0"/>
              <a:buChar char="•"/>
            </a:pPr>
            <a:r>
              <a:rPr lang="ar-JO" altLang="en-US" sz="2800" b="1" dirty="0">
                <a:solidFill>
                  <a:schemeClr val="bg1"/>
                </a:solidFill>
                <a:cs typeface="Arial" panose="020B0604020202020204" pitchFamily="34" charset="0"/>
              </a:rPr>
              <a:t>فقط أولئك الذين </a:t>
            </a:r>
            <a:r>
              <a:rPr lang="ar-JO" altLang="en-US" sz="2800" b="1" dirty="0">
                <a:solidFill>
                  <a:srgbClr val="FFFF00"/>
                </a:solidFill>
                <a:cs typeface="Arial" panose="020B0604020202020204" pitchFamily="34" charset="0"/>
              </a:rPr>
              <a:t>يستطيعون تحملها </a:t>
            </a:r>
            <a:r>
              <a:rPr lang="ar-JO" altLang="en-US" sz="2800" b="1" dirty="0">
                <a:solidFill>
                  <a:schemeClr val="bg1"/>
                </a:solidFill>
                <a:cs typeface="Arial" panose="020B0604020202020204" pitchFamily="34" charset="0"/>
              </a:rPr>
              <a:t>ولديهم </a:t>
            </a:r>
            <a:r>
              <a:rPr lang="ar-JO" altLang="en-US" sz="2800" b="1" dirty="0">
                <a:solidFill>
                  <a:srgbClr val="FFFF00"/>
                </a:solidFill>
                <a:cs typeface="Arial" panose="020B0604020202020204" pitchFamily="34" charset="0"/>
              </a:rPr>
              <a:t>صحة</a:t>
            </a:r>
            <a:r>
              <a:rPr lang="ar-JO" altLang="en-US" sz="2800" b="1" dirty="0">
                <a:solidFill>
                  <a:schemeClr val="bg1"/>
                </a:solidFill>
                <a:cs typeface="Arial" panose="020B0604020202020204" pitchFamily="34" charset="0"/>
              </a:rPr>
              <a:t> كافية يجب عليهم القيام بهذه الرحلة.</a:t>
            </a:r>
          </a:p>
          <a:p>
            <a:pPr algn="r" rtl="1">
              <a:lnSpc>
                <a:spcPct val="82000"/>
              </a:lnSpc>
              <a:spcBef>
                <a:spcPts val="500"/>
              </a:spcBef>
              <a:buClr>
                <a:schemeClr val="bg1"/>
              </a:buClr>
              <a:buFont typeface="Times New Roman" panose="02020603050405020304" pitchFamily="18" charset="0"/>
              <a:buChar char="•"/>
            </a:pPr>
            <a:r>
              <a:rPr lang="ar-JO" altLang="en-US" sz="2800" b="1" dirty="0">
                <a:solidFill>
                  <a:schemeClr val="bg1"/>
                </a:solidFill>
                <a:cs typeface="Arial" panose="020B0604020202020204" pitchFamily="34" charset="0"/>
              </a:rPr>
              <a:t>اجتماع سنوي لكل المسلمين.</a:t>
            </a:r>
            <a:endParaRPr lang="en-GB" altLang="en-US" sz="2800" b="1" dirty="0">
              <a:solidFill>
                <a:schemeClr val="bg1"/>
              </a:solidFill>
              <a:cs typeface="Arial" panose="020B0604020202020204" pitchFamily="34" charset="0"/>
            </a:endParaRPr>
          </a:p>
        </p:txBody>
      </p:sp>
      <p:pic>
        <p:nvPicPr>
          <p:cNvPr id="178180" name="Picture 1">
            <a:extLst>
              <a:ext uri="{FF2B5EF4-FFF2-40B4-BE49-F238E27FC236}">
                <a16:creationId xmlns:a16="http://schemas.microsoft.com/office/drawing/2014/main" id="{0823DE49-0A09-6340-B164-BE4F44B7322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630363"/>
            <a:ext cx="9036050" cy="381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1">
            <a:extLst>
              <a:ext uri="{FF2B5EF4-FFF2-40B4-BE49-F238E27FC236}">
                <a16:creationId xmlns:a16="http://schemas.microsoft.com/office/drawing/2014/main" id="{91FE0C57-0395-1549-8D65-7550824913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9525"/>
            <a:ext cx="9115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0227" name="Group 2">
            <a:extLst>
              <a:ext uri="{FF2B5EF4-FFF2-40B4-BE49-F238E27FC236}">
                <a16:creationId xmlns:a16="http://schemas.microsoft.com/office/drawing/2014/main" id="{7536CD75-F577-4F4D-BC9F-803FF49DA12C}"/>
              </a:ext>
            </a:extLst>
          </p:cNvPr>
          <p:cNvGrpSpPr>
            <a:grpSpLocks/>
          </p:cNvGrpSpPr>
          <p:nvPr/>
        </p:nvGrpSpPr>
        <p:grpSpPr bwMode="auto">
          <a:xfrm>
            <a:off x="3851275" y="498475"/>
            <a:ext cx="4386264" cy="1592263"/>
            <a:chOff x="2232" y="-255"/>
            <a:chExt cx="2763" cy="1003"/>
          </a:xfrm>
        </p:grpSpPr>
        <p:sp>
          <p:nvSpPr>
            <p:cNvPr id="180234" name="AutoShape 3">
              <a:extLst>
                <a:ext uri="{FF2B5EF4-FFF2-40B4-BE49-F238E27FC236}">
                  <a16:creationId xmlns:a16="http://schemas.microsoft.com/office/drawing/2014/main" id="{5DB3506D-6A81-FE48-9619-F89104934775}"/>
                </a:ext>
              </a:extLst>
            </p:cNvPr>
            <p:cNvSpPr>
              <a:spLocks noChangeArrowheads="1"/>
            </p:cNvSpPr>
            <p:nvPr/>
          </p:nvSpPr>
          <p:spPr bwMode="auto">
            <a:xfrm>
              <a:off x="2232" y="0"/>
              <a:ext cx="1302" cy="748"/>
            </a:xfrm>
            <a:prstGeom prst="roundRect">
              <a:avLst>
                <a:gd name="adj" fmla="val 13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grpSp>
          <p:nvGrpSpPr>
            <p:cNvPr id="180235" name="Group 4">
              <a:extLst>
                <a:ext uri="{FF2B5EF4-FFF2-40B4-BE49-F238E27FC236}">
                  <a16:creationId xmlns:a16="http://schemas.microsoft.com/office/drawing/2014/main" id="{43EDB0AD-FFDB-EF48-9306-0ECD4F78D04F}"/>
                </a:ext>
              </a:extLst>
            </p:cNvPr>
            <p:cNvGrpSpPr>
              <a:grpSpLocks/>
            </p:cNvGrpSpPr>
            <p:nvPr/>
          </p:nvGrpSpPr>
          <p:grpSpPr bwMode="auto">
            <a:xfrm>
              <a:off x="2232" y="-255"/>
              <a:ext cx="2763" cy="1003"/>
              <a:chOff x="2232" y="-255"/>
              <a:chExt cx="2763" cy="1003"/>
            </a:xfrm>
          </p:grpSpPr>
          <p:sp>
            <p:nvSpPr>
              <p:cNvPr id="180236" name="AutoShape 5">
                <a:extLst>
                  <a:ext uri="{FF2B5EF4-FFF2-40B4-BE49-F238E27FC236}">
                    <a16:creationId xmlns:a16="http://schemas.microsoft.com/office/drawing/2014/main" id="{179917E9-4740-0C46-B2A3-C8B38170E5BC}"/>
                  </a:ext>
                </a:extLst>
              </p:cNvPr>
              <p:cNvSpPr>
                <a:spLocks noChangeArrowheads="1"/>
              </p:cNvSpPr>
              <p:nvPr/>
            </p:nvSpPr>
            <p:spPr bwMode="auto">
              <a:xfrm>
                <a:off x="2232" y="0"/>
                <a:ext cx="1302" cy="748"/>
              </a:xfrm>
              <a:prstGeom prst="roundRect">
                <a:avLst>
                  <a:gd name="adj" fmla="val 13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sp>
            <p:nvSpPr>
              <p:cNvPr id="228358" name="AutoShape 6">
                <a:extLst>
                  <a:ext uri="{FF2B5EF4-FFF2-40B4-BE49-F238E27FC236}">
                    <a16:creationId xmlns:a16="http://schemas.microsoft.com/office/drawing/2014/main" id="{381346E9-C972-1145-B701-98A55275505A}"/>
                  </a:ext>
                </a:extLst>
              </p:cNvPr>
              <p:cNvSpPr>
                <a:spLocks noChangeArrowheads="1"/>
              </p:cNvSpPr>
              <p:nvPr/>
            </p:nvSpPr>
            <p:spPr bwMode="auto">
              <a:xfrm>
                <a:off x="3715" y="-255"/>
                <a:ext cx="1280" cy="554"/>
              </a:xfrm>
              <a:prstGeom prst="roundRect">
                <a:avLst>
                  <a:gd name="adj" fmla="val 130"/>
                </a:avLst>
              </a:prstGeom>
              <a:noFill/>
              <a:ln w="9525">
                <a:noFill/>
                <a:round/>
                <a:headEnd/>
                <a:tailEnd/>
              </a:ln>
            </p:spPr>
            <p:txBody>
              <a:bodyPr wrap="none"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gn="ctr">
                  <a:lnSpc>
                    <a:spcPct val="66000"/>
                  </a:lnSpc>
                  <a:spcBef>
                    <a:spcPct val="0"/>
                  </a:spcBef>
                  <a:buClr>
                    <a:srgbClr val="FFFFFF"/>
                  </a:buClr>
                  <a:buFont typeface="Contemporary Brush" pitchFamily="64" charset="0"/>
                  <a:buNone/>
                  <a:defRPr/>
                </a:pPr>
                <a:r>
                  <a:rPr lang="ar-JO" altLang="en-US" sz="7200" b="1" dirty="0">
                    <a:solidFill>
                      <a:schemeClr val="tx1"/>
                    </a:solidFill>
                    <a:effectLst>
                      <a:outerShdw blurRad="38100" dist="38100" dir="2700000" algn="tl">
                        <a:srgbClr val="C0C0C0"/>
                      </a:outerShdw>
                    </a:effectLst>
                    <a:cs typeface="Arial" panose="020B0604020202020204" pitchFamily="34" charset="0"/>
                  </a:rPr>
                  <a:t>الجهاد</a:t>
                </a:r>
                <a:endParaRPr lang="en-GB" altLang="en-US" sz="7200" b="1" dirty="0">
                  <a:solidFill>
                    <a:schemeClr val="tx1"/>
                  </a:solidFill>
                  <a:effectLst>
                    <a:outerShdw blurRad="38100" dist="38100" dir="2700000" algn="tl">
                      <a:srgbClr val="C0C0C0"/>
                    </a:outerShdw>
                  </a:effectLst>
                  <a:cs typeface="Arial" panose="020B0604020202020204" pitchFamily="34" charset="0"/>
                </a:endParaRPr>
              </a:p>
            </p:txBody>
          </p:sp>
        </p:grpSp>
      </p:grpSp>
      <p:sp>
        <p:nvSpPr>
          <p:cNvPr id="228359" name="Text Box 7">
            <a:extLst>
              <a:ext uri="{FF2B5EF4-FFF2-40B4-BE49-F238E27FC236}">
                <a16:creationId xmlns:a16="http://schemas.microsoft.com/office/drawing/2014/main" id="{71EE4517-D399-A14D-A805-49E29A03D5FA}"/>
              </a:ext>
            </a:extLst>
          </p:cNvPr>
          <p:cNvSpPr txBox="1">
            <a:spLocks noChangeArrowheads="1"/>
          </p:cNvSpPr>
          <p:nvPr/>
        </p:nvSpPr>
        <p:spPr bwMode="auto">
          <a:xfrm>
            <a:off x="14288" y="4445000"/>
            <a:ext cx="9115425" cy="1787926"/>
          </a:xfrm>
          <a:prstGeom prst="rect">
            <a:avLst/>
          </a:prstGeom>
          <a:solidFill>
            <a:schemeClr val="tx1">
              <a:alpha val="8313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gn="ctr">
              <a:lnSpc>
                <a:spcPct val="93000"/>
              </a:lnSpc>
              <a:spcBef>
                <a:spcPct val="0"/>
              </a:spcBef>
              <a:buClr>
                <a:srgbClr val="FFFF00"/>
              </a:buClr>
              <a:buFont typeface="Arial Narrow" panose="020B0604020202020204" pitchFamily="34" charset="0"/>
              <a:buNone/>
            </a:pPr>
            <a:r>
              <a:rPr lang="ar-JO" altLang="en-US" sz="2800" b="1" dirty="0">
                <a:solidFill>
                  <a:schemeClr val="bg1"/>
                </a:solidFill>
                <a:cs typeface="Arial" panose="020B0604020202020204" pitchFamily="34" charset="0"/>
              </a:rPr>
              <a:t>كلمة جهاد تعني فعلياً </a:t>
            </a:r>
            <a:r>
              <a:rPr lang="ar-JO" altLang="en-US" sz="2800" b="1" dirty="0">
                <a:solidFill>
                  <a:srgbClr val="FFFF00"/>
                </a:solidFill>
                <a:cs typeface="Arial" panose="020B0604020202020204" pitchFamily="34" charset="0"/>
              </a:rPr>
              <a:t>السعي</a:t>
            </a:r>
            <a:r>
              <a:rPr lang="en-GB" altLang="en-US" sz="2800" b="1" dirty="0">
                <a:solidFill>
                  <a:schemeClr val="bg1"/>
                </a:solidFill>
                <a:cs typeface="Arial" panose="020B0604020202020204" pitchFamily="34" charset="0"/>
              </a:rPr>
              <a:t> </a:t>
            </a:r>
          </a:p>
          <a:p>
            <a:pPr algn="ctr">
              <a:spcBef>
                <a:spcPct val="0"/>
              </a:spcBef>
              <a:buClr>
                <a:srgbClr val="FFFFFF"/>
              </a:buClr>
              <a:buFont typeface="Arial Narrow" panose="020B0604020202020204" pitchFamily="34" charset="0"/>
              <a:buNone/>
            </a:pPr>
            <a:endParaRPr lang="en-GB" altLang="en-US" sz="2800" b="1" dirty="0">
              <a:solidFill>
                <a:schemeClr val="bg1"/>
              </a:solidFill>
              <a:cs typeface="Arial" panose="020B0604020202020204" pitchFamily="34" charset="0"/>
            </a:endParaRPr>
          </a:p>
          <a:p>
            <a:pPr algn="ctr">
              <a:spcBef>
                <a:spcPct val="0"/>
              </a:spcBef>
              <a:buClr>
                <a:srgbClr val="FFFFFF"/>
              </a:buClr>
              <a:buFont typeface="Arial Narrow" panose="020B0604020202020204" pitchFamily="34" charset="0"/>
              <a:buNone/>
            </a:pPr>
            <a:r>
              <a:rPr lang="ar-JO" altLang="en-US" sz="2800" b="1" dirty="0">
                <a:solidFill>
                  <a:srgbClr val="FFFF00"/>
                </a:solidFill>
                <a:cs typeface="Arial" panose="020B0604020202020204" pitchFamily="34" charset="0"/>
              </a:rPr>
              <a:t>صراع داخلي </a:t>
            </a:r>
            <a:r>
              <a:rPr lang="ar-JO" altLang="en-US" sz="2800" b="1" dirty="0">
                <a:solidFill>
                  <a:schemeClr val="bg1"/>
                </a:solidFill>
                <a:cs typeface="Arial" panose="020B0604020202020204" pitchFamily="34" charset="0"/>
              </a:rPr>
              <a:t>ضد </a:t>
            </a:r>
            <a:r>
              <a:rPr lang="ar-JO" altLang="en-US" sz="2800" b="1" dirty="0">
                <a:solidFill>
                  <a:srgbClr val="FFFF00"/>
                </a:solidFill>
                <a:cs typeface="Arial" panose="020B0604020202020204" pitchFamily="34" charset="0"/>
              </a:rPr>
              <a:t>تصرفات</a:t>
            </a:r>
            <a:r>
              <a:rPr lang="ar-JO" altLang="en-US" sz="2800" b="1" dirty="0">
                <a:solidFill>
                  <a:schemeClr val="bg1"/>
                </a:solidFill>
                <a:cs typeface="Arial" panose="020B0604020202020204" pitchFamily="34" charset="0"/>
              </a:rPr>
              <a:t> أو ميول </a:t>
            </a:r>
            <a:r>
              <a:rPr lang="ar-JO" altLang="en-US" sz="2800" b="1" dirty="0">
                <a:solidFill>
                  <a:srgbClr val="FFFF00"/>
                </a:solidFill>
                <a:cs typeface="Arial" panose="020B0604020202020204" pitchFamily="34" charset="0"/>
              </a:rPr>
              <a:t>منحطة،</a:t>
            </a:r>
            <a:r>
              <a:rPr lang="ar-JO" altLang="en-US" sz="2800" b="1" dirty="0">
                <a:solidFill>
                  <a:schemeClr val="bg1"/>
                </a:solidFill>
                <a:cs typeface="Arial" panose="020B0604020202020204" pitchFamily="34" charset="0"/>
              </a:rPr>
              <a:t> والمثابرة نحو </a:t>
            </a:r>
            <a:r>
              <a:rPr lang="ar-JO" altLang="en-US" sz="2800" b="1" dirty="0">
                <a:solidFill>
                  <a:srgbClr val="FFFF00"/>
                </a:solidFill>
                <a:cs typeface="Arial" panose="020B0604020202020204" pitchFamily="34" charset="0"/>
              </a:rPr>
              <a:t>مستوى أخلاقي أعلى.</a:t>
            </a:r>
            <a:r>
              <a:rPr lang="en-GB" altLang="en-US" sz="2800" b="1" dirty="0">
                <a:solidFill>
                  <a:schemeClr val="bg1"/>
                </a:solidFill>
                <a:cs typeface="Arial" panose="020B0604020202020204" pitchFamily="34" charset="0"/>
              </a:rPr>
              <a:t> </a:t>
            </a:r>
          </a:p>
        </p:txBody>
      </p:sp>
      <p:sp>
        <p:nvSpPr>
          <p:cNvPr id="180233" name="AutoShape 12">
            <a:extLst>
              <a:ext uri="{FF2B5EF4-FFF2-40B4-BE49-F238E27FC236}">
                <a16:creationId xmlns:a16="http://schemas.microsoft.com/office/drawing/2014/main" id="{84A5A07D-42DB-6344-A68B-143CC20D2A22}"/>
              </a:ext>
            </a:extLst>
          </p:cNvPr>
          <p:cNvSpPr>
            <a:spLocks noChangeArrowheads="1"/>
          </p:cNvSpPr>
          <p:nvPr/>
        </p:nvSpPr>
        <p:spPr bwMode="auto">
          <a:xfrm>
            <a:off x="5508104" y="1341438"/>
            <a:ext cx="3010421" cy="1010406"/>
          </a:xfrm>
          <a:prstGeom prst="roundRect">
            <a:avLst>
              <a:gd name="adj" fmla="val 14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gn="ctr">
              <a:lnSpc>
                <a:spcPct val="93000"/>
              </a:lnSpc>
              <a:spcBef>
                <a:spcPct val="0"/>
              </a:spcBef>
              <a:buClr>
                <a:srgbClr val="FFFFFF"/>
              </a:buClr>
              <a:buFont typeface="Arial Narrow" panose="020B0604020202020204" pitchFamily="34" charset="0"/>
              <a:buNone/>
            </a:pPr>
            <a:r>
              <a:rPr lang="ar-JO" altLang="en-US" b="1" dirty="0">
                <a:solidFill>
                  <a:schemeClr val="tx1"/>
                </a:solidFill>
                <a:cs typeface="Arial" panose="020B0604020202020204" pitchFamily="34" charset="0"/>
              </a:rPr>
              <a:t>يفهمها الإعلام الغربي بأنها حرب مقدسة.</a:t>
            </a:r>
            <a:endParaRPr lang="en-GB" altLang="en-US" b="1" dirty="0">
              <a:solidFill>
                <a:schemeClr val="tx1"/>
              </a:solidFill>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8359">
                                            <p:txEl>
                                              <p:pRg st="0" end="0"/>
                                            </p:txEl>
                                          </p:spTgt>
                                        </p:tgtEl>
                                        <p:attrNameLst>
                                          <p:attrName>style.visibility</p:attrName>
                                        </p:attrNameLst>
                                      </p:cBhvr>
                                      <p:to>
                                        <p:strVal val="visible"/>
                                      </p:to>
                                    </p:set>
                                    <p:animEffect transition="in" filter="checkerboard(across)">
                                      <p:cBhvr>
                                        <p:cTn id="7" dur="500"/>
                                        <p:tgtEl>
                                          <p:spTgt spid="228359">
                                            <p:txEl>
                                              <p:pRg st="0" end="0"/>
                                            </p:txEl>
                                          </p:spTgt>
                                        </p:tgtEl>
                                      </p:cBhvr>
                                    </p:animEffect>
                                  </p:childTnLst>
                                  <p:subTnLst>
                                    <p:animClr clrSpc="rgb" dir="cw">
                                      <p:cBhvr override="childStyle">
                                        <p:cTn dur="1" fill="hold" display="0" masterRel="nextClick" afterEffect="1"/>
                                        <p:tgtEl>
                                          <p:spTgt spid="228359">
                                            <p:txEl>
                                              <p:pRg st="0" end="0"/>
                                            </p:txEl>
                                          </p:spTgt>
                                        </p:tgtEl>
                                        <p:attrNameLst>
                                          <p:attrName>ppt_c</p:attrName>
                                        </p:attrNameLst>
                                      </p:cBhvr>
                                      <p:to>
                                        <a:srgbClr val="FF9900"/>
                                      </p:to>
                                    </p:animClr>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28359">
                                            <p:txEl>
                                              <p:pRg st="2" end="2"/>
                                            </p:txEl>
                                          </p:spTgt>
                                        </p:tgtEl>
                                        <p:attrNameLst>
                                          <p:attrName>style.visibility</p:attrName>
                                        </p:attrNameLst>
                                      </p:cBhvr>
                                      <p:to>
                                        <p:strVal val="visible"/>
                                      </p:to>
                                    </p:set>
                                    <p:animEffect transition="in" filter="checkerboard(across)">
                                      <p:cBhvr>
                                        <p:cTn id="12" dur="500"/>
                                        <p:tgtEl>
                                          <p:spTgt spid="228359">
                                            <p:txEl>
                                              <p:pRg st="2" end="2"/>
                                            </p:txEl>
                                          </p:spTgt>
                                        </p:tgtEl>
                                      </p:cBhvr>
                                    </p:animEffect>
                                  </p:childTnLst>
                                  <p:subTnLst>
                                    <p:animClr clrSpc="rgb" dir="cw">
                                      <p:cBhvr override="childStyle">
                                        <p:cTn dur="1" fill="hold" display="0" masterRel="nextClick" afterEffect="1"/>
                                        <p:tgtEl>
                                          <p:spTgt spid="228359">
                                            <p:txEl>
                                              <p:pRg st="2" end="2"/>
                                            </p:txEl>
                                          </p:spTgt>
                                        </p:tgtEl>
                                        <p:attrNameLst>
                                          <p:attrName>ppt_c</p:attrName>
                                        </p:attrNameLst>
                                      </p:cBhvr>
                                      <p:to>
                                        <a:srgbClr val="FF99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9" grpId="0" build="p"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B3B3B3"/>
        </a:solidFill>
        <a:effectLst/>
      </p:bgPr>
    </p:bg>
    <p:spTree>
      <p:nvGrpSpPr>
        <p:cNvPr id="1" name=""/>
        <p:cNvGrpSpPr/>
        <p:nvPr/>
      </p:nvGrpSpPr>
      <p:grpSpPr>
        <a:xfrm>
          <a:off x="0" y="0"/>
          <a:ext cx="0" cy="0"/>
          <a:chOff x="0" y="0"/>
          <a:chExt cx="0" cy="0"/>
        </a:xfrm>
      </p:grpSpPr>
      <p:pic>
        <p:nvPicPr>
          <p:cNvPr id="182274" name="Picture 1">
            <a:extLst>
              <a:ext uri="{FF2B5EF4-FFF2-40B4-BE49-F238E27FC236}">
                <a16:creationId xmlns:a16="http://schemas.microsoft.com/office/drawing/2014/main" id="{0E17FFC7-9DA6-424C-8AED-349587ACD53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692150"/>
            <a:ext cx="7416801" cy="619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5" name="Text Box 2">
            <a:extLst>
              <a:ext uri="{FF2B5EF4-FFF2-40B4-BE49-F238E27FC236}">
                <a16:creationId xmlns:a16="http://schemas.microsoft.com/office/drawing/2014/main" id="{DBBA98D6-358C-6A42-9B00-8109BF6175AE}"/>
              </a:ext>
            </a:extLst>
          </p:cNvPr>
          <p:cNvSpPr txBox="1">
            <a:spLocks noChangeArrowheads="1"/>
          </p:cNvSpPr>
          <p:nvPr/>
        </p:nvSpPr>
        <p:spPr bwMode="auto">
          <a:xfrm>
            <a:off x="2178050" y="352425"/>
            <a:ext cx="47879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gn="ctr">
              <a:lnSpc>
                <a:spcPct val="95000"/>
              </a:lnSpc>
              <a:spcBef>
                <a:spcPct val="0"/>
              </a:spcBef>
              <a:buClr>
                <a:srgbClr val="000000"/>
              </a:buClr>
              <a:buFont typeface="Times New Roman" panose="02020603050405020304" pitchFamily="18" charset="0"/>
              <a:buNone/>
            </a:pPr>
            <a:r>
              <a:rPr lang="ar-JO" altLang="en-US" sz="4000" b="1" dirty="0">
                <a:solidFill>
                  <a:schemeClr val="tx1"/>
                </a:solidFill>
                <a:cs typeface="Arial" panose="020B0604020202020204" pitchFamily="34" charset="0"/>
              </a:rPr>
              <a:t>الجهاد (الصراع مع)</a:t>
            </a:r>
            <a:endParaRPr lang="en-GB" altLang="en-US" sz="4000" b="1" dirty="0">
              <a:solidFill>
                <a:schemeClr val="tx1"/>
              </a:solidFill>
              <a:cs typeface="Arial" panose="020B0604020202020204" pitchFamily="34" charset="0"/>
            </a:endParaRPr>
          </a:p>
        </p:txBody>
      </p:sp>
      <p:sp>
        <p:nvSpPr>
          <p:cNvPr id="182276" name="Text Box 3">
            <a:extLst>
              <a:ext uri="{FF2B5EF4-FFF2-40B4-BE49-F238E27FC236}">
                <a16:creationId xmlns:a16="http://schemas.microsoft.com/office/drawing/2014/main" id="{E585FFD0-EE5E-7C4E-B2E6-2E468ADB099E}"/>
              </a:ext>
            </a:extLst>
          </p:cNvPr>
          <p:cNvSpPr txBox="1">
            <a:spLocks noChangeArrowheads="1"/>
          </p:cNvSpPr>
          <p:nvPr/>
        </p:nvSpPr>
        <p:spPr bwMode="auto">
          <a:xfrm>
            <a:off x="5084763" y="1673225"/>
            <a:ext cx="4059237" cy="3383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marL="336550" indent="-33655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9pPr>
          </a:lstStyle>
          <a:p>
            <a:pPr algn="r" rtl="1">
              <a:lnSpc>
                <a:spcPct val="85000"/>
              </a:lnSpc>
              <a:spcBef>
                <a:spcPts val="700"/>
              </a:spcBef>
              <a:buClr>
                <a:srgbClr val="000000"/>
              </a:buClr>
              <a:buFont typeface="Times New Roman" panose="02020603050405020304" pitchFamily="18" charset="0"/>
              <a:buChar char="•"/>
            </a:pPr>
            <a:r>
              <a:rPr lang="ar-JO" altLang="en-US" sz="2800" b="1" dirty="0">
                <a:solidFill>
                  <a:srgbClr val="333300"/>
                </a:solidFill>
                <a:cs typeface="Arial" panose="020B0604020202020204" pitchFamily="34" charset="0"/>
              </a:rPr>
              <a:t>يعتبر الركن السادس من أركان الإسلام في بعض الأحيان.</a:t>
            </a:r>
            <a:endParaRPr lang="en-GB" altLang="en-US" sz="2800" b="1" dirty="0">
              <a:solidFill>
                <a:srgbClr val="333300"/>
              </a:solidFill>
              <a:cs typeface="Arial" panose="020B0604020202020204" pitchFamily="34" charset="0"/>
            </a:endParaRPr>
          </a:p>
          <a:p>
            <a:pPr>
              <a:lnSpc>
                <a:spcPct val="85000"/>
              </a:lnSpc>
              <a:spcBef>
                <a:spcPts val="700"/>
              </a:spcBef>
              <a:buClr>
                <a:srgbClr val="000000"/>
              </a:buClr>
              <a:buFont typeface="Times New Roman" panose="02020603050405020304" pitchFamily="18" charset="0"/>
              <a:buChar char="•"/>
            </a:pPr>
            <a:endParaRPr lang="en-GB" altLang="en-US" sz="2800" b="1" dirty="0">
              <a:solidFill>
                <a:srgbClr val="333300"/>
              </a:solidFill>
              <a:cs typeface="Arial" panose="020B0604020202020204" pitchFamily="34" charset="0"/>
            </a:endParaRPr>
          </a:p>
          <a:p>
            <a:pPr algn="r" rtl="1">
              <a:lnSpc>
                <a:spcPct val="85000"/>
              </a:lnSpc>
              <a:spcBef>
                <a:spcPts val="700"/>
              </a:spcBef>
              <a:buClr>
                <a:srgbClr val="000000"/>
              </a:buClr>
              <a:buFont typeface="Times New Roman" panose="02020603050405020304" pitchFamily="18" charset="0"/>
              <a:buChar char="•"/>
            </a:pPr>
            <a:r>
              <a:rPr lang="ar-JO" altLang="en-US" sz="2800" b="1" dirty="0">
                <a:solidFill>
                  <a:srgbClr val="333300"/>
                </a:solidFill>
                <a:cs typeface="Arial" panose="020B0604020202020204" pitchFamily="34" charset="0"/>
              </a:rPr>
              <a:t>الصراع ضد النفس أو ضد العالم غير الإسلامي.</a:t>
            </a:r>
            <a:endParaRPr lang="en-GB" altLang="en-US" sz="2800" b="1" dirty="0">
              <a:solidFill>
                <a:srgbClr val="333300"/>
              </a:solidFill>
              <a:cs typeface="Arial" panose="020B0604020202020204" pitchFamily="34" charset="0"/>
            </a:endParaRPr>
          </a:p>
          <a:p>
            <a:pPr>
              <a:lnSpc>
                <a:spcPct val="85000"/>
              </a:lnSpc>
              <a:spcBef>
                <a:spcPts val="700"/>
              </a:spcBef>
              <a:buClr>
                <a:srgbClr val="000000"/>
              </a:buClr>
              <a:buFont typeface="Times New Roman" panose="02020603050405020304" pitchFamily="18" charset="0"/>
              <a:buChar char="•"/>
            </a:pPr>
            <a:endParaRPr lang="en-GB" altLang="en-US" sz="2800" b="1" dirty="0">
              <a:solidFill>
                <a:srgbClr val="333300"/>
              </a:solidFill>
              <a:cs typeface="Arial" panose="020B0604020202020204" pitchFamily="34" charset="0"/>
            </a:endParaRPr>
          </a:p>
          <a:p>
            <a:pPr algn="r" rtl="1">
              <a:lnSpc>
                <a:spcPct val="85000"/>
              </a:lnSpc>
              <a:spcBef>
                <a:spcPts val="700"/>
              </a:spcBef>
              <a:buClr>
                <a:srgbClr val="000000"/>
              </a:buClr>
              <a:buFont typeface="Times New Roman" panose="02020603050405020304" pitchFamily="18" charset="0"/>
              <a:buChar char="•"/>
            </a:pPr>
            <a:r>
              <a:rPr lang="ar-JO" altLang="en-US" sz="2800" b="1" dirty="0">
                <a:solidFill>
                  <a:srgbClr val="333300"/>
                </a:solidFill>
                <a:cs typeface="Arial" panose="020B0604020202020204" pitchFamily="34" charset="0"/>
              </a:rPr>
              <a:t>الحرب المقدسة ضد الديانات الأخرى وتوسعها في الأراضي.</a:t>
            </a:r>
            <a:endParaRPr lang="en-GB" altLang="en-US" sz="2800" b="1" dirty="0">
              <a:solidFill>
                <a:srgbClr val="333300"/>
              </a:solidFill>
              <a:cs typeface="Arial" panose="020B0604020202020204" pitchFamily="34" charset="0"/>
            </a:endParaRPr>
          </a:p>
        </p:txBody>
      </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a:extLst>
              <a:ext uri="{FF2B5EF4-FFF2-40B4-BE49-F238E27FC236}">
                <a16:creationId xmlns:a16="http://schemas.microsoft.com/office/drawing/2014/main" id="{A3412320-658E-A446-9FF4-921EA1F377F2}"/>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575" y="-30163"/>
            <a:ext cx="9185275"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23" name="Group 2">
            <a:extLst>
              <a:ext uri="{FF2B5EF4-FFF2-40B4-BE49-F238E27FC236}">
                <a16:creationId xmlns:a16="http://schemas.microsoft.com/office/drawing/2014/main" id="{A58F8A6D-64EB-B143-943D-61099B0C3061}"/>
              </a:ext>
            </a:extLst>
          </p:cNvPr>
          <p:cNvGrpSpPr>
            <a:grpSpLocks/>
          </p:cNvGrpSpPr>
          <p:nvPr/>
        </p:nvGrpSpPr>
        <p:grpSpPr bwMode="auto">
          <a:xfrm>
            <a:off x="3538538" y="549275"/>
            <a:ext cx="2066925" cy="863600"/>
            <a:chOff x="2232" y="0"/>
            <a:chExt cx="1302" cy="748"/>
          </a:xfrm>
        </p:grpSpPr>
        <p:sp>
          <p:nvSpPr>
            <p:cNvPr id="184326" name="AutoShape 3">
              <a:extLst>
                <a:ext uri="{FF2B5EF4-FFF2-40B4-BE49-F238E27FC236}">
                  <a16:creationId xmlns:a16="http://schemas.microsoft.com/office/drawing/2014/main" id="{6A4FFEBF-AB26-B14B-AE8C-244EBC10748A}"/>
                </a:ext>
              </a:extLst>
            </p:cNvPr>
            <p:cNvSpPr>
              <a:spLocks noChangeArrowheads="1"/>
            </p:cNvSpPr>
            <p:nvPr/>
          </p:nvSpPr>
          <p:spPr bwMode="auto">
            <a:xfrm>
              <a:off x="2232" y="0"/>
              <a:ext cx="1302" cy="748"/>
            </a:xfrm>
            <a:prstGeom prst="roundRect">
              <a:avLst>
                <a:gd name="adj" fmla="val 13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sp>
          <p:nvSpPr>
            <p:cNvPr id="184327" name="AutoShape 5">
              <a:extLst>
                <a:ext uri="{FF2B5EF4-FFF2-40B4-BE49-F238E27FC236}">
                  <a16:creationId xmlns:a16="http://schemas.microsoft.com/office/drawing/2014/main" id="{12C4D147-B822-464E-996F-36383813429A}"/>
                </a:ext>
              </a:extLst>
            </p:cNvPr>
            <p:cNvSpPr>
              <a:spLocks noChangeArrowheads="1"/>
            </p:cNvSpPr>
            <p:nvPr/>
          </p:nvSpPr>
          <p:spPr bwMode="auto">
            <a:xfrm>
              <a:off x="2232" y="0"/>
              <a:ext cx="1302" cy="748"/>
            </a:xfrm>
            <a:prstGeom prst="roundRect">
              <a:avLst>
                <a:gd name="adj" fmla="val 13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grpSp>
      <p:sp>
        <p:nvSpPr>
          <p:cNvPr id="232455" name="Text Box 7">
            <a:extLst>
              <a:ext uri="{FF2B5EF4-FFF2-40B4-BE49-F238E27FC236}">
                <a16:creationId xmlns:a16="http://schemas.microsoft.com/office/drawing/2014/main" id="{DC93065F-1D67-2F42-BDDD-2619C2207475}"/>
              </a:ext>
            </a:extLst>
          </p:cNvPr>
          <p:cNvSpPr txBox="1">
            <a:spLocks noChangeArrowheads="1"/>
          </p:cNvSpPr>
          <p:nvPr/>
        </p:nvSpPr>
        <p:spPr bwMode="auto">
          <a:xfrm>
            <a:off x="33338" y="3429000"/>
            <a:ext cx="9185275" cy="2418740"/>
          </a:xfrm>
          <a:prstGeom prst="rect">
            <a:avLst/>
          </a:prstGeom>
          <a:solidFill>
            <a:schemeClr val="bg1">
              <a:alpha val="6901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gn="ctr">
              <a:lnSpc>
                <a:spcPct val="93000"/>
              </a:lnSpc>
              <a:spcBef>
                <a:spcPct val="0"/>
              </a:spcBef>
              <a:buClr>
                <a:srgbClr val="FFFFFF"/>
              </a:buClr>
              <a:buFont typeface="Arial Narrow" panose="020B0604020202020204" pitchFamily="34" charset="0"/>
              <a:buNone/>
            </a:pPr>
            <a:r>
              <a:rPr lang="ar-JO" altLang="en-US" b="1" dirty="0">
                <a:solidFill>
                  <a:schemeClr val="tx1"/>
                </a:solidFill>
                <a:cs typeface="Arial" panose="020B0604020202020204" pitchFamily="34" charset="0"/>
              </a:rPr>
              <a:t>آمن محمد باستخدام القوة لتحقيق الخضوع المطلوب من الله</a:t>
            </a:r>
          </a:p>
          <a:p>
            <a:pPr algn="ctr">
              <a:lnSpc>
                <a:spcPct val="93000"/>
              </a:lnSpc>
              <a:spcBef>
                <a:spcPct val="0"/>
              </a:spcBef>
              <a:buClr>
                <a:srgbClr val="FFFFFF"/>
              </a:buClr>
              <a:buFont typeface="Arial Narrow" panose="020B0604020202020204" pitchFamily="34" charset="0"/>
              <a:buNone/>
            </a:pPr>
            <a:r>
              <a:rPr lang="ar-JO" altLang="en-US" b="1" dirty="0">
                <a:solidFill>
                  <a:schemeClr val="tx1"/>
                </a:solidFill>
                <a:cs typeface="Arial" panose="020B0604020202020204" pitchFamily="34" charset="0"/>
              </a:rPr>
              <a:t>وقد أمر:</a:t>
            </a:r>
            <a:endParaRPr lang="en-GB" altLang="en-US" b="1" dirty="0">
              <a:solidFill>
                <a:schemeClr val="tx1"/>
              </a:solidFill>
              <a:cs typeface="Arial" panose="020B0604020202020204" pitchFamily="34" charset="0"/>
            </a:endParaRPr>
          </a:p>
          <a:p>
            <a:pPr algn="ctr">
              <a:lnSpc>
                <a:spcPct val="93000"/>
              </a:lnSpc>
              <a:spcBef>
                <a:spcPct val="0"/>
              </a:spcBef>
              <a:buClr>
                <a:srgbClr val="FFFFFF"/>
              </a:buClr>
              <a:buFont typeface="Arial Narrow" panose="020B0604020202020204" pitchFamily="34" charset="0"/>
              <a:buNone/>
            </a:pPr>
            <a:endParaRPr lang="en-GB" altLang="en-US" b="1" dirty="0">
              <a:solidFill>
                <a:schemeClr val="tx1"/>
              </a:solidFill>
              <a:cs typeface="Arial" panose="020B0604020202020204" pitchFamily="34" charset="0"/>
            </a:endParaRPr>
          </a:p>
          <a:p>
            <a:pPr algn="ctr">
              <a:lnSpc>
                <a:spcPct val="93000"/>
              </a:lnSpc>
              <a:spcBef>
                <a:spcPct val="0"/>
              </a:spcBef>
              <a:buClr>
                <a:srgbClr val="FFFFFF"/>
              </a:buClr>
              <a:buFont typeface="Arial Narrow" panose="020B0604020202020204" pitchFamily="34" charset="0"/>
              <a:buNone/>
            </a:pPr>
            <a:r>
              <a:rPr lang="ar-JO" altLang="en-US" b="1" dirty="0">
                <a:solidFill>
                  <a:schemeClr val="tx1"/>
                </a:solidFill>
                <a:cs typeface="Arial" panose="020B0604020202020204" pitchFamily="34" charset="0"/>
              </a:rPr>
              <a:t>فاقتلوا المشركين حيث وجدتموهم (9: 5)</a:t>
            </a:r>
          </a:p>
          <a:p>
            <a:pPr algn="ctr">
              <a:spcBef>
                <a:spcPct val="0"/>
              </a:spcBef>
              <a:buClr>
                <a:srgbClr val="FFFFFF"/>
              </a:buClr>
              <a:buFont typeface="Arial Narrow" panose="020B0604020202020204" pitchFamily="34" charset="0"/>
              <a:buNone/>
            </a:pPr>
            <a:r>
              <a:rPr lang="ar-JO" altLang="en-US" b="1" dirty="0">
                <a:solidFill>
                  <a:schemeClr val="tx1"/>
                </a:solidFill>
                <a:cs typeface="Arial" panose="020B0604020202020204" pitchFamily="34" charset="0"/>
              </a:rPr>
              <a:t>وقاتلوا في سبيل الله (2: 244)</a:t>
            </a:r>
            <a:r>
              <a:rPr lang="en-GB" altLang="en-US" b="1" dirty="0">
                <a:solidFill>
                  <a:schemeClr val="tx1"/>
                </a:solidFill>
                <a:cs typeface="Arial" panose="020B0604020202020204" pitchFamily="34" charset="0"/>
              </a:rPr>
              <a:t> </a:t>
            </a:r>
          </a:p>
        </p:txBody>
      </p:sp>
      <p:sp>
        <p:nvSpPr>
          <p:cNvPr id="184325" name="Rectangle 4">
            <a:extLst>
              <a:ext uri="{FF2B5EF4-FFF2-40B4-BE49-F238E27FC236}">
                <a16:creationId xmlns:a16="http://schemas.microsoft.com/office/drawing/2014/main" id="{A2B9EF0F-4C08-5145-8EB2-C6E770D223B0}"/>
              </a:ext>
            </a:extLst>
          </p:cNvPr>
          <p:cNvSpPr>
            <a:spLocks noChangeArrowheads="1"/>
          </p:cNvSpPr>
          <p:nvPr/>
        </p:nvSpPr>
        <p:spPr bwMode="auto">
          <a:xfrm>
            <a:off x="28575" y="1123950"/>
            <a:ext cx="9185275" cy="1016000"/>
          </a:xfrm>
          <a:prstGeom prst="rect">
            <a:avLst/>
          </a:prstGeom>
          <a:solidFill>
            <a:schemeClr val="bg1">
              <a:alpha val="7215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a:spcBef>
                <a:spcPct val="0"/>
              </a:spcBef>
              <a:buFontTx/>
              <a:buNone/>
            </a:pPr>
            <a:r>
              <a:rPr lang="ar-JO" altLang="en-US" sz="6000" b="1" dirty="0">
                <a:solidFill>
                  <a:schemeClr val="tx1"/>
                </a:solidFill>
                <a:cs typeface="Arial" panose="020B0604020202020204" pitchFamily="34" charset="0"/>
              </a:rPr>
              <a:t>الجهاد</a:t>
            </a:r>
            <a:endParaRPr lang="en-SG" altLang="en-US" sz="6000" b="1" dirty="0">
              <a:solidFill>
                <a:schemeClr val="tx1"/>
              </a:solidFill>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32455">
                                            <p:txEl>
                                              <p:pRg st="0" end="0"/>
                                            </p:txEl>
                                          </p:spTgt>
                                        </p:tgtEl>
                                        <p:attrNameLst>
                                          <p:attrName>style.visibility</p:attrName>
                                        </p:attrNameLst>
                                      </p:cBhvr>
                                      <p:to>
                                        <p:strVal val="visible"/>
                                      </p:to>
                                    </p:set>
                                    <p:animEffect transition="in" filter="checkerboard(across)">
                                      <p:cBhvr>
                                        <p:cTn id="7" dur="500"/>
                                        <p:tgtEl>
                                          <p:spTgt spid="232455">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32455">
                                            <p:txEl>
                                              <p:pRg st="1" end="1"/>
                                            </p:txEl>
                                          </p:spTgt>
                                        </p:tgtEl>
                                        <p:attrNameLst>
                                          <p:attrName>style.visibility</p:attrName>
                                        </p:attrNameLst>
                                      </p:cBhvr>
                                      <p:to>
                                        <p:strVal val="visible"/>
                                      </p:to>
                                    </p:set>
                                    <p:animEffect transition="in" filter="checkerboard(across)">
                                      <p:cBhvr>
                                        <p:cTn id="10" dur="500"/>
                                        <p:tgtEl>
                                          <p:spTgt spid="232455">
                                            <p:txEl>
                                              <p:pRg st="1" end="1"/>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32455">
                                            <p:txEl>
                                              <p:pRg st="3" end="3"/>
                                            </p:txEl>
                                          </p:spTgt>
                                        </p:tgtEl>
                                        <p:attrNameLst>
                                          <p:attrName>style.visibility</p:attrName>
                                        </p:attrNameLst>
                                      </p:cBhvr>
                                      <p:to>
                                        <p:strVal val="visible"/>
                                      </p:to>
                                    </p:set>
                                    <p:animEffect transition="in" filter="checkerboard(across)">
                                      <p:cBhvr>
                                        <p:cTn id="13" dur="500"/>
                                        <p:tgtEl>
                                          <p:spTgt spid="232455">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232455">
                                            <p:txEl>
                                              <p:pRg st="4" end="4"/>
                                            </p:txEl>
                                          </p:spTgt>
                                        </p:tgtEl>
                                        <p:attrNameLst>
                                          <p:attrName>style.visibility</p:attrName>
                                        </p:attrNameLst>
                                      </p:cBhvr>
                                      <p:to>
                                        <p:strVal val="visible"/>
                                      </p:to>
                                    </p:set>
                                    <p:animEffect transition="in" filter="checkerboard(across)">
                                      <p:cBhvr>
                                        <p:cTn id="18" dur="500"/>
                                        <p:tgtEl>
                                          <p:spTgt spid="23245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5" grpId="0" uiExpand="1" build="p"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1">
            <a:extLst>
              <a:ext uri="{FF2B5EF4-FFF2-40B4-BE49-F238E27FC236}">
                <a16:creationId xmlns:a16="http://schemas.microsoft.com/office/drawing/2014/main" id="{CAF135AA-E11F-524E-B9DC-F90861B47FE0}"/>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75" y="0"/>
            <a:ext cx="9144000"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1" name="Text Box 2">
            <a:extLst>
              <a:ext uri="{FF2B5EF4-FFF2-40B4-BE49-F238E27FC236}">
                <a16:creationId xmlns:a16="http://schemas.microsoft.com/office/drawing/2014/main" id="{C47B1815-95CE-6B4F-BA8A-A4F23AD13CAE}"/>
              </a:ext>
            </a:extLst>
          </p:cNvPr>
          <p:cNvSpPr txBox="1">
            <a:spLocks noChangeArrowheads="1"/>
          </p:cNvSpPr>
          <p:nvPr/>
        </p:nvSpPr>
        <p:spPr bwMode="auto">
          <a:xfrm>
            <a:off x="15875" y="188913"/>
            <a:ext cx="9144000" cy="744537"/>
          </a:xfrm>
          <a:prstGeom prst="rect">
            <a:avLst/>
          </a:prstGeom>
          <a:solidFill>
            <a:schemeClr val="bg1">
              <a:alpha val="6588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gn="ctr">
              <a:lnSpc>
                <a:spcPct val="95000"/>
              </a:lnSpc>
              <a:spcBef>
                <a:spcPct val="0"/>
              </a:spcBef>
              <a:buClr>
                <a:srgbClr val="000000"/>
              </a:buClr>
              <a:buFont typeface="Times New Roman" panose="02020603050405020304" pitchFamily="18" charset="0"/>
              <a:buNone/>
            </a:pPr>
            <a:r>
              <a:rPr lang="ar-JO" altLang="en-US" sz="4400" b="1" dirty="0">
                <a:solidFill>
                  <a:schemeClr val="tx1"/>
                </a:solidFill>
                <a:cs typeface="Arial" panose="020B0604020202020204" pitchFamily="34" charset="0"/>
              </a:rPr>
              <a:t>الخلاص</a:t>
            </a:r>
            <a:endParaRPr lang="en-GB" altLang="en-US" sz="4400" b="1" dirty="0">
              <a:solidFill>
                <a:schemeClr val="tx1"/>
              </a:solidFill>
              <a:cs typeface="Arial" panose="020B0604020202020204" pitchFamily="34" charset="0"/>
            </a:endParaRPr>
          </a:p>
        </p:txBody>
      </p:sp>
      <p:sp>
        <p:nvSpPr>
          <p:cNvPr id="3" name="Rectangle 2">
            <a:extLst>
              <a:ext uri="{FF2B5EF4-FFF2-40B4-BE49-F238E27FC236}">
                <a16:creationId xmlns:a16="http://schemas.microsoft.com/office/drawing/2014/main" id="{55977CBF-D085-904E-B796-23CE2B577F1A}"/>
              </a:ext>
            </a:extLst>
          </p:cNvPr>
          <p:cNvSpPr/>
          <p:nvPr/>
        </p:nvSpPr>
        <p:spPr>
          <a:xfrm>
            <a:off x="15875" y="4103688"/>
            <a:ext cx="9128125" cy="2685863"/>
          </a:xfrm>
          <a:prstGeom prst="rect">
            <a:avLst/>
          </a:prstGeom>
          <a:solidFill>
            <a:schemeClr val="bg2">
              <a:lumMod val="40000"/>
              <a:lumOff val="60000"/>
            </a:schemeClr>
          </a:solidFill>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274638" indent="-265113" algn="r" rtl="1">
              <a:lnSpc>
                <a:spcPct val="95000"/>
              </a:lnSpc>
              <a:spcBef>
                <a:spcPts val="800"/>
              </a:spcBef>
              <a:buClr>
                <a:srgbClr val="000000"/>
              </a:buClr>
              <a:buFont typeface="Times New Roman" panose="02020603050405020304" pitchFamily="18" charset="0"/>
              <a:buChar char="•"/>
              <a:defRPr/>
            </a:pPr>
            <a:r>
              <a:rPr lang="ar-JO" altLang="en-US" sz="3200" b="1" dirty="0">
                <a:cs typeface="Arial" panose="020B0604020202020204" pitchFamily="34" charset="0"/>
              </a:rPr>
              <a:t>يؤدي </a:t>
            </a:r>
            <a:r>
              <a:rPr lang="ar-JO" altLang="en-US" sz="3200" b="1" dirty="0">
                <a:solidFill>
                  <a:srgbClr val="FF0000"/>
                </a:solidFill>
                <a:cs typeface="Arial" panose="020B0604020202020204" pitchFamily="34" charset="0"/>
              </a:rPr>
              <a:t>الإيمان والأعمال </a:t>
            </a:r>
            <a:r>
              <a:rPr lang="ar-JO" altLang="en-US" sz="3200" b="1" dirty="0">
                <a:cs typeface="Arial" panose="020B0604020202020204" pitchFamily="34" charset="0"/>
              </a:rPr>
              <a:t>إلى الخلاص في القرآن.</a:t>
            </a:r>
            <a:endParaRPr lang="en-SG" altLang="en-US" sz="3200" b="1" dirty="0">
              <a:cs typeface="Arial" panose="020B0604020202020204" pitchFamily="34" charset="0"/>
            </a:endParaRPr>
          </a:p>
          <a:p>
            <a:pPr marL="274638" indent="-265113" algn="r" rtl="1">
              <a:lnSpc>
                <a:spcPct val="95000"/>
              </a:lnSpc>
              <a:spcBef>
                <a:spcPts val="800"/>
              </a:spcBef>
              <a:buClr>
                <a:srgbClr val="000000"/>
              </a:buClr>
              <a:buFont typeface="Times New Roman" panose="02020603050405020304" pitchFamily="18" charset="0"/>
              <a:buChar char="•"/>
              <a:defRPr/>
            </a:pPr>
            <a:r>
              <a:rPr lang="ar-JO" altLang="en-US" sz="3200" b="1" dirty="0">
                <a:cs typeface="Arial" panose="020B0604020202020204" pitchFamily="34" charset="0"/>
              </a:rPr>
              <a:t>بالنسبة للمسلمين </a:t>
            </a:r>
            <a:r>
              <a:rPr lang="ar-JO" altLang="en-US" sz="3200" b="1" dirty="0">
                <a:solidFill>
                  <a:srgbClr val="FF0000"/>
                </a:solidFill>
                <a:cs typeface="Arial" panose="020B0604020202020204" pitchFamily="34" charset="0"/>
              </a:rPr>
              <a:t>لا يوجد طريقة لمعرفة </a:t>
            </a:r>
            <a:r>
              <a:rPr lang="ar-JO" altLang="en-US" sz="3200" b="1" dirty="0">
                <a:cs typeface="Arial" panose="020B0604020202020204" pitchFamily="34" charset="0"/>
              </a:rPr>
              <a:t>إن كانوا ذاهبين إلى الجنة أم لا.</a:t>
            </a:r>
            <a:endParaRPr lang="en-GB" altLang="en-US" sz="3200" b="1" dirty="0">
              <a:cs typeface="Arial" panose="020B0604020202020204" pitchFamily="34" charset="0"/>
            </a:endParaRPr>
          </a:p>
          <a:p>
            <a:pPr marL="274638" indent="-265113" algn="r" rtl="1">
              <a:spcBef>
                <a:spcPts val="800"/>
              </a:spcBef>
              <a:buClr>
                <a:srgbClr val="000000"/>
              </a:buClr>
              <a:buFont typeface="Times New Roman" panose="02020603050405020304" pitchFamily="18" charset="0"/>
              <a:buChar char="•"/>
              <a:defRPr/>
            </a:pPr>
            <a:r>
              <a:rPr lang="ar-JO" altLang="en-US" sz="3200" b="1" dirty="0">
                <a:solidFill>
                  <a:srgbClr val="FF0000"/>
                </a:solidFill>
                <a:cs typeface="Arial" panose="020B0604020202020204" pitchFamily="34" charset="0"/>
              </a:rPr>
              <a:t>الطريقة الوحيدة </a:t>
            </a:r>
            <a:r>
              <a:rPr lang="ar-JO" altLang="en-US" sz="3200" b="1" dirty="0">
                <a:cs typeface="Arial" panose="020B0604020202020204" pitchFamily="34" charset="0"/>
              </a:rPr>
              <a:t>بالنسبة للمسلم والتي يستطيع من خلالها التأكد من ذهابة للجنة هي </a:t>
            </a:r>
            <a:r>
              <a:rPr lang="ar-JO" altLang="en-US" sz="3200" b="1" dirty="0">
                <a:solidFill>
                  <a:srgbClr val="FF0000"/>
                </a:solidFill>
                <a:cs typeface="Arial" panose="020B0604020202020204" pitchFamily="34" charset="0"/>
              </a:rPr>
              <a:t>الموت في القتال </a:t>
            </a:r>
            <a:r>
              <a:rPr lang="ar-JO" altLang="en-US" sz="3200" b="1" dirty="0">
                <a:cs typeface="Arial" panose="020B0604020202020204" pitchFamily="34" charset="0"/>
              </a:rPr>
              <a:t>لأجل الإسلام.</a:t>
            </a:r>
            <a:endParaRPr lang="en-SG" altLang="en-US" sz="3200" b="1" dirty="0"/>
          </a:p>
        </p:txBody>
      </p:sp>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4">
            <a:extLst>
              <a:ext uri="{FF2B5EF4-FFF2-40B4-BE49-F238E27FC236}">
                <a16:creationId xmlns:a16="http://schemas.microsoft.com/office/drawing/2014/main" id="{6A195A71-C396-1948-9559-DCED8E5F9C2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8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32AAA688-54B4-2B47-82A6-221F5FE7C805}"/>
              </a:ext>
            </a:extLst>
          </p:cNvPr>
          <p:cNvSpPr/>
          <p:nvPr/>
        </p:nvSpPr>
        <p:spPr>
          <a:xfrm>
            <a:off x="-15875" y="4110038"/>
            <a:ext cx="9144000" cy="2062103"/>
          </a:xfrm>
          <a:prstGeom prst="rect">
            <a:avLst/>
          </a:prstGeom>
          <a:solidFill>
            <a:schemeClr val="tx2">
              <a:lumMod val="65000"/>
              <a:lumOff val="35000"/>
              <a:alpha val="57000"/>
            </a:schemeClr>
          </a:solidFill>
        </p:spPr>
        <p:txBody>
          <a:bodyPr>
            <a:spAutoFit/>
          </a:bodyPr>
          <a:lstStyle/>
          <a:p>
            <a:pPr marL="457200" indent="-457200" algn="r" rtl="1">
              <a:buFont typeface="Arial" panose="020B0604020202020204" pitchFamily="34" charset="0"/>
              <a:buChar char="•"/>
              <a:defRPr/>
            </a:pPr>
            <a:r>
              <a:rPr lang="ar-JO" sz="3200" b="1" dirty="0">
                <a:solidFill>
                  <a:schemeClr val="bg1"/>
                </a:solidFill>
              </a:rPr>
              <a:t>سوف يتم وضع جميع </a:t>
            </a:r>
            <a:r>
              <a:rPr lang="ar-JO" sz="3200" b="1" dirty="0">
                <a:solidFill>
                  <a:srgbClr val="FFFF00"/>
                </a:solidFill>
              </a:rPr>
              <a:t>أعمالهم الصالحة والسيئة </a:t>
            </a:r>
            <a:r>
              <a:rPr lang="ar-JO" sz="3200" b="1" dirty="0">
                <a:solidFill>
                  <a:schemeClr val="bg1"/>
                </a:solidFill>
              </a:rPr>
              <a:t>على ميزان ويتم توزينها، لكن هذا </a:t>
            </a:r>
            <a:r>
              <a:rPr lang="ar-JO" sz="3200" b="1" dirty="0">
                <a:solidFill>
                  <a:srgbClr val="FFFF00"/>
                </a:solidFill>
              </a:rPr>
              <a:t>ليس مضموناً</a:t>
            </a:r>
            <a:r>
              <a:rPr lang="ar-JO" sz="3200" b="1" dirty="0">
                <a:solidFill>
                  <a:schemeClr val="bg1"/>
                </a:solidFill>
              </a:rPr>
              <a:t>.</a:t>
            </a:r>
            <a:endParaRPr lang="ar-JO" sz="3200" b="1" dirty="0">
              <a:solidFill>
                <a:srgbClr val="FFFF00"/>
              </a:solidFill>
            </a:endParaRPr>
          </a:p>
          <a:p>
            <a:pPr marL="457200" indent="-457200" algn="r" rtl="1">
              <a:buFont typeface="Arial" panose="020B0604020202020204" pitchFamily="34" charset="0"/>
              <a:buChar char="•"/>
              <a:defRPr/>
            </a:pPr>
            <a:r>
              <a:rPr lang="ar-JO" sz="3200" b="1" dirty="0">
                <a:solidFill>
                  <a:schemeClr val="bg1"/>
                </a:solidFill>
              </a:rPr>
              <a:t>يقترح القرآن </a:t>
            </a:r>
            <a:r>
              <a:rPr lang="ar-JO" sz="3200" b="1" dirty="0">
                <a:solidFill>
                  <a:srgbClr val="FFFF00"/>
                </a:solidFill>
              </a:rPr>
              <a:t>قدراً إلهياً ً</a:t>
            </a:r>
            <a:endParaRPr lang="en-SG" sz="3200" b="1" dirty="0">
              <a:solidFill>
                <a:srgbClr val="FFFF00"/>
              </a:solidFill>
            </a:endParaRPr>
          </a:p>
          <a:p>
            <a:pPr marL="457200" indent="-457200" algn="r" rtl="1">
              <a:buFont typeface="Arial" panose="020B0604020202020204" pitchFamily="34" charset="0"/>
              <a:buChar char="•"/>
              <a:defRPr/>
            </a:pPr>
            <a:r>
              <a:rPr lang="ar-JO" sz="3200" b="1" dirty="0">
                <a:solidFill>
                  <a:schemeClr val="bg1"/>
                </a:solidFill>
              </a:rPr>
              <a:t>يتمسك المسلمون بقوة بعقيدة </a:t>
            </a:r>
            <a:r>
              <a:rPr lang="ar-JO" sz="3200" b="1" dirty="0">
                <a:solidFill>
                  <a:srgbClr val="FFFF00"/>
                </a:solidFill>
              </a:rPr>
              <a:t>إنشالله (إن اراد الله)</a:t>
            </a:r>
            <a:endParaRPr lang="en-SG" sz="3200" b="1" dirty="0">
              <a:solidFill>
                <a:srgbClr val="FFFF00"/>
              </a:solidFill>
            </a:endParaRPr>
          </a:p>
        </p:txBody>
      </p:sp>
      <p:sp>
        <p:nvSpPr>
          <p:cNvPr id="188420" name="Rectangle 1">
            <a:extLst>
              <a:ext uri="{FF2B5EF4-FFF2-40B4-BE49-F238E27FC236}">
                <a16:creationId xmlns:a16="http://schemas.microsoft.com/office/drawing/2014/main" id="{42197013-3648-7D47-8A3B-398E77341CEC}"/>
              </a:ext>
            </a:extLst>
          </p:cNvPr>
          <p:cNvSpPr>
            <a:spLocks noChangeArrowheads="1"/>
          </p:cNvSpPr>
          <p:nvPr/>
        </p:nvSpPr>
        <p:spPr bwMode="auto">
          <a:xfrm>
            <a:off x="3419475" y="6315075"/>
            <a:ext cx="66246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spcBef>
                <a:spcPct val="0"/>
              </a:spcBef>
              <a:buFontTx/>
              <a:buNone/>
            </a:pPr>
            <a:r>
              <a:rPr lang="en-SG" altLang="en-US" sz="1400" b="1" dirty="0">
                <a:solidFill>
                  <a:schemeClr val="bg1"/>
                </a:solidFill>
              </a:rPr>
              <a:t>http://</a:t>
            </a:r>
            <a:r>
              <a:rPr lang="en-SG" altLang="en-US" sz="1400" b="1" dirty="0" err="1">
                <a:solidFill>
                  <a:schemeClr val="bg1"/>
                </a:solidFill>
              </a:rPr>
              <a:t>www.islamicweb.com</a:t>
            </a:r>
            <a:r>
              <a:rPr lang="en-SG" altLang="en-US" sz="1400" b="1" dirty="0">
                <a:solidFill>
                  <a:schemeClr val="bg1"/>
                </a:solidFill>
              </a:rPr>
              <a:t>/beliefs/creed/</a:t>
            </a:r>
            <a:r>
              <a:rPr lang="en-SG" altLang="en-US" sz="1400" b="1" dirty="0" err="1">
                <a:solidFill>
                  <a:schemeClr val="bg1"/>
                </a:solidFill>
              </a:rPr>
              <a:t>abdulwahab</a:t>
            </a:r>
            <a:r>
              <a:rPr lang="en-SG" altLang="en-US" sz="1400" b="1" dirty="0">
                <a:solidFill>
                  <a:schemeClr val="bg1"/>
                </a:solidFill>
              </a:rPr>
              <a:t>/KT1-chap-42.htm</a:t>
            </a:r>
          </a:p>
          <a:p>
            <a:pPr>
              <a:spcBef>
                <a:spcPct val="0"/>
              </a:spcBef>
              <a:buFontTx/>
              <a:buNone/>
            </a:pPr>
            <a:r>
              <a:rPr lang="en-SG" altLang="en-US" sz="1600" b="1" dirty="0">
                <a:solidFill>
                  <a:schemeClr val="bg1"/>
                </a:solidFill>
              </a:rPr>
              <a:t>http://</a:t>
            </a:r>
            <a:r>
              <a:rPr lang="en-SG" altLang="en-US" sz="1600" b="1" dirty="0" err="1">
                <a:solidFill>
                  <a:schemeClr val="bg1"/>
                </a:solidFill>
              </a:rPr>
              <a:t>www.religionfacts.com</a:t>
            </a:r>
            <a:r>
              <a:rPr lang="en-SG" altLang="en-US" sz="1600" b="1" dirty="0">
                <a:solidFill>
                  <a:schemeClr val="bg1"/>
                </a:solidFill>
              </a:rPr>
              <a:t>/</a:t>
            </a:r>
            <a:r>
              <a:rPr lang="en-SG" altLang="en-US" sz="1600" b="1" dirty="0" err="1">
                <a:solidFill>
                  <a:schemeClr val="bg1"/>
                </a:solidFill>
              </a:rPr>
              <a:t>islam</a:t>
            </a:r>
            <a:r>
              <a:rPr lang="en-SG" altLang="en-US" sz="1600" b="1" dirty="0">
                <a:solidFill>
                  <a:schemeClr val="bg1"/>
                </a:solidFill>
              </a:rPr>
              <a:t>/beliefs/salvation.htm#1</a:t>
            </a:r>
          </a:p>
        </p:txBody>
      </p:sp>
      <p:pic>
        <p:nvPicPr>
          <p:cNvPr id="188421" name="Picture 3">
            <a:extLst>
              <a:ext uri="{FF2B5EF4-FFF2-40B4-BE49-F238E27FC236}">
                <a16:creationId xmlns:a16="http://schemas.microsoft.com/office/drawing/2014/main" id="{BE746F46-FA0C-E343-9DED-15D7106B2AB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75" y="3083719"/>
            <a:ext cx="9159875"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1">
            <a:extLst>
              <a:ext uri="{FF2B5EF4-FFF2-40B4-BE49-F238E27FC236}">
                <a16:creationId xmlns:a16="http://schemas.microsoft.com/office/drawing/2014/main" id="{2C0AF874-0EB6-FC4C-91B6-A160C1586DC0}"/>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58888" y="0"/>
            <a:ext cx="698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1">
            <a:extLst>
              <a:ext uri="{FF2B5EF4-FFF2-40B4-BE49-F238E27FC236}">
                <a16:creationId xmlns:a16="http://schemas.microsoft.com/office/drawing/2014/main" id="{26264610-C78B-DD4B-97D8-DE9C388AACD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6700"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7" name="Text Box 2">
            <a:extLst>
              <a:ext uri="{FF2B5EF4-FFF2-40B4-BE49-F238E27FC236}">
                <a16:creationId xmlns:a16="http://schemas.microsoft.com/office/drawing/2014/main" id="{20645E2F-5BE0-724D-96BA-1AB7C29C3B8E}"/>
              </a:ext>
            </a:extLst>
          </p:cNvPr>
          <p:cNvSpPr txBox="1">
            <a:spLocks noChangeArrowheads="1"/>
          </p:cNvSpPr>
          <p:nvPr/>
        </p:nvSpPr>
        <p:spPr bwMode="auto">
          <a:xfrm>
            <a:off x="134938" y="1293813"/>
            <a:ext cx="8874125" cy="744537"/>
          </a:xfrm>
          <a:prstGeom prst="rect">
            <a:avLst/>
          </a:prstGeom>
          <a:blipFill>
            <a:blip r:embed="rId4"/>
            <a:tile tx="0" ty="0" sx="100000" sy="100000" flip="none" algn="tl"/>
          </a:blipFill>
          <a:ln>
            <a:noFill/>
          </a:ln>
        </p:spPr>
        <p:txBody>
          <a:bodyPr lIns="90000" tIns="46800" rIns="90000" bIns="46800" anchor="ctr">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gn="ctr">
              <a:lnSpc>
                <a:spcPct val="95000"/>
              </a:lnSpc>
              <a:spcBef>
                <a:spcPct val="0"/>
              </a:spcBef>
              <a:buClr>
                <a:srgbClr val="000000"/>
              </a:buClr>
              <a:buFont typeface="Times New Roman" panose="02020603050405020304" pitchFamily="18" charset="0"/>
              <a:buNone/>
            </a:pPr>
            <a:r>
              <a:rPr lang="ar-JO" altLang="en-US" sz="4400" b="1" dirty="0">
                <a:solidFill>
                  <a:schemeClr val="tx1"/>
                </a:solidFill>
                <a:cs typeface="Arial" panose="020B0604020202020204" pitchFamily="34" charset="0"/>
              </a:rPr>
              <a:t>القرآن</a:t>
            </a:r>
            <a:endParaRPr lang="en-GB" altLang="en-US" sz="4400" b="1" dirty="0">
              <a:solidFill>
                <a:schemeClr val="tx1"/>
              </a:solidFill>
              <a:cs typeface="Arial" panose="020B0604020202020204" pitchFamily="34" charset="0"/>
            </a:endParaRPr>
          </a:p>
        </p:txBody>
      </p:sp>
      <p:sp>
        <p:nvSpPr>
          <p:cNvPr id="190468" name="Text Box 3">
            <a:extLst>
              <a:ext uri="{FF2B5EF4-FFF2-40B4-BE49-F238E27FC236}">
                <a16:creationId xmlns:a16="http://schemas.microsoft.com/office/drawing/2014/main" id="{D507BD87-A969-9243-87DF-119997C5EB3E}"/>
              </a:ext>
            </a:extLst>
          </p:cNvPr>
          <p:cNvSpPr txBox="1">
            <a:spLocks noChangeArrowheads="1"/>
          </p:cNvSpPr>
          <p:nvPr/>
        </p:nvSpPr>
        <p:spPr bwMode="auto">
          <a:xfrm>
            <a:off x="134938" y="4076700"/>
            <a:ext cx="8874125" cy="2599302"/>
          </a:xfrm>
          <a:prstGeom prst="rect">
            <a:avLst/>
          </a:prstGeom>
          <a:blipFill>
            <a:blip r:embed="rId4"/>
            <a:tile tx="0" ty="0" sx="100000" sy="100000" flip="none" algn="tl"/>
          </a:blipFill>
          <a:ln>
            <a:noFill/>
          </a:ln>
        </p:spPr>
        <p:txBody>
          <a:bodyPr lIns="90000" tIns="46800" rIns="90000" bIns="46800">
            <a:spAutoFit/>
          </a:bodyPr>
          <a:lstStyle>
            <a:lvl1pPr marL="336550" indent="-33655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9pPr>
          </a:lstStyle>
          <a:p>
            <a:pPr algn="r" rtl="1">
              <a:lnSpc>
                <a:spcPct val="95000"/>
              </a:lnSpc>
              <a:spcBef>
                <a:spcPts val="700"/>
              </a:spcBef>
              <a:buClr>
                <a:srgbClr val="000000"/>
              </a:buClr>
              <a:buFont typeface="Times New Roman" panose="02020603050405020304" pitchFamily="18" charset="0"/>
              <a:buChar char="•"/>
            </a:pPr>
            <a:r>
              <a:rPr lang="ar-JO" altLang="en-US" sz="2800" b="1" dirty="0">
                <a:solidFill>
                  <a:srgbClr val="333333"/>
                </a:solidFill>
                <a:cs typeface="Arial" panose="020B0604020202020204" pitchFamily="34" charset="0"/>
              </a:rPr>
              <a:t>من المفترض أنه أنزل إلى محمد من خلال جبريل.</a:t>
            </a:r>
          </a:p>
          <a:p>
            <a:pPr algn="r" rtl="1">
              <a:spcBef>
                <a:spcPts val="700"/>
              </a:spcBef>
              <a:buClr>
                <a:srgbClr val="000000"/>
              </a:buClr>
              <a:buFont typeface="Times New Roman" panose="02020603050405020304" pitchFamily="18" charset="0"/>
              <a:buChar char="•"/>
            </a:pPr>
            <a:r>
              <a:rPr lang="ar-JO" altLang="en-US" sz="2800" b="1" dirty="0">
                <a:solidFill>
                  <a:srgbClr val="333333"/>
                </a:solidFill>
                <a:cs typeface="Arial" panose="020B0604020202020204" pitchFamily="34" charset="0"/>
              </a:rPr>
              <a:t>تم تجميعه 100-150 سنة بعد موت محمد.</a:t>
            </a:r>
          </a:p>
          <a:p>
            <a:pPr algn="r" rtl="1">
              <a:spcBef>
                <a:spcPts val="800"/>
              </a:spcBef>
              <a:buClr>
                <a:srgbClr val="000000"/>
              </a:buClr>
              <a:buFont typeface="Times New Roman" panose="02020603050405020304" pitchFamily="18" charset="0"/>
              <a:buChar char="•"/>
            </a:pPr>
            <a:r>
              <a:rPr lang="ar-JO" altLang="en-US" sz="2800" b="1" dirty="0">
                <a:solidFill>
                  <a:srgbClr val="333333"/>
                </a:solidFill>
                <a:cs typeface="Arial" panose="020B0604020202020204" pitchFamily="34" charset="0"/>
              </a:rPr>
              <a:t>لا يمكن ترجمته.</a:t>
            </a:r>
            <a:endParaRPr lang="en-GB" altLang="en-US" sz="2800" b="1" dirty="0">
              <a:solidFill>
                <a:srgbClr val="333333"/>
              </a:solidFill>
              <a:cs typeface="Arial" panose="020B0604020202020204" pitchFamily="34" charset="0"/>
            </a:endParaRPr>
          </a:p>
          <a:p>
            <a:pPr algn="r" rtl="1">
              <a:spcBef>
                <a:spcPts val="700"/>
              </a:spcBef>
              <a:buClr>
                <a:srgbClr val="000000"/>
              </a:buClr>
              <a:buFont typeface="Times New Roman" panose="02020603050405020304" pitchFamily="18" charset="0"/>
              <a:buChar char="•"/>
            </a:pPr>
            <a:r>
              <a:rPr lang="ar-JO" altLang="en-US" sz="2800" b="1" dirty="0">
                <a:solidFill>
                  <a:srgbClr val="333333"/>
                </a:solidFill>
                <a:cs typeface="Arial" panose="020B0604020202020204" pitchFamily="34" charset="0"/>
              </a:rPr>
              <a:t>لا يمكن تحريفه.</a:t>
            </a:r>
            <a:endParaRPr lang="en-GB" altLang="en-US" sz="2800" b="1" dirty="0">
              <a:solidFill>
                <a:srgbClr val="333333"/>
              </a:solidFill>
              <a:cs typeface="Arial" panose="020B0604020202020204" pitchFamily="34" charset="0"/>
            </a:endParaRPr>
          </a:p>
          <a:p>
            <a:pPr algn="r" rtl="1">
              <a:spcBef>
                <a:spcPts val="700"/>
              </a:spcBef>
              <a:buClr>
                <a:srgbClr val="000000"/>
              </a:buClr>
              <a:buFont typeface="Times New Roman" panose="02020603050405020304" pitchFamily="18" charset="0"/>
              <a:buChar char="•"/>
            </a:pPr>
            <a:r>
              <a:rPr lang="ar-JO" altLang="en-US" sz="2800" b="1" dirty="0">
                <a:solidFill>
                  <a:srgbClr val="333333"/>
                </a:solidFill>
                <a:cs typeface="Arial" panose="020B0604020202020204" pitchFamily="34" charset="0"/>
              </a:rPr>
              <a:t>مكتوب بالعربية.</a:t>
            </a:r>
            <a:endParaRPr lang="en-GB" altLang="en-US" sz="2800" b="1" dirty="0">
              <a:solidFill>
                <a:srgbClr val="333333"/>
              </a:solidFill>
              <a:cs typeface="Arial" panose="020B0604020202020204" pitchFamily="34" charset="0"/>
            </a:endParaRPr>
          </a:p>
        </p:txBody>
      </p:sp>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4">
            <a:extLst>
              <a:ext uri="{FF2B5EF4-FFF2-40B4-BE49-F238E27FC236}">
                <a16:creationId xmlns:a16="http://schemas.microsoft.com/office/drawing/2014/main" id="{6D7D198C-3434-DD4D-A7BF-1A133FAB734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5" name="TextBox 1">
            <a:extLst>
              <a:ext uri="{FF2B5EF4-FFF2-40B4-BE49-F238E27FC236}">
                <a16:creationId xmlns:a16="http://schemas.microsoft.com/office/drawing/2014/main" id="{896A582E-D4FC-CB4E-AA4D-72C9B58EC5AF}"/>
              </a:ext>
            </a:extLst>
          </p:cNvPr>
          <p:cNvSpPr txBox="1">
            <a:spLocks noChangeArrowheads="1"/>
          </p:cNvSpPr>
          <p:nvPr/>
        </p:nvSpPr>
        <p:spPr bwMode="auto">
          <a:xfrm>
            <a:off x="0" y="3429000"/>
            <a:ext cx="9144000" cy="769938"/>
          </a:xfrm>
          <a:prstGeom prst="rect">
            <a:avLst/>
          </a:prstGeom>
          <a:solidFill>
            <a:schemeClr val="bg1">
              <a:lumMod val="95000"/>
              <a:alpha val="81000"/>
            </a:schemeClr>
          </a:solidFill>
          <a:ln>
            <a:noFill/>
          </a:ln>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defRPr/>
            </a:pPr>
            <a:r>
              <a:rPr lang="ar-JO" altLang="en-US" sz="4400" b="1" dirty="0"/>
              <a:t>دعونا نصلي</a:t>
            </a:r>
            <a:endParaRPr lang="en-SG" altLang="en-US" sz="4400" b="1" dirty="0"/>
          </a:p>
        </p:txBody>
      </p:sp>
      <p:sp>
        <p:nvSpPr>
          <p:cNvPr id="192516" name="Rectangle 2">
            <a:extLst>
              <a:ext uri="{FF2B5EF4-FFF2-40B4-BE49-F238E27FC236}">
                <a16:creationId xmlns:a16="http://schemas.microsoft.com/office/drawing/2014/main" id="{8A445219-0CE0-704C-9AAE-1BE11DF9AE68}"/>
              </a:ext>
            </a:extLst>
          </p:cNvPr>
          <p:cNvSpPr>
            <a:spLocks noChangeArrowheads="1"/>
          </p:cNvSpPr>
          <p:nvPr/>
        </p:nvSpPr>
        <p:spPr bwMode="auto">
          <a:xfrm>
            <a:off x="5856288" y="6488113"/>
            <a:ext cx="35872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spcBef>
                <a:spcPct val="0"/>
              </a:spcBef>
              <a:buFontTx/>
              <a:buNone/>
            </a:pPr>
            <a:r>
              <a:rPr lang="en-SG" altLang="en-US" sz="1800" b="1" dirty="0">
                <a:solidFill>
                  <a:schemeClr val="tx1"/>
                </a:solidFill>
              </a:rPr>
              <a:t>http://</a:t>
            </a:r>
            <a:r>
              <a:rPr lang="en-SG" altLang="en-US" sz="1800" b="1" dirty="0">
                <a:solidFill>
                  <a:schemeClr val="tx1"/>
                </a:solidFill>
                <a:hlinkClick r:id="rId3"/>
              </a:rPr>
              <a:t>www.operationworld.org</a:t>
            </a:r>
            <a:r>
              <a:rPr lang="en-SG" altLang="en-US" sz="1800" b="1" dirty="0">
                <a:solidFill>
                  <a:schemeClr val="tx1"/>
                </a:solidFill>
              </a:rPr>
              <a:t>/</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r>
              <a:rPr lang="en-US" altLang="en-US" dirty="0">
                <a:ea typeface="ＭＳ Ｐゴシック" pitchFamily="34" charset="-128"/>
              </a:rPr>
              <a:t>Black</a:t>
            </a:r>
          </a:p>
        </p:txBody>
      </p:sp>
    </p:spTree>
    <p:extLst>
      <p:ext uri="{BB962C8B-B14F-4D97-AF65-F5344CB8AC3E}">
        <p14:creationId xmlns:p14="http://schemas.microsoft.com/office/powerpoint/2010/main" val="3601748743"/>
      </p:ext>
    </p:extLst>
  </p:cSld>
  <p:clrMapOvr>
    <a:masterClrMapping/>
  </p:clrMapOvr>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9143</TotalTime>
  <Words>5825</Words>
  <Application>Microsoft Macintosh PowerPoint</Application>
  <PresentationFormat>On-screen Show (4:3)</PresentationFormat>
  <Paragraphs>795</Paragraphs>
  <Slides>100</Slides>
  <Notes>78</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100</vt:i4>
      </vt:variant>
    </vt:vector>
  </HeadingPairs>
  <TitlesOfParts>
    <vt:vector size="119" baseType="lpstr">
      <vt:lpstr>Contemporary Brush</vt:lpstr>
      <vt:lpstr>MS PGothic</vt:lpstr>
      <vt:lpstr>MS PGothic</vt:lpstr>
      <vt:lpstr>SimSun</vt:lpstr>
      <vt:lpstr>Times</vt:lpstr>
      <vt:lpstr>Arial</vt:lpstr>
      <vt:lpstr>Arial Narrow</vt:lpstr>
      <vt:lpstr>Baskerville Old Face</vt:lpstr>
      <vt:lpstr>Comic Sans MS</vt:lpstr>
      <vt:lpstr>Geneva</vt:lpstr>
      <vt:lpstr>Monotype Sorts</vt:lpstr>
      <vt:lpstr>Times New Roman</vt:lpstr>
      <vt:lpstr>Wingdings</vt:lpstr>
      <vt:lpstr>Default Design</vt:lpstr>
      <vt:lpstr>Orbit</vt:lpstr>
      <vt:lpstr>1_Default Design</vt:lpstr>
      <vt:lpstr>3_Default Design</vt:lpstr>
      <vt:lpstr>1_untitled 2</vt:lpstr>
      <vt:lpstr>4_Default Design</vt:lpstr>
      <vt:lpstr>العرب والإسلام</vt:lpstr>
      <vt:lpstr>PowerPoint Presentation</vt:lpstr>
      <vt:lpstr>من هم العرب؟</vt:lpstr>
      <vt:lpstr>من هم الصينيون؟</vt:lpstr>
      <vt:lpstr>PowerPoint Presentation</vt:lpstr>
      <vt:lpstr>من هم العرب؟</vt:lpstr>
      <vt:lpstr>من هم العرب؟</vt:lpstr>
      <vt:lpstr>من هم العرب؟</vt:lpstr>
      <vt:lpstr>قائمة الأمم</vt:lpstr>
      <vt:lpstr>هل قائمة الشعوب دقيقة بحسب تكوين 10 - 11</vt:lpstr>
      <vt:lpstr>من هم العرب؟</vt:lpstr>
      <vt:lpstr>PowerPoint Presentation</vt:lpstr>
      <vt:lpstr>من هم العرب؟</vt:lpstr>
      <vt:lpstr>الملاك وهاجر</vt:lpstr>
      <vt:lpstr>PowerPoint Presentation</vt:lpstr>
      <vt:lpstr>توسل إبراهيم إلى الله من أجل إسماعيل            – تك 17: 20</vt:lpstr>
      <vt:lpstr>PowerPoint Presentation</vt:lpstr>
      <vt:lpstr>من هم العرب؟</vt:lpstr>
      <vt:lpstr>PowerPoint Presentation</vt:lpstr>
      <vt:lpstr>من هم العرب؟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الجزيرة العربية زمن الحكم الأشوري</vt:lpstr>
      <vt:lpstr>PowerPoint Presentation</vt:lpstr>
      <vt:lpstr>PowerPoint Presentation</vt:lpstr>
      <vt:lpstr>الجزيرة العربية تحت الحكم البابلي</vt:lpstr>
      <vt:lpstr>الجزيرة العربية تحت الحكم الفارسي</vt:lpstr>
      <vt:lpstr>الجزيرة العربية تحت الإمبراطورية اليونانية</vt:lpstr>
      <vt:lpstr>PowerPoint Presentation</vt:lpstr>
      <vt:lpstr>الجزيرة العربية تحت الإمبراطورية الرومانية</vt:lpstr>
      <vt:lpstr>PowerPoint Presentation</vt:lpstr>
      <vt:lpstr>PowerPoint Presentation</vt:lpstr>
      <vt:lpstr>PowerPoint Presentation</vt:lpstr>
      <vt:lpstr>PowerPoint Presentation</vt:lpstr>
      <vt:lpstr>PowerPoint Presentation</vt:lpstr>
      <vt:lpstr>كيف ساهمت قيم  العرب قبل الإسلام  في ازدهار الإسلام </vt:lpstr>
      <vt:lpstr>آداب العرب وعاداتهم في فترة ما قبل الإسلام</vt:lpstr>
      <vt:lpstr>1) تقليد شفوي قوي</vt:lpstr>
      <vt:lpstr>2) حفظ العهد مهما كلف الثمن</vt:lpstr>
      <vt:lpstr>3) الشجاعة والجرأة في القتال</vt:lpstr>
      <vt:lpstr>ماذا يعني السلام بالنسبة لك؟</vt:lpstr>
      <vt:lpstr>السلام بالنسبة للمسلم</vt:lpstr>
      <vt:lpstr>محبة الحرية</vt:lpstr>
      <vt:lpstr>مساهمات العرب</vt:lpstr>
      <vt:lpstr>مساهمات العرب</vt:lpstr>
      <vt:lpstr>الرياضيات</vt:lpstr>
      <vt:lpstr>الفلك</vt:lpstr>
      <vt:lpstr>الطب</vt:lpstr>
      <vt:lpstr>العائلة الأبجدية</vt:lpstr>
      <vt:lpstr>بعض مساهمات العرب الأخرى</vt:lpstr>
      <vt:lpstr>PowerPoint Presentation</vt:lpstr>
      <vt:lpstr>PowerPoint Presentation</vt:lpstr>
      <vt:lpstr>الجزيرة العربية  في زمن  محمد</vt:lpstr>
      <vt:lpstr>PowerPoint Presentation</vt:lpstr>
      <vt:lpstr>محمد</vt:lpstr>
      <vt:lpstr>أركان الإسلام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الرابط للعرض التقديميِّ "خلفيَّات العهد القديم" متاحٌ على الموقع الإلكترونيّ:  BibleStudyDownloads.org</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May Loke</dc:creator>
  <cp:lastModifiedBy>Rick Griffith</cp:lastModifiedBy>
  <cp:revision>431</cp:revision>
  <dcterms:created xsi:type="dcterms:W3CDTF">2004-09-17T09:40:06Z</dcterms:created>
  <dcterms:modified xsi:type="dcterms:W3CDTF">2026-06-17T20:07:19Z</dcterms:modified>
</cp:coreProperties>
</file>