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0" r:id="rId2"/>
    <p:sldMasterId id="2147483783" r:id="rId3"/>
    <p:sldMasterId id="2147483868" r:id="rId4"/>
    <p:sldMasterId id="2147483883" r:id="rId5"/>
    <p:sldMasterId id="2147483896" r:id="rId6"/>
  </p:sldMasterIdLst>
  <p:notesMasterIdLst>
    <p:notesMasterId r:id="rId31"/>
  </p:notesMasterIdLst>
  <p:handoutMasterIdLst>
    <p:handoutMasterId r:id="rId32"/>
  </p:handoutMasterIdLst>
  <p:sldIdLst>
    <p:sldId id="279" r:id="rId7"/>
    <p:sldId id="524" r:id="rId8"/>
    <p:sldId id="433" r:id="rId9"/>
    <p:sldId id="308" r:id="rId10"/>
    <p:sldId id="309" r:id="rId11"/>
    <p:sldId id="256" r:id="rId12"/>
    <p:sldId id="272" r:id="rId13"/>
    <p:sldId id="260" r:id="rId14"/>
    <p:sldId id="266" r:id="rId15"/>
    <p:sldId id="263" r:id="rId16"/>
    <p:sldId id="261" r:id="rId17"/>
    <p:sldId id="262" r:id="rId18"/>
    <p:sldId id="264" r:id="rId19"/>
    <p:sldId id="265" r:id="rId20"/>
    <p:sldId id="278" r:id="rId21"/>
    <p:sldId id="267" r:id="rId22"/>
    <p:sldId id="274" r:id="rId23"/>
    <p:sldId id="268" r:id="rId24"/>
    <p:sldId id="269" r:id="rId25"/>
    <p:sldId id="276" r:id="rId26"/>
    <p:sldId id="270" r:id="rId27"/>
    <p:sldId id="271" r:id="rId28"/>
    <p:sldId id="311" r:id="rId29"/>
    <p:sldId id="52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CC3399"/>
    <a:srgbClr val="FFFFCC"/>
    <a:srgbClr val="FF9900"/>
    <a:srgbClr val="0000CC"/>
    <a:srgbClr val="FF3300"/>
    <a:srgbClr val="FFCC00"/>
    <a:srgbClr val="731D5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627"/>
    <p:restoredTop sz="65317" autoAdjust="0"/>
  </p:normalViewPr>
  <p:slideViewPr>
    <p:cSldViewPr>
      <p:cViewPr varScale="1">
        <p:scale>
          <a:sx n="66" d="100"/>
          <a:sy n="66" d="100"/>
        </p:scale>
        <p:origin x="184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52484B-9E9F-4B77-A74B-7241F409D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0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2BA6B9-0FF0-48F6-AFF1-A4A1FCC65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064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64C2D7B-E2D8-48C2-B59F-B06F3C7D546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CA169F0-8E36-454C-9112-A1B760196C6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A288F84-863B-4279-A2C8-36FA28441994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87B729-8752-4482-B548-CDC9B1007561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BA5D92B-97C3-409B-ABCB-DA91C0F0A74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18012F-BAF4-49DD-8378-4E0A5381EE64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BB6C3F0-24A9-46EC-82CA-6DB0C5716CBF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0BE732F-2CCA-4DAB-9676-9B306D226959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C52B90D-EF46-406E-9F3F-F3600371E83A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A54B301-EC3C-4718-A2DB-96E9543E7E4F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20F86AD-BFF0-48A6-A306-68621BC795B3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BE3CE-11C6-3642-B970-07B00450ABE2}" type="slidenum">
              <a:rPr kumimoji="0" lang="zh-CN" alt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84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• Susan and I descended from Japheth.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• The Chinese came from Ham.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• And the Iranians have Shem as their ancestor.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• Many years ago, my wife and I sat at a table representing all three lines of Noah's descendants—I from Japheth, Nick from Shem, and Irene from Ham.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_______________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OB-01ANE Peoples-7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OB-03-Amorites-2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OS-01-Gen4-20—slide 146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0FF8AA9-831C-4156-AAA6-D5DD8445E024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r" rtl="1" eaLnBrk="1" hangingPunct="1"/>
            <a:r>
              <a:rPr lang="ar-JO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</a:rPr>
              <a:t>خلفيَّات (حرفيًّا: ورق الجدران) العهد القديم .</a:t>
            </a:r>
          </a:p>
          <a:p>
            <a:pPr eaLnBrk="1" hangingPunct="1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</a:rPr>
              <a:t>OB is OT Backgrounds (</a:t>
            </a:r>
            <a:r>
              <a:rPr lang="en-US" sz="1200" b="1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</a:rPr>
              <a:t>ob</a:t>
            </a: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</a:rPr>
              <a:t>) Arabic (Literally OT Wallpapers!)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</a:rPr>
              <a:t>26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6DB04-B890-0C43-93A6-1A71C17CF08D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5292A0B-EC90-496A-902A-20440FBB7C1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C7AD199-58DF-477F-9CA8-AE0C5626363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83F34C5-86D6-4D8C-8FED-0BCBA0F9B8D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33963CD-9D8C-45C7-8CC9-21B706199AF3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7E93034-D1D0-4C91-AB57-50A1C4A05B1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B2FAC9B-FC60-4BAE-9F90-BEF57C28DAF9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5" charset="0"/>
                <a:ea typeface="+mn-ea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-10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D34F6-07EB-4CAA-9037-CFB580128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20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E6D94-7650-48BB-B5E5-FC22AAE05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08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EF0FB-39C2-4071-B3E5-3370161C5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4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1E0D9E5-8E5C-4F8D-9A82-0DC688A07E5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187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B391EF1D-FE10-453F-9342-AFE2D87D5D4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8811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42A2223-C272-410C-A6E9-60A3480456E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45323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BAC15077-040C-49BC-8F34-7792A6E73D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68296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B6476A2C-D42A-4B2C-BF35-EDFF407F132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74931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888738A5-58A1-4D38-86B8-F47D652C70F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66196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BD56313E-05D2-44A6-BA26-EE8F0E42371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64257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E14072CC-BA7F-4006-8140-37A9B5EDF04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73123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B2A1F-5556-48E4-A1AA-8B60BC8B2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2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8A40856-9109-4690-9248-DDAC3E3684E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4835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C88D4DDF-43C9-4F11-BE26-BC33770F60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10830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E2EBF457-6469-4600-8C0D-A81E0548DFA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68484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5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5" charset="0"/>
              </a:endParaRPr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A29D91-2022-504A-AEC4-F7C21A27F45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18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C7C39F-D337-CA43-8875-AD9F177CAB8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44FF77-BFA8-8040-93EF-BBC93C8A3B1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08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D812A4-2031-EB4E-9AB0-A65ED7BAE15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07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00A9B9-505A-AC45-B85F-ED33EEB463B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26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23A2A1-35FE-ED4A-889D-5EF811D71E8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91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0D5110-0400-5E40-865F-CBAA5C6B99D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2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EF762-60CF-4EDF-AA98-A62B64F21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663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1D64F5-6C71-CF4E-9DFA-4FBB078609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43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7B9F7D-31E3-D144-AEB0-D58976D71E2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05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B3DA91-5BDE-7D4E-9A67-04F0A3A1FD2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16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59CF16-89A3-B940-937E-1F36F6D7E2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97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72F703-F375-0F4B-B364-63535C6EB14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4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5DC33E-DEA9-0B41-9063-40DA067285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33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DC51FA-16C7-AF4F-97F0-C257928B9D9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76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2676-4587-7048-8416-A104337E0C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8954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A4C9-6685-2240-9FC5-EC2AA1BDA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0402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C6019-EFA2-C14F-B72A-F0CFE81F03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5565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DCB26-D015-4C37-803E-4BEA2A501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52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7CF6-98F9-2440-A5F2-07B3EEE90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80081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A060-9B26-4F4D-AB5C-DA9A1B00E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08794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8B30-6286-394C-BA4A-BC7D94620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90842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AE80-C79E-B048-B099-E0923068F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7414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118B-D190-0440-B91A-B22567A6D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2851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70F3C-F9BB-A745-A211-9A7668AD49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75003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3C7AF-552E-9A4F-BA83-7E1714CDB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48407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D31D-947E-4943-A025-2D72C16B5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08808"/>
      </p:ext>
    </p:extLst>
  </p:cSld>
  <p:clrMapOvr>
    <a:masterClrMapping/>
  </p:clrMapOvr>
  <p:transition spd="med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187F-9E32-8749-8A05-9CE2274E4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95436"/>
      </p:ext>
    </p:extLst>
  </p:cSld>
  <p:clrMapOvr>
    <a:masterClrMapping/>
  </p:clrMapOvr>
  <p:transition spd="med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CE10-99A7-D446-AE85-E9E12ECD5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3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2A706-0BB1-4F44-ABC8-28C53308A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460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6396-FC55-6748-97FB-81AFF441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99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0B8B-851D-F04D-9243-9D8E21E65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39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BE79-1F8C-5F42-ADC9-47368B60D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93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1887-0497-5146-B588-649119550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2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B018-43CF-924E-9D3F-66FB7981F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708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2B15-E50E-6142-831D-79E7A602F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74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900D-84FD-E149-AD81-A5E5D1A9A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58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6400-4372-C740-A441-AD255E9C3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62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1755-A3E7-F346-8A26-8C3108B2F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04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2EB1-1660-384F-8785-DF76AC756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3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9DFA-BC2B-4020-AB00-BCBB21CE6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6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8C27F-9220-4970-A717-1E82438D9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05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C3A63-F4D1-49F4-A30E-F052B2F17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82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43228-8614-4CAD-A827-B98236377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5" charset="0"/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B975E8-40F0-407C-B254-7BB9DF636A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i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fld id="{F82A2611-0CB8-4953-BDC6-3E291E2DE9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5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5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5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6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5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6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05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6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 i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5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5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5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5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10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910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910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6668DC74-C90B-4008-AFC5-19EF9012EC3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 b="1" i="0"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 b="1" i="0">
                <a:effectLst/>
                <a:latin typeface="Arial" panose="020B0604020202020204" pitchFamily="34" charset="0"/>
                <a:cs typeface="Geneva" charset="0"/>
              </a:defRPr>
            </a:lvl1pPr>
          </a:lstStyle>
          <a:p>
            <a:pPr>
              <a:defRPr/>
            </a:pPr>
            <a:fld id="{8FA74DDF-3DBF-B84B-BC1F-DFD239E487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-105" charset="0"/>
                </a:endParaRPr>
              </a:p>
            </p:txBody>
          </p:sp>
        </p:grp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5" charset="0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5" charset="0"/>
              </a:endParaRPr>
            </a:p>
          </p:txBody>
        </p:sp>
      </p:grpSp>
      <p:sp>
        <p:nvSpPr>
          <p:cNvPr id="112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hangingPunct="1">
              <a:spcBef>
                <a:spcPct val="0"/>
              </a:spcBef>
              <a:defRPr sz="1200" b="1" i="0"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981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05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05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A13D4A3-E66E-9D47-8B45-AF6D3BD6B685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5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rgbClr val="FFFFFF"/>
          </a:solidFill>
          <a:latin typeface="Arial" panose="020B0604020202020204" pitchFamily="34" charset="0"/>
          <a:ea typeface="ＭＳ Ｐゴシック" pitchFamily="-109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ＭＳ Ｐゴシック" pitchFamily="-109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381B6D-9B86-EA42-8D99-657DFE49B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9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3CA0C-DE51-163B-C26F-0B39A5C5F205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00013"/>
            <a:ext cx="7772400" cy="1143001"/>
          </a:xfrm>
        </p:spPr>
        <p:txBody>
          <a:bodyPr/>
          <a:lstStyle/>
          <a:p>
            <a:pPr eaLnBrk="1" hangingPunct="1"/>
            <a:r>
              <a:rPr lang="ar-JO" altLang="en-US" sz="6600" dirty="0">
                <a:solidFill>
                  <a:schemeClr val="folHlink"/>
                </a:solidFill>
                <a:ea typeface="ＭＳ Ｐゴシック" pitchFamily="34" charset="-128"/>
                <a:cs typeface="Arial" panose="020B0604020202020204" pitchFamily="34" charset="0"/>
              </a:rPr>
              <a:t>ال</a:t>
            </a:r>
            <a:r>
              <a:rPr lang="ar-JO" altLang="en-US" sz="660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أموريون</a:t>
            </a:r>
            <a:endParaRPr lang="en-US" altLang="en-US" sz="6600" dirty="0">
              <a:solidFill>
                <a:schemeClr val="tx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85863"/>
            <a:ext cx="8964612" cy="4114800"/>
          </a:xfrm>
        </p:spPr>
        <p:txBody>
          <a:bodyPr/>
          <a:lstStyle/>
          <a:p>
            <a:pPr marL="609600" indent="-60960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أسلوب دراسة اليوم</a:t>
            </a:r>
            <a:endParaRPr lang="en-US" alt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lvl="1" indent="0" algn="r" rtl="1" eaLnBrk="1" hangingPunct="1">
              <a:lnSpc>
                <a:spcPct val="90000"/>
              </a:lnSpc>
              <a:buNone/>
            </a:pPr>
            <a:r>
              <a:rPr lang="ar-JO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1. مجموعات صغيرة</a:t>
            </a:r>
            <a:r>
              <a:rPr lang="en-US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marL="990600" lvl="1" indent="-533400" algn="r" rtl="1" eaLnBrk="1" hangingPunct="1">
              <a:lnSpc>
                <a:spcPct val="90000"/>
              </a:lnSpc>
              <a:buFont typeface="Times" charset="0"/>
              <a:buNone/>
            </a:pPr>
            <a:r>
              <a:rPr lang="ar-JO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2. الأموريون</a:t>
            </a:r>
            <a:endParaRPr lang="en-US" altLang="en-US" sz="3600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09600" indent="-609600" algn="r" rt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التركيز</a:t>
            </a:r>
            <a:endParaRPr lang="en-US" altLang="en-US" sz="3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lvl="1" indent="0" algn="r" rtl="1" eaLnBrk="1" hangingPunct="1">
              <a:lnSpc>
                <a:spcPct val="90000"/>
              </a:lnSpc>
              <a:buNone/>
            </a:pPr>
            <a:r>
              <a:rPr lang="ar-JO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1. التأثير على إسرائيل</a:t>
            </a:r>
            <a:endParaRPr lang="en-US" alt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371600" lvl="2" indent="-457200" algn="r" rtl="1" eaLnBrk="1" hangingPunct="1">
              <a:lnSpc>
                <a:spcPct val="90000"/>
              </a:lnSpc>
              <a:buFont typeface="Times" charset="0"/>
              <a:buNone/>
            </a:pPr>
            <a:r>
              <a:rPr lang="ar-JO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الغزو</a:t>
            </a:r>
            <a:endParaRPr lang="en-US" alt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371600" lvl="2" indent="-457200" algn="r" rtl="1" eaLnBrk="1" hangingPunct="1">
              <a:lnSpc>
                <a:spcPct val="90000"/>
              </a:lnSpc>
              <a:buFont typeface="Times" charset="0"/>
              <a:buNone/>
            </a:pPr>
            <a:r>
              <a:rPr lang="ar-JO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الدين</a:t>
            </a:r>
            <a:endParaRPr lang="en-US" alt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990600" lvl="1" indent="-533400" algn="r" rtl="1" eaLnBrk="1" hangingPunct="1">
              <a:lnSpc>
                <a:spcPct val="90000"/>
              </a:lnSpc>
              <a:buFontTx/>
              <a:buNone/>
            </a:pPr>
            <a:r>
              <a:rPr lang="ar-JO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2. دروس لنا</a:t>
            </a:r>
            <a:endParaRPr lang="en-US" alt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050"/>
            <a:ext cx="269979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hari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24313"/>
            <a:ext cx="4860032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148912-34E2-460F-0FD3-B0308BDDF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05DEE7-A5A6-CF2F-EBEE-BAC02AF8C287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304800"/>
            <a:ext cx="5545137" cy="892175"/>
          </a:xfrm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الأموريون</a:t>
            </a:r>
            <a:r>
              <a:rPr lang="ar-JO" altLang="en-US" dirty="0">
                <a:solidFill>
                  <a:srgbClr val="FFCC00"/>
                </a:solidFill>
                <a:ea typeface="ＭＳ Ｐゴシック" pitchFamily="34" charset="-128"/>
                <a:cs typeface="Arial" panose="020B0604020202020204" pitchFamily="34" charset="0"/>
              </a:rPr>
              <a:t> الأقوياء</a:t>
            </a:r>
            <a:endParaRPr lang="en-US" altLang="en-US" dirty="0">
              <a:solidFill>
                <a:srgbClr val="FFFFFF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066800"/>
            <a:ext cx="5638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JO" alt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جنباً إلى جنب مع بعض الأسباط الأقوياء، احتلوا أراضي كنعان قبل الفتح.</a:t>
            </a: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JO" alt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ربما كانوا أقوى الشعوب الوثنية في فلسطين.</a:t>
            </a: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80000"/>
              </a:lnSpc>
            </a:pPr>
            <a:r>
              <a:rPr lang="ar-JO" altLang="en-US" sz="3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رجال عاي </a:t>
            </a:r>
            <a:r>
              <a:rPr lang="ar-JO" altLang="en-US" sz="1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(يش 7: 7)</a:t>
            </a:r>
            <a:r>
              <a:rPr lang="ar-JO" altLang="en-US" sz="3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، وجيوش سيحون وعوج </a:t>
            </a:r>
            <a:r>
              <a:rPr lang="ar-JO" altLang="en-US" sz="1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(عد 21: 21-35)</a:t>
            </a:r>
            <a:r>
              <a:rPr lang="ar-JO" altLang="en-US" sz="3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، كانوا جيوش أمورية هائلة.</a:t>
            </a:r>
            <a:endParaRPr lang="en-US" altLang="en-US" sz="32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JO" alt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كانوا يمثلون جميع غير الإسرائيليين الذين أمر الله بطردهم من الأرض </a:t>
            </a:r>
            <a:r>
              <a:rPr lang="ar-JO" altLang="en-US" sz="1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(يش 10: 5، 24: 8، 15، قض 6: 10)</a:t>
            </a:r>
            <a:endParaRPr lang="en-US" altLang="en-US" sz="1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JO" altLang="en-US" dirty="0"/>
              <a:t>89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492CA4-68C7-B9A5-E35E-C6E7C5D76699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6988"/>
            <a:ext cx="7772400" cy="1143001"/>
          </a:xfrm>
        </p:spPr>
        <p:txBody>
          <a:bodyPr/>
          <a:lstStyle/>
          <a:p>
            <a:pPr eaLnBrk="1" hangingPunct="1"/>
            <a:r>
              <a:rPr lang="ar-JO" altLang="en-US" sz="5400" dirty="0">
                <a:solidFill>
                  <a:srgbClr val="FFFFFF"/>
                </a:solidFill>
                <a:ea typeface="ＭＳ Ｐゴシック" pitchFamily="34" charset="-128"/>
                <a:cs typeface="Arial" panose="020B0604020202020204" pitchFamily="34" charset="0"/>
              </a:rPr>
              <a:t>درس لنا؟</a:t>
            </a:r>
            <a:endParaRPr lang="en-US" altLang="en-US" sz="5400" dirty="0">
              <a:solidFill>
                <a:srgbClr val="FFFFFF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765175"/>
            <a:ext cx="9361488" cy="3433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ar-JO" altLang="en-US" sz="40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هل نحن</a:t>
            </a:r>
            <a:endParaRPr lang="en-US" altLang="en-US" sz="4000" b="1" dirty="0">
              <a:solidFill>
                <a:srgbClr val="FFCC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4000" b="1" dirty="0">
                <a:solidFill>
                  <a:srgbClr val="FFCC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</a:t>
            </a:r>
            <a:r>
              <a:rPr lang="ar-JO" altLang="en-US" sz="40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نخاف هؤلاء</a:t>
            </a:r>
            <a:endParaRPr lang="en-US" altLang="en-US" sz="4000" b="1" dirty="0">
              <a:solidFill>
                <a:srgbClr val="FFCC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4000" b="1" dirty="0">
                <a:solidFill>
                  <a:srgbClr val="FFCC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r>
              <a:rPr lang="ar-JO" altLang="en-US" sz="40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الذين هم</a:t>
            </a:r>
            <a:endParaRPr lang="en-US" altLang="en-US" sz="4000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44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             </a:t>
            </a:r>
            <a:r>
              <a:rPr lang="ar-JO" altLang="en-US" sz="4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عمالقة</a:t>
            </a:r>
            <a:endParaRPr lang="en-US" altLang="en-US" sz="4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40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                       </a:t>
            </a:r>
            <a:r>
              <a:rPr lang="ar-JO" altLang="en-US" sz="40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مثل بني إسرائيل؟</a:t>
            </a:r>
            <a:endParaRPr lang="en-US" altLang="en-US" sz="40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en-US" altLang="en-US" sz="24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</a:t>
            </a:r>
            <a:r>
              <a:rPr lang="ar-JO" altLang="en-US" sz="24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عدد 13: 31-33</a:t>
            </a:r>
            <a:r>
              <a:rPr lang="en-US" altLang="en-US" sz="24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ar-JO" altLang="en-US" sz="24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</a:t>
            </a:r>
            <a:r>
              <a:rPr lang="en-US" altLang="en-US" sz="24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60913"/>
            <a:ext cx="1441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65713"/>
            <a:ext cx="106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08513"/>
            <a:ext cx="17160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2913"/>
            <a:ext cx="20907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6213"/>
            <a:ext cx="838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4963"/>
            <a:ext cx="8382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E4E70B-E03F-2433-F046-730AC0241C9C}"/>
              </a:ext>
            </a:extLst>
          </p:cNvPr>
          <p:cNvGrpSpPr/>
          <p:nvPr/>
        </p:nvGrpSpPr>
        <p:grpSpPr>
          <a:xfrm>
            <a:off x="-36513" y="0"/>
            <a:ext cx="9217027" cy="6858000"/>
            <a:chOff x="-36513" y="0"/>
            <a:chExt cx="9217027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61D862-36CB-722A-EB7C-9EE90AD6B9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7"/>
            <a:stretch/>
          </p:blipFill>
          <p:spPr bwMode="auto">
            <a:xfrm>
              <a:off x="-36513" y="0"/>
              <a:ext cx="724542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1D4BEB-0AAF-791B-B2C0-23741785761A}"/>
                </a:ext>
              </a:extLst>
            </p:cNvPr>
            <p:cNvSpPr/>
            <p:nvPr/>
          </p:nvSpPr>
          <p:spPr bwMode="auto">
            <a:xfrm>
              <a:off x="6732240" y="0"/>
              <a:ext cx="2448274" cy="68580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5" charset="0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"/>
            <a:ext cx="5329162" cy="1752600"/>
          </a:xfrm>
          <a:noFill/>
        </p:spPr>
        <p:txBody>
          <a:bodyPr/>
          <a:lstStyle/>
          <a:p>
            <a:pPr eaLnBrk="1" hangingPunct="1"/>
            <a:r>
              <a:rPr lang="ar-JO" altLang="en-US" sz="5400" dirty="0">
                <a:solidFill>
                  <a:srgbClr val="FFCC00"/>
                </a:solidFill>
                <a:effectLst/>
                <a:ea typeface="ＭＳ Ｐゴシック" pitchFamily="34" charset="-128"/>
                <a:cs typeface="Arial" panose="020B0604020202020204" pitchFamily="34" charset="0"/>
              </a:rPr>
              <a:t>قوة </a:t>
            </a:r>
            <a:r>
              <a:rPr lang="ar-JO" altLang="en-US" sz="5400" dirty="0">
                <a:solidFill>
                  <a:schemeClr val="tx1"/>
                </a:solidFill>
                <a:effectLst/>
                <a:ea typeface="ＭＳ Ｐゴシック" pitchFamily="34" charset="-128"/>
                <a:cs typeface="Arial" panose="020B0604020202020204" pitchFamily="34" charset="0"/>
              </a:rPr>
              <a:t>الأموريين</a:t>
            </a:r>
            <a:endParaRPr lang="en-US" altLang="en-US" sz="5400" dirty="0">
              <a:solidFill>
                <a:schemeClr val="tx1"/>
              </a:solidFill>
              <a:effectLst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9189" y="1981200"/>
            <a:ext cx="7245424" cy="3608388"/>
          </a:xfrm>
        </p:spPr>
        <p:txBody>
          <a:bodyPr/>
          <a:lstStyle/>
          <a:p>
            <a:pPr algn="just" rtl="1" eaLnBrk="1" hangingPunct="1">
              <a:buFont typeface="Wingdings" pitchFamily="2" charset="2"/>
              <a:buNone/>
            </a:pPr>
            <a:r>
              <a:rPr lang="ar-JO" altLang="en-US" sz="4000" b="1" dirty="0">
                <a:effectLst>
                  <a:glow rad="228600">
                    <a:schemeClr val="bg2">
                      <a:alpha val="83188"/>
                    </a:schemeClr>
                  </a:glo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مراجع العهد القديم</a:t>
            </a:r>
            <a:endParaRPr lang="en-US" altLang="en-US" sz="4000" b="1" dirty="0">
              <a:effectLst>
                <a:glow rad="228600">
                  <a:schemeClr val="bg2">
                    <a:alpha val="83188"/>
                  </a:schemeClr>
                </a:glo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n-US" sz="4000" b="1" dirty="0">
              <a:effectLst>
                <a:glow rad="228600">
                  <a:schemeClr val="bg2">
                    <a:alpha val="83188"/>
                  </a:schemeClr>
                </a:glo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 rtl="1" eaLnBrk="1" hangingPunct="1">
              <a:buFont typeface="Wingdings" pitchFamily="2" charset="2"/>
              <a:buNone/>
            </a:pPr>
            <a:r>
              <a:rPr lang="en-US" altLang="en-US" sz="3600" b="1" dirty="0">
                <a:effectLst>
                  <a:glow rad="228600">
                    <a:schemeClr val="bg2">
                      <a:alpha val="83188"/>
                    </a:schemeClr>
                  </a:glo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</a:t>
            </a:r>
            <a:r>
              <a:rPr lang="ar-JO" altLang="en-US" sz="3600" b="1" dirty="0">
                <a:effectLst>
                  <a:glow rad="228600">
                    <a:schemeClr val="bg2">
                      <a:alpha val="83188"/>
                    </a:schemeClr>
                  </a:glo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ظهرت كلمة أموري </a:t>
            </a:r>
            <a:r>
              <a:rPr lang="ar-JO" altLang="en-US" sz="3600" b="1" dirty="0">
                <a:solidFill>
                  <a:srgbClr val="FFFF00"/>
                </a:solidFill>
                <a:effectLst>
                  <a:glow rad="228600">
                    <a:schemeClr val="bg2">
                      <a:alpha val="83188"/>
                    </a:schemeClr>
                  </a:glo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16</a:t>
            </a:r>
            <a:r>
              <a:rPr lang="ar-JO" altLang="en-US" sz="3600" b="1" dirty="0">
                <a:effectLst>
                  <a:glow rad="228600">
                    <a:schemeClr val="bg2">
                      <a:alpha val="83188"/>
                    </a:schemeClr>
                  </a:glo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مرة</a:t>
            </a:r>
            <a:endParaRPr lang="en-US" altLang="en-US" sz="3600" b="1" dirty="0">
              <a:effectLst>
                <a:glow rad="228600">
                  <a:schemeClr val="bg2">
                    <a:alpha val="83188"/>
                  </a:schemeClr>
                </a:glo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ar-JO" altLang="en-US" sz="3600" b="1" dirty="0">
                <a:effectLst>
                  <a:glow rad="228600">
                    <a:schemeClr val="bg2">
                      <a:alpha val="83188"/>
                    </a:schemeClr>
                  </a:glo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ظهرت كلمة أموريين </a:t>
            </a:r>
            <a:r>
              <a:rPr lang="ar-JO" altLang="en-US" sz="3600" b="1" dirty="0">
                <a:solidFill>
                  <a:srgbClr val="FFFF00"/>
                </a:solidFill>
                <a:effectLst>
                  <a:glow rad="228600">
                    <a:schemeClr val="bg2">
                      <a:alpha val="83188"/>
                    </a:schemeClr>
                  </a:glo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70</a:t>
            </a:r>
            <a:r>
              <a:rPr lang="ar-JO" altLang="en-US" sz="3600" b="1" dirty="0">
                <a:effectLst>
                  <a:glow rad="228600">
                    <a:schemeClr val="bg2">
                      <a:alpha val="83188"/>
                    </a:schemeClr>
                  </a:glo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مرة</a:t>
            </a:r>
            <a:endParaRPr lang="en-US" altLang="en-US" sz="3600" b="1" dirty="0">
              <a:effectLst>
                <a:glow rad="228600">
                  <a:schemeClr val="bg2">
                    <a:alpha val="83188"/>
                  </a:schemeClr>
                </a:glo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16013" y="5600700"/>
            <a:ext cx="6657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ar-JO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مجموع </a:t>
            </a:r>
            <a:r>
              <a:rPr lang="ar-JO" alt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ar-JO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مرة</a:t>
            </a:r>
            <a:endParaRPr lang="en-US" altLang="en-US" sz="4000" b="1" dirty="0">
              <a:latin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 autoUpdateAnimBg="0"/>
      <p:bldP spid="1027" grpId="0" build="p" autoUpdateAnimBg="0" advAuto="0"/>
      <p:bldP spid="10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CE736-C098-64AA-4528-891D4001417D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534400" cy="1143000"/>
          </a:xfrm>
        </p:spPr>
        <p:txBody>
          <a:bodyPr/>
          <a:lstStyle/>
          <a:p>
            <a:pPr eaLnBrk="1" hangingPunct="1"/>
            <a:r>
              <a:rPr lang="ar-JO" altLang="en-US" sz="540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الأموريون </a:t>
            </a:r>
            <a:r>
              <a:rPr lang="ar-JO" altLang="en-US" sz="5400" dirty="0">
                <a:solidFill>
                  <a:srgbClr val="FFC000"/>
                </a:solidFill>
                <a:ea typeface="ＭＳ Ｐゴシック" pitchFamily="34" charset="-128"/>
                <a:cs typeface="Arial" panose="020B0604020202020204" pitchFamily="34" charset="0"/>
              </a:rPr>
              <a:t>الأقوياء</a:t>
            </a:r>
            <a:endParaRPr lang="en-US" altLang="en-US" sz="5400" dirty="0">
              <a:solidFill>
                <a:srgbClr val="FFC000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3886200"/>
            <a:ext cx="9109075" cy="2971800"/>
          </a:xfrm>
          <a:effectLst/>
        </p:spPr>
        <p:txBody>
          <a:bodyPr/>
          <a:lstStyle/>
          <a:p>
            <a:pPr algn="r" rtl="1" eaLnBrk="1" hangingPunct="1"/>
            <a:r>
              <a:rPr lang="ar-JO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امتدت نعمة الله حتى تجاه هؤلاء الذين ليسوا ضمن شعب عهده.</a:t>
            </a:r>
            <a:endParaRPr lang="en-US" altLang="en-US" sz="36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وعد الله إبراهيم بأرض تفيض لبناً وعسلاً، ومع أن الأب التقي لم يرث الأرض خلال زمنه لأن ذنب الأموريين لم يكن إلى الآن كاملاً (تك 15: 16)</a:t>
            </a:r>
            <a:endParaRPr lang="en-US" altLang="en-US" sz="40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673917-1C92-1983-8803-1DC85A5F3960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8696325" cy="1143001"/>
          </a:xfrm>
        </p:spPr>
        <p:txBody>
          <a:bodyPr/>
          <a:lstStyle/>
          <a:p>
            <a:pPr eaLnBrk="1" hangingPunct="1"/>
            <a:r>
              <a:rPr lang="ar-JO" altLang="en-US" sz="6000" dirty="0">
                <a:solidFill>
                  <a:srgbClr val="FFFFFF"/>
                </a:solidFill>
                <a:ea typeface="ＭＳ Ｐゴシック" pitchFamily="34" charset="-128"/>
                <a:cs typeface="Arial" panose="020B0604020202020204" pitchFamily="34" charset="0"/>
              </a:rPr>
              <a:t>دروس لنا</a:t>
            </a:r>
            <a:endParaRPr lang="en-US" altLang="en-US" sz="6000" dirty="0">
              <a:solidFill>
                <a:srgbClr val="FFFFFF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192213"/>
            <a:ext cx="9015412" cy="5665787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JO" altLang="en-US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تمتد رحمة الله حتى للناس الأشرار الفاسدين. </a:t>
            </a:r>
            <a:endParaRPr lang="en-US" altLang="en-US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JO" alt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هل نراهم بنفس الطريقة أو نطالب الله بتحقيق التزاماته نحونا على حسابهم؟</a:t>
            </a:r>
            <a:endParaRPr lang="en-US" altLang="en-US" sz="20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5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altLang="en-US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يدين الله هؤلاء الذين يرفضون التوبة.</a:t>
            </a:r>
            <a:endParaRPr lang="en-US" altLang="en-US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JO" alt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احتقرت الشعوب الأمورية صلاح وطول أناة الله من خلال رفض التوبة عن خطاياهم (أنظر رو 2: 4)، وقد كانت دينونة الرب عليهم أكثر شدة. وأي شخص يتمثل بتمردهم سوف يرفع عينه في يوم ما من العذاب ويندم إلى الأبد (رو 2: 5، مت 10: 28، رؤ 2: 22-23)</a:t>
            </a: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05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altLang="en-US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يعطينا الله تجارب قاسية حتى ننظر إليها كاختبارات لقوته وأمانته.</a:t>
            </a:r>
            <a:endParaRPr lang="en-US" altLang="en-US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2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971800" y="2895600"/>
            <a:ext cx="838200" cy="6858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828800" y="3581400"/>
            <a:ext cx="914400" cy="1295400"/>
          </a:xfrm>
          <a:prstGeom prst="ellips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 rot="-2281033">
            <a:off x="4191000" y="2590800"/>
            <a:ext cx="1223963" cy="2590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00200" y="3124200"/>
            <a:ext cx="1540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ar-JO" altLang="en-US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ق.م</a:t>
            </a:r>
            <a:endParaRPr lang="en-US" alt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105400" y="3048000"/>
            <a:ext cx="1540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ar-JO" altLang="en-US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ق.م</a:t>
            </a:r>
            <a:endParaRPr lang="en-US" alt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Text Box 10"/>
          <p:cNvSpPr txBox="1">
            <a:spLocks noChangeArrowheads="1"/>
          </p:cNvSpPr>
          <p:nvPr/>
        </p:nvSpPr>
        <p:spPr bwMode="auto">
          <a:xfrm>
            <a:off x="8459788" y="4445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JO" alt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alt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 autoUpdateAnimBg="0"/>
      <p:bldP spid="26631" grpId="0" animBg="1"/>
      <p:bldP spid="26632" grpId="0" autoUpdateAnimBg="0"/>
      <p:bldP spid="266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050C9F-2D37-077E-2814-DF8F9DBB98C8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rgbClr val="FFCC00"/>
                </a:solidFill>
                <a:ea typeface="ＭＳ Ｐゴシック" pitchFamily="34" charset="-128"/>
                <a:cs typeface="Arial" panose="020B0604020202020204" pitchFamily="34" charset="0"/>
              </a:rPr>
              <a:t>الروابط </a:t>
            </a:r>
            <a:r>
              <a:rPr lang="ar-JO" altLang="en-US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مع البابليين</a:t>
            </a:r>
            <a:endParaRPr lang="en-US" altLang="en-US" dirty="0">
              <a:solidFill>
                <a:schemeClr val="tx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0" y="1219200"/>
          <a:ext cx="9144000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877481" imgH="3657143" progId="PSP6.Image">
                  <p:embed/>
                </p:oleObj>
              </mc:Choice>
              <mc:Fallback>
                <p:oleObj name="Image" r:id="rId3" imgW="4877481" imgH="3657143" progId="PSP6.Im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144000" cy="615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562600" y="4419600"/>
            <a:ext cx="1676400" cy="1219200"/>
          </a:xfrm>
          <a:prstGeom prst="ellipse">
            <a:avLst/>
          </a:prstGeom>
          <a:noFill/>
          <a:ln w="5715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8145463" y="44450"/>
            <a:ext cx="1035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E30BA-D375-A670-6B11-0478884527B5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rgbClr val="FFCC00"/>
                </a:solidFill>
                <a:ea typeface="ＭＳ Ｐゴシック" pitchFamily="34" charset="-128"/>
                <a:cs typeface="Arial" panose="020B0604020202020204" pitchFamily="34" charset="0"/>
              </a:rPr>
              <a:t>الروابط </a:t>
            </a:r>
            <a:r>
              <a:rPr lang="ar-JO" altLang="en-US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مع البابليين</a:t>
            </a:r>
            <a:endParaRPr lang="en-US" altLang="en-US" dirty="0">
              <a:solidFill>
                <a:schemeClr val="tx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943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28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حوالي القرن الحادي والعشرون ق.م.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just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دعي شعب السلالة البابلية الأولى بالأموريين.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28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حوالي 2000 ق.م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1" algn="just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تنبأ الأموريون عن نمو الإمبراطورية البابلية.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just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هاجروا إلى بلاد ما بين النهرين وسكنوا سهول بابل.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28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2000 ق.م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just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بعد سقوط السلالة السومرية الأخيرة.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just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استمرت الصراعات والفوضى لحوالي قرن من الزمان.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28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حوالي 1900 ق.م</a:t>
            </a:r>
            <a:endParaRPr lang="en-US" altLang="en-US" sz="2800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just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حصل مجموعة من الساميين الذي لقبوا بالأموريين على السيطرة في معظم منطقة بلاد ما بين النهرين.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8216900" y="44450"/>
            <a:ext cx="96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BA5346-BD48-D8E0-B05E-2FF8565C3464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4800"/>
            <a:ext cx="8143056" cy="1143000"/>
          </a:xfrm>
        </p:spPr>
        <p:txBody>
          <a:bodyPr/>
          <a:lstStyle/>
          <a:p>
            <a:pPr eaLnBrk="1" hangingPunct="1"/>
            <a:r>
              <a:rPr lang="ar-JO" altLang="en-US" sz="4800" dirty="0">
                <a:solidFill>
                  <a:srgbClr val="FFCC00"/>
                </a:solidFill>
                <a:ea typeface="ＭＳ Ｐゴシック" pitchFamily="34" charset="-128"/>
                <a:cs typeface="Arial" panose="020B0604020202020204" pitchFamily="34" charset="0"/>
              </a:rPr>
              <a:t>الروابط </a:t>
            </a:r>
            <a:r>
              <a:rPr lang="ar-JO" altLang="en-US" sz="480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مع البابليين</a:t>
            </a:r>
            <a:endParaRPr lang="en-US" altLang="en-US" sz="4800" dirty="0">
              <a:solidFill>
                <a:schemeClr val="tx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341438"/>
            <a:ext cx="8839200" cy="522922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ar-JO" altLang="en-US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1900-1600 ق.م</a:t>
            </a:r>
            <a:endParaRPr lang="en-US" altLang="en-US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قام الأموريون بعمل حكومة مركزية على ولايات المدن الفردية.</a:t>
            </a: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ابتكر الأموريون طرقاً جديدة لإدارة كل ولاية ومصادرها: فرض الضرائب والخدمة العسكرية الإجبارية.</a:t>
            </a: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فوق كل ذلك فإن التحسين الأساسي كان المركزية، مجموعة جديدة من القوانين تم ابتكارها، القوانين التي تتعامل مع الجرائم ضد الولاية.</a:t>
            </a: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8216900" y="44450"/>
            <a:ext cx="96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96066-BEF1-BAA0-593E-A4273307BDB2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500813" cy="1143000"/>
          </a:xfrm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الأهمية</a:t>
            </a:r>
            <a:endParaRPr lang="en-US" altLang="en-US" dirty="0">
              <a:solidFill>
                <a:schemeClr val="tx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6934200" cy="5867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هناك عدة تشابهات مع الناموس الموسوي: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مبدأ العين بالعين، مثلاً إذا بنى رجل بيتاً بشكل سيء وسقط وقتل المالك فإن الباني يعاقب بالقتل. 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هناك فروقات كثيرة أيضاً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التحيز ضد العبيد؟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لا يحمل القتل عقوبة الإعدام.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الثغرات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JO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مثلاً يسمح للرجل المتهم بإلقاء نفسه في نهر الفرات، فإذا حمله النهر إلى الشاطئ حياً فهو بريء ، وإذا غرق فهو مذنب. 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28600"/>
            <a:ext cx="18589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5638800"/>
            <a:ext cx="2700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ar-J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أشهر ما اكتسبه حمورابي هو قانونه المنقوش على لوحة رائعة من الديوريت الأسود، يبلغ ارتفاعها ثمانية أقدام، وجدت في سوسة عام 1902 م.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3" name="Text Box 9"/>
          <p:cNvSpPr txBox="1">
            <a:spLocks noChangeArrowheads="1"/>
          </p:cNvSpPr>
          <p:nvPr/>
        </p:nvSpPr>
        <p:spPr bwMode="auto">
          <a:xfrm>
            <a:off x="8145463" y="44450"/>
            <a:ext cx="89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  <p:bldP spid="174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49" name="Picture 2" descr="Med Sea today"/>
          <p:cNvPicPr>
            <a:picLocks noChangeAspect="1" noChangeArrowheads="1"/>
          </p:cNvPicPr>
          <p:nvPr/>
        </p:nvPicPr>
        <p:blipFill>
          <a:blip r:embed="rId3" cstate="screen">
            <a:lum bright="-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547" name="Text Box 3"/>
          <p:cNvSpPr txBox="1">
            <a:spLocks noChangeArrowheads="1"/>
          </p:cNvSpPr>
          <p:nvPr/>
        </p:nvSpPr>
        <p:spPr bwMode="auto">
          <a:xfrm>
            <a:off x="5638800" y="2209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توبال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48" name="Text Box 4"/>
          <p:cNvSpPr txBox="1">
            <a:spLocks noChangeArrowheads="1"/>
          </p:cNvSpPr>
          <p:nvPr/>
        </p:nvSpPr>
        <p:spPr bwMode="auto">
          <a:xfrm>
            <a:off x="3962400" y="17065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ماشك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533400" y="4724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فوط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2286000" y="5635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دومر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1" name="Text Box 7"/>
          <p:cNvSpPr txBox="1">
            <a:spLocks noChangeArrowheads="1"/>
          </p:cNvSpPr>
          <p:nvPr/>
        </p:nvSpPr>
        <p:spPr bwMode="auto">
          <a:xfrm>
            <a:off x="6934200" y="30781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آرام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2" name="Text Box 8"/>
          <p:cNvSpPr txBox="1">
            <a:spLocks noChangeArrowheads="1"/>
          </p:cNvSpPr>
          <p:nvPr/>
        </p:nvSpPr>
        <p:spPr bwMode="auto">
          <a:xfrm>
            <a:off x="6553200" y="1828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آشور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5715000" y="4191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كنعان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3200400" y="4971174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مصرايم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5" name="Text Box 11"/>
          <p:cNvSpPr txBox="1">
            <a:spLocks noChangeArrowheads="1"/>
          </p:cNvSpPr>
          <p:nvPr/>
        </p:nvSpPr>
        <p:spPr bwMode="auto">
          <a:xfrm>
            <a:off x="3200400" y="2133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لود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6" name="Text Box 12"/>
          <p:cNvSpPr txBox="1">
            <a:spLocks noChangeArrowheads="1"/>
          </p:cNvSpPr>
          <p:nvPr/>
        </p:nvSpPr>
        <p:spPr bwMode="auto">
          <a:xfrm>
            <a:off x="6324600" y="1066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توجرمة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الكفتوريون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58" name="Text Box 14"/>
          <p:cNvSpPr txBox="1">
            <a:spLocks noChangeArrowheads="1"/>
          </p:cNvSpPr>
          <p:nvPr/>
        </p:nvSpPr>
        <p:spPr bwMode="auto">
          <a:xfrm>
            <a:off x="7255230" y="6308725"/>
            <a:ext cx="18887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تك 10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83662" name="Text Box 15"/>
          <p:cNvSpPr txBox="1">
            <a:spLocks noChangeArrowheads="1"/>
          </p:cNvSpPr>
          <p:nvPr/>
        </p:nvSpPr>
        <p:spPr bwMode="auto">
          <a:xfrm>
            <a:off x="857885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92</a:t>
            </a: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32560" name="Oval 16"/>
          <p:cNvSpPr>
            <a:spLocks noChangeArrowheads="1"/>
          </p:cNvSpPr>
          <p:nvPr/>
        </p:nvSpPr>
        <p:spPr bwMode="auto">
          <a:xfrm>
            <a:off x="2667000" y="1524000"/>
            <a:ext cx="6477000" cy="2514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61" name="Oval 17"/>
          <p:cNvSpPr>
            <a:spLocks noChangeArrowheads="1"/>
          </p:cNvSpPr>
          <p:nvPr/>
        </p:nvSpPr>
        <p:spPr bwMode="auto">
          <a:xfrm>
            <a:off x="76200" y="3124200"/>
            <a:ext cx="7543800" cy="3124200"/>
          </a:xfrm>
          <a:prstGeom prst="ellips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62" name="Text Box 18"/>
          <p:cNvSpPr txBox="1">
            <a:spLocks noChangeArrowheads="1"/>
          </p:cNvSpPr>
          <p:nvPr/>
        </p:nvSpPr>
        <p:spPr bwMode="auto">
          <a:xfrm>
            <a:off x="1647800" y="1554163"/>
            <a:ext cx="239079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ياوان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0" y="457200"/>
            <a:ext cx="8991600" cy="24384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pic>
        <p:nvPicPr>
          <p:cNvPr id="1132564" name="Picture 20" descr="DannyGo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160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565" name="Picture 21" descr="RickNov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773659"/>
            <a:ext cx="168012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18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-17405" y="6242014"/>
            <a:ext cx="7772400" cy="609600"/>
          </a:xfrm>
          <a:noFill/>
        </p:spPr>
        <p:txBody>
          <a:bodyPr/>
          <a:lstStyle/>
          <a:p>
            <a:pPr algn="l" eaLnBrk="1" hangingPunct="1">
              <a:defRPr/>
            </a:pPr>
            <a:r>
              <a:rPr lang="ar-JO" sz="32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نسل يافث،</a:t>
            </a:r>
            <a:r>
              <a:rPr lang="ar-JO" sz="3200" dirty="0">
                <a:solidFill>
                  <a:srgbClr val="FF201A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ar-JO" sz="3200" dirty="0">
                <a:solidFill>
                  <a:srgbClr val="0070C0"/>
                </a:solidFill>
                <a:ea typeface="ＭＳ Ｐゴシック" charset="0"/>
                <a:cs typeface="Arial" panose="020B0604020202020204" pitchFamily="34" charset="0"/>
              </a:rPr>
              <a:t>حام</a:t>
            </a:r>
            <a:r>
              <a:rPr lang="ar-JO" sz="3200" dirty="0">
                <a:solidFill>
                  <a:srgbClr val="FF201A"/>
                </a:solidFill>
                <a:ea typeface="ＭＳ Ｐゴシック" charset="0"/>
                <a:cs typeface="Arial" panose="020B0604020202020204" pitchFamily="34" charset="0"/>
              </a:rPr>
              <a:t> وسام</a:t>
            </a:r>
            <a:endParaRPr lang="en-US" sz="4000" dirty="0">
              <a:solidFill>
                <a:srgbClr val="FF201A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132567" name="Picture 23" descr="Rick &amp; Susa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676260" y="5569208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كوش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30DE5-97DA-0586-F90B-5427DA3B6682}"/>
              </a:ext>
            </a:extLst>
          </p:cNvPr>
          <p:cNvSpPr txBox="1">
            <a:spLocks/>
          </p:cNvSpPr>
          <p:nvPr/>
        </p:nvSpPr>
        <p:spPr bwMode="auto">
          <a:xfrm>
            <a:off x="685800" y="-26988"/>
            <a:ext cx="7772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نسل أولاد نوح</a:t>
            </a:r>
            <a:endParaRPr kumimoji="0" lang="en-US" altLang="en-US" sz="28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4" descr="Rick &amp; Susan">
            <a:extLst>
              <a:ext uri="{FF2B5EF4-FFF2-40B4-BE49-F238E27FC236}">
                <a16:creationId xmlns:a16="http://schemas.microsoft.com/office/drawing/2014/main" id="{0508CA19-DB6C-5F14-F575-5E7D6B32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248" y="980728"/>
            <a:ext cx="6934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023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60" grpId="0" animBg="1"/>
      <p:bldP spid="1132561" grpId="0" animBg="1" autoUpdateAnimBg="0"/>
      <p:bldP spid="11325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3B6F5-95F2-D29A-E946-121E0A2EA290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ar-JO" altLang="en-US" sz="6600" dirty="0">
                <a:solidFill>
                  <a:srgbClr val="FF3300"/>
                </a:solidFill>
                <a:ea typeface="ＭＳ Ｐゴシック" pitchFamily="34" charset="-128"/>
                <a:cs typeface="Arial" panose="020B0604020202020204" pitchFamily="34" charset="0"/>
              </a:rPr>
              <a:t>الدين</a:t>
            </a:r>
            <a:endParaRPr lang="en-US" altLang="en-US" sz="6600" dirty="0">
              <a:solidFill>
                <a:srgbClr val="FFCC00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8089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11858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961063" y="2781300"/>
            <a:ext cx="293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ar-JO" altLang="en-US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شاهد داجان</a:t>
            </a:r>
            <a:endParaRPr lang="en-US" altLang="en-US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90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23796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09600" y="6280150"/>
            <a:ext cx="245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ar-JO" altLang="en-US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الإله بعل</a:t>
            </a:r>
            <a:endParaRPr lang="en-US" altLang="en-US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90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895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485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348038" y="3581400"/>
            <a:ext cx="249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ar-JO" altLang="en-US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تيشوب الحوراني</a:t>
            </a:r>
            <a:endParaRPr lang="en-US" altLang="en-US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92613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708400" y="6280150"/>
            <a:ext cx="160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ar-JO" altLang="en-US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مردوخ</a:t>
            </a:r>
            <a:endParaRPr lang="en-US" altLang="en-US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7" name="Text Box 9"/>
          <p:cNvSpPr txBox="1">
            <a:spLocks noChangeArrowheads="1"/>
          </p:cNvSpPr>
          <p:nvPr/>
        </p:nvSpPr>
        <p:spPr bwMode="auto">
          <a:xfrm>
            <a:off x="8145463" y="44450"/>
            <a:ext cx="89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8" grpId="0" autoUpdateAnimBg="0"/>
      <p:bldP spid="24592" grpId="0" autoUpdateAnimBg="0"/>
      <p:bldP spid="24595" grpId="0" autoUpdateAnimBg="0"/>
      <p:bldP spid="245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5D0D43-D624-80F3-79C5-72F66935F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r="10073"/>
          <a:stretch/>
        </p:blipFill>
        <p:spPr bwMode="auto">
          <a:xfrm>
            <a:off x="0" y="-32785"/>
            <a:ext cx="9144000" cy="69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9525"/>
            <a:ext cx="3657600" cy="990600"/>
          </a:xfrm>
        </p:spPr>
        <p:txBody>
          <a:bodyPr/>
          <a:lstStyle/>
          <a:p>
            <a:pPr eaLnBrk="1" hangingPunct="1"/>
            <a:r>
              <a:rPr lang="ar-JO" altLang="en-US" sz="4800" dirty="0">
                <a:solidFill>
                  <a:srgbClr val="FFFFFF"/>
                </a:solidFill>
                <a:ea typeface="ＭＳ Ｐゴシック" pitchFamily="34" charset="-128"/>
                <a:cs typeface="Arial" panose="020B0604020202020204" pitchFamily="34" charset="0"/>
              </a:rPr>
              <a:t>الدين</a:t>
            </a:r>
            <a:endParaRPr lang="en-US" altLang="en-US" sz="4800" dirty="0">
              <a:solidFill>
                <a:srgbClr val="FFFFFF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513"/>
            <a:ext cx="4779640" cy="266382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JO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أدخل</a:t>
            </a: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الأموريون إلهاً جديداً إلى الديانة السومرية – </a:t>
            </a:r>
            <a:r>
              <a:rPr lang="ar-JO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مردوخ </a:t>
            </a: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– ورفعوه إلى مكانة أسمى فوق الآلهة الأخرى.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53237" y="1812801"/>
            <a:ext cx="2138363" cy="584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ar-JO" alt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مردوخ</a:t>
            </a:r>
            <a:endParaRPr lang="en-US" altLang="en-US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52400" y="3625850"/>
            <a:ext cx="4414838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rtl="1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ar-JO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 يؤمن </a:t>
            </a:r>
            <a:r>
              <a:rPr lang="ar-JO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الأموريون بأن </a:t>
            </a:r>
            <a:r>
              <a:rPr lang="ar-JO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الحياة بعد الموت</a:t>
            </a:r>
            <a:r>
              <a:rPr lang="ar-JO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تحمل أي وعد أو تهديد، ولذلك كمثل السومريين ركز الدين الأموري على هذا العالم بلا رحمة.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1" name="Text Box 14"/>
          <p:cNvSpPr txBox="1">
            <a:spLocks noChangeArrowheads="1"/>
          </p:cNvSpPr>
          <p:nvPr/>
        </p:nvSpPr>
        <p:spPr bwMode="auto">
          <a:xfrm>
            <a:off x="7664450" y="44450"/>
            <a:ext cx="137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ar-JO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90، 160خ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2000"/>
      <p:bldP spid="18439" grpId="0" animBg="1" autoUpdateAnimBg="0"/>
      <p:bldP spid="184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FD762-7282-6A7A-73EC-45EF0552DBC0}"/>
              </a:ext>
            </a:extLst>
          </p:cNvPr>
          <p:cNvSpPr/>
          <p:nvPr/>
        </p:nvSpPr>
        <p:spPr bwMode="auto"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sz="7200" dirty="0">
                <a:solidFill>
                  <a:srgbClr val="FFFFFF"/>
                </a:solidFill>
                <a:ea typeface="ＭＳ Ｐゴシック" pitchFamily="34" charset="-128"/>
                <a:cs typeface="Arial" panose="020B0604020202020204" pitchFamily="34" charset="0"/>
              </a:rPr>
              <a:t>دروس لنا</a:t>
            </a:r>
            <a:endParaRPr lang="en-US" altLang="en-US" sz="7200" dirty="0">
              <a:solidFill>
                <a:srgbClr val="FFFFFF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5528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4400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33400" indent="-533400" algn="r" rtl="1" eaLnBrk="1" hangingPunct="1">
              <a:lnSpc>
                <a:spcPct val="90000"/>
              </a:lnSpc>
            </a:pPr>
            <a:r>
              <a:rPr lang="ar-JO" altLang="en-US" sz="44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لماذا يعتبر الإيمان بالحياة بعد الموت مهماً جداً لإيماننا وحياتنا؟</a:t>
            </a:r>
            <a:endParaRPr lang="en-US" altLang="en-US" sz="4400" b="1" dirty="0">
              <a:solidFill>
                <a:srgbClr val="FFCC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8077200" y="7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160خ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 altLang="en-US" dirty="0">
                <a:ea typeface="ＭＳ Ｐゴシック" pitchFamily="34" charset="-128"/>
              </a:rPr>
              <a:t>Black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الرابط للعرض التقديميِّ "خلفيَّات العهد القديم" متاحٌ على الموقع الإلكترونيّ:</a:t>
            </a:r>
            <a:br>
              <a:rPr lang="ar-JO" sz="24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ar-JO" sz="24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70104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2895600" cy="1066800"/>
          </a:xfrm>
          <a:solidFill>
            <a:srgbClr val="FF0000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ea typeface="ＭＳ Ｐゴシック" charset="0"/>
              </a:rPr>
              <a:t>المرحلة اليسرى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867400" y="457200"/>
            <a:ext cx="2895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المرحلة اليمنى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895600" cy="107721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الحياة في     إسرائيل القديمة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-100013" y="2193925"/>
            <a:ext cx="5437188" cy="5086350"/>
          </a:xfrm>
          <a:custGeom>
            <a:avLst/>
            <a:gdLst/>
            <a:ahLst/>
            <a:cxnLst>
              <a:cxn ang="0">
                <a:pos x="0" y="3195"/>
              </a:cxn>
              <a:cxn ang="0">
                <a:pos x="189" y="3174"/>
              </a:cxn>
              <a:cxn ang="0">
                <a:pos x="252" y="3132"/>
              </a:cxn>
              <a:cxn ang="0">
                <a:pos x="283" y="3111"/>
              </a:cxn>
              <a:cxn ang="0">
                <a:pos x="335" y="3048"/>
              </a:cxn>
              <a:cxn ang="0">
                <a:pos x="608" y="2975"/>
              </a:cxn>
              <a:cxn ang="0">
                <a:pos x="828" y="2901"/>
              </a:cxn>
              <a:cxn ang="0">
                <a:pos x="911" y="2880"/>
              </a:cxn>
              <a:cxn ang="0">
                <a:pos x="1068" y="2776"/>
              </a:cxn>
              <a:cxn ang="0">
                <a:pos x="1362" y="2723"/>
              </a:cxn>
              <a:cxn ang="0">
                <a:pos x="1466" y="2681"/>
              </a:cxn>
              <a:cxn ang="0">
                <a:pos x="1602" y="2566"/>
              </a:cxn>
              <a:cxn ang="0">
                <a:pos x="1634" y="2482"/>
              </a:cxn>
              <a:cxn ang="0">
                <a:pos x="1707" y="2346"/>
              </a:cxn>
              <a:cxn ang="0">
                <a:pos x="1812" y="2200"/>
              </a:cxn>
              <a:cxn ang="0">
                <a:pos x="1917" y="2043"/>
              </a:cxn>
              <a:cxn ang="0">
                <a:pos x="1948" y="2022"/>
              </a:cxn>
              <a:cxn ang="0">
                <a:pos x="1980" y="1980"/>
              </a:cxn>
              <a:cxn ang="0">
                <a:pos x="2021" y="1917"/>
              </a:cxn>
              <a:cxn ang="0">
                <a:pos x="2032" y="1885"/>
              </a:cxn>
              <a:cxn ang="0">
                <a:pos x="2063" y="1865"/>
              </a:cxn>
              <a:cxn ang="0">
                <a:pos x="2116" y="1812"/>
              </a:cxn>
              <a:cxn ang="0">
                <a:pos x="2168" y="1770"/>
              </a:cxn>
              <a:cxn ang="0">
                <a:pos x="2231" y="1634"/>
              </a:cxn>
              <a:cxn ang="0">
                <a:pos x="2283" y="1529"/>
              </a:cxn>
              <a:cxn ang="0">
                <a:pos x="2336" y="1330"/>
              </a:cxn>
              <a:cxn ang="0">
                <a:pos x="2398" y="1142"/>
              </a:cxn>
              <a:cxn ang="0">
                <a:pos x="2482" y="880"/>
              </a:cxn>
              <a:cxn ang="0">
                <a:pos x="2514" y="849"/>
              </a:cxn>
              <a:cxn ang="0">
                <a:pos x="2587" y="733"/>
              </a:cxn>
              <a:cxn ang="0">
                <a:pos x="2723" y="545"/>
              </a:cxn>
              <a:cxn ang="0">
                <a:pos x="2744" y="503"/>
              </a:cxn>
              <a:cxn ang="0">
                <a:pos x="2786" y="440"/>
              </a:cxn>
              <a:cxn ang="0">
                <a:pos x="2838" y="346"/>
              </a:cxn>
              <a:cxn ang="0">
                <a:pos x="2933" y="189"/>
              </a:cxn>
              <a:cxn ang="0">
                <a:pos x="3006" y="116"/>
              </a:cxn>
              <a:cxn ang="0">
                <a:pos x="3090" y="53"/>
              </a:cxn>
              <a:cxn ang="0">
                <a:pos x="3121" y="0"/>
              </a:cxn>
            </a:cxnLst>
            <a:rect l="0" t="0" r="r" b="b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4838700" y="1430338"/>
            <a:ext cx="1025525" cy="995362"/>
          </a:xfrm>
          <a:custGeom>
            <a:avLst/>
            <a:gdLst/>
            <a:ahLst/>
            <a:cxnLst>
              <a:cxn ang="0">
                <a:pos x="0" y="492"/>
              </a:cxn>
              <a:cxn ang="0">
                <a:pos x="10" y="460"/>
              </a:cxn>
              <a:cxn ang="0">
                <a:pos x="41" y="471"/>
              </a:cxn>
              <a:cxn ang="0">
                <a:pos x="104" y="513"/>
              </a:cxn>
              <a:cxn ang="0">
                <a:pos x="303" y="544"/>
              </a:cxn>
              <a:cxn ang="0">
                <a:pos x="366" y="565"/>
              </a:cxn>
              <a:cxn ang="0">
                <a:pos x="439" y="607"/>
              </a:cxn>
              <a:cxn ang="0">
                <a:pos x="544" y="597"/>
              </a:cxn>
              <a:cxn ang="0">
                <a:pos x="481" y="419"/>
              </a:cxn>
              <a:cxn ang="0">
                <a:pos x="387" y="303"/>
              </a:cxn>
              <a:cxn ang="0">
                <a:pos x="418" y="115"/>
              </a:cxn>
              <a:cxn ang="0">
                <a:pos x="439" y="62"/>
              </a:cxn>
              <a:cxn ang="0">
                <a:pos x="460" y="0"/>
              </a:cxn>
              <a:cxn ang="0">
                <a:pos x="492" y="10"/>
              </a:cxn>
              <a:cxn ang="0">
                <a:pos x="523" y="21"/>
              </a:cxn>
            </a:cxnLst>
            <a:rect l="0" t="0" r="r" b="b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4854575" y="1420813"/>
            <a:ext cx="747713" cy="739775"/>
          </a:xfrm>
          <a:custGeom>
            <a:avLst/>
            <a:gdLst/>
            <a:ahLst/>
            <a:cxnLst>
              <a:cxn ang="0">
                <a:pos x="0" y="466"/>
              </a:cxn>
              <a:cxn ang="0">
                <a:pos x="52" y="215"/>
              </a:cxn>
              <a:cxn ang="0">
                <a:pos x="105" y="142"/>
              </a:cxn>
              <a:cxn ang="0">
                <a:pos x="429" y="48"/>
              </a:cxn>
            </a:cxnLst>
            <a:rect l="0" t="0" r="r" b="b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>
            <a:off x="5619750" y="-282575"/>
            <a:ext cx="674688" cy="1762125"/>
          </a:xfrm>
          <a:custGeom>
            <a:avLst/>
            <a:gdLst/>
            <a:ahLst/>
            <a:cxnLst>
              <a:cxn ang="0">
                <a:pos x="10" y="1110"/>
              </a:cxn>
              <a:cxn ang="0">
                <a:pos x="73" y="932"/>
              </a:cxn>
              <a:cxn ang="0">
                <a:pos x="125" y="723"/>
              </a:cxn>
              <a:cxn ang="0">
                <a:pos x="188" y="628"/>
              </a:cxn>
              <a:cxn ang="0">
                <a:pos x="220" y="565"/>
              </a:cxn>
              <a:cxn ang="0">
                <a:pos x="241" y="482"/>
              </a:cxn>
              <a:cxn ang="0">
                <a:pos x="283" y="419"/>
              </a:cxn>
              <a:cxn ang="0">
                <a:pos x="324" y="157"/>
              </a:cxn>
              <a:cxn ang="0">
                <a:pos x="387" y="0"/>
              </a:cxn>
            </a:cxnLst>
            <a:rect l="0" t="0" r="r" b="b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0" y="1775718"/>
            <a:ext cx="44926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شعوب البحر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435600" y="1775718"/>
            <a:ext cx="39147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شعوب الصحراء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0" y="6167438"/>
            <a:ext cx="25082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المصريون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827088" y="5159375"/>
            <a:ext cx="25082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الفلسطينيون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2895600" y="-99392"/>
            <a:ext cx="30099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الفينيقيين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6400800" y="-99392"/>
            <a:ext cx="19224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السريانيين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3000375" y="1556792"/>
            <a:ext cx="25082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الرومان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1187450" y="4151313"/>
            <a:ext cx="27543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الأشوريون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1371600" y="3143250"/>
            <a:ext cx="30099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البابليون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3886200" y="4038600"/>
            <a:ext cx="22574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الإسرائيليون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6300192" y="2996952"/>
            <a:ext cx="2674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العمونيون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6084888" y="5135275"/>
            <a:ext cx="22685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المؤابيون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5796136" y="5880174"/>
            <a:ext cx="25082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defRPr sz="32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defRPr>
            </a:lvl1pPr>
            <a:lvl2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fontAlgn="base">
              <a:spcBef>
                <a:spcPct val="0"/>
              </a:spcBef>
              <a:defRPr sz="4400" b="1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الأدوميون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 Box 25"/>
          <p:cNvSpPr txBox="1">
            <a:spLocks noChangeAspect="1" noChangeArrowheads="1"/>
          </p:cNvSpPr>
          <p:nvPr/>
        </p:nvSpPr>
        <p:spPr bwMode="auto">
          <a:xfrm>
            <a:off x="8604250" y="76200"/>
            <a:ext cx="539750" cy="4619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defRPr>
            </a:lvl1pPr>
            <a:lvl2pPr algn="ctr" rtl="1" fontAlgn="base">
              <a:spcBef>
                <a:spcPct val="0"/>
              </a:spcBef>
              <a:defRPr sz="4400">
                <a:solidFill>
                  <a:schemeClr val="accent1"/>
                </a:solidFill>
                <a:latin typeface="Batik Regular" charset="0"/>
                <a:cs typeface="Times New Roman (Hebrew)" charset="0"/>
              </a:defRPr>
            </a:lvl2pPr>
            <a:lvl3pPr algn="ctr" rtl="1" fontAlgn="base">
              <a:spcBef>
                <a:spcPct val="0"/>
              </a:spcBef>
              <a:defRPr sz="4400">
                <a:solidFill>
                  <a:schemeClr val="accent1"/>
                </a:solidFill>
                <a:latin typeface="Batik Regular" charset="0"/>
                <a:cs typeface="Times New Roman (Hebrew)" charset="0"/>
              </a:defRPr>
            </a:lvl3pPr>
            <a:lvl4pPr algn="ctr" rtl="1" fontAlgn="base">
              <a:spcBef>
                <a:spcPct val="0"/>
              </a:spcBef>
              <a:defRPr sz="4400">
                <a:solidFill>
                  <a:schemeClr val="accent1"/>
                </a:solidFill>
                <a:latin typeface="Batik Regular" charset="0"/>
                <a:cs typeface="Times New Roman (Hebrew)" charset="0"/>
              </a:defRPr>
            </a:lvl4pPr>
            <a:lvl5pPr algn="ctr" rtl="1" fontAlgn="base">
              <a:spcBef>
                <a:spcPct val="0"/>
              </a:spcBef>
              <a:defRPr sz="4400">
                <a:solidFill>
                  <a:schemeClr val="accent1"/>
                </a:solidFill>
                <a:latin typeface="Batik Regular" charset="0"/>
                <a:cs typeface="Times New Roman (Hebrew)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Batik Regular" charset="0"/>
                <a:cs typeface="Times New Roman (Hebrew)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Batik Regular" charset="0"/>
                <a:cs typeface="Times New Roman (Hebrew)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Batik Regular" charset="0"/>
                <a:cs typeface="Times New Roman (Hebrew)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Batik Regular" charset="0"/>
                <a:cs typeface="Times New Roman (Hebrew)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12</a:t>
            </a:r>
            <a:endParaRPr kumimoji="0" lang="en-US" sz="2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3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7010400"/>
          </a:xfrm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457200"/>
            <a:ext cx="3090863" cy="1066800"/>
          </a:xfrm>
          <a:solidFill>
            <a:srgbClr val="FF0000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المرحلة اليسرى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867400" y="457200"/>
            <a:ext cx="2895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ar-JO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المرحلة اليمنى</a:t>
            </a:r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895600" cy="107721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JO" alt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</a:t>
            </a:r>
            <a:br>
              <a:rPr lang="en-US" alt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alt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عاشوا؟</a:t>
            </a:r>
            <a:endParaRPr lang="en-US" alt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2147483647 h 3204"/>
              <a:gd name="T2" fmla="*/ 476310373 w 3121"/>
              <a:gd name="T3" fmla="*/ 2147483647 h 3204"/>
              <a:gd name="T4" fmla="*/ 635079439 w 3121"/>
              <a:gd name="T5" fmla="*/ 2147483647 h 3204"/>
              <a:gd name="T6" fmla="*/ 713205084 w 3121"/>
              <a:gd name="T7" fmla="*/ 2147483647 h 3204"/>
              <a:gd name="T8" fmla="*/ 844253223 w 3121"/>
              <a:gd name="T9" fmla="*/ 2147483647 h 3204"/>
              <a:gd name="T10" fmla="*/ 1532255155 w 3121"/>
              <a:gd name="T11" fmla="*/ 2147483647 h 3204"/>
              <a:gd name="T12" fmla="*/ 2086689586 w 3121"/>
              <a:gd name="T13" fmla="*/ 2147483647 h 3204"/>
              <a:gd name="T14" fmla="*/ 2147483647 w 3121"/>
              <a:gd name="T15" fmla="*/ 2147483647 h 3204"/>
              <a:gd name="T16" fmla="*/ 2147483647 w 3121"/>
              <a:gd name="T17" fmla="*/ 2147483647 h 3204"/>
              <a:gd name="T18" fmla="*/ 2147483647 w 3121"/>
              <a:gd name="T19" fmla="*/ 2147483647 h 3204"/>
              <a:gd name="T20" fmla="*/ 2147483647 w 3121"/>
              <a:gd name="T21" fmla="*/ 2147483647 h 3204"/>
              <a:gd name="T22" fmla="*/ 2147483647 w 3121"/>
              <a:gd name="T23" fmla="*/ 2147483647 h 3204"/>
              <a:gd name="T24" fmla="*/ 2147483647 w 3121"/>
              <a:gd name="T25" fmla="*/ 2147483647 h 3204"/>
              <a:gd name="T26" fmla="*/ 2147483647 w 3121"/>
              <a:gd name="T27" fmla="*/ 2147483647 h 3204"/>
              <a:gd name="T28" fmla="*/ 2147483647 w 3121"/>
              <a:gd name="T29" fmla="*/ 2147483647 h 3204"/>
              <a:gd name="T30" fmla="*/ 2147483647 w 3121"/>
              <a:gd name="T31" fmla="*/ 2147483647 h 3204"/>
              <a:gd name="T32" fmla="*/ 2147483647 w 3121"/>
              <a:gd name="T33" fmla="*/ 2147483647 h 3204"/>
              <a:gd name="T34" fmla="*/ 2147483647 w 3121"/>
              <a:gd name="T35" fmla="*/ 2147483647 h 3204"/>
              <a:gd name="T36" fmla="*/ 2147483647 w 3121"/>
              <a:gd name="T37" fmla="*/ 2147483647 h 3204"/>
              <a:gd name="T38" fmla="*/ 2147483647 w 3121"/>
              <a:gd name="T39" fmla="*/ 2147483647 h 3204"/>
              <a:gd name="T40" fmla="*/ 2147483647 w 3121"/>
              <a:gd name="T41" fmla="*/ 2147483647 h 3204"/>
              <a:gd name="T42" fmla="*/ 2147483647 w 3121"/>
              <a:gd name="T43" fmla="*/ 2147483647 h 3204"/>
              <a:gd name="T44" fmla="*/ 2147483647 w 3121"/>
              <a:gd name="T45" fmla="*/ 2147483647 h 3204"/>
              <a:gd name="T46" fmla="*/ 2147483647 w 3121"/>
              <a:gd name="T47" fmla="*/ 2147483647 h 3204"/>
              <a:gd name="T48" fmla="*/ 2147483647 w 3121"/>
              <a:gd name="T49" fmla="*/ 2147483647 h 3204"/>
              <a:gd name="T50" fmla="*/ 2147483647 w 3121"/>
              <a:gd name="T51" fmla="*/ 2147483647 h 3204"/>
              <a:gd name="T52" fmla="*/ 2147483647 w 3121"/>
              <a:gd name="T53" fmla="*/ 2147483647 h 3204"/>
              <a:gd name="T54" fmla="*/ 2147483647 w 3121"/>
              <a:gd name="T55" fmla="*/ 2147483647 h 3204"/>
              <a:gd name="T56" fmla="*/ 2147483647 w 3121"/>
              <a:gd name="T57" fmla="*/ 2139613450 h 3204"/>
              <a:gd name="T58" fmla="*/ 2147483647 w 3121"/>
              <a:gd name="T59" fmla="*/ 1847275325 h 3204"/>
              <a:gd name="T60" fmla="*/ 2147483647 w 3121"/>
              <a:gd name="T61" fmla="*/ 1373485950 h 3204"/>
              <a:gd name="T62" fmla="*/ 2147483647 w 3121"/>
              <a:gd name="T63" fmla="*/ 1267639388 h 3204"/>
              <a:gd name="T64" fmla="*/ 2147483647 w 3121"/>
              <a:gd name="T65" fmla="*/ 1108868750 h 3204"/>
              <a:gd name="T66" fmla="*/ 2147483647 w 3121"/>
              <a:gd name="T67" fmla="*/ 871974063 h 3204"/>
              <a:gd name="T68" fmla="*/ 2147483647 w 3121"/>
              <a:gd name="T69" fmla="*/ 476310325 h 3204"/>
              <a:gd name="T70" fmla="*/ 2147483647 w 3121"/>
              <a:gd name="T71" fmla="*/ 292338125 h 3204"/>
              <a:gd name="T72" fmla="*/ 2147483647 w 3121"/>
              <a:gd name="T73" fmla="*/ 133569075 h 3204"/>
              <a:gd name="T74" fmla="*/ 2147483647 w 3121"/>
              <a:gd name="T75" fmla="*/ 0 h 32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21"/>
              <a:gd name="T115" fmla="*/ 0 h 3204"/>
              <a:gd name="T116" fmla="*/ 3121 w 3121"/>
              <a:gd name="T117" fmla="*/ 3204 h 32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2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1239916252 h 627"/>
              <a:gd name="T2" fmla="*/ 25201576 w 589"/>
              <a:gd name="T3" fmla="*/ 1159271293 h 627"/>
              <a:gd name="T4" fmla="*/ 103327255 w 589"/>
              <a:gd name="T5" fmla="*/ 1186992204 h 627"/>
              <a:gd name="T6" fmla="*/ 262096390 w 589"/>
              <a:gd name="T7" fmla="*/ 1292838713 h 627"/>
              <a:gd name="T8" fmla="*/ 763608546 w 589"/>
              <a:gd name="T9" fmla="*/ 1370964311 h 627"/>
              <a:gd name="T10" fmla="*/ 922377681 w 589"/>
              <a:gd name="T11" fmla="*/ 1423886772 h 627"/>
              <a:gd name="T12" fmla="*/ 1106349979 w 589"/>
              <a:gd name="T13" fmla="*/ 1529733282 h 627"/>
              <a:gd name="T14" fmla="*/ 1370965733 w 589"/>
              <a:gd name="T15" fmla="*/ 1504531732 h 627"/>
              <a:gd name="T16" fmla="*/ 1212196598 w 589"/>
              <a:gd name="T17" fmla="*/ 1055944145 h 627"/>
              <a:gd name="T18" fmla="*/ 975301784 w 589"/>
              <a:gd name="T19" fmla="*/ 763606166 h 627"/>
              <a:gd name="T20" fmla="*/ 1053425876 w 589"/>
              <a:gd name="T21" fmla="*/ 289817029 h 627"/>
              <a:gd name="T22" fmla="*/ 1106349979 w 589"/>
              <a:gd name="T23" fmla="*/ 156249609 h 627"/>
              <a:gd name="T24" fmla="*/ 1159272495 w 589"/>
              <a:gd name="T25" fmla="*/ 0 h 627"/>
              <a:gd name="T26" fmla="*/ 1239917538 w 589"/>
              <a:gd name="T27" fmla="*/ 25201550 h 627"/>
              <a:gd name="T28" fmla="*/ 1318043217 w 589"/>
              <a:gd name="T29" fmla="*/ 52922461 h 6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9"/>
              <a:gd name="T46" fmla="*/ 0 h 627"/>
              <a:gd name="T47" fmla="*/ 589 w 589"/>
              <a:gd name="T48" fmla="*/ 627 h 6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3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1174392813 h 466"/>
              <a:gd name="T2" fmla="*/ 131048221 w 429"/>
              <a:gd name="T3" fmla="*/ 541834388 h 466"/>
              <a:gd name="T4" fmla="*/ 264617394 w 429"/>
              <a:gd name="T5" fmla="*/ 357862188 h 466"/>
              <a:gd name="T6" fmla="*/ 1081148619 w 429"/>
              <a:gd name="T7" fmla="*/ 120967500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429"/>
              <a:gd name="T13" fmla="*/ 0 h 466"/>
              <a:gd name="T14" fmla="*/ 429 w 429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4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25201583 w 387"/>
              <a:gd name="T1" fmla="*/ 2147483647 h 1110"/>
              <a:gd name="T2" fmla="*/ 183972350 w 387"/>
              <a:gd name="T3" fmla="*/ 2147483647 h 1110"/>
              <a:gd name="T4" fmla="*/ 315020581 w 387"/>
              <a:gd name="T5" fmla="*/ 1822073763 h 1110"/>
              <a:gd name="T6" fmla="*/ 473789761 w 387"/>
              <a:gd name="T7" fmla="*/ 1582658125 h 1110"/>
              <a:gd name="T8" fmla="*/ 554434826 w 387"/>
              <a:gd name="T9" fmla="*/ 1423889075 h 1110"/>
              <a:gd name="T10" fmla="*/ 607358944 w 387"/>
              <a:gd name="T11" fmla="*/ 1214715313 h 1110"/>
              <a:gd name="T12" fmla="*/ 713205593 w 387"/>
              <a:gd name="T13" fmla="*/ 1055946263 h 1110"/>
              <a:gd name="T14" fmla="*/ 816531290 w 387"/>
              <a:gd name="T15" fmla="*/ 395665325 h 1110"/>
              <a:gd name="T16" fmla="*/ 975302056 w 387"/>
              <a:gd name="T17" fmla="*/ 0 h 11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"/>
              <a:gd name="T28" fmla="*/ 0 h 1110"/>
              <a:gd name="T29" fmla="*/ 387 w 387"/>
              <a:gd name="T30" fmla="*/ 1110 h 11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 rot="2055831">
            <a:off x="4010025" y="2015115"/>
            <a:ext cx="28194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80008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الكنعانيون</a:t>
            </a:r>
            <a:endParaRPr lang="en-US" sz="3600" b="1" dirty="0">
              <a:solidFill>
                <a:srgbClr val="80008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3733800" y="3657600"/>
            <a:ext cx="237966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003399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الأموريون</a:t>
            </a:r>
            <a:endParaRPr lang="en-US" sz="3600" b="1" dirty="0">
              <a:solidFill>
                <a:srgbClr val="003399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514600" y="5881688"/>
            <a:ext cx="26431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003399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عماليق</a:t>
            </a:r>
            <a:endParaRPr lang="en-US" sz="3600" b="1" dirty="0">
              <a:solidFill>
                <a:srgbClr val="003399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3429000" y="4953000"/>
            <a:ext cx="1752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003399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الحثيين</a:t>
            </a:r>
            <a:endParaRPr lang="en-US" sz="3600" b="1" dirty="0">
              <a:solidFill>
                <a:srgbClr val="003399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9" name="Text Box 32"/>
          <p:cNvSpPr txBox="1">
            <a:spLocks noChangeArrowheads="1"/>
          </p:cNvSpPr>
          <p:nvPr/>
        </p:nvSpPr>
        <p:spPr bwMode="auto">
          <a:xfrm>
            <a:off x="0" y="1828800"/>
            <a:ext cx="2895600" cy="286232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عدد 13: 29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ja-JP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العمالقة ساكنون في أرض الجنوب، والحثيون واليبوسيون والأموريون ساكنون في الجبل، والكنعانيون ساكنون عند البحر وعلى جانب الأردن.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 rot="-4214128">
            <a:off x="2382044" y="3476409"/>
            <a:ext cx="28194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80008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الكنعانيون</a:t>
            </a:r>
            <a:endParaRPr lang="en-US" sz="3600" b="1" dirty="0">
              <a:solidFill>
                <a:srgbClr val="80008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 rot="5513674">
            <a:off x="4536282" y="3917733"/>
            <a:ext cx="28194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80008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الكنعانيون</a:t>
            </a:r>
            <a:endParaRPr lang="en-US" sz="3600" b="1" dirty="0">
              <a:solidFill>
                <a:srgbClr val="80008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3581400" y="4205288"/>
            <a:ext cx="2667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003399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اليبوسيون</a:t>
            </a:r>
            <a:endParaRPr lang="en-US" sz="3600" b="1" dirty="0">
              <a:solidFill>
                <a:srgbClr val="003399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93" name="TextBox 18"/>
          <p:cNvSpPr txBox="1">
            <a:spLocks noChangeArrowheads="1"/>
          </p:cNvSpPr>
          <p:nvPr/>
        </p:nvSpPr>
        <p:spPr bwMode="auto">
          <a:xfrm>
            <a:off x="8591550" y="44450"/>
            <a:ext cx="527709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2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2147483647 h 3204"/>
              <a:gd name="T2" fmla="*/ 476310373 w 3121"/>
              <a:gd name="T3" fmla="*/ 2147483647 h 3204"/>
              <a:gd name="T4" fmla="*/ 635079439 w 3121"/>
              <a:gd name="T5" fmla="*/ 2147483647 h 3204"/>
              <a:gd name="T6" fmla="*/ 713205084 w 3121"/>
              <a:gd name="T7" fmla="*/ 2147483647 h 3204"/>
              <a:gd name="T8" fmla="*/ 844253223 w 3121"/>
              <a:gd name="T9" fmla="*/ 2147483647 h 3204"/>
              <a:gd name="T10" fmla="*/ 1532255155 w 3121"/>
              <a:gd name="T11" fmla="*/ 2147483647 h 3204"/>
              <a:gd name="T12" fmla="*/ 2086689586 w 3121"/>
              <a:gd name="T13" fmla="*/ 2147483647 h 3204"/>
              <a:gd name="T14" fmla="*/ 2147483647 w 3121"/>
              <a:gd name="T15" fmla="*/ 2147483647 h 3204"/>
              <a:gd name="T16" fmla="*/ 2147483647 w 3121"/>
              <a:gd name="T17" fmla="*/ 2147483647 h 3204"/>
              <a:gd name="T18" fmla="*/ 2147483647 w 3121"/>
              <a:gd name="T19" fmla="*/ 2147483647 h 3204"/>
              <a:gd name="T20" fmla="*/ 2147483647 w 3121"/>
              <a:gd name="T21" fmla="*/ 2147483647 h 3204"/>
              <a:gd name="T22" fmla="*/ 2147483647 w 3121"/>
              <a:gd name="T23" fmla="*/ 2147483647 h 3204"/>
              <a:gd name="T24" fmla="*/ 2147483647 w 3121"/>
              <a:gd name="T25" fmla="*/ 2147483647 h 3204"/>
              <a:gd name="T26" fmla="*/ 2147483647 w 3121"/>
              <a:gd name="T27" fmla="*/ 2147483647 h 3204"/>
              <a:gd name="T28" fmla="*/ 2147483647 w 3121"/>
              <a:gd name="T29" fmla="*/ 2147483647 h 3204"/>
              <a:gd name="T30" fmla="*/ 2147483647 w 3121"/>
              <a:gd name="T31" fmla="*/ 2147483647 h 3204"/>
              <a:gd name="T32" fmla="*/ 2147483647 w 3121"/>
              <a:gd name="T33" fmla="*/ 2147483647 h 3204"/>
              <a:gd name="T34" fmla="*/ 2147483647 w 3121"/>
              <a:gd name="T35" fmla="*/ 2147483647 h 3204"/>
              <a:gd name="T36" fmla="*/ 2147483647 w 3121"/>
              <a:gd name="T37" fmla="*/ 2147483647 h 3204"/>
              <a:gd name="T38" fmla="*/ 2147483647 w 3121"/>
              <a:gd name="T39" fmla="*/ 2147483647 h 3204"/>
              <a:gd name="T40" fmla="*/ 2147483647 w 3121"/>
              <a:gd name="T41" fmla="*/ 2147483647 h 3204"/>
              <a:gd name="T42" fmla="*/ 2147483647 w 3121"/>
              <a:gd name="T43" fmla="*/ 2147483647 h 3204"/>
              <a:gd name="T44" fmla="*/ 2147483647 w 3121"/>
              <a:gd name="T45" fmla="*/ 2147483647 h 3204"/>
              <a:gd name="T46" fmla="*/ 2147483647 w 3121"/>
              <a:gd name="T47" fmla="*/ 2147483647 h 3204"/>
              <a:gd name="T48" fmla="*/ 2147483647 w 3121"/>
              <a:gd name="T49" fmla="*/ 2147483647 h 3204"/>
              <a:gd name="T50" fmla="*/ 2147483647 w 3121"/>
              <a:gd name="T51" fmla="*/ 2147483647 h 3204"/>
              <a:gd name="T52" fmla="*/ 2147483647 w 3121"/>
              <a:gd name="T53" fmla="*/ 2147483647 h 3204"/>
              <a:gd name="T54" fmla="*/ 2147483647 w 3121"/>
              <a:gd name="T55" fmla="*/ 2147483647 h 3204"/>
              <a:gd name="T56" fmla="*/ 2147483647 w 3121"/>
              <a:gd name="T57" fmla="*/ 2139613450 h 3204"/>
              <a:gd name="T58" fmla="*/ 2147483647 w 3121"/>
              <a:gd name="T59" fmla="*/ 1847275325 h 3204"/>
              <a:gd name="T60" fmla="*/ 2147483647 w 3121"/>
              <a:gd name="T61" fmla="*/ 1373485950 h 3204"/>
              <a:gd name="T62" fmla="*/ 2147483647 w 3121"/>
              <a:gd name="T63" fmla="*/ 1267639388 h 3204"/>
              <a:gd name="T64" fmla="*/ 2147483647 w 3121"/>
              <a:gd name="T65" fmla="*/ 1108868750 h 3204"/>
              <a:gd name="T66" fmla="*/ 2147483647 w 3121"/>
              <a:gd name="T67" fmla="*/ 871974063 h 3204"/>
              <a:gd name="T68" fmla="*/ 2147483647 w 3121"/>
              <a:gd name="T69" fmla="*/ 476310325 h 3204"/>
              <a:gd name="T70" fmla="*/ 2147483647 w 3121"/>
              <a:gd name="T71" fmla="*/ 292338125 h 3204"/>
              <a:gd name="T72" fmla="*/ 2147483647 w 3121"/>
              <a:gd name="T73" fmla="*/ 133569075 h 3204"/>
              <a:gd name="T74" fmla="*/ 2147483647 w 3121"/>
              <a:gd name="T75" fmla="*/ 0 h 32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21"/>
              <a:gd name="T115" fmla="*/ 0 h 3204"/>
              <a:gd name="T116" fmla="*/ 3121 w 3121"/>
              <a:gd name="T117" fmla="*/ 3204 h 32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1239916252 h 627"/>
              <a:gd name="T2" fmla="*/ 25201576 w 589"/>
              <a:gd name="T3" fmla="*/ 1159271293 h 627"/>
              <a:gd name="T4" fmla="*/ 103327255 w 589"/>
              <a:gd name="T5" fmla="*/ 1186992204 h 627"/>
              <a:gd name="T6" fmla="*/ 262096390 w 589"/>
              <a:gd name="T7" fmla="*/ 1292838713 h 627"/>
              <a:gd name="T8" fmla="*/ 763608546 w 589"/>
              <a:gd name="T9" fmla="*/ 1370964311 h 627"/>
              <a:gd name="T10" fmla="*/ 922377681 w 589"/>
              <a:gd name="T11" fmla="*/ 1423886772 h 627"/>
              <a:gd name="T12" fmla="*/ 1106349979 w 589"/>
              <a:gd name="T13" fmla="*/ 1529733282 h 627"/>
              <a:gd name="T14" fmla="*/ 1370965733 w 589"/>
              <a:gd name="T15" fmla="*/ 1504531732 h 627"/>
              <a:gd name="T16" fmla="*/ 1212196598 w 589"/>
              <a:gd name="T17" fmla="*/ 1055944145 h 627"/>
              <a:gd name="T18" fmla="*/ 975301784 w 589"/>
              <a:gd name="T19" fmla="*/ 763606166 h 627"/>
              <a:gd name="T20" fmla="*/ 1053425876 w 589"/>
              <a:gd name="T21" fmla="*/ 289817029 h 627"/>
              <a:gd name="T22" fmla="*/ 1106349979 w 589"/>
              <a:gd name="T23" fmla="*/ 156249609 h 627"/>
              <a:gd name="T24" fmla="*/ 1159272495 w 589"/>
              <a:gd name="T25" fmla="*/ 0 h 627"/>
              <a:gd name="T26" fmla="*/ 1239917538 w 589"/>
              <a:gd name="T27" fmla="*/ 25201550 h 627"/>
              <a:gd name="T28" fmla="*/ 1318043217 w 589"/>
              <a:gd name="T29" fmla="*/ 52922461 h 6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9"/>
              <a:gd name="T46" fmla="*/ 0 h 627"/>
              <a:gd name="T47" fmla="*/ 589 w 589"/>
              <a:gd name="T48" fmla="*/ 627 h 6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1174392813 h 466"/>
              <a:gd name="T2" fmla="*/ 131048221 w 429"/>
              <a:gd name="T3" fmla="*/ 541834388 h 466"/>
              <a:gd name="T4" fmla="*/ 264617394 w 429"/>
              <a:gd name="T5" fmla="*/ 357862188 h 466"/>
              <a:gd name="T6" fmla="*/ 1081148619 w 429"/>
              <a:gd name="T7" fmla="*/ 120967500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429"/>
              <a:gd name="T13" fmla="*/ 0 h 466"/>
              <a:gd name="T14" fmla="*/ 429 w 429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25201583 w 387"/>
              <a:gd name="T1" fmla="*/ 2147483647 h 1110"/>
              <a:gd name="T2" fmla="*/ 183972350 w 387"/>
              <a:gd name="T3" fmla="*/ 2147483647 h 1110"/>
              <a:gd name="T4" fmla="*/ 315020581 w 387"/>
              <a:gd name="T5" fmla="*/ 1822073763 h 1110"/>
              <a:gd name="T6" fmla="*/ 473789761 w 387"/>
              <a:gd name="T7" fmla="*/ 1582658125 h 1110"/>
              <a:gd name="T8" fmla="*/ 554434826 w 387"/>
              <a:gd name="T9" fmla="*/ 1423889075 h 1110"/>
              <a:gd name="T10" fmla="*/ 607358944 w 387"/>
              <a:gd name="T11" fmla="*/ 1214715313 h 1110"/>
              <a:gd name="T12" fmla="*/ 713205593 w 387"/>
              <a:gd name="T13" fmla="*/ 1055946263 h 1110"/>
              <a:gd name="T14" fmla="*/ 816531290 w 387"/>
              <a:gd name="T15" fmla="*/ 395665325 h 1110"/>
              <a:gd name="T16" fmla="*/ 975302056 w 387"/>
              <a:gd name="T17" fmla="*/ 0 h 11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"/>
              <a:gd name="T28" fmla="*/ 0 h 1110"/>
              <a:gd name="T29" fmla="*/ 387 w 387"/>
              <a:gd name="T30" fmla="*/ 1110 h 11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6" name="Text Box 15"/>
          <p:cNvSpPr txBox="1">
            <a:spLocks noChangeArrowheads="1"/>
          </p:cNvSpPr>
          <p:nvPr/>
        </p:nvSpPr>
        <p:spPr bwMode="auto">
          <a:xfrm>
            <a:off x="0" y="1524000"/>
            <a:ext cx="28956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تكوين 15: 13-16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الله لإبراهيم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ق.م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قبل عبودية المصريين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أعطيت في كنعان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7" name="Text Box 20"/>
          <p:cNvSpPr txBox="1">
            <a:spLocks noChangeArrowheads="1"/>
          </p:cNvSpPr>
          <p:nvPr/>
        </p:nvSpPr>
        <p:spPr bwMode="auto">
          <a:xfrm>
            <a:off x="6034218" y="1524000"/>
            <a:ext cx="3185982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تثنية 7: 1-11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موسى لإسرائيل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1405 ق.م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عبودية المصريين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أعطيت في جبل نبو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8" name="WordArt 21"/>
          <p:cNvSpPr>
            <a:spLocks noChangeArrowheads="1" noChangeShapeType="1" noTextEdit="1"/>
          </p:cNvSpPr>
          <p:nvPr/>
        </p:nvSpPr>
        <p:spPr bwMode="auto">
          <a:xfrm>
            <a:off x="6096000" y="4495800"/>
            <a:ext cx="16764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35921" dir="2700000" sy="50000" rotWithShape="0">
                    <a:srgbClr val="875B0D">
                      <a:alpha val="7499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Mt. Nebo</a:t>
            </a:r>
          </a:p>
        </p:txBody>
      </p:sp>
      <p:sp>
        <p:nvSpPr>
          <p:cNvPr id="24588" name="Text Box 26"/>
          <p:cNvSpPr txBox="1">
            <a:spLocks noChangeArrowheads="1"/>
          </p:cNvSpPr>
          <p:nvPr/>
        </p:nvSpPr>
        <p:spPr bwMode="auto">
          <a:xfrm rot="2055831">
            <a:off x="4010025" y="2015115"/>
            <a:ext cx="28194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80008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الكنعانيون</a:t>
            </a:r>
            <a:endParaRPr lang="en-US" sz="3600" b="1" dirty="0">
              <a:solidFill>
                <a:srgbClr val="80008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9" name="Text Box 27"/>
          <p:cNvSpPr txBox="1">
            <a:spLocks noChangeArrowheads="1"/>
          </p:cNvSpPr>
          <p:nvPr/>
        </p:nvSpPr>
        <p:spPr bwMode="auto">
          <a:xfrm>
            <a:off x="3733800" y="3657600"/>
            <a:ext cx="237966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003399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الأموريون</a:t>
            </a:r>
            <a:endParaRPr lang="en-US" sz="3600" b="1" dirty="0">
              <a:solidFill>
                <a:srgbClr val="003399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0" name="Text Box 29"/>
          <p:cNvSpPr txBox="1">
            <a:spLocks noChangeArrowheads="1"/>
          </p:cNvSpPr>
          <p:nvPr/>
        </p:nvSpPr>
        <p:spPr bwMode="auto">
          <a:xfrm>
            <a:off x="2514600" y="5881688"/>
            <a:ext cx="26431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003399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عماليق</a:t>
            </a:r>
            <a:endParaRPr lang="en-US" sz="3600" b="1" dirty="0">
              <a:solidFill>
                <a:srgbClr val="003399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1" name="Text Box 30"/>
          <p:cNvSpPr txBox="1">
            <a:spLocks noChangeArrowheads="1"/>
          </p:cNvSpPr>
          <p:nvPr/>
        </p:nvSpPr>
        <p:spPr bwMode="auto">
          <a:xfrm>
            <a:off x="3429000" y="4953000"/>
            <a:ext cx="1752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003399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الحثيون</a:t>
            </a:r>
            <a:endParaRPr lang="en-US" sz="3600" b="1" dirty="0">
              <a:solidFill>
                <a:srgbClr val="003399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2" name="Text Box 33"/>
          <p:cNvSpPr txBox="1">
            <a:spLocks noChangeArrowheads="1"/>
          </p:cNvSpPr>
          <p:nvPr/>
        </p:nvSpPr>
        <p:spPr bwMode="auto">
          <a:xfrm rot="-4214128">
            <a:off x="2382044" y="3476409"/>
            <a:ext cx="28194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80008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الكنعانيون</a:t>
            </a:r>
            <a:endParaRPr lang="en-US" sz="3600" b="1" dirty="0">
              <a:solidFill>
                <a:srgbClr val="80008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3" name="Text Box 34"/>
          <p:cNvSpPr txBox="1">
            <a:spLocks noChangeArrowheads="1"/>
          </p:cNvSpPr>
          <p:nvPr/>
        </p:nvSpPr>
        <p:spPr bwMode="auto">
          <a:xfrm rot="5513674">
            <a:off x="4536282" y="3917733"/>
            <a:ext cx="28194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80008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الكنعانيون</a:t>
            </a:r>
            <a:endParaRPr lang="en-US" sz="3600" b="1" dirty="0">
              <a:solidFill>
                <a:srgbClr val="80008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4" name="Text Box 36"/>
          <p:cNvSpPr txBox="1">
            <a:spLocks noChangeArrowheads="1"/>
          </p:cNvSpPr>
          <p:nvPr/>
        </p:nvSpPr>
        <p:spPr bwMode="auto">
          <a:xfrm>
            <a:off x="3581400" y="4205288"/>
            <a:ext cx="2667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t">
              <a:lnSpc>
                <a:spcPct val="50000"/>
              </a:lnSpc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003399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اليبوسيون</a:t>
            </a:r>
            <a:endParaRPr lang="en-US" sz="3600" b="1" dirty="0">
              <a:solidFill>
                <a:srgbClr val="003399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34688"/>
            <a:ext cx="8136458" cy="584775"/>
          </a:xfr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JO" altLang="en-US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ماذا تعلمنا هذه المقاطع عن الله والناس؟</a:t>
            </a:r>
            <a:endParaRPr lang="en-US" alt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1217" name="TextBox 19"/>
          <p:cNvSpPr txBox="1">
            <a:spLocks noChangeArrowheads="1"/>
          </p:cNvSpPr>
          <p:nvPr/>
        </p:nvSpPr>
        <p:spPr bwMode="auto">
          <a:xfrm>
            <a:off x="8591550" y="44450"/>
            <a:ext cx="527709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ar-JO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DE15CD-FFB1-1F0E-28E1-6F1D6703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70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0B63B2-907B-D7BE-A304-02C67F527C03}"/>
              </a:ext>
            </a:extLst>
          </p:cNvPr>
          <p:cNvSpPr/>
          <p:nvPr/>
        </p:nvSpPr>
        <p:spPr bwMode="auto">
          <a:xfrm>
            <a:off x="5299074" y="0"/>
            <a:ext cx="3881437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5796136" cy="1143000"/>
          </a:xfrm>
          <a:effectLst>
            <a:outerShdw blurRad="63500" dist="38099" dir="2700000" algn="ctr" rotWithShape="0">
              <a:schemeClr val="hlink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ar-JO" altLang="en-US" sz="600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الأموريون</a:t>
            </a:r>
            <a:endParaRPr lang="en-US" altLang="en-US" sz="6000" dirty="0">
              <a:solidFill>
                <a:srgbClr val="CC0000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5654" y="1562100"/>
            <a:ext cx="5299075" cy="5218113"/>
          </a:xfrm>
          <a:effectLst/>
        </p:spPr>
        <p:txBody>
          <a:bodyPr/>
          <a:lstStyle/>
          <a:p>
            <a:pPr marL="609600" indent="-609600" algn="r" rtl="1" eaLnBrk="1" hangingPunct="1">
              <a:lnSpc>
                <a:spcPct val="90000"/>
              </a:lnSpc>
            </a:pPr>
            <a:r>
              <a:rPr lang="ar-JO" alt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الهوية</a:t>
            </a: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sz="1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09600" indent="-609600" algn="just" rtl="1" eaLnBrk="1" hangingPunct="1">
              <a:lnSpc>
                <a:spcPct val="90000"/>
              </a:lnSpc>
            </a:pPr>
            <a:r>
              <a:rPr lang="ar-JO" alt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الجغرافيا</a:t>
            </a:r>
            <a:endParaRPr lang="en-US" altLang="en-US" sz="3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09600" indent="-609600" algn="r" rtl="1" eaLnBrk="1" hangingPunct="1">
              <a:lnSpc>
                <a:spcPct val="90000"/>
              </a:lnSpc>
            </a:pPr>
            <a:r>
              <a:rPr lang="ar-JO" alt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قوة الأموريين</a:t>
            </a:r>
            <a:endParaRPr lang="en-US" altLang="en-US" sz="3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دروس لنا</a:t>
            </a:r>
            <a:endParaRPr lang="en-US" altLang="en-US" sz="1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</a:pPr>
            <a:endParaRPr lang="en-US" altLang="en-US" sz="1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09600" indent="-609600" algn="just" rtl="1" eaLnBrk="1" hangingPunct="1">
              <a:lnSpc>
                <a:spcPct val="90000"/>
              </a:lnSpc>
            </a:pPr>
            <a:r>
              <a:rPr lang="ar-JO" alt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الروابط مع البابليين</a:t>
            </a:r>
            <a:endParaRPr lang="en-US" altLang="en-US" sz="3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الأهمية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الدين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دروس لنا</a:t>
            </a:r>
            <a:endParaRPr lang="en-US" altLang="en-US" sz="1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1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741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228600"/>
            <a:ext cx="8359776" cy="1143000"/>
          </a:xfrm>
        </p:spPr>
        <p:txBody>
          <a:bodyPr/>
          <a:lstStyle/>
          <a:p>
            <a:pPr eaLnBrk="1" hangingPunct="1"/>
            <a:r>
              <a:rPr lang="ar-JO" altLang="en-US" sz="5400" dirty="0">
                <a:solidFill>
                  <a:srgbClr val="FFC000"/>
                </a:solidFill>
                <a:ea typeface="ＭＳ Ｐゴシック" pitchFamily="34" charset="-128"/>
                <a:cs typeface="Arial" panose="020B0604020202020204" pitchFamily="34" charset="0"/>
              </a:rPr>
              <a:t>من</a:t>
            </a:r>
            <a:r>
              <a:rPr lang="ar-JO" altLang="en-US" sz="5400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 كان الأموريون؟</a:t>
            </a:r>
            <a:endParaRPr lang="en-US" altLang="en-US" sz="5400" dirty="0">
              <a:solidFill>
                <a:schemeClr val="tx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5486400"/>
            <a:ext cx="3962400" cy="75091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ar-JO" b="1" dirty="0">
                <a:solidFill>
                  <a:srgbClr val="FFFF00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الأموريون</a:t>
            </a:r>
            <a:endParaRPr lang="en-US" sz="2000" b="1" dirty="0">
              <a:solidFill>
                <a:srgbClr val="FFFF00"/>
              </a:solidFill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276600" y="1219200"/>
            <a:ext cx="5257800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  <a:defRPr/>
            </a:pPr>
            <a:r>
              <a:rPr lang="ar-JO" sz="28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نسل حام</a:t>
            </a:r>
            <a:endParaRPr lang="en-US" sz="2800" b="1" dirty="0"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90726" y="2316163"/>
            <a:ext cx="2562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  <a:defRPr/>
            </a:pPr>
            <a:r>
              <a:rPr lang="ar-JO" sz="3600" b="1" dirty="0">
                <a:solidFill>
                  <a:schemeClr val="folHlink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حام</a:t>
            </a:r>
            <a:endParaRPr lang="en-US" sz="3600" b="1" dirty="0">
              <a:solidFill>
                <a:schemeClr val="folHlink"/>
              </a:solidFill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  <a:defRPr/>
            </a:pPr>
            <a:r>
              <a:rPr lang="en-US" sz="20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sz="20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10: 1، 6</a:t>
            </a:r>
            <a:r>
              <a:rPr lang="en-US" sz="20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932040" y="3763963"/>
            <a:ext cx="280831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  <a:defRPr/>
            </a:pPr>
            <a:r>
              <a:rPr lang="ar-JO" sz="3200" b="1" dirty="0">
                <a:solidFill>
                  <a:schemeClr val="folHlink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الكنعانيون</a:t>
            </a:r>
            <a:endParaRPr lang="en-US" sz="3200" b="1" dirty="0">
              <a:solidFill>
                <a:schemeClr val="folHlink"/>
              </a:solidFill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  <a:defRPr/>
            </a:pPr>
            <a:r>
              <a:rPr lang="en-US" sz="20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sz="20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10: 15-18</a:t>
            </a:r>
            <a:r>
              <a:rPr lang="en-US" sz="20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  <a:defRPr/>
            </a:pPr>
            <a:endParaRPr lang="en-US" sz="3200" b="1" dirty="0"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6934200" y="2620963"/>
            <a:ext cx="609600" cy="1143000"/>
          </a:xfrm>
          <a:prstGeom prst="curvedLeftArrow">
            <a:avLst>
              <a:gd name="adj1" fmla="val 37500"/>
              <a:gd name="adj2" fmla="val 75000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8001000" y="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JO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17، 89</a:t>
            </a:r>
            <a:endParaRPr lang="en-US" b="1" dirty="0"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7239000" y="4343400"/>
            <a:ext cx="609600" cy="1143000"/>
          </a:xfrm>
          <a:prstGeom prst="curvedLeftArrow">
            <a:avLst>
              <a:gd name="adj1" fmla="val 37500"/>
              <a:gd name="adj2" fmla="val 75000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 advAuto="0"/>
      <p:bldP spid="20490" grpId="0" autoUpdateAnimBg="0"/>
      <p:bldP spid="20484" grpId="0" autoUpdateAnimBg="0"/>
      <p:bldP spid="20485" grpId="0" autoUpdateAnimBg="0"/>
      <p:bldP spid="20491" grpId="0" animBg="1" autoUpdateAnimBg="0"/>
      <p:bldP spid="2049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741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586662" cy="1143000"/>
          </a:xfrm>
          <a:effectLst/>
        </p:spPr>
        <p:txBody>
          <a:bodyPr/>
          <a:lstStyle/>
          <a:p>
            <a:pPr algn="r" eaLnBrk="1" hangingPunct="1"/>
            <a:r>
              <a:rPr lang="ar-JO" altLang="en-US" dirty="0">
                <a:solidFill>
                  <a:srgbClr val="FFFFFF"/>
                </a:solidFill>
                <a:effectLst>
                  <a:glow rad="1270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anose="020B0604020202020204" pitchFamily="34" charset="0"/>
              </a:rPr>
              <a:t>الأموريون تعني ...</a:t>
            </a:r>
            <a:endParaRPr lang="en-US" altLang="en-US" dirty="0">
              <a:solidFill>
                <a:srgbClr val="FFFFFF"/>
              </a:solidFill>
              <a:effectLst>
                <a:glow rad="127000">
                  <a:schemeClr val="bg2"/>
                </a:glow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1143000"/>
            <a:ext cx="6355432" cy="45720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200" indent="-457200" algn="r" rtl="1" eaLnBrk="1" hangingPunct="1">
              <a:buNone/>
              <a:defRPr/>
            </a:pPr>
            <a:r>
              <a:rPr lang="ar-JO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1) الأراضي المرتفعة</a:t>
            </a:r>
            <a:endParaRPr lang="en-US" b="1" dirty="0">
              <a:solidFill>
                <a:srgbClr val="FFCC00"/>
              </a:solidFill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57200" indent="-457200" algn="r" rtl="1" eaLnBrk="1" hangingPunct="1">
              <a:buFont typeface="Wingdings" charset="0"/>
              <a:buNone/>
              <a:defRPr/>
            </a:pPr>
            <a:r>
              <a:rPr 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- </a:t>
            </a:r>
            <a:r>
              <a:rPr lang="ar-JO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التضاريس الجبلية المحتلة من الأرض</a:t>
            </a:r>
            <a:endParaRPr lang="en-US" sz="1800" b="1" dirty="0"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57200" indent="-457200" algn="r" rtl="1" eaLnBrk="1" hangingPunct="1">
              <a:buFont typeface="Wingdings" charset="0"/>
              <a:buNone/>
              <a:defRPr/>
            </a:pPr>
            <a:r>
              <a:rPr lang="ar-JO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(عد 13: 29، تث 1: 7، 19-20)</a:t>
            </a:r>
            <a:endParaRPr lang="en-US" b="1" dirty="0">
              <a:solidFill>
                <a:srgbClr val="FFCC00"/>
              </a:solidFill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ar-JO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2) المرتفع والقدير</a:t>
            </a:r>
            <a:endParaRPr lang="en-US" b="1" dirty="0">
              <a:solidFill>
                <a:srgbClr val="FFCC00"/>
              </a:solidFill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- </a:t>
            </a:r>
            <a:r>
              <a:rPr lang="ar-JO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براعتهم العسكرية المخيفة</a:t>
            </a:r>
            <a:endParaRPr lang="en-US" sz="2800" b="1" dirty="0"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eaLnBrk="1" hangingPunct="1">
              <a:buFont typeface="Wingdings" charset="0"/>
              <a:buNone/>
              <a:defRPr/>
            </a:pPr>
            <a:r>
              <a:rPr 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    </a:t>
            </a:r>
            <a:r>
              <a:rPr lang="ar-JO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(تث 1: 44) أو</a:t>
            </a:r>
            <a:endParaRPr lang="en-US" sz="1800" b="1" dirty="0"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- </a:t>
            </a:r>
            <a:r>
              <a:rPr lang="ar-JO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قامتهم العظيمة</a:t>
            </a:r>
            <a:endParaRPr lang="en-US" sz="2800" b="1" dirty="0"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eaLnBrk="1" hangingPunct="1">
              <a:buFont typeface="Wingdings" charset="0"/>
              <a:buNone/>
              <a:defRPr/>
            </a:pPr>
            <a:r>
              <a:rPr 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   (</a:t>
            </a:r>
            <a:r>
              <a:rPr lang="ar-JO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عد 13: 33</a:t>
            </a:r>
            <a:r>
              <a:rPr 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   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4800" y="5486400"/>
            <a:ext cx="15183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ar-JO" altLang="en-US" sz="4400" b="1" dirty="0">
                <a:solidFill>
                  <a:srgbClr val="FFCC00"/>
                </a:solidFill>
                <a:effectLst>
                  <a:glow rad="2286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المرتفع</a:t>
            </a:r>
            <a:endParaRPr lang="en-US" altLang="en-US" sz="4400" b="1" dirty="0">
              <a:solidFill>
                <a:srgbClr val="FFCC00"/>
              </a:solidFill>
              <a:effectLst>
                <a:glow rad="228600">
                  <a:schemeClr val="bg2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5" descr="bd0521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257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69159"/>
            <a:ext cx="1828800" cy="20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8785225" y="220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8494712" y="4462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ar-JO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n-US" b="1" dirty="0"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1000"/>
      <p:bldP spid="92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62341D-FB79-BAD2-98DD-B043E6B71105}"/>
              </a:ext>
            </a:extLst>
          </p:cNvPr>
          <p:cNvSpPr/>
          <p:nvPr/>
        </p:nvSpPr>
        <p:spPr bwMode="auto">
          <a:xfrm>
            <a:off x="4572000" y="0"/>
            <a:ext cx="4608512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5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0"/>
            <a:ext cx="3581400" cy="914400"/>
          </a:xfrm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rgbClr val="FFCC00"/>
                </a:solidFill>
                <a:ea typeface="ＭＳ Ｐゴシック" pitchFamily="34" charset="-128"/>
                <a:cs typeface="Arial" panose="020B0604020202020204" pitchFamily="34" charset="0"/>
              </a:rPr>
              <a:t>الجغرافيا</a:t>
            </a:r>
            <a:endParaRPr lang="en-US" altLang="en-US" dirty="0">
              <a:solidFill>
                <a:srgbClr val="3366FF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8512" y="914400"/>
            <a:ext cx="4535487" cy="59436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احتلوا الأرض غرب وشرق البحر الميت.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كانت جبال يهوذا هي جبل الأموريين  (تث 7، 19، 20)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altLang="en-US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من غرب البحر الميت (تك 14: 7) إلى حبرون (تك 13: 8، تث 3: 8، 4: 46-48) إلى جلعاد وباشان (تث 3: 10) مع وادي الأردن شرق نهر الأردن (تث 4: 49) أرض ملكي الأموريين سيحون وعوج (تث 31: 4، يش 2: 10، 9: 10)</a:t>
            </a:r>
            <a:endParaRPr lang="en-US" altLang="en-US" sz="28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3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143000" y="0"/>
            <a:ext cx="3048000" cy="58674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3657600" y="5257800"/>
            <a:ext cx="9144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838200" y="5029200"/>
            <a:ext cx="762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600200" y="152400"/>
            <a:ext cx="609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8376" name="Text Box 17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1000"/>
      <p:bldP spid="14341" grpId="0" animBg="1"/>
      <p:bldP spid="14345" grpId="0" animBg="1"/>
      <p:bldP spid="14348" grpId="0" animBg="1"/>
      <p:bldP spid="14352" grpId="0" animBg="1"/>
    </p:bld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00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-111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3732</TotalTime>
  <Words>1087</Words>
  <Application>Microsoft Macintosh PowerPoint</Application>
  <PresentationFormat>On-screen Show (4:3)</PresentationFormat>
  <Paragraphs>240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Times</vt:lpstr>
      <vt:lpstr>Arial</vt:lpstr>
      <vt:lpstr>Garamond</vt:lpstr>
      <vt:lpstr>Times New Roman</vt:lpstr>
      <vt:lpstr>Wingdings</vt:lpstr>
      <vt:lpstr>Soaring</vt:lpstr>
      <vt:lpstr>1_Stream</vt:lpstr>
      <vt:lpstr>Orbit</vt:lpstr>
      <vt:lpstr>3_Stream</vt:lpstr>
      <vt:lpstr>1_Default Design</vt:lpstr>
      <vt:lpstr>Default Design</vt:lpstr>
      <vt:lpstr>Image</vt:lpstr>
      <vt:lpstr>الأموريون</vt:lpstr>
      <vt:lpstr>نسل يافث، حام وسام</vt:lpstr>
      <vt:lpstr>المرحلة اليسرى</vt:lpstr>
      <vt:lpstr>المرحلة اليسرى</vt:lpstr>
      <vt:lpstr>ماذا تعلمنا هذه المقاطع عن الله والناس؟</vt:lpstr>
      <vt:lpstr>الأموريون</vt:lpstr>
      <vt:lpstr>من كان الأموريون؟</vt:lpstr>
      <vt:lpstr>الأموريون تعني ...</vt:lpstr>
      <vt:lpstr>الجغرافيا</vt:lpstr>
      <vt:lpstr>الأموريون الأقوياء</vt:lpstr>
      <vt:lpstr>درس لنا؟</vt:lpstr>
      <vt:lpstr>قوة الأموريين</vt:lpstr>
      <vt:lpstr>الأموريون الأقوياء</vt:lpstr>
      <vt:lpstr>دروس لنا</vt:lpstr>
      <vt:lpstr>PowerPoint Presentation</vt:lpstr>
      <vt:lpstr>الروابط مع البابليين</vt:lpstr>
      <vt:lpstr>الروابط مع البابليين</vt:lpstr>
      <vt:lpstr>الروابط مع البابليين</vt:lpstr>
      <vt:lpstr>الأهمية</vt:lpstr>
      <vt:lpstr>الدين</vt:lpstr>
      <vt:lpstr>الدين</vt:lpstr>
      <vt:lpstr>دروس لنا</vt:lpstr>
      <vt:lpstr>Black</vt:lpstr>
      <vt:lpstr>الرابط للعرض التقديميِّ "خلفيَّات العهد القديم" متاحٌ على الموقع الإلكترونيّ:  BibleStudyDownloads.org</vt:lpstr>
    </vt:vector>
  </TitlesOfParts>
  <Company>SengKang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dc:creator>Anchorvale</dc:creator>
  <cp:lastModifiedBy>Rick Griffith</cp:lastModifiedBy>
  <cp:revision>206</cp:revision>
  <dcterms:created xsi:type="dcterms:W3CDTF">2003-09-16T14:04:10Z</dcterms:created>
  <dcterms:modified xsi:type="dcterms:W3CDTF">2024-03-19T06:46:11Z</dcterms:modified>
</cp:coreProperties>
</file>