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0" r:id="rId2"/>
    <p:sldMasterId id="2147483865" r:id="rId3"/>
    <p:sldMasterId id="2147483879" r:id="rId4"/>
    <p:sldMasterId id="2147484093" r:id="rId5"/>
    <p:sldMasterId id="2147484227" r:id="rId6"/>
    <p:sldMasterId id="2147484239" r:id="rId7"/>
    <p:sldMasterId id="2147484253" r:id="rId8"/>
    <p:sldMasterId id="2147484266" r:id="rId9"/>
  </p:sldMasterIdLst>
  <p:notesMasterIdLst>
    <p:notesMasterId r:id="rId95"/>
  </p:notesMasterIdLst>
  <p:sldIdLst>
    <p:sldId id="393" r:id="rId10"/>
    <p:sldId id="258" r:id="rId11"/>
    <p:sldId id="259" r:id="rId12"/>
    <p:sldId id="260" r:id="rId13"/>
    <p:sldId id="388" r:id="rId14"/>
    <p:sldId id="5406" r:id="rId15"/>
    <p:sldId id="261" r:id="rId16"/>
    <p:sldId id="262" r:id="rId17"/>
    <p:sldId id="4897" r:id="rId18"/>
    <p:sldId id="4898" r:id="rId19"/>
    <p:sldId id="263" r:id="rId20"/>
    <p:sldId id="264" r:id="rId21"/>
    <p:sldId id="265" r:id="rId22"/>
    <p:sldId id="266" r:id="rId23"/>
    <p:sldId id="267" r:id="rId24"/>
    <p:sldId id="268" r:id="rId25"/>
    <p:sldId id="269" r:id="rId26"/>
    <p:sldId id="389" r:id="rId27"/>
    <p:sldId id="271" r:id="rId28"/>
    <p:sldId id="273" r:id="rId29"/>
    <p:sldId id="275" r:id="rId30"/>
    <p:sldId id="5407" r:id="rId31"/>
    <p:sldId id="5408" r:id="rId32"/>
    <p:sldId id="278" r:id="rId33"/>
    <p:sldId id="279" r:id="rId34"/>
    <p:sldId id="280" r:id="rId35"/>
    <p:sldId id="281" r:id="rId36"/>
    <p:sldId id="282" r:id="rId37"/>
    <p:sldId id="284" r:id="rId38"/>
    <p:sldId id="283" r:id="rId39"/>
    <p:sldId id="285" r:id="rId40"/>
    <p:sldId id="286" r:id="rId41"/>
    <p:sldId id="287" r:id="rId42"/>
    <p:sldId id="288" r:id="rId43"/>
    <p:sldId id="289" r:id="rId44"/>
    <p:sldId id="290" r:id="rId45"/>
    <p:sldId id="5409" r:id="rId46"/>
    <p:sldId id="343" r:id="rId47"/>
    <p:sldId id="344" r:id="rId48"/>
    <p:sldId id="345" r:id="rId49"/>
    <p:sldId id="346" r:id="rId50"/>
    <p:sldId id="347" r:id="rId51"/>
    <p:sldId id="348" r:id="rId52"/>
    <p:sldId id="349" r:id="rId53"/>
    <p:sldId id="350" r:id="rId54"/>
    <p:sldId id="351" r:id="rId55"/>
    <p:sldId id="352" r:id="rId56"/>
    <p:sldId id="353" r:id="rId57"/>
    <p:sldId id="354" r:id="rId58"/>
    <p:sldId id="355" r:id="rId59"/>
    <p:sldId id="356" r:id="rId60"/>
    <p:sldId id="357" r:id="rId61"/>
    <p:sldId id="322" r:id="rId62"/>
    <p:sldId id="361" r:id="rId63"/>
    <p:sldId id="323" r:id="rId64"/>
    <p:sldId id="324" r:id="rId65"/>
    <p:sldId id="325" r:id="rId66"/>
    <p:sldId id="326" r:id="rId67"/>
    <p:sldId id="327" r:id="rId68"/>
    <p:sldId id="342" r:id="rId69"/>
    <p:sldId id="329" r:id="rId70"/>
    <p:sldId id="330" r:id="rId71"/>
    <p:sldId id="370" r:id="rId72"/>
    <p:sldId id="371" r:id="rId73"/>
    <p:sldId id="5410" r:id="rId74"/>
    <p:sldId id="373" r:id="rId75"/>
    <p:sldId id="374" r:id="rId76"/>
    <p:sldId id="5412" r:id="rId77"/>
    <p:sldId id="376" r:id="rId78"/>
    <p:sldId id="377" r:id="rId79"/>
    <p:sldId id="378" r:id="rId80"/>
    <p:sldId id="5411" r:id="rId81"/>
    <p:sldId id="380" r:id="rId82"/>
    <p:sldId id="363" r:id="rId83"/>
    <p:sldId id="365" r:id="rId84"/>
    <p:sldId id="364" r:id="rId85"/>
    <p:sldId id="366" r:id="rId86"/>
    <p:sldId id="367" r:id="rId87"/>
    <p:sldId id="368" r:id="rId88"/>
    <p:sldId id="369" r:id="rId89"/>
    <p:sldId id="320" r:id="rId90"/>
    <p:sldId id="362" r:id="rId91"/>
    <p:sldId id="387" r:id="rId92"/>
    <p:sldId id="390" r:id="rId93"/>
    <p:sldId id="392" r:id="rId9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5ECE"/>
    <a:srgbClr val="669900"/>
    <a:srgbClr val="00FFFF"/>
    <a:srgbClr val="FFFFFF"/>
    <a:srgbClr val="FFFF00"/>
    <a:srgbClr val="000066"/>
    <a:srgbClr val="FFFF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969"/>
    <p:restoredTop sz="83534" autoAdjust="0"/>
  </p:normalViewPr>
  <p:slideViewPr>
    <p:cSldViewPr>
      <p:cViewPr varScale="1">
        <p:scale>
          <a:sx n="74" d="100"/>
          <a:sy n="74" d="100"/>
        </p:scale>
        <p:origin x="168" y="13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notesMaster" Target="notesMasters/notesMaster1.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70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200BDF6-7263-4D4D-B9E6-AD75B33C2834}" type="slidenum">
              <a:rPr lang="en-US" altLang="en-US"/>
              <a:pPr/>
              <a:t>‹#›</a:t>
            </a:fld>
            <a:endParaRPr lang="en-US" altLang="en-US"/>
          </a:p>
        </p:txBody>
      </p:sp>
    </p:spTree>
    <p:extLst>
      <p:ext uri="{BB962C8B-B14F-4D97-AF65-F5344CB8AC3E}">
        <p14:creationId xmlns:p14="http://schemas.microsoft.com/office/powerpoint/2010/main" val="23664018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992DB7-08CD-4FEB-9B2E-CC35D4800DBD}"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D0B4C28-F71D-054F-B2A7-DF6964A4D440}"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31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177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Times New Roman" charset="0"/>
              </a:rPr>
              <a:t>These two slides contrast Israel's relatives to their east in four distinct periods, starting from their origin in their common ancestor, Terah, father of Abraham (Gen 11:27-32). Following that, what happened to them during Israel's Exodus, period of the Judges, and United Monarchy?</a:t>
            </a:r>
          </a:p>
          <a:p>
            <a:pPr eaLnBrk="1" hangingPunct="1">
              <a:spcBef>
                <a:spcPct val="0"/>
              </a:spcBef>
            </a:pPr>
            <a:r>
              <a:rPr lang="en-US" dirty="0">
                <a:latin typeface="Times New Roman" charset="0"/>
              </a:rPr>
              <a:t>_____________</a:t>
            </a:r>
          </a:p>
          <a:p>
            <a:pPr eaLnBrk="1" hangingPunct="1">
              <a:spcBef>
                <a:spcPct val="0"/>
              </a:spcBef>
            </a:pPr>
            <a:r>
              <a:rPr lang="en-US" dirty="0">
                <a:latin typeface="Times New Roman" charset="0"/>
              </a:rPr>
              <a:t>OB-02-Ammonites-10</a:t>
            </a:r>
          </a:p>
          <a:p>
            <a:pPr eaLnBrk="1" hangingPunct="1">
              <a:spcBef>
                <a:spcPct val="0"/>
              </a:spcBef>
            </a:pPr>
            <a:r>
              <a:rPr lang="en-US" dirty="0">
                <a:latin typeface="Times New Roman" charset="0"/>
              </a:rPr>
              <a:t>OB-09-Edomites-9</a:t>
            </a:r>
          </a:p>
          <a:p>
            <a:pPr eaLnBrk="1" hangingPunct="1">
              <a:spcBef>
                <a:spcPct val="0"/>
              </a:spcBef>
            </a:pPr>
            <a:r>
              <a:rPr lang="en-US" dirty="0">
                <a:latin typeface="Times New Roman" charset="0"/>
              </a:rPr>
              <a:t>OB-11-Moabites-73</a:t>
            </a:r>
          </a:p>
          <a:p>
            <a:pPr eaLnBrk="1" hangingPunct="1">
              <a:spcBef>
                <a:spcPct val="0"/>
              </a:spcBef>
            </a:pPr>
            <a:r>
              <a:rPr lang="en-US" dirty="0">
                <a:latin typeface="Times New Roman" charset="0"/>
              </a:rPr>
              <a:t>OS-04-Numbers-283</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BAAABE4-03EA-4D1C-8669-E9E45B051679}" type="slidenum">
              <a:rPr lang="en-US" altLang="en-US" sz="1200"/>
              <a:pPr eaLnBrk="1" hangingPunct="1"/>
              <a:t>11</a:t>
            </a:fld>
            <a:endParaRPr lang="en-US" altLang="en-US" sz="1200"/>
          </a:p>
        </p:txBody>
      </p:sp>
      <p:sp>
        <p:nvSpPr>
          <p:cNvPr id="88066" name="Rectangle 2"/>
          <p:cNvSpPr>
            <a:spLocks noGrp="1" noRot="1" noChangeAspect="1" noChangeArrowheads="1" noTextEdit="1"/>
          </p:cNvSpPr>
          <p:nvPr>
            <p:ph type="sldImg"/>
          </p:nvPr>
        </p:nvSpPr>
        <p:spPr>
          <a:solidFill>
            <a:srgbClr val="FFFFFF"/>
          </a:solidFill>
          <a:ln/>
        </p:spPr>
      </p:sp>
      <p:sp>
        <p:nvSpPr>
          <p:cNvPr id="880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ea typeface="ＭＳ Ｐゴシック" pitchFamily="34" charset="-128"/>
              </a:rPr>
              <a:t>This is where Ben-Ammi was born and where his parents or rather grandparent originated.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601A55E-E34D-4529-B06D-1BFCBFAF0007}" type="slidenum">
              <a:rPr lang="en-US" altLang="en-US" sz="1200"/>
              <a:pPr eaLnBrk="1" hangingPunct="1"/>
              <a:t>12</a:t>
            </a:fld>
            <a:endParaRPr lang="en-US" altLang="en-US" sz="120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419A8BF-1A8C-43C1-94FD-B886A9A035FF}" type="slidenum">
              <a:rPr lang="en-US" altLang="en-US" sz="1200"/>
              <a:pPr eaLnBrk="1" hangingPunct="1"/>
              <a:t>13</a:t>
            </a:fld>
            <a:endParaRPr lang="en-US" altLang="en-US" sz="120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FB55878-2DC9-48B3-85CF-0F125EC55ABD}" type="slidenum">
              <a:rPr lang="en-US" altLang="en-US" sz="1200"/>
              <a:pPr eaLnBrk="1" hangingPunct="1"/>
              <a:t>14</a:t>
            </a:fld>
            <a:endParaRPr lang="en-US" altLang="en-US" sz="120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8710CBB-7B46-448E-B93F-BFB8EA87D9BB}" type="slidenum">
              <a:rPr lang="en-US" altLang="en-US" sz="1200"/>
              <a:pPr eaLnBrk="1" hangingPunct="1"/>
              <a:t>15</a:t>
            </a:fld>
            <a:endParaRPr lang="en-US" altLang="en-US" sz="120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430455B7-787D-4AE9-85AB-A74BDCC4B2BE}" type="slidenum">
              <a:rPr lang="en-US" altLang="en-US" sz="1200"/>
              <a:pPr eaLnBrk="1" hangingPunct="1"/>
              <a:t>16</a:t>
            </a:fld>
            <a:endParaRPr lang="en-US" altLang="en-US" sz="120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518358D-732C-4D66-9579-662897330D84}" type="slidenum">
              <a:rPr lang="en-US" altLang="en-US" sz="1200"/>
              <a:pPr eaLnBrk="1" hangingPunct="1"/>
              <a:t>17</a:t>
            </a:fld>
            <a:endParaRPr lang="en-US" altLang="en-US" sz="1200"/>
          </a:p>
        </p:txBody>
      </p:sp>
      <p:sp>
        <p:nvSpPr>
          <p:cNvPr id="100354" name="Rectangle 1026"/>
          <p:cNvSpPr>
            <a:spLocks noGrp="1" noRot="1" noChangeAspect="1" noChangeArrowheads="1" noTextEdit="1"/>
          </p:cNvSpPr>
          <p:nvPr>
            <p:ph type="sldImg"/>
          </p:nvPr>
        </p:nvSpPr>
        <p:spPr>
          <a:ln/>
        </p:spPr>
      </p:sp>
      <p:sp>
        <p:nvSpPr>
          <p:cNvPr id="10035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F58C653-9C67-4D52-B34F-CFAE719394B0}" type="slidenum">
              <a:rPr lang="en-US" altLang="en-US" sz="1200">
                <a:solidFill>
                  <a:srgbClr val="000000"/>
                </a:solidFill>
              </a:rPr>
              <a:pPr eaLnBrk="1" hangingPunct="1"/>
              <a:t>18</a:t>
            </a:fld>
            <a:endParaRPr lang="en-US" altLang="en-US" sz="1200">
              <a:solidFill>
                <a:srgbClr val="000000"/>
              </a:solidFill>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itchFamily="18" charset="0"/>
                <a:ea typeface="ＭＳ Ｐゴシック" pitchFamily="34" charset="-128"/>
              </a:rPr>
              <a:t>Most languages of the world stem from Phoenician, which differed from Semitic languages especially by writing vowels in addition to the consonants. </a:t>
            </a:r>
          </a:p>
          <a:p>
            <a:pPr eaLnBrk="1" hangingPunct="1"/>
            <a:r>
              <a:rPr lang="en-US" altLang="en-US" dirty="0">
                <a:latin typeface="Times New Roman" pitchFamily="18" charset="0"/>
                <a:ea typeface="ＭＳ Ｐゴシック" pitchFamily="34" charset="-128"/>
              </a:rPr>
              <a:t>______________</a:t>
            </a:r>
          </a:p>
          <a:p>
            <a:pPr eaLnBrk="1" hangingPunct="1"/>
            <a:r>
              <a:rPr lang="en-US" altLang="en-US" dirty="0">
                <a:latin typeface="Times New Roman" pitchFamily="18" charset="0"/>
                <a:ea typeface="ＭＳ Ｐゴシック" pitchFamily="34" charset="-128"/>
              </a:rPr>
              <a:t>OB-02-Ammonites-16</a:t>
            </a:r>
          </a:p>
          <a:p>
            <a:pPr eaLnBrk="1" hangingPunct="1"/>
            <a:r>
              <a:rPr lang="en-US" altLang="en-US" dirty="0">
                <a:latin typeface="Times New Roman" pitchFamily="18" charset="0"/>
                <a:ea typeface="ＭＳ Ｐゴシック" pitchFamily="34" charset="-128"/>
              </a:rPr>
              <a:t>OB-04-Arabs&amp;Islam-69</a:t>
            </a:r>
          </a:p>
          <a:p>
            <a:pPr eaLnBrk="1" hangingPunct="1"/>
            <a:r>
              <a:rPr lang="en-US" altLang="en-US" dirty="0">
                <a:latin typeface="Times New Roman" pitchFamily="18" charset="0"/>
                <a:ea typeface="ＭＳ Ｐゴシック" pitchFamily="34" charset="-128"/>
              </a:rPr>
              <a:t>OB-15-Phoenicians-18</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24557920-9600-485A-9D33-BAF445B1250D}" type="slidenum">
              <a:rPr lang="en-US" altLang="en-US" sz="1200"/>
              <a:pPr eaLnBrk="1" hangingPunct="1"/>
              <a:t>19</a:t>
            </a:fld>
            <a:endParaRPr lang="en-US" altLang="en-US" sz="120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3E51C7C-FF5E-483E-B4D8-11307F96DE9E}" type="slidenum">
              <a:rPr lang="en-US" altLang="en-US" sz="1200"/>
              <a:pPr eaLnBrk="1" hangingPunct="1"/>
              <a:t>2</a:t>
            </a:fld>
            <a:endParaRPr lang="en-US" alt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1E2201A-2478-4BB5-A8FF-9E5D30D021CC}" type="slidenum">
              <a:rPr lang="en-US" altLang="en-US" sz="1200"/>
              <a:pPr eaLnBrk="1" hangingPunct="1"/>
              <a:t>20</a:t>
            </a:fld>
            <a:endParaRPr lang="en-US" alt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BDA330F-2F13-4D45-B1AE-277DE0844D72}" type="slidenum">
              <a:rPr lang="en-US" altLang="en-US" sz="1200"/>
              <a:pPr eaLnBrk="1" hangingPunct="1"/>
              <a:t>21</a:t>
            </a:fld>
            <a:endParaRPr lang="en-US" altLang="en-US" sz="120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3878B4-AF03-4BF4-9E7A-EB81F9D702A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dirty="0">
                <a:latin typeface="Times New Roman" pitchFamily="18" charset="0"/>
                <a:ea typeface="ＭＳ Ｐゴシック" pitchFamily="34" charset="-128"/>
              </a:rPr>
              <a:t>Deleted: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dirty="0">
                <a:solidFill>
                  <a:schemeClr val="bg1"/>
                </a:solidFill>
                <a:latin typeface="Arial" pitchFamily="34" charset="0"/>
              </a:rPr>
              <a:t>Built during the Stone Age, circa 7000 BC</a:t>
            </a:r>
          </a:p>
          <a:p>
            <a:pPr eaLnBrk="1" hangingPunct="1"/>
            <a:endParaRPr lang="en-US" altLang="en-US" b="0" dirty="0">
              <a:latin typeface="Times New Roman" pitchFamily="18" charset="0"/>
              <a:ea typeface="ＭＳ Ｐゴシック" pitchFamily="34" charset="-128"/>
            </a:endParaRPr>
          </a:p>
          <a:p>
            <a:pPr eaLnBrk="1" hangingPunct="1"/>
            <a:endParaRPr lang="en-US" altLang="en-US" dirty="0">
              <a:latin typeface="Times New Roman" pitchFamily="18"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93563D-209F-470A-B3A9-A56B120CB76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4CA911C-905E-4576-B589-A4D0936223CB}" type="slidenum">
              <a:rPr lang="en-US" altLang="en-US" sz="1200"/>
              <a:pPr eaLnBrk="1" hangingPunct="1"/>
              <a:t>24</a:t>
            </a:fld>
            <a:endParaRPr lang="en-US" altLang="en-US" sz="120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FD67BD8-DDEE-40F6-BBB5-A71F57B1CF77}" type="slidenum">
              <a:rPr lang="en-US" altLang="en-US" sz="1200"/>
              <a:pPr eaLnBrk="1" hangingPunct="1"/>
              <a:t>25</a:t>
            </a:fld>
            <a:endParaRPr lang="en-US" altLang="en-US" sz="1200"/>
          </a:p>
        </p:txBody>
      </p:sp>
      <p:sp>
        <p:nvSpPr>
          <p:cNvPr id="116738" name="Rectangle 2"/>
          <p:cNvSpPr>
            <a:spLocks noGrp="1" noRot="1" noChangeAspect="1" noChangeArrowheads="1" noTextEdit="1"/>
          </p:cNvSpPr>
          <p:nvPr>
            <p:ph type="sldImg"/>
          </p:nvPr>
        </p:nvSpPr>
        <p:spPr>
          <a:solidFill>
            <a:srgbClr val="FFFFFF"/>
          </a:solidFill>
          <a:ln/>
        </p:spPr>
      </p:sp>
      <p:sp>
        <p:nvSpPr>
          <p:cNvPr id="116739" name="Rectangle 3"/>
          <p:cNvSpPr>
            <a:spLocks noGrp="1" noChangeArrowheads="1"/>
          </p:cNvSpPr>
          <p:nvPr>
            <p:ph type="body" idx="1"/>
          </p:nvPr>
        </p:nvSpPr>
        <p:spPr>
          <a:solidFill>
            <a:srgbClr val="FFFFFF"/>
          </a:solidFill>
          <a:ln>
            <a:solidFill>
              <a:srgbClr val="000000"/>
            </a:solidFill>
          </a:ln>
        </p:spPr>
        <p:txBody>
          <a:bodyPr/>
          <a:lstStyle/>
          <a:p>
            <a:pPr eaLnBrk="1" hangingPunct="1">
              <a:buFont typeface="Arial Alternative" pitchFamily="49" charset="2"/>
              <a:buChar char="Ä"/>
            </a:pPr>
            <a:r>
              <a:rPr lang="en-US" altLang="en-US" sz="1000">
                <a:latin typeface="Times New Roman" pitchFamily="18" charset="0"/>
                <a:ea typeface="ＭＳ Ｐゴシック" pitchFamily="34" charset="-128"/>
              </a:rPr>
              <a:t> Hill country of the Ammonites was surrounded by the Jabbok River</a:t>
            </a:r>
          </a:p>
          <a:p>
            <a:pPr eaLnBrk="1" hangingPunct="1">
              <a:buFont typeface="Arial Alternative" pitchFamily="49" charset="2"/>
              <a:buChar char="Ä"/>
            </a:pPr>
            <a:r>
              <a:rPr lang="en-US" altLang="en-US" sz="1000">
                <a:latin typeface="Times New Roman" pitchFamily="18" charset="0"/>
                <a:ea typeface="ＭＳ Ｐゴシック" pitchFamily="34" charset="-128"/>
              </a:rPr>
              <a:t>  They sat astride the trade routes to the East of the Jordan.</a:t>
            </a:r>
          </a:p>
          <a:p>
            <a:pPr eaLnBrk="1" hangingPunct="1">
              <a:buFont typeface="Arial Alternative" pitchFamily="49" charset="2"/>
              <a:buChar char="Ä"/>
            </a:pPr>
            <a:r>
              <a:rPr lang="en-US" altLang="en-US" sz="1000">
                <a:latin typeface="Times New Roman" pitchFamily="18" charset="0"/>
                <a:ea typeface="ＭＳ Ｐゴシック" pitchFamily="34" charset="-128"/>
              </a:rPr>
              <a:t>  Rabbah was the capital of the Ammonites.</a:t>
            </a:r>
          </a:p>
          <a:p>
            <a:pPr eaLnBrk="1" hangingPunct="1">
              <a:buFont typeface="Arial Alternative" pitchFamily="49" charset="2"/>
              <a:buChar char="Ä"/>
            </a:pPr>
            <a:r>
              <a:rPr lang="en-US" altLang="en-US" sz="1000">
                <a:latin typeface="Times New Roman" pitchFamily="18" charset="0"/>
                <a:ea typeface="ＭＳ Ｐゴシック" pitchFamily="34" charset="-128"/>
              </a:rPr>
              <a:t>  After it was sacked by the Babylonians, it was controlled by the Greeks, and renamed Philadephia by the Egyptians, before being rebuilt completely by the Romans.</a:t>
            </a:r>
          </a:p>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239940CC-67F0-47CA-87F9-BC15D90B51A7}" type="slidenum">
              <a:rPr lang="en-US" altLang="en-US" sz="1200"/>
              <a:pPr eaLnBrk="1" hangingPunct="1"/>
              <a:t>26</a:t>
            </a:fld>
            <a:endParaRPr lang="en-US" altLang="en-US" sz="120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8140490-BD39-4C4F-BDEF-BE75CE9D10C8}" type="slidenum">
              <a:rPr lang="en-US" altLang="en-US" sz="1200"/>
              <a:pPr eaLnBrk="1" hangingPunct="1"/>
              <a:t>27</a:t>
            </a:fld>
            <a:endParaRPr lang="en-US" alt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6089BEF-E027-41E0-96A4-E7FA86F64688}" type="slidenum">
              <a:rPr lang="en-US" altLang="en-US" sz="1200"/>
              <a:pPr eaLnBrk="1" hangingPunct="1"/>
              <a:t>28</a:t>
            </a:fld>
            <a:endParaRPr lang="en-US" altLang="en-US" sz="12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855512E-3134-4063-805A-B686F04E3C8D}" type="slidenum">
              <a:rPr lang="en-US" altLang="en-US" sz="1200"/>
              <a:pPr eaLnBrk="1" hangingPunct="1"/>
              <a:t>29</a:t>
            </a:fld>
            <a:endParaRPr lang="en-US" altLang="en-US" sz="120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D890862-4110-4D13-BE7C-70BC2C2D4F12}" type="slidenum">
              <a:rPr lang="en-US" altLang="en-US" sz="1200"/>
              <a:pPr eaLnBrk="1" hangingPunct="1"/>
              <a:t>3</a:t>
            </a:fld>
            <a:endParaRPr lang="en-US" altLang="en-US" sz="1200"/>
          </a:p>
        </p:txBody>
      </p:sp>
      <p:sp>
        <p:nvSpPr>
          <p:cNvPr id="76802" name="Rectangle 2"/>
          <p:cNvSpPr>
            <a:spLocks noGrp="1" noRot="1" noChangeAspect="1" noChangeArrowheads="1" noTextEdit="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B7F3828-F085-4930-9458-69D95600F675}" type="slidenum">
              <a:rPr lang="en-US" altLang="en-US" sz="1200"/>
              <a:pPr eaLnBrk="1" hangingPunct="1"/>
              <a:t>30</a:t>
            </a:fld>
            <a:endParaRPr lang="en-US" altLang="en-US" sz="12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7B4AD48-F680-43E4-B821-7BA69298B37F}" type="slidenum">
              <a:rPr lang="en-US" altLang="en-US" sz="1200"/>
              <a:pPr eaLnBrk="1" hangingPunct="1"/>
              <a:t>31</a:t>
            </a:fld>
            <a:endParaRPr lang="en-US" altLang="en-US" sz="12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EFEF08F-46A7-476C-9511-42CF7F12C1AC}" type="slidenum">
              <a:rPr lang="en-US" altLang="en-US" sz="1200"/>
              <a:pPr eaLnBrk="1" hangingPunct="1"/>
              <a:t>32</a:t>
            </a:fld>
            <a:endParaRPr lang="en-US" alt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349E65F-4780-4129-B566-658E8CDFBFFC}" type="slidenum">
              <a:rPr lang="en-US" altLang="en-US" sz="1200"/>
              <a:pPr eaLnBrk="1" hangingPunct="1"/>
              <a:t>33</a:t>
            </a:fld>
            <a:endParaRPr lang="en-US" altLang="en-US" sz="120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CB4DAC2-CF05-4BE8-9CBD-325A11F1D3A8}" type="slidenum">
              <a:rPr lang="en-US" altLang="en-US" sz="1200"/>
              <a:pPr eaLnBrk="1" hangingPunct="1"/>
              <a:t>34</a:t>
            </a:fld>
            <a:endParaRPr lang="en-US" altLang="en-US" sz="12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5A1E808-EDD5-45A6-B521-1D109610A1B1}" type="slidenum">
              <a:rPr lang="en-US" altLang="en-US" sz="1200"/>
              <a:pPr eaLnBrk="1" hangingPunct="1"/>
              <a:t>35</a:t>
            </a:fld>
            <a:endParaRPr lang="en-US" altLang="en-US" sz="12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7828C8E-2FA3-4948-B9C2-314677833D2A}" type="slidenum">
              <a:rPr lang="en-US" altLang="en-US" sz="1200"/>
              <a:pPr eaLnBrk="1" hangingPunct="1"/>
              <a:t>36</a:t>
            </a:fld>
            <a:endParaRPr lang="en-US" alt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2"/>
                </a:solidFill>
                <a:latin typeface="Times New Roman" pitchFamily="18" charset="0"/>
                <a:ea typeface="ＭＳ Ｐゴシック" pitchFamily="34" charset="-128"/>
              </a:rPr>
              <a:t>From http://en.wikipedia.org/wiki/Ostracon (accessed 11 Sep 2012):</a:t>
            </a:r>
          </a:p>
          <a:p>
            <a:pPr eaLnBrk="1" hangingPunct="1"/>
            <a:endParaRPr lang="en-US" altLang="en-US">
              <a:solidFill>
                <a:schemeClr val="tx2"/>
              </a:solidFill>
              <a:latin typeface="Times New Roman" pitchFamily="18" charset="0"/>
              <a:ea typeface="ＭＳ Ｐゴシック" pitchFamily="34" charset="-128"/>
            </a:endParaRPr>
          </a:p>
          <a:p>
            <a:pPr eaLnBrk="1" hangingPunct="1"/>
            <a:r>
              <a:rPr lang="en-US" altLang="en-US">
                <a:solidFill>
                  <a:schemeClr val="tx2"/>
                </a:solidFill>
                <a:latin typeface="Times New Roman" pitchFamily="18" charset="0"/>
                <a:ea typeface="ＭＳ Ｐゴシック" pitchFamily="34" charset="-128"/>
              </a:rPr>
              <a:t>"An </a:t>
            </a:r>
            <a:r>
              <a:rPr lang="en-US" altLang="en-US" b="1">
                <a:solidFill>
                  <a:schemeClr val="tx2"/>
                </a:solidFill>
                <a:latin typeface="Times New Roman" pitchFamily="18" charset="0"/>
                <a:ea typeface="ＭＳ Ｐゴシック" pitchFamily="34" charset="-128"/>
              </a:rPr>
              <a:t>ostracon</a:t>
            </a:r>
            <a:r>
              <a:rPr lang="en-US" altLang="en-US">
                <a:solidFill>
                  <a:schemeClr val="tx2"/>
                </a:solidFill>
                <a:latin typeface="Times New Roman" pitchFamily="18" charset="0"/>
                <a:ea typeface="ＭＳ Ｐゴシック" pitchFamily="34" charset="-128"/>
              </a:rPr>
              <a:t> (Greek: ὄστρακον </a:t>
            </a:r>
            <a:r>
              <a:rPr lang="en-US" altLang="en-US" i="1">
                <a:solidFill>
                  <a:schemeClr val="tx2"/>
                </a:solidFill>
                <a:latin typeface="Times New Roman" pitchFamily="18" charset="0"/>
                <a:ea typeface="ＭＳ Ｐゴシック" pitchFamily="34" charset="-128"/>
              </a:rPr>
              <a:t>ostrakon</a:t>
            </a:r>
            <a:r>
              <a:rPr lang="en-US" altLang="en-US">
                <a:solidFill>
                  <a:schemeClr val="tx2"/>
                </a:solidFill>
                <a:latin typeface="Times New Roman" pitchFamily="18" charset="0"/>
                <a:ea typeface="ＭＳ Ｐゴシック" pitchFamily="34" charset="-128"/>
              </a:rPr>
              <a:t>, plural ὄστρακα </a:t>
            </a:r>
            <a:r>
              <a:rPr lang="en-US" altLang="en-US" i="1">
                <a:solidFill>
                  <a:schemeClr val="tx2"/>
                </a:solidFill>
                <a:latin typeface="Times New Roman" pitchFamily="18" charset="0"/>
                <a:ea typeface="ＭＳ Ｐゴシック" pitchFamily="34" charset="-128"/>
              </a:rPr>
              <a:t>ostraka</a:t>
            </a:r>
            <a:r>
              <a:rPr lang="en-US" altLang="en-US">
                <a:solidFill>
                  <a:schemeClr val="tx2"/>
                </a:solidFill>
                <a:latin typeface="Times New Roman" pitchFamily="18" charset="0"/>
                <a:ea typeface="ＭＳ Ｐゴシック" pitchFamily="34" charset="-128"/>
              </a:rPr>
              <a:t>) is a piece of  pottery(or stone), usually broken off from a vase or other earthenware vessel. In archaeology, ostraca may contain scratched-in words or other forms of writing which may give clues as to the time when the piece was in use. The word is derived from Greek </a:t>
            </a:r>
            <a:r>
              <a:rPr lang="en-US" altLang="en-US" i="1">
                <a:solidFill>
                  <a:schemeClr val="tx2"/>
                </a:solidFill>
                <a:latin typeface="Times New Roman" pitchFamily="18" charset="0"/>
                <a:ea typeface="ＭＳ Ｐゴシック" pitchFamily="34" charset="-128"/>
              </a:rPr>
              <a:t>ostrakon</a:t>
            </a:r>
            <a:r>
              <a:rPr lang="en-US" altLang="en-US">
                <a:solidFill>
                  <a:schemeClr val="tx2"/>
                </a:solidFill>
                <a:latin typeface="Times New Roman" pitchFamily="18" charset="0"/>
                <a:ea typeface="ＭＳ Ｐゴシック" pitchFamily="34" charset="-128"/>
              </a:rPr>
              <a:t>, meaning a </a:t>
            </a:r>
            <a:r>
              <a:rPr lang="en-US" altLang="en-US" i="1">
                <a:solidFill>
                  <a:schemeClr val="tx2"/>
                </a:solidFill>
                <a:latin typeface="Times New Roman" pitchFamily="18" charset="0"/>
                <a:ea typeface="ＭＳ Ｐゴシック" pitchFamily="34" charset="-128"/>
              </a:rPr>
              <a:t>shell</a:t>
            </a:r>
            <a:r>
              <a:rPr lang="en-US" altLang="en-US">
                <a:solidFill>
                  <a:schemeClr val="tx2"/>
                </a:solidFill>
                <a:latin typeface="Times New Roman" pitchFamily="18" charset="0"/>
                <a:ea typeface="ＭＳ Ｐゴシック" pitchFamily="34" charset="-128"/>
              </a:rPr>
              <a:t> or a shard of pottery used as a voting ballot. It is a common error for the plural form </a:t>
            </a:r>
            <a:r>
              <a:rPr lang="en-US" altLang="en-US" i="1">
                <a:solidFill>
                  <a:schemeClr val="tx2"/>
                </a:solidFill>
                <a:latin typeface="Times New Roman" pitchFamily="18" charset="0"/>
                <a:ea typeface="ＭＳ Ｐゴシック" pitchFamily="34" charset="-128"/>
              </a:rPr>
              <a:t>ostraca</a:t>
            </a:r>
            <a:r>
              <a:rPr lang="en-US" altLang="en-US">
                <a:solidFill>
                  <a:schemeClr val="tx2"/>
                </a:solidFill>
                <a:latin typeface="Times New Roman" pitchFamily="18" charset="0"/>
                <a:ea typeface="ＭＳ Ｐゴシック" pitchFamily="34" charset="-128"/>
              </a:rPr>
              <a:t> to be used as the singular for </a:t>
            </a:r>
            <a:r>
              <a:rPr lang="en-US" altLang="en-US" i="1">
                <a:solidFill>
                  <a:schemeClr val="tx2"/>
                </a:solidFill>
                <a:latin typeface="Times New Roman" pitchFamily="18" charset="0"/>
                <a:ea typeface="ＭＳ Ｐゴシック" pitchFamily="34" charset="-128"/>
              </a:rPr>
              <a:t>ostracon</a:t>
            </a:r>
            <a:r>
              <a:rPr lang="en-US" altLang="en-US">
                <a:solidFill>
                  <a:schemeClr val="tx2"/>
                </a:solidFill>
                <a:latin typeface="Times New Roman" pitchFamily="18" charset="0"/>
                <a:ea typeface="ＭＳ Ｐゴシック" pitchFamily="34" charset="-128"/>
              </a:rPr>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7E4B91-EC5A-4198-B3E5-9C6A4AA07DDF}"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itchFamily="18" charset="0"/>
                <a:ea typeface="ＭＳ Ｐゴシック" pitchFamily="34" charset="-128"/>
              </a:rPr>
              <a:t>The saddest reality about Amman is that live babies used to be offered on the altars to Molech downtown.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96DAE46-54F0-4C7C-83EB-4E294C01C070}" type="slidenum">
              <a:rPr lang="en-US" altLang="en-US" sz="1200"/>
              <a:pPr eaLnBrk="1" hangingPunct="1"/>
              <a:t>38</a:t>
            </a:fld>
            <a:endParaRPr lang="en-US" altLang="en-US" sz="1200"/>
          </a:p>
        </p:txBody>
      </p:sp>
      <p:sp>
        <p:nvSpPr>
          <p:cNvPr id="143362" name="Rectangle 1026"/>
          <p:cNvSpPr>
            <a:spLocks noGrp="1" noRot="1" noChangeAspect="1" noChangeArrowheads="1" noTextEdit="1"/>
          </p:cNvSpPr>
          <p:nvPr>
            <p:ph type="sldImg"/>
          </p:nvPr>
        </p:nvSpPr>
        <p:spPr>
          <a:ln/>
        </p:spPr>
      </p:sp>
      <p:sp>
        <p:nvSpPr>
          <p:cNvPr id="1433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9B8B39B-27AC-44E3-87E4-85E730060F22}" type="slidenum">
              <a:rPr lang="en-US" altLang="en-US" sz="1200"/>
              <a:pPr eaLnBrk="1" hangingPunct="1"/>
              <a:t>39</a:t>
            </a:fld>
            <a:endParaRPr lang="en-US" alt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4B9ED8D-663C-4AEA-973C-B5664BE29024}" type="slidenum">
              <a:rPr lang="en-US" altLang="en-US" sz="1200"/>
              <a:pPr eaLnBrk="1" hangingPunct="1"/>
              <a:t>4</a:t>
            </a:fld>
            <a:endParaRPr lang="en-US" alt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0FC3DBA-9536-4DFA-9CC4-5A0DB363FE31}" type="slidenum">
              <a:rPr lang="en-US" altLang="en-US" sz="1200"/>
              <a:pPr eaLnBrk="1" hangingPunct="1"/>
              <a:t>40</a:t>
            </a:fld>
            <a:endParaRPr lang="en-US" altLang="en-US" sz="120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3E9BF4F-F47F-44F2-B13B-54C0CD984F68}" type="slidenum">
              <a:rPr lang="en-US" altLang="en-US" sz="1200"/>
              <a:pPr eaLnBrk="1" hangingPunct="1"/>
              <a:t>41</a:t>
            </a:fld>
            <a:endParaRPr lang="en-US" altLang="en-US" sz="120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F42A42D-548E-4172-AEF5-36780D94A018}" type="slidenum">
              <a:rPr lang="en-US" altLang="en-US" sz="1200"/>
              <a:pPr eaLnBrk="1" hangingPunct="1"/>
              <a:t>42</a:t>
            </a:fld>
            <a:endParaRPr lang="en-US" altLang="en-US" sz="120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6E8FB75-A108-4F6B-BB20-7EDA942A697A}" type="slidenum">
              <a:rPr lang="en-US" altLang="en-US" sz="1200"/>
              <a:pPr eaLnBrk="1" hangingPunct="1"/>
              <a:t>43</a:t>
            </a:fld>
            <a:endParaRPr lang="en-US" alt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BE475CC-C2B8-47CE-A253-F6A33C9DFDAA}" type="slidenum">
              <a:rPr lang="en-US" altLang="en-US" sz="1200"/>
              <a:pPr eaLnBrk="1" hangingPunct="1"/>
              <a:t>44</a:t>
            </a:fld>
            <a:endParaRPr lang="en-US" altLang="en-US" sz="120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C0E1380-5840-48A1-8F73-61146BD047E9}" type="slidenum">
              <a:rPr lang="en-US" altLang="en-US" sz="1200"/>
              <a:pPr eaLnBrk="1" hangingPunct="1"/>
              <a:t>45</a:t>
            </a:fld>
            <a:endParaRPr lang="en-US" alt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D787433-A873-420B-B09A-C15FF01BB79E}" type="slidenum">
              <a:rPr lang="en-US" altLang="en-US" sz="1200"/>
              <a:pPr eaLnBrk="1" hangingPunct="1"/>
              <a:t>46</a:t>
            </a:fld>
            <a:endParaRPr lang="en-US" altLang="en-US" sz="120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DAC4DEC9-F425-46CA-A750-F1D92E665D19}" type="slidenum">
              <a:rPr lang="en-US" altLang="en-US" sz="1200"/>
              <a:pPr eaLnBrk="1" hangingPunct="1"/>
              <a:t>47</a:t>
            </a:fld>
            <a:endParaRPr lang="en-US" altLang="en-US" sz="120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576DE63-CBFE-47D0-83EF-53321F7F48FF}" type="slidenum">
              <a:rPr lang="en-US" altLang="en-US" sz="1200"/>
              <a:pPr eaLnBrk="1" hangingPunct="1"/>
              <a:t>48</a:t>
            </a:fld>
            <a:endParaRPr lang="en-US" altLang="en-US" sz="1200"/>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4517C68-2BC0-446C-BB11-34CF0F988393}" type="slidenum">
              <a:rPr lang="en-US" altLang="en-US" sz="1200"/>
              <a:pPr eaLnBrk="1" hangingPunct="1"/>
              <a:t>49</a:t>
            </a:fld>
            <a:endParaRPr lang="en-US" altLang="en-US" sz="120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Abraham's servants argued with Lot's servants.</a:t>
            </a:r>
          </a:p>
          <a:p>
            <a:r>
              <a:rPr lang="en-US" dirty="0"/>
              <a:t>So, Abraham gave him the choice of where to live.</a:t>
            </a:r>
          </a:p>
          <a:p>
            <a:r>
              <a:rPr lang="en-US" dirty="0"/>
              <a:t>Lot chose the immoral city of Sodom which God destroyed.</a:t>
            </a:r>
          </a:p>
          <a:p>
            <a:r>
              <a:rPr lang="en-US" dirty="0"/>
              <a:t>Lot's wife died as a salt pillar, but his two daughters lived.</a:t>
            </a:r>
          </a:p>
          <a:p>
            <a:endParaRPr lang="en-US" dirty="0"/>
          </a:p>
        </p:txBody>
      </p:sp>
      <p:sp>
        <p:nvSpPr>
          <p:cNvPr id="4" name="Slide Number Placeholder 3"/>
          <p:cNvSpPr>
            <a:spLocks noGrp="1"/>
          </p:cNvSpPr>
          <p:nvPr>
            <p:ph type="sldNum" sz="quarter" idx="5"/>
          </p:nvPr>
        </p:nvSpPr>
        <p:spPr/>
        <p:txBody>
          <a:bodyPr/>
          <a:lstStyle/>
          <a:p>
            <a:fld id="{C200BDF6-7263-4D4D-B9E6-AD75B33C2834}" type="slidenum">
              <a:rPr lang="en-US" altLang="en-US" smtClean="0"/>
              <a:pPr/>
              <a:t>5</a:t>
            </a:fld>
            <a:endParaRPr lang="en-US" altLang="en-US"/>
          </a:p>
        </p:txBody>
      </p:sp>
    </p:spTree>
    <p:extLst>
      <p:ext uri="{BB962C8B-B14F-4D97-AF65-F5344CB8AC3E}">
        <p14:creationId xmlns:p14="http://schemas.microsoft.com/office/powerpoint/2010/main" val="22836562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C27568A-BE68-4D85-9A0A-C144CC822898}" type="slidenum">
              <a:rPr lang="en-US" altLang="en-US" sz="1200"/>
              <a:pPr eaLnBrk="1" hangingPunct="1"/>
              <a:t>50</a:t>
            </a:fld>
            <a:endParaRPr lang="en-US" alt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48FC368-46B9-45A6-9EEA-1B3BDE20DC5C}" type="slidenum">
              <a:rPr lang="en-US" altLang="en-US" sz="1200"/>
              <a:pPr eaLnBrk="1" hangingPunct="1"/>
              <a:t>51</a:t>
            </a:fld>
            <a:endParaRPr lang="en-US" altLang="en-US" sz="120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7973EFD-70B0-40A7-93BC-9DB1EDBB37BB}" type="slidenum">
              <a:rPr lang="en-US" altLang="en-US" sz="1200"/>
              <a:pPr eaLnBrk="1" hangingPunct="1"/>
              <a:t>52</a:t>
            </a:fld>
            <a:endParaRPr lang="en-US" altLang="en-US" sz="1200"/>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D591762-42FF-4BFE-80C1-23EAE0E906DF}" type="slidenum">
              <a:rPr lang="en-US" altLang="en-US" sz="1200"/>
              <a:pPr eaLnBrk="1" hangingPunct="1"/>
              <a:t>53</a:t>
            </a:fld>
            <a:endParaRPr lang="en-US" altLang="en-US" sz="120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748DA49-DFDA-4F05-B26C-D40FA2CC1760}" type="slidenum">
              <a:rPr lang="en-US" altLang="en-US" sz="1200"/>
              <a:pPr eaLnBrk="1" hangingPunct="1"/>
              <a:t>54</a:t>
            </a:fld>
            <a:endParaRPr lang="en-US" altLang="en-US" sz="1200"/>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6EC69D4-EDA1-462F-A03C-36445D34A080}" type="slidenum">
              <a:rPr lang="en-US" altLang="en-US" sz="1200"/>
              <a:pPr eaLnBrk="1" hangingPunct="1"/>
              <a:t>55</a:t>
            </a:fld>
            <a:endParaRPr lang="en-US" altLang="en-US" sz="1200"/>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54BD96A-22F0-496A-9307-820AEE20C82B}" type="slidenum">
              <a:rPr lang="en-US" altLang="en-US" sz="1200"/>
              <a:pPr eaLnBrk="1" hangingPunct="1"/>
              <a:t>56</a:t>
            </a:fld>
            <a:endParaRPr lang="en-US" alt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70AB708-2475-4CF7-BC6A-D29DCD320E68}" type="slidenum">
              <a:rPr lang="en-US" altLang="en-US" sz="1200"/>
              <a:pPr eaLnBrk="1" hangingPunct="1"/>
              <a:t>57</a:t>
            </a:fld>
            <a:endParaRPr lang="en-US" alt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C79006CF-3520-4E43-AF57-4201EEA5C625}" type="slidenum">
              <a:rPr lang="en-US" altLang="en-US" sz="1200"/>
              <a:pPr eaLnBrk="1" hangingPunct="1"/>
              <a:t>58</a:t>
            </a:fld>
            <a:endParaRPr lang="en-US" altLang="en-US" sz="120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31A488C-AB61-4748-8462-E2E0B4D8ECB9}" type="slidenum">
              <a:rPr lang="en-US" altLang="en-US" sz="1200"/>
              <a:pPr eaLnBrk="1" hangingPunct="1"/>
              <a:t>59</a:t>
            </a:fld>
            <a:endParaRPr lang="en-US" alt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BB35C8-94B4-4AC0-B17E-D4CBF7E2B344}" type="slidenum">
              <a:rPr kumimoji="0" lang="en-US"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But these daughters feared that they would never have children.</a:t>
            </a:r>
          </a:p>
          <a:p>
            <a:r>
              <a:rPr lang="en-US" dirty="0"/>
              <a:t>• So, they concocted a plan to sleep with their father.</a:t>
            </a:r>
          </a:p>
          <a:p>
            <a:r>
              <a:rPr lang="en-US" dirty="0"/>
              <a:t>• The plan worked in consecutive days.</a:t>
            </a:r>
          </a:p>
          <a:p>
            <a:r>
              <a:rPr lang="en-US" dirty="0"/>
              <a:t>• The result was that both daughters got pregnant.</a:t>
            </a:r>
          </a:p>
          <a:p>
            <a:r>
              <a:rPr lang="en-US" dirty="0"/>
              <a:t>• The babies were two cousins.</a:t>
            </a:r>
          </a:p>
          <a:p>
            <a:r>
              <a:rPr lang="en-US" dirty="0"/>
              <a:t>• One was Moab.</a:t>
            </a:r>
          </a:p>
          <a:p>
            <a:r>
              <a:rPr lang="en-US" dirty="0"/>
              <a:t>• The other was Ben-Ammi.</a:t>
            </a:r>
          </a:p>
          <a:p>
            <a:r>
              <a:rPr lang="en-US" dirty="0"/>
              <a:t>These boys became the fathers of the Moabites and Ammonites.</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C2B55C4-FCC2-4780-A7BD-9FCBF41249F3}" type="slidenum">
              <a:rPr lang="en-US" altLang="en-US" sz="1200"/>
              <a:pPr eaLnBrk="1" hangingPunct="1"/>
              <a:t>60</a:t>
            </a:fld>
            <a:endParaRPr lang="en-US" altLang="en-US" sz="120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CB6D42B-8051-47FA-B56F-34950BC68DC6}" type="slidenum">
              <a:rPr lang="en-US" altLang="en-US" sz="1200"/>
              <a:pPr eaLnBrk="1" hangingPunct="1"/>
              <a:t>61</a:t>
            </a:fld>
            <a:endParaRPr lang="en-US" altLang="en-US" sz="120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C893EBB8-3484-47B6-8964-405C458A3FAE}" type="slidenum">
              <a:rPr lang="en-US" altLang="en-US" sz="1200"/>
              <a:pPr eaLnBrk="1" hangingPunct="1"/>
              <a:t>62</a:t>
            </a:fld>
            <a:endParaRPr lang="en-US" altLang="en-US" sz="120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A37D8D7-E575-4CC3-8DE6-BB1132A91143}" type="slidenum">
              <a:rPr lang="en-US" altLang="en-US" sz="1200"/>
              <a:pPr eaLnBrk="1" hangingPunct="1"/>
              <a:t>63</a:t>
            </a:fld>
            <a:endParaRPr lang="en-US" altLang="en-US" sz="120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C2E3259B-25A1-4534-8E41-17D92F281622}" type="slidenum">
              <a:rPr lang="en-US" altLang="en-US" sz="1200"/>
              <a:pPr eaLnBrk="1" hangingPunct="1"/>
              <a:t>64</a:t>
            </a:fld>
            <a:endParaRPr lang="en-US" altLang="en-US" sz="120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6A4DEA-8D31-49E0-9336-CEEF80624622}"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itchFamily="18" charset="0"/>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304F089-1B95-4D67-98B4-2649EE73215A}" type="slidenum">
              <a:rPr lang="en-US" altLang="en-US" sz="1200"/>
              <a:pPr eaLnBrk="1" hangingPunct="1"/>
              <a:t>66</a:t>
            </a:fld>
            <a:endParaRPr lang="en-US" altLang="en-US" sz="1200"/>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D9832DD5-229E-4931-86DD-454C3E4E7291}" type="slidenum">
              <a:rPr lang="en-US" altLang="en-US" sz="1200"/>
              <a:pPr eaLnBrk="1" hangingPunct="1"/>
              <a:t>67</a:t>
            </a:fld>
            <a:endParaRPr lang="en-US" altLang="en-US" sz="120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CF0C6B1-0EE4-421E-B794-1A741A9C6189}" type="slidenum">
              <a:rPr lang="en-US" altLang="en-US" sz="1200"/>
              <a:pPr eaLnBrk="1" hangingPunct="1"/>
              <a:t>68</a:t>
            </a:fld>
            <a:endParaRPr lang="en-US" altLang="en-US" sz="120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1EC3D5A-E04B-4B10-89D9-4E3C0EB6F573}" type="slidenum">
              <a:rPr lang="en-US" altLang="en-US" sz="1200"/>
              <a:pPr eaLnBrk="1" hangingPunct="1"/>
              <a:t>69</a:t>
            </a:fld>
            <a:endParaRPr lang="en-US" altLang="en-US" sz="1200"/>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92E5C7D-1480-4713-AD62-A1DC1E96C7C1}" type="slidenum">
              <a:rPr lang="en-US" altLang="en-US" sz="1200"/>
              <a:pPr eaLnBrk="1" hangingPunct="1"/>
              <a:t>7</a:t>
            </a:fld>
            <a:endParaRPr lang="en-US" altLang="en-US" sz="120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D4E1BFE-A15F-401C-8427-07DDF4A643EF}" type="slidenum">
              <a:rPr lang="en-US" altLang="en-US" sz="1200"/>
              <a:pPr eaLnBrk="1" hangingPunct="1"/>
              <a:t>70</a:t>
            </a:fld>
            <a:endParaRPr lang="en-US" altLang="en-US" sz="120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DE1D1A7-6030-4415-BF82-D7145AE9E9ED}" type="slidenum">
              <a:rPr lang="en-US" altLang="en-US" sz="1200"/>
              <a:pPr eaLnBrk="1" hangingPunct="1"/>
              <a:t>71</a:t>
            </a:fld>
            <a:endParaRPr lang="en-US" altLang="en-US" sz="1200"/>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C8BD73-8156-456A-AA28-7A85294B945F}"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ea typeface="ＭＳ Ｐゴシック" pitchFamily="34" charset="-128"/>
                <a:cs typeface="Arial" panose="020B0604020202020204" pitchFamily="34" charset="0"/>
              </a:rPr>
              <a:t>God had the last word about Ammon, as the Babylonians destroyed the place about a decade after this prophecy in Ezekiel 25:1-7.</a:t>
            </a:r>
          </a:p>
          <a:p>
            <a:pPr eaLnBrk="1" hangingPunct="1"/>
            <a:endParaRPr lang="en-US" altLang="en-US" b="1" dirty="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2744E55-1388-4268-B8BC-ED93B722F3B6}" type="slidenum">
              <a:rPr lang="en-US" altLang="en-US" sz="1200"/>
              <a:pPr eaLnBrk="1" hangingPunct="1"/>
              <a:t>73</a:t>
            </a:fld>
            <a:endParaRPr lang="en-US" altLang="en-US" sz="1200"/>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65C37687-29E7-49D9-9E92-2A8230987A03}" type="slidenum">
              <a:rPr lang="en-US" altLang="en-US" sz="1200"/>
              <a:pPr eaLnBrk="1" hangingPunct="1"/>
              <a:t>74</a:t>
            </a:fld>
            <a:endParaRPr lang="en-US" altLang="en-US" sz="1200"/>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21840DE0-F4D2-4113-ADD4-DC5DDA591218}" type="slidenum">
              <a:rPr lang="en-US" altLang="en-US" sz="1200"/>
              <a:pPr eaLnBrk="1" hangingPunct="1"/>
              <a:t>75</a:t>
            </a:fld>
            <a:endParaRPr lang="en-US" altLang="en-US" sz="1200"/>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2E5A9106-7223-4C14-B005-87660506A9B1}" type="slidenum">
              <a:rPr lang="en-US" altLang="en-US" sz="1200"/>
              <a:pPr eaLnBrk="1" hangingPunct="1"/>
              <a:t>76</a:t>
            </a:fld>
            <a:endParaRPr lang="en-US" altLang="en-US" sz="1200"/>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6B7F384-4881-460D-8E2B-7E6D296E916E}" type="slidenum">
              <a:rPr lang="en-US" altLang="en-US" sz="1200"/>
              <a:pPr eaLnBrk="1" hangingPunct="1"/>
              <a:t>77</a:t>
            </a:fld>
            <a:endParaRPr lang="en-US" altLang="en-US" sz="1200"/>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DC14C78-7D85-4BD7-BF45-CB6940CD1234}" type="slidenum">
              <a:rPr lang="en-US" altLang="en-US" sz="1200"/>
              <a:pPr eaLnBrk="1" hangingPunct="1"/>
              <a:t>78</a:t>
            </a:fld>
            <a:endParaRPr lang="en-US" altLang="en-US" sz="1200"/>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10252A9-B454-4607-8EAC-F1689986FC9F}" type="slidenum">
              <a:rPr lang="en-US" altLang="en-US" sz="1200"/>
              <a:pPr eaLnBrk="1" hangingPunct="1"/>
              <a:t>79</a:t>
            </a:fld>
            <a:endParaRPr lang="en-US" altLang="en-US" sz="1200"/>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5F34292-33A9-4866-A728-EB080D4C35C0}" type="slidenum">
              <a:rPr lang="en-US" altLang="en-US" sz="1200"/>
              <a:pPr eaLnBrk="1" hangingPunct="1"/>
              <a:t>8</a:t>
            </a:fld>
            <a:endParaRPr lang="en-US" altLang="en-US" sz="1200"/>
          </a:p>
        </p:txBody>
      </p:sp>
      <p:sp>
        <p:nvSpPr>
          <p:cNvPr id="86018"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860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C83870F-9594-4C20-A528-241B09B4D6D3}" type="slidenum">
              <a:rPr lang="en-US" altLang="en-US" sz="1200"/>
              <a:pPr eaLnBrk="1" hangingPunct="1"/>
              <a:t>80</a:t>
            </a:fld>
            <a:endParaRPr lang="en-US" altLang="en-US" sz="1200"/>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2FB80C06-FD14-4202-B268-502E425E88B5}" type="slidenum">
              <a:rPr lang="en-US" altLang="en-US" sz="1200"/>
              <a:pPr eaLnBrk="1" hangingPunct="1"/>
              <a:t>81</a:t>
            </a:fld>
            <a:endParaRPr lang="en-US" altLang="en-US" sz="1200"/>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EA56CD1-3773-4D90-AE00-676718706099}" type="slidenum">
              <a:rPr lang="en-US" altLang="en-US" sz="1200"/>
              <a:pPr eaLnBrk="1" hangingPunct="1"/>
              <a:t>82</a:t>
            </a:fld>
            <a:endParaRPr lang="en-US" altLang="en-US" sz="1200"/>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D1A10A3E-B806-4AA9-91BD-0F2E7C6ECE43}" type="slidenum">
              <a:rPr lang="en-US" altLang="en-US" sz="1200"/>
              <a:pPr eaLnBrk="1" hangingPunct="1"/>
              <a:t>83</a:t>
            </a:fld>
            <a:endParaRPr lang="en-US" altLang="en-US" sz="1200"/>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CC2C54-74F8-C34A-89BC-4701B7613E1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297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973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Times New Roman" charset="0"/>
              </a:rPr>
              <a:t>These two slides contrast Israel's relatives to their east in four distinct periods, starting from their origin in their common ancestor, Terah, father of Abraham (Gen 11:27-32). Following that, what happened to them during Israel's Exodus, period of the Judges, and United Monarchy?</a:t>
            </a:r>
          </a:p>
          <a:p>
            <a:pPr eaLnBrk="1" hangingPunct="1">
              <a:spcBef>
                <a:spcPct val="0"/>
              </a:spcBef>
            </a:pPr>
            <a:r>
              <a:rPr lang="en-US" dirty="0">
                <a:latin typeface="Times New Roman" charset="0"/>
              </a:rPr>
              <a:t>_____________</a:t>
            </a:r>
          </a:p>
          <a:p>
            <a:pPr eaLnBrk="1" hangingPunct="1">
              <a:spcBef>
                <a:spcPct val="0"/>
              </a:spcBef>
            </a:pPr>
            <a:r>
              <a:rPr lang="en-US" dirty="0">
                <a:latin typeface="Times New Roman" charset="0"/>
              </a:rPr>
              <a:t>OB-02-Ammonites-9</a:t>
            </a:r>
          </a:p>
          <a:p>
            <a:pPr eaLnBrk="1" hangingPunct="1">
              <a:spcBef>
                <a:spcPct val="0"/>
              </a:spcBef>
            </a:pPr>
            <a:r>
              <a:rPr lang="en-US" dirty="0">
                <a:latin typeface="Times New Roman" charset="0"/>
              </a:rPr>
              <a:t>OB-09-Edomites-8</a:t>
            </a:r>
          </a:p>
          <a:p>
            <a:pPr eaLnBrk="1" hangingPunct="1">
              <a:spcBef>
                <a:spcPct val="0"/>
              </a:spcBef>
            </a:pPr>
            <a:r>
              <a:rPr lang="en-US" dirty="0">
                <a:latin typeface="Times New Roman" charset="0"/>
              </a:rPr>
              <a:t>OB-11-Moabites-72</a:t>
            </a:r>
          </a:p>
          <a:p>
            <a:pPr eaLnBrk="1" hangingPunct="1">
              <a:spcBef>
                <a:spcPct val="0"/>
              </a:spcBef>
            </a:pPr>
            <a:r>
              <a:rPr lang="en-US" dirty="0">
                <a:latin typeface="Times New Roman" charset="0"/>
              </a:rPr>
              <a:t>OS-04-Numbers-282</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9419237-6EDE-4739-8D18-F8614CE6E74A}" type="slidenum">
              <a:rPr lang="en-US" altLang="en-US"/>
              <a:pPr/>
              <a:t>‹#›</a:t>
            </a:fld>
            <a:endParaRPr lang="en-US" altLang="en-US"/>
          </a:p>
        </p:txBody>
      </p:sp>
    </p:spTree>
    <p:extLst>
      <p:ext uri="{BB962C8B-B14F-4D97-AF65-F5344CB8AC3E}">
        <p14:creationId xmlns:p14="http://schemas.microsoft.com/office/powerpoint/2010/main" val="40958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087B4EB-4B0D-4319-A692-412DAF011116}" type="slidenum">
              <a:rPr lang="en-US" altLang="en-US"/>
              <a:pPr/>
              <a:t>‹#›</a:t>
            </a:fld>
            <a:endParaRPr lang="en-US" altLang="en-US"/>
          </a:p>
        </p:txBody>
      </p:sp>
    </p:spTree>
    <p:extLst>
      <p:ext uri="{BB962C8B-B14F-4D97-AF65-F5344CB8AC3E}">
        <p14:creationId xmlns:p14="http://schemas.microsoft.com/office/powerpoint/2010/main" val="12144231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90CC6780-6741-254D-A7FA-C6D75481A9A1}" type="slidenum">
              <a:rPr lang="en-US"/>
              <a:pPr>
                <a:defRPr/>
              </a:pPr>
              <a:t>‹#›</a:t>
            </a:fld>
            <a:endParaRPr lang="en-US"/>
          </a:p>
        </p:txBody>
      </p:sp>
    </p:spTree>
    <p:extLst>
      <p:ext uri="{BB962C8B-B14F-4D97-AF65-F5344CB8AC3E}">
        <p14:creationId xmlns:p14="http://schemas.microsoft.com/office/powerpoint/2010/main" val="30969041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1BEC60A5-41A5-B94A-B511-BC41FA13EE5A}" type="slidenum">
              <a:rPr lang="en-US"/>
              <a:pPr>
                <a:defRPr/>
              </a:pPr>
              <a:t>‹#›</a:t>
            </a:fld>
            <a:endParaRPr lang="en-US"/>
          </a:p>
        </p:txBody>
      </p:sp>
    </p:spTree>
    <p:extLst>
      <p:ext uri="{BB962C8B-B14F-4D97-AF65-F5344CB8AC3E}">
        <p14:creationId xmlns:p14="http://schemas.microsoft.com/office/powerpoint/2010/main" val="11878642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D7758DB2-E882-A849-B781-2A524E7B9764}" type="slidenum">
              <a:rPr lang="en-US"/>
              <a:pPr>
                <a:defRPr/>
              </a:pPr>
              <a:t>‹#›</a:t>
            </a:fld>
            <a:endParaRPr lang="en-US"/>
          </a:p>
        </p:txBody>
      </p:sp>
    </p:spTree>
    <p:extLst>
      <p:ext uri="{BB962C8B-B14F-4D97-AF65-F5344CB8AC3E}">
        <p14:creationId xmlns:p14="http://schemas.microsoft.com/office/powerpoint/2010/main" val="26132446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B00CAE4B-012D-E848-B198-42F15CCEA48E}" type="slidenum">
              <a:rPr lang="en-US"/>
              <a:pPr>
                <a:defRPr/>
              </a:pPr>
              <a:t>‹#›</a:t>
            </a:fld>
            <a:endParaRPr lang="en-US"/>
          </a:p>
        </p:txBody>
      </p:sp>
    </p:spTree>
    <p:extLst>
      <p:ext uri="{BB962C8B-B14F-4D97-AF65-F5344CB8AC3E}">
        <p14:creationId xmlns:p14="http://schemas.microsoft.com/office/powerpoint/2010/main" val="29732416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B6C42F6E-3919-EF4A-A416-37FCFB249E2D}" type="slidenum">
              <a:rPr lang="en-US"/>
              <a:pPr>
                <a:defRPr/>
              </a:pPr>
              <a:t>‹#›</a:t>
            </a:fld>
            <a:endParaRPr lang="en-US"/>
          </a:p>
        </p:txBody>
      </p:sp>
    </p:spTree>
    <p:extLst>
      <p:ext uri="{BB962C8B-B14F-4D97-AF65-F5344CB8AC3E}">
        <p14:creationId xmlns:p14="http://schemas.microsoft.com/office/powerpoint/2010/main" val="29607586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A9C546F1-C48F-9441-A40E-5E5E3C5B1310}" type="slidenum">
              <a:rPr lang="en-US"/>
              <a:pPr>
                <a:defRPr/>
              </a:pPr>
              <a:t>‹#›</a:t>
            </a:fld>
            <a:endParaRPr lang="en-US"/>
          </a:p>
        </p:txBody>
      </p:sp>
    </p:spTree>
    <p:extLst>
      <p:ext uri="{BB962C8B-B14F-4D97-AF65-F5344CB8AC3E}">
        <p14:creationId xmlns:p14="http://schemas.microsoft.com/office/powerpoint/2010/main" val="42753617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2F2791B5-F7ED-9949-A8EA-7E41E71B3F39}" type="slidenum">
              <a:rPr lang="en-US"/>
              <a:pPr>
                <a:defRPr/>
              </a:pPr>
              <a:t>‹#›</a:t>
            </a:fld>
            <a:endParaRPr lang="en-US"/>
          </a:p>
        </p:txBody>
      </p:sp>
    </p:spTree>
    <p:extLst>
      <p:ext uri="{BB962C8B-B14F-4D97-AF65-F5344CB8AC3E}">
        <p14:creationId xmlns:p14="http://schemas.microsoft.com/office/powerpoint/2010/main" val="12684362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15CC232A-2567-B54D-B2A4-44D39DA0E05A}" type="slidenum">
              <a:rPr lang="en-US"/>
              <a:pPr>
                <a:defRPr/>
              </a:pPr>
              <a:t>‹#›</a:t>
            </a:fld>
            <a:endParaRPr lang="en-US"/>
          </a:p>
        </p:txBody>
      </p:sp>
    </p:spTree>
    <p:extLst>
      <p:ext uri="{BB962C8B-B14F-4D97-AF65-F5344CB8AC3E}">
        <p14:creationId xmlns:p14="http://schemas.microsoft.com/office/powerpoint/2010/main" val="38699497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52ADA112-4298-714F-B8F0-992E51FBCCA7}" type="slidenum">
              <a:rPr lang="en-US"/>
              <a:pPr>
                <a:defRPr/>
              </a:pPr>
              <a:t>‹#›</a:t>
            </a:fld>
            <a:endParaRPr lang="en-US"/>
          </a:p>
        </p:txBody>
      </p:sp>
    </p:spTree>
    <p:extLst>
      <p:ext uri="{BB962C8B-B14F-4D97-AF65-F5344CB8AC3E}">
        <p14:creationId xmlns:p14="http://schemas.microsoft.com/office/powerpoint/2010/main" val="3977120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7D839F5-0373-4DE0-BCA4-6ECD2E4D0216}" type="slidenum">
              <a:rPr lang="en-US" altLang="en-US"/>
              <a:pPr/>
              <a:t>‹#›</a:t>
            </a:fld>
            <a:endParaRPr lang="en-US" altLang="en-US"/>
          </a:p>
        </p:txBody>
      </p:sp>
    </p:spTree>
    <p:extLst>
      <p:ext uri="{BB962C8B-B14F-4D97-AF65-F5344CB8AC3E}">
        <p14:creationId xmlns:p14="http://schemas.microsoft.com/office/powerpoint/2010/main" val="850662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C66C304-5CC0-4509-80F7-A047AD7B22E1}" type="slidenum">
              <a:rPr lang="en-US" altLang="en-US"/>
              <a:pPr/>
              <a:t>‹#›</a:t>
            </a:fld>
            <a:endParaRPr lang="en-US" altLang="en-US"/>
          </a:p>
        </p:txBody>
      </p:sp>
    </p:spTree>
    <p:extLst>
      <p:ext uri="{BB962C8B-B14F-4D97-AF65-F5344CB8AC3E}">
        <p14:creationId xmlns:p14="http://schemas.microsoft.com/office/powerpoint/2010/main" val="759508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EDF19F55-B08D-4540-9EF7-6150F4A8C9CB}" type="slidenum">
              <a:rPr lang="en-US" altLang="en-US"/>
              <a:pPr/>
              <a:t>‹#›</a:t>
            </a:fld>
            <a:endParaRPr lang="en-US" altLang="en-US"/>
          </a:p>
        </p:txBody>
      </p:sp>
    </p:spTree>
    <p:extLst>
      <p:ext uri="{BB962C8B-B14F-4D97-AF65-F5344CB8AC3E}">
        <p14:creationId xmlns:p14="http://schemas.microsoft.com/office/powerpoint/2010/main" val="2966918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bwMode="black">
          <a:xfrm>
            <a:off x="762000" y="4038600"/>
            <a:ext cx="7772400" cy="990600"/>
          </a:xfrm>
          <a:effectLst>
            <a:outerShdw blurRad="63500" dist="53882" dir="2700000" algn="ctr" rotWithShape="0">
              <a:srgbClr val="000000">
                <a:alpha val="74998"/>
              </a:srgbClr>
            </a:outerShdw>
          </a:effectLst>
        </p:spPr>
        <p:txBody>
          <a:bodyPr/>
          <a:lstStyle>
            <a:lvl1pPr>
              <a:defRPr sz="44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08899"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b="1" i="0">
                <a:solidFill>
                  <a:schemeClr val="tx2"/>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b="1" i="0">
                <a:latin typeface="Times New Roman" pitchFamily="18" charset="0"/>
                <a:cs typeface="Arial" panose="020B0604020202020204" pitchFamily="34" charset="0"/>
              </a:defRPr>
            </a:lvl1pPr>
          </a:lstStyle>
          <a:p>
            <a:fld id="{16C940A4-1B0F-48AA-97A5-8BFE3D282336}" type="slidenum">
              <a:rPr lang="en-US" altLang="en-US" smtClean="0"/>
              <a:pPr/>
              <a:t>‹#›</a:t>
            </a:fld>
            <a:endParaRPr lang="en-US" altLang="en-US" dirty="0"/>
          </a:p>
        </p:txBody>
      </p:sp>
    </p:spTree>
    <p:extLst>
      <p:ext uri="{BB962C8B-B14F-4D97-AF65-F5344CB8AC3E}">
        <p14:creationId xmlns:p14="http://schemas.microsoft.com/office/powerpoint/2010/main" val="892068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b="1" i="0">
                <a:latin typeface="Times New Roman" pitchFamily="18" charset="0"/>
                <a:cs typeface="Arial" panose="020B0604020202020204" pitchFamily="34" charset="0"/>
              </a:defRPr>
            </a:lvl1pPr>
          </a:lstStyle>
          <a:p>
            <a:fld id="{D2A838C3-355A-429F-A8CD-CF696FC0B917}" type="slidenum">
              <a:rPr lang="en-US" altLang="en-US" smtClean="0"/>
              <a:pPr/>
              <a:t>‹#›</a:t>
            </a:fld>
            <a:endParaRPr lang="en-US" altLang="en-US" dirty="0"/>
          </a:p>
        </p:txBody>
      </p:sp>
    </p:spTree>
    <p:extLst>
      <p:ext uri="{BB962C8B-B14F-4D97-AF65-F5344CB8AC3E}">
        <p14:creationId xmlns:p14="http://schemas.microsoft.com/office/powerpoint/2010/main" val="2889150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b="1" i="0">
                <a:latin typeface="Times New Roman" pitchFamily="18" charset="0"/>
                <a:cs typeface="Arial" panose="020B0604020202020204" pitchFamily="34" charset="0"/>
              </a:defRPr>
            </a:lvl1pPr>
          </a:lstStyle>
          <a:p>
            <a:fld id="{B8DD0E47-6312-452D-96A7-C95938225116}" type="slidenum">
              <a:rPr lang="en-US" altLang="en-US" smtClean="0"/>
              <a:pPr/>
              <a:t>‹#›</a:t>
            </a:fld>
            <a:endParaRPr lang="en-US" altLang="en-US" dirty="0"/>
          </a:p>
        </p:txBody>
      </p:sp>
    </p:spTree>
    <p:extLst>
      <p:ext uri="{BB962C8B-B14F-4D97-AF65-F5344CB8AC3E}">
        <p14:creationId xmlns:p14="http://schemas.microsoft.com/office/powerpoint/2010/main" val="3927655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295400"/>
            <a:ext cx="4038600" cy="48307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95400"/>
            <a:ext cx="4038600" cy="48307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p:txBody>
          <a:bodyPr/>
          <a:lstStyle>
            <a:lvl1pPr>
              <a:defRPr b="1" i="0">
                <a:latin typeface="Times New Roman" pitchFamily="18" charset="0"/>
                <a:cs typeface="Arial" panose="020B0604020202020204" pitchFamily="34" charset="0"/>
              </a:defRPr>
            </a:lvl1pPr>
          </a:lstStyle>
          <a:p>
            <a:fld id="{D3D34AAC-7B90-4DE1-A8DC-04A8446F540B}" type="slidenum">
              <a:rPr lang="en-US" altLang="en-US" smtClean="0"/>
              <a:pPr/>
              <a:t>‹#›</a:t>
            </a:fld>
            <a:endParaRPr lang="en-US" altLang="en-US" dirty="0"/>
          </a:p>
        </p:txBody>
      </p:sp>
    </p:spTree>
    <p:extLst>
      <p:ext uri="{BB962C8B-B14F-4D97-AF65-F5344CB8AC3E}">
        <p14:creationId xmlns:p14="http://schemas.microsoft.com/office/powerpoint/2010/main" val="1339698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9" name="Rectangle 6"/>
          <p:cNvSpPr>
            <a:spLocks noGrp="1" noChangeArrowheads="1"/>
          </p:cNvSpPr>
          <p:nvPr>
            <p:ph type="sldNum" sz="quarter" idx="12"/>
          </p:nvPr>
        </p:nvSpPr>
        <p:spPr/>
        <p:txBody>
          <a:bodyPr/>
          <a:lstStyle>
            <a:lvl1pPr>
              <a:defRPr b="1" i="0">
                <a:latin typeface="Times New Roman" pitchFamily="18" charset="0"/>
                <a:cs typeface="Arial" panose="020B0604020202020204" pitchFamily="34" charset="0"/>
              </a:defRPr>
            </a:lvl1pPr>
          </a:lstStyle>
          <a:p>
            <a:fld id="{2A68984A-3FD4-415D-8D8E-3B28DFD94128}" type="slidenum">
              <a:rPr lang="en-US" altLang="en-US" smtClean="0"/>
              <a:pPr/>
              <a:t>‹#›</a:t>
            </a:fld>
            <a:endParaRPr lang="en-US" altLang="en-US" dirty="0"/>
          </a:p>
        </p:txBody>
      </p:sp>
    </p:spTree>
    <p:extLst>
      <p:ext uri="{BB962C8B-B14F-4D97-AF65-F5344CB8AC3E}">
        <p14:creationId xmlns:p14="http://schemas.microsoft.com/office/powerpoint/2010/main" val="4263589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6"/>
          <p:cNvSpPr>
            <a:spLocks noGrp="1" noChangeArrowheads="1"/>
          </p:cNvSpPr>
          <p:nvPr>
            <p:ph type="sldNum" sz="quarter" idx="12"/>
          </p:nvPr>
        </p:nvSpPr>
        <p:spPr/>
        <p:txBody>
          <a:bodyPr/>
          <a:lstStyle>
            <a:lvl1pPr>
              <a:defRPr b="1" i="0">
                <a:latin typeface="Times New Roman" pitchFamily="18" charset="0"/>
                <a:cs typeface="Arial" panose="020B0604020202020204" pitchFamily="34" charset="0"/>
              </a:defRPr>
            </a:lvl1pPr>
          </a:lstStyle>
          <a:p>
            <a:fld id="{E30354C5-BCF5-47BC-8369-8919D4733ABB}" type="slidenum">
              <a:rPr lang="en-US" altLang="en-US" smtClean="0"/>
              <a:pPr/>
              <a:t>‹#›</a:t>
            </a:fld>
            <a:endParaRPr lang="en-US" altLang="en-US" dirty="0"/>
          </a:p>
        </p:txBody>
      </p:sp>
    </p:spTree>
    <p:extLst>
      <p:ext uri="{BB962C8B-B14F-4D97-AF65-F5344CB8AC3E}">
        <p14:creationId xmlns:p14="http://schemas.microsoft.com/office/powerpoint/2010/main" val="1879631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B17FBB8-6899-4180-993D-229EABE3F685}" type="slidenum">
              <a:rPr lang="en-US" altLang="en-US"/>
              <a:pPr/>
              <a:t>‹#›</a:t>
            </a:fld>
            <a:endParaRPr lang="en-US" altLang="en-US"/>
          </a:p>
        </p:txBody>
      </p:sp>
    </p:spTree>
    <p:extLst>
      <p:ext uri="{BB962C8B-B14F-4D97-AF65-F5344CB8AC3E}">
        <p14:creationId xmlns:p14="http://schemas.microsoft.com/office/powerpoint/2010/main" val="2249798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Rectangle 6"/>
          <p:cNvSpPr>
            <a:spLocks noGrp="1" noChangeArrowheads="1"/>
          </p:cNvSpPr>
          <p:nvPr>
            <p:ph type="sldNum" sz="quarter" idx="12"/>
          </p:nvPr>
        </p:nvSpPr>
        <p:spPr/>
        <p:txBody>
          <a:bodyPr/>
          <a:lstStyle>
            <a:lvl1pPr>
              <a:defRPr b="1" i="0">
                <a:latin typeface="Times New Roman" pitchFamily="18" charset="0"/>
                <a:cs typeface="Arial" panose="020B0604020202020204" pitchFamily="34" charset="0"/>
              </a:defRPr>
            </a:lvl1pPr>
          </a:lstStyle>
          <a:p>
            <a:fld id="{0DEF0EEE-01A0-47A0-871F-6E7D1CA152E8}" type="slidenum">
              <a:rPr lang="en-US" altLang="en-US" smtClean="0"/>
              <a:pPr/>
              <a:t>‹#›</a:t>
            </a:fld>
            <a:endParaRPr lang="en-US" altLang="en-US" dirty="0"/>
          </a:p>
        </p:txBody>
      </p:sp>
    </p:spTree>
    <p:extLst>
      <p:ext uri="{BB962C8B-B14F-4D97-AF65-F5344CB8AC3E}">
        <p14:creationId xmlns:p14="http://schemas.microsoft.com/office/powerpoint/2010/main" val="1177285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p:txBody>
          <a:bodyPr/>
          <a:lstStyle>
            <a:lvl1pPr>
              <a:defRPr b="1" i="0">
                <a:latin typeface="Times New Roman" pitchFamily="18" charset="0"/>
                <a:cs typeface="Arial" panose="020B0604020202020204" pitchFamily="34" charset="0"/>
              </a:defRPr>
            </a:lvl1pPr>
          </a:lstStyle>
          <a:p>
            <a:fld id="{FD83BAFC-E52E-4E2D-B65E-1D618FD55DB9}" type="slidenum">
              <a:rPr lang="en-US" altLang="en-US" smtClean="0"/>
              <a:pPr/>
              <a:t>‹#›</a:t>
            </a:fld>
            <a:endParaRPr lang="en-US" altLang="en-US" dirty="0"/>
          </a:p>
        </p:txBody>
      </p:sp>
    </p:spTree>
    <p:extLst>
      <p:ext uri="{BB962C8B-B14F-4D97-AF65-F5344CB8AC3E}">
        <p14:creationId xmlns:p14="http://schemas.microsoft.com/office/powerpoint/2010/main" val="3229681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p:txBody>
          <a:bodyPr/>
          <a:lstStyle>
            <a:lvl1pPr>
              <a:defRPr b="1" i="0">
                <a:latin typeface="Times New Roman" pitchFamily="18" charset="0"/>
                <a:cs typeface="Arial" panose="020B0604020202020204" pitchFamily="34" charset="0"/>
              </a:defRPr>
            </a:lvl1pPr>
          </a:lstStyle>
          <a:p>
            <a:fld id="{FC1FC390-5C09-4EF4-92D1-CF97F79DFC10}" type="slidenum">
              <a:rPr lang="en-US" altLang="en-US" smtClean="0"/>
              <a:pPr/>
              <a:t>‹#›</a:t>
            </a:fld>
            <a:endParaRPr lang="en-US" altLang="en-US" dirty="0"/>
          </a:p>
        </p:txBody>
      </p:sp>
    </p:spTree>
    <p:extLst>
      <p:ext uri="{BB962C8B-B14F-4D97-AF65-F5344CB8AC3E}">
        <p14:creationId xmlns:p14="http://schemas.microsoft.com/office/powerpoint/2010/main" val="547443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b="1" i="0">
                <a:latin typeface="Times New Roman" pitchFamily="18" charset="0"/>
                <a:cs typeface="Arial" panose="020B0604020202020204" pitchFamily="34" charset="0"/>
              </a:defRPr>
            </a:lvl1pPr>
          </a:lstStyle>
          <a:p>
            <a:fld id="{BE92F77A-26C1-4DB8-BE42-D0E4DE772788}" type="slidenum">
              <a:rPr lang="en-US" altLang="en-US" smtClean="0"/>
              <a:pPr/>
              <a:t>‹#›</a:t>
            </a:fld>
            <a:endParaRPr lang="en-US" altLang="en-US" dirty="0"/>
          </a:p>
        </p:txBody>
      </p:sp>
    </p:spTree>
    <p:extLst>
      <p:ext uri="{BB962C8B-B14F-4D97-AF65-F5344CB8AC3E}">
        <p14:creationId xmlns:p14="http://schemas.microsoft.com/office/powerpoint/2010/main" val="2369435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b="1" i="0">
                <a:latin typeface="Times New Roman" pitchFamily="18" charset="0"/>
                <a:cs typeface="Arial" panose="020B0604020202020204" pitchFamily="34" charset="0"/>
              </a:defRPr>
            </a:lvl1pPr>
          </a:lstStyle>
          <a:p>
            <a:fld id="{1FF4B48B-E327-4639-B0E7-81B467C50DB5}" type="slidenum">
              <a:rPr lang="en-US" altLang="en-US" smtClean="0"/>
              <a:pPr/>
              <a:t>‹#›</a:t>
            </a:fld>
            <a:endParaRPr lang="en-US" altLang="en-US" dirty="0"/>
          </a:p>
        </p:txBody>
      </p:sp>
    </p:spTree>
    <p:extLst>
      <p:ext uri="{BB962C8B-B14F-4D97-AF65-F5344CB8AC3E}">
        <p14:creationId xmlns:p14="http://schemas.microsoft.com/office/powerpoint/2010/main" val="1674978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295400"/>
            <a:ext cx="8229600" cy="4830763"/>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b="1" i="0">
                <a:latin typeface="Times New Roman" pitchFamily="18" charset="0"/>
                <a:cs typeface="Arial" panose="020B0604020202020204" pitchFamily="34" charset="0"/>
              </a:defRPr>
            </a:lvl1pPr>
          </a:lstStyle>
          <a:p>
            <a:fld id="{CEE78ACE-64C7-4C5F-BEA4-D48F34AF0EC0}" type="slidenum">
              <a:rPr lang="en-US" altLang="en-US" smtClean="0"/>
              <a:pPr/>
              <a:t>‹#›</a:t>
            </a:fld>
            <a:endParaRPr lang="en-US" altLang="en-US" dirty="0"/>
          </a:p>
        </p:txBody>
      </p:sp>
    </p:spTree>
    <p:extLst>
      <p:ext uri="{BB962C8B-B14F-4D97-AF65-F5344CB8AC3E}">
        <p14:creationId xmlns:p14="http://schemas.microsoft.com/office/powerpoint/2010/main" val="3683404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9EC1505-12F6-43F0-9B35-ED196E88F895}" type="slidenum">
              <a:rPr lang="en-US" altLang="en-US"/>
              <a:pPr/>
              <a:t>‹#›</a:t>
            </a:fld>
            <a:endParaRPr lang="en-US" altLang="en-US"/>
          </a:p>
        </p:txBody>
      </p:sp>
    </p:spTree>
    <p:extLst>
      <p:ext uri="{BB962C8B-B14F-4D97-AF65-F5344CB8AC3E}">
        <p14:creationId xmlns:p14="http://schemas.microsoft.com/office/powerpoint/2010/main" val="1194704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E27C39B-211A-4F9B-8AA1-1618DE9D65FF}" type="slidenum">
              <a:rPr lang="en-US" altLang="en-US"/>
              <a:pPr/>
              <a:t>‹#›</a:t>
            </a:fld>
            <a:endParaRPr lang="en-US" altLang="en-US"/>
          </a:p>
        </p:txBody>
      </p:sp>
    </p:spTree>
    <p:extLst>
      <p:ext uri="{BB962C8B-B14F-4D97-AF65-F5344CB8AC3E}">
        <p14:creationId xmlns:p14="http://schemas.microsoft.com/office/powerpoint/2010/main" val="2662898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6B1E555-6E26-46D8-BD42-9ECF6A2D95DA}" type="slidenum">
              <a:rPr lang="en-US" altLang="en-US"/>
              <a:pPr/>
              <a:t>‹#›</a:t>
            </a:fld>
            <a:endParaRPr lang="en-US" altLang="en-US"/>
          </a:p>
        </p:txBody>
      </p:sp>
    </p:spTree>
    <p:extLst>
      <p:ext uri="{BB962C8B-B14F-4D97-AF65-F5344CB8AC3E}">
        <p14:creationId xmlns:p14="http://schemas.microsoft.com/office/powerpoint/2010/main" val="484008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CE7A8D2-4A21-4034-A6D0-24EFDA834234}" type="slidenum">
              <a:rPr lang="en-US" altLang="en-US"/>
              <a:pPr/>
              <a:t>‹#›</a:t>
            </a:fld>
            <a:endParaRPr lang="en-US" altLang="en-US"/>
          </a:p>
        </p:txBody>
      </p:sp>
    </p:spTree>
    <p:extLst>
      <p:ext uri="{BB962C8B-B14F-4D97-AF65-F5344CB8AC3E}">
        <p14:creationId xmlns:p14="http://schemas.microsoft.com/office/powerpoint/2010/main" val="1032165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AD1AC8A-7D0B-406A-8724-48E516103458}" type="slidenum">
              <a:rPr lang="en-US" altLang="en-US"/>
              <a:pPr/>
              <a:t>‹#›</a:t>
            </a:fld>
            <a:endParaRPr lang="en-US" altLang="en-US"/>
          </a:p>
        </p:txBody>
      </p:sp>
    </p:spTree>
    <p:extLst>
      <p:ext uri="{BB962C8B-B14F-4D97-AF65-F5344CB8AC3E}">
        <p14:creationId xmlns:p14="http://schemas.microsoft.com/office/powerpoint/2010/main" val="5543160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A93208C7-BDE8-4B55-9746-A7D8477667C8}" type="slidenum">
              <a:rPr lang="en-US" altLang="en-US"/>
              <a:pPr/>
              <a:t>‹#›</a:t>
            </a:fld>
            <a:endParaRPr lang="en-US" altLang="en-US"/>
          </a:p>
        </p:txBody>
      </p:sp>
    </p:spTree>
    <p:extLst>
      <p:ext uri="{BB962C8B-B14F-4D97-AF65-F5344CB8AC3E}">
        <p14:creationId xmlns:p14="http://schemas.microsoft.com/office/powerpoint/2010/main" val="667517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2B8FBB6-A2C2-4DF1-AA6A-197DC7255032}" type="slidenum">
              <a:rPr lang="en-US" altLang="en-US"/>
              <a:pPr/>
              <a:t>‹#›</a:t>
            </a:fld>
            <a:endParaRPr lang="en-US" altLang="en-US"/>
          </a:p>
        </p:txBody>
      </p:sp>
    </p:spTree>
    <p:extLst>
      <p:ext uri="{BB962C8B-B14F-4D97-AF65-F5344CB8AC3E}">
        <p14:creationId xmlns:p14="http://schemas.microsoft.com/office/powerpoint/2010/main" val="1669663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AF7554A-FFF8-47B3-94A9-35A3584F45D4}" type="slidenum">
              <a:rPr lang="en-US" altLang="en-US"/>
              <a:pPr/>
              <a:t>‹#›</a:t>
            </a:fld>
            <a:endParaRPr lang="en-US" altLang="en-US"/>
          </a:p>
        </p:txBody>
      </p:sp>
    </p:spTree>
    <p:extLst>
      <p:ext uri="{BB962C8B-B14F-4D97-AF65-F5344CB8AC3E}">
        <p14:creationId xmlns:p14="http://schemas.microsoft.com/office/powerpoint/2010/main" val="2141582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D947F65-D90A-491D-AD1C-7CDB3F910D26}" type="slidenum">
              <a:rPr lang="en-US" altLang="en-US"/>
              <a:pPr/>
              <a:t>‹#›</a:t>
            </a:fld>
            <a:endParaRPr lang="en-US" altLang="en-US"/>
          </a:p>
        </p:txBody>
      </p:sp>
    </p:spTree>
    <p:extLst>
      <p:ext uri="{BB962C8B-B14F-4D97-AF65-F5344CB8AC3E}">
        <p14:creationId xmlns:p14="http://schemas.microsoft.com/office/powerpoint/2010/main" val="548304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A23C623-B4A5-4E6D-A923-D8BDF821DDD2}" type="slidenum">
              <a:rPr lang="en-US" altLang="en-US"/>
              <a:pPr/>
              <a:t>‹#›</a:t>
            </a:fld>
            <a:endParaRPr lang="en-US" altLang="en-US"/>
          </a:p>
        </p:txBody>
      </p:sp>
    </p:spTree>
    <p:extLst>
      <p:ext uri="{BB962C8B-B14F-4D97-AF65-F5344CB8AC3E}">
        <p14:creationId xmlns:p14="http://schemas.microsoft.com/office/powerpoint/2010/main" val="4102623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3FA4DC7-8DF4-48CE-8815-67E9AD29A14D}" type="slidenum">
              <a:rPr lang="en-US" altLang="en-US"/>
              <a:pPr/>
              <a:t>‹#›</a:t>
            </a:fld>
            <a:endParaRPr lang="en-US" altLang="en-US"/>
          </a:p>
        </p:txBody>
      </p:sp>
    </p:spTree>
    <p:extLst>
      <p:ext uri="{BB962C8B-B14F-4D97-AF65-F5344CB8AC3E}">
        <p14:creationId xmlns:p14="http://schemas.microsoft.com/office/powerpoint/2010/main" val="3582123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75CD803-2F6C-4A3C-AFC0-9D5EF0E1D24F}" type="slidenum">
              <a:rPr lang="en-US" altLang="en-US"/>
              <a:pPr/>
              <a:t>‹#›</a:t>
            </a:fld>
            <a:endParaRPr lang="en-US" altLang="en-US"/>
          </a:p>
        </p:txBody>
      </p:sp>
    </p:spTree>
    <p:extLst>
      <p:ext uri="{BB962C8B-B14F-4D97-AF65-F5344CB8AC3E}">
        <p14:creationId xmlns:p14="http://schemas.microsoft.com/office/powerpoint/2010/main" val="37096847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351B4DE-6567-4A40-A8EC-738641A2CD39}" type="slidenum">
              <a:rPr lang="en-US" altLang="en-US"/>
              <a:pPr/>
              <a:t>‹#›</a:t>
            </a:fld>
            <a:endParaRPr lang="en-US" altLang="en-US"/>
          </a:p>
        </p:txBody>
      </p:sp>
    </p:spTree>
    <p:extLst>
      <p:ext uri="{BB962C8B-B14F-4D97-AF65-F5344CB8AC3E}">
        <p14:creationId xmlns:p14="http://schemas.microsoft.com/office/powerpoint/2010/main" val="12707705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368B41C8-7428-4C96-817D-1CB1F522786D}" type="slidenum">
              <a:rPr lang="en-US" altLang="en-US"/>
              <a:pPr/>
              <a:t>‹#›</a:t>
            </a:fld>
            <a:endParaRPr lang="en-US" altLang="en-US"/>
          </a:p>
        </p:txBody>
      </p:sp>
    </p:spTree>
    <p:extLst>
      <p:ext uri="{BB962C8B-B14F-4D97-AF65-F5344CB8AC3E}">
        <p14:creationId xmlns:p14="http://schemas.microsoft.com/office/powerpoint/2010/main" val="2328952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F486133-E361-4A28-8E5B-CDBC290FF7C8}" type="slidenum">
              <a:rPr lang="en-US" altLang="en-US"/>
              <a:pPr/>
              <a:t>‹#›</a:t>
            </a:fld>
            <a:endParaRPr lang="en-US" altLang="en-US"/>
          </a:p>
        </p:txBody>
      </p:sp>
    </p:spTree>
    <p:extLst>
      <p:ext uri="{BB962C8B-B14F-4D97-AF65-F5344CB8AC3E}">
        <p14:creationId xmlns:p14="http://schemas.microsoft.com/office/powerpoint/2010/main" val="1083634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59C9211-C1B9-4AA1-9B74-71AE3F5F14E7}" type="slidenum">
              <a:rPr lang="en-US" altLang="en-US"/>
              <a:pPr/>
              <a:t>‹#›</a:t>
            </a:fld>
            <a:endParaRPr lang="en-US" altLang="en-US"/>
          </a:p>
        </p:txBody>
      </p:sp>
    </p:spTree>
    <p:extLst>
      <p:ext uri="{BB962C8B-B14F-4D97-AF65-F5344CB8AC3E}">
        <p14:creationId xmlns:p14="http://schemas.microsoft.com/office/powerpoint/2010/main" val="689378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36A5944A-E2CA-4D45-8A69-1DC327191F9B}" type="slidenum">
              <a:rPr lang="en-US" altLang="en-US"/>
              <a:pPr/>
              <a:t>‹#›</a:t>
            </a:fld>
            <a:endParaRPr lang="en-US" altLang="en-US"/>
          </a:p>
        </p:txBody>
      </p:sp>
    </p:spTree>
    <p:extLst>
      <p:ext uri="{BB962C8B-B14F-4D97-AF65-F5344CB8AC3E}">
        <p14:creationId xmlns:p14="http://schemas.microsoft.com/office/powerpoint/2010/main" val="10791068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3DC6DAEA-5FFD-4ABE-9DAD-94AE69FD85C5}" type="slidenum">
              <a:rPr lang="en-US" altLang="en-US"/>
              <a:pPr/>
              <a:t>‹#›</a:t>
            </a:fld>
            <a:endParaRPr lang="en-US" altLang="en-US"/>
          </a:p>
        </p:txBody>
      </p:sp>
    </p:spTree>
    <p:extLst>
      <p:ext uri="{BB962C8B-B14F-4D97-AF65-F5344CB8AC3E}">
        <p14:creationId xmlns:p14="http://schemas.microsoft.com/office/powerpoint/2010/main" val="19377814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47B5C86B-11C8-4D03-B33C-701C20D41424}" type="slidenum">
              <a:rPr lang="en-US" altLang="en-US"/>
              <a:pPr/>
              <a:t>‹#›</a:t>
            </a:fld>
            <a:endParaRPr lang="en-US" altLang="en-US"/>
          </a:p>
        </p:txBody>
      </p:sp>
    </p:spTree>
    <p:extLst>
      <p:ext uri="{BB962C8B-B14F-4D97-AF65-F5344CB8AC3E}">
        <p14:creationId xmlns:p14="http://schemas.microsoft.com/office/powerpoint/2010/main" val="1351323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endParaRPr lang="en-US" altLang="en-US"/>
          </a:p>
        </p:txBody>
      </p:sp>
      <p:sp>
        <p:nvSpPr>
          <p:cNvPr id="8" name="Rectangle 5"/>
          <p:cNvSpPr>
            <a:spLocks noGrp="1" noChangeArrowheads="1"/>
          </p:cNvSpPr>
          <p:nvPr>
            <p:ph type="ftr" sz="quarter" idx="11"/>
          </p:nvPr>
        </p:nvSpPr>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a:lvl1pPr>
          </a:lstStyle>
          <a:p>
            <a:fld id="{3CFFE3A2-977D-4502-8B73-CFF5D59BB1AA}" type="slidenum">
              <a:rPr lang="en-US" altLang="en-US"/>
              <a:pPr/>
              <a:t>‹#›</a:t>
            </a:fld>
            <a:endParaRPr lang="en-US" altLang="en-US"/>
          </a:p>
        </p:txBody>
      </p:sp>
    </p:spTree>
    <p:extLst>
      <p:ext uri="{BB962C8B-B14F-4D97-AF65-F5344CB8AC3E}">
        <p14:creationId xmlns:p14="http://schemas.microsoft.com/office/powerpoint/2010/main" val="86806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vl1pPr>
          </a:lstStyle>
          <a:p>
            <a:fld id="{B8912BED-B663-428C-949C-BE501D621090}" type="slidenum">
              <a:rPr lang="en-US" altLang="en-US"/>
              <a:pPr/>
              <a:t>‹#›</a:t>
            </a:fld>
            <a:endParaRPr lang="en-US" altLang="en-US"/>
          </a:p>
        </p:txBody>
      </p:sp>
    </p:spTree>
    <p:extLst>
      <p:ext uri="{BB962C8B-B14F-4D97-AF65-F5344CB8AC3E}">
        <p14:creationId xmlns:p14="http://schemas.microsoft.com/office/powerpoint/2010/main" val="32913928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vl1pPr>
          </a:lstStyle>
          <a:p>
            <a:fld id="{60287E5D-FC13-46A7-A311-8B08C7383A7E}" type="slidenum">
              <a:rPr lang="en-US" altLang="en-US"/>
              <a:pPr/>
              <a:t>‹#›</a:t>
            </a:fld>
            <a:endParaRPr lang="en-US" altLang="en-US"/>
          </a:p>
        </p:txBody>
      </p:sp>
    </p:spTree>
    <p:extLst>
      <p:ext uri="{BB962C8B-B14F-4D97-AF65-F5344CB8AC3E}">
        <p14:creationId xmlns:p14="http://schemas.microsoft.com/office/powerpoint/2010/main" val="1335025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DD7BBCCC-60A8-47EB-A09E-82A4121A17A1}" type="slidenum">
              <a:rPr lang="en-US" altLang="en-US"/>
              <a:pPr/>
              <a:t>‹#›</a:t>
            </a:fld>
            <a:endParaRPr lang="en-US" altLang="en-US"/>
          </a:p>
        </p:txBody>
      </p:sp>
    </p:spTree>
    <p:extLst>
      <p:ext uri="{BB962C8B-B14F-4D97-AF65-F5344CB8AC3E}">
        <p14:creationId xmlns:p14="http://schemas.microsoft.com/office/powerpoint/2010/main" val="488105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4394FA84-418B-422A-B398-40EA6D6CF77D}" type="slidenum">
              <a:rPr lang="en-US" altLang="en-US"/>
              <a:pPr/>
              <a:t>‹#›</a:t>
            </a:fld>
            <a:endParaRPr lang="en-US" altLang="en-US"/>
          </a:p>
        </p:txBody>
      </p:sp>
    </p:spTree>
    <p:extLst>
      <p:ext uri="{BB962C8B-B14F-4D97-AF65-F5344CB8AC3E}">
        <p14:creationId xmlns:p14="http://schemas.microsoft.com/office/powerpoint/2010/main" val="1311078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3938C7AF-D02D-41C2-992F-9C40E81FF6A5}" type="slidenum">
              <a:rPr lang="en-US" altLang="en-US"/>
              <a:pPr/>
              <a:t>‹#›</a:t>
            </a:fld>
            <a:endParaRPr lang="en-US" altLang="en-US"/>
          </a:p>
        </p:txBody>
      </p:sp>
    </p:spTree>
    <p:extLst>
      <p:ext uri="{BB962C8B-B14F-4D97-AF65-F5344CB8AC3E}">
        <p14:creationId xmlns:p14="http://schemas.microsoft.com/office/powerpoint/2010/main" val="10316179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82102426-A179-40BA-8C18-D71531C485E6}" type="slidenum">
              <a:rPr lang="en-US" altLang="en-US"/>
              <a:pPr/>
              <a:t>‹#›</a:t>
            </a:fld>
            <a:endParaRPr lang="en-US" altLang="en-US"/>
          </a:p>
        </p:txBody>
      </p:sp>
    </p:spTree>
    <p:extLst>
      <p:ext uri="{BB962C8B-B14F-4D97-AF65-F5344CB8AC3E}">
        <p14:creationId xmlns:p14="http://schemas.microsoft.com/office/powerpoint/2010/main" val="4227533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870EAF7D-97F4-47D0-91C2-E1A2D7F6BB10}" type="slidenum">
              <a:rPr lang="en-US" altLang="en-US"/>
              <a:pPr/>
              <a:t>‹#›</a:t>
            </a:fld>
            <a:endParaRPr lang="en-US" altLang="en-US"/>
          </a:p>
        </p:txBody>
      </p:sp>
    </p:spTree>
    <p:extLst>
      <p:ext uri="{BB962C8B-B14F-4D97-AF65-F5344CB8AC3E}">
        <p14:creationId xmlns:p14="http://schemas.microsoft.com/office/powerpoint/2010/main" val="5084694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3A2A9394-3570-48C1-9ABD-8A9A43F2C498}" type="slidenum">
              <a:rPr lang="en-US" altLang="en-US"/>
              <a:pPr/>
              <a:t>‹#›</a:t>
            </a:fld>
            <a:endParaRPr lang="en-US" altLang="en-US"/>
          </a:p>
        </p:txBody>
      </p:sp>
    </p:spTree>
    <p:extLst>
      <p:ext uri="{BB962C8B-B14F-4D97-AF65-F5344CB8AC3E}">
        <p14:creationId xmlns:p14="http://schemas.microsoft.com/office/powerpoint/2010/main" val="9231274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defRPr/>
            </a:lvl1pPr>
          </a:lstStyle>
          <a:p>
            <a:endParaRPr lang="en-US" altLang="en-US"/>
          </a:p>
        </p:txBody>
      </p:sp>
      <p:sp>
        <p:nvSpPr>
          <p:cNvPr id="7" name="Rectangle 5"/>
          <p:cNvSpPr>
            <a:spLocks noGrp="1" noChangeArrowheads="1"/>
          </p:cNvSpPr>
          <p:nvPr>
            <p:ph type="ftr" sz="quarter" idx="11"/>
          </p:nvPr>
        </p:nvSpPr>
        <p:spPr/>
        <p:txBody>
          <a:bodyPr/>
          <a:lstStyle>
            <a:lvl1pPr>
              <a:defRPr/>
            </a:lvl1pPr>
          </a:lstStyle>
          <a:p>
            <a:endParaRPr lang="en-US" altLang="en-US"/>
          </a:p>
        </p:txBody>
      </p:sp>
      <p:sp>
        <p:nvSpPr>
          <p:cNvPr id="8" name="Rectangle 6"/>
          <p:cNvSpPr>
            <a:spLocks noGrp="1" noChangeArrowheads="1"/>
          </p:cNvSpPr>
          <p:nvPr>
            <p:ph type="sldNum" sz="quarter" idx="12"/>
          </p:nvPr>
        </p:nvSpPr>
        <p:spPr/>
        <p:txBody>
          <a:bodyPr/>
          <a:lstStyle>
            <a:lvl1pPr>
              <a:defRPr/>
            </a:lvl1pPr>
          </a:lstStyle>
          <a:p>
            <a:fld id="{F5C877C8-9AE2-42D4-9E3D-39CCD105C5F3}" type="slidenum">
              <a:rPr lang="en-US" altLang="en-US"/>
              <a:pPr/>
              <a:t>‹#›</a:t>
            </a:fld>
            <a:endParaRPr lang="en-US" altLang="en-US"/>
          </a:p>
        </p:txBody>
      </p:sp>
    </p:spTree>
    <p:extLst>
      <p:ext uri="{BB962C8B-B14F-4D97-AF65-F5344CB8AC3E}">
        <p14:creationId xmlns:p14="http://schemas.microsoft.com/office/powerpoint/2010/main" val="14112254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37D73369-C6BB-4FCB-967B-D90A16506D68}" type="slidenum">
              <a:rPr lang="en-US" altLang="en-US" smtClean="0"/>
              <a:pPr/>
              <a:t>‹#›</a:t>
            </a:fld>
            <a:endParaRPr lang="en-US" altLang="en-US" dirty="0"/>
          </a:p>
        </p:txBody>
      </p:sp>
    </p:spTree>
    <p:extLst>
      <p:ext uri="{BB962C8B-B14F-4D97-AF65-F5344CB8AC3E}">
        <p14:creationId xmlns:p14="http://schemas.microsoft.com/office/powerpoint/2010/main" val="407910171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CE5A51A4-3B26-42E5-8501-ECC75D360862}" type="slidenum">
              <a:rPr lang="en-US" altLang="en-US" smtClean="0"/>
              <a:pPr/>
              <a:t>‹#›</a:t>
            </a:fld>
            <a:endParaRPr lang="en-US" altLang="en-US" dirty="0"/>
          </a:p>
        </p:txBody>
      </p:sp>
    </p:spTree>
    <p:extLst>
      <p:ext uri="{BB962C8B-B14F-4D97-AF65-F5344CB8AC3E}">
        <p14:creationId xmlns:p14="http://schemas.microsoft.com/office/powerpoint/2010/main" val="288337776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4CFD4B7F-F166-4673-91E0-0CC5CEA7AAD4}" type="slidenum">
              <a:rPr lang="en-US" altLang="en-US" smtClean="0"/>
              <a:pPr/>
              <a:t>‹#›</a:t>
            </a:fld>
            <a:endParaRPr lang="en-US" altLang="en-US" dirty="0"/>
          </a:p>
        </p:txBody>
      </p:sp>
    </p:spTree>
    <p:extLst>
      <p:ext uri="{BB962C8B-B14F-4D97-AF65-F5344CB8AC3E}">
        <p14:creationId xmlns:p14="http://schemas.microsoft.com/office/powerpoint/2010/main" val="92886413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DE7DB45F-8699-4773-BA2A-A6B65A0A4064}" type="slidenum">
              <a:rPr lang="en-US" altLang="en-US" smtClean="0"/>
              <a:pPr/>
              <a:t>‹#›</a:t>
            </a:fld>
            <a:endParaRPr lang="en-US" altLang="en-US" dirty="0"/>
          </a:p>
        </p:txBody>
      </p:sp>
    </p:spTree>
    <p:extLst>
      <p:ext uri="{BB962C8B-B14F-4D97-AF65-F5344CB8AC3E}">
        <p14:creationId xmlns:p14="http://schemas.microsoft.com/office/powerpoint/2010/main" val="403255014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30AA5DD5-01C0-4722-BA07-0FBE66C1724C}" type="slidenum">
              <a:rPr lang="en-US" altLang="en-US" smtClean="0"/>
              <a:pPr/>
              <a:t>‹#›</a:t>
            </a:fld>
            <a:endParaRPr lang="en-US" altLang="en-US" dirty="0"/>
          </a:p>
        </p:txBody>
      </p:sp>
    </p:spTree>
    <p:extLst>
      <p:ext uri="{BB962C8B-B14F-4D97-AF65-F5344CB8AC3E}">
        <p14:creationId xmlns:p14="http://schemas.microsoft.com/office/powerpoint/2010/main" val="397258886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C9DDEC5F-9213-41D1-9182-51C0F2E64A62}" type="slidenum">
              <a:rPr lang="en-US" altLang="en-US" smtClean="0"/>
              <a:pPr/>
              <a:t>‹#›</a:t>
            </a:fld>
            <a:endParaRPr lang="en-US" altLang="en-US" dirty="0"/>
          </a:p>
        </p:txBody>
      </p:sp>
    </p:spTree>
    <p:extLst>
      <p:ext uri="{BB962C8B-B14F-4D97-AF65-F5344CB8AC3E}">
        <p14:creationId xmlns:p14="http://schemas.microsoft.com/office/powerpoint/2010/main" val="34483314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01979797-F881-48EB-89D7-513DEEE849ED}" type="slidenum">
              <a:rPr lang="en-US" altLang="en-US" smtClean="0"/>
              <a:pPr/>
              <a:t>‹#›</a:t>
            </a:fld>
            <a:endParaRPr lang="en-US" altLang="en-US" dirty="0"/>
          </a:p>
        </p:txBody>
      </p:sp>
    </p:spTree>
    <p:extLst>
      <p:ext uri="{BB962C8B-B14F-4D97-AF65-F5344CB8AC3E}">
        <p14:creationId xmlns:p14="http://schemas.microsoft.com/office/powerpoint/2010/main" val="286868420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DAB661E0-0BDB-4166-9AFB-D40631BE406E}" type="slidenum">
              <a:rPr lang="en-US" altLang="en-US" smtClean="0"/>
              <a:pPr/>
              <a:t>‹#›</a:t>
            </a:fld>
            <a:endParaRPr lang="en-US" altLang="en-US" dirty="0"/>
          </a:p>
        </p:txBody>
      </p:sp>
    </p:spTree>
    <p:extLst>
      <p:ext uri="{BB962C8B-B14F-4D97-AF65-F5344CB8AC3E}">
        <p14:creationId xmlns:p14="http://schemas.microsoft.com/office/powerpoint/2010/main" val="298424815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173A411E-1125-48F4-A8FB-D36A58495C34}" type="slidenum">
              <a:rPr lang="en-US" altLang="en-US"/>
              <a:pPr/>
              <a:t>‹#›</a:t>
            </a:fld>
            <a:endParaRPr lang="en-US" altLang="en-US"/>
          </a:p>
        </p:txBody>
      </p:sp>
    </p:spTree>
    <p:extLst>
      <p:ext uri="{BB962C8B-B14F-4D97-AF65-F5344CB8AC3E}">
        <p14:creationId xmlns:p14="http://schemas.microsoft.com/office/powerpoint/2010/main" val="35059031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1E3E57FF-7CAB-412D-8862-3774FD6FF898}" type="slidenum">
              <a:rPr lang="en-US" altLang="en-US" smtClean="0"/>
              <a:pPr/>
              <a:t>‹#›</a:t>
            </a:fld>
            <a:endParaRPr lang="en-US" altLang="en-US" dirty="0"/>
          </a:p>
        </p:txBody>
      </p:sp>
    </p:spTree>
    <p:extLst>
      <p:ext uri="{BB962C8B-B14F-4D97-AF65-F5344CB8AC3E}">
        <p14:creationId xmlns:p14="http://schemas.microsoft.com/office/powerpoint/2010/main" val="294218186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BD5A7B32-D54E-4448-882E-DB7F273356B0}" type="slidenum">
              <a:rPr lang="en-US" altLang="en-US" smtClean="0"/>
              <a:pPr/>
              <a:t>‹#›</a:t>
            </a:fld>
            <a:endParaRPr lang="en-US" altLang="en-US" dirty="0"/>
          </a:p>
        </p:txBody>
      </p:sp>
    </p:spTree>
    <p:extLst>
      <p:ext uri="{BB962C8B-B14F-4D97-AF65-F5344CB8AC3E}">
        <p14:creationId xmlns:p14="http://schemas.microsoft.com/office/powerpoint/2010/main" val="337972351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227963069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93108709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165714677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276873670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55793975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364516421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54895373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0320562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D6C7A9D9-52EC-4B8C-9B6F-BD927A420E20}" type="slidenum">
              <a:rPr lang="en-US" altLang="en-US"/>
              <a:pPr/>
              <a:t>‹#›</a:t>
            </a:fld>
            <a:endParaRPr lang="en-US" altLang="en-US"/>
          </a:p>
        </p:txBody>
      </p:sp>
    </p:spTree>
    <p:extLst>
      <p:ext uri="{BB962C8B-B14F-4D97-AF65-F5344CB8AC3E}">
        <p14:creationId xmlns:p14="http://schemas.microsoft.com/office/powerpoint/2010/main" val="3934495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309138805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317497611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2858551532"/>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9419237-6EDE-4739-8D18-F8614CE6E74A}" type="slidenum">
              <a:rPr lang="en-US" altLang="en-US" smtClean="0"/>
              <a:pPr/>
              <a:t>‹#›</a:t>
            </a:fld>
            <a:endParaRPr lang="en-US" altLang="en-US" dirty="0"/>
          </a:p>
        </p:txBody>
      </p:sp>
    </p:spTree>
    <p:extLst>
      <p:ext uri="{BB962C8B-B14F-4D97-AF65-F5344CB8AC3E}">
        <p14:creationId xmlns:p14="http://schemas.microsoft.com/office/powerpoint/2010/main" val="5222674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B17FBB8-6899-4180-993D-229EABE3F685}" type="slidenum">
              <a:rPr lang="en-US" altLang="en-US" smtClean="0"/>
              <a:pPr/>
              <a:t>‹#›</a:t>
            </a:fld>
            <a:endParaRPr lang="en-US" altLang="en-US" dirty="0"/>
          </a:p>
        </p:txBody>
      </p:sp>
    </p:spTree>
    <p:extLst>
      <p:ext uri="{BB962C8B-B14F-4D97-AF65-F5344CB8AC3E}">
        <p14:creationId xmlns:p14="http://schemas.microsoft.com/office/powerpoint/2010/main" val="3410453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AD1AC8A-7D0B-406A-8724-48E516103458}" type="slidenum">
              <a:rPr lang="en-US" altLang="en-US" smtClean="0"/>
              <a:pPr/>
              <a:t>‹#›</a:t>
            </a:fld>
            <a:endParaRPr lang="en-US" altLang="en-US" dirty="0"/>
          </a:p>
        </p:txBody>
      </p:sp>
    </p:spTree>
    <p:extLst>
      <p:ext uri="{BB962C8B-B14F-4D97-AF65-F5344CB8AC3E}">
        <p14:creationId xmlns:p14="http://schemas.microsoft.com/office/powerpoint/2010/main" val="16513076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59C9211-C1B9-4AA1-9B74-71AE3F5F14E7}" type="slidenum">
              <a:rPr lang="en-US" altLang="en-US" smtClean="0"/>
              <a:pPr/>
              <a:t>‹#›</a:t>
            </a:fld>
            <a:endParaRPr lang="en-US" altLang="en-US" dirty="0"/>
          </a:p>
        </p:txBody>
      </p:sp>
    </p:spTree>
    <p:extLst>
      <p:ext uri="{BB962C8B-B14F-4D97-AF65-F5344CB8AC3E}">
        <p14:creationId xmlns:p14="http://schemas.microsoft.com/office/powerpoint/2010/main" val="13410819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70EAF7D-97F4-47D0-91C2-E1A2D7F6BB10}" type="slidenum">
              <a:rPr lang="en-US" altLang="en-US" smtClean="0"/>
              <a:pPr/>
              <a:t>‹#›</a:t>
            </a:fld>
            <a:endParaRPr lang="en-US" altLang="en-US" dirty="0"/>
          </a:p>
        </p:txBody>
      </p:sp>
    </p:spTree>
    <p:extLst>
      <p:ext uri="{BB962C8B-B14F-4D97-AF65-F5344CB8AC3E}">
        <p14:creationId xmlns:p14="http://schemas.microsoft.com/office/powerpoint/2010/main" val="13060728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73A411E-1125-48F4-A8FB-D36A58495C34}" type="slidenum">
              <a:rPr lang="en-US" altLang="en-US" smtClean="0"/>
              <a:pPr/>
              <a:t>‹#›</a:t>
            </a:fld>
            <a:endParaRPr lang="en-US" altLang="en-US" dirty="0"/>
          </a:p>
        </p:txBody>
      </p:sp>
    </p:spTree>
    <p:extLst>
      <p:ext uri="{BB962C8B-B14F-4D97-AF65-F5344CB8AC3E}">
        <p14:creationId xmlns:p14="http://schemas.microsoft.com/office/powerpoint/2010/main" val="40146204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6C7A9D9-52EC-4B8C-9B6F-BD927A420E20}" type="slidenum">
              <a:rPr lang="en-US" altLang="en-US" smtClean="0"/>
              <a:pPr/>
              <a:t>‹#›</a:t>
            </a:fld>
            <a:endParaRPr lang="en-US" altLang="en-US" dirty="0"/>
          </a:p>
        </p:txBody>
      </p:sp>
    </p:spTree>
    <p:extLst>
      <p:ext uri="{BB962C8B-B14F-4D97-AF65-F5344CB8AC3E}">
        <p14:creationId xmlns:p14="http://schemas.microsoft.com/office/powerpoint/2010/main" val="172955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BF10964-9D65-4445-9E49-91E7ED57311C}" type="slidenum">
              <a:rPr lang="en-US" altLang="en-US"/>
              <a:pPr/>
              <a:t>‹#›</a:t>
            </a:fld>
            <a:endParaRPr lang="en-US" altLang="en-US"/>
          </a:p>
        </p:txBody>
      </p:sp>
    </p:spTree>
    <p:extLst>
      <p:ext uri="{BB962C8B-B14F-4D97-AF65-F5344CB8AC3E}">
        <p14:creationId xmlns:p14="http://schemas.microsoft.com/office/powerpoint/2010/main" val="2110071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BF10964-9D65-4445-9E49-91E7ED57311C}" type="slidenum">
              <a:rPr lang="en-US" altLang="en-US" smtClean="0"/>
              <a:pPr/>
              <a:t>‹#›</a:t>
            </a:fld>
            <a:endParaRPr lang="en-US" altLang="en-US" dirty="0"/>
          </a:p>
        </p:txBody>
      </p:sp>
    </p:spTree>
    <p:extLst>
      <p:ext uri="{BB962C8B-B14F-4D97-AF65-F5344CB8AC3E}">
        <p14:creationId xmlns:p14="http://schemas.microsoft.com/office/powerpoint/2010/main" val="13690416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AF77404-E679-426A-A094-D4ED257C4295}" type="slidenum">
              <a:rPr lang="en-US" altLang="en-US" smtClean="0"/>
              <a:pPr/>
              <a:t>‹#›</a:t>
            </a:fld>
            <a:endParaRPr lang="en-US" altLang="en-US" dirty="0"/>
          </a:p>
        </p:txBody>
      </p:sp>
    </p:spTree>
    <p:extLst>
      <p:ext uri="{BB962C8B-B14F-4D97-AF65-F5344CB8AC3E}">
        <p14:creationId xmlns:p14="http://schemas.microsoft.com/office/powerpoint/2010/main" val="34308776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087B4EB-4B0D-4319-A692-412DAF011116}" type="slidenum">
              <a:rPr lang="en-US" altLang="en-US" smtClean="0"/>
              <a:pPr/>
              <a:t>‹#›</a:t>
            </a:fld>
            <a:endParaRPr lang="en-US" altLang="en-US" dirty="0"/>
          </a:p>
        </p:txBody>
      </p:sp>
    </p:spTree>
    <p:extLst>
      <p:ext uri="{BB962C8B-B14F-4D97-AF65-F5344CB8AC3E}">
        <p14:creationId xmlns:p14="http://schemas.microsoft.com/office/powerpoint/2010/main" val="41442036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7D839F5-0373-4DE0-BCA4-6ECD2E4D0216}" type="slidenum">
              <a:rPr lang="en-US" altLang="en-US" smtClean="0"/>
              <a:pPr/>
              <a:t>‹#›</a:t>
            </a:fld>
            <a:endParaRPr lang="en-US" altLang="en-US" dirty="0"/>
          </a:p>
        </p:txBody>
      </p:sp>
    </p:spTree>
    <p:extLst>
      <p:ext uri="{BB962C8B-B14F-4D97-AF65-F5344CB8AC3E}">
        <p14:creationId xmlns:p14="http://schemas.microsoft.com/office/powerpoint/2010/main" val="16771461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C66C304-5CC0-4509-80F7-A047AD7B22E1}" type="slidenum">
              <a:rPr lang="en-US" altLang="en-US" smtClean="0"/>
              <a:pPr/>
              <a:t>‹#›</a:t>
            </a:fld>
            <a:endParaRPr lang="en-US" altLang="en-US" dirty="0"/>
          </a:p>
        </p:txBody>
      </p:sp>
    </p:spTree>
    <p:extLst>
      <p:ext uri="{BB962C8B-B14F-4D97-AF65-F5344CB8AC3E}">
        <p14:creationId xmlns:p14="http://schemas.microsoft.com/office/powerpoint/2010/main" val="6529153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DF19F55-B08D-4540-9EF7-6150F4A8C9CB}" type="slidenum">
              <a:rPr lang="en-US" altLang="en-US" smtClean="0"/>
              <a:pPr/>
              <a:t>‹#›</a:t>
            </a:fld>
            <a:endParaRPr lang="en-US" altLang="en-US" dirty="0"/>
          </a:p>
        </p:txBody>
      </p:sp>
    </p:spTree>
    <p:extLst>
      <p:ext uri="{BB962C8B-B14F-4D97-AF65-F5344CB8AC3E}">
        <p14:creationId xmlns:p14="http://schemas.microsoft.com/office/powerpoint/2010/main" val="21612107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bwMode="black">
          <a:xfrm>
            <a:off x="762000" y="4038600"/>
            <a:ext cx="7772400" cy="990600"/>
          </a:xfrm>
          <a:effectLst>
            <a:outerShdw blurRad="63500" dist="53882" dir="2700000" algn="ctr" rotWithShape="0">
              <a:srgbClr val="000000">
                <a:alpha val="74998"/>
              </a:srgbClr>
            </a:outerShdw>
          </a:effectLst>
        </p:spPr>
        <p:txBody>
          <a:bodyPr/>
          <a:lstStyle>
            <a:lvl1pPr>
              <a:defRPr sz="44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08899"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b="1" i="0">
                <a:solidFill>
                  <a:schemeClr val="tx2"/>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b="1" i="0">
                <a:latin typeface="Times New Roman" pitchFamily="18" charset="0"/>
                <a:cs typeface="Arial" panose="020B0604020202020204" pitchFamily="34" charset="0"/>
              </a:defRPr>
            </a:lvl1pPr>
          </a:lstStyle>
          <a:p>
            <a:fld id="{A7B34D35-1DB2-42B6-A19E-467DF6F9DAB6}" type="slidenum">
              <a:rPr lang="en-US" altLang="en-US" smtClean="0"/>
              <a:pPr/>
              <a:t>‹#›</a:t>
            </a:fld>
            <a:endParaRPr lang="en-US" altLang="en-US" dirty="0"/>
          </a:p>
        </p:txBody>
      </p:sp>
    </p:spTree>
    <p:extLst>
      <p:ext uri="{BB962C8B-B14F-4D97-AF65-F5344CB8AC3E}">
        <p14:creationId xmlns:p14="http://schemas.microsoft.com/office/powerpoint/2010/main" val="2298060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b="1" i="0">
                <a:latin typeface="Times New Roman" pitchFamily="18" charset="0"/>
                <a:cs typeface="Arial" panose="020B0604020202020204" pitchFamily="34" charset="0"/>
              </a:defRPr>
            </a:lvl1pPr>
          </a:lstStyle>
          <a:p>
            <a:fld id="{F806BA87-871B-4232-8BCA-D2F9938B97C9}" type="slidenum">
              <a:rPr lang="en-US" altLang="en-US" smtClean="0"/>
              <a:pPr/>
              <a:t>‹#›</a:t>
            </a:fld>
            <a:endParaRPr lang="en-US" altLang="en-US" dirty="0"/>
          </a:p>
        </p:txBody>
      </p:sp>
    </p:spTree>
    <p:extLst>
      <p:ext uri="{BB962C8B-B14F-4D97-AF65-F5344CB8AC3E}">
        <p14:creationId xmlns:p14="http://schemas.microsoft.com/office/powerpoint/2010/main" val="7806992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b="1" i="0">
                <a:latin typeface="Times New Roman" pitchFamily="18" charset="0"/>
                <a:cs typeface="Arial" panose="020B0604020202020204" pitchFamily="34" charset="0"/>
              </a:defRPr>
            </a:lvl1pPr>
          </a:lstStyle>
          <a:p>
            <a:fld id="{9E52E492-92BB-472E-96B9-BF58AB6DE733}" type="slidenum">
              <a:rPr lang="en-US" altLang="en-US" smtClean="0"/>
              <a:pPr/>
              <a:t>‹#›</a:t>
            </a:fld>
            <a:endParaRPr lang="en-US" altLang="en-US" dirty="0"/>
          </a:p>
        </p:txBody>
      </p:sp>
    </p:spTree>
    <p:extLst>
      <p:ext uri="{BB962C8B-B14F-4D97-AF65-F5344CB8AC3E}">
        <p14:creationId xmlns:p14="http://schemas.microsoft.com/office/powerpoint/2010/main" val="372626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295400"/>
            <a:ext cx="4038600" cy="48307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95400"/>
            <a:ext cx="4038600" cy="48307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p:txBody>
          <a:bodyPr/>
          <a:lstStyle>
            <a:lvl1pPr>
              <a:defRPr b="1" i="0">
                <a:latin typeface="Times New Roman" pitchFamily="18" charset="0"/>
                <a:cs typeface="Arial" panose="020B0604020202020204" pitchFamily="34" charset="0"/>
              </a:defRPr>
            </a:lvl1pPr>
          </a:lstStyle>
          <a:p>
            <a:fld id="{7D8BC325-DAC7-4491-94F5-E15113434CA9}" type="slidenum">
              <a:rPr lang="en-US" altLang="en-US" smtClean="0"/>
              <a:pPr/>
              <a:t>‹#›</a:t>
            </a:fld>
            <a:endParaRPr lang="en-US" altLang="en-US" dirty="0"/>
          </a:p>
        </p:txBody>
      </p:sp>
    </p:spTree>
    <p:extLst>
      <p:ext uri="{BB962C8B-B14F-4D97-AF65-F5344CB8AC3E}">
        <p14:creationId xmlns:p14="http://schemas.microsoft.com/office/powerpoint/2010/main" val="16169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AF77404-E679-426A-A094-D4ED257C4295}" type="slidenum">
              <a:rPr lang="en-US" altLang="en-US"/>
              <a:pPr/>
              <a:t>‹#›</a:t>
            </a:fld>
            <a:endParaRPr lang="en-US" altLang="en-US"/>
          </a:p>
        </p:txBody>
      </p:sp>
    </p:spTree>
    <p:extLst>
      <p:ext uri="{BB962C8B-B14F-4D97-AF65-F5344CB8AC3E}">
        <p14:creationId xmlns:p14="http://schemas.microsoft.com/office/powerpoint/2010/main" val="12582051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9" name="Rectangle 6"/>
          <p:cNvSpPr>
            <a:spLocks noGrp="1" noChangeArrowheads="1"/>
          </p:cNvSpPr>
          <p:nvPr>
            <p:ph type="sldNum" sz="quarter" idx="12"/>
          </p:nvPr>
        </p:nvSpPr>
        <p:spPr/>
        <p:txBody>
          <a:bodyPr/>
          <a:lstStyle>
            <a:lvl1pPr>
              <a:defRPr b="1" i="0">
                <a:latin typeface="Times New Roman" pitchFamily="18" charset="0"/>
                <a:cs typeface="Arial" panose="020B0604020202020204" pitchFamily="34" charset="0"/>
              </a:defRPr>
            </a:lvl1pPr>
          </a:lstStyle>
          <a:p>
            <a:fld id="{3A37F716-D5D9-47C0-B76A-9EC4C2BE52D2}" type="slidenum">
              <a:rPr lang="en-US" altLang="en-US" smtClean="0"/>
              <a:pPr/>
              <a:t>‹#›</a:t>
            </a:fld>
            <a:endParaRPr lang="en-US" altLang="en-US" dirty="0"/>
          </a:p>
        </p:txBody>
      </p:sp>
    </p:spTree>
    <p:extLst>
      <p:ext uri="{BB962C8B-B14F-4D97-AF65-F5344CB8AC3E}">
        <p14:creationId xmlns:p14="http://schemas.microsoft.com/office/powerpoint/2010/main" val="25305859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6"/>
          <p:cNvSpPr>
            <a:spLocks noGrp="1" noChangeArrowheads="1"/>
          </p:cNvSpPr>
          <p:nvPr>
            <p:ph type="sldNum" sz="quarter" idx="12"/>
          </p:nvPr>
        </p:nvSpPr>
        <p:spPr/>
        <p:txBody>
          <a:bodyPr/>
          <a:lstStyle>
            <a:lvl1pPr>
              <a:defRPr b="1" i="0">
                <a:latin typeface="Times New Roman" pitchFamily="18" charset="0"/>
                <a:cs typeface="Arial" panose="020B0604020202020204" pitchFamily="34" charset="0"/>
              </a:defRPr>
            </a:lvl1pPr>
          </a:lstStyle>
          <a:p>
            <a:fld id="{C7FEB3DF-1659-4FBC-B6AF-1FE2F2AAAEE9}" type="slidenum">
              <a:rPr lang="en-US" altLang="en-US" smtClean="0"/>
              <a:pPr/>
              <a:t>‹#›</a:t>
            </a:fld>
            <a:endParaRPr lang="en-US" altLang="en-US" dirty="0"/>
          </a:p>
        </p:txBody>
      </p:sp>
    </p:spTree>
    <p:extLst>
      <p:ext uri="{BB962C8B-B14F-4D97-AF65-F5344CB8AC3E}">
        <p14:creationId xmlns:p14="http://schemas.microsoft.com/office/powerpoint/2010/main" val="29929103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Rectangle 6"/>
          <p:cNvSpPr>
            <a:spLocks noGrp="1" noChangeArrowheads="1"/>
          </p:cNvSpPr>
          <p:nvPr>
            <p:ph type="sldNum" sz="quarter" idx="12"/>
          </p:nvPr>
        </p:nvSpPr>
        <p:spPr/>
        <p:txBody>
          <a:bodyPr/>
          <a:lstStyle>
            <a:lvl1pPr>
              <a:defRPr b="1" i="0">
                <a:latin typeface="Times New Roman" pitchFamily="18" charset="0"/>
                <a:cs typeface="Arial" panose="020B0604020202020204" pitchFamily="34" charset="0"/>
              </a:defRPr>
            </a:lvl1pPr>
          </a:lstStyle>
          <a:p>
            <a:fld id="{0B221514-4ECB-435A-B509-A4E0D70720F6}" type="slidenum">
              <a:rPr lang="en-US" altLang="en-US" smtClean="0"/>
              <a:pPr/>
              <a:t>‹#›</a:t>
            </a:fld>
            <a:endParaRPr lang="en-US" altLang="en-US" dirty="0"/>
          </a:p>
        </p:txBody>
      </p:sp>
    </p:spTree>
    <p:extLst>
      <p:ext uri="{BB962C8B-B14F-4D97-AF65-F5344CB8AC3E}">
        <p14:creationId xmlns:p14="http://schemas.microsoft.com/office/powerpoint/2010/main" val="38426168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p:txBody>
          <a:bodyPr/>
          <a:lstStyle>
            <a:lvl1pPr>
              <a:defRPr b="1" i="0">
                <a:latin typeface="Times New Roman" pitchFamily="18" charset="0"/>
                <a:cs typeface="Arial" panose="020B0604020202020204" pitchFamily="34" charset="0"/>
              </a:defRPr>
            </a:lvl1pPr>
          </a:lstStyle>
          <a:p>
            <a:fld id="{E9C42BF7-EEBD-491F-B810-6F69E97A04B0}" type="slidenum">
              <a:rPr lang="en-US" altLang="en-US" smtClean="0"/>
              <a:pPr/>
              <a:t>‹#›</a:t>
            </a:fld>
            <a:endParaRPr lang="en-US" altLang="en-US" dirty="0"/>
          </a:p>
        </p:txBody>
      </p:sp>
    </p:spTree>
    <p:extLst>
      <p:ext uri="{BB962C8B-B14F-4D97-AF65-F5344CB8AC3E}">
        <p14:creationId xmlns:p14="http://schemas.microsoft.com/office/powerpoint/2010/main" val="10710882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p:txBody>
          <a:bodyPr/>
          <a:lstStyle>
            <a:lvl1pPr>
              <a:defRPr b="1" i="0">
                <a:latin typeface="Times New Roman" pitchFamily="18" charset="0"/>
                <a:cs typeface="Arial" panose="020B0604020202020204" pitchFamily="34" charset="0"/>
              </a:defRPr>
            </a:lvl1pPr>
          </a:lstStyle>
          <a:p>
            <a:fld id="{3412CF55-FE9B-433F-9DC4-CE77B155F362}" type="slidenum">
              <a:rPr lang="en-US" altLang="en-US" smtClean="0"/>
              <a:pPr/>
              <a:t>‹#›</a:t>
            </a:fld>
            <a:endParaRPr lang="en-US" altLang="en-US" dirty="0"/>
          </a:p>
        </p:txBody>
      </p:sp>
    </p:spTree>
    <p:extLst>
      <p:ext uri="{BB962C8B-B14F-4D97-AF65-F5344CB8AC3E}">
        <p14:creationId xmlns:p14="http://schemas.microsoft.com/office/powerpoint/2010/main" val="28677074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b="1" i="0">
                <a:latin typeface="Times New Roman" pitchFamily="18" charset="0"/>
                <a:cs typeface="Arial" panose="020B0604020202020204" pitchFamily="34" charset="0"/>
              </a:defRPr>
            </a:lvl1pPr>
          </a:lstStyle>
          <a:p>
            <a:fld id="{E8B63D34-3402-40A9-9A27-EB5C5709F0C4}" type="slidenum">
              <a:rPr lang="en-US" altLang="en-US" smtClean="0"/>
              <a:pPr/>
              <a:t>‹#›</a:t>
            </a:fld>
            <a:endParaRPr lang="en-US" altLang="en-US" dirty="0"/>
          </a:p>
        </p:txBody>
      </p:sp>
    </p:spTree>
    <p:extLst>
      <p:ext uri="{BB962C8B-B14F-4D97-AF65-F5344CB8AC3E}">
        <p14:creationId xmlns:p14="http://schemas.microsoft.com/office/powerpoint/2010/main" val="1833438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b="1" i="0">
                <a:latin typeface="Times New Roman" pitchFamily="18" charset="0"/>
                <a:cs typeface="Arial" panose="020B0604020202020204" pitchFamily="34" charset="0"/>
              </a:defRPr>
            </a:lvl1pPr>
          </a:lstStyle>
          <a:p>
            <a:fld id="{DDAEAB4D-A4CB-4F43-9F9D-56EC53A9D0FA}" type="slidenum">
              <a:rPr lang="en-US" altLang="en-US" smtClean="0"/>
              <a:pPr/>
              <a:t>‹#›</a:t>
            </a:fld>
            <a:endParaRPr lang="en-US" altLang="en-US" dirty="0"/>
          </a:p>
        </p:txBody>
      </p:sp>
    </p:spTree>
    <p:extLst>
      <p:ext uri="{BB962C8B-B14F-4D97-AF65-F5344CB8AC3E}">
        <p14:creationId xmlns:p14="http://schemas.microsoft.com/office/powerpoint/2010/main" val="34904535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295400"/>
            <a:ext cx="8229600" cy="4830763"/>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b="1" i="0">
                <a:latin typeface="Times New Roman" pitchFamily="18" charset="0"/>
                <a:cs typeface="Arial" panose="020B0604020202020204" pitchFamily="34" charset="0"/>
              </a:defRPr>
            </a:lvl1pPr>
          </a:lstStyle>
          <a:p>
            <a:fld id="{E66D14F1-A69C-4EE5-9888-988AF2DC9D4F}" type="slidenum">
              <a:rPr lang="en-US" altLang="en-US" smtClean="0"/>
              <a:pPr/>
              <a:t>‹#›</a:t>
            </a:fld>
            <a:endParaRPr lang="en-US" altLang="en-US" dirty="0"/>
          </a:p>
        </p:txBody>
      </p:sp>
    </p:spTree>
    <p:extLst>
      <p:ext uri="{BB962C8B-B14F-4D97-AF65-F5344CB8AC3E}">
        <p14:creationId xmlns:p14="http://schemas.microsoft.com/office/powerpoint/2010/main" val="2295396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15525E36-E54E-0B49-B228-B8B47F66C0A7}" type="slidenum">
              <a:rPr lang="en-US"/>
              <a:pPr>
                <a:defRPr/>
              </a:pPr>
              <a:t>‹#›</a:t>
            </a:fld>
            <a:endParaRPr lang="en-US"/>
          </a:p>
        </p:txBody>
      </p:sp>
    </p:spTree>
    <p:extLst>
      <p:ext uri="{BB962C8B-B14F-4D97-AF65-F5344CB8AC3E}">
        <p14:creationId xmlns:p14="http://schemas.microsoft.com/office/powerpoint/2010/main" val="9276795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9D7D1592-AD84-8644-9292-39F21F0F6171}" type="slidenum">
              <a:rPr lang="en-US"/>
              <a:pPr>
                <a:defRPr/>
              </a:pPr>
              <a:t>‹#›</a:t>
            </a:fld>
            <a:endParaRPr lang="en-US"/>
          </a:p>
        </p:txBody>
      </p:sp>
    </p:spTree>
    <p:extLst>
      <p:ext uri="{BB962C8B-B14F-4D97-AF65-F5344CB8AC3E}">
        <p14:creationId xmlns:p14="http://schemas.microsoft.com/office/powerpoint/2010/main" val="1628707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5.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3.jpe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D674561-7E14-4736-B5A3-AE27C096337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 id="2147484164" r:id="rId12"/>
    <p:sldLayoutId id="2147484165"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a:outerShdw blurRad="63500"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8675" name="Rectangle 3"/>
          <p:cNvSpPr>
            <a:spLocks noGrp="1" noChangeArrowheads="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07876"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FFFFFF"/>
                </a:solidFill>
                <a:latin typeface="Arial" pitchFamily="34" charset="0"/>
                <a:cs typeface="Arial" panose="020B0604020202020204" pitchFamily="34" charset="0"/>
              </a:defRPr>
            </a:lvl1pPr>
          </a:lstStyle>
          <a:p>
            <a:endParaRPr lang="en-US" altLang="en-US" dirty="0"/>
          </a:p>
        </p:txBody>
      </p:sp>
      <p:sp>
        <p:nvSpPr>
          <p:cNvPr id="207877"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FFFFFF"/>
                </a:solidFill>
                <a:latin typeface="Arial" pitchFamily="34" charset="0"/>
                <a:cs typeface="Arial" panose="020B0604020202020204" pitchFamily="34" charset="0"/>
              </a:defRPr>
            </a:lvl1pPr>
          </a:lstStyle>
          <a:p>
            <a:endParaRPr lang="en-US" altLang="en-US" dirty="0"/>
          </a:p>
        </p:txBody>
      </p:sp>
      <p:sp>
        <p:nvSpPr>
          <p:cNvPr id="207878"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FFFFFF"/>
                </a:solidFill>
                <a:latin typeface="Arial" pitchFamily="34" charset="0"/>
                <a:cs typeface="Arial" panose="020B0604020202020204" pitchFamily="34" charset="0"/>
              </a:defRPr>
            </a:lvl1pPr>
          </a:lstStyle>
          <a:p>
            <a:fld id="{911E862A-300D-4335-A21B-5EB83B654A9A}" type="slidenum">
              <a:rPr lang="en-US" altLang="en-US" smtClean="0"/>
              <a:pPr/>
              <a:t>‹#›</a:t>
            </a:fld>
            <a:endParaRPr lang="en-US" altLang="en-US" dirty="0"/>
          </a:p>
        </p:txBody>
      </p:sp>
    </p:spTree>
  </p:cSld>
  <p:clrMap bg1="dk2" tx1="lt1" bg2="dk1" tx2="lt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Lst>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2pPr>
      <a:lvl3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3pPr>
      <a:lvl4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4pPr>
      <a:lvl5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5pPr>
      <a:lvl6pPr marL="4572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accent2"/>
        </a:buClr>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tx2"/>
        </a:buClr>
        <a:buFont typeface="Arial" pitchFamily="34" charset="0"/>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A4E25BF-BEA3-41FE-B565-3386986992F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6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4CF58E0-6343-4821-AA80-B46F209605B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 id="2147484215"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44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744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sp>
          <p:nvSpPr>
            <p:cNvPr id="2744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sp>
          <p:nvSpPr>
            <p:cNvPr id="2744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itchFamily="34" charset="0"/>
              </a:defRPr>
            </a:lvl1pPr>
          </a:lstStyle>
          <a:p>
            <a:endParaRPr lang="en-US" alt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itchFamily="34" charset="0"/>
              </a:defRPr>
            </a:lvl1pPr>
          </a:lstStyle>
          <a:p>
            <a:endParaRPr lang="en-US" alt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itchFamily="34" charset="0"/>
              </a:defRPr>
            </a:lvl1pPr>
          </a:lstStyle>
          <a:p>
            <a:fld id="{164D6F2C-91B3-45C8-8479-F6C760BB7E24}" type="slidenum">
              <a:rPr lang="en-US" altLang="en-US" smtClean="0"/>
              <a:pPr/>
              <a:t>‹#›</a:t>
            </a:fld>
            <a:endParaRPr lang="en-US" altLang="en-US" dirty="0"/>
          </a:p>
        </p:txBody>
      </p:sp>
    </p:spTree>
  </p:cSld>
  <p:clrMap bg1="dk2" tx1="lt1" bg2="dk1" tx2="lt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162044713"/>
      </p:ext>
    </p:extLst>
  </p:cSld>
  <p:clrMap bg1="dk2" tx1="lt1" bg2="dk1" tx2="lt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alt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4D674561-7E14-4736-B5A3-AE27C096337D}" type="slidenum">
              <a:rPr lang="en-US" altLang="en-US" smtClean="0"/>
              <a:pPr/>
              <a:t>‹#›</a:t>
            </a:fld>
            <a:endParaRPr lang="en-US" altLang="en-US" dirty="0"/>
          </a:p>
        </p:txBody>
      </p:sp>
    </p:spTree>
    <p:extLst>
      <p:ext uri="{BB962C8B-B14F-4D97-AF65-F5344CB8AC3E}">
        <p14:creationId xmlns:p14="http://schemas.microsoft.com/office/powerpoint/2010/main" val="390857049"/>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 id="2147484251" r:id="rId12"/>
    <p:sldLayoutId id="2147484252"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a:outerShdw blurRad="63500"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07876"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FFFFFF"/>
                </a:solidFill>
                <a:latin typeface="Arial" pitchFamily="34" charset="0"/>
                <a:cs typeface="Arial" panose="020B0604020202020204" pitchFamily="34" charset="0"/>
              </a:defRPr>
            </a:lvl1pPr>
          </a:lstStyle>
          <a:p>
            <a:endParaRPr lang="en-US" altLang="en-US" dirty="0"/>
          </a:p>
        </p:txBody>
      </p:sp>
      <p:sp>
        <p:nvSpPr>
          <p:cNvPr id="207877"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FFFFFF"/>
                </a:solidFill>
                <a:latin typeface="Arial" pitchFamily="34" charset="0"/>
                <a:cs typeface="Arial" panose="020B0604020202020204" pitchFamily="34" charset="0"/>
              </a:defRPr>
            </a:lvl1pPr>
          </a:lstStyle>
          <a:p>
            <a:endParaRPr lang="en-US" altLang="en-US" dirty="0"/>
          </a:p>
        </p:txBody>
      </p:sp>
      <p:sp>
        <p:nvSpPr>
          <p:cNvPr id="207878"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FFFFFF"/>
                </a:solidFill>
                <a:latin typeface="Arial" pitchFamily="34" charset="0"/>
                <a:cs typeface="Arial" panose="020B0604020202020204" pitchFamily="34" charset="0"/>
              </a:defRPr>
            </a:lvl1pPr>
          </a:lstStyle>
          <a:p>
            <a:fld id="{0D7527E6-5893-48D6-BB5E-3C34705C6BEF}" type="slidenum">
              <a:rPr lang="en-US" altLang="en-US" smtClean="0"/>
              <a:pPr/>
              <a:t>‹#›</a:t>
            </a:fld>
            <a:endParaRPr lang="en-US" altLang="en-US" dirty="0"/>
          </a:p>
        </p:txBody>
      </p:sp>
    </p:spTree>
    <p:extLst>
      <p:ext uri="{BB962C8B-B14F-4D97-AF65-F5344CB8AC3E}">
        <p14:creationId xmlns:p14="http://schemas.microsoft.com/office/powerpoint/2010/main" val="831042765"/>
      </p:ext>
    </p:extLst>
  </p:cSld>
  <p:clrMap bg1="dk2" tx1="lt1" bg2="dk1" tx2="lt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Lst>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2pPr>
      <a:lvl3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3pPr>
      <a:lvl4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4pPr>
      <a:lvl5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5pPr>
      <a:lvl6pPr marL="4572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accent2"/>
        </a:buClr>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tx2"/>
        </a:buClr>
        <a:buFont typeface="Arial" pitchFamily="34" charset="0"/>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fontAlgn="base">
              <a:spcAft>
                <a:spcPct val="0"/>
              </a:spcAft>
              <a:defRPr/>
            </a:pPr>
            <a:fld id="{BD4E5AF0-C059-1C48-A548-A953B6C6CC2A}" type="slidenum">
              <a:rPr lang="en-US">
                <a:latin typeface="Times New Roman" charset="0"/>
                <a:ea typeface="ＭＳ Ｐゴシック" charset="0"/>
              </a:rPr>
              <a:pPr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536528949"/>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Lst>
  <p:txStyles>
    <p:titleStyle>
      <a:lvl1pPr algn="l" rtl="0" eaLnBrk="0" fontAlgn="base" hangingPunct="0">
        <a:spcBef>
          <a:spcPct val="0"/>
        </a:spcBef>
        <a:spcAft>
          <a:spcPct val="0"/>
        </a:spcAft>
        <a:defRPr kumimoji="1" sz="4400" b="1" i="0">
          <a:solidFill>
            <a:schemeClr val="tx2"/>
          </a:solidFill>
          <a:latin typeface="Arial" panose="020B0604020202020204" pitchFamily="34" charset="0"/>
          <a:ea typeface="MS PGothic" charset="0"/>
          <a:cs typeface="Arial" panose="020B0604020202020204" pitchFamily="34" charset="0"/>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b="1" i="0">
          <a:solidFill>
            <a:schemeClr val="tx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b="1" i="0">
          <a:solidFill>
            <a:schemeClr val="tx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3.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3.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w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7.xml"/><Relationship Id="rId1" Type="http://schemas.openxmlformats.org/officeDocument/2006/relationships/themeOverride" Target="../theme/themeOverr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gif"/></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8.wmf"/><Relationship Id="rId4" Type="http://schemas.openxmlformats.org/officeDocument/2006/relationships/image" Target="../media/image47.wmf"/></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7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79.xml"/><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0.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97.jpeg"/></Relationships>
</file>

<file path=ppt/slides/_rels/slide5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104.jpeg"/><Relationship Id="rId4" Type="http://schemas.openxmlformats.org/officeDocument/2006/relationships/image" Target="../media/image103.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8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6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5.xml"/><Relationship Id="rId1" Type="http://schemas.openxmlformats.org/officeDocument/2006/relationships/slideLayout" Target="../slideLayouts/slideLayout74.xml"/></Relationships>
</file>

<file path=ppt/slides/_rels/slide6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2.xml"/><Relationship Id="rId1" Type="http://schemas.openxmlformats.org/officeDocument/2006/relationships/slideLayout" Target="../slideLayouts/slideLayout74.xml"/></Relationships>
</file>

<file path=ppt/slides/_rels/slide7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23.png"/></Relationships>
</file>

<file path=ppt/slides/_rels/slide75.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127.wmf"/></Relationships>
</file>

<file path=ppt/slides/_rels/slide78.x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31.jpeg"/><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12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4.xml"/><Relationship Id="rId1" Type="http://schemas.openxmlformats.org/officeDocument/2006/relationships/slideLayout" Target="../slideLayouts/slideLayout72.xml"/><Relationship Id="rId4" Type="http://schemas.openxmlformats.org/officeDocument/2006/relationships/image" Target="../media/image13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Cita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0"/>
            <a:ext cx="6019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209800"/>
            <a:ext cx="15970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7" descr="sodom"/>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0"/>
            <a:ext cx="160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8"/>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0" y="4191000"/>
            <a:ext cx="160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9"/>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0" y="990600"/>
            <a:ext cx="1600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81000" y="2514600"/>
            <a:ext cx="7772400" cy="1470025"/>
          </a:xfrm>
          <a:extLst>
            <a:ext uri="{FAA26D3D-D897-4be2-8F04-BA451C77F1D7}">
              <ma14:placeholderFlag xmlns:ma14="http://schemas.microsoft.com/office/mac/drawingml/2011/main" xmlns="" val="1"/>
            </a:ext>
          </a:extLst>
        </p:spPr>
        <p:txBody>
          <a:bodyPr wrap="none" fromWordArt="1"/>
          <a:lstStyle/>
          <a:p>
            <a:pPr>
              <a:defRPr/>
            </a:pPr>
            <a:r>
              <a:rPr lang="ar-JO" sz="8800" kern="10" dirty="0">
                <a:ln w="9525">
                  <a:solidFill>
                    <a:srgbClr val="000000"/>
                  </a:solidFill>
                  <a:round/>
                  <a:headEnd/>
                  <a:tailEnd/>
                </a:ln>
                <a:solidFill>
                  <a:srgbClr val="FFFFFF"/>
                </a:solidFill>
                <a:effectLst>
                  <a:glow rad="254000">
                    <a:schemeClr val="tx1">
                      <a:alpha val="99000"/>
                    </a:schemeClr>
                  </a:glow>
                </a:effectLst>
                <a:ea typeface="Arial Black"/>
              </a:rPr>
              <a:t>العمونيون</a:t>
            </a:r>
            <a:endParaRPr lang="en-US" sz="8800" kern="10" dirty="0">
              <a:ln w="9525">
                <a:solidFill>
                  <a:srgbClr val="000000"/>
                </a:solidFill>
                <a:round/>
                <a:headEnd/>
                <a:tailEnd/>
              </a:ln>
              <a:solidFill>
                <a:srgbClr val="FFFFFF"/>
              </a:solidFill>
              <a:effectLst>
                <a:glow rad="254000">
                  <a:schemeClr val="tx1">
                    <a:alpha val="99000"/>
                  </a:schemeClr>
                </a:glow>
              </a:effectLst>
              <a:ea typeface="Arial Black"/>
            </a:endParaRPr>
          </a:p>
        </p:txBody>
      </p:sp>
      <p:sp>
        <p:nvSpPr>
          <p:cNvPr id="10" name="Rectangle 9">
            <a:extLst>
              <a:ext uri="{FF2B5EF4-FFF2-40B4-BE49-F238E27FC236}">
                <a16:creationId xmlns:a16="http://schemas.microsoft.com/office/drawing/2014/main" id="{FD5C097A-0EC3-136E-88AF-CAB44EC66E4A}"/>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Grp="1" noChangeArrowheads="1"/>
          </p:cNvSpPr>
          <p:nvPr>
            <p:ph type="title"/>
          </p:nvPr>
        </p:nvSpPr>
        <p:spPr>
          <a:xfrm>
            <a:off x="0" y="0"/>
            <a:ext cx="8001000" cy="838200"/>
          </a:xfrm>
          <a:solidFill>
            <a:schemeClr val="accent1"/>
          </a:solidFill>
          <a:ln>
            <a:solidFill>
              <a:schemeClr val="tx1"/>
            </a:solidFill>
            <a:miter lim="800000"/>
            <a:headEnd/>
            <a:tailEnd/>
          </a:ln>
        </p:spPr>
        <p:txBody>
          <a:bodyPr/>
          <a:lstStyle/>
          <a:p>
            <a:pPr algn="ctr"/>
            <a:r>
              <a:rPr lang="ar-JO" altLang="zh-CN" sz="4000" dirty="0">
                <a:ea typeface="SimSun" charset="0"/>
              </a:rPr>
              <a:t>جيران إسرائيل الشرقيين المبكرين</a:t>
            </a:r>
            <a:endParaRPr lang="en-US" sz="4000" dirty="0">
              <a:ea typeface="SimSun" charset="0"/>
            </a:endParaRPr>
          </a:p>
        </p:txBody>
      </p:sp>
      <p:sp>
        <p:nvSpPr>
          <p:cNvPr id="330754" name="Text Box 3"/>
          <p:cNvSpPr txBox="1">
            <a:spLocks noChangeArrowheads="1"/>
          </p:cNvSpPr>
          <p:nvPr/>
        </p:nvSpPr>
        <p:spPr bwMode="auto">
          <a:xfrm>
            <a:off x="8198674" y="228600"/>
            <a:ext cx="617477" cy="40011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143</a:t>
            </a: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0755" name="Group 100"/>
          <p:cNvGrpSpPr>
            <a:grpSpLocks/>
          </p:cNvGrpSpPr>
          <p:nvPr/>
        </p:nvGrpSpPr>
        <p:grpSpPr bwMode="auto">
          <a:xfrm>
            <a:off x="11113" y="1144588"/>
            <a:ext cx="9132887" cy="5713412"/>
            <a:chOff x="0" y="721"/>
            <a:chExt cx="5753" cy="2191"/>
          </a:xfrm>
        </p:grpSpPr>
        <p:grpSp>
          <p:nvGrpSpPr>
            <p:cNvPr id="330757" name="Group 5"/>
            <p:cNvGrpSpPr>
              <a:grpSpLocks/>
            </p:cNvGrpSpPr>
            <p:nvPr/>
          </p:nvGrpSpPr>
          <p:grpSpPr bwMode="auto">
            <a:xfrm>
              <a:off x="7" y="721"/>
              <a:ext cx="481" cy="209"/>
              <a:chOff x="0" y="0"/>
              <a:chExt cx="278" cy="538"/>
            </a:xfrm>
          </p:grpSpPr>
          <p:sp>
            <p:nvSpPr>
              <p:cNvPr id="330813" name="Rectangle 6"/>
              <p:cNvSpPr>
                <a:spLocks noChangeArrowheads="1"/>
              </p:cNvSpPr>
              <p:nvPr/>
            </p:nvSpPr>
            <p:spPr bwMode="auto">
              <a:xfrm>
                <a:off x="0" y="0"/>
                <a:ext cx="278" cy="5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0814" name="Group 7"/>
              <p:cNvGrpSpPr>
                <a:grpSpLocks/>
              </p:cNvGrpSpPr>
              <p:nvPr/>
            </p:nvGrpSpPr>
            <p:grpSpPr bwMode="auto">
              <a:xfrm>
                <a:off x="0" y="0"/>
                <a:ext cx="278" cy="538"/>
                <a:chOff x="0" y="0"/>
                <a:chExt cx="278" cy="538"/>
              </a:xfrm>
            </p:grpSpPr>
            <p:sp>
              <p:nvSpPr>
                <p:cNvPr id="330815" name="Rectangle 8"/>
                <p:cNvSpPr>
                  <a:spLocks noChangeArrowheads="1"/>
                </p:cNvSpPr>
                <p:nvPr/>
              </p:nvSpPr>
              <p:spPr bwMode="auto">
                <a:xfrm>
                  <a:off x="0" y="0"/>
                  <a:ext cx="278" cy="5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الفترة</a:t>
                  </a:r>
                  <a:endParaRPr kumimoji="0" lang="en-US" sz="18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0816" name="Rectangle 9"/>
                <p:cNvSpPr>
                  <a:spLocks noChangeArrowheads="1"/>
                </p:cNvSpPr>
                <p:nvPr/>
              </p:nvSpPr>
              <p:spPr bwMode="auto">
                <a:xfrm>
                  <a:off x="0" y="0"/>
                  <a:ext cx="278"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0758" name="Group 10"/>
            <p:cNvGrpSpPr>
              <a:grpSpLocks/>
            </p:cNvGrpSpPr>
            <p:nvPr/>
          </p:nvGrpSpPr>
          <p:grpSpPr bwMode="auto">
            <a:xfrm>
              <a:off x="488" y="721"/>
              <a:ext cx="1369" cy="209"/>
              <a:chOff x="278" y="0"/>
              <a:chExt cx="792" cy="538"/>
            </a:xfrm>
          </p:grpSpPr>
          <p:sp>
            <p:nvSpPr>
              <p:cNvPr id="330809" name="Rectangle 11"/>
              <p:cNvSpPr>
                <a:spLocks noChangeArrowheads="1"/>
              </p:cNvSpPr>
              <p:nvPr/>
            </p:nvSpPr>
            <p:spPr bwMode="auto">
              <a:xfrm>
                <a:off x="278" y="0"/>
                <a:ext cx="792" cy="538"/>
              </a:xfrm>
              <a:prstGeom prst="rect">
                <a:avLst/>
              </a:prstGeom>
              <a:solidFill>
                <a:srgbClr val="E5E5E5"/>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0810" name="Group 12"/>
              <p:cNvGrpSpPr>
                <a:grpSpLocks/>
              </p:cNvGrpSpPr>
              <p:nvPr/>
            </p:nvGrpSpPr>
            <p:grpSpPr bwMode="auto">
              <a:xfrm>
                <a:off x="278" y="0"/>
                <a:ext cx="792" cy="538"/>
                <a:chOff x="278" y="0"/>
                <a:chExt cx="792" cy="538"/>
              </a:xfrm>
            </p:grpSpPr>
            <p:sp>
              <p:nvSpPr>
                <p:cNvPr id="330811" name="Rectangle 13"/>
                <p:cNvSpPr>
                  <a:spLocks noChangeArrowheads="1"/>
                </p:cNvSpPr>
                <p:nvPr/>
              </p:nvSpPr>
              <p:spPr bwMode="auto">
                <a:xfrm>
                  <a:off x="278" y="0"/>
                  <a:ext cx="792" cy="538"/>
                </a:xfrm>
                <a:prstGeom prst="rect">
                  <a:avLst/>
                </a:prstGeom>
                <a:solidFill>
                  <a:srgbClr val="0033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أدوم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0812" name="Rectangle 14"/>
                <p:cNvSpPr>
                  <a:spLocks noChangeArrowheads="1"/>
                </p:cNvSpPr>
                <p:nvPr/>
              </p:nvSpPr>
              <p:spPr bwMode="auto">
                <a:xfrm>
                  <a:off x="278" y="0"/>
                  <a:ext cx="792"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0759" name="Group 15"/>
            <p:cNvGrpSpPr>
              <a:grpSpLocks/>
            </p:cNvGrpSpPr>
            <p:nvPr/>
          </p:nvGrpSpPr>
          <p:grpSpPr bwMode="auto">
            <a:xfrm>
              <a:off x="1857" y="721"/>
              <a:ext cx="1425" cy="209"/>
              <a:chOff x="1070" y="0"/>
              <a:chExt cx="824" cy="538"/>
            </a:xfrm>
          </p:grpSpPr>
          <p:sp>
            <p:nvSpPr>
              <p:cNvPr id="330805" name="Rectangle 16"/>
              <p:cNvSpPr>
                <a:spLocks noChangeArrowheads="1"/>
              </p:cNvSpPr>
              <p:nvPr/>
            </p:nvSpPr>
            <p:spPr bwMode="auto">
              <a:xfrm>
                <a:off x="1070" y="0"/>
                <a:ext cx="824" cy="538"/>
              </a:xfrm>
              <a:prstGeom prst="rect">
                <a:avLst/>
              </a:prstGeom>
              <a:solidFill>
                <a:srgbClr val="E5E5E5"/>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0806" name="Group 17"/>
              <p:cNvGrpSpPr>
                <a:grpSpLocks/>
              </p:cNvGrpSpPr>
              <p:nvPr/>
            </p:nvGrpSpPr>
            <p:grpSpPr bwMode="auto">
              <a:xfrm>
                <a:off x="1070" y="0"/>
                <a:ext cx="824" cy="538"/>
                <a:chOff x="1070" y="0"/>
                <a:chExt cx="824" cy="538"/>
              </a:xfrm>
            </p:grpSpPr>
            <p:sp>
              <p:nvSpPr>
                <p:cNvPr id="330807" name="Rectangle 18"/>
                <p:cNvSpPr>
                  <a:spLocks noChangeArrowheads="1"/>
                </p:cNvSpPr>
                <p:nvPr/>
              </p:nvSpPr>
              <p:spPr bwMode="auto">
                <a:xfrm>
                  <a:off x="1070" y="0"/>
                  <a:ext cx="824" cy="538"/>
                </a:xfrm>
                <a:prstGeom prst="rect">
                  <a:avLst/>
                </a:prstGeom>
                <a:solidFill>
                  <a:srgbClr val="0033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مؤاب</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0808" name="Rectangle 19"/>
                <p:cNvSpPr>
                  <a:spLocks noChangeArrowheads="1"/>
                </p:cNvSpPr>
                <p:nvPr/>
              </p:nvSpPr>
              <p:spPr bwMode="auto">
                <a:xfrm>
                  <a:off x="1070" y="0"/>
                  <a:ext cx="824"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0760" name="Group 20"/>
            <p:cNvGrpSpPr>
              <a:grpSpLocks/>
            </p:cNvGrpSpPr>
            <p:nvPr/>
          </p:nvGrpSpPr>
          <p:grpSpPr bwMode="auto">
            <a:xfrm>
              <a:off x="3282" y="721"/>
              <a:ext cx="1311" cy="209"/>
              <a:chOff x="1894" y="0"/>
              <a:chExt cx="758" cy="538"/>
            </a:xfrm>
          </p:grpSpPr>
          <p:sp>
            <p:nvSpPr>
              <p:cNvPr id="330801" name="Rectangle 21"/>
              <p:cNvSpPr>
                <a:spLocks noChangeArrowheads="1"/>
              </p:cNvSpPr>
              <p:nvPr/>
            </p:nvSpPr>
            <p:spPr bwMode="auto">
              <a:xfrm>
                <a:off x="1894" y="0"/>
                <a:ext cx="758" cy="538"/>
              </a:xfrm>
              <a:prstGeom prst="rect">
                <a:avLst/>
              </a:prstGeom>
              <a:solidFill>
                <a:srgbClr val="E5E5E5"/>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0802" name="Group 22"/>
              <p:cNvGrpSpPr>
                <a:grpSpLocks/>
              </p:cNvGrpSpPr>
              <p:nvPr/>
            </p:nvGrpSpPr>
            <p:grpSpPr bwMode="auto">
              <a:xfrm>
                <a:off x="1894" y="0"/>
                <a:ext cx="758" cy="538"/>
                <a:chOff x="1894" y="0"/>
                <a:chExt cx="758" cy="538"/>
              </a:xfrm>
            </p:grpSpPr>
            <p:sp>
              <p:nvSpPr>
                <p:cNvPr id="330803" name="Rectangle 23"/>
                <p:cNvSpPr>
                  <a:spLocks noChangeArrowheads="1"/>
                </p:cNvSpPr>
                <p:nvPr/>
              </p:nvSpPr>
              <p:spPr bwMode="auto">
                <a:xfrm>
                  <a:off x="1894" y="0"/>
                  <a:ext cx="758" cy="538"/>
                </a:xfrm>
                <a:prstGeom prst="rect">
                  <a:avLst/>
                </a:prstGeom>
                <a:solidFill>
                  <a:srgbClr val="0033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عمون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0804" name="Rectangle 24"/>
                <p:cNvSpPr>
                  <a:spLocks noChangeArrowheads="1"/>
                </p:cNvSpPr>
                <p:nvPr/>
              </p:nvSpPr>
              <p:spPr bwMode="auto">
                <a:xfrm>
                  <a:off x="1894" y="0"/>
                  <a:ext cx="758"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0761" name="Group 25"/>
            <p:cNvGrpSpPr>
              <a:grpSpLocks/>
            </p:cNvGrpSpPr>
            <p:nvPr/>
          </p:nvGrpSpPr>
          <p:grpSpPr bwMode="auto">
            <a:xfrm>
              <a:off x="4593" y="721"/>
              <a:ext cx="1160" cy="209"/>
              <a:chOff x="2652" y="0"/>
              <a:chExt cx="671" cy="538"/>
            </a:xfrm>
          </p:grpSpPr>
          <p:sp>
            <p:nvSpPr>
              <p:cNvPr id="330797" name="Rectangle 26"/>
              <p:cNvSpPr>
                <a:spLocks noChangeArrowheads="1"/>
              </p:cNvSpPr>
              <p:nvPr/>
            </p:nvSpPr>
            <p:spPr bwMode="auto">
              <a:xfrm>
                <a:off x="2652" y="0"/>
                <a:ext cx="671" cy="538"/>
              </a:xfrm>
              <a:prstGeom prst="rect">
                <a:avLst/>
              </a:prstGeom>
              <a:solidFill>
                <a:srgbClr val="E5E5E5"/>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0798" name="Group 27"/>
              <p:cNvGrpSpPr>
                <a:grpSpLocks/>
              </p:cNvGrpSpPr>
              <p:nvPr/>
            </p:nvGrpSpPr>
            <p:grpSpPr bwMode="auto">
              <a:xfrm>
                <a:off x="2652" y="0"/>
                <a:ext cx="671" cy="538"/>
                <a:chOff x="2652" y="0"/>
                <a:chExt cx="671" cy="538"/>
              </a:xfrm>
            </p:grpSpPr>
            <p:sp>
              <p:nvSpPr>
                <p:cNvPr id="330799" name="Rectangle 28"/>
                <p:cNvSpPr>
                  <a:spLocks noChangeArrowheads="1"/>
                </p:cNvSpPr>
                <p:nvPr/>
              </p:nvSpPr>
              <p:spPr bwMode="auto">
                <a:xfrm>
                  <a:off x="2652" y="0"/>
                  <a:ext cx="671" cy="538"/>
                </a:xfrm>
                <a:prstGeom prst="rect">
                  <a:avLst/>
                </a:prstGeom>
                <a:solidFill>
                  <a:srgbClr val="0033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عماليق</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0800" name="Rectangle 29"/>
                <p:cNvSpPr>
                  <a:spLocks noChangeArrowheads="1"/>
                </p:cNvSpPr>
                <p:nvPr/>
              </p:nvSpPr>
              <p:spPr bwMode="auto">
                <a:xfrm>
                  <a:off x="2652" y="0"/>
                  <a:ext cx="671"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0762" name="Group 99"/>
            <p:cNvGrpSpPr>
              <a:grpSpLocks/>
            </p:cNvGrpSpPr>
            <p:nvPr/>
          </p:nvGrpSpPr>
          <p:grpSpPr bwMode="auto">
            <a:xfrm>
              <a:off x="0" y="892"/>
              <a:ext cx="5753" cy="2020"/>
              <a:chOff x="0" y="2300"/>
              <a:chExt cx="5753" cy="2020"/>
            </a:xfrm>
          </p:grpSpPr>
          <p:grpSp>
            <p:nvGrpSpPr>
              <p:cNvPr id="330763" name="Group 64"/>
              <p:cNvGrpSpPr>
                <a:grpSpLocks/>
              </p:cNvGrpSpPr>
              <p:nvPr/>
            </p:nvGrpSpPr>
            <p:grpSpPr bwMode="auto">
              <a:xfrm rot="-5400000">
                <a:off x="-95" y="2395"/>
                <a:ext cx="670" cy="480"/>
                <a:chOff x="0" y="4166"/>
                <a:chExt cx="278" cy="1553"/>
              </a:xfrm>
            </p:grpSpPr>
            <p:sp>
              <p:nvSpPr>
                <p:cNvPr id="330793" name="Rectangle 65"/>
                <p:cNvSpPr>
                  <a:spLocks noChangeArrowheads="1"/>
                </p:cNvSpPr>
                <p:nvPr/>
              </p:nvSpPr>
              <p:spPr bwMode="auto">
                <a:xfrm>
                  <a:off x="0" y="4166"/>
                  <a:ext cx="278" cy="155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0794" name="Group 66"/>
                <p:cNvGrpSpPr>
                  <a:grpSpLocks/>
                </p:cNvGrpSpPr>
                <p:nvPr/>
              </p:nvGrpSpPr>
              <p:grpSpPr bwMode="auto">
                <a:xfrm>
                  <a:off x="0" y="4166"/>
                  <a:ext cx="278" cy="1553"/>
                  <a:chOff x="0" y="4166"/>
                  <a:chExt cx="278" cy="1553"/>
                </a:xfrm>
              </p:grpSpPr>
              <p:sp>
                <p:nvSpPr>
                  <p:cNvPr id="330795" name="Rectangle 67"/>
                  <p:cNvSpPr>
                    <a:spLocks noChangeArrowheads="1"/>
                  </p:cNvSpPr>
                  <p:nvPr/>
                </p:nvSpPr>
                <p:spPr bwMode="auto">
                  <a:xfrm>
                    <a:off x="0" y="4166"/>
                    <a:ext cx="278" cy="155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القضاة</a:t>
                    </a: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0796" name="Rectangle 68"/>
                  <p:cNvSpPr>
                    <a:spLocks noChangeArrowheads="1"/>
                  </p:cNvSpPr>
                  <p:nvPr/>
                </p:nvSpPr>
                <p:spPr bwMode="auto">
                  <a:xfrm>
                    <a:off x="0" y="4166"/>
                    <a:ext cx="278"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0764" name="Group 69"/>
              <p:cNvGrpSpPr>
                <a:grpSpLocks/>
              </p:cNvGrpSpPr>
              <p:nvPr/>
            </p:nvGrpSpPr>
            <p:grpSpPr bwMode="auto">
              <a:xfrm>
                <a:off x="488" y="2345"/>
                <a:ext cx="1369" cy="606"/>
                <a:chOff x="278" y="4166"/>
                <a:chExt cx="792" cy="1553"/>
              </a:xfrm>
            </p:grpSpPr>
            <p:sp>
              <p:nvSpPr>
                <p:cNvPr id="330791" name="Rectangle 70"/>
                <p:cNvSpPr>
                  <a:spLocks noChangeArrowheads="1"/>
                </p:cNvSpPr>
                <p:nvPr/>
              </p:nvSpPr>
              <p:spPr bwMode="auto">
                <a:xfrm>
                  <a:off x="278" y="4166"/>
                  <a:ext cx="792" cy="1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استمرت تحت حكم الأموريين جزئياً (1305 ق.م، قض 1: 35-36)</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0792" name="Rectangle 71"/>
                <p:cNvSpPr>
                  <a:spLocks noChangeArrowheads="1"/>
                </p:cNvSpPr>
                <p:nvPr/>
              </p:nvSpPr>
              <p:spPr bwMode="auto">
                <a:xfrm>
                  <a:off x="278" y="4166"/>
                  <a:ext cx="792"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0765" name="Group 72"/>
              <p:cNvGrpSpPr>
                <a:grpSpLocks/>
              </p:cNvGrpSpPr>
              <p:nvPr/>
            </p:nvGrpSpPr>
            <p:grpSpPr bwMode="auto">
              <a:xfrm>
                <a:off x="1857" y="2345"/>
                <a:ext cx="1425" cy="606"/>
                <a:chOff x="1070" y="4166"/>
                <a:chExt cx="824" cy="1553"/>
              </a:xfrm>
            </p:grpSpPr>
            <p:sp>
              <p:nvSpPr>
                <p:cNvPr id="330789" name="Rectangle 73"/>
                <p:cNvSpPr>
                  <a:spLocks noChangeArrowheads="1"/>
                </p:cNvSpPr>
                <p:nvPr/>
              </p:nvSpPr>
              <p:spPr bwMode="auto">
                <a:xfrm>
                  <a:off x="1070" y="4166"/>
                  <a:ext cx="824" cy="1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أذى عجلون إسرائيل 18 سنة حتى إهود (1350 ق.م، قض 3: 12-30)</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0790" name="Rectangle 74"/>
                <p:cNvSpPr>
                  <a:spLocks noChangeArrowheads="1"/>
                </p:cNvSpPr>
                <p:nvPr/>
              </p:nvSpPr>
              <p:spPr bwMode="auto">
                <a:xfrm>
                  <a:off x="1070" y="4166"/>
                  <a:ext cx="824"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0766" name="Group 75"/>
              <p:cNvGrpSpPr>
                <a:grpSpLocks/>
              </p:cNvGrpSpPr>
              <p:nvPr/>
            </p:nvGrpSpPr>
            <p:grpSpPr bwMode="auto">
              <a:xfrm>
                <a:off x="3282" y="2345"/>
                <a:ext cx="1311" cy="606"/>
                <a:chOff x="1894" y="4166"/>
                <a:chExt cx="758" cy="1553"/>
              </a:xfrm>
            </p:grpSpPr>
            <p:sp>
              <p:nvSpPr>
                <p:cNvPr id="330787" name="Rectangle 76"/>
                <p:cNvSpPr>
                  <a:spLocks noChangeArrowheads="1"/>
                </p:cNvSpPr>
                <p:nvPr/>
              </p:nvSpPr>
              <p:spPr bwMode="auto">
                <a:xfrm>
                  <a:off x="1894" y="4166"/>
                  <a:ext cx="758" cy="1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حليف عجلون موآب (1350 قبل الميلاد) ؛ أضر إسرائيل حتى يفتاح (1100 قبل الميلاد ؛ يهوذا 10-12).</a:t>
                  </a: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0788" name="Rectangle 77"/>
                <p:cNvSpPr>
                  <a:spLocks noChangeArrowheads="1"/>
                </p:cNvSpPr>
                <p:nvPr/>
              </p:nvSpPr>
              <p:spPr bwMode="auto">
                <a:xfrm>
                  <a:off x="1894" y="4166"/>
                  <a:ext cx="758"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0767" name="Group 78"/>
              <p:cNvGrpSpPr>
                <a:grpSpLocks/>
              </p:cNvGrpSpPr>
              <p:nvPr/>
            </p:nvGrpSpPr>
            <p:grpSpPr bwMode="auto">
              <a:xfrm>
                <a:off x="4593" y="2345"/>
                <a:ext cx="1160" cy="606"/>
                <a:chOff x="2652" y="4166"/>
                <a:chExt cx="671" cy="1553"/>
              </a:xfrm>
            </p:grpSpPr>
            <p:sp>
              <p:nvSpPr>
                <p:cNvPr id="330785" name="Rectangle 79"/>
                <p:cNvSpPr>
                  <a:spLocks noChangeArrowheads="1"/>
                </p:cNvSpPr>
                <p:nvPr/>
              </p:nvSpPr>
              <p:spPr bwMode="auto">
                <a:xfrm>
                  <a:off x="2652" y="4166"/>
                  <a:ext cx="671" cy="1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حليف عجلون موآب (1350 قبل الميلاد)</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0786" name="Rectangle 80"/>
                <p:cNvSpPr>
                  <a:spLocks noChangeArrowheads="1"/>
                </p:cNvSpPr>
                <p:nvPr/>
              </p:nvSpPr>
              <p:spPr bwMode="auto">
                <a:xfrm>
                  <a:off x="2652" y="4166"/>
                  <a:ext cx="671" cy="15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0768" name="Group 81"/>
              <p:cNvGrpSpPr>
                <a:grpSpLocks/>
              </p:cNvGrpSpPr>
              <p:nvPr/>
            </p:nvGrpSpPr>
            <p:grpSpPr bwMode="auto">
              <a:xfrm rot="-5400000">
                <a:off x="-435" y="3405"/>
                <a:ext cx="1350" cy="480"/>
                <a:chOff x="0" y="5719"/>
                <a:chExt cx="278" cy="3508"/>
              </a:xfrm>
            </p:grpSpPr>
            <p:sp>
              <p:nvSpPr>
                <p:cNvPr id="330781" name="Rectangle 82"/>
                <p:cNvSpPr>
                  <a:spLocks noChangeArrowheads="1"/>
                </p:cNvSpPr>
                <p:nvPr/>
              </p:nvSpPr>
              <p:spPr bwMode="auto">
                <a:xfrm>
                  <a:off x="0" y="5719"/>
                  <a:ext cx="278" cy="350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0782" name="Group 83"/>
                <p:cNvGrpSpPr>
                  <a:grpSpLocks/>
                </p:cNvGrpSpPr>
                <p:nvPr/>
              </p:nvGrpSpPr>
              <p:grpSpPr bwMode="auto">
                <a:xfrm>
                  <a:off x="0" y="5719"/>
                  <a:ext cx="278" cy="3508"/>
                  <a:chOff x="0" y="5719"/>
                  <a:chExt cx="278" cy="3508"/>
                </a:xfrm>
              </p:grpSpPr>
              <p:sp>
                <p:nvSpPr>
                  <p:cNvPr id="330783" name="Rectangle 84"/>
                  <p:cNvSpPr>
                    <a:spLocks noChangeArrowheads="1"/>
                  </p:cNvSpPr>
                  <p:nvPr/>
                </p:nvSpPr>
                <p:spPr bwMode="auto">
                  <a:xfrm>
                    <a:off x="0" y="5719"/>
                    <a:ext cx="278" cy="350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الملكية المتحدة</a:t>
                    </a: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0784" name="Rectangle 85"/>
                  <p:cNvSpPr>
                    <a:spLocks noChangeArrowheads="1"/>
                  </p:cNvSpPr>
                  <p:nvPr/>
                </p:nvSpPr>
                <p:spPr bwMode="auto">
                  <a:xfrm>
                    <a:off x="0" y="5719"/>
                    <a:ext cx="278"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0769" name="Group 86"/>
              <p:cNvGrpSpPr>
                <a:grpSpLocks/>
              </p:cNvGrpSpPr>
              <p:nvPr/>
            </p:nvGrpSpPr>
            <p:grpSpPr bwMode="auto">
              <a:xfrm>
                <a:off x="488" y="2951"/>
                <a:ext cx="1369" cy="1368"/>
                <a:chOff x="278" y="5719"/>
                <a:chExt cx="792" cy="3508"/>
              </a:xfrm>
            </p:grpSpPr>
            <p:sp>
              <p:nvSpPr>
                <p:cNvPr id="330779" name="Rectangle 87"/>
                <p:cNvSpPr>
                  <a:spLocks noChangeArrowheads="1"/>
                </p:cNvSpPr>
                <p:nvPr/>
              </p:nvSpPr>
              <p:spPr bwMode="auto">
                <a:xfrm>
                  <a:off x="278" y="5719"/>
                  <a:ext cx="792" cy="3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استولى شاول على مدن من ادوم (1030 ق.م ؛ 1 صم 14: 47). احتلها داود وأخضعها (1000 ق.م ؛ 1 أخبار 18: 12).</a:t>
                  </a: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0780" name="Rectangle 88"/>
                <p:cNvSpPr>
                  <a:spLocks noChangeArrowheads="1"/>
                </p:cNvSpPr>
                <p:nvPr/>
              </p:nvSpPr>
              <p:spPr bwMode="auto">
                <a:xfrm>
                  <a:off x="278" y="5719"/>
                  <a:ext cx="792"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0770" name="Group 89"/>
              <p:cNvGrpSpPr>
                <a:grpSpLocks/>
              </p:cNvGrpSpPr>
              <p:nvPr/>
            </p:nvGrpSpPr>
            <p:grpSpPr bwMode="auto">
              <a:xfrm>
                <a:off x="1857" y="2951"/>
                <a:ext cx="1425" cy="1368"/>
                <a:chOff x="1070" y="5719"/>
                <a:chExt cx="824" cy="3508"/>
              </a:xfrm>
            </p:grpSpPr>
            <p:sp>
              <p:nvSpPr>
                <p:cNvPr id="330777" name="Rectangle 90"/>
                <p:cNvSpPr>
                  <a:spLocks noChangeArrowheads="1"/>
                </p:cNvSpPr>
                <p:nvPr/>
              </p:nvSpPr>
              <p:spPr bwMode="auto">
                <a:xfrm>
                  <a:off x="1070" y="5719"/>
                  <a:ext cx="824" cy="3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واستولى شاول على مدن من ارض موآب (1030 قبل الميلاد؛ 1 صم 14: 47). احتلها وأخضعها داود (1000 ق.م 2 صم 8: 2).</a:t>
                  </a: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0778" name="Rectangle 91"/>
                <p:cNvSpPr>
                  <a:spLocks noChangeArrowheads="1"/>
                </p:cNvSpPr>
                <p:nvPr/>
              </p:nvSpPr>
              <p:spPr bwMode="auto">
                <a:xfrm>
                  <a:off x="1070" y="5719"/>
                  <a:ext cx="824"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0771" name="Group 92"/>
              <p:cNvGrpSpPr>
                <a:grpSpLocks/>
              </p:cNvGrpSpPr>
              <p:nvPr/>
            </p:nvGrpSpPr>
            <p:grpSpPr bwMode="auto">
              <a:xfrm>
                <a:off x="3282" y="2951"/>
                <a:ext cx="1311" cy="1368"/>
                <a:chOff x="1894" y="5719"/>
                <a:chExt cx="758" cy="3508"/>
              </a:xfrm>
            </p:grpSpPr>
            <p:sp>
              <p:nvSpPr>
                <p:cNvPr id="330775" name="Rectangle 93"/>
                <p:cNvSpPr>
                  <a:spLocks noChangeArrowheads="1"/>
                </p:cNvSpPr>
                <p:nvPr/>
              </p:nvSpPr>
              <p:spPr bwMode="auto">
                <a:xfrm>
                  <a:off x="1894" y="5719"/>
                  <a:ext cx="758" cy="3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هزم شاول ناحاش (1050 ق.م ؛ 1 صم. 11: 1-11) واستولت على بعض مدن عمونية (1030 ق.م ؛ 1 صم. 14: 47) ؛ هزم داود حانون (990 ق.م ؛ 2 صموئيل 12: 26-31)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0776" name="Rectangle 94"/>
                <p:cNvSpPr>
                  <a:spLocks noChangeArrowheads="1"/>
                </p:cNvSpPr>
                <p:nvPr/>
              </p:nvSpPr>
              <p:spPr bwMode="auto">
                <a:xfrm>
                  <a:off x="1894" y="5719"/>
                  <a:ext cx="758"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0772" name="Group 95"/>
              <p:cNvGrpSpPr>
                <a:grpSpLocks/>
              </p:cNvGrpSpPr>
              <p:nvPr/>
            </p:nvGrpSpPr>
            <p:grpSpPr bwMode="auto">
              <a:xfrm>
                <a:off x="4593" y="2951"/>
                <a:ext cx="1160" cy="1368"/>
                <a:chOff x="2652" y="5719"/>
                <a:chExt cx="671" cy="3508"/>
              </a:xfrm>
            </p:grpSpPr>
            <p:sp>
              <p:nvSpPr>
                <p:cNvPr id="330773" name="Rectangle 96"/>
                <p:cNvSpPr>
                  <a:spLocks noChangeArrowheads="1"/>
                </p:cNvSpPr>
                <p:nvPr/>
              </p:nvSpPr>
              <p:spPr bwMode="auto">
                <a:xfrm>
                  <a:off x="2652" y="5719"/>
                  <a:ext cx="671" cy="3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هزم شاول أجاج (1050 ق.م ؛ 1 صم 15: 1-9) ؛ دمر معسكر داود في صقلغ ولكن داود أبادهم. هذا هو آخر ذكر لهم (1 صم 30).</a:t>
                  </a: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0774" name="Rectangle 97"/>
                <p:cNvSpPr>
                  <a:spLocks noChangeArrowheads="1"/>
                </p:cNvSpPr>
                <p:nvPr/>
              </p:nvSpPr>
              <p:spPr bwMode="auto">
                <a:xfrm>
                  <a:off x="2652" y="5719"/>
                  <a:ext cx="671" cy="35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sp>
        <p:nvSpPr>
          <p:cNvPr id="330756" name="Text Box 101"/>
          <p:cNvSpPr txBox="1">
            <a:spLocks noChangeArrowheads="1"/>
          </p:cNvSpPr>
          <p:nvPr/>
        </p:nvSpPr>
        <p:spPr bwMode="auto">
          <a:xfrm>
            <a:off x="1339342" y="824409"/>
            <a:ext cx="548900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جون هـ.والتون ، المخططات الزمنية والخلفية لـلعهد القديم ، الطبعة الثانية ، 71</a:t>
            </a:r>
            <a:endParaRPr kumimoji="1" lang="en-US" sz="1600" b="1" i="0" u="none" strike="noStrike" kern="1200" cap="none" spc="0" normalizeH="0" baseline="0" noProof="0" dirty="0">
              <a:ln>
                <a:noFill/>
              </a:ln>
              <a:solidFill>
                <a:srgbClr val="004C2B"/>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50956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304800" y="0"/>
            <a:ext cx="7772400" cy="1143000"/>
          </a:xfrm>
        </p:spPr>
        <p:txBody>
          <a:bodyPr/>
          <a:lstStyle/>
          <a:p>
            <a:pPr eaLnBrk="1" hangingPunct="1"/>
            <a:r>
              <a:rPr lang="ar-JO" altLang="en-US" sz="4000" dirty="0">
                <a:solidFill>
                  <a:schemeClr val="bg1"/>
                </a:solidFill>
                <a:ea typeface="ＭＳ Ｐゴシック" pitchFamily="34" charset="-128"/>
              </a:rPr>
              <a:t>سدوم وصوغر اليوم</a:t>
            </a:r>
            <a:endParaRPr lang="en-US" altLang="en-US" sz="4000" dirty="0">
              <a:solidFill>
                <a:schemeClr val="bg1"/>
              </a:solidFill>
              <a:ea typeface="ＭＳ Ｐゴシック" pitchFamily="34" charset="-128"/>
            </a:endParaRPr>
          </a:p>
        </p:txBody>
      </p:sp>
      <p:sp>
        <p:nvSpPr>
          <p:cNvPr id="87043" name="Rectangle 3"/>
          <p:cNvSpPr>
            <a:spLocks noGrp="1" noChangeArrowheads="1"/>
          </p:cNvSpPr>
          <p:nvPr>
            <p:ph type="body" idx="1"/>
          </p:nvPr>
        </p:nvSpPr>
        <p:spPr/>
        <p:txBody>
          <a:bodyPr/>
          <a:lstStyle/>
          <a:p>
            <a:pPr eaLnBrk="1" hangingPunct="1"/>
            <a:endParaRPr lang="en-US" altLang="en-US" sz="2800" dirty="0">
              <a:ea typeface="ＭＳ Ｐゴシック" pitchFamily="34" charset="-128"/>
            </a:endParaRPr>
          </a:p>
        </p:txBody>
      </p:sp>
      <p:pic>
        <p:nvPicPr>
          <p:cNvPr id="87044" name="Picture 4" descr="photo so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25034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5" descr="Photo of sodom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9144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6" descr="photo of Sodom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5334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7" descr="photo of sodom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216400"/>
            <a:ext cx="39624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Picture 8" descr="photo of Sodom 5 (factory processing sal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3860800"/>
            <a:ext cx="44958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9" descr="Zoa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1295400"/>
            <a:ext cx="388620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297"/>
                                        </p:tgtEl>
                                        <p:attrNameLst>
                                          <p:attrName>style.visibility</p:attrName>
                                        </p:attrNameLst>
                                      </p:cBhvr>
                                      <p:to>
                                        <p:strVal val="visible"/>
                                      </p:to>
                                    </p:set>
                                    <p:anim calcmode="lin" valueType="num">
                                      <p:cBhvr additive="base">
                                        <p:cTn id="7" dur="500" fill="hold"/>
                                        <p:tgtEl>
                                          <p:spTgt spid="12297"/>
                                        </p:tgtEl>
                                        <p:attrNameLst>
                                          <p:attrName>ppt_x</p:attrName>
                                        </p:attrNameLst>
                                      </p:cBhvr>
                                      <p:tavLst>
                                        <p:tav tm="0">
                                          <p:val>
                                            <p:strVal val="#ppt_x"/>
                                          </p:val>
                                        </p:tav>
                                        <p:tav tm="100000">
                                          <p:val>
                                            <p:strVal val="#ppt_x"/>
                                          </p:val>
                                        </p:tav>
                                      </p:tavLst>
                                    </p:anim>
                                    <p:anim calcmode="lin" valueType="num">
                                      <p:cBhvr additive="base">
                                        <p:cTn id="8" dur="500" fill="hold"/>
                                        <p:tgtEl>
                                          <p:spTgt spid="122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0" y="609600"/>
            <a:ext cx="9144000" cy="1143000"/>
          </a:xfrm>
        </p:spPr>
        <p:txBody>
          <a:bodyPr/>
          <a:lstStyle/>
          <a:p>
            <a:pPr eaLnBrk="1" hangingPunct="1"/>
            <a:r>
              <a:rPr lang="ar-JO" altLang="en-US" sz="4000" dirty="0">
                <a:solidFill>
                  <a:srgbClr val="FFFF00"/>
                </a:solidFill>
                <a:ea typeface="ＭＳ Ｐゴシック" pitchFamily="34" charset="-128"/>
              </a:rPr>
              <a:t>ماذا يقول الكتاب المقدس عن لوط؟</a:t>
            </a:r>
            <a:endParaRPr lang="en-US" altLang="en-US" sz="4000" dirty="0">
              <a:solidFill>
                <a:srgbClr val="FFFF00"/>
              </a:solidFill>
              <a:ea typeface="ＭＳ Ｐゴシック" pitchFamily="34" charset="-128"/>
            </a:endParaRPr>
          </a:p>
        </p:txBody>
      </p:sp>
      <p:pic>
        <p:nvPicPr>
          <p:cNvPr id="89091" name="Picture 7" descr="leaving sodo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24200" y="5462588"/>
            <a:ext cx="132873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9" descr="Lot at Zo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5461000"/>
            <a:ext cx="273367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10" descr="sodom"/>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5410200"/>
            <a:ext cx="25781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Rectangle 3"/>
          <p:cNvSpPr txBox="1">
            <a:spLocks noChangeArrowheads="1"/>
          </p:cNvSpPr>
          <p:nvPr/>
        </p:nvSpPr>
        <p:spPr bwMode="auto">
          <a:xfrm>
            <a:off x="762000" y="1676400"/>
            <a:ext cx="7772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3663" indent="-93663"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lnSpc>
                <a:spcPct val="90000"/>
              </a:lnSpc>
              <a:spcBef>
                <a:spcPct val="20000"/>
              </a:spcBef>
            </a:pPr>
            <a:r>
              <a:rPr lang="ar-JO" altLang="en-US" sz="3200" b="1" dirty="0">
                <a:solidFill>
                  <a:schemeClr val="bg1"/>
                </a:solidFill>
                <a:latin typeface="Arial" panose="020B0604020202020204" pitchFamily="34" charset="0"/>
                <a:cs typeface="Arial" panose="020B0604020202020204" pitchFamily="34" charset="0"/>
              </a:rPr>
              <a:t>وأنقذ </a:t>
            </a:r>
            <a:r>
              <a:rPr lang="ar-JO" altLang="en-US" sz="3200" b="1" dirty="0">
                <a:solidFill>
                  <a:srgbClr val="00FFFF"/>
                </a:solidFill>
                <a:latin typeface="Arial" panose="020B0604020202020204" pitchFamily="34" charset="0"/>
                <a:cs typeface="Arial" panose="020B0604020202020204" pitchFamily="34" charset="0"/>
              </a:rPr>
              <a:t>لوطاً البار</a:t>
            </a:r>
            <a:r>
              <a:rPr lang="ar-JO" altLang="en-US" sz="3200" b="1" dirty="0">
                <a:solidFill>
                  <a:schemeClr val="bg1"/>
                </a:solidFill>
                <a:latin typeface="Arial" panose="020B0604020202020204" pitchFamily="34" charset="0"/>
                <a:cs typeface="Arial" panose="020B0604020202020204" pitchFamily="34" charset="0"/>
              </a:rPr>
              <a:t> مغلوباً من سيرة الأردياء في الدعارة، إذ كان البار بالنظر والسمع وهو ساكن بينهم، يعذب يوماً فيوماً نفسه البارة بالأفعال الأثيمة.</a:t>
            </a:r>
            <a:endParaRPr lang="en-US" altLang="en-US" sz="3200" b="1" dirty="0">
              <a:solidFill>
                <a:schemeClr val="bg1"/>
              </a:solidFill>
              <a:latin typeface="Arial" panose="020B0604020202020204" pitchFamily="34" charset="0"/>
              <a:cs typeface="Arial" panose="020B0604020202020204" pitchFamily="34" charset="0"/>
            </a:endParaRPr>
          </a:p>
          <a:p>
            <a:pPr algn="ctr" eaLnBrk="1" hangingPunct="1">
              <a:lnSpc>
                <a:spcPct val="90000"/>
              </a:lnSpc>
              <a:spcBef>
                <a:spcPct val="20000"/>
              </a:spcBef>
            </a:pPr>
            <a:r>
              <a:rPr lang="ar-JO" altLang="en-US" sz="3200" b="1" dirty="0">
                <a:solidFill>
                  <a:schemeClr val="bg1"/>
                </a:solidFill>
                <a:latin typeface="Arial" panose="020B0604020202020204" pitchFamily="34" charset="0"/>
                <a:cs typeface="Arial" panose="020B0604020202020204" pitchFamily="34" charset="0"/>
              </a:rPr>
              <a:t>(2 بط 2: 7-8)</a:t>
            </a:r>
            <a:endParaRPr lang="en-US" altLang="en-US" sz="32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ar-JO" altLang="en-US" dirty="0">
                <a:solidFill>
                  <a:srgbClr val="FFFF00"/>
                </a:solidFill>
                <a:ea typeface="ＭＳ Ｐゴシック" pitchFamily="34" charset="-128"/>
              </a:rPr>
              <a:t>دروس من لوط</a:t>
            </a:r>
            <a:endParaRPr lang="en-US" altLang="en-US" dirty="0">
              <a:solidFill>
                <a:srgbClr val="FFFF00"/>
              </a:solidFill>
              <a:ea typeface="ＭＳ Ｐゴシック" pitchFamily="34" charset="-128"/>
            </a:endParaRPr>
          </a:p>
        </p:txBody>
      </p:sp>
      <p:pic>
        <p:nvPicPr>
          <p:cNvPr id="91139" name="Picture 4" descr="bibleto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0980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62813" y="5454650"/>
            <a:ext cx="188118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Rectangle 3"/>
          <p:cNvSpPr txBox="1">
            <a:spLocks noChangeArrowheads="1"/>
          </p:cNvSpPr>
          <p:nvPr/>
        </p:nvSpPr>
        <p:spPr bwMode="auto">
          <a:xfrm>
            <a:off x="0" y="1752600"/>
            <a:ext cx="8763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20000"/>
              </a:spcBef>
              <a:buFontTx/>
              <a:buChar char="•"/>
            </a:pPr>
            <a:r>
              <a:rPr lang="ar-JO" altLang="en-US" sz="3200" b="1" dirty="0">
                <a:solidFill>
                  <a:schemeClr val="bg1"/>
                </a:solidFill>
                <a:latin typeface="Arial" panose="020B0604020202020204" pitchFamily="34" charset="0"/>
                <a:cs typeface="Arial" panose="020B0604020202020204" pitchFamily="34" charset="0"/>
              </a:rPr>
              <a:t>ساوم على إيمانه مع العالم من خلال:</a:t>
            </a:r>
            <a:endParaRPr lang="en-US" altLang="en-US" sz="3200" b="1" dirty="0">
              <a:solidFill>
                <a:schemeClr val="bg1"/>
              </a:solidFill>
              <a:latin typeface="Arial" panose="020B0604020202020204" pitchFamily="34" charset="0"/>
              <a:cs typeface="Arial" panose="020B0604020202020204" pitchFamily="34" charset="0"/>
            </a:endParaRPr>
          </a:p>
          <a:p>
            <a:pPr lvl="1" algn="r" rtl="1" eaLnBrk="1" hangingPunct="1">
              <a:spcBef>
                <a:spcPct val="20000"/>
              </a:spcBef>
              <a:buFontTx/>
              <a:buChar char="–"/>
            </a:pPr>
            <a:r>
              <a:rPr lang="ar-JO" altLang="en-US" sz="2800" b="1" dirty="0">
                <a:solidFill>
                  <a:schemeClr val="bg1"/>
                </a:solidFill>
                <a:latin typeface="Arial" panose="020B0604020202020204" pitchFamily="34" charset="0"/>
                <a:cs typeface="Arial" panose="020B0604020202020204" pitchFamily="34" charset="0"/>
              </a:rPr>
              <a:t>نقل خيامه إلى سدوم.</a:t>
            </a:r>
            <a:endParaRPr lang="en-US" altLang="en-US" sz="2800" b="1" dirty="0">
              <a:solidFill>
                <a:schemeClr val="bg1"/>
              </a:solidFill>
              <a:latin typeface="Arial" panose="020B0604020202020204" pitchFamily="34" charset="0"/>
              <a:cs typeface="Arial" panose="020B0604020202020204" pitchFamily="34" charset="0"/>
            </a:endParaRPr>
          </a:p>
          <a:p>
            <a:pPr lvl="1" algn="r" rtl="1" eaLnBrk="1" hangingPunct="1">
              <a:spcBef>
                <a:spcPct val="20000"/>
              </a:spcBef>
              <a:buFontTx/>
              <a:buChar char="–"/>
            </a:pPr>
            <a:r>
              <a:rPr lang="ar-JO" altLang="en-US" sz="2800" b="1" dirty="0">
                <a:solidFill>
                  <a:schemeClr val="bg1"/>
                </a:solidFill>
                <a:latin typeface="Arial" panose="020B0604020202020204" pitchFamily="34" charset="0"/>
                <a:cs typeface="Arial" panose="020B0604020202020204" pitchFamily="34" charset="0"/>
              </a:rPr>
              <a:t>سكن مع الشعب في سدوم وصار معروفاً في المدينة (تك 19: 1، 9)</a:t>
            </a:r>
            <a:endParaRPr lang="en-US" altLang="en-US" sz="2800" b="1" dirty="0">
              <a:solidFill>
                <a:schemeClr val="bg1"/>
              </a:solidFill>
              <a:latin typeface="Arial" panose="020B0604020202020204" pitchFamily="34" charset="0"/>
              <a:cs typeface="Arial" panose="020B0604020202020204" pitchFamily="34" charset="0"/>
            </a:endParaRPr>
          </a:p>
          <a:p>
            <a:pPr lvl="1" algn="r" rtl="1" eaLnBrk="1" hangingPunct="1">
              <a:spcBef>
                <a:spcPct val="20000"/>
              </a:spcBef>
              <a:buFontTx/>
              <a:buChar char="–"/>
            </a:pPr>
            <a:r>
              <a:rPr lang="ar-JO" altLang="en-US" sz="2800" b="1" dirty="0">
                <a:solidFill>
                  <a:schemeClr val="bg1"/>
                </a:solidFill>
                <a:latin typeface="Arial" panose="020B0604020202020204" pitchFamily="34" charset="0"/>
                <a:cs typeface="Arial" panose="020B0604020202020204" pitchFamily="34" charset="0"/>
              </a:rPr>
              <a:t>عرض بناته للغوغاء لحماية الملاكين (تك 19: 8)</a:t>
            </a:r>
            <a:endParaRPr lang="en-US" altLang="en-US" sz="2800" b="1" dirty="0">
              <a:solidFill>
                <a:schemeClr val="bg1"/>
              </a:solidFill>
              <a:latin typeface="Arial" panose="020B0604020202020204" pitchFamily="34" charset="0"/>
              <a:cs typeface="Arial" panose="020B0604020202020204" pitchFamily="34" charset="0"/>
            </a:endParaRPr>
          </a:p>
          <a:p>
            <a:pPr lvl="1" algn="r" rtl="1" eaLnBrk="1" hangingPunct="1">
              <a:spcBef>
                <a:spcPct val="20000"/>
              </a:spcBef>
              <a:buFontTx/>
              <a:buChar char="–"/>
            </a:pPr>
            <a:r>
              <a:rPr lang="ar-JO" altLang="en-US" sz="2800" b="1" dirty="0">
                <a:solidFill>
                  <a:schemeClr val="bg1"/>
                </a:solidFill>
                <a:latin typeface="Arial" panose="020B0604020202020204" pitchFamily="34" charset="0"/>
                <a:cs typeface="Arial" panose="020B0604020202020204" pitchFamily="34" charset="0"/>
              </a:rPr>
              <a:t>رفض البقاء في مدينة صوغر الصغيرة ولهذا شارك الكهف مع ابنتيه (تك 19: 30)</a:t>
            </a:r>
            <a:endParaRPr lang="en-US" altLang="en-US" sz="2800" b="1" dirty="0">
              <a:solidFill>
                <a:schemeClr val="bg1"/>
              </a:solidFill>
              <a:latin typeface="Arial" panose="020B0604020202020204" pitchFamily="34" charset="0"/>
              <a:cs typeface="Arial" panose="020B0604020202020204" pitchFamily="34" charset="0"/>
            </a:endParaRPr>
          </a:p>
          <a:p>
            <a:pPr eaLnBrk="1" hangingPunct="1">
              <a:spcBef>
                <a:spcPct val="20000"/>
              </a:spcBef>
              <a:buFontTx/>
              <a:buChar char="•"/>
            </a:pPr>
            <a:endParaRPr lang="en-US" altLang="en-US" sz="32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chemeClr val="accent2"/>
            </a:gs>
            <a:gs pos="100000">
              <a:schemeClr val="tx1"/>
            </a:gs>
          </a:gsLst>
          <a:path path="shape">
            <a:fillToRect l="50000" t="50000" r="50000" b="50000"/>
          </a:path>
        </a:gra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0"/>
            <a:ext cx="9144000" cy="762000"/>
          </a:xfrm>
        </p:spPr>
        <p:txBody>
          <a:bodyPr/>
          <a:lstStyle/>
          <a:p>
            <a:pPr eaLnBrk="1" hangingPunct="1"/>
            <a:r>
              <a:rPr lang="ar-JO" altLang="en-US" sz="4000" dirty="0">
                <a:solidFill>
                  <a:srgbClr val="FFFF00"/>
                </a:solidFill>
                <a:ea typeface="ＭＳ Ｐゴシック" pitchFamily="34" charset="-128"/>
              </a:rPr>
              <a:t>كيف يكرر لوط نوحاً؟</a:t>
            </a:r>
            <a:endParaRPr lang="en-US" altLang="en-US" sz="4000" dirty="0">
              <a:solidFill>
                <a:srgbClr val="FFFF00"/>
              </a:solidFill>
              <a:ea typeface="ＭＳ Ｐゴシック" pitchFamily="34" charset="-128"/>
            </a:endParaRPr>
          </a:p>
        </p:txBody>
      </p:sp>
      <p:graphicFrame>
        <p:nvGraphicFramePr>
          <p:cNvPr id="16413" name="Group 29"/>
          <p:cNvGraphicFramePr>
            <a:graphicFrameLocks noGrp="1"/>
          </p:cNvGraphicFramePr>
          <p:nvPr>
            <p:ph idx="1"/>
            <p:extLst>
              <p:ext uri="{D42A27DB-BD31-4B8C-83A1-F6EECF244321}">
                <p14:modId xmlns:p14="http://schemas.microsoft.com/office/powerpoint/2010/main" val="597726267"/>
              </p:ext>
            </p:extLst>
          </p:nvPr>
        </p:nvGraphicFramePr>
        <p:xfrm>
          <a:off x="0" y="823913"/>
          <a:ext cx="9144000" cy="5988052"/>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557213">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en-US" sz="2400" b="1" i="0" u="none" strike="noStrike" cap="none" normalizeH="0" baseline="0" dirty="0">
                          <a:ln>
                            <a:noFill/>
                          </a:ln>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t>نوح</a:t>
                      </a:r>
                      <a:endParaRPr kumimoji="0" lang="en-US" altLang="en-US" sz="2400" b="1" i="0" u="none" strike="noStrike" cap="none" normalizeH="0" baseline="0" dirty="0">
                        <a:ln>
                          <a:noFill/>
                        </a:ln>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en-US" sz="2400" b="1" i="0" u="none" strike="noStrike" cap="none" normalizeH="0" baseline="0" dirty="0">
                          <a:ln>
                            <a:noFill/>
                          </a:ln>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t>لوط</a:t>
                      </a:r>
                      <a:endParaRPr kumimoji="0" lang="en-US" altLang="en-US" sz="2400" b="1" i="0" u="none" strike="noStrike" cap="none" normalizeH="0" baseline="0" dirty="0">
                        <a:ln>
                          <a:noFill/>
                        </a:ln>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12800">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رجل بار</a:t>
                      </a:r>
                      <a:endPar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تك 7: 1</a:t>
                      </a:r>
                      <a:endPar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2 بط 2: 7</a:t>
                      </a:r>
                      <a:endPar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74838">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نجت عائلة واحدة فقط من دينونة الله</a:t>
                      </a:r>
                      <a:endPar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نجوا من الطوفان</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(تك 6-7)</a:t>
                      </a:r>
                      <a:endPar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نجوا من دمار سدوم وعمورة</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(تك 19)</a:t>
                      </a:r>
                      <a:endPar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9038">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سكر بعد الخلاص</a:t>
                      </a:r>
                      <a:endPar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سكر واستلقى بدون غطاء</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(تك 9: 21)</a:t>
                      </a:r>
                      <a:endPar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مخطط البنتين</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(تك 19: 31-35)</a:t>
                      </a:r>
                      <a:endPar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554163">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سخر منه أبنائه</a:t>
                      </a:r>
                      <a:endPar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رآه حام عرياناً</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(تك 9: 22)</a:t>
                      </a:r>
                      <a:endPar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ＭＳ Ｐゴシック" pitchFamily="34" charset="-128"/>
                        </a:defRPr>
                      </a:lvl1pPr>
                      <a:lvl2pPr marL="742950" indent="-285750" eaLnBrk="0" hangingPunct="0">
                        <a:spcBef>
                          <a:spcPct val="20000"/>
                        </a:spcBef>
                        <a:defRPr sz="2400">
                          <a:solidFill>
                            <a:schemeClr val="tx1"/>
                          </a:solidFill>
                          <a:latin typeface="Arial" pitchFamily="34" charset="0"/>
                          <a:ea typeface="ＭＳ Ｐゴシック" pitchFamily="34" charset="-128"/>
                        </a:defRPr>
                      </a:lvl2pPr>
                      <a:lvl3pPr marL="1143000" indent="-228600" eaLnBrk="0" hangingPunct="0">
                        <a:spcBef>
                          <a:spcPct val="20000"/>
                        </a:spcBef>
                        <a:defRPr sz="2000">
                          <a:solidFill>
                            <a:schemeClr val="tx1"/>
                          </a:solidFill>
                          <a:latin typeface="Arial" pitchFamily="34" charset="0"/>
                          <a:ea typeface="ＭＳ Ｐゴシック" pitchFamily="34" charset="-128"/>
                        </a:defRPr>
                      </a:lvl3pPr>
                      <a:lvl4pPr marL="1600200" indent="-228600" eaLnBrk="0" hangingPunct="0">
                        <a:spcBef>
                          <a:spcPct val="20000"/>
                        </a:spcBef>
                        <a:defRPr>
                          <a:solidFill>
                            <a:schemeClr val="tx1"/>
                          </a:solidFill>
                          <a:latin typeface="Arial" pitchFamily="34" charset="0"/>
                          <a:ea typeface="ＭＳ Ｐゴシック" pitchFamily="34" charset="-128"/>
                        </a:defRPr>
                      </a:lvl4pPr>
                      <a:lvl5pPr marL="2057400" indent="-228600" eaLnBrk="0" hangingPunct="0">
                        <a:spcBef>
                          <a:spcPct val="20000"/>
                        </a:spcBef>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مارس الجنس مرتين مع بناته دون أن يعلم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rPr>
                        <a:t>(تك 19: 33-35)</a:t>
                      </a:r>
                      <a:endPar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a typeface="ＭＳ Ｐゴシック"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a:lum bright="-38000" contrast="-3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p:nvPr>
        </p:nvSpPr>
        <p:spPr/>
        <p:txBody>
          <a:bodyPr/>
          <a:lstStyle/>
          <a:p>
            <a:pPr eaLnBrk="1" hangingPunct="1"/>
            <a:r>
              <a:rPr lang="ar-JO" altLang="en-US" dirty="0">
                <a:solidFill>
                  <a:srgbClr val="FFFF00"/>
                </a:solidFill>
                <a:effectLst>
                  <a:outerShdw blurRad="38100" dist="38100" dir="2700000" algn="tl">
                    <a:srgbClr val="000000"/>
                  </a:outerShdw>
                </a:effectLst>
                <a:ea typeface="ＭＳ Ｐゴシック" pitchFamily="34" charset="-128"/>
              </a:rPr>
              <a:t>الإسم</a:t>
            </a:r>
            <a:endParaRPr lang="en-US" altLang="en-US" dirty="0">
              <a:solidFill>
                <a:srgbClr val="FFFF00"/>
              </a:solidFill>
              <a:effectLst>
                <a:outerShdw blurRad="38100" dist="38100" dir="2700000" algn="tl">
                  <a:srgbClr val="000000"/>
                </a:outerShdw>
              </a:effectLst>
              <a:ea typeface="ＭＳ Ｐゴシック" pitchFamily="34" charset="-128"/>
            </a:endParaRPr>
          </a:p>
        </p:txBody>
      </p:sp>
      <p:sp>
        <p:nvSpPr>
          <p:cNvPr id="95236"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chemeClr val="bg1"/>
                </a:solidFill>
                <a:latin typeface="Arial" panose="020B0604020202020204" pitchFamily="34" charset="0"/>
                <a:cs typeface="Arial" panose="020B0604020202020204" pitchFamily="34" charset="0"/>
              </a:rPr>
              <a:t>95</a:t>
            </a:r>
            <a:endParaRPr lang="en-US" altLang="en-US" b="1" dirty="0">
              <a:solidFill>
                <a:schemeClr val="bg1"/>
              </a:solidFill>
              <a:latin typeface="Arial" panose="020B0604020202020204" pitchFamily="34" charset="0"/>
              <a:cs typeface="Arial" panose="020B0604020202020204" pitchFamily="34" charset="0"/>
            </a:endParaRPr>
          </a:p>
        </p:txBody>
      </p:sp>
      <p:sp>
        <p:nvSpPr>
          <p:cNvPr id="6" name="Rectangle 4"/>
          <p:cNvSpPr txBox="1">
            <a:spLocks noChangeArrowheads="1"/>
          </p:cNvSpPr>
          <p:nvPr/>
        </p:nvSpPr>
        <p:spPr bwMode="auto">
          <a:xfrm>
            <a:off x="838200" y="1905000"/>
            <a:ext cx="792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20000"/>
              </a:spcBef>
              <a:buFontTx/>
              <a:buChar char="•"/>
            </a:pPr>
            <a:r>
              <a:rPr lang="ar-JO" altLang="ja-JP"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معنى بن عمي</a:t>
            </a:r>
            <a:endParaRPr lang="en-US"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1" algn="r" rtl="1" eaLnBrk="1" hangingPunct="1">
              <a:spcBef>
                <a:spcPct val="20000"/>
              </a:spcBef>
              <a:buFontTx/>
              <a:buChar char="–"/>
            </a:pP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ابن عشيرة الأب</a:t>
            </a:r>
            <a:endParaRPr lang="en-US"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1" algn="r" rtl="1" eaLnBrk="1" hangingPunct="1">
              <a:spcBef>
                <a:spcPct val="20000"/>
              </a:spcBef>
              <a:buFontTx/>
              <a:buChar char="–"/>
            </a:pPr>
            <a:r>
              <a:rPr lang="ar-JO"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ابن شعبي</a:t>
            </a:r>
            <a:endParaRPr lang="en-US" alt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FontTx/>
              <a:buChar char="•"/>
            </a:pPr>
            <a:r>
              <a:rPr lang="ar-JO"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ابن عشيرة الأب يظهر تذكر القرابة بين بني إسرائيل والعمونيين</a:t>
            </a:r>
            <a:endParaRPr lang="en-US"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FontTx/>
              <a:buChar char="•"/>
            </a:pPr>
            <a:r>
              <a:rPr lang="ar-JO"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ابن شعبي تصور الزواج المتبادل مع العبرانيين (2 مل 14: 21، 31، 2 أخ 12: 13)</a:t>
            </a:r>
            <a:endParaRPr lang="en-US"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linds(horizontal)">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blinds(horizontal)">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85800" y="228600"/>
            <a:ext cx="7772400" cy="1143000"/>
          </a:xfrm>
        </p:spPr>
        <p:txBody>
          <a:bodyPr/>
          <a:lstStyle/>
          <a:p>
            <a:pPr eaLnBrk="1" hangingPunct="1"/>
            <a:r>
              <a:rPr lang="ar-JO" altLang="en-US" sz="4000" dirty="0">
                <a:solidFill>
                  <a:srgbClr val="FFFF66"/>
                </a:solidFill>
                <a:ea typeface="ＭＳ Ｐゴシック" pitchFamily="34" charset="-128"/>
              </a:rPr>
              <a:t>الخلفية العرقية</a:t>
            </a:r>
            <a:endParaRPr lang="en-US" altLang="en-US" sz="4000" dirty="0">
              <a:solidFill>
                <a:srgbClr val="FFFF66"/>
              </a:solidFill>
              <a:ea typeface="ＭＳ Ｐゴシック" pitchFamily="34" charset="-128"/>
            </a:endParaRPr>
          </a:p>
        </p:txBody>
      </p:sp>
      <p:sp>
        <p:nvSpPr>
          <p:cNvPr id="97283" name="Text Box 4"/>
          <p:cNvSpPr txBox="1">
            <a:spLocks noChangeArrowheads="1"/>
          </p:cNvSpPr>
          <p:nvPr/>
        </p:nvSpPr>
        <p:spPr bwMode="auto">
          <a:xfrm>
            <a:off x="3733800" y="2362200"/>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000" b="1" dirty="0">
                <a:solidFill>
                  <a:schemeClr val="bg1"/>
                </a:solidFill>
                <a:latin typeface="Arial" panose="020B0604020202020204" pitchFamily="34" charset="0"/>
                <a:cs typeface="Arial" panose="020B0604020202020204" pitchFamily="34" charset="0"/>
              </a:rPr>
              <a:t>تارح</a:t>
            </a:r>
            <a:endParaRPr lang="en-US" altLang="en-US" sz="2000" b="1" dirty="0">
              <a:solidFill>
                <a:schemeClr val="bg1"/>
              </a:solidFill>
              <a:latin typeface="Arial" panose="020B0604020202020204" pitchFamily="34" charset="0"/>
              <a:cs typeface="Arial" panose="020B0604020202020204" pitchFamily="34" charset="0"/>
            </a:endParaRPr>
          </a:p>
        </p:txBody>
      </p:sp>
      <p:sp>
        <p:nvSpPr>
          <p:cNvPr id="97284" name="Text Box 5"/>
          <p:cNvSpPr txBox="1">
            <a:spLocks noChangeArrowheads="1"/>
          </p:cNvSpPr>
          <p:nvPr/>
        </p:nvSpPr>
        <p:spPr bwMode="auto">
          <a:xfrm>
            <a:off x="1676400" y="3048000"/>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000" b="1" dirty="0">
                <a:solidFill>
                  <a:schemeClr val="bg1"/>
                </a:solidFill>
                <a:latin typeface="Arial" panose="020B0604020202020204" pitchFamily="34" charset="0"/>
                <a:cs typeface="Arial" panose="020B0604020202020204" pitchFamily="34" charset="0"/>
              </a:rPr>
              <a:t>هاران</a:t>
            </a:r>
            <a:endParaRPr lang="en-US" altLang="en-US" sz="2000" b="1" dirty="0">
              <a:solidFill>
                <a:schemeClr val="bg1"/>
              </a:solidFill>
              <a:latin typeface="Arial" panose="020B0604020202020204" pitchFamily="34" charset="0"/>
              <a:cs typeface="Arial" panose="020B0604020202020204" pitchFamily="34" charset="0"/>
            </a:endParaRPr>
          </a:p>
        </p:txBody>
      </p:sp>
      <p:sp>
        <p:nvSpPr>
          <p:cNvPr id="97285" name="Text Box 6"/>
          <p:cNvSpPr txBox="1">
            <a:spLocks noChangeArrowheads="1"/>
          </p:cNvSpPr>
          <p:nvPr/>
        </p:nvSpPr>
        <p:spPr bwMode="auto">
          <a:xfrm>
            <a:off x="3733800" y="3505200"/>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000" b="1" dirty="0">
                <a:solidFill>
                  <a:schemeClr val="bg1"/>
                </a:solidFill>
                <a:latin typeface="Arial" panose="020B0604020202020204" pitchFamily="34" charset="0"/>
                <a:cs typeface="Arial" panose="020B0604020202020204" pitchFamily="34" charset="0"/>
              </a:rPr>
              <a:t>ناحور</a:t>
            </a:r>
            <a:endParaRPr lang="en-US" altLang="en-US" sz="2000" b="1" dirty="0">
              <a:solidFill>
                <a:schemeClr val="bg1"/>
              </a:solidFill>
              <a:latin typeface="Arial" panose="020B0604020202020204" pitchFamily="34" charset="0"/>
              <a:cs typeface="Arial" panose="020B0604020202020204" pitchFamily="34" charset="0"/>
            </a:endParaRPr>
          </a:p>
        </p:txBody>
      </p:sp>
      <p:sp>
        <p:nvSpPr>
          <p:cNvPr id="97286" name="Text Box 7"/>
          <p:cNvSpPr txBox="1">
            <a:spLocks noChangeArrowheads="1"/>
          </p:cNvSpPr>
          <p:nvPr/>
        </p:nvSpPr>
        <p:spPr bwMode="auto">
          <a:xfrm>
            <a:off x="5943600" y="32004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000" b="1" dirty="0">
                <a:solidFill>
                  <a:schemeClr val="bg1"/>
                </a:solidFill>
                <a:latin typeface="Arial" panose="020B0604020202020204" pitchFamily="34" charset="0"/>
                <a:cs typeface="Arial" panose="020B0604020202020204" pitchFamily="34" charset="0"/>
              </a:rPr>
              <a:t>إبراهيم</a:t>
            </a:r>
            <a:endParaRPr lang="en-US" altLang="en-US" sz="2000" b="1" dirty="0">
              <a:solidFill>
                <a:schemeClr val="bg1"/>
              </a:solidFill>
              <a:latin typeface="Arial" panose="020B0604020202020204" pitchFamily="34" charset="0"/>
              <a:cs typeface="Arial" panose="020B0604020202020204" pitchFamily="34" charset="0"/>
            </a:endParaRPr>
          </a:p>
        </p:txBody>
      </p:sp>
      <p:sp>
        <p:nvSpPr>
          <p:cNvPr id="97287" name="Text Box 8"/>
          <p:cNvSpPr txBox="1">
            <a:spLocks noChangeArrowheads="1"/>
          </p:cNvSpPr>
          <p:nvPr/>
        </p:nvSpPr>
        <p:spPr bwMode="auto">
          <a:xfrm>
            <a:off x="457200" y="5257800"/>
            <a:ext cx="182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ar-JO" altLang="en-US" sz="2000" b="1" dirty="0">
                <a:solidFill>
                  <a:srgbClr val="FFFF00"/>
                </a:solidFill>
                <a:latin typeface="Arial" panose="020B0604020202020204" pitchFamily="34" charset="0"/>
                <a:cs typeface="Arial" panose="020B0604020202020204" pitchFamily="34" charset="0"/>
              </a:rPr>
              <a:t>العمونيون</a:t>
            </a:r>
            <a:endParaRPr lang="en-US" altLang="en-US" sz="2000" b="1" dirty="0">
              <a:solidFill>
                <a:srgbClr val="FFFF00"/>
              </a:solidFill>
              <a:latin typeface="Arial" panose="020B0604020202020204" pitchFamily="34" charset="0"/>
              <a:cs typeface="Arial" panose="020B0604020202020204" pitchFamily="34" charset="0"/>
            </a:endParaRPr>
          </a:p>
        </p:txBody>
      </p:sp>
      <p:sp>
        <p:nvSpPr>
          <p:cNvPr id="97288" name="Text Box 9"/>
          <p:cNvSpPr txBox="1">
            <a:spLocks noChangeArrowheads="1"/>
          </p:cNvSpPr>
          <p:nvPr/>
        </p:nvSpPr>
        <p:spPr bwMode="auto">
          <a:xfrm>
            <a:off x="5486400" y="5257800"/>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000" b="1" dirty="0">
                <a:solidFill>
                  <a:schemeClr val="bg1"/>
                </a:solidFill>
                <a:latin typeface="Arial" panose="020B0604020202020204" pitchFamily="34" charset="0"/>
                <a:cs typeface="Arial" panose="020B0604020202020204" pitchFamily="34" charset="0"/>
              </a:rPr>
              <a:t>إسحق</a:t>
            </a:r>
            <a:endParaRPr lang="en-US" altLang="en-US" sz="2000" b="1" dirty="0">
              <a:solidFill>
                <a:schemeClr val="bg1"/>
              </a:solidFill>
              <a:latin typeface="Arial" panose="020B0604020202020204" pitchFamily="34" charset="0"/>
              <a:cs typeface="Arial" panose="020B0604020202020204" pitchFamily="34" charset="0"/>
            </a:endParaRPr>
          </a:p>
        </p:txBody>
      </p:sp>
      <p:sp>
        <p:nvSpPr>
          <p:cNvPr id="97289" name="Text Box 10"/>
          <p:cNvSpPr txBox="1">
            <a:spLocks noChangeArrowheads="1"/>
          </p:cNvSpPr>
          <p:nvPr/>
        </p:nvSpPr>
        <p:spPr bwMode="auto">
          <a:xfrm>
            <a:off x="6781800" y="5257800"/>
            <a:ext cx="137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000" b="1" dirty="0">
                <a:solidFill>
                  <a:schemeClr val="bg1"/>
                </a:solidFill>
                <a:latin typeface="Arial" panose="020B0604020202020204" pitchFamily="34" charset="0"/>
                <a:cs typeface="Arial" panose="020B0604020202020204" pitchFamily="34" charset="0"/>
              </a:rPr>
              <a:t>إسماعيل</a:t>
            </a:r>
            <a:endParaRPr lang="en-US" altLang="en-US" sz="2000" b="1" dirty="0">
              <a:solidFill>
                <a:schemeClr val="bg1"/>
              </a:solidFill>
              <a:latin typeface="Arial" panose="020B0604020202020204" pitchFamily="34" charset="0"/>
              <a:cs typeface="Arial" panose="020B0604020202020204" pitchFamily="34" charset="0"/>
            </a:endParaRPr>
          </a:p>
        </p:txBody>
      </p:sp>
      <p:sp>
        <p:nvSpPr>
          <p:cNvPr id="97290" name="Text Box 11"/>
          <p:cNvSpPr txBox="1">
            <a:spLocks noChangeArrowheads="1"/>
          </p:cNvSpPr>
          <p:nvPr/>
        </p:nvSpPr>
        <p:spPr bwMode="auto">
          <a:xfrm>
            <a:off x="2057400" y="5257800"/>
            <a:ext cx="152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000" b="1" dirty="0">
                <a:solidFill>
                  <a:schemeClr val="bg1"/>
                </a:solidFill>
                <a:latin typeface="Arial" panose="020B0604020202020204" pitchFamily="34" charset="0"/>
                <a:cs typeface="Arial" panose="020B0604020202020204" pitchFamily="34" charset="0"/>
              </a:rPr>
              <a:t>المؤابيون</a:t>
            </a:r>
            <a:endParaRPr lang="en-US" altLang="en-US" sz="2000" b="1" dirty="0">
              <a:solidFill>
                <a:schemeClr val="bg1"/>
              </a:solidFill>
              <a:latin typeface="Arial" panose="020B0604020202020204" pitchFamily="34" charset="0"/>
              <a:cs typeface="Arial" panose="020B0604020202020204" pitchFamily="34" charset="0"/>
            </a:endParaRPr>
          </a:p>
        </p:txBody>
      </p:sp>
      <p:sp>
        <p:nvSpPr>
          <p:cNvPr id="97291" name="Text Box 12"/>
          <p:cNvSpPr txBox="1">
            <a:spLocks noChangeArrowheads="1"/>
          </p:cNvSpPr>
          <p:nvPr/>
        </p:nvSpPr>
        <p:spPr bwMode="auto">
          <a:xfrm>
            <a:off x="3581400" y="5257800"/>
            <a:ext cx="152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2000" b="1" dirty="0">
                <a:latin typeface="Arial" panose="020B0604020202020204" pitchFamily="34" charset="0"/>
                <a:cs typeface="Arial" panose="020B0604020202020204" pitchFamily="34" charset="0"/>
              </a:rPr>
              <a:t> </a:t>
            </a:r>
            <a:r>
              <a:rPr lang="ar-JO" altLang="en-US" sz="2000" b="1" dirty="0">
                <a:solidFill>
                  <a:schemeClr val="bg1"/>
                </a:solidFill>
                <a:latin typeface="Arial" panose="020B0604020202020204" pitchFamily="34" charset="0"/>
                <a:cs typeface="Arial" panose="020B0604020202020204" pitchFamily="34" charset="0"/>
              </a:rPr>
              <a:t>الآراميون</a:t>
            </a:r>
            <a:r>
              <a:rPr lang="en-US" altLang="en-US" sz="2000" b="1" dirty="0">
                <a:solidFill>
                  <a:schemeClr val="bg1"/>
                </a:solidFill>
                <a:latin typeface="Arial" panose="020B0604020202020204" pitchFamily="34" charset="0"/>
                <a:cs typeface="Arial" panose="020B0604020202020204" pitchFamily="34" charset="0"/>
              </a:rPr>
              <a:t> (</a:t>
            </a:r>
            <a:r>
              <a:rPr lang="ar-JO" altLang="en-US" sz="2000" b="1" dirty="0">
                <a:solidFill>
                  <a:schemeClr val="bg1"/>
                </a:solidFill>
                <a:latin typeface="Arial" panose="020B0604020202020204" pitchFamily="34" charset="0"/>
                <a:cs typeface="Arial" panose="020B0604020202020204" pitchFamily="34" charset="0"/>
              </a:rPr>
              <a:t>الأموريون</a:t>
            </a:r>
            <a:r>
              <a:rPr lang="en-US" altLang="en-US" sz="2000" b="1" dirty="0">
                <a:solidFill>
                  <a:schemeClr val="bg1"/>
                </a:solidFill>
                <a:latin typeface="Arial" panose="020B0604020202020204" pitchFamily="34" charset="0"/>
                <a:cs typeface="Arial" panose="020B0604020202020204" pitchFamily="34" charset="0"/>
              </a:rPr>
              <a:t>)</a:t>
            </a:r>
          </a:p>
        </p:txBody>
      </p:sp>
      <p:sp>
        <p:nvSpPr>
          <p:cNvPr id="97292" name="Text Box 13"/>
          <p:cNvSpPr txBox="1">
            <a:spLocks noChangeArrowheads="1"/>
          </p:cNvSpPr>
          <p:nvPr/>
        </p:nvSpPr>
        <p:spPr bwMode="auto">
          <a:xfrm>
            <a:off x="1676400" y="3810000"/>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000" b="1" dirty="0">
                <a:solidFill>
                  <a:schemeClr val="bg1"/>
                </a:solidFill>
                <a:latin typeface="Arial" panose="020B0604020202020204" pitchFamily="34" charset="0"/>
                <a:cs typeface="Arial" panose="020B0604020202020204" pitchFamily="34" charset="0"/>
              </a:rPr>
              <a:t>لوط</a:t>
            </a:r>
            <a:endParaRPr lang="en-US" altLang="en-US" sz="2000" b="1" dirty="0">
              <a:solidFill>
                <a:schemeClr val="bg1"/>
              </a:solidFill>
              <a:latin typeface="Arial" panose="020B0604020202020204" pitchFamily="34" charset="0"/>
              <a:cs typeface="Arial" panose="020B0604020202020204" pitchFamily="34" charset="0"/>
            </a:endParaRPr>
          </a:p>
        </p:txBody>
      </p:sp>
      <p:sp>
        <p:nvSpPr>
          <p:cNvPr id="97293" name="Line 14"/>
          <p:cNvSpPr>
            <a:spLocks noChangeShapeType="1"/>
          </p:cNvSpPr>
          <p:nvPr/>
        </p:nvSpPr>
        <p:spPr bwMode="auto">
          <a:xfrm flipH="1">
            <a:off x="2743200" y="2819400"/>
            <a:ext cx="1066800" cy="3048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GB" b="1" dirty="0">
              <a:latin typeface="Arial" panose="020B0604020202020204" pitchFamily="34" charset="0"/>
              <a:cs typeface="Arial" panose="020B0604020202020204" pitchFamily="34" charset="0"/>
            </a:endParaRPr>
          </a:p>
        </p:txBody>
      </p:sp>
      <p:cxnSp>
        <p:nvCxnSpPr>
          <p:cNvPr id="97294" name="AutoShape 15"/>
          <p:cNvCxnSpPr>
            <a:cxnSpLocks noChangeShapeType="1"/>
            <a:stCxn id="97286" idx="0"/>
            <a:endCxn id="97286" idx="0"/>
          </p:cNvCxnSpPr>
          <p:nvPr/>
        </p:nvCxnSpPr>
        <p:spPr bwMode="auto">
          <a:xfrm rot="5400000" flipH="1" flipV="1">
            <a:off x="6667500" y="3200400"/>
            <a:ext cx="1588" cy="158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7295" name="AutoShape 16"/>
          <p:cNvCxnSpPr>
            <a:cxnSpLocks noChangeShapeType="1"/>
            <a:stCxn id="97283" idx="2"/>
            <a:endCxn id="97286" idx="0"/>
          </p:cNvCxnSpPr>
          <p:nvPr/>
        </p:nvCxnSpPr>
        <p:spPr bwMode="auto">
          <a:xfrm rot="16200000" flipH="1">
            <a:off x="5229225" y="1762125"/>
            <a:ext cx="438150" cy="24384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97296" name="AutoShape 17"/>
          <p:cNvCxnSpPr>
            <a:cxnSpLocks noChangeShapeType="1"/>
          </p:cNvCxnSpPr>
          <p:nvPr/>
        </p:nvCxnSpPr>
        <p:spPr bwMode="auto">
          <a:xfrm>
            <a:off x="4267200" y="3962400"/>
            <a:ext cx="38100" cy="12954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97297" name="AutoShape 18"/>
          <p:cNvCxnSpPr>
            <a:cxnSpLocks noChangeShapeType="1"/>
            <a:stCxn id="97286" idx="2"/>
            <a:endCxn id="97288" idx="0"/>
          </p:cNvCxnSpPr>
          <p:nvPr/>
        </p:nvCxnSpPr>
        <p:spPr bwMode="auto">
          <a:xfrm rot="5400000">
            <a:off x="5495925" y="4086225"/>
            <a:ext cx="1657350" cy="6858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97298" name="AutoShape 19"/>
          <p:cNvCxnSpPr>
            <a:cxnSpLocks noChangeShapeType="1"/>
            <a:stCxn id="97286" idx="2"/>
            <a:endCxn id="97289" idx="0"/>
          </p:cNvCxnSpPr>
          <p:nvPr/>
        </p:nvCxnSpPr>
        <p:spPr bwMode="auto">
          <a:xfrm rot="16200000" flipH="1">
            <a:off x="6238875" y="4029075"/>
            <a:ext cx="1657350" cy="8001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97299" name="AutoShape 20"/>
          <p:cNvCxnSpPr>
            <a:cxnSpLocks noChangeShapeType="1"/>
            <a:stCxn id="97284" idx="2"/>
            <a:endCxn id="97292" idx="0"/>
          </p:cNvCxnSpPr>
          <p:nvPr/>
        </p:nvCxnSpPr>
        <p:spPr bwMode="auto">
          <a:xfrm rot="5400000">
            <a:off x="1990726" y="3629025"/>
            <a:ext cx="361950" cy="3175"/>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97300" name="AutoShape 21"/>
          <p:cNvCxnSpPr>
            <a:cxnSpLocks noChangeShapeType="1"/>
            <a:stCxn id="97292" idx="2"/>
            <a:endCxn id="97287" idx="0"/>
          </p:cNvCxnSpPr>
          <p:nvPr/>
        </p:nvCxnSpPr>
        <p:spPr bwMode="auto">
          <a:xfrm rot="5400000">
            <a:off x="1247775" y="4333875"/>
            <a:ext cx="1047750" cy="8001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97301" name="AutoShape 22"/>
          <p:cNvCxnSpPr>
            <a:cxnSpLocks noChangeShapeType="1"/>
            <a:stCxn id="97292" idx="2"/>
            <a:endCxn id="97290" idx="0"/>
          </p:cNvCxnSpPr>
          <p:nvPr/>
        </p:nvCxnSpPr>
        <p:spPr bwMode="auto">
          <a:xfrm rot="16200000" flipH="1">
            <a:off x="1971675" y="4410075"/>
            <a:ext cx="1047750" cy="6477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97302" name="AutoShape 23"/>
          <p:cNvCxnSpPr>
            <a:cxnSpLocks noChangeShapeType="1"/>
            <a:stCxn id="97283" idx="2"/>
            <a:endCxn id="97285" idx="0"/>
          </p:cNvCxnSpPr>
          <p:nvPr/>
        </p:nvCxnSpPr>
        <p:spPr bwMode="auto">
          <a:xfrm rot="5400000">
            <a:off x="3857626" y="3133725"/>
            <a:ext cx="742950" cy="3175"/>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97303" name="Rectangle 24"/>
          <p:cNvSpPr>
            <a:spLocks noChangeArrowheads="1"/>
          </p:cNvSpPr>
          <p:nvPr/>
        </p:nvSpPr>
        <p:spPr bwMode="auto">
          <a:xfrm>
            <a:off x="2800350" y="2105025"/>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b="1" dirty="0">
              <a:latin typeface="Arial" panose="020B0604020202020204" pitchFamily="34" charset="0"/>
              <a:cs typeface="Arial" panose="020B0604020202020204" pitchFamily="34" charset="0"/>
            </a:endParaRPr>
          </a:p>
        </p:txBody>
      </p:sp>
      <p:sp>
        <p:nvSpPr>
          <p:cNvPr id="97304"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chemeClr val="bg1"/>
                </a:solidFill>
                <a:latin typeface="Arial" panose="020B0604020202020204" pitchFamily="34" charset="0"/>
                <a:cs typeface="Arial" panose="020B0604020202020204" pitchFamily="34" charset="0"/>
              </a:rPr>
              <a:t>17</a:t>
            </a:r>
            <a:endParaRPr lang="en-US" altLang="en-US" b="1" dirty="0">
              <a:solidFill>
                <a:schemeClr val="bg1"/>
              </a:solidFill>
              <a:latin typeface="Arial" panose="020B0604020202020204" pitchFamily="34" charset="0"/>
              <a:cs typeface="Arial" panose="020B0604020202020204" pitchFamily="34" charset="0"/>
            </a:endParaRPr>
          </a:p>
        </p:txBody>
      </p:sp>
      <p:sp>
        <p:nvSpPr>
          <p:cNvPr id="97305" name="Rectangle 3"/>
          <p:cNvSpPr txBox="1">
            <a:spLocks noChangeArrowheads="1"/>
          </p:cNvSpPr>
          <p:nvPr/>
        </p:nvSpPr>
        <p:spPr bwMode="auto">
          <a:xfrm>
            <a:off x="1143000" y="1524000"/>
            <a:ext cx="7086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20000"/>
              </a:spcBef>
            </a:pPr>
            <a:r>
              <a:rPr lang="ar-JO" altLang="en-US" sz="2800" b="1" dirty="0">
                <a:solidFill>
                  <a:schemeClr val="bg1"/>
                </a:solidFill>
                <a:latin typeface="Arial" panose="020B0604020202020204" pitchFamily="34" charset="0"/>
                <a:cs typeface="Arial" panose="020B0604020202020204" pitchFamily="34" charset="0"/>
              </a:rPr>
              <a:t>القرابة بين بني إسرائيل والعمونيين</a:t>
            </a:r>
            <a:endParaRPr lang="en-US" altLang="en-US" sz="2800" b="1" dirty="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ugaritmrz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304800" y="228600"/>
            <a:ext cx="88392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Grp="1" noChangeArrowheads="1"/>
          </p:cNvSpPr>
          <p:nvPr>
            <p:ph type="title"/>
          </p:nvPr>
        </p:nvSpPr>
        <p:spPr>
          <a:extLst>
            <a:ext uri="{FAA26D3D-D897-4be2-8F04-BA451C77F1D7}">
              <ma14:placeholderFlag xmlns:ma14="http://schemas.microsoft.com/office/mac/drawingml/2011/main" xmlns="" val="1"/>
            </a:ext>
          </a:extLst>
        </p:spPr>
        <p:txBody>
          <a:bodyPr/>
          <a:lstStyle/>
          <a:p>
            <a:pPr eaLnBrk="1" hangingPunct="1">
              <a:defRPr/>
            </a:pPr>
            <a:r>
              <a:rPr lang="ar-JO" dirty="0">
                <a:solidFill>
                  <a:srgbClr val="00FFFF"/>
                </a:solidFill>
                <a:effectLst>
                  <a:glow rad="101600">
                    <a:schemeClr val="tx1">
                      <a:alpha val="75000"/>
                    </a:schemeClr>
                  </a:glow>
                </a:effectLst>
                <a:ea typeface="ＭＳ Ｐゴシック" charset="0"/>
              </a:rPr>
              <a:t>اللغات</a:t>
            </a:r>
            <a:endParaRPr lang="en-US" dirty="0">
              <a:solidFill>
                <a:srgbClr val="00FFFF"/>
              </a:solidFill>
              <a:effectLst>
                <a:glow rad="101600">
                  <a:schemeClr val="tx1">
                    <a:alpha val="75000"/>
                  </a:schemeClr>
                </a:glow>
              </a:effectLst>
              <a:ea typeface="ＭＳ Ｐゴシック" charset="0"/>
            </a:endParaRPr>
          </a:p>
        </p:txBody>
      </p:sp>
      <p:sp>
        <p:nvSpPr>
          <p:cNvPr id="5" name="Rectangle 4"/>
          <p:cNvSpPr txBox="1">
            <a:spLocks noChangeArrowheads="1"/>
          </p:cNvSpPr>
          <p:nvPr/>
        </p:nvSpPr>
        <p:spPr bwMode="auto">
          <a:xfrm>
            <a:off x="1066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lnSpc>
                <a:spcPct val="90000"/>
              </a:lnSpc>
              <a:spcBef>
                <a:spcPct val="20000"/>
              </a:spcBef>
              <a:buFontTx/>
              <a:buChar char="•"/>
            </a:pPr>
            <a:r>
              <a:rPr lang="ar-JO" altLang="en-US" sz="3200" b="1" dirty="0">
                <a:solidFill>
                  <a:schemeClr val="bg1"/>
                </a:solidFill>
                <a:latin typeface="Arial" panose="020B0604020202020204" pitchFamily="34" charset="0"/>
                <a:cs typeface="Arial" panose="020B0604020202020204" pitchFamily="34" charset="0"/>
              </a:rPr>
              <a:t>كانت اللغة المحكية مرتبطة بشكل كبير باللغة العبرية؟</a:t>
            </a:r>
            <a:endParaRPr lang="en-US" altLang="en-US" sz="3200" b="1" dirty="0">
              <a:solidFill>
                <a:schemeClr val="bg1"/>
              </a:solidFill>
              <a:latin typeface="Arial" panose="020B0604020202020204" pitchFamily="34" charset="0"/>
              <a:cs typeface="Arial" panose="020B0604020202020204" pitchFamily="34" charset="0"/>
            </a:endParaRPr>
          </a:p>
          <a:p>
            <a:pPr algn="r" rtl="1" eaLnBrk="1" hangingPunct="1">
              <a:lnSpc>
                <a:spcPct val="90000"/>
              </a:lnSpc>
              <a:spcBef>
                <a:spcPct val="20000"/>
              </a:spcBef>
              <a:buFontTx/>
              <a:buChar char="•"/>
            </a:pPr>
            <a:r>
              <a:rPr lang="ar-JO" altLang="en-US" sz="3200" b="1" dirty="0">
                <a:solidFill>
                  <a:schemeClr val="bg1"/>
                </a:solidFill>
                <a:latin typeface="Arial" panose="020B0604020202020204" pitchFamily="34" charset="0"/>
                <a:cs typeface="Arial" panose="020B0604020202020204" pitchFamily="34" charset="0"/>
              </a:rPr>
              <a:t>كانت اللغة مكتوبة بالكنعانية – الفينيقية القديمة والتي يمكن على الأغلب فهمها من قبل بني إسرائيل.</a:t>
            </a:r>
            <a:endParaRPr lang="en-US" altLang="en-US" sz="3200" b="1" dirty="0">
              <a:solidFill>
                <a:schemeClr val="bg1"/>
              </a:solidFill>
              <a:latin typeface="Arial" panose="020B0604020202020204" pitchFamily="34" charset="0"/>
              <a:cs typeface="Arial" panose="020B0604020202020204" pitchFamily="34" charset="0"/>
            </a:endParaRPr>
          </a:p>
          <a:p>
            <a:pPr algn="r" rtl="1" eaLnBrk="1" hangingPunct="1">
              <a:lnSpc>
                <a:spcPct val="90000"/>
              </a:lnSpc>
              <a:spcBef>
                <a:spcPct val="20000"/>
              </a:spcBef>
              <a:buFontTx/>
              <a:buChar char="•"/>
            </a:pPr>
            <a:r>
              <a:rPr lang="ar-JO" altLang="en-US" sz="3200" b="1" dirty="0">
                <a:solidFill>
                  <a:schemeClr val="bg1"/>
                </a:solidFill>
                <a:latin typeface="Arial" panose="020B0604020202020204" pitchFamily="34" charset="0"/>
                <a:cs typeface="Arial" panose="020B0604020202020204" pitchFamily="34" charset="0"/>
              </a:rPr>
              <a:t>كانت اللغة مرتبطة بشكل كبير مع اللغات الأمورية.</a:t>
            </a:r>
            <a:endParaRPr lang="en-US" altLang="en-US" sz="3200" b="1" dirty="0">
              <a:solidFill>
                <a:schemeClr val="bg1"/>
              </a:solidFill>
              <a:latin typeface="Arial" pitchFamily="34" charset="0"/>
              <a:cs typeface="Arial" pitchFamily="34" charset="0"/>
            </a:endParaRPr>
          </a:p>
          <a:p>
            <a:pPr eaLnBrk="1" hangingPunct="1">
              <a:lnSpc>
                <a:spcPct val="90000"/>
              </a:lnSpc>
              <a:spcBef>
                <a:spcPct val="20000"/>
              </a:spcBef>
              <a:buFontTx/>
              <a:buChar char="•"/>
            </a:pPr>
            <a:endParaRPr lang="en-US" altLang="en-US" sz="3200" b="1" dirty="0">
              <a:solidFill>
                <a:schemeClr val="bg1"/>
              </a:solidFill>
              <a:latin typeface="Arial" pitchFamily="34" charset="0"/>
              <a:cs typeface="Arial" pitchFamily="34" charset="0"/>
            </a:endParaRPr>
          </a:p>
        </p:txBody>
      </p:sp>
      <p:sp>
        <p:nvSpPr>
          <p:cNvPr id="6"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95</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body" idx="1"/>
          </p:nvPr>
        </p:nvSpPr>
        <p:spPr/>
        <p:txBody>
          <a:bodyPr/>
          <a:lstStyle/>
          <a:p>
            <a:pPr eaLnBrk="1" hangingPunct="1"/>
            <a:endParaRPr lang="en-US" altLang="en-US" sz="2400" dirty="0">
              <a:ea typeface="ＭＳ Ｐゴシック" pitchFamily="34" charset="-128"/>
            </a:endParaRPr>
          </a:p>
        </p:txBody>
      </p:sp>
      <p:pic>
        <p:nvPicPr>
          <p:cNvPr id="101378" name="Picture 3" descr="alpha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55613"/>
            <a:ext cx="861060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 Box 4"/>
          <p:cNvSpPr txBox="1">
            <a:spLocks noChangeArrowheads="1"/>
          </p:cNvSpPr>
          <p:nvPr/>
        </p:nvSpPr>
        <p:spPr bwMode="auto">
          <a:xfrm>
            <a:off x="0" y="64008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rgbClr val="000000"/>
                </a:solidFill>
                <a:latin typeface="Arial" panose="020B0604020202020204" pitchFamily="34" charset="0"/>
                <a:cs typeface="Arial" panose="020B0604020202020204" pitchFamily="34" charset="0"/>
              </a:rPr>
              <a:t>مقتبس من الموسوعة الفينيقية</a:t>
            </a:r>
            <a:r>
              <a:rPr lang="en-US" altLang="en-US" b="1" dirty="0">
                <a:solidFill>
                  <a:srgbClr val="000000"/>
                </a:solidFill>
                <a:latin typeface="Arial" panose="020B0604020202020204" pitchFamily="34" charset="0"/>
                <a:cs typeface="Arial" panose="020B0604020202020204" pitchFamily="34" charset="0"/>
              </a:rPr>
              <a:t> http://phoenicia.org/alphabet.html </a:t>
            </a:r>
          </a:p>
        </p:txBody>
      </p:sp>
      <p:sp>
        <p:nvSpPr>
          <p:cNvPr id="6" name="Text Box 7"/>
          <p:cNvSpPr txBox="1">
            <a:spLocks noChangeArrowheads="1"/>
          </p:cNvSpPr>
          <p:nvPr/>
        </p:nvSpPr>
        <p:spPr bwMode="auto">
          <a:xfrm>
            <a:off x="8382000" y="76200"/>
            <a:ext cx="68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effectLst/>
                <a:latin typeface="Arial" panose="020B0604020202020204" pitchFamily="34" charset="0"/>
                <a:cs typeface="Arial" panose="020B0604020202020204" pitchFamily="34" charset="0"/>
              </a:rPr>
              <a:t>118</a:t>
            </a:r>
            <a:endParaRPr lang="en-US" sz="1800" b="1" dirty="0">
              <a:effectLst/>
              <a:latin typeface="Arial" panose="020B0604020202020204" pitchFamily="34" charset="0"/>
              <a:cs typeface="Arial" panose="020B0604020202020204" pitchFamily="34" charset="0"/>
            </a:endParaRPr>
          </a:p>
        </p:txBody>
      </p:sp>
      <p:sp>
        <p:nvSpPr>
          <p:cNvPr id="7" name="Rectangle 6"/>
          <p:cNvSpPr>
            <a:spLocks noChangeArrowheads="1"/>
          </p:cNvSpPr>
          <p:nvPr/>
        </p:nvSpPr>
        <p:spPr bwMode="auto">
          <a:xfrm>
            <a:off x="152400" y="419100"/>
            <a:ext cx="2590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algn="ctr">
              <a:defRPr/>
            </a:pPr>
            <a:r>
              <a:rPr lang="ar-JO" sz="2000" b="1" dirty="0">
                <a:solidFill>
                  <a:srgbClr val="000000"/>
                </a:solidFill>
                <a:latin typeface="Arial" panose="020B0604020202020204" pitchFamily="34" charset="0"/>
                <a:ea typeface="+mn-ea"/>
                <a:cs typeface="Arial" panose="020B0604020202020204" pitchFamily="34" charset="0"/>
              </a:rPr>
              <a:t>الكنعانية الأولية</a:t>
            </a:r>
            <a:endParaRPr lang="en-US" sz="2000" b="1" dirty="0">
              <a:solidFill>
                <a:srgbClr val="000000"/>
              </a:solidFill>
              <a:latin typeface="Arial" panose="020B0604020202020204" pitchFamily="34" charset="0"/>
              <a:ea typeface="+mn-ea"/>
              <a:cs typeface="Arial" panose="020B0604020202020204" pitchFamily="34" charset="0"/>
            </a:endParaRPr>
          </a:p>
        </p:txBody>
      </p:sp>
      <p:sp>
        <p:nvSpPr>
          <p:cNvPr id="9" name="Rectangle 8"/>
          <p:cNvSpPr>
            <a:spLocks noChangeArrowheads="1"/>
          </p:cNvSpPr>
          <p:nvPr/>
        </p:nvSpPr>
        <p:spPr bwMode="auto">
          <a:xfrm>
            <a:off x="2514600" y="1905000"/>
            <a:ext cx="1828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zh-CN" sz="2000" b="1" dirty="0">
                <a:solidFill>
                  <a:srgbClr val="000000"/>
                </a:solidFill>
                <a:latin typeface="Arial" panose="020B0604020202020204" pitchFamily="34" charset="0"/>
                <a:cs typeface="Arial" panose="020B0604020202020204" pitchFamily="34" charset="0"/>
              </a:rPr>
              <a:t>الارامية</a:t>
            </a:r>
            <a:endParaRPr lang="en-US" altLang="en-US" sz="2000" b="1" dirty="0">
              <a:solidFill>
                <a:srgbClr val="000000"/>
              </a:solidFill>
              <a:latin typeface="Arial" panose="020B0604020202020204" pitchFamily="34" charset="0"/>
              <a:cs typeface="Arial" panose="020B0604020202020204" pitchFamily="34" charset="0"/>
            </a:endParaRPr>
          </a:p>
        </p:txBody>
      </p:sp>
      <p:sp>
        <p:nvSpPr>
          <p:cNvPr id="10" name="Rectangle 9"/>
          <p:cNvSpPr>
            <a:spLocks noChangeArrowheads="1"/>
          </p:cNvSpPr>
          <p:nvPr/>
        </p:nvSpPr>
        <p:spPr bwMode="auto">
          <a:xfrm>
            <a:off x="4724400" y="1905000"/>
            <a:ext cx="1828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zh-CN" sz="2000" b="1" dirty="0">
                <a:solidFill>
                  <a:srgbClr val="000000"/>
                </a:solidFill>
                <a:latin typeface="Arial" panose="020B0604020202020204" pitchFamily="34" charset="0"/>
                <a:cs typeface="Arial" panose="020B0604020202020204" pitchFamily="34" charset="0"/>
              </a:rPr>
              <a:t>السريانية</a:t>
            </a:r>
            <a:endParaRPr lang="en-US" altLang="en-US" sz="2000" b="1" dirty="0">
              <a:solidFill>
                <a:srgbClr val="000000"/>
              </a:solidFill>
              <a:latin typeface="Arial" panose="020B0604020202020204" pitchFamily="34" charset="0"/>
              <a:cs typeface="Arial" panose="020B0604020202020204" pitchFamily="34" charset="0"/>
            </a:endParaRPr>
          </a:p>
        </p:txBody>
      </p:sp>
      <p:sp>
        <p:nvSpPr>
          <p:cNvPr id="11" name="Rectangle 10"/>
          <p:cNvSpPr>
            <a:spLocks noChangeArrowheads="1"/>
          </p:cNvSpPr>
          <p:nvPr/>
        </p:nvSpPr>
        <p:spPr bwMode="auto">
          <a:xfrm>
            <a:off x="4724400" y="2362200"/>
            <a:ext cx="1828800" cy="419100"/>
          </a:xfrm>
          <a:prstGeom prst="rect">
            <a:avLst/>
          </a:prstGeom>
          <a:solidFill>
            <a:srgbClr val="FFFF00"/>
          </a:solidFill>
          <a:ln w="63500">
            <a:solidFill>
              <a:srgbClr val="2D2DB9"/>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zh-CN" sz="2000" b="1" dirty="0">
                <a:solidFill>
                  <a:srgbClr val="000000"/>
                </a:solidFill>
                <a:latin typeface="Arial" panose="020B0604020202020204" pitchFamily="34" charset="0"/>
                <a:cs typeface="Arial" panose="020B0604020202020204" pitchFamily="34" charset="0"/>
              </a:rPr>
              <a:t>العبرانية</a:t>
            </a:r>
            <a:endParaRPr lang="en-US" altLang="en-US" sz="2000" b="1" dirty="0">
              <a:solidFill>
                <a:srgbClr val="000000"/>
              </a:solidFill>
              <a:latin typeface="Arial" panose="020B0604020202020204" pitchFamily="34" charset="0"/>
              <a:cs typeface="Arial" panose="020B0604020202020204" pitchFamily="34" charset="0"/>
            </a:endParaRPr>
          </a:p>
        </p:txBody>
      </p:sp>
      <p:sp>
        <p:nvSpPr>
          <p:cNvPr id="14" name="Rectangle 13"/>
          <p:cNvSpPr>
            <a:spLocks noChangeArrowheads="1"/>
          </p:cNvSpPr>
          <p:nvPr/>
        </p:nvSpPr>
        <p:spPr bwMode="auto">
          <a:xfrm>
            <a:off x="4724400" y="2857500"/>
            <a:ext cx="1828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zh-CN" sz="2000" b="1" dirty="0">
                <a:solidFill>
                  <a:srgbClr val="000000"/>
                </a:solidFill>
                <a:latin typeface="Arial" panose="020B0604020202020204" pitchFamily="34" charset="0"/>
                <a:cs typeface="Arial" panose="020B0604020202020204" pitchFamily="34" charset="0"/>
              </a:rPr>
              <a:t>البالميرية</a:t>
            </a:r>
            <a:endParaRPr lang="en-US" altLang="en-US" sz="2000" b="1" dirty="0">
              <a:solidFill>
                <a:srgbClr val="000000"/>
              </a:solidFill>
              <a:latin typeface="Arial" panose="020B0604020202020204" pitchFamily="34" charset="0"/>
              <a:cs typeface="Arial" panose="020B0604020202020204" pitchFamily="34" charset="0"/>
            </a:endParaRPr>
          </a:p>
        </p:txBody>
      </p:sp>
      <p:sp>
        <p:nvSpPr>
          <p:cNvPr id="15" name="Rectangle 14"/>
          <p:cNvSpPr>
            <a:spLocks noChangeArrowheads="1"/>
          </p:cNvSpPr>
          <p:nvPr/>
        </p:nvSpPr>
        <p:spPr bwMode="auto">
          <a:xfrm>
            <a:off x="4724400" y="3314700"/>
            <a:ext cx="16002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zh-CN" sz="2000" b="1" dirty="0">
                <a:solidFill>
                  <a:srgbClr val="000000"/>
                </a:solidFill>
                <a:latin typeface="Arial" panose="020B0604020202020204" pitchFamily="34" charset="0"/>
                <a:cs typeface="Arial" panose="020B0604020202020204" pitchFamily="34" charset="0"/>
              </a:rPr>
              <a:t>النبطية</a:t>
            </a:r>
            <a:endParaRPr lang="en-US" altLang="en-US" sz="2000" b="1" dirty="0">
              <a:solidFill>
                <a:srgbClr val="000000"/>
              </a:solidFill>
              <a:latin typeface="Arial" panose="020B0604020202020204" pitchFamily="34" charset="0"/>
              <a:cs typeface="Arial" panose="020B0604020202020204" pitchFamily="34" charset="0"/>
            </a:endParaRPr>
          </a:p>
        </p:txBody>
      </p:sp>
      <p:sp>
        <p:nvSpPr>
          <p:cNvPr id="17" name="Rectangle 16"/>
          <p:cNvSpPr>
            <a:spLocks noChangeArrowheads="1"/>
          </p:cNvSpPr>
          <p:nvPr/>
        </p:nvSpPr>
        <p:spPr bwMode="auto">
          <a:xfrm>
            <a:off x="6781800" y="3733800"/>
            <a:ext cx="1600200" cy="609600"/>
          </a:xfrm>
          <a:prstGeom prst="rect">
            <a:avLst/>
          </a:prstGeom>
          <a:solidFill>
            <a:srgbClr val="FFFF00"/>
          </a:solidFill>
          <a:ln w="63500">
            <a:solidFill>
              <a:srgbClr val="2D2DB9"/>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zh-CN" sz="3200" b="1" dirty="0">
                <a:solidFill>
                  <a:srgbClr val="000000"/>
                </a:solidFill>
                <a:latin typeface="Arial" panose="020B0604020202020204" pitchFamily="34" charset="0"/>
                <a:cs typeface="Arial" panose="020B0604020202020204" pitchFamily="34" charset="0"/>
              </a:rPr>
              <a:t>الغربية</a:t>
            </a:r>
            <a:endParaRPr lang="en-US" altLang="en-US" sz="3200" b="1" dirty="0">
              <a:solidFill>
                <a:srgbClr val="000000"/>
              </a:solidFill>
              <a:latin typeface="Arial" panose="020B0604020202020204" pitchFamily="34" charset="0"/>
              <a:cs typeface="Arial" panose="020B0604020202020204" pitchFamily="34" charset="0"/>
            </a:endParaRPr>
          </a:p>
        </p:txBody>
      </p:sp>
      <p:sp>
        <p:nvSpPr>
          <p:cNvPr id="18" name="Rectangle 17"/>
          <p:cNvSpPr>
            <a:spLocks noChangeArrowheads="1"/>
          </p:cNvSpPr>
          <p:nvPr/>
        </p:nvSpPr>
        <p:spPr bwMode="auto">
          <a:xfrm>
            <a:off x="7543800" y="4572000"/>
            <a:ext cx="1447800" cy="533400"/>
          </a:xfrm>
          <a:prstGeom prst="rect">
            <a:avLst/>
          </a:prstGeom>
          <a:solidFill>
            <a:srgbClr val="FFFF00"/>
          </a:solidFill>
          <a:ln w="63500">
            <a:solidFill>
              <a:srgbClr val="2D2DB9"/>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zh-CN" sz="2000" b="1" dirty="0">
                <a:solidFill>
                  <a:srgbClr val="000000"/>
                </a:solidFill>
                <a:latin typeface="Arial" panose="020B0604020202020204" pitchFamily="34" charset="0"/>
                <a:cs typeface="Arial" panose="020B0604020202020204" pitchFamily="34" charset="0"/>
              </a:rPr>
              <a:t>السيريلية</a:t>
            </a:r>
            <a:endParaRPr lang="en-US" altLang="en-US" sz="2000" b="1" dirty="0">
              <a:solidFill>
                <a:srgbClr val="000000"/>
              </a:solidFill>
              <a:latin typeface="Arial" panose="020B0604020202020204" pitchFamily="34" charset="0"/>
              <a:cs typeface="Arial" panose="020B0604020202020204" pitchFamily="34" charset="0"/>
            </a:endParaRPr>
          </a:p>
        </p:txBody>
      </p:sp>
      <p:sp>
        <p:nvSpPr>
          <p:cNvPr id="19" name="Rectangle 18"/>
          <p:cNvSpPr>
            <a:spLocks noChangeArrowheads="1"/>
          </p:cNvSpPr>
          <p:nvPr/>
        </p:nvSpPr>
        <p:spPr bwMode="auto">
          <a:xfrm>
            <a:off x="3810000" y="4305300"/>
            <a:ext cx="1143000" cy="457200"/>
          </a:xfrm>
          <a:prstGeom prst="rect">
            <a:avLst/>
          </a:prstGeom>
          <a:solidFill>
            <a:srgbClr val="FFFF00"/>
          </a:solidFill>
          <a:ln w="63500">
            <a:solidFill>
              <a:srgbClr val="2D2DB9"/>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zh-CN" sz="2000" b="1" dirty="0">
                <a:solidFill>
                  <a:srgbClr val="000000"/>
                </a:solidFill>
                <a:latin typeface="Arial" panose="020B0604020202020204" pitchFamily="34" charset="0"/>
                <a:cs typeface="Arial" panose="020B0604020202020204" pitchFamily="34" charset="0"/>
              </a:rPr>
              <a:t>اليونانية</a:t>
            </a:r>
            <a:endParaRPr lang="en-US" altLang="en-US" sz="2000" b="1" dirty="0">
              <a:solidFill>
                <a:srgbClr val="000000"/>
              </a:solidFill>
              <a:latin typeface="Arial" panose="020B0604020202020204" pitchFamily="34" charset="0"/>
              <a:cs typeface="Arial" panose="020B0604020202020204" pitchFamily="34" charset="0"/>
            </a:endParaRPr>
          </a:p>
        </p:txBody>
      </p:sp>
      <p:sp>
        <p:nvSpPr>
          <p:cNvPr id="20" name="Rectangle 19"/>
          <p:cNvSpPr>
            <a:spLocks noChangeArrowheads="1"/>
          </p:cNvSpPr>
          <p:nvPr/>
        </p:nvSpPr>
        <p:spPr bwMode="auto">
          <a:xfrm>
            <a:off x="7620000" y="3000375"/>
            <a:ext cx="1371600" cy="428625"/>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zh-CN" sz="2000" b="1" dirty="0">
                <a:solidFill>
                  <a:srgbClr val="000000"/>
                </a:solidFill>
                <a:latin typeface="Arial" panose="020B0604020202020204" pitchFamily="34" charset="0"/>
                <a:cs typeface="Arial" panose="020B0604020202020204" pitchFamily="34" charset="0"/>
              </a:rPr>
              <a:t>الفارسية</a:t>
            </a:r>
            <a:endParaRPr lang="en-US" altLang="en-US" sz="2000" b="1" dirty="0">
              <a:solidFill>
                <a:srgbClr val="000000"/>
              </a:solidFill>
              <a:latin typeface="Arial" panose="020B0604020202020204" pitchFamily="34" charset="0"/>
              <a:cs typeface="Arial" panose="020B0604020202020204" pitchFamily="34" charset="0"/>
            </a:endParaRPr>
          </a:p>
        </p:txBody>
      </p:sp>
      <p:sp>
        <p:nvSpPr>
          <p:cNvPr id="22" name="Rectangle 21"/>
          <p:cNvSpPr>
            <a:spLocks noChangeArrowheads="1"/>
          </p:cNvSpPr>
          <p:nvPr/>
        </p:nvSpPr>
        <p:spPr bwMode="auto">
          <a:xfrm>
            <a:off x="762000" y="1447800"/>
            <a:ext cx="1905000" cy="533400"/>
          </a:xfrm>
          <a:prstGeom prst="rect">
            <a:avLst/>
          </a:prstGeom>
          <a:solidFill>
            <a:srgbClr val="FF0000"/>
          </a:solidFill>
          <a:ln w="9525">
            <a:solidFill>
              <a:srgbClr val="FF0000"/>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zh-CN" b="1" dirty="0">
                <a:solidFill>
                  <a:srgbClr val="FFFFFF"/>
                </a:solidFill>
                <a:latin typeface="Arial" panose="020B0604020202020204" pitchFamily="34" charset="0"/>
                <a:cs typeface="Arial" panose="020B0604020202020204" pitchFamily="34" charset="0"/>
              </a:rPr>
              <a:t>الفينيقية</a:t>
            </a:r>
            <a:endParaRPr lang="en-US" altLang="en-US" b="1" dirty="0">
              <a:solidFill>
                <a:srgbClr val="FFFFFF"/>
              </a:solidFill>
              <a:latin typeface="Arial" panose="020B0604020202020204" pitchFamily="34" charset="0"/>
              <a:cs typeface="Arial" panose="020B0604020202020204" pitchFamily="34" charset="0"/>
            </a:endParaRPr>
          </a:p>
        </p:txBody>
      </p:sp>
      <p:sp>
        <p:nvSpPr>
          <p:cNvPr id="23" name="Rectangle 22"/>
          <p:cNvSpPr>
            <a:spLocks noChangeArrowheads="1"/>
          </p:cNvSpPr>
          <p:nvPr/>
        </p:nvSpPr>
        <p:spPr bwMode="auto">
          <a:xfrm>
            <a:off x="1600200" y="3848100"/>
            <a:ext cx="25146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zh-CN" sz="2000" b="1" dirty="0">
                <a:solidFill>
                  <a:srgbClr val="000000"/>
                </a:solidFill>
                <a:latin typeface="Arial" panose="020B0604020202020204" pitchFamily="34" charset="0"/>
                <a:cs typeface="Arial" panose="020B0604020202020204" pitchFamily="34" charset="0"/>
              </a:rPr>
              <a:t>الأتروسكانية/اللاتينية</a:t>
            </a:r>
            <a:endParaRPr lang="en-US" altLang="en-US" sz="2000" b="1" dirty="0">
              <a:solidFill>
                <a:srgbClr val="000000"/>
              </a:solidFill>
              <a:latin typeface="Arial" panose="020B0604020202020204" pitchFamily="34" charset="0"/>
              <a:cs typeface="Arial" panose="020B0604020202020204" pitchFamily="34" charset="0"/>
            </a:endParaRPr>
          </a:p>
        </p:txBody>
      </p:sp>
      <p:sp>
        <p:nvSpPr>
          <p:cNvPr id="24" name="Rectangle 23"/>
          <p:cNvSpPr>
            <a:spLocks noChangeArrowheads="1"/>
          </p:cNvSpPr>
          <p:nvPr/>
        </p:nvSpPr>
        <p:spPr bwMode="auto">
          <a:xfrm>
            <a:off x="1447800" y="4324350"/>
            <a:ext cx="2209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zh-CN" sz="2000" b="1" dirty="0">
                <a:solidFill>
                  <a:srgbClr val="000000"/>
                </a:solidFill>
                <a:latin typeface="Arial" panose="020B0604020202020204" pitchFamily="34" charset="0"/>
                <a:cs typeface="Arial" panose="020B0604020202020204" pitchFamily="34" charset="0"/>
              </a:rPr>
              <a:t>اليونانية القديمة</a:t>
            </a:r>
            <a:endParaRPr lang="en-US" altLang="en-US" sz="2000" b="1" dirty="0">
              <a:solidFill>
                <a:srgbClr val="000000"/>
              </a:solidFill>
              <a:latin typeface="Arial" panose="020B0604020202020204" pitchFamily="34" charset="0"/>
              <a:cs typeface="Arial" panose="020B0604020202020204" pitchFamily="34" charset="0"/>
            </a:endParaRPr>
          </a:p>
        </p:txBody>
      </p:sp>
      <p:sp>
        <p:nvSpPr>
          <p:cNvPr id="25" name="Rectangle 24"/>
          <p:cNvSpPr>
            <a:spLocks noChangeArrowheads="1"/>
          </p:cNvSpPr>
          <p:nvPr/>
        </p:nvSpPr>
        <p:spPr bwMode="auto">
          <a:xfrm>
            <a:off x="2209800" y="4800600"/>
            <a:ext cx="1752600" cy="43815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zh-CN" sz="2000" b="1" dirty="0">
                <a:solidFill>
                  <a:srgbClr val="000000"/>
                </a:solidFill>
                <a:latin typeface="Arial" panose="020B0604020202020204" pitchFamily="34" charset="0"/>
                <a:cs typeface="Arial" panose="020B0604020202020204" pitchFamily="34" charset="0"/>
              </a:rPr>
              <a:t>العبرية القديمة</a:t>
            </a:r>
            <a:endParaRPr lang="en-US" altLang="en-US" sz="2000" b="1" dirty="0">
              <a:solidFill>
                <a:srgbClr val="000000"/>
              </a:solidFill>
              <a:latin typeface="Arial" panose="020B0604020202020204" pitchFamily="34" charset="0"/>
              <a:cs typeface="Arial" panose="020B0604020202020204" pitchFamily="34" charset="0"/>
            </a:endParaRPr>
          </a:p>
        </p:txBody>
      </p:sp>
      <p:sp>
        <p:nvSpPr>
          <p:cNvPr id="26" name="Rectangle 25"/>
          <p:cNvSpPr>
            <a:spLocks noChangeArrowheads="1"/>
          </p:cNvSpPr>
          <p:nvPr/>
        </p:nvSpPr>
        <p:spPr bwMode="auto">
          <a:xfrm>
            <a:off x="4343400" y="4800600"/>
            <a:ext cx="1371600" cy="43815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zh-CN" sz="2000" b="1" dirty="0">
                <a:solidFill>
                  <a:srgbClr val="000000"/>
                </a:solidFill>
                <a:latin typeface="Arial" panose="020B0604020202020204" pitchFamily="34" charset="0"/>
                <a:cs typeface="Arial" panose="020B0604020202020204" pitchFamily="34" charset="0"/>
              </a:rPr>
              <a:t>السامرية</a:t>
            </a:r>
            <a:endParaRPr lang="en-US" altLang="en-US" sz="2000" b="1" dirty="0">
              <a:solidFill>
                <a:srgbClr val="000000"/>
              </a:solidFill>
              <a:latin typeface="Arial" panose="020B0604020202020204" pitchFamily="34" charset="0"/>
              <a:cs typeface="Arial" panose="020B0604020202020204" pitchFamily="34" charset="0"/>
            </a:endParaRPr>
          </a:p>
        </p:txBody>
      </p:sp>
      <p:sp>
        <p:nvSpPr>
          <p:cNvPr id="27" name="Rectangle 26"/>
          <p:cNvSpPr>
            <a:spLocks noChangeArrowheads="1"/>
          </p:cNvSpPr>
          <p:nvPr/>
        </p:nvSpPr>
        <p:spPr bwMode="auto">
          <a:xfrm>
            <a:off x="609600" y="5257800"/>
            <a:ext cx="2209800" cy="4572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algn="ctr">
              <a:defRPr/>
            </a:pPr>
            <a:r>
              <a:rPr lang="ar-JO" sz="2000" b="1" dirty="0">
                <a:solidFill>
                  <a:srgbClr val="000000"/>
                </a:solidFill>
                <a:latin typeface="Arial" panose="020B0604020202020204" pitchFamily="34" charset="0"/>
                <a:ea typeface="+mn-ea"/>
                <a:cs typeface="Arial" panose="020B0604020202020204" pitchFamily="34" charset="0"/>
              </a:rPr>
              <a:t>العربية الأولية</a:t>
            </a:r>
            <a:endParaRPr lang="en-US" sz="2000" b="1" dirty="0">
              <a:solidFill>
                <a:srgbClr val="000000"/>
              </a:solidFill>
              <a:latin typeface="Arial" panose="020B0604020202020204" pitchFamily="34" charset="0"/>
              <a:ea typeface="+mn-ea"/>
              <a:cs typeface="Arial" panose="020B0604020202020204" pitchFamily="34" charset="0"/>
            </a:endParaRPr>
          </a:p>
        </p:txBody>
      </p:sp>
      <p:sp>
        <p:nvSpPr>
          <p:cNvPr id="28" name="Rectangle 27"/>
          <p:cNvSpPr>
            <a:spLocks noChangeArrowheads="1"/>
          </p:cNvSpPr>
          <p:nvPr/>
        </p:nvSpPr>
        <p:spPr bwMode="auto">
          <a:xfrm>
            <a:off x="2895600" y="5257800"/>
            <a:ext cx="2819400" cy="4572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zh-CN" sz="2000" b="1" dirty="0">
                <a:solidFill>
                  <a:srgbClr val="000000"/>
                </a:solidFill>
                <a:latin typeface="Arial" panose="020B0604020202020204" pitchFamily="34" charset="0"/>
                <a:cs typeface="Arial" panose="020B0604020202020204" pitchFamily="34" charset="0"/>
              </a:rPr>
              <a:t>العربية الجنوبية</a:t>
            </a:r>
            <a:endParaRPr lang="en-US" altLang="en-US" sz="2000" b="1" dirty="0">
              <a:solidFill>
                <a:srgbClr val="000000"/>
              </a:solidFill>
              <a:latin typeface="Arial" panose="020B0604020202020204" pitchFamily="34" charset="0"/>
              <a:cs typeface="Arial" panose="020B0604020202020204" pitchFamily="34" charset="0"/>
            </a:endParaRPr>
          </a:p>
        </p:txBody>
      </p:sp>
      <p:sp>
        <p:nvSpPr>
          <p:cNvPr id="29" name="Rectangle 28"/>
          <p:cNvSpPr>
            <a:spLocks noChangeArrowheads="1"/>
          </p:cNvSpPr>
          <p:nvPr/>
        </p:nvSpPr>
        <p:spPr bwMode="auto">
          <a:xfrm>
            <a:off x="5943600" y="5257800"/>
            <a:ext cx="2057400" cy="4572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zh-CN" sz="2000" b="1" dirty="0">
                <a:solidFill>
                  <a:srgbClr val="000000"/>
                </a:solidFill>
                <a:latin typeface="Arial" panose="020B0604020202020204" pitchFamily="34" charset="0"/>
                <a:cs typeface="Arial" panose="020B0604020202020204" pitchFamily="34" charset="0"/>
              </a:rPr>
              <a:t>الأثيوبية</a:t>
            </a:r>
            <a:endParaRPr lang="en-US" altLang="en-US" sz="2000" b="1" dirty="0">
              <a:solidFill>
                <a:srgbClr val="000000"/>
              </a:solidFill>
              <a:latin typeface="Arial" panose="020B0604020202020204" pitchFamily="34" charset="0"/>
              <a:cs typeface="Arial" panose="020B0604020202020204" pitchFamily="34" charset="0"/>
            </a:endParaRPr>
          </a:p>
        </p:txBody>
      </p:sp>
      <p:sp>
        <p:nvSpPr>
          <p:cNvPr id="4" name="Rounded Rectangle 3"/>
          <p:cNvSpPr/>
          <p:nvPr/>
        </p:nvSpPr>
        <p:spPr>
          <a:xfrm>
            <a:off x="2209800" y="800100"/>
            <a:ext cx="6172200" cy="628650"/>
          </a:xfrm>
          <a:prstGeom prst="roundRect">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3200"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828800" y="685800"/>
            <a:ext cx="6781800" cy="914400"/>
          </a:xfrm>
          <a:ln>
            <a:miter lim="800000"/>
            <a:headEnd/>
            <a:tailEnd/>
          </a:ln>
          <a:extLst>
            <a:ext uri="{FAA26D3D-D897-4be2-8F04-BA451C77F1D7}">
              <ma14:placeholderFlag xmlns:ma14="http://schemas.microsoft.com/office/mac/drawingml/2011/main" xmlns="" val="1"/>
            </a:ext>
          </a:extLst>
        </p:spPr>
        <p:txBody>
          <a:bodyPr/>
          <a:lstStyle/>
          <a:p>
            <a:pPr>
              <a:defRPr/>
            </a:pPr>
            <a:r>
              <a:rPr lang="ar-JO" altLang="zh-CN" sz="4000" dirty="0">
                <a:effectLst>
                  <a:glow rad="190500">
                    <a:srgbClr val="FFFF66"/>
                  </a:glow>
                </a:effectLst>
              </a:rPr>
              <a:t>العائلة الأبجدية</a:t>
            </a:r>
            <a:endParaRPr lang="en-US" sz="4000" dirty="0">
              <a:effectLst>
                <a:glow rad="190500">
                  <a:srgbClr val="FFFF66"/>
                </a:glow>
              </a:effectLst>
            </a:endParaRPr>
          </a:p>
        </p:txBody>
      </p:sp>
      <p:sp>
        <p:nvSpPr>
          <p:cNvPr id="8" name="Rectangle 7"/>
          <p:cNvSpPr>
            <a:spLocks noChangeArrowheads="1"/>
          </p:cNvSpPr>
          <p:nvPr/>
        </p:nvSpPr>
        <p:spPr bwMode="auto">
          <a:xfrm>
            <a:off x="152400" y="990600"/>
            <a:ext cx="1828800" cy="419100"/>
          </a:xfrm>
          <a:prstGeom prst="rect">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zh-CN" sz="2000" b="1" dirty="0">
                <a:solidFill>
                  <a:srgbClr val="000000"/>
                </a:solidFill>
                <a:latin typeface="Arial" panose="020B0604020202020204" pitchFamily="34" charset="0"/>
                <a:cs typeface="Arial" panose="020B0604020202020204" pitchFamily="34" charset="0"/>
              </a:rPr>
              <a:t>الأوغاريتية</a:t>
            </a:r>
            <a:endParaRPr lang="en-US" altLang="en-US" sz="2000" b="1" dirty="0">
              <a:solidFill>
                <a:srgbClr val="000000"/>
              </a:solidFill>
              <a:latin typeface="Arial" panose="020B0604020202020204" pitchFamily="34" charset="0"/>
              <a:cs typeface="Arial" panose="020B0604020202020204" pitchFamily="34" charset="0"/>
            </a:endParaRPr>
          </a:p>
        </p:txBody>
      </p:sp>
      <p:sp>
        <p:nvSpPr>
          <p:cNvPr id="16" name="Rectangle 15"/>
          <p:cNvSpPr>
            <a:spLocks noChangeArrowheads="1"/>
          </p:cNvSpPr>
          <p:nvPr/>
        </p:nvSpPr>
        <p:spPr bwMode="auto">
          <a:xfrm>
            <a:off x="6477000" y="3295650"/>
            <a:ext cx="1219200" cy="361950"/>
          </a:xfrm>
          <a:prstGeom prst="rect">
            <a:avLst/>
          </a:prstGeom>
          <a:solidFill>
            <a:srgbClr val="FFFF00"/>
          </a:solidFill>
          <a:ln w="63500">
            <a:solidFill>
              <a:srgbClr val="2D2DB9"/>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zh-CN" sz="2000" b="1" dirty="0">
                <a:solidFill>
                  <a:srgbClr val="000000"/>
                </a:solidFill>
                <a:latin typeface="Arial" panose="020B0604020202020204" pitchFamily="34" charset="0"/>
                <a:cs typeface="Arial" panose="020B0604020202020204" pitchFamily="34" charset="0"/>
              </a:rPr>
              <a:t>العربية</a:t>
            </a:r>
            <a:endParaRPr lang="en-US" altLang="en-US" sz="2000" b="1" dirty="0">
              <a:solidFill>
                <a:srgbClr val="0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7BC1592-9DFD-F314-96AE-13A810EC1530}"/>
              </a:ext>
            </a:extLst>
          </p:cNvPr>
          <p:cNvSpPr txBox="1"/>
          <p:nvPr/>
        </p:nvSpPr>
        <p:spPr>
          <a:xfrm>
            <a:off x="685800" y="-800100"/>
            <a:ext cx="184731" cy="461665"/>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F7DD7AF9-C583-DDFB-B4DC-254996165273}"/>
              </a:ext>
            </a:extLst>
          </p:cNvPr>
          <p:cNvSpPr txBox="1"/>
          <p:nvPr/>
        </p:nvSpPr>
        <p:spPr>
          <a:xfrm>
            <a:off x="1993900" y="-1003300"/>
            <a:ext cx="184731" cy="461665"/>
          </a:xfrm>
          <a:prstGeom prst="rect">
            <a:avLst/>
          </a:prstGeom>
          <a:noFill/>
        </p:spPr>
        <p:txBody>
          <a:bodyPr wrap="none" rtlCol="0">
            <a:spAutoFit/>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phoenumbe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975" y="228600"/>
            <a:ext cx="41370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6" name="Picture 3" descr="scribe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995863"/>
            <a:ext cx="1862138"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5" descr="phoenici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4349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itle 1"/>
          <p:cNvSpPr>
            <a:spLocks noGrp="1"/>
          </p:cNvSpPr>
          <p:nvPr>
            <p:ph type="title" idx="4294967295"/>
          </p:nvPr>
        </p:nvSpPr>
        <p:spPr>
          <a:xfrm>
            <a:off x="1752600" y="5029200"/>
            <a:ext cx="3276600" cy="1752600"/>
          </a:xfrm>
        </p:spPr>
        <p:txBody>
          <a:bodyPr/>
          <a:lstStyle/>
          <a:p>
            <a:r>
              <a:rPr lang="ar-JO" altLang="en-US" sz="2800" dirty="0">
                <a:ea typeface="ＭＳ Ｐゴシック" pitchFamily="34" charset="-128"/>
              </a:rPr>
              <a:t>الحروف</a:t>
            </a:r>
            <a:br>
              <a:rPr lang="ar-JO" altLang="en-US" sz="2800" dirty="0">
                <a:ea typeface="ＭＳ Ｐゴシック" pitchFamily="34" charset="-128"/>
              </a:rPr>
            </a:br>
            <a:r>
              <a:rPr lang="ar-JO" altLang="en-US" sz="2800" dirty="0">
                <a:ea typeface="ＭＳ Ｐゴシック" pitchFamily="34" charset="-128"/>
              </a:rPr>
              <a:t>والأرقام</a:t>
            </a:r>
            <a:br>
              <a:rPr lang="ar-JO" altLang="en-US" sz="2800" dirty="0">
                <a:ea typeface="ＭＳ Ｐゴシック" pitchFamily="34" charset="-128"/>
              </a:rPr>
            </a:br>
            <a:r>
              <a:rPr lang="ar-JO" altLang="en-US" sz="2800" dirty="0">
                <a:ea typeface="ＭＳ Ｐゴシック" pitchFamily="34" charset="-128"/>
              </a:rPr>
              <a:t>الفينيقية</a:t>
            </a:r>
            <a:endParaRPr lang="en-US" altLang="en-US" sz="2800" dirty="0">
              <a:ea typeface="ＭＳ Ｐゴシック" pitchFamily="34" charset="-128"/>
            </a:endParaRPr>
          </a:p>
        </p:txBody>
      </p:sp>
      <p:sp>
        <p:nvSpPr>
          <p:cNvPr id="6" name="Text Box 7"/>
          <p:cNvSpPr txBox="1">
            <a:spLocks noChangeArrowheads="1"/>
          </p:cNvSpPr>
          <p:nvPr/>
        </p:nvSpPr>
        <p:spPr bwMode="auto">
          <a:xfrm>
            <a:off x="8153400" y="76200"/>
            <a:ext cx="91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117</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3730" name="Picture 2" descr="heshbon ostraca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0"/>
            <a:ext cx="292893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3" descr="PHEDU01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15000" y="4549775"/>
            <a:ext cx="3429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4"/>
          <p:cNvSpPr>
            <a:spLocks noGrp="1" noChangeArrowheads="1"/>
          </p:cNvSpPr>
          <p:nvPr>
            <p:ph type="title"/>
          </p:nvPr>
        </p:nvSpPr>
        <p:spPr/>
        <p:txBody>
          <a:bodyPr/>
          <a:lstStyle/>
          <a:p>
            <a:pPr eaLnBrk="1" hangingPunct="1"/>
            <a:r>
              <a:rPr lang="ar-JO" altLang="en-US" dirty="0">
                <a:solidFill>
                  <a:srgbClr val="FFFF00"/>
                </a:solidFill>
                <a:ea typeface="ＭＳ Ｐゴシック" pitchFamily="34" charset="-128"/>
              </a:rPr>
              <a:t>الملخص</a:t>
            </a:r>
            <a:endParaRPr lang="en-US" altLang="en-US" dirty="0">
              <a:solidFill>
                <a:srgbClr val="FFFF00"/>
              </a:solidFill>
              <a:ea typeface="ＭＳ Ｐゴシック" pitchFamily="34" charset="-128"/>
            </a:endParaRPr>
          </a:p>
        </p:txBody>
      </p:sp>
      <p:grpSp>
        <p:nvGrpSpPr>
          <p:cNvPr id="73733" name="Group 6"/>
          <p:cNvGrpSpPr>
            <a:grpSpLocks/>
          </p:cNvGrpSpPr>
          <p:nvPr/>
        </p:nvGrpSpPr>
        <p:grpSpPr bwMode="auto">
          <a:xfrm>
            <a:off x="0" y="0"/>
            <a:ext cx="1524000" cy="6858000"/>
            <a:chOff x="0" y="0"/>
            <a:chExt cx="960" cy="4320"/>
          </a:xfrm>
        </p:grpSpPr>
        <p:pic>
          <p:nvPicPr>
            <p:cNvPr id="73735" name="Picture 7"/>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766"/>
              <a:ext cx="960"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8" descr="nigh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60"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832"/>
              <a:ext cx="960" cy="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10"/>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0" y="1440"/>
              <a:ext cx="96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11" descr="Zoa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0" y="3602"/>
              <a:ext cx="960"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0" name="Picture 12" descr="clock_big"/>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0" y="2112"/>
              <a:ext cx="960"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734" name="Rectangle 5"/>
          <p:cNvSpPr txBox="1">
            <a:spLocks noChangeArrowheads="1"/>
          </p:cNvSpPr>
          <p:nvPr/>
        </p:nvSpPr>
        <p:spPr bwMode="auto">
          <a:xfrm>
            <a:off x="1523999" y="1758950"/>
            <a:ext cx="499231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indent="0" algn="r" rtl="1" eaLnBrk="1" hangingPunct="1">
              <a:spcBef>
                <a:spcPct val="20000"/>
              </a:spcBef>
            </a:pPr>
            <a:r>
              <a:rPr lang="ar-JO" altLang="en-US" sz="2800" b="1" dirty="0">
                <a:solidFill>
                  <a:schemeClr val="bg1"/>
                </a:solidFill>
                <a:latin typeface="Arial" panose="020B0604020202020204" pitchFamily="34" charset="0"/>
                <a:cs typeface="Arial" panose="020B0604020202020204" pitchFamily="34" charset="0"/>
              </a:rPr>
              <a:t>1. أصل العمونيون.</a:t>
            </a:r>
            <a:endParaRPr lang="en-US" altLang="en-US" sz="2800" b="1" dirty="0">
              <a:solidFill>
                <a:schemeClr val="bg1"/>
              </a:solidFill>
              <a:latin typeface="Arial" panose="020B0604020202020204" pitchFamily="34" charset="0"/>
              <a:cs typeface="Arial" panose="020B0604020202020204" pitchFamily="34" charset="0"/>
            </a:endParaRPr>
          </a:p>
          <a:p>
            <a:pPr marL="0" indent="0" algn="r" rtl="1" eaLnBrk="1" hangingPunct="1">
              <a:spcBef>
                <a:spcPct val="20000"/>
              </a:spcBef>
            </a:pPr>
            <a:r>
              <a:rPr lang="ar-JO" altLang="en-US" sz="2800" b="1" dirty="0">
                <a:solidFill>
                  <a:schemeClr val="bg1"/>
                </a:solidFill>
                <a:latin typeface="Arial" panose="020B0604020202020204" pitchFamily="34" charset="0"/>
                <a:cs typeface="Arial" panose="020B0604020202020204" pitchFamily="34" charset="0"/>
              </a:rPr>
              <a:t>2. التطور السياسي والإقتصادي.</a:t>
            </a:r>
            <a:endParaRPr lang="en-US" altLang="en-US" sz="2800" b="1" dirty="0">
              <a:solidFill>
                <a:schemeClr val="bg1"/>
              </a:solidFill>
              <a:latin typeface="Arial" panose="020B0604020202020204" pitchFamily="34" charset="0"/>
              <a:cs typeface="Arial" panose="020B0604020202020204" pitchFamily="34" charset="0"/>
            </a:endParaRPr>
          </a:p>
          <a:p>
            <a:pPr marL="0" indent="0" algn="r" rtl="1" eaLnBrk="1" hangingPunct="1">
              <a:spcBef>
                <a:spcPct val="20000"/>
              </a:spcBef>
            </a:pPr>
            <a:r>
              <a:rPr lang="ar-JO" altLang="en-US" sz="2800" b="1" dirty="0">
                <a:solidFill>
                  <a:schemeClr val="bg1"/>
                </a:solidFill>
                <a:latin typeface="Arial" panose="020B0604020202020204" pitchFamily="34" charset="0"/>
                <a:cs typeface="Arial" panose="020B0604020202020204" pitchFamily="34" charset="0"/>
              </a:rPr>
              <a:t>3. الملف الديني.</a:t>
            </a:r>
            <a:endParaRPr lang="en-US" altLang="en-US" sz="2800" b="1" dirty="0">
              <a:solidFill>
                <a:schemeClr val="bg1"/>
              </a:solidFill>
              <a:latin typeface="Arial" panose="020B0604020202020204" pitchFamily="34" charset="0"/>
              <a:cs typeface="Arial" panose="020B0604020202020204" pitchFamily="34" charset="0"/>
            </a:endParaRPr>
          </a:p>
          <a:p>
            <a:pPr marL="0" indent="0" algn="r" rtl="1" eaLnBrk="1" hangingPunct="1">
              <a:spcBef>
                <a:spcPct val="20000"/>
              </a:spcBef>
            </a:pPr>
            <a:r>
              <a:rPr lang="ar-JO" altLang="en-US" sz="2800" b="1" dirty="0">
                <a:solidFill>
                  <a:schemeClr val="bg1"/>
                </a:solidFill>
                <a:latin typeface="Arial" panose="020B0604020202020204" pitchFamily="34" charset="0"/>
                <a:cs typeface="Arial" panose="020B0604020202020204" pitchFamily="34" charset="0"/>
              </a:rPr>
              <a:t>4. التعامل مع إسرائيل.</a:t>
            </a:r>
            <a:endParaRPr lang="en-US" altLang="en-US" sz="2800"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pPr>
            <a:r>
              <a:rPr lang="en-US" altLang="en-US" sz="2800" b="1" dirty="0">
                <a:solidFill>
                  <a:schemeClr val="bg1"/>
                </a:solidFill>
                <a:latin typeface="Arial" panose="020B0604020202020204" pitchFamily="34" charset="0"/>
                <a:cs typeface="Arial" panose="020B0604020202020204" pitchFamily="34" charset="0"/>
              </a:rPr>
              <a:t>	 - </a:t>
            </a:r>
            <a:r>
              <a:rPr lang="ar-JO" altLang="en-US" sz="2800" b="1" dirty="0">
                <a:solidFill>
                  <a:schemeClr val="bg1"/>
                </a:solidFill>
                <a:latin typeface="Arial" panose="020B0604020202020204" pitchFamily="34" charset="0"/>
                <a:cs typeface="Arial" panose="020B0604020202020204" pitchFamily="34" charset="0"/>
              </a:rPr>
              <a:t>فترة الخروج إلى ما قبل الملكية</a:t>
            </a:r>
            <a:endParaRPr lang="en-US" altLang="en-US" sz="2800"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pPr>
            <a:r>
              <a:rPr lang="en-US" altLang="en-US" sz="2800" b="1" dirty="0">
                <a:solidFill>
                  <a:schemeClr val="bg1"/>
                </a:solidFill>
                <a:latin typeface="Arial" panose="020B0604020202020204" pitchFamily="34" charset="0"/>
                <a:cs typeface="Arial" panose="020B0604020202020204" pitchFamily="34" charset="0"/>
              </a:rPr>
              <a:t>	- </a:t>
            </a:r>
            <a:r>
              <a:rPr lang="ar-JO" altLang="en-US" sz="2800" b="1" dirty="0">
                <a:solidFill>
                  <a:schemeClr val="bg1"/>
                </a:solidFill>
                <a:latin typeface="Arial" panose="020B0604020202020204" pitchFamily="34" charset="0"/>
                <a:cs typeface="Arial" panose="020B0604020202020204" pitchFamily="34" charset="0"/>
              </a:rPr>
              <a:t> فترة الملكية غلى ما بعد السبي</a:t>
            </a:r>
            <a:endParaRPr lang="en-US" altLang="en-US" sz="2800"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pPr>
            <a:r>
              <a:rPr lang="en-US" altLang="en-US" sz="2800" b="1" dirty="0">
                <a:solidFill>
                  <a:schemeClr val="bg1"/>
                </a:solidFill>
                <a:latin typeface="Arial" panose="020B0604020202020204" pitchFamily="34" charset="0"/>
                <a:cs typeface="Arial" panose="020B0604020202020204" pitchFamily="34" charset="0"/>
              </a:rPr>
              <a:t>	- </a:t>
            </a:r>
            <a:r>
              <a:rPr lang="ar-JO" altLang="en-US" sz="2800" b="1" dirty="0">
                <a:solidFill>
                  <a:schemeClr val="bg1"/>
                </a:solidFill>
                <a:latin typeface="Arial" panose="020B0604020202020204" pitchFamily="34" charset="0"/>
                <a:cs typeface="Arial" panose="020B0604020202020204" pitchFamily="34" charset="0"/>
              </a:rPr>
              <a:t> فترة ما بين العهدين</a:t>
            </a:r>
            <a:endParaRPr lang="en-US" altLang="en-US" sz="2800" b="1" dirty="0">
              <a:solidFill>
                <a:schemeClr val="bg1"/>
              </a:solidFill>
              <a:latin typeface="Arial" panose="020B0604020202020204" pitchFamily="34" charset="0"/>
              <a:cs typeface="Arial" panose="020B0604020202020204" pitchFamily="34" charset="0"/>
            </a:endParaRPr>
          </a:p>
          <a:p>
            <a:pPr marL="0" indent="0" algn="r" eaLnBrk="1" hangingPunct="1">
              <a:spcBef>
                <a:spcPct val="20000"/>
              </a:spcBef>
            </a:pPr>
            <a:r>
              <a:rPr lang="ar-JO" altLang="en-US" sz="2800" b="1" dirty="0">
                <a:solidFill>
                  <a:schemeClr val="bg1"/>
                </a:solidFill>
                <a:latin typeface="Arial" panose="020B0604020202020204" pitchFamily="34" charset="0"/>
                <a:cs typeface="Arial" panose="020B0604020202020204" pitchFamily="34" charset="0"/>
              </a:rPr>
              <a:t>5. دروس الإيمان.</a:t>
            </a:r>
            <a:endParaRPr lang="en-US" altLang="en-US" sz="28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31888" y="1143000"/>
            <a:ext cx="353708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50000"/>
              </a:spcBef>
              <a:buAutoNum type="arabicPeriod"/>
            </a:pPr>
            <a:r>
              <a:rPr lang="ar-JO" altLang="en-US" b="1" dirty="0">
                <a:solidFill>
                  <a:srgbClr val="FFFF00"/>
                </a:solidFill>
                <a:latin typeface="Arial" panose="020B0604020202020204" pitchFamily="34" charset="0"/>
                <a:cs typeface="Arial" panose="020B0604020202020204" pitchFamily="34" charset="0"/>
              </a:rPr>
              <a:t>ربة عمون               </a:t>
            </a:r>
            <a:r>
              <a:rPr lang="ar-JO" altLang="en-US" b="1" dirty="0">
                <a:solidFill>
                  <a:schemeClr val="bg1"/>
                </a:solidFill>
                <a:latin typeface="Arial" panose="020B0604020202020204" pitchFamily="34" charset="0"/>
                <a:cs typeface="Arial" panose="020B0604020202020204" pitchFamily="34" charset="0"/>
              </a:rPr>
              <a:t>(مدينة العمونيين الرئيسية)</a:t>
            </a:r>
            <a:endParaRPr lang="en-US" altLang="en-US" b="1" dirty="0">
              <a:solidFill>
                <a:schemeClr val="bg1"/>
              </a:solidFill>
              <a:latin typeface="Arial" panose="020B0604020202020204" pitchFamily="34" charset="0"/>
              <a:cs typeface="Arial" panose="020B0604020202020204" pitchFamily="34" charset="0"/>
            </a:endParaRPr>
          </a:p>
          <a:p>
            <a:pPr marL="360000" indent="-360000" algn="r" rtl="1" eaLnBrk="1" hangingPunct="1">
              <a:spcBef>
                <a:spcPct val="50000"/>
              </a:spcBef>
            </a:pPr>
            <a:r>
              <a:rPr lang="ar-JO" altLang="en-US" b="1" dirty="0">
                <a:solidFill>
                  <a:schemeClr val="bg1"/>
                </a:solidFill>
                <a:latin typeface="Arial" panose="020B0604020202020204" pitchFamily="34" charset="0"/>
                <a:cs typeface="Arial" panose="020B0604020202020204" pitchFamily="34" charset="0"/>
              </a:rPr>
              <a:t>2. حلوا محل </a:t>
            </a:r>
            <a:r>
              <a:rPr lang="ar-JO" altLang="en-US" b="1" dirty="0">
                <a:solidFill>
                  <a:srgbClr val="FFFF00"/>
                </a:solidFill>
                <a:latin typeface="Arial" panose="020B0604020202020204" pitchFamily="34" charset="0"/>
                <a:cs typeface="Arial" panose="020B0604020202020204" pitchFamily="34" charset="0"/>
              </a:rPr>
              <a:t>الزمزميين</a:t>
            </a:r>
            <a:r>
              <a:rPr lang="ar-JO" altLang="en-US" b="1" dirty="0">
                <a:solidFill>
                  <a:schemeClr val="bg1"/>
                </a:solidFill>
                <a:latin typeface="Arial" panose="020B0604020202020204" pitchFamily="34" charset="0"/>
                <a:cs typeface="Arial" panose="020B0604020202020204" pitchFamily="34" charset="0"/>
              </a:rPr>
              <a:t> أو </a:t>
            </a:r>
            <a:r>
              <a:rPr lang="ar-JO" altLang="en-US" b="1" dirty="0">
                <a:solidFill>
                  <a:srgbClr val="FFFF00"/>
                </a:solidFill>
                <a:latin typeface="Arial" panose="020B0604020202020204" pitchFamily="34" charset="0"/>
                <a:cs typeface="Arial" panose="020B0604020202020204" pitchFamily="34" charset="0"/>
              </a:rPr>
              <a:t>الرفائيين</a:t>
            </a:r>
          </a:p>
          <a:p>
            <a:pPr marL="360000" indent="-360000" algn="r" rtl="1" eaLnBrk="1" hangingPunct="1">
              <a:spcBef>
                <a:spcPct val="50000"/>
              </a:spcBef>
            </a:pPr>
            <a:r>
              <a:rPr lang="ar-JO" altLang="en-US" b="1" dirty="0">
                <a:solidFill>
                  <a:schemeClr val="bg1"/>
                </a:solidFill>
                <a:latin typeface="Arial" panose="020B0604020202020204" pitchFamily="34" charset="0"/>
                <a:cs typeface="Arial" panose="020B0604020202020204" pitchFamily="34" charset="0"/>
              </a:rPr>
              <a:t>    (تث 2: 20-21، 37، 3: 11)</a:t>
            </a:r>
            <a:endParaRPr lang="en-US" altLang="en-US" b="1" dirty="0">
              <a:solidFill>
                <a:schemeClr val="bg1"/>
              </a:solidFill>
              <a:latin typeface="Arial" panose="020B0604020202020204" pitchFamily="34" charset="0"/>
              <a:cs typeface="Arial" panose="020B0604020202020204" pitchFamily="34" charset="0"/>
            </a:endParaRPr>
          </a:p>
          <a:p>
            <a:pPr marL="0" indent="0" algn="r" eaLnBrk="1" hangingPunct="1">
              <a:spcBef>
                <a:spcPct val="50000"/>
              </a:spcBef>
            </a:pPr>
            <a:r>
              <a:rPr lang="ar-JO" altLang="en-US" b="1" dirty="0">
                <a:solidFill>
                  <a:schemeClr val="bg1"/>
                </a:solidFill>
                <a:latin typeface="Arial" panose="020B0604020202020204" pitchFamily="34" charset="0"/>
                <a:cs typeface="Arial" panose="020B0604020202020204" pitchFamily="34" charset="0"/>
              </a:rPr>
              <a:t>3. تم أخذ الأرض من </a:t>
            </a:r>
            <a:r>
              <a:rPr lang="ar-JO" altLang="en-US" b="1" dirty="0">
                <a:solidFill>
                  <a:srgbClr val="FFFF00"/>
                </a:solidFill>
                <a:latin typeface="Arial" panose="020B0604020202020204" pitchFamily="34" charset="0"/>
                <a:cs typeface="Arial" panose="020B0604020202020204" pitchFamily="34" charset="0"/>
              </a:rPr>
              <a:t>الأموريين</a:t>
            </a:r>
          </a:p>
          <a:p>
            <a:pPr algn="r" rtl="1" eaLnBrk="1" hangingPunct="1">
              <a:spcBef>
                <a:spcPct val="50000"/>
              </a:spcBef>
            </a:pPr>
            <a:r>
              <a:rPr lang="ar-JO" altLang="en-US" b="1" dirty="0">
                <a:solidFill>
                  <a:schemeClr val="bg1"/>
                </a:solidFill>
                <a:latin typeface="Arial" panose="020B0604020202020204" pitchFamily="34" charset="0"/>
                <a:cs typeface="Arial" panose="020B0604020202020204" pitchFamily="34" charset="0"/>
              </a:rPr>
              <a:t>     (عد 21: 24، تث 2: 37، يش 12: 2، 13: 10، 25، قض 11: 13، 22)</a:t>
            </a:r>
            <a:endParaRPr lang="en-US" altLang="en-US" b="1" dirty="0">
              <a:solidFill>
                <a:schemeClr val="bg1"/>
              </a:solidFill>
              <a:latin typeface="Arial" panose="020B0604020202020204" pitchFamily="34" charset="0"/>
              <a:cs typeface="Arial" panose="020B0604020202020204" pitchFamily="34" charset="0"/>
            </a:endParaRPr>
          </a:p>
        </p:txBody>
      </p:sp>
      <p:sp>
        <p:nvSpPr>
          <p:cNvPr id="105475" name="Rectangle 3"/>
          <p:cNvSpPr>
            <a:spLocks noChangeArrowheads="1"/>
          </p:cNvSpPr>
          <p:nvPr/>
        </p:nvSpPr>
        <p:spPr bwMode="auto">
          <a:xfrm>
            <a:off x="2862263" y="2162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5476" name="Rectangle 4"/>
          <p:cNvSpPr>
            <a:spLocks noChangeArrowheads="1"/>
          </p:cNvSpPr>
          <p:nvPr/>
        </p:nvSpPr>
        <p:spPr bwMode="auto">
          <a:xfrm>
            <a:off x="3676650" y="1971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pic>
        <p:nvPicPr>
          <p:cNvPr id="105477" name="Picture 6" descr="Israel Enhanc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188" y="0"/>
            <a:ext cx="5357812"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Freeform 7"/>
          <p:cNvSpPr>
            <a:spLocks/>
          </p:cNvSpPr>
          <p:nvPr/>
        </p:nvSpPr>
        <p:spPr bwMode="auto">
          <a:xfrm>
            <a:off x="7073900" y="2543175"/>
            <a:ext cx="200025" cy="2216150"/>
          </a:xfrm>
          <a:custGeom>
            <a:avLst/>
            <a:gdLst>
              <a:gd name="T0" fmla="*/ 0 w 110"/>
              <a:gd name="T1" fmla="*/ 2147483647 h 1380"/>
              <a:gd name="T2" fmla="*/ 2147483647 w 110"/>
              <a:gd name="T3" fmla="*/ 2147483647 h 1380"/>
              <a:gd name="T4" fmla="*/ 2147483647 w 110"/>
              <a:gd name="T5" fmla="*/ 2147483647 h 1380"/>
              <a:gd name="T6" fmla="*/ 2147483647 w 110"/>
              <a:gd name="T7" fmla="*/ 2147483647 h 1380"/>
              <a:gd name="T8" fmla="*/ 2147483647 w 110"/>
              <a:gd name="T9" fmla="*/ 2147483647 h 1380"/>
              <a:gd name="T10" fmla="*/ 2147483647 w 110"/>
              <a:gd name="T11" fmla="*/ 2147483647 h 1380"/>
              <a:gd name="T12" fmla="*/ 2147483647 w 110"/>
              <a:gd name="T13" fmla="*/ 2147483647 h 1380"/>
              <a:gd name="T14" fmla="*/ 2147483647 w 110"/>
              <a:gd name="T15" fmla="*/ 2147483647 h 1380"/>
              <a:gd name="T16" fmla="*/ 2147483647 w 110"/>
              <a:gd name="T17" fmla="*/ 2147483647 h 1380"/>
              <a:gd name="T18" fmla="*/ 2147483647 w 110"/>
              <a:gd name="T19" fmla="*/ 2147483647 h 1380"/>
              <a:gd name="T20" fmla="*/ 2147483647 w 110"/>
              <a:gd name="T21" fmla="*/ 2147483647 h 1380"/>
              <a:gd name="T22" fmla="*/ 2147483647 w 110"/>
              <a:gd name="T23" fmla="*/ 2147483647 h 1380"/>
              <a:gd name="T24" fmla="*/ 2147483647 w 110"/>
              <a:gd name="T25" fmla="*/ 2147483647 h 1380"/>
              <a:gd name="T26" fmla="*/ 2147483647 w 110"/>
              <a:gd name="T27" fmla="*/ 2147483647 h 1380"/>
              <a:gd name="T28" fmla="*/ 2147483647 w 110"/>
              <a:gd name="T29" fmla="*/ 2147483647 h 1380"/>
              <a:gd name="T30" fmla="*/ 2147483647 w 110"/>
              <a:gd name="T31" fmla="*/ 2147483647 h 1380"/>
              <a:gd name="T32" fmla="*/ 2147483647 w 110"/>
              <a:gd name="T33" fmla="*/ 2147483647 h 1380"/>
              <a:gd name="T34" fmla="*/ 2147483647 w 110"/>
              <a:gd name="T35" fmla="*/ 2147483647 h 1380"/>
              <a:gd name="T36" fmla="*/ 2147483647 w 110"/>
              <a:gd name="T37" fmla="*/ 2147483647 h 1380"/>
              <a:gd name="T38" fmla="*/ 2147483647 w 110"/>
              <a:gd name="T39" fmla="*/ 2147483647 h 1380"/>
              <a:gd name="T40" fmla="*/ 2147483647 w 110"/>
              <a:gd name="T41" fmla="*/ 2147483647 h 1380"/>
              <a:gd name="T42" fmla="*/ 2147483647 w 110"/>
              <a:gd name="T43" fmla="*/ 2147483647 h 1380"/>
              <a:gd name="T44" fmla="*/ 2147483647 w 110"/>
              <a:gd name="T45" fmla="*/ 2147483647 h 1380"/>
              <a:gd name="T46" fmla="*/ 2147483647 w 110"/>
              <a:gd name="T47" fmla="*/ 2147483647 h 1380"/>
              <a:gd name="T48" fmla="*/ 2147483647 w 110"/>
              <a:gd name="T49" fmla="*/ 2147483647 h 1380"/>
              <a:gd name="T50" fmla="*/ 2147483647 w 110"/>
              <a:gd name="T51" fmla="*/ 2147483647 h 1380"/>
              <a:gd name="T52" fmla="*/ 2147483647 w 110"/>
              <a:gd name="T53" fmla="*/ 2147483647 h 1380"/>
              <a:gd name="T54" fmla="*/ 2147483647 w 110"/>
              <a:gd name="T55" fmla="*/ 2147483647 h 1380"/>
              <a:gd name="T56" fmla="*/ 2147483647 w 110"/>
              <a:gd name="T57" fmla="*/ 2147483647 h 1380"/>
              <a:gd name="T58" fmla="*/ 2147483647 w 110"/>
              <a:gd name="T59" fmla="*/ 2147483647 h 1380"/>
              <a:gd name="T60" fmla="*/ 2147483647 w 110"/>
              <a:gd name="T61" fmla="*/ 2147483647 h 1380"/>
              <a:gd name="T62" fmla="*/ 2147483647 w 110"/>
              <a:gd name="T63" fmla="*/ 2147483647 h 1380"/>
              <a:gd name="T64" fmla="*/ 2147483647 w 110"/>
              <a:gd name="T65" fmla="*/ 2147483647 h 1380"/>
              <a:gd name="T66" fmla="*/ 2147483647 w 110"/>
              <a:gd name="T67" fmla="*/ 2147483647 h 1380"/>
              <a:gd name="T68" fmla="*/ 2147483647 w 110"/>
              <a:gd name="T69" fmla="*/ 2147483647 h 1380"/>
              <a:gd name="T70" fmla="*/ 2147483647 w 110"/>
              <a:gd name="T71" fmla="*/ 2147483647 h 1380"/>
              <a:gd name="T72" fmla="*/ 2147483647 w 110"/>
              <a:gd name="T73" fmla="*/ 2147483647 h 1380"/>
              <a:gd name="T74" fmla="*/ 2147483647 w 110"/>
              <a:gd name="T75" fmla="*/ 2147483647 h 1380"/>
              <a:gd name="T76" fmla="*/ 2147483647 w 110"/>
              <a:gd name="T77" fmla="*/ 2147483647 h 1380"/>
              <a:gd name="T78" fmla="*/ 2147483647 w 110"/>
              <a:gd name="T79" fmla="*/ 2147483647 h 1380"/>
              <a:gd name="T80" fmla="*/ 2147483647 w 110"/>
              <a:gd name="T81" fmla="*/ 2147483647 h 1380"/>
              <a:gd name="T82" fmla="*/ 2147483647 w 110"/>
              <a:gd name="T83" fmla="*/ 2147483647 h 1380"/>
              <a:gd name="T84" fmla="*/ 2147483647 w 110"/>
              <a:gd name="T85" fmla="*/ 2147483647 h 1380"/>
              <a:gd name="T86" fmla="*/ 2147483647 w 110"/>
              <a:gd name="T87" fmla="*/ 2147483647 h 1380"/>
              <a:gd name="T88" fmla="*/ 2147483647 w 110"/>
              <a:gd name="T89" fmla="*/ 2147483647 h 1380"/>
              <a:gd name="T90" fmla="*/ 2147483647 w 110"/>
              <a:gd name="T91" fmla="*/ 2147483647 h 1380"/>
              <a:gd name="T92" fmla="*/ 2147483647 w 110"/>
              <a:gd name="T93" fmla="*/ 2147483647 h 1380"/>
              <a:gd name="T94" fmla="*/ 2147483647 w 110"/>
              <a:gd name="T95" fmla="*/ 2147483647 h 1380"/>
              <a:gd name="T96" fmla="*/ 2147483647 w 110"/>
              <a:gd name="T97" fmla="*/ 2147483647 h 1380"/>
              <a:gd name="T98" fmla="*/ 2147483647 w 110"/>
              <a:gd name="T99" fmla="*/ 2147483647 h 1380"/>
              <a:gd name="T100" fmla="*/ 2147483647 w 110"/>
              <a:gd name="T101" fmla="*/ 2147483647 h 1380"/>
              <a:gd name="T102" fmla="*/ 2147483647 w 110"/>
              <a:gd name="T103" fmla="*/ 2147483647 h 1380"/>
              <a:gd name="T104" fmla="*/ 2147483647 w 110"/>
              <a:gd name="T105" fmla="*/ 2147483647 h 1380"/>
              <a:gd name="T106" fmla="*/ 2147483647 w 110"/>
              <a:gd name="T107" fmla="*/ 2147483647 h 1380"/>
              <a:gd name="T108" fmla="*/ 2147483647 w 110"/>
              <a:gd name="T109" fmla="*/ 2147483647 h 1380"/>
              <a:gd name="T110" fmla="*/ 2147483647 w 110"/>
              <a:gd name="T111" fmla="*/ 2147483647 h 1380"/>
              <a:gd name="T112" fmla="*/ 2147483647 w 110"/>
              <a:gd name="T113" fmla="*/ 2147483647 h 1380"/>
              <a:gd name="T114" fmla="*/ 2147483647 w 110"/>
              <a:gd name="T115" fmla="*/ 2147483647 h 1380"/>
              <a:gd name="T116" fmla="*/ 2147483647 w 110"/>
              <a:gd name="T117" fmla="*/ 2147483647 h 13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0"/>
              <a:gd name="T178" fmla="*/ 0 h 1380"/>
              <a:gd name="T179" fmla="*/ 110 w 110"/>
              <a:gd name="T180" fmla="*/ 1380 h 13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0" h="1380">
                <a:moveTo>
                  <a:pt x="0" y="0"/>
                </a:moveTo>
                <a:lnTo>
                  <a:pt x="0" y="10"/>
                </a:lnTo>
                <a:lnTo>
                  <a:pt x="3" y="23"/>
                </a:lnTo>
                <a:lnTo>
                  <a:pt x="6" y="35"/>
                </a:lnTo>
                <a:lnTo>
                  <a:pt x="6" y="45"/>
                </a:lnTo>
                <a:lnTo>
                  <a:pt x="6" y="55"/>
                </a:lnTo>
                <a:lnTo>
                  <a:pt x="6" y="67"/>
                </a:lnTo>
                <a:lnTo>
                  <a:pt x="6" y="77"/>
                </a:lnTo>
                <a:lnTo>
                  <a:pt x="6" y="87"/>
                </a:lnTo>
                <a:lnTo>
                  <a:pt x="6" y="99"/>
                </a:lnTo>
                <a:lnTo>
                  <a:pt x="6" y="109"/>
                </a:lnTo>
                <a:lnTo>
                  <a:pt x="6" y="119"/>
                </a:lnTo>
                <a:lnTo>
                  <a:pt x="6" y="131"/>
                </a:lnTo>
                <a:lnTo>
                  <a:pt x="6" y="141"/>
                </a:lnTo>
                <a:lnTo>
                  <a:pt x="6" y="151"/>
                </a:lnTo>
                <a:lnTo>
                  <a:pt x="6" y="163"/>
                </a:lnTo>
                <a:lnTo>
                  <a:pt x="6" y="173"/>
                </a:lnTo>
                <a:lnTo>
                  <a:pt x="6" y="183"/>
                </a:lnTo>
                <a:lnTo>
                  <a:pt x="6" y="195"/>
                </a:lnTo>
                <a:lnTo>
                  <a:pt x="6" y="205"/>
                </a:lnTo>
                <a:lnTo>
                  <a:pt x="6" y="215"/>
                </a:lnTo>
                <a:lnTo>
                  <a:pt x="10" y="227"/>
                </a:lnTo>
                <a:lnTo>
                  <a:pt x="13" y="237"/>
                </a:lnTo>
                <a:lnTo>
                  <a:pt x="16" y="247"/>
                </a:lnTo>
                <a:lnTo>
                  <a:pt x="16" y="259"/>
                </a:lnTo>
                <a:lnTo>
                  <a:pt x="16" y="269"/>
                </a:lnTo>
                <a:lnTo>
                  <a:pt x="16" y="279"/>
                </a:lnTo>
                <a:lnTo>
                  <a:pt x="16" y="304"/>
                </a:lnTo>
                <a:lnTo>
                  <a:pt x="13" y="314"/>
                </a:lnTo>
                <a:lnTo>
                  <a:pt x="13" y="327"/>
                </a:lnTo>
                <a:lnTo>
                  <a:pt x="16" y="339"/>
                </a:lnTo>
                <a:lnTo>
                  <a:pt x="19" y="349"/>
                </a:lnTo>
                <a:lnTo>
                  <a:pt x="19" y="359"/>
                </a:lnTo>
                <a:lnTo>
                  <a:pt x="22" y="371"/>
                </a:lnTo>
                <a:lnTo>
                  <a:pt x="26" y="381"/>
                </a:lnTo>
                <a:lnTo>
                  <a:pt x="32" y="391"/>
                </a:lnTo>
                <a:lnTo>
                  <a:pt x="32" y="403"/>
                </a:lnTo>
                <a:lnTo>
                  <a:pt x="32" y="413"/>
                </a:lnTo>
                <a:lnTo>
                  <a:pt x="32" y="435"/>
                </a:lnTo>
                <a:lnTo>
                  <a:pt x="32" y="464"/>
                </a:lnTo>
                <a:lnTo>
                  <a:pt x="32" y="474"/>
                </a:lnTo>
                <a:lnTo>
                  <a:pt x="32" y="499"/>
                </a:lnTo>
                <a:lnTo>
                  <a:pt x="32" y="509"/>
                </a:lnTo>
                <a:lnTo>
                  <a:pt x="32" y="519"/>
                </a:lnTo>
                <a:lnTo>
                  <a:pt x="35" y="531"/>
                </a:lnTo>
                <a:lnTo>
                  <a:pt x="38" y="541"/>
                </a:lnTo>
                <a:lnTo>
                  <a:pt x="38" y="551"/>
                </a:lnTo>
                <a:lnTo>
                  <a:pt x="38" y="563"/>
                </a:lnTo>
                <a:lnTo>
                  <a:pt x="38" y="573"/>
                </a:lnTo>
                <a:lnTo>
                  <a:pt x="38" y="583"/>
                </a:lnTo>
                <a:lnTo>
                  <a:pt x="38" y="595"/>
                </a:lnTo>
                <a:lnTo>
                  <a:pt x="42" y="605"/>
                </a:lnTo>
                <a:lnTo>
                  <a:pt x="42" y="627"/>
                </a:lnTo>
                <a:lnTo>
                  <a:pt x="45" y="637"/>
                </a:lnTo>
                <a:lnTo>
                  <a:pt x="48" y="666"/>
                </a:lnTo>
                <a:lnTo>
                  <a:pt x="48" y="679"/>
                </a:lnTo>
                <a:lnTo>
                  <a:pt x="51" y="691"/>
                </a:lnTo>
                <a:lnTo>
                  <a:pt x="51" y="701"/>
                </a:lnTo>
                <a:lnTo>
                  <a:pt x="54" y="711"/>
                </a:lnTo>
                <a:lnTo>
                  <a:pt x="58" y="723"/>
                </a:lnTo>
                <a:lnTo>
                  <a:pt x="58" y="733"/>
                </a:lnTo>
                <a:lnTo>
                  <a:pt x="61" y="755"/>
                </a:lnTo>
                <a:lnTo>
                  <a:pt x="61" y="765"/>
                </a:lnTo>
                <a:lnTo>
                  <a:pt x="61" y="775"/>
                </a:lnTo>
                <a:lnTo>
                  <a:pt x="61" y="787"/>
                </a:lnTo>
                <a:lnTo>
                  <a:pt x="61" y="797"/>
                </a:lnTo>
                <a:lnTo>
                  <a:pt x="58" y="807"/>
                </a:lnTo>
                <a:lnTo>
                  <a:pt x="58" y="835"/>
                </a:lnTo>
                <a:lnTo>
                  <a:pt x="54" y="845"/>
                </a:lnTo>
                <a:lnTo>
                  <a:pt x="51" y="855"/>
                </a:lnTo>
                <a:lnTo>
                  <a:pt x="51" y="867"/>
                </a:lnTo>
                <a:lnTo>
                  <a:pt x="51" y="877"/>
                </a:lnTo>
                <a:lnTo>
                  <a:pt x="51" y="887"/>
                </a:lnTo>
                <a:lnTo>
                  <a:pt x="51" y="899"/>
                </a:lnTo>
                <a:lnTo>
                  <a:pt x="51" y="909"/>
                </a:lnTo>
                <a:lnTo>
                  <a:pt x="48" y="919"/>
                </a:lnTo>
                <a:lnTo>
                  <a:pt x="45" y="931"/>
                </a:lnTo>
                <a:lnTo>
                  <a:pt x="45" y="941"/>
                </a:lnTo>
                <a:lnTo>
                  <a:pt x="45" y="951"/>
                </a:lnTo>
                <a:lnTo>
                  <a:pt x="45" y="963"/>
                </a:lnTo>
                <a:lnTo>
                  <a:pt x="45" y="973"/>
                </a:lnTo>
                <a:lnTo>
                  <a:pt x="42" y="983"/>
                </a:lnTo>
                <a:lnTo>
                  <a:pt x="42" y="995"/>
                </a:lnTo>
                <a:lnTo>
                  <a:pt x="42" y="1005"/>
                </a:lnTo>
                <a:lnTo>
                  <a:pt x="42" y="1015"/>
                </a:lnTo>
                <a:lnTo>
                  <a:pt x="42" y="1027"/>
                </a:lnTo>
                <a:lnTo>
                  <a:pt x="45" y="1037"/>
                </a:lnTo>
                <a:lnTo>
                  <a:pt x="51" y="1047"/>
                </a:lnTo>
                <a:lnTo>
                  <a:pt x="58" y="1059"/>
                </a:lnTo>
                <a:lnTo>
                  <a:pt x="61" y="1069"/>
                </a:lnTo>
                <a:lnTo>
                  <a:pt x="64" y="1079"/>
                </a:lnTo>
                <a:lnTo>
                  <a:pt x="67" y="1091"/>
                </a:lnTo>
                <a:lnTo>
                  <a:pt x="74" y="1101"/>
                </a:lnTo>
                <a:lnTo>
                  <a:pt x="80" y="1111"/>
                </a:lnTo>
                <a:lnTo>
                  <a:pt x="83" y="1123"/>
                </a:lnTo>
                <a:lnTo>
                  <a:pt x="86" y="1133"/>
                </a:lnTo>
                <a:lnTo>
                  <a:pt x="86" y="1143"/>
                </a:lnTo>
                <a:lnTo>
                  <a:pt x="86" y="1155"/>
                </a:lnTo>
                <a:lnTo>
                  <a:pt x="86" y="1165"/>
                </a:lnTo>
                <a:lnTo>
                  <a:pt x="86" y="1175"/>
                </a:lnTo>
                <a:lnTo>
                  <a:pt x="86" y="1187"/>
                </a:lnTo>
                <a:lnTo>
                  <a:pt x="86" y="1197"/>
                </a:lnTo>
                <a:lnTo>
                  <a:pt x="90" y="1207"/>
                </a:lnTo>
                <a:lnTo>
                  <a:pt x="93" y="1219"/>
                </a:lnTo>
                <a:lnTo>
                  <a:pt x="93" y="1229"/>
                </a:lnTo>
                <a:lnTo>
                  <a:pt x="96" y="1239"/>
                </a:lnTo>
                <a:lnTo>
                  <a:pt x="96" y="1251"/>
                </a:lnTo>
                <a:lnTo>
                  <a:pt x="96" y="1261"/>
                </a:lnTo>
                <a:lnTo>
                  <a:pt x="99" y="1271"/>
                </a:lnTo>
                <a:lnTo>
                  <a:pt x="102" y="1283"/>
                </a:lnTo>
                <a:lnTo>
                  <a:pt x="106" y="1293"/>
                </a:lnTo>
                <a:lnTo>
                  <a:pt x="106" y="1303"/>
                </a:lnTo>
                <a:lnTo>
                  <a:pt x="106" y="1315"/>
                </a:lnTo>
                <a:lnTo>
                  <a:pt x="106" y="1325"/>
                </a:lnTo>
                <a:lnTo>
                  <a:pt x="106" y="1335"/>
                </a:lnTo>
                <a:lnTo>
                  <a:pt x="106" y="1347"/>
                </a:lnTo>
                <a:lnTo>
                  <a:pt x="106" y="1357"/>
                </a:lnTo>
                <a:lnTo>
                  <a:pt x="106" y="1367"/>
                </a:lnTo>
                <a:lnTo>
                  <a:pt x="109" y="1379"/>
                </a:lnTo>
              </a:path>
            </a:pathLst>
          </a:custGeom>
          <a:noFill/>
          <a:ln w="15875"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560" name="Rectangle 8"/>
          <p:cNvSpPr>
            <a:spLocks noChangeArrowheads="1"/>
          </p:cNvSpPr>
          <p:nvPr/>
        </p:nvSpPr>
        <p:spPr bwMode="auto">
          <a:xfrm rot="17280000">
            <a:off x="5744764" y="1263493"/>
            <a:ext cx="1067601" cy="459100"/>
          </a:xfrm>
          <a:prstGeom prst="rect">
            <a:avLst/>
          </a:prstGeom>
          <a:solidFill>
            <a:schemeClr val="tx1"/>
          </a:solid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chemeClr val="bg1"/>
                </a:solidFill>
                <a:latin typeface="Arial Black" pitchFamily="34" charset="0"/>
              </a:rPr>
              <a:t>الفينيقيون</a:t>
            </a:r>
            <a:endParaRPr lang="en-US" altLang="en-US" b="1" dirty="0">
              <a:solidFill>
                <a:schemeClr val="bg1"/>
              </a:solidFill>
              <a:latin typeface="Arial Black" pitchFamily="34" charset="0"/>
            </a:endParaRPr>
          </a:p>
        </p:txBody>
      </p:sp>
      <p:sp>
        <p:nvSpPr>
          <p:cNvPr id="23561" name="Rectangle 9"/>
          <p:cNvSpPr>
            <a:spLocks noChangeArrowheads="1"/>
          </p:cNvSpPr>
          <p:nvPr/>
        </p:nvSpPr>
        <p:spPr bwMode="auto">
          <a:xfrm rot="17880000">
            <a:off x="4458822" y="5679485"/>
            <a:ext cx="908904" cy="459100"/>
          </a:xfrm>
          <a:prstGeom prst="rect">
            <a:avLst/>
          </a:prstGeom>
          <a:solidFill>
            <a:schemeClr val="tx1"/>
          </a:solid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chemeClr val="bg1"/>
                </a:solidFill>
                <a:latin typeface="Arial Black" pitchFamily="34" charset="0"/>
              </a:rPr>
              <a:t>فلسطية</a:t>
            </a:r>
            <a:endParaRPr lang="en-US" altLang="en-US" b="1" dirty="0">
              <a:solidFill>
                <a:schemeClr val="bg1"/>
              </a:solidFill>
              <a:latin typeface="Arial Black" pitchFamily="34" charset="0"/>
            </a:endParaRPr>
          </a:p>
        </p:txBody>
      </p:sp>
      <p:sp>
        <p:nvSpPr>
          <p:cNvPr id="23562" name="Rectangle 10"/>
          <p:cNvSpPr>
            <a:spLocks noChangeArrowheads="1"/>
          </p:cNvSpPr>
          <p:nvPr/>
        </p:nvSpPr>
        <p:spPr bwMode="auto">
          <a:xfrm>
            <a:off x="5445125" y="3379788"/>
            <a:ext cx="908904" cy="582211"/>
          </a:xfrm>
          <a:prstGeom prst="rect">
            <a:avLst/>
          </a:prstGeom>
          <a:solidFill>
            <a:schemeClr val="tx1"/>
          </a:solid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sz="3200" b="1" dirty="0">
                <a:solidFill>
                  <a:schemeClr val="bg1"/>
                </a:solidFill>
                <a:latin typeface="Arial Narrow" pitchFamily="34" charset="0"/>
              </a:rPr>
              <a:t>كنعان</a:t>
            </a:r>
            <a:endParaRPr lang="en-US" altLang="en-US" sz="3200" b="1" dirty="0">
              <a:solidFill>
                <a:schemeClr val="bg1"/>
              </a:solidFill>
              <a:latin typeface="Arial Narrow" pitchFamily="34" charset="0"/>
            </a:endParaRPr>
          </a:p>
        </p:txBody>
      </p:sp>
      <p:sp>
        <p:nvSpPr>
          <p:cNvPr id="23563" name="AutoShape 11"/>
          <p:cNvSpPr>
            <a:spLocks noChangeArrowheads="1"/>
          </p:cNvSpPr>
          <p:nvPr/>
        </p:nvSpPr>
        <p:spPr bwMode="auto">
          <a:xfrm>
            <a:off x="6704013" y="4681538"/>
            <a:ext cx="88900" cy="87312"/>
          </a:xfrm>
          <a:prstGeom prst="star5">
            <a:avLst/>
          </a:prstGeom>
          <a:solidFill>
            <a:srgbClr val="FC0128"/>
          </a:solidFill>
          <a:ln w="12700">
            <a:solidFill>
              <a:srgbClr val="FC0128"/>
            </a:solidFill>
            <a:miter lim="800000"/>
            <a:headEnd/>
            <a:tailEnd/>
          </a:ln>
          <a:effectLst/>
        </p:spPr>
        <p:txBody>
          <a:bodyPr wrap="none" anchor="ctr"/>
          <a:lstStyle/>
          <a:p>
            <a:pPr>
              <a:defRPr/>
            </a:pPr>
            <a:endParaRPr lang="en-US">
              <a:latin typeface="Times New Roman" pitchFamily="-105" charset="0"/>
              <a:ea typeface="+mn-ea"/>
            </a:endParaRPr>
          </a:p>
        </p:txBody>
      </p:sp>
      <p:sp>
        <p:nvSpPr>
          <p:cNvPr id="23564" name="Rectangle 12"/>
          <p:cNvSpPr>
            <a:spLocks noChangeArrowheads="1"/>
          </p:cNvSpPr>
          <p:nvPr/>
        </p:nvSpPr>
        <p:spPr bwMode="auto">
          <a:xfrm>
            <a:off x="5688013" y="4703763"/>
            <a:ext cx="711734" cy="335989"/>
          </a:xfrm>
          <a:prstGeom prst="rect">
            <a:avLst/>
          </a:prstGeom>
          <a:solidFill>
            <a:schemeClr val="tx1"/>
          </a:solid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sz="1600" b="1" dirty="0">
                <a:solidFill>
                  <a:schemeClr val="bg1"/>
                </a:solidFill>
                <a:latin typeface="Arial" panose="020B0604020202020204" pitchFamily="34" charset="0"/>
              </a:rPr>
              <a:t>أورشليم</a:t>
            </a:r>
            <a:endParaRPr lang="en-US" altLang="en-US" sz="1600" b="1" dirty="0">
              <a:solidFill>
                <a:schemeClr val="bg1"/>
              </a:solidFill>
              <a:latin typeface="Arial" panose="020B0604020202020204" pitchFamily="34" charset="0"/>
            </a:endParaRPr>
          </a:p>
        </p:txBody>
      </p:sp>
      <p:sp>
        <p:nvSpPr>
          <p:cNvPr id="105484" name="Rectangle 13"/>
          <p:cNvSpPr>
            <a:spLocks noChangeArrowheads="1"/>
          </p:cNvSpPr>
          <p:nvPr/>
        </p:nvSpPr>
        <p:spPr bwMode="auto">
          <a:xfrm rot="-4920000">
            <a:off x="6770540" y="5071857"/>
            <a:ext cx="851196"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sz="1400" b="1" dirty="0">
                <a:solidFill>
                  <a:srgbClr val="FFFFFF"/>
                </a:solidFill>
                <a:latin typeface="Arial" panose="020B0604020202020204" pitchFamily="34" charset="0"/>
              </a:rPr>
              <a:t>البحر الميت</a:t>
            </a:r>
            <a:endParaRPr lang="en-US" altLang="en-US" sz="1400" b="1" dirty="0">
              <a:solidFill>
                <a:srgbClr val="FFFFFF"/>
              </a:solidFill>
              <a:latin typeface="Arial" panose="020B0604020202020204" pitchFamily="34" charset="0"/>
            </a:endParaRPr>
          </a:p>
        </p:txBody>
      </p:sp>
      <p:sp>
        <p:nvSpPr>
          <p:cNvPr id="105485" name="Rectangle 14"/>
          <p:cNvSpPr>
            <a:spLocks noChangeArrowheads="1"/>
          </p:cNvSpPr>
          <p:nvPr/>
        </p:nvSpPr>
        <p:spPr bwMode="auto">
          <a:xfrm rot="-5100000">
            <a:off x="6812019" y="2137671"/>
            <a:ext cx="480902"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sz="1200" b="1" dirty="0">
                <a:solidFill>
                  <a:srgbClr val="FFFFFF"/>
                </a:solidFill>
                <a:latin typeface="Arial Narrow" pitchFamily="34" charset="0"/>
              </a:rPr>
              <a:t>الجليل</a:t>
            </a:r>
            <a:endParaRPr lang="en-US" altLang="en-US" sz="1200" b="1" dirty="0">
              <a:solidFill>
                <a:srgbClr val="FFFFFF"/>
              </a:solidFill>
              <a:latin typeface="Arial Narrow" pitchFamily="34" charset="0"/>
            </a:endParaRPr>
          </a:p>
        </p:txBody>
      </p:sp>
      <p:sp>
        <p:nvSpPr>
          <p:cNvPr id="23567" name="Rectangle 15"/>
          <p:cNvSpPr>
            <a:spLocks noChangeArrowheads="1"/>
          </p:cNvSpPr>
          <p:nvPr/>
        </p:nvSpPr>
        <p:spPr bwMode="auto">
          <a:xfrm rot="16200000">
            <a:off x="6783141" y="3515313"/>
            <a:ext cx="543420" cy="305212"/>
          </a:xfrm>
          <a:prstGeom prst="rect">
            <a:avLst/>
          </a:prstGeom>
          <a:no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sz="1400" b="1" dirty="0">
                <a:solidFill>
                  <a:schemeClr val="accent2"/>
                </a:solidFill>
                <a:effectLst>
                  <a:outerShdw blurRad="38100" dist="38100" dir="2700000" algn="tl">
                    <a:srgbClr val="FFFFFF"/>
                  </a:outerShdw>
                </a:effectLst>
                <a:latin typeface="Arial" panose="020B0604020202020204" pitchFamily="34" charset="0"/>
              </a:rPr>
              <a:t>الأردن</a:t>
            </a:r>
            <a:endParaRPr lang="en-US" altLang="en-US" sz="1400" b="1" dirty="0">
              <a:solidFill>
                <a:schemeClr val="accent2"/>
              </a:solidFill>
              <a:effectLst>
                <a:outerShdw blurRad="38100" dist="38100" dir="2700000" algn="tl">
                  <a:srgbClr val="FFFFFF"/>
                </a:outerShdw>
              </a:effectLst>
              <a:latin typeface="Arial" panose="020B0604020202020204" pitchFamily="34" charset="0"/>
            </a:endParaRPr>
          </a:p>
        </p:txBody>
      </p:sp>
      <p:sp>
        <p:nvSpPr>
          <p:cNvPr id="23568" name="Rectangle 16"/>
          <p:cNvSpPr>
            <a:spLocks noChangeArrowheads="1"/>
          </p:cNvSpPr>
          <p:nvPr/>
        </p:nvSpPr>
        <p:spPr bwMode="auto">
          <a:xfrm rot="16200000">
            <a:off x="6852148" y="2904920"/>
            <a:ext cx="389531" cy="305212"/>
          </a:xfrm>
          <a:prstGeom prst="rect">
            <a:avLst/>
          </a:prstGeom>
          <a:no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sz="1400" b="1" dirty="0">
                <a:solidFill>
                  <a:schemeClr val="accent2"/>
                </a:solidFill>
                <a:effectLst>
                  <a:outerShdw blurRad="38100" dist="38100" dir="2700000" algn="tl">
                    <a:srgbClr val="FFFFFF"/>
                  </a:outerShdw>
                </a:effectLst>
                <a:latin typeface="Arial" panose="020B0604020202020204" pitchFamily="34" charset="0"/>
              </a:rPr>
              <a:t>نهر</a:t>
            </a:r>
            <a:endParaRPr lang="en-US" altLang="en-US" sz="1400" b="1" dirty="0">
              <a:solidFill>
                <a:schemeClr val="accent2"/>
              </a:solidFill>
              <a:effectLst>
                <a:outerShdw blurRad="38100" dist="38100" dir="2700000" algn="tl">
                  <a:srgbClr val="FFFFFF"/>
                </a:outerShdw>
              </a:effectLst>
              <a:latin typeface="Arial" panose="020B0604020202020204" pitchFamily="34" charset="0"/>
            </a:endParaRPr>
          </a:p>
        </p:txBody>
      </p:sp>
      <p:sp>
        <p:nvSpPr>
          <p:cNvPr id="105488" name="Rectangle 17"/>
          <p:cNvSpPr>
            <a:spLocks noChangeArrowheads="1"/>
          </p:cNvSpPr>
          <p:nvPr/>
        </p:nvSpPr>
        <p:spPr bwMode="auto">
          <a:xfrm>
            <a:off x="4724400" y="6550025"/>
            <a:ext cx="5016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sz="1000" b="1" dirty="0">
                <a:solidFill>
                  <a:srgbClr val="000000"/>
                </a:solidFill>
                <a:latin typeface="Arial" panose="020B0604020202020204" pitchFamily="34" charset="0"/>
              </a:rPr>
              <a:t>©</a:t>
            </a:r>
          </a:p>
        </p:txBody>
      </p:sp>
      <p:sp>
        <p:nvSpPr>
          <p:cNvPr id="105489" name="Freeform 18"/>
          <p:cNvSpPr>
            <a:spLocks/>
          </p:cNvSpPr>
          <p:nvPr/>
        </p:nvSpPr>
        <p:spPr bwMode="auto">
          <a:xfrm>
            <a:off x="5716588" y="25400"/>
            <a:ext cx="1290637" cy="2643188"/>
          </a:xfrm>
          <a:custGeom>
            <a:avLst/>
            <a:gdLst>
              <a:gd name="T0" fmla="*/ 2147483647 w 705"/>
              <a:gd name="T1" fmla="*/ 2147483647 h 1646"/>
              <a:gd name="T2" fmla="*/ 2147483647 w 705"/>
              <a:gd name="T3" fmla="*/ 2147483647 h 1646"/>
              <a:gd name="T4" fmla="*/ 2147483647 w 705"/>
              <a:gd name="T5" fmla="*/ 2147483647 h 1646"/>
              <a:gd name="T6" fmla="*/ 2147483647 w 705"/>
              <a:gd name="T7" fmla="*/ 2147483647 h 1646"/>
              <a:gd name="T8" fmla="*/ 2147483647 w 705"/>
              <a:gd name="T9" fmla="*/ 2147483647 h 1646"/>
              <a:gd name="T10" fmla="*/ 2147483647 w 705"/>
              <a:gd name="T11" fmla="*/ 2147483647 h 1646"/>
              <a:gd name="T12" fmla="*/ 2147483647 w 705"/>
              <a:gd name="T13" fmla="*/ 2147483647 h 1646"/>
              <a:gd name="T14" fmla="*/ 2147483647 w 705"/>
              <a:gd name="T15" fmla="*/ 2147483647 h 1646"/>
              <a:gd name="T16" fmla="*/ 2147483647 w 705"/>
              <a:gd name="T17" fmla="*/ 2147483647 h 1646"/>
              <a:gd name="T18" fmla="*/ 2147483647 w 705"/>
              <a:gd name="T19" fmla="*/ 2147483647 h 1646"/>
              <a:gd name="T20" fmla="*/ 2147483647 w 705"/>
              <a:gd name="T21" fmla="*/ 2147483647 h 1646"/>
              <a:gd name="T22" fmla="*/ 2147483647 w 705"/>
              <a:gd name="T23" fmla="*/ 2147483647 h 1646"/>
              <a:gd name="T24" fmla="*/ 2147483647 w 705"/>
              <a:gd name="T25" fmla="*/ 2147483647 h 1646"/>
              <a:gd name="T26" fmla="*/ 2147483647 w 705"/>
              <a:gd name="T27" fmla="*/ 2147483647 h 1646"/>
              <a:gd name="T28" fmla="*/ 2147483647 w 705"/>
              <a:gd name="T29" fmla="*/ 2147483647 h 1646"/>
              <a:gd name="T30" fmla="*/ 2147483647 w 705"/>
              <a:gd name="T31" fmla="*/ 2147483647 h 1646"/>
              <a:gd name="T32" fmla="*/ 2147483647 w 705"/>
              <a:gd name="T33" fmla="*/ 2147483647 h 1646"/>
              <a:gd name="T34" fmla="*/ 2147483647 w 705"/>
              <a:gd name="T35" fmla="*/ 2147483647 h 1646"/>
              <a:gd name="T36" fmla="*/ 2147483647 w 705"/>
              <a:gd name="T37" fmla="*/ 2147483647 h 1646"/>
              <a:gd name="T38" fmla="*/ 2147483647 w 705"/>
              <a:gd name="T39" fmla="*/ 2147483647 h 1646"/>
              <a:gd name="T40" fmla="*/ 2147483647 w 705"/>
              <a:gd name="T41" fmla="*/ 2147483647 h 1646"/>
              <a:gd name="T42" fmla="*/ 2147483647 w 705"/>
              <a:gd name="T43" fmla="*/ 2147483647 h 1646"/>
              <a:gd name="T44" fmla="*/ 2147483647 w 705"/>
              <a:gd name="T45" fmla="*/ 2147483647 h 1646"/>
              <a:gd name="T46" fmla="*/ 2147483647 w 705"/>
              <a:gd name="T47" fmla="*/ 2147483647 h 1646"/>
              <a:gd name="T48" fmla="*/ 2147483647 w 705"/>
              <a:gd name="T49" fmla="*/ 2147483647 h 1646"/>
              <a:gd name="T50" fmla="*/ 2147483647 w 705"/>
              <a:gd name="T51" fmla="*/ 2147483647 h 1646"/>
              <a:gd name="T52" fmla="*/ 2147483647 w 705"/>
              <a:gd name="T53" fmla="*/ 2147483647 h 1646"/>
              <a:gd name="T54" fmla="*/ 2147483647 w 705"/>
              <a:gd name="T55" fmla="*/ 2147483647 h 1646"/>
              <a:gd name="T56" fmla="*/ 2147483647 w 705"/>
              <a:gd name="T57" fmla="*/ 2147483647 h 1646"/>
              <a:gd name="T58" fmla="*/ 2147483647 w 705"/>
              <a:gd name="T59" fmla="*/ 2147483647 h 1646"/>
              <a:gd name="T60" fmla="*/ 2147483647 w 705"/>
              <a:gd name="T61" fmla="*/ 2147483647 h 1646"/>
              <a:gd name="T62" fmla="*/ 2147483647 w 705"/>
              <a:gd name="T63" fmla="*/ 2147483647 h 1646"/>
              <a:gd name="T64" fmla="*/ 2147483647 w 705"/>
              <a:gd name="T65" fmla="*/ 2147483647 h 1646"/>
              <a:gd name="T66" fmla="*/ 2147483647 w 705"/>
              <a:gd name="T67" fmla="*/ 2147483647 h 1646"/>
              <a:gd name="T68" fmla="*/ 2147483647 w 705"/>
              <a:gd name="T69" fmla="*/ 2147483647 h 1646"/>
              <a:gd name="T70" fmla="*/ 2147483647 w 705"/>
              <a:gd name="T71" fmla="*/ 2147483647 h 1646"/>
              <a:gd name="T72" fmla="*/ 2147483647 w 705"/>
              <a:gd name="T73" fmla="*/ 2147483647 h 1646"/>
              <a:gd name="T74" fmla="*/ 2147483647 w 705"/>
              <a:gd name="T75" fmla="*/ 2147483647 h 1646"/>
              <a:gd name="T76" fmla="*/ 2147483647 w 705"/>
              <a:gd name="T77" fmla="*/ 2147483647 h 1646"/>
              <a:gd name="T78" fmla="*/ 2147483647 w 705"/>
              <a:gd name="T79" fmla="*/ 2147483647 h 1646"/>
              <a:gd name="T80" fmla="*/ 2147483647 w 705"/>
              <a:gd name="T81" fmla="*/ 2147483647 h 1646"/>
              <a:gd name="T82" fmla="*/ 2147483647 w 705"/>
              <a:gd name="T83" fmla="*/ 2147483647 h 1646"/>
              <a:gd name="T84" fmla="*/ 2147483647 w 705"/>
              <a:gd name="T85" fmla="*/ 2147483647 h 1646"/>
              <a:gd name="T86" fmla="*/ 2147483647 w 705"/>
              <a:gd name="T87" fmla="*/ 2147483647 h 16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05"/>
              <a:gd name="T133" fmla="*/ 0 h 1646"/>
              <a:gd name="T134" fmla="*/ 705 w 705"/>
              <a:gd name="T135" fmla="*/ 1646 h 16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05" h="1646">
                <a:moveTo>
                  <a:pt x="0" y="1504"/>
                </a:moveTo>
                <a:lnTo>
                  <a:pt x="19" y="1504"/>
                </a:lnTo>
                <a:lnTo>
                  <a:pt x="38" y="1510"/>
                </a:lnTo>
                <a:lnTo>
                  <a:pt x="58" y="1510"/>
                </a:lnTo>
                <a:lnTo>
                  <a:pt x="77" y="1517"/>
                </a:lnTo>
                <a:lnTo>
                  <a:pt x="96" y="1530"/>
                </a:lnTo>
                <a:lnTo>
                  <a:pt x="115" y="1542"/>
                </a:lnTo>
                <a:lnTo>
                  <a:pt x="134" y="1555"/>
                </a:lnTo>
                <a:lnTo>
                  <a:pt x="154" y="1568"/>
                </a:lnTo>
                <a:lnTo>
                  <a:pt x="173" y="1587"/>
                </a:lnTo>
                <a:lnTo>
                  <a:pt x="192" y="1600"/>
                </a:lnTo>
                <a:lnTo>
                  <a:pt x="211" y="1619"/>
                </a:lnTo>
                <a:lnTo>
                  <a:pt x="230" y="1632"/>
                </a:lnTo>
                <a:lnTo>
                  <a:pt x="250" y="1638"/>
                </a:lnTo>
                <a:lnTo>
                  <a:pt x="269" y="1645"/>
                </a:lnTo>
                <a:lnTo>
                  <a:pt x="288" y="1645"/>
                </a:lnTo>
                <a:lnTo>
                  <a:pt x="307" y="1645"/>
                </a:lnTo>
                <a:lnTo>
                  <a:pt x="326" y="1626"/>
                </a:lnTo>
                <a:lnTo>
                  <a:pt x="339" y="1606"/>
                </a:lnTo>
                <a:lnTo>
                  <a:pt x="352" y="1587"/>
                </a:lnTo>
                <a:lnTo>
                  <a:pt x="365" y="1568"/>
                </a:lnTo>
                <a:lnTo>
                  <a:pt x="371" y="1549"/>
                </a:lnTo>
                <a:lnTo>
                  <a:pt x="378" y="1530"/>
                </a:lnTo>
                <a:lnTo>
                  <a:pt x="378" y="1510"/>
                </a:lnTo>
                <a:lnTo>
                  <a:pt x="384" y="1491"/>
                </a:lnTo>
                <a:lnTo>
                  <a:pt x="390" y="1472"/>
                </a:lnTo>
                <a:lnTo>
                  <a:pt x="403" y="1453"/>
                </a:lnTo>
                <a:lnTo>
                  <a:pt x="410" y="1434"/>
                </a:lnTo>
                <a:lnTo>
                  <a:pt x="416" y="1414"/>
                </a:lnTo>
                <a:lnTo>
                  <a:pt x="422" y="1395"/>
                </a:lnTo>
                <a:lnTo>
                  <a:pt x="429" y="1376"/>
                </a:lnTo>
                <a:lnTo>
                  <a:pt x="435" y="1357"/>
                </a:lnTo>
                <a:lnTo>
                  <a:pt x="442" y="1338"/>
                </a:lnTo>
                <a:lnTo>
                  <a:pt x="448" y="1318"/>
                </a:lnTo>
                <a:lnTo>
                  <a:pt x="461" y="1299"/>
                </a:lnTo>
                <a:lnTo>
                  <a:pt x="467" y="1280"/>
                </a:lnTo>
                <a:lnTo>
                  <a:pt x="474" y="1261"/>
                </a:lnTo>
                <a:lnTo>
                  <a:pt x="480" y="1242"/>
                </a:lnTo>
                <a:lnTo>
                  <a:pt x="480" y="1222"/>
                </a:lnTo>
                <a:lnTo>
                  <a:pt x="480" y="1203"/>
                </a:lnTo>
                <a:lnTo>
                  <a:pt x="486" y="1184"/>
                </a:lnTo>
                <a:lnTo>
                  <a:pt x="486" y="1165"/>
                </a:lnTo>
                <a:lnTo>
                  <a:pt x="493" y="1146"/>
                </a:lnTo>
                <a:lnTo>
                  <a:pt x="499" y="1126"/>
                </a:lnTo>
                <a:lnTo>
                  <a:pt x="506" y="1107"/>
                </a:lnTo>
                <a:lnTo>
                  <a:pt x="512" y="1088"/>
                </a:lnTo>
                <a:lnTo>
                  <a:pt x="518" y="1069"/>
                </a:lnTo>
                <a:lnTo>
                  <a:pt x="525" y="1011"/>
                </a:lnTo>
                <a:lnTo>
                  <a:pt x="538" y="992"/>
                </a:lnTo>
                <a:lnTo>
                  <a:pt x="538" y="973"/>
                </a:lnTo>
                <a:lnTo>
                  <a:pt x="544" y="922"/>
                </a:lnTo>
                <a:lnTo>
                  <a:pt x="544" y="864"/>
                </a:lnTo>
                <a:lnTo>
                  <a:pt x="544" y="813"/>
                </a:lnTo>
                <a:lnTo>
                  <a:pt x="544" y="794"/>
                </a:lnTo>
                <a:lnTo>
                  <a:pt x="544" y="774"/>
                </a:lnTo>
                <a:lnTo>
                  <a:pt x="550" y="755"/>
                </a:lnTo>
                <a:lnTo>
                  <a:pt x="557" y="736"/>
                </a:lnTo>
                <a:lnTo>
                  <a:pt x="557" y="717"/>
                </a:lnTo>
                <a:lnTo>
                  <a:pt x="563" y="698"/>
                </a:lnTo>
                <a:lnTo>
                  <a:pt x="563" y="678"/>
                </a:lnTo>
                <a:lnTo>
                  <a:pt x="570" y="659"/>
                </a:lnTo>
                <a:lnTo>
                  <a:pt x="582" y="640"/>
                </a:lnTo>
                <a:lnTo>
                  <a:pt x="589" y="621"/>
                </a:lnTo>
                <a:lnTo>
                  <a:pt x="595" y="602"/>
                </a:lnTo>
                <a:lnTo>
                  <a:pt x="595" y="550"/>
                </a:lnTo>
                <a:lnTo>
                  <a:pt x="602" y="499"/>
                </a:lnTo>
                <a:lnTo>
                  <a:pt x="608" y="480"/>
                </a:lnTo>
                <a:lnTo>
                  <a:pt x="608" y="435"/>
                </a:lnTo>
                <a:lnTo>
                  <a:pt x="608" y="384"/>
                </a:lnTo>
                <a:lnTo>
                  <a:pt x="614" y="365"/>
                </a:lnTo>
                <a:lnTo>
                  <a:pt x="614" y="346"/>
                </a:lnTo>
                <a:lnTo>
                  <a:pt x="627" y="326"/>
                </a:lnTo>
                <a:lnTo>
                  <a:pt x="634" y="307"/>
                </a:lnTo>
                <a:lnTo>
                  <a:pt x="640" y="288"/>
                </a:lnTo>
                <a:lnTo>
                  <a:pt x="646" y="269"/>
                </a:lnTo>
                <a:lnTo>
                  <a:pt x="653" y="250"/>
                </a:lnTo>
                <a:lnTo>
                  <a:pt x="659" y="230"/>
                </a:lnTo>
                <a:lnTo>
                  <a:pt x="666" y="211"/>
                </a:lnTo>
                <a:lnTo>
                  <a:pt x="672" y="192"/>
                </a:lnTo>
                <a:lnTo>
                  <a:pt x="678" y="173"/>
                </a:lnTo>
                <a:lnTo>
                  <a:pt x="678" y="154"/>
                </a:lnTo>
                <a:lnTo>
                  <a:pt x="685" y="134"/>
                </a:lnTo>
                <a:lnTo>
                  <a:pt x="685" y="115"/>
                </a:lnTo>
                <a:lnTo>
                  <a:pt x="691" y="96"/>
                </a:lnTo>
                <a:lnTo>
                  <a:pt x="691" y="77"/>
                </a:lnTo>
                <a:lnTo>
                  <a:pt x="698" y="58"/>
                </a:lnTo>
                <a:lnTo>
                  <a:pt x="698" y="38"/>
                </a:lnTo>
                <a:lnTo>
                  <a:pt x="704" y="19"/>
                </a:lnTo>
                <a:lnTo>
                  <a:pt x="704"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5490" name="Freeform 19"/>
          <p:cNvSpPr>
            <a:spLocks/>
          </p:cNvSpPr>
          <p:nvPr/>
        </p:nvSpPr>
        <p:spPr bwMode="auto">
          <a:xfrm>
            <a:off x="4789488" y="4486275"/>
            <a:ext cx="811212" cy="2262188"/>
          </a:xfrm>
          <a:custGeom>
            <a:avLst/>
            <a:gdLst>
              <a:gd name="T0" fmla="*/ 0 w 443"/>
              <a:gd name="T1" fmla="*/ 2147483647 h 1409"/>
              <a:gd name="T2" fmla="*/ 2147483647 w 443"/>
              <a:gd name="T3" fmla="*/ 2147483647 h 1409"/>
              <a:gd name="T4" fmla="*/ 2147483647 w 443"/>
              <a:gd name="T5" fmla="*/ 2147483647 h 1409"/>
              <a:gd name="T6" fmla="*/ 2147483647 w 443"/>
              <a:gd name="T7" fmla="*/ 2147483647 h 1409"/>
              <a:gd name="T8" fmla="*/ 2147483647 w 443"/>
              <a:gd name="T9" fmla="*/ 2147483647 h 1409"/>
              <a:gd name="T10" fmla="*/ 2147483647 w 443"/>
              <a:gd name="T11" fmla="*/ 2147483647 h 1409"/>
              <a:gd name="T12" fmla="*/ 2147483647 w 443"/>
              <a:gd name="T13" fmla="*/ 2147483647 h 1409"/>
              <a:gd name="T14" fmla="*/ 2147483647 w 443"/>
              <a:gd name="T15" fmla="*/ 2147483647 h 1409"/>
              <a:gd name="T16" fmla="*/ 2147483647 w 443"/>
              <a:gd name="T17" fmla="*/ 2147483647 h 1409"/>
              <a:gd name="T18" fmla="*/ 2147483647 w 443"/>
              <a:gd name="T19" fmla="*/ 2147483647 h 1409"/>
              <a:gd name="T20" fmla="*/ 2147483647 w 443"/>
              <a:gd name="T21" fmla="*/ 2147483647 h 1409"/>
              <a:gd name="T22" fmla="*/ 2147483647 w 443"/>
              <a:gd name="T23" fmla="*/ 2147483647 h 1409"/>
              <a:gd name="T24" fmla="*/ 2147483647 w 443"/>
              <a:gd name="T25" fmla="*/ 2147483647 h 1409"/>
              <a:gd name="T26" fmla="*/ 2147483647 w 443"/>
              <a:gd name="T27" fmla="*/ 2147483647 h 1409"/>
              <a:gd name="T28" fmla="*/ 2147483647 w 443"/>
              <a:gd name="T29" fmla="*/ 2147483647 h 1409"/>
              <a:gd name="T30" fmla="*/ 2147483647 w 443"/>
              <a:gd name="T31" fmla="*/ 2147483647 h 1409"/>
              <a:gd name="T32" fmla="*/ 2147483647 w 443"/>
              <a:gd name="T33" fmla="*/ 2147483647 h 1409"/>
              <a:gd name="T34" fmla="*/ 2147483647 w 443"/>
              <a:gd name="T35" fmla="*/ 2147483647 h 1409"/>
              <a:gd name="T36" fmla="*/ 2147483647 w 443"/>
              <a:gd name="T37" fmla="*/ 2147483647 h 1409"/>
              <a:gd name="T38" fmla="*/ 2147483647 w 443"/>
              <a:gd name="T39" fmla="*/ 2147483647 h 1409"/>
              <a:gd name="T40" fmla="*/ 2147483647 w 443"/>
              <a:gd name="T41" fmla="*/ 2147483647 h 1409"/>
              <a:gd name="T42" fmla="*/ 2147483647 w 443"/>
              <a:gd name="T43" fmla="*/ 2147483647 h 1409"/>
              <a:gd name="T44" fmla="*/ 2147483647 w 443"/>
              <a:gd name="T45" fmla="*/ 2147483647 h 1409"/>
              <a:gd name="T46" fmla="*/ 2147483647 w 443"/>
              <a:gd name="T47" fmla="*/ 2147483647 h 1409"/>
              <a:gd name="T48" fmla="*/ 2147483647 w 443"/>
              <a:gd name="T49" fmla="*/ 2147483647 h 1409"/>
              <a:gd name="T50" fmla="*/ 2147483647 w 443"/>
              <a:gd name="T51" fmla="*/ 2147483647 h 1409"/>
              <a:gd name="T52" fmla="*/ 2147483647 w 443"/>
              <a:gd name="T53" fmla="*/ 2147483647 h 1409"/>
              <a:gd name="T54" fmla="*/ 2147483647 w 443"/>
              <a:gd name="T55" fmla="*/ 2147483647 h 1409"/>
              <a:gd name="T56" fmla="*/ 2147483647 w 443"/>
              <a:gd name="T57" fmla="*/ 2147483647 h 1409"/>
              <a:gd name="T58" fmla="*/ 2147483647 w 443"/>
              <a:gd name="T59" fmla="*/ 2147483647 h 1409"/>
              <a:gd name="T60" fmla="*/ 2147483647 w 443"/>
              <a:gd name="T61" fmla="*/ 2147483647 h 1409"/>
              <a:gd name="T62" fmla="*/ 2147483647 w 443"/>
              <a:gd name="T63" fmla="*/ 2147483647 h 1409"/>
              <a:gd name="T64" fmla="*/ 2147483647 w 443"/>
              <a:gd name="T65" fmla="*/ 2147483647 h 1409"/>
              <a:gd name="T66" fmla="*/ 2147483647 w 443"/>
              <a:gd name="T67" fmla="*/ 2147483647 h 1409"/>
              <a:gd name="T68" fmla="*/ 2147483647 w 443"/>
              <a:gd name="T69" fmla="*/ 2147483647 h 1409"/>
              <a:gd name="T70" fmla="*/ 2147483647 w 443"/>
              <a:gd name="T71" fmla="*/ 2147483647 h 1409"/>
              <a:gd name="T72" fmla="*/ 2147483647 w 443"/>
              <a:gd name="T73" fmla="*/ 2147483647 h 1409"/>
              <a:gd name="T74" fmla="*/ 2147483647 w 443"/>
              <a:gd name="T75" fmla="*/ 2147483647 h 1409"/>
              <a:gd name="T76" fmla="*/ 2147483647 w 443"/>
              <a:gd name="T77" fmla="*/ 2147483647 h 1409"/>
              <a:gd name="T78" fmla="*/ 2147483647 w 443"/>
              <a:gd name="T79" fmla="*/ 2147483647 h 1409"/>
              <a:gd name="T80" fmla="*/ 2147483647 w 443"/>
              <a:gd name="T81" fmla="*/ 2147483647 h 1409"/>
              <a:gd name="T82" fmla="*/ 2147483647 w 443"/>
              <a:gd name="T83" fmla="*/ 2147483647 h 1409"/>
              <a:gd name="T84" fmla="*/ 2147483647 w 443"/>
              <a:gd name="T85" fmla="*/ 2147483647 h 1409"/>
              <a:gd name="T86" fmla="*/ 2147483647 w 443"/>
              <a:gd name="T87" fmla="*/ 2147483647 h 1409"/>
              <a:gd name="T88" fmla="*/ 2147483647 w 443"/>
              <a:gd name="T89" fmla="*/ 2147483647 h 1409"/>
              <a:gd name="T90" fmla="*/ 2147483647 w 443"/>
              <a:gd name="T91" fmla="*/ 2147483647 h 1409"/>
              <a:gd name="T92" fmla="*/ 2147483647 w 443"/>
              <a:gd name="T93" fmla="*/ 2147483647 h 1409"/>
              <a:gd name="T94" fmla="*/ 2147483647 w 443"/>
              <a:gd name="T95" fmla="*/ 2147483647 h 1409"/>
              <a:gd name="T96" fmla="*/ 2147483647 w 443"/>
              <a:gd name="T97" fmla="*/ 2147483647 h 1409"/>
              <a:gd name="T98" fmla="*/ 2147483647 w 443"/>
              <a:gd name="T99" fmla="*/ 2147483647 h 1409"/>
              <a:gd name="T100" fmla="*/ 2147483647 w 443"/>
              <a:gd name="T101" fmla="*/ 2147483647 h 1409"/>
              <a:gd name="T102" fmla="*/ 2147483647 w 443"/>
              <a:gd name="T103" fmla="*/ 2147483647 h 1409"/>
              <a:gd name="T104" fmla="*/ 2147483647 w 443"/>
              <a:gd name="T105" fmla="*/ 2147483647 h 1409"/>
              <a:gd name="T106" fmla="*/ 2147483647 w 443"/>
              <a:gd name="T107" fmla="*/ 2147483647 h 1409"/>
              <a:gd name="T108" fmla="*/ 2147483647 w 443"/>
              <a:gd name="T109" fmla="*/ 2147483647 h 1409"/>
              <a:gd name="T110" fmla="*/ 2147483647 w 443"/>
              <a:gd name="T111" fmla="*/ 2147483647 h 1409"/>
              <a:gd name="T112" fmla="*/ 2147483647 w 443"/>
              <a:gd name="T113" fmla="*/ 2147483647 h 1409"/>
              <a:gd name="T114" fmla="*/ 2147483647 w 443"/>
              <a:gd name="T115" fmla="*/ 2147483647 h 1409"/>
              <a:gd name="T116" fmla="*/ 2147483647 w 443"/>
              <a:gd name="T117" fmla="*/ 2147483647 h 1409"/>
              <a:gd name="T118" fmla="*/ 2147483647 w 443"/>
              <a:gd name="T119" fmla="*/ 0 h 14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43"/>
              <a:gd name="T181" fmla="*/ 0 h 1409"/>
              <a:gd name="T182" fmla="*/ 443 w 443"/>
              <a:gd name="T183" fmla="*/ 1409 h 140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43" h="1409">
                <a:moveTo>
                  <a:pt x="0" y="1408"/>
                </a:moveTo>
                <a:lnTo>
                  <a:pt x="39" y="1184"/>
                </a:lnTo>
                <a:lnTo>
                  <a:pt x="52" y="1165"/>
                </a:lnTo>
                <a:lnTo>
                  <a:pt x="58" y="1146"/>
                </a:lnTo>
                <a:lnTo>
                  <a:pt x="65" y="1126"/>
                </a:lnTo>
                <a:lnTo>
                  <a:pt x="77" y="1107"/>
                </a:lnTo>
                <a:lnTo>
                  <a:pt x="84" y="1088"/>
                </a:lnTo>
                <a:lnTo>
                  <a:pt x="90" y="1069"/>
                </a:lnTo>
                <a:lnTo>
                  <a:pt x="103" y="1050"/>
                </a:lnTo>
                <a:lnTo>
                  <a:pt x="116" y="1030"/>
                </a:lnTo>
                <a:lnTo>
                  <a:pt x="129" y="1011"/>
                </a:lnTo>
                <a:lnTo>
                  <a:pt x="141" y="992"/>
                </a:lnTo>
                <a:lnTo>
                  <a:pt x="154" y="973"/>
                </a:lnTo>
                <a:lnTo>
                  <a:pt x="167" y="954"/>
                </a:lnTo>
                <a:lnTo>
                  <a:pt x="173" y="934"/>
                </a:lnTo>
                <a:lnTo>
                  <a:pt x="193" y="915"/>
                </a:lnTo>
                <a:lnTo>
                  <a:pt x="205" y="896"/>
                </a:lnTo>
                <a:lnTo>
                  <a:pt x="218" y="877"/>
                </a:lnTo>
                <a:lnTo>
                  <a:pt x="231" y="858"/>
                </a:lnTo>
                <a:lnTo>
                  <a:pt x="244" y="838"/>
                </a:lnTo>
                <a:lnTo>
                  <a:pt x="257" y="819"/>
                </a:lnTo>
                <a:lnTo>
                  <a:pt x="269" y="800"/>
                </a:lnTo>
                <a:lnTo>
                  <a:pt x="282" y="781"/>
                </a:lnTo>
                <a:lnTo>
                  <a:pt x="295" y="762"/>
                </a:lnTo>
                <a:lnTo>
                  <a:pt x="308" y="742"/>
                </a:lnTo>
                <a:lnTo>
                  <a:pt x="314" y="723"/>
                </a:lnTo>
                <a:lnTo>
                  <a:pt x="321" y="672"/>
                </a:lnTo>
                <a:lnTo>
                  <a:pt x="333" y="653"/>
                </a:lnTo>
                <a:lnTo>
                  <a:pt x="340" y="595"/>
                </a:lnTo>
                <a:lnTo>
                  <a:pt x="346" y="538"/>
                </a:lnTo>
                <a:lnTo>
                  <a:pt x="359" y="518"/>
                </a:lnTo>
                <a:lnTo>
                  <a:pt x="365" y="499"/>
                </a:lnTo>
                <a:lnTo>
                  <a:pt x="385" y="486"/>
                </a:lnTo>
                <a:lnTo>
                  <a:pt x="391" y="467"/>
                </a:lnTo>
                <a:lnTo>
                  <a:pt x="397" y="448"/>
                </a:lnTo>
                <a:lnTo>
                  <a:pt x="410" y="429"/>
                </a:lnTo>
                <a:lnTo>
                  <a:pt x="417" y="410"/>
                </a:lnTo>
                <a:lnTo>
                  <a:pt x="423" y="390"/>
                </a:lnTo>
                <a:lnTo>
                  <a:pt x="423" y="371"/>
                </a:lnTo>
                <a:lnTo>
                  <a:pt x="423" y="352"/>
                </a:lnTo>
                <a:lnTo>
                  <a:pt x="417" y="333"/>
                </a:lnTo>
                <a:lnTo>
                  <a:pt x="417" y="314"/>
                </a:lnTo>
                <a:lnTo>
                  <a:pt x="417" y="294"/>
                </a:lnTo>
                <a:lnTo>
                  <a:pt x="417" y="275"/>
                </a:lnTo>
                <a:lnTo>
                  <a:pt x="423" y="256"/>
                </a:lnTo>
                <a:lnTo>
                  <a:pt x="429" y="237"/>
                </a:lnTo>
                <a:lnTo>
                  <a:pt x="436" y="218"/>
                </a:lnTo>
                <a:lnTo>
                  <a:pt x="442" y="198"/>
                </a:lnTo>
                <a:lnTo>
                  <a:pt x="442" y="179"/>
                </a:lnTo>
                <a:lnTo>
                  <a:pt x="442" y="160"/>
                </a:lnTo>
                <a:lnTo>
                  <a:pt x="442" y="141"/>
                </a:lnTo>
                <a:lnTo>
                  <a:pt x="436" y="122"/>
                </a:lnTo>
                <a:lnTo>
                  <a:pt x="429" y="102"/>
                </a:lnTo>
                <a:lnTo>
                  <a:pt x="423" y="83"/>
                </a:lnTo>
                <a:lnTo>
                  <a:pt x="404" y="77"/>
                </a:lnTo>
                <a:lnTo>
                  <a:pt x="385" y="64"/>
                </a:lnTo>
                <a:lnTo>
                  <a:pt x="365" y="58"/>
                </a:lnTo>
                <a:lnTo>
                  <a:pt x="353" y="38"/>
                </a:lnTo>
                <a:lnTo>
                  <a:pt x="340" y="19"/>
                </a:lnTo>
                <a:lnTo>
                  <a:pt x="321"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5491" name="Rectangle 20"/>
          <p:cNvSpPr>
            <a:spLocks noChangeArrowheads="1"/>
          </p:cNvSpPr>
          <p:nvPr/>
        </p:nvSpPr>
        <p:spPr bwMode="auto">
          <a:xfrm rot="-4440000">
            <a:off x="3006475" y="2721970"/>
            <a:ext cx="3170741"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sz="3200" b="1" dirty="0">
                <a:solidFill>
                  <a:srgbClr val="C1CEFF"/>
                </a:solidFill>
                <a:latin typeface="Arial" panose="020B0604020202020204" pitchFamily="34" charset="0"/>
              </a:rPr>
              <a:t>البحر الأبيض المتوسط</a:t>
            </a:r>
            <a:endParaRPr lang="en-US" altLang="en-US" sz="3200" b="1" dirty="0">
              <a:solidFill>
                <a:srgbClr val="C1CEFF"/>
              </a:solidFill>
              <a:latin typeface="Arial" panose="020B0604020202020204" pitchFamily="34" charset="0"/>
            </a:endParaRPr>
          </a:p>
        </p:txBody>
      </p:sp>
      <p:sp>
        <p:nvSpPr>
          <p:cNvPr id="105492" name="AutoShape 21"/>
          <p:cNvSpPr>
            <a:spLocks noChangeArrowheads="1"/>
          </p:cNvSpPr>
          <p:nvPr/>
        </p:nvSpPr>
        <p:spPr bwMode="auto">
          <a:xfrm rot="-5400000">
            <a:off x="7425531" y="453232"/>
            <a:ext cx="835025" cy="249238"/>
          </a:xfrm>
          <a:prstGeom prst="rightArrow">
            <a:avLst>
              <a:gd name="adj1" fmla="val 50000"/>
              <a:gd name="adj2" fmla="val 167531"/>
            </a:avLst>
          </a:prstGeom>
          <a:solidFill>
            <a:srgbClr val="FAFD00"/>
          </a:soli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3574" name="Rectangle 22"/>
          <p:cNvSpPr>
            <a:spLocks noChangeArrowheads="1"/>
          </p:cNvSpPr>
          <p:nvPr/>
        </p:nvSpPr>
        <p:spPr bwMode="auto">
          <a:xfrm>
            <a:off x="6937375" y="990600"/>
            <a:ext cx="1914525" cy="976165"/>
          </a:xfrm>
          <a:prstGeom prst="rect">
            <a:avLst/>
          </a:prstGeom>
          <a:solidFill>
            <a:schemeClr val="tx1"/>
          </a:solidFill>
          <a:ln w="12700">
            <a:noFill/>
            <a:miter lim="800000"/>
            <a:headEnd/>
            <a:tailEnd/>
          </a:ln>
          <a:effectLst/>
        </p:spPr>
        <p:txBody>
          <a:bodyPr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lnSpc>
                <a:spcPct val="90000"/>
              </a:lnSpc>
            </a:pPr>
            <a:r>
              <a:rPr lang="ar-JO" altLang="en-US" sz="3200" b="1" dirty="0">
                <a:solidFill>
                  <a:schemeClr val="bg1"/>
                </a:solidFill>
                <a:latin typeface="Arial Narrow" pitchFamily="34" charset="0"/>
              </a:rPr>
              <a:t>الإمبراطورية</a:t>
            </a:r>
          </a:p>
          <a:p>
            <a:pPr algn="ctr">
              <a:lnSpc>
                <a:spcPct val="90000"/>
              </a:lnSpc>
            </a:pPr>
            <a:r>
              <a:rPr lang="ar-JO" altLang="en-US" sz="3200" b="1" dirty="0">
                <a:solidFill>
                  <a:schemeClr val="bg1"/>
                </a:solidFill>
                <a:latin typeface="Arial Narrow" pitchFamily="34" charset="0"/>
              </a:rPr>
              <a:t>الحثية</a:t>
            </a:r>
            <a:endParaRPr lang="en-US" altLang="en-US" sz="3200" b="1" dirty="0">
              <a:solidFill>
                <a:schemeClr val="bg1"/>
              </a:solidFill>
              <a:latin typeface="Arial Narrow" pitchFamily="34" charset="0"/>
            </a:endParaRPr>
          </a:p>
        </p:txBody>
      </p:sp>
      <p:sp>
        <p:nvSpPr>
          <p:cNvPr id="23575" name="Rectangle 23"/>
          <p:cNvSpPr>
            <a:spLocks noChangeArrowheads="1"/>
          </p:cNvSpPr>
          <p:nvPr/>
        </p:nvSpPr>
        <p:spPr bwMode="auto">
          <a:xfrm>
            <a:off x="7440613" y="5749613"/>
            <a:ext cx="1162179" cy="459100"/>
          </a:xfrm>
          <a:prstGeom prst="rect">
            <a:avLst/>
          </a:prstGeom>
          <a:solidFill>
            <a:schemeClr val="tx1"/>
          </a:solid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chemeClr val="bg1"/>
                </a:solidFill>
                <a:latin typeface="Arial Narrow" pitchFamily="34" charset="0"/>
              </a:rPr>
              <a:t>الأدوميون</a:t>
            </a:r>
            <a:endParaRPr lang="en-US" altLang="en-US" b="1" dirty="0">
              <a:solidFill>
                <a:schemeClr val="bg1"/>
              </a:solidFill>
              <a:latin typeface="Arial Narrow" pitchFamily="34" charset="0"/>
            </a:endParaRPr>
          </a:p>
        </p:txBody>
      </p:sp>
      <p:sp>
        <p:nvSpPr>
          <p:cNvPr id="23576" name="Rectangle 24"/>
          <p:cNvSpPr>
            <a:spLocks noChangeArrowheads="1"/>
          </p:cNvSpPr>
          <p:nvPr/>
        </p:nvSpPr>
        <p:spPr bwMode="auto">
          <a:xfrm>
            <a:off x="7375525" y="4957763"/>
            <a:ext cx="1130119" cy="459100"/>
          </a:xfrm>
          <a:prstGeom prst="rect">
            <a:avLst/>
          </a:prstGeom>
          <a:solidFill>
            <a:schemeClr val="tx1"/>
          </a:solid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chemeClr val="bg1"/>
                </a:solidFill>
                <a:latin typeface="Arial Narrow" pitchFamily="34" charset="0"/>
              </a:rPr>
              <a:t>المؤابيون</a:t>
            </a:r>
            <a:endParaRPr lang="en-US" altLang="en-US" b="1" dirty="0">
              <a:solidFill>
                <a:schemeClr val="bg1"/>
              </a:solidFill>
              <a:latin typeface="Arial Narrow" pitchFamily="34" charset="0"/>
            </a:endParaRPr>
          </a:p>
        </p:txBody>
      </p:sp>
      <p:sp>
        <p:nvSpPr>
          <p:cNvPr id="23577" name="Rectangle 25"/>
          <p:cNvSpPr>
            <a:spLocks noChangeArrowheads="1"/>
          </p:cNvSpPr>
          <p:nvPr/>
        </p:nvSpPr>
        <p:spPr bwMode="auto">
          <a:xfrm rot="16200000">
            <a:off x="7526338" y="3432813"/>
            <a:ext cx="1708150" cy="459100"/>
          </a:xfrm>
          <a:prstGeom prst="rect">
            <a:avLst/>
          </a:prstGeom>
          <a:solidFill>
            <a:schemeClr val="tx1"/>
          </a:solidFill>
          <a:ln w="12700">
            <a:noFill/>
            <a:miter lim="800000"/>
            <a:headEnd/>
            <a:tailEnd/>
          </a:ln>
          <a:effectLst/>
        </p:spPr>
        <p:txBody>
          <a:bodyPr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r>
              <a:rPr lang="ar-JO" altLang="en-US" b="1" dirty="0">
                <a:solidFill>
                  <a:schemeClr val="bg1"/>
                </a:solidFill>
                <a:latin typeface="Arial Narrow" pitchFamily="34" charset="0"/>
              </a:rPr>
              <a:t>العمونيون</a:t>
            </a:r>
            <a:endParaRPr lang="en-US" altLang="en-US" b="1" dirty="0">
              <a:solidFill>
                <a:schemeClr val="bg1"/>
              </a:solidFill>
              <a:latin typeface="Arial Narrow" pitchFamily="34" charset="0"/>
            </a:endParaRPr>
          </a:p>
        </p:txBody>
      </p:sp>
      <p:sp>
        <p:nvSpPr>
          <p:cNvPr id="23578" name="Rectangle 26"/>
          <p:cNvSpPr>
            <a:spLocks noChangeArrowheads="1"/>
          </p:cNvSpPr>
          <p:nvPr/>
        </p:nvSpPr>
        <p:spPr bwMode="auto">
          <a:xfrm>
            <a:off x="6673850" y="6246500"/>
            <a:ext cx="1184621" cy="459100"/>
          </a:xfrm>
          <a:prstGeom prst="rect">
            <a:avLst/>
          </a:prstGeom>
          <a:solidFill>
            <a:schemeClr val="tx1"/>
          </a:solid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chemeClr val="bg1"/>
                </a:solidFill>
                <a:latin typeface="Arial Narrow" pitchFamily="34" charset="0"/>
              </a:rPr>
              <a:t>المديانيون</a:t>
            </a:r>
            <a:endParaRPr lang="en-US" altLang="en-US" b="1" dirty="0">
              <a:solidFill>
                <a:schemeClr val="bg1"/>
              </a:solidFill>
              <a:latin typeface="Arial Narrow" pitchFamily="34" charset="0"/>
            </a:endParaRPr>
          </a:p>
        </p:txBody>
      </p:sp>
      <p:sp>
        <p:nvSpPr>
          <p:cNvPr id="23579" name="Text Box 27"/>
          <p:cNvSpPr txBox="1">
            <a:spLocks noChangeArrowheads="1"/>
          </p:cNvSpPr>
          <p:nvPr/>
        </p:nvSpPr>
        <p:spPr bwMode="auto">
          <a:xfrm>
            <a:off x="7620000" y="5410200"/>
            <a:ext cx="990600" cy="30638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ar-JO" altLang="en-US" sz="1400" b="1" dirty="0">
                <a:solidFill>
                  <a:schemeClr val="accent2"/>
                </a:solidFill>
                <a:effectLst>
                  <a:outerShdw blurRad="38100" dist="38100" dir="2700000" algn="tl">
                    <a:srgbClr val="FFFFFF"/>
                  </a:outerShdw>
                </a:effectLst>
                <a:latin typeface="Tahoma" pitchFamily="34" charset="0"/>
              </a:rPr>
              <a:t>سهل أرنون</a:t>
            </a:r>
            <a:endParaRPr lang="en-US" altLang="en-US" sz="1400" b="1" dirty="0">
              <a:solidFill>
                <a:schemeClr val="accent2"/>
              </a:solidFill>
              <a:effectLst>
                <a:outerShdw blurRad="38100" dist="38100" dir="2700000" algn="tl">
                  <a:srgbClr val="FFFFFF"/>
                </a:outerShdw>
              </a:effectLst>
              <a:latin typeface="Tahoma" pitchFamily="34" charset="0"/>
            </a:endParaRPr>
          </a:p>
        </p:txBody>
      </p:sp>
      <p:sp>
        <p:nvSpPr>
          <p:cNvPr id="23580" name="Text Box 28"/>
          <p:cNvSpPr txBox="1">
            <a:spLocks noChangeArrowheads="1"/>
          </p:cNvSpPr>
          <p:nvPr/>
        </p:nvSpPr>
        <p:spPr bwMode="auto">
          <a:xfrm>
            <a:off x="7162800" y="3429000"/>
            <a:ext cx="1066800" cy="30638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ar-JO" altLang="en-US" sz="1400" b="1" dirty="0">
                <a:solidFill>
                  <a:schemeClr val="accent2"/>
                </a:solidFill>
                <a:effectLst>
                  <a:outerShdw blurRad="38100" dist="38100" dir="2700000" algn="tl">
                    <a:srgbClr val="FFFFFF"/>
                  </a:outerShdw>
                </a:effectLst>
                <a:latin typeface="Tahoma" pitchFamily="34" charset="0"/>
              </a:rPr>
              <a:t>مخاضة يبوق</a:t>
            </a:r>
            <a:endParaRPr lang="en-US" altLang="en-US" sz="1400" b="1" dirty="0">
              <a:solidFill>
                <a:schemeClr val="accent2"/>
              </a:solidFill>
              <a:effectLst>
                <a:outerShdw blurRad="38100" dist="38100" dir="2700000" algn="tl">
                  <a:srgbClr val="FFFFFF"/>
                </a:outerShdw>
              </a:effectLst>
              <a:latin typeface="Tahoma" pitchFamily="34" charset="0"/>
            </a:endParaRPr>
          </a:p>
        </p:txBody>
      </p:sp>
      <p:sp>
        <p:nvSpPr>
          <p:cNvPr id="23581" name="AutoShape 29"/>
          <p:cNvSpPr>
            <a:spLocks noChangeArrowheads="1"/>
          </p:cNvSpPr>
          <p:nvPr/>
        </p:nvSpPr>
        <p:spPr bwMode="auto">
          <a:xfrm>
            <a:off x="7848600" y="4191000"/>
            <a:ext cx="77788" cy="85725"/>
          </a:xfrm>
          <a:prstGeom prst="star5">
            <a:avLst/>
          </a:prstGeom>
          <a:solidFill>
            <a:srgbClr val="FF0000"/>
          </a:solidFill>
          <a:ln w="12700">
            <a:solidFill>
              <a:srgbClr val="FF5008"/>
            </a:solidFill>
            <a:miter lim="800000"/>
            <a:headEnd/>
            <a:tailEnd/>
          </a:ln>
          <a:effectLst/>
        </p:spPr>
        <p:txBody>
          <a:bodyPr wrap="none" anchor="ctr"/>
          <a:lstStyle/>
          <a:p>
            <a:pPr>
              <a:defRPr/>
            </a:pPr>
            <a:endParaRPr lang="en-US">
              <a:latin typeface="Times New Roman" pitchFamily="-105" charset="0"/>
              <a:ea typeface="+mn-ea"/>
            </a:endParaRPr>
          </a:p>
        </p:txBody>
      </p:sp>
      <p:sp>
        <p:nvSpPr>
          <p:cNvPr id="23582" name="Rectangle 30"/>
          <p:cNvSpPr>
            <a:spLocks noChangeArrowheads="1"/>
          </p:cNvSpPr>
          <p:nvPr/>
        </p:nvSpPr>
        <p:spPr bwMode="auto">
          <a:xfrm>
            <a:off x="7162800" y="3276600"/>
            <a:ext cx="298160" cy="335989"/>
          </a:xfrm>
          <a:prstGeom prst="rect">
            <a:avLst/>
          </a:prstGeom>
          <a:no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sz="1600" b="1" dirty="0">
                <a:effectLst>
                  <a:outerShdw blurRad="38100" dist="38100" dir="2700000" algn="tl">
                    <a:srgbClr val="FFFFFF"/>
                  </a:outerShdw>
                </a:effectLst>
                <a:latin typeface="Arial" panose="020B0604020202020204" pitchFamily="34" charset="0"/>
              </a:rPr>
              <a:t>2</a:t>
            </a:r>
            <a:endParaRPr lang="en-US" altLang="en-US" sz="1600" b="1" dirty="0">
              <a:effectLst>
                <a:outerShdw blurRad="38100" dist="38100" dir="2700000" algn="tl">
                  <a:srgbClr val="FFFFFF"/>
                </a:outerShdw>
              </a:effectLst>
              <a:latin typeface="Arial" panose="020B0604020202020204" pitchFamily="34" charset="0"/>
            </a:endParaRPr>
          </a:p>
        </p:txBody>
      </p:sp>
      <p:sp>
        <p:nvSpPr>
          <p:cNvPr id="23583" name="Rectangle 31"/>
          <p:cNvSpPr>
            <a:spLocks noChangeArrowheads="1"/>
          </p:cNvSpPr>
          <p:nvPr/>
        </p:nvSpPr>
        <p:spPr bwMode="auto">
          <a:xfrm>
            <a:off x="7848600" y="4038600"/>
            <a:ext cx="304800" cy="333375"/>
          </a:xfrm>
          <a:prstGeom prst="rect">
            <a:avLst/>
          </a:prstGeom>
          <a:noFill/>
          <a:ln w="12700">
            <a:noFill/>
            <a:miter lim="800000"/>
            <a:headEnd/>
            <a:tailEnd/>
          </a:ln>
          <a:effectLst/>
        </p:spPr>
        <p:txBody>
          <a:bodyPr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sz="1600" b="1" dirty="0">
                <a:effectLst>
                  <a:outerShdw blurRad="38100" dist="38100" dir="2700000" algn="tl">
                    <a:srgbClr val="FFFFFF"/>
                  </a:outerShdw>
                </a:effectLst>
                <a:latin typeface="Arial" panose="020B0604020202020204" pitchFamily="34" charset="0"/>
              </a:rPr>
              <a:t>1</a:t>
            </a:r>
            <a:endParaRPr lang="en-US" altLang="en-US" sz="1600" b="1" dirty="0">
              <a:effectLst>
                <a:outerShdw blurRad="38100" dist="38100" dir="2700000" algn="tl">
                  <a:srgbClr val="FFFFFF"/>
                </a:outerShdw>
              </a:effectLst>
              <a:latin typeface="Arial" panose="020B0604020202020204" pitchFamily="34" charset="0"/>
            </a:endParaRPr>
          </a:p>
        </p:txBody>
      </p:sp>
      <p:sp>
        <p:nvSpPr>
          <p:cNvPr id="23584" name="Rectangle 32"/>
          <p:cNvSpPr>
            <a:spLocks noChangeArrowheads="1"/>
          </p:cNvSpPr>
          <p:nvPr/>
        </p:nvSpPr>
        <p:spPr bwMode="auto">
          <a:xfrm rot="16200000">
            <a:off x="6879174" y="4133436"/>
            <a:ext cx="1332428" cy="459100"/>
          </a:xfrm>
          <a:prstGeom prst="rect">
            <a:avLst/>
          </a:prstGeom>
          <a:solidFill>
            <a:schemeClr val="tx1"/>
          </a:solidFill>
          <a:ln w="12700">
            <a:noFill/>
            <a:miter lim="800000"/>
            <a:headEnd/>
            <a:tailEnd/>
          </a:ln>
          <a:effectLst/>
        </p:spPr>
        <p:txBody>
          <a:bodyPr wrap="squar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chemeClr val="bg1"/>
                </a:solidFill>
                <a:latin typeface="Arial Narrow" pitchFamily="34" charset="0"/>
              </a:rPr>
              <a:t>الأموريون</a:t>
            </a:r>
            <a:endParaRPr lang="en-US" altLang="en-US" b="1" dirty="0">
              <a:solidFill>
                <a:schemeClr val="bg1"/>
              </a:solidFill>
              <a:latin typeface="Arial Narrow" pitchFamily="34" charset="0"/>
            </a:endParaRPr>
          </a:p>
        </p:txBody>
      </p:sp>
      <p:sp>
        <p:nvSpPr>
          <p:cNvPr id="23585" name="Rectangle 33"/>
          <p:cNvSpPr>
            <a:spLocks noChangeArrowheads="1"/>
          </p:cNvSpPr>
          <p:nvPr/>
        </p:nvSpPr>
        <p:spPr bwMode="auto">
          <a:xfrm>
            <a:off x="7086600" y="4038600"/>
            <a:ext cx="298160" cy="335989"/>
          </a:xfrm>
          <a:prstGeom prst="rect">
            <a:avLst/>
          </a:prstGeom>
          <a:no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sz="1600" b="1" dirty="0">
                <a:effectLst>
                  <a:outerShdw blurRad="38100" dist="38100" dir="2700000" algn="tl">
                    <a:srgbClr val="FFFFFF"/>
                  </a:outerShdw>
                </a:effectLst>
                <a:latin typeface="Arial" panose="020B0604020202020204" pitchFamily="34" charset="0"/>
              </a:rPr>
              <a:t>3</a:t>
            </a:r>
            <a:endParaRPr lang="en-US" altLang="en-US" sz="1600" b="1" dirty="0">
              <a:effectLst>
                <a:outerShdw blurRad="38100" dist="38100" dir="2700000" algn="tl">
                  <a:srgbClr val="FFFFFF"/>
                </a:outerShdw>
              </a:effectLst>
              <a:latin typeface="Arial" panose="020B0604020202020204" pitchFamily="34" charset="0"/>
            </a:endParaRPr>
          </a:p>
        </p:txBody>
      </p:sp>
      <p:pic>
        <p:nvPicPr>
          <p:cNvPr id="105505" name="Picture 3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772400" y="41148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06" name="Picture 3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391400" y="3124200"/>
            <a:ext cx="280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175"/>
            <a:ext cx="6019800" cy="993775"/>
          </a:xfrm>
          <a:solidFill>
            <a:srgbClr val="FF0000"/>
          </a:solidFill>
        </p:spPr>
        <p:txBody>
          <a:bodyPr/>
          <a:lstStyle/>
          <a:p>
            <a:pPr eaLnBrk="1" hangingPunct="1">
              <a:defRPr/>
            </a:pPr>
            <a:r>
              <a:rPr lang="ar-JO" kern="1200" dirty="0">
                <a:solidFill>
                  <a:schemeClr val="bg1"/>
                </a:solidFill>
                <a:ea typeface="ＭＳ Ｐゴシック"/>
              </a:rPr>
              <a:t>أين يعيشون؟</a:t>
            </a:r>
            <a:endParaRPr lang="en-US" dirty="0">
              <a:solidFill>
                <a:schemeClr val="bg1"/>
              </a:solidFill>
            </a:endParaRPr>
          </a:p>
        </p:txBody>
      </p:sp>
      <p:sp>
        <p:nvSpPr>
          <p:cNvPr id="36"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95</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429000"/>
            <a:ext cx="4876800"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8600"/>
            <a:ext cx="29781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33400" y="44196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447800"/>
            <a:ext cx="54102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Rectangle 8"/>
          <p:cNvSpPr>
            <a:spLocks noChangeArrowheads="1"/>
          </p:cNvSpPr>
          <p:nvPr/>
        </p:nvSpPr>
        <p:spPr bwMode="auto">
          <a:xfrm>
            <a:off x="7162800" y="5410200"/>
            <a:ext cx="1600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b="1" dirty="0">
                <a:solidFill>
                  <a:srgbClr val="FFFF66"/>
                </a:solidFill>
                <a:latin typeface="Arial" pitchFamily="34" charset="0"/>
                <a:cs typeface="Arial" pitchFamily="34" charset="0"/>
              </a:rPr>
              <a:t>عمان</a:t>
            </a:r>
          </a:p>
          <a:p>
            <a:pPr algn="ctr" eaLnBrk="1" hangingPunct="1"/>
            <a:r>
              <a:rPr lang="ar-JO" altLang="en-US" b="1" dirty="0">
                <a:solidFill>
                  <a:srgbClr val="FFFF66"/>
                </a:solidFill>
                <a:latin typeface="Arial" pitchFamily="34" charset="0"/>
                <a:cs typeface="Arial" pitchFamily="34" charset="0"/>
              </a:rPr>
              <a:t>الحديثة</a:t>
            </a:r>
            <a:endParaRPr lang="en-US" altLang="en-US" b="1" dirty="0">
              <a:solidFill>
                <a:srgbClr val="FFFF66"/>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3352800" y="76200"/>
            <a:ext cx="5791200" cy="1371600"/>
          </a:xfrm>
        </p:spPr>
        <p:txBody>
          <a:bodyPr/>
          <a:lstStyle/>
          <a:p>
            <a:pPr marL="533400" indent="-533400" algn="r" eaLnBrk="1" hangingPunct="1"/>
            <a:r>
              <a:rPr lang="ar-JO" altLang="en-US" sz="2800" dirty="0">
                <a:solidFill>
                  <a:srgbClr val="FFFF66"/>
                </a:solidFill>
                <a:ea typeface="ＭＳ Ｐゴシック" pitchFamily="34" charset="-128"/>
              </a:rPr>
              <a:t>2. التطور السياسي والإقتصادي</a:t>
            </a:r>
            <a:endParaRPr lang="en-US" altLang="en-US" sz="4800" dirty="0">
              <a:ea typeface="ＭＳ Ｐゴシック"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 Box 3"/>
          <p:cNvSpPr txBox="1">
            <a:spLocks noChangeArrowheads="1"/>
          </p:cNvSpPr>
          <p:nvPr/>
        </p:nvSpPr>
        <p:spPr bwMode="auto">
          <a:xfrm>
            <a:off x="0" y="3429000"/>
            <a:ext cx="9144000" cy="29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1" eaLnBrk="0" fontAlgn="base" latinLnBrk="0" hangingPunct="0">
              <a:lnSpc>
                <a:spcPct val="100000"/>
              </a:lnSpc>
              <a:spcBef>
                <a:spcPts val="500"/>
              </a:spcBef>
              <a:spcAft>
                <a:spcPts val="500"/>
              </a:spcAft>
              <a:buClrTx/>
              <a:buSzTx/>
              <a:buFontTx/>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مبنية على سبع تلال</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1" eaLnBrk="0" fontAlgn="base" latinLnBrk="0" hangingPunct="0">
              <a:lnSpc>
                <a:spcPct val="100000"/>
              </a:lnSpc>
              <a:spcBef>
                <a:spcPts val="500"/>
              </a:spcBef>
              <a:spcAft>
                <a:spcPts val="500"/>
              </a:spcAft>
              <a:buClrTx/>
              <a:buSzTx/>
              <a:buFontTx/>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تعتبر واحدة من أقدم المدن المأهولة بالسكان في العالم بشكل مستمر</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1" eaLnBrk="0" fontAlgn="base" latinLnBrk="0" hangingPunct="0">
              <a:lnSpc>
                <a:spcPct val="100000"/>
              </a:lnSpc>
              <a:spcBef>
                <a:spcPts val="500"/>
              </a:spcBef>
              <a:spcAft>
                <a:spcPts val="500"/>
              </a:spcAft>
              <a:buClrTx/>
              <a:buSzTx/>
              <a:buFontTx/>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صارت </a:t>
            </a:r>
            <a:r>
              <a:rPr kumimoji="0" lang="ar-JO" alt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ربة عمون </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هي عاصمة العمونيين منذ 1200 ق.م</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1" eaLnBrk="0" fontAlgn="base" latinLnBrk="0" hangingPunct="0">
              <a:lnSpc>
                <a:spcPct val="100000"/>
              </a:lnSpc>
              <a:spcBef>
                <a:spcPts val="500"/>
              </a:spcBef>
              <a:spcAft>
                <a:spcPts val="500"/>
              </a:spcAft>
              <a:buClrTx/>
              <a:buSzTx/>
              <a:buFontTx/>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أعيد تسميتها باسم فيلادلفيا في 400 ق.م</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1" eaLnBrk="0" fontAlgn="base" latinLnBrk="0" hangingPunct="0">
              <a:lnSpc>
                <a:spcPct val="100000"/>
              </a:lnSpc>
              <a:spcBef>
                <a:spcPts val="500"/>
              </a:spcBef>
              <a:spcAft>
                <a:spcPts val="500"/>
              </a:spcAft>
              <a:buClrTx/>
              <a:buSzTx/>
              <a:buFontTx/>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تم السيطرة على فيلادلفيا من قبل الحاكم الروماني الملك هيرودس في 30 ق.م</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1" eaLnBrk="0" fontAlgn="base" latinLnBrk="0" hangingPunct="0">
              <a:lnSpc>
                <a:spcPct val="100000"/>
              </a:lnSpc>
              <a:spcBef>
                <a:spcPts val="500"/>
              </a:spcBef>
              <a:spcAft>
                <a:spcPts val="500"/>
              </a:spcAft>
              <a:buClrTx/>
              <a:buSzTx/>
              <a:buFontTx/>
              <a:buChar char="-"/>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سيطرت الجيوس العربية الإسلامية عليها حوالي 635 م</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 name="Title 1"/>
          <p:cNvSpPr>
            <a:spLocks noGrp="1"/>
          </p:cNvSpPr>
          <p:nvPr>
            <p:ph type="title" idx="4294967295"/>
          </p:nvPr>
        </p:nvSpPr>
        <p:spPr>
          <a:xfrm>
            <a:off x="0" y="1600200"/>
            <a:ext cx="4572000" cy="1600200"/>
          </a:xfrm>
        </p:spPr>
        <p:txBody>
          <a:bodyPr/>
          <a:lstStyle/>
          <a:p>
            <a:pPr eaLnBrk="1" hangingPunct="1"/>
            <a:r>
              <a:rPr lang="ar-JO" altLang="en-US" sz="9600" dirty="0">
                <a:solidFill>
                  <a:srgbClr val="FFFF66"/>
                </a:solidFill>
                <a:ea typeface="ＭＳ Ｐゴシック" pitchFamily="34" charset="-128"/>
              </a:rPr>
              <a:t>عمان</a:t>
            </a:r>
            <a:endParaRPr lang="en-US" altLang="en-US" sz="7200" dirty="0">
              <a:ea typeface="ＭＳ Ｐゴシック" pitchFamily="34"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37185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p:cNvSpPr txBox="1">
            <a:spLocks noChangeArrowheads="1"/>
          </p:cNvSpPr>
          <p:nvPr/>
        </p:nvSpPr>
        <p:spPr bwMode="auto">
          <a:xfrm>
            <a:off x="4800600" y="381000"/>
            <a:ext cx="419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0" fontAlgn="base" latinLnBrk="0" hangingPunct="0">
              <a:lnSpc>
                <a:spcPct val="100000"/>
              </a:lnSpc>
              <a:spcBef>
                <a:spcPts val="500"/>
              </a:spcBef>
              <a:spcAft>
                <a:spcPts val="500"/>
              </a:spcAft>
              <a:buClrTx/>
              <a:buSzTx/>
              <a:buFontTx/>
              <a:buNone/>
              <a:tabLst/>
              <a:defRPr/>
            </a:pPr>
            <a:r>
              <a:rPr kumimoji="0" lang="ar-JO" alt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pitchFamily="34" charset="-128"/>
                <a:cs typeface="Arial" panose="020B0604020202020204" pitchFamily="34" charset="0"/>
              </a:rPr>
              <a:t>اعتبرت السلط (قرب عمان) المثوى الأخير ل</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أيوب</a:t>
            </a:r>
            <a:r>
              <a:rPr kumimoji="0" lang="ar-JO" alt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pitchFamily="34" charset="-128"/>
                <a:cs typeface="Arial" panose="020B0604020202020204" pitchFamily="34" charset="0"/>
              </a:rPr>
              <a:t>، كما أن </a:t>
            </a: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يثرون</a:t>
            </a:r>
            <a:r>
              <a:rPr kumimoji="0" lang="ar-JO" alt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pitchFamily="34" charset="-128"/>
                <a:cs typeface="Arial" panose="020B0604020202020204" pitchFamily="34" charset="0"/>
              </a:rPr>
              <a:t> حمو موسى دفن في قبر قرب السلط في وادي شعيب </a:t>
            </a:r>
            <a:endParaRPr kumimoji="0" lang="en-US" alt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pitchFamily="34" charset="-128"/>
              <a:cs typeface="Arial" panose="020B0604020202020204" pitchFamily="34" charset="0"/>
            </a:endParaRPr>
          </a:p>
        </p:txBody>
      </p:sp>
      <p:pic>
        <p:nvPicPr>
          <p:cNvPr id="1116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733800"/>
            <a:ext cx="17319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733800"/>
            <a:ext cx="17478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Text Box 7"/>
          <p:cNvSpPr txBox="1">
            <a:spLocks noChangeArrowheads="1"/>
          </p:cNvSpPr>
          <p:nvPr/>
        </p:nvSpPr>
        <p:spPr bwMode="auto">
          <a:xfrm>
            <a:off x="2362200" y="5943600"/>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الأردن</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82952" name="Title 1"/>
          <p:cNvSpPr>
            <a:spLocks noGrp="1"/>
          </p:cNvSpPr>
          <p:nvPr>
            <p:ph type="title" idx="4294967295"/>
          </p:nvPr>
        </p:nvSpPr>
        <p:spPr>
          <a:xfrm>
            <a:off x="609600" y="2667000"/>
            <a:ext cx="5105400" cy="914400"/>
          </a:xfrm>
          <a:extLst>
            <a:ext uri="{FAA26D3D-D897-4be2-8F04-BA451C77F1D7}">
              <ma14:placeholderFlag xmlns:ma14="http://schemas.microsoft.com/office/mac/drawingml/2011/main" xmlns="" val="1"/>
            </a:ext>
          </a:extLst>
        </p:spPr>
        <p:txBody>
          <a:bodyPr/>
          <a:lstStyle/>
          <a:p>
            <a:pPr>
              <a:defRPr/>
            </a:pPr>
            <a:r>
              <a:rPr lang="ar-JO" sz="8800" dirty="0">
                <a:solidFill>
                  <a:srgbClr val="FFFFFF"/>
                </a:solidFill>
                <a:effectLst>
                  <a:glow rad="254000">
                    <a:schemeClr val="tx1">
                      <a:alpha val="96000"/>
                    </a:schemeClr>
                  </a:glow>
                </a:effectLst>
                <a:ea typeface="ＭＳ Ｐゴシック" charset="0"/>
              </a:rPr>
              <a:t>السلط</a:t>
            </a:r>
            <a:endParaRPr lang="en-US" sz="8800" dirty="0">
              <a:solidFill>
                <a:srgbClr val="FFFFFF"/>
              </a:solidFill>
              <a:effectLst>
                <a:glow rad="254000">
                  <a:schemeClr val="tx1">
                    <a:alpha val="96000"/>
                  </a:schemeClr>
                </a:glow>
              </a:effectLst>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533400"/>
            <a:ext cx="3581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7200" y="3352800"/>
            <a:ext cx="2133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p:cNvSpPr txBox="1">
            <a:spLocks noChangeArrowheads="1"/>
          </p:cNvSpPr>
          <p:nvPr/>
        </p:nvSpPr>
        <p:spPr bwMode="auto">
          <a:xfrm>
            <a:off x="533400" y="2819400"/>
            <a:ext cx="236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JO" altLang="en-US" b="1" dirty="0">
                <a:solidFill>
                  <a:srgbClr val="FFFF66"/>
                </a:solidFill>
                <a:latin typeface="Arial" panose="020B0604020202020204" pitchFamily="34" charset="0"/>
                <a:cs typeface="Arial" panose="020B0604020202020204" pitchFamily="34" charset="0"/>
              </a:rPr>
              <a:t>البحر الميت</a:t>
            </a:r>
            <a:endParaRPr lang="en-US" altLang="en-US" b="1" dirty="0">
              <a:solidFill>
                <a:srgbClr val="FFFF66"/>
              </a:solidFill>
              <a:latin typeface="Arial" panose="020B0604020202020204" pitchFamily="34" charset="0"/>
              <a:cs typeface="Arial" panose="020B0604020202020204" pitchFamily="34" charset="0"/>
            </a:endParaRPr>
          </a:p>
        </p:txBody>
      </p:sp>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657600"/>
            <a:ext cx="4664075"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4191000" y="381000"/>
            <a:ext cx="4267200" cy="3276600"/>
            <a:chOff x="2640" y="240"/>
            <a:chExt cx="2688" cy="2064"/>
          </a:xfrm>
        </p:grpSpPr>
        <p:pic>
          <p:nvPicPr>
            <p:cNvPr id="11367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2" y="240"/>
              <a:ext cx="2496" cy="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3" name="Text Box 7"/>
            <p:cNvSpPr txBox="1">
              <a:spLocks noChangeArrowheads="1"/>
            </p:cNvSpPr>
            <p:nvPr/>
          </p:nvSpPr>
          <p:spPr bwMode="auto">
            <a:xfrm>
              <a:off x="2640" y="2016"/>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JO" altLang="en-US" b="1" dirty="0">
                  <a:solidFill>
                    <a:srgbClr val="FFFF66"/>
                  </a:solidFill>
                  <a:latin typeface="Arial" panose="020B0604020202020204" pitchFamily="34" charset="0"/>
                  <a:cs typeface="Arial" panose="020B0604020202020204" pitchFamily="34" charset="0"/>
                </a:rPr>
                <a:t>البرية</a:t>
              </a:r>
              <a:endParaRPr lang="en-US" altLang="en-US" b="1" dirty="0">
                <a:solidFill>
                  <a:srgbClr val="FFFF66"/>
                </a:solidFill>
                <a:latin typeface="Arial" panose="020B0604020202020204" pitchFamily="34" charset="0"/>
                <a:cs typeface="Arial" panose="020B0604020202020204" pitchFamily="34" charset="0"/>
              </a:endParaRPr>
            </a:p>
          </p:txBody>
        </p:sp>
      </p:grpSp>
      <p:sp>
        <p:nvSpPr>
          <p:cNvPr id="3" name="Title 2"/>
          <p:cNvSpPr>
            <a:spLocks noGrp="1"/>
          </p:cNvSpPr>
          <p:nvPr>
            <p:ph type="title" idx="4294967295"/>
          </p:nvPr>
        </p:nvSpPr>
        <p:spPr>
          <a:xfrm>
            <a:off x="685800" y="0"/>
            <a:ext cx="7772400" cy="1143000"/>
          </a:xfrm>
          <a:extLst>
            <a:ext uri="{FAA26D3D-D897-4be2-8F04-BA451C77F1D7}">
              <ma14:placeholderFlag xmlns:ma14="http://schemas.microsoft.com/office/mac/drawingml/2011/main" xmlns="" val="1"/>
            </a:ext>
          </a:extLst>
        </p:spPr>
        <p:txBody>
          <a:bodyPr/>
          <a:lstStyle/>
          <a:p>
            <a:pPr>
              <a:defRPr/>
            </a:pPr>
            <a:r>
              <a:rPr lang="ar-JO" dirty="0">
                <a:solidFill>
                  <a:srgbClr val="FFFFFF"/>
                </a:solidFill>
                <a:effectLst>
                  <a:glow rad="101600">
                    <a:schemeClr val="tx1">
                      <a:alpha val="75000"/>
                    </a:schemeClr>
                  </a:glow>
                </a:effectLst>
              </a:rPr>
              <a:t>امتداد أراضي العمونيين</a:t>
            </a:r>
            <a:endParaRPr lang="en-US" dirty="0">
              <a:solidFill>
                <a:srgbClr val="FFFFFF"/>
              </a:solidFill>
              <a:effectLst>
                <a:glow rad="101600">
                  <a:schemeClr val="tx1">
                    <a:alpha val="75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additive="base">
                                        <p:cTn id="7" dur="500" fill="hold"/>
                                        <p:tgtEl>
                                          <p:spTgt spid="28675"/>
                                        </p:tgtEl>
                                        <p:attrNameLst>
                                          <p:attrName>ppt_x</p:attrName>
                                        </p:attrNameLst>
                                      </p:cBhvr>
                                      <p:tavLst>
                                        <p:tav tm="0">
                                          <p:val>
                                            <p:strVal val="0-#ppt_w/2"/>
                                          </p:val>
                                        </p:tav>
                                        <p:tav tm="100000">
                                          <p:val>
                                            <p:strVal val="#ppt_x"/>
                                          </p:val>
                                        </p:tav>
                                      </p:tavLst>
                                    </p:anim>
                                    <p:anim calcmode="lin" valueType="num">
                                      <p:cBhvr additive="base">
                                        <p:cTn id="8" dur="500" fill="hold"/>
                                        <p:tgtEl>
                                          <p:spTgt spid="2867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8677"/>
                                        </p:tgtEl>
                                        <p:attrNameLst>
                                          <p:attrName>style.visibility</p:attrName>
                                        </p:attrNameLst>
                                      </p:cBhvr>
                                      <p:to>
                                        <p:strVal val="visible"/>
                                      </p:to>
                                    </p:set>
                                    <p:anim calcmode="lin" valueType="num">
                                      <p:cBhvr additive="base">
                                        <p:cTn id="19" dur="500" fill="hold"/>
                                        <p:tgtEl>
                                          <p:spTgt spid="28677"/>
                                        </p:tgtEl>
                                        <p:attrNameLst>
                                          <p:attrName>ppt_x</p:attrName>
                                        </p:attrNameLst>
                                      </p:cBhvr>
                                      <p:tavLst>
                                        <p:tav tm="0">
                                          <p:val>
                                            <p:strVal val="#ppt_x"/>
                                          </p:val>
                                        </p:tav>
                                        <p:tav tm="100000">
                                          <p:val>
                                            <p:strVal val="#ppt_x"/>
                                          </p:val>
                                        </p:tav>
                                      </p:tavLst>
                                    </p:anim>
                                    <p:anim calcmode="lin" valueType="num">
                                      <p:cBhvr additive="base">
                                        <p:cTn id="20"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Rectangle 3"/>
          <p:cNvSpPr>
            <a:spLocks noChangeArrowheads="1"/>
          </p:cNvSpPr>
          <p:nvPr/>
        </p:nvSpPr>
        <p:spPr bwMode="auto">
          <a:xfrm>
            <a:off x="533400" y="609600"/>
            <a:ext cx="3810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3600" b="1" dirty="0">
              <a:solidFill>
                <a:schemeClr val="tx2"/>
              </a:solidFill>
              <a:latin typeface="Arial" panose="020B0604020202020204" pitchFamily="34" charset="0"/>
              <a:cs typeface="Arial" panose="020B0604020202020204" pitchFamily="34" charset="0"/>
            </a:endParaRPr>
          </a:p>
        </p:txBody>
      </p:sp>
      <p:sp>
        <p:nvSpPr>
          <p:cNvPr id="29700" name="Oval 4"/>
          <p:cNvSpPr>
            <a:spLocks noChangeArrowheads="1"/>
          </p:cNvSpPr>
          <p:nvPr/>
        </p:nvSpPr>
        <p:spPr bwMode="auto">
          <a:xfrm>
            <a:off x="5638800" y="3733800"/>
            <a:ext cx="2209800" cy="1905000"/>
          </a:xfrm>
          <a:prstGeom prst="ellipse">
            <a:avLst/>
          </a:prstGeom>
          <a:noFill/>
          <a:ln w="76200">
            <a:solidFill>
              <a:srgbClr val="FF0000"/>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304800" y="304800"/>
            <a:ext cx="3581400" cy="3124200"/>
          </a:xfrm>
        </p:spPr>
        <p:txBody>
          <a:bodyPr/>
          <a:lstStyle/>
          <a:p>
            <a:r>
              <a:rPr lang="ar-JO" altLang="en-US" sz="4800" dirty="0">
                <a:solidFill>
                  <a:srgbClr val="000000"/>
                </a:solidFill>
                <a:ea typeface="ＭＳ Ｐゴシック" pitchFamily="34" charset="-128"/>
              </a:rPr>
              <a:t>جغرافيا</a:t>
            </a:r>
            <a:br>
              <a:rPr lang="ar-JO" altLang="en-US" sz="4800" dirty="0">
                <a:solidFill>
                  <a:srgbClr val="000000"/>
                </a:solidFill>
                <a:ea typeface="ＭＳ Ｐゴシック" pitchFamily="34" charset="-128"/>
              </a:rPr>
            </a:br>
            <a:r>
              <a:rPr lang="ar-JO" altLang="en-US" sz="4800" dirty="0">
                <a:solidFill>
                  <a:srgbClr val="000000"/>
                </a:solidFill>
                <a:ea typeface="ＭＳ Ｐゴシック" pitchFamily="34" charset="-128"/>
              </a:rPr>
              <a:t>العمونيين</a:t>
            </a:r>
            <a:endParaRPr lang="en-US" altLang="en-US" sz="6000" dirty="0">
              <a:ea typeface="ＭＳ Ｐゴシック" pitchFamily="34" charset="-128"/>
            </a:endParaRPr>
          </a:p>
        </p:txBody>
      </p:sp>
      <p:sp>
        <p:nvSpPr>
          <p:cNvPr id="6"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95</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143000"/>
            <a:ext cx="38862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3"/>
          <p:cNvSpPr>
            <a:spLocks noChangeArrowheads="1"/>
          </p:cNvSpPr>
          <p:nvPr/>
        </p:nvSpPr>
        <p:spPr bwMode="auto">
          <a:xfrm>
            <a:off x="5334000" y="685800"/>
            <a:ext cx="3465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ts val="500"/>
              </a:spcBef>
              <a:spcAft>
                <a:spcPts val="500"/>
              </a:spcAft>
            </a:pPr>
            <a:r>
              <a:rPr lang="ar-JO" altLang="en-US" b="1" dirty="0">
                <a:solidFill>
                  <a:srgbClr val="FFFF66"/>
                </a:solidFill>
                <a:latin typeface="Arial" panose="020B0604020202020204" pitchFamily="34" charset="0"/>
                <a:cs typeface="Arial" panose="020B0604020202020204" pitchFamily="34" charset="0"/>
              </a:rPr>
              <a:t>سهول مادبا</a:t>
            </a:r>
            <a:endParaRPr lang="en-US" altLang="en-US" b="1" dirty="0">
              <a:solidFill>
                <a:srgbClr val="FFFF66"/>
              </a:solidFill>
              <a:latin typeface="Arial" panose="020B0604020202020204" pitchFamily="34" charset="0"/>
              <a:cs typeface="Arial" panose="020B0604020202020204" pitchFamily="34" charset="0"/>
            </a:endParaRPr>
          </a:p>
        </p:txBody>
      </p:sp>
      <p:sp>
        <p:nvSpPr>
          <p:cNvPr id="117764" name="Text Box 4"/>
          <p:cNvSpPr txBox="1">
            <a:spLocks noChangeArrowheads="1"/>
          </p:cNvSpPr>
          <p:nvPr/>
        </p:nvSpPr>
        <p:spPr bwMode="auto">
          <a:xfrm>
            <a:off x="152400" y="3937000"/>
            <a:ext cx="8991600"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a:spcBef>
                <a:spcPts val="500"/>
              </a:spcBef>
              <a:spcAft>
                <a:spcPts val="500"/>
              </a:spcAft>
              <a:buFontTx/>
              <a:buChar char="-"/>
            </a:pPr>
            <a:r>
              <a:rPr lang="ar-JO" altLang="en-US" b="1" dirty="0">
                <a:solidFill>
                  <a:schemeClr val="bg1"/>
                </a:solidFill>
                <a:latin typeface="Arial" panose="020B0604020202020204" pitchFamily="34" charset="0"/>
                <a:cs typeface="Arial" panose="020B0604020202020204" pitchFamily="34" charset="0"/>
              </a:rPr>
              <a:t>30 كم جنوب غرب عمان، يعود تاريخها إلى 3500 سنة على الأقل.</a:t>
            </a:r>
            <a:r>
              <a:rPr lang="en-US" altLang="en-US" b="1" dirty="0">
                <a:solidFill>
                  <a:schemeClr val="bg1"/>
                </a:solidFill>
                <a:latin typeface="Arial" panose="020B0604020202020204" pitchFamily="34" charset="0"/>
                <a:cs typeface="Arial" panose="020B0604020202020204" pitchFamily="34" charset="0"/>
              </a:rPr>
              <a:t> </a:t>
            </a:r>
          </a:p>
          <a:p>
            <a:pPr algn="r" rtl="1">
              <a:spcBef>
                <a:spcPts val="500"/>
              </a:spcBef>
              <a:spcAft>
                <a:spcPts val="500"/>
              </a:spcAft>
              <a:buFontTx/>
              <a:buChar char="-"/>
            </a:pPr>
            <a:r>
              <a:rPr lang="ar-JO" altLang="en-US" b="1" dirty="0">
                <a:solidFill>
                  <a:schemeClr val="bg1"/>
                </a:solidFill>
                <a:latin typeface="Arial" panose="020B0604020202020204" pitchFamily="34" charset="0"/>
                <a:cs typeface="Arial" panose="020B0604020202020204" pitchFamily="34" charset="0"/>
              </a:rPr>
              <a:t>مادبا المدينة المؤابية (عد 21: 30)</a:t>
            </a:r>
            <a:endParaRPr lang="en-US" altLang="en-US" b="1" dirty="0">
              <a:solidFill>
                <a:schemeClr val="bg1"/>
              </a:solidFill>
              <a:latin typeface="Arial" panose="020B0604020202020204" pitchFamily="34" charset="0"/>
              <a:cs typeface="Arial" panose="020B0604020202020204" pitchFamily="34" charset="0"/>
            </a:endParaRPr>
          </a:p>
          <a:p>
            <a:pPr algn="r" rtl="1">
              <a:spcBef>
                <a:spcPts val="500"/>
              </a:spcBef>
              <a:spcAft>
                <a:spcPts val="500"/>
              </a:spcAft>
              <a:buFontTx/>
              <a:buChar char="-"/>
            </a:pPr>
            <a:r>
              <a:rPr lang="ar-JO" altLang="en-US" b="1" dirty="0">
                <a:solidFill>
                  <a:schemeClr val="bg1"/>
                </a:solidFill>
                <a:latin typeface="Arial" panose="020B0604020202020204" pitchFamily="34" charset="0"/>
                <a:cs typeface="Arial" panose="020B0604020202020204" pitchFamily="34" charset="0"/>
              </a:rPr>
              <a:t>قاتلها كل من الأدوميون، المؤابيون، العمونيون، الإسرائيليون وممالك محلية أخرى.</a:t>
            </a:r>
            <a:endParaRPr lang="en-US" altLang="en-US" b="1" dirty="0">
              <a:solidFill>
                <a:schemeClr val="bg1"/>
              </a:solidFill>
              <a:latin typeface="Arial" panose="020B0604020202020204" pitchFamily="34" charset="0"/>
              <a:cs typeface="Arial" panose="020B0604020202020204" pitchFamily="34" charset="0"/>
            </a:endParaRPr>
          </a:p>
          <a:p>
            <a:pPr algn="r" rtl="1">
              <a:spcBef>
                <a:spcPts val="500"/>
              </a:spcBef>
              <a:spcAft>
                <a:spcPts val="500"/>
              </a:spcAft>
              <a:buFontTx/>
              <a:buChar char="-"/>
            </a:pPr>
            <a:r>
              <a:rPr lang="ar-JO" altLang="en-US" b="1" dirty="0">
                <a:solidFill>
                  <a:schemeClr val="bg1"/>
                </a:solidFill>
                <a:latin typeface="Arial" panose="020B0604020202020204" pitchFamily="34" charset="0"/>
                <a:cs typeface="Arial" panose="020B0604020202020204" pitchFamily="34" charset="0"/>
              </a:rPr>
              <a:t>تم احتلالها من قبل العمونيين سنة 165 ق.م، لكنها أخذت منهم بيد هركانوس الأول حوالي 110 ق.م.</a:t>
            </a:r>
            <a:endParaRPr lang="en-US" altLang="en-US" b="1" dirty="0">
              <a:solidFill>
                <a:schemeClr val="bg1"/>
              </a:solidFill>
              <a:latin typeface="Arial" panose="020B0604020202020204" pitchFamily="34" charset="0"/>
              <a:cs typeface="Arial" panose="020B0604020202020204" pitchFamily="34" charset="0"/>
            </a:endParaRPr>
          </a:p>
        </p:txBody>
      </p:sp>
      <p:pic>
        <p:nvPicPr>
          <p:cNvPr id="117765" name="Picture 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81000" y="685800"/>
            <a:ext cx="38862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6" name="Text Box 6"/>
          <p:cNvSpPr txBox="1">
            <a:spLocks noChangeArrowheads="1"/>
          </p:cNvSpPr>
          <p:nvPr/>
        </p:nvSpPr>
        <p:spPr bwMode="auto">
          <a:xfrm>
            <a:off x="381000" y="228600"/>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JO" altLang="en-US" b="1" dirty="0">
                <a:solidFill>
                  <a:srgbClr val="FFFF66"/>
                </a:solidFill>
                <a:latin typeface="Arial" panose="020B0604020202020204" pitchFamily="34" charset="0"/>
                <a:cs typeface="Arial" panose="020B0604020202020204" pitchFamily="34" charset="0"/>
              </a:rPr>
              <a:t>أراضي المراعي</a:t>
            </a:r>
            <a:endParaRPr lang="en-US" altLang="en-US" b="1" dirty="0">
              <a:solidFill>
                <a:srgbClr val="FFFF66"/>
              </a:solidFill>
              <a:latin typeface="Arial" panose="020B0604020202020204" pitchFamily="34" charset="0"/>
              <a:cs typeface="Arial" panose="020B0604020202020204" pitchFamily="34" charset="0"/>
            </a:endParaRPr>
          </a:p>
        </p:txBody>
      </p:sp>
      <p:sp>
        <p:nvSpPr>
          <p:cNvPr id="89095" name="Title 1"/>
          <p:cNvSpPr>
            <a:spLocks noGrp="1"/>
          </p:cNvSpPr>
          <p:nvPr>
            <p:ph type="title" idx="4294967295"/>
          </p:nvPr>
        </p:nvSpPr>
        <p:spPr>
          <a:xfrm>
            <a:off x="381000" y="2971800"/>
            <a:ext cx="6096000" cy="762000"/>
          </a:xfrm>
          <a:extLst>
            <a:ext uri="{FAA26D3D-D897-4be2-8F04-BA451C77F1D7}">
              <ma14:placeholderFlag xmlns:ma14="http://schemas.microsoft.com/office/mac/drawingml/2011/main" xmlns="" val="1"/>
            </a:ext>
          </a:extLst>
        </p:spPr>
        <p:txBody>
          <a:bodyPr/>
          <a:lstStyle/>
          <a:p>
            <a:pPr>
              <a:defRPr/>
            </a:pPr>
            <a:r>
              <a:rPr lang="ar-JO" sz="8800" dirty="0">
                <a:solidFill>
                  <a:srgbClr val="FFFF00"/>
                </a:solidFill>
                <a:effectLst>
                  <a:glow rad="254000">
                    <a:schemeClr val="tx1">
                      <a:alpha val="96000"/>
                    </a:schemeClr>
                  </a:glow>
                </a:effectLst>
                <a:ea typeface="ＭＳ Ｐゴシック" charset="0"/>
              </a:rPr>
              <a:t>مادبا</a:t>
            </a:r>
            <a:endParaRPr lang="en-US" sz="8800" dirty="0">
              <a:solidFill>
                <a:srgbClr val="FFFF00"/>
              </a:solidFill>
              <a:effectLst>
                <a:glow rad="254000">
                  <a:schemeClr val="tx1">
                    <a:alpha val="96000"/>
                  </a:schemeClr>
                </a:glow>
              </a:effectLst>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28600"/>
            <a:ext cx="20272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3"/>
          <p:cNvSpPr txBox="1">
            <a:spLocks noChangeArrowheads="1"/>
          </p:cNvSpPr>
          <p:nvPr/>
        </p:nvSpPr>
        <p:spPr bwMode="auto">
          <a:xfrm>
            <a:off x="2819400" y="228600"/>
            <a:ext cx="114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JO" altLang="en-US" sz="1600" b="1" dirty="0">
                <a:solidFill>
                  <a:srgbClr val="FFFF66"/>
                </a:solidFill>
                <a:latin typeface="Arial" panose="020B0604020202020204" pitchFamily="34" charset="0"/>
                <a:cs typeface="Arial" panose="020B0604020202020204" pitchFamily="34" charset="0"/>
              </a:rPr>
              <a:t>معصرة</a:t>
            </a:r>
          </a:p>
          <a:p>
            <a:pPr algn="ctr">
              <a:spcBef>
                <a:spcPct val="50000"/>
              </a:spcBef>
            </a:pPr>
            <a:r>
              <a:rPr lang="ar-JO" altLang="en-US" sz="1600" b="1" dirty="0">
                <a:solidFill>
                  <a:srgbClr val="FFFF66"/>
                </a:solidFill>
                <a:latin typeface="Arial" panose="020B0604020202020204" pitchFamily="34" charset="0"/>
                <a:cs typeface="Arial" panose="020B0604020202020204" pitchFamily="34" charset="0"/>
              </a:rPr>
              <a:t>العنب</a:t>
            </a:r>
            <a:endParaRPr lang="en-US" altLang="en-US" sz="1600" b="1" dirty="0">
              <a:solidFill>
                <a:srgbClr val="FFFF66"/>
              </a:solidFill>
              <a:latin typeface="Arial" panose="020B0604020202020204" pitchFamily="34" charset="0"/>
              <a:cs typeface="Arial" panose="020B0604020202020204" pitchFamily="34" charset="0"/>
            </a:endParaRPr>
          </a:p>
        </p:txBody>
      </p:sp>
      <p:pic>
        <p:nvPicPr>
          <p:cNvPr id="1198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419600"/>
            <a:ext cx="30480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Text Box 5"/>
          <p:cNvSpPr txBox="1">
            <a:spLocks noChangeArrowheads="1"/>
          </p:cNvSpPr>
          <p:nvPr/>
        </p:nvSpPr>
        <p:spPr bwMode="auto">
          <a:xfrm>
            <a:off x="6553200" y="6400800"/>
            <a:ext cx="2209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200" b="1" dirty="0">
                <a:latin typeface="Arial" panose="020B0604020202020204" pitchFamily="34" charset="0"/>
                <a:cs typeface="Arial" panose="020B0604020202020204" pitchFamily="34" charset="0"/>
              </a:rPr>
              <a:t>8x9M Building Site</a:t>
            </a:r>
            <a:endParaRPr lang="en-US" altLang="en-US" b="1" dirty="0">
              <a:latin typeface="Arial" panose="020B0604020202020204" pitchFamily="34" charset="0"/>
              <a:cs typeface="Arial" panose="020B0604020202020204" pitchFamily="34" charset="0"/>
            </a:endParaRPr>
          </a:p>
        </p:txBody>
      </p:sp>
      <p:pic>
        <p:nvPicPr>
          <p:cNvPr id="1198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990600"/>
            <a:ext cx="304800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04800"/>
            <a:ext cx="2603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Rectangle 7"/>
          <p:cNvSpPr>
            <a:spLocks noChangeArrowheads="1"/>
          </p:cNvSpPr>
          <p:nvPr/>
        </p:nvSpPr>
        <p:spPr bwMode="auto">
          <a:xfrm>
            <a:off x="0" y="4306888"/>
            <a:ext cx="5715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a:spcBef>
                <a:spcPts val="500"/>
              </a:spcBef>
              <a:spcAft>
                <a:spcPts val="500"/>
              </a:spcAft>
            </a:pPr>
            <a:r>
              <a:rPr lang="ar-JO" altLang="en-US" sz="2000" b="1" dirty="0">
                <a:solidFill>
                  <a:schemeClr val="bg1"/>
                </a:solidFill>
                <a:latin typeface="Arial" panose="020B0604020202020204" pitchFamily="34" charset="0"/>
                <a:cs typeface="Arial" panose="020B0604020202020204" pitchFamily="34" charset="0"/>
              </a:rPr>
              <a:t>مجمع ريفي يتكون من مبنى، سور محيط ، مدرجات زراعية، خزان وصهاريج عديدة ومعاصر عديدة. إنه يعكس درجة معينة من التقسيم الطبقي الإجتماعي والبيروقراطية في الكروم العمونية في العصر الحديدي المتأخر.</a:t>
            </a:r>
            <a:endParaRPr lang="en-US" altLang="en-US" sz="2000" b="1"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3429000"/>
            <a:ext cx="8763000" cy="990600"/>
          </a:xfrm>
        </p:spPr>
        <p:txBody>
          <a:bodyPr/>
          <a:lstStyle/>
          <a:p>
            <a:r>
              <a:rPr lang="ar-JO" altLang="en-US" sz="3600" dirty="0">
                <a:solidFill>
                  <a:srgbClr val="FFFF66"/>
                </a:solidFill>
                <a:ea typeface="ＭＳ Ｐゴシック" pitchFamily="34" charset="-128"/>
              </a:rPr>
              <a:t>المجمع الريفي في القرن السادس قبل الميلاد</a:t>
            </a:r>
            <a:endParaRPr lang="en-US" altLang="en-US" sz="6000" dirty="0">
              <a:ea typeface="ＭＳ Ｐゴシック"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362200"/>
            <a:ext cx="655320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Rectangle 3"/>
          <p:cNvSpPr>
            <a:spLocks noChangeArrowheads="1"/>
          </p:cNvSpPr>
          <p:nvPr/>
        </p:nvSpPr>
        <p:spPr bwMode="auto">
          <a:xfrm>
            <a:off x="228600" y="85725"/>
            <a:ext cx="8839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a:spcBef>
                <a:spcPts val="500"/>
              </a:spcBef>
              <a:spcAft>
                <a:spcPts val="500"/>
              </a:spcAft>
            </a:pPr>
            <a:r>
              <a:rPr lang="ar-JO" altLang="en-US" sz="2200" b="1" dirty="0">
                <a:latin typeface="Arial" panose="020B0604020202020204" pitchFamily="34" charset="0"/>
                <a:cs typeface="Arial" panose="020B0604020202020204" pitchFamily="34" charset="0"/>
              </a:rPr>
              <a:t>اكتشف مسح اقليمي أكثر من مئة موقع بدءً من الطرق ومعاصر النبيذ إلى أفران الجير، المزارع، أبراج المراقبة، الحصون والمدن. لقد ساعدنا اكتشاف المساكن في الكهوف التي تحتوي على حظائر الحيوانات من القرون القليلة الماضية على فهم الطريقة التي عاش فيها البدو في المنطقة خلال أوقات نمو وانحدار الحضر </a:t>
            </a:r>
            <a:endParaRPr lang="en-US" altLang="en-US" sz="2200" b="1" dirty="0">
              <a:latin typeface="Arial" panose="020B0604020202020204" pitchFamily="34" charset="0"/>
              <a:cs typeface="Arial" panose="020B0604020202020204" pitchFamily="34" charset="0"/>
            </a:endParaRPr>
          </a:p>
        </p:txBody>
      </p:sp>
      <p:sp>
        <p:nvSpPr>
          <p:cNvPr id="121859" name="Text Box 4"/>
          <p:cNvSpPr txBox="1">
            <a:spLocks noChangeArrowheads="1"/>
          </p:cNvSpPr>
          <p:nvPr/>
        </p:nvSpPr>
        <p:spPr bwMode="auto">
          <a:xfrm>
            <a:off x="0" y="2438400"/>
            <a:ext cx="19812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ts val="500"/>
              </a:spcBef>
              <a:spcAft>
                <a:spcPts val="500"/>
              </a:spcAft>
            </a:pPr>
            <a:r>
              <a:rPr lang="ar-JO" altLang="en-US" sz="2200" b="1" dirty="0">
                <a:latin typeface="Arial" panose="020B0604020202020204" pitchFamily="34" charset="0"/>
                <a:cs typeface="Arial" panose="020B0604020202020204" pitchFamily="34" charset="0"/>
              </a:rPr>
              <a:t>أنشأ بعض الأفراد بنايات كبيرة حتى يستطيعوا أن يعيشوا قرب حقولهم، كما استخدموها لمعالجة وتخزين وحراسة محاصيلهم. </a:t>
            </a:r>
            <a:endParaRPr lang="en-US" altLang="en-US" b="1" dirty="0">
              <a:latin typeface="Arial" panose="020B0604020202020204" pitchFamily="34" charset="0"/>
              <a:cs typeface="Arial" panose="020B0604020202020204" pitchFamily="34" charset="0"/>
            </a:endParaRPr>
          </a:p>
        </p:txBody>
      </p:sp>
      <p:sp>
        <p:nvSpPr>
          <p:cNvPr id="121860" name="Title 1"/>
          <p:cNvSpPr>
            <a:spLocks noGrp="1"/>
          </p:cNvSpPr>
          <p:nvPr>
            <p:ph type="title" idx="4294967295"/>
          </p:nvPr>
        </p:nvSpPr>
        <p:spPr>
          <a:xfrm>
            <a:off x="1981200" y="2286000"/>
            <a:ext cx="5562600" cy="762000"/>
          </a:xfrm>
          <a:solidFill>
            <a:schemeClr val="tx1"/>
          </a:solidFill>
        </p:spPr>
        <p:txBody>
          <a:bodyPr/>
          <a:lstStyle/>
          <a:p>
            <a:r>
              <a:rPr lang="ar-JO" altLang="en-US" dirty="0">
                <a:solidFill>
                  <a:schemeClr val="bg1"/>
                </a:solidFill>
                <a:ea typeface="ＭＳ Ｐゴシック" pitchFamily="34" charset="-128"/>
              </a:rPr>
              <a:t>الإكتشافات</a:t>
            </a:r>
            <a:endParaRPr lang="en-US" altLang="en-US" dirty="0">
              <a:solidFill>
                <a:schemeClr val="bg1"/>
              </a:solidFill>
              <a:ea typeface="ＭＳ Ｐゴシック" pitchFamily="34"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395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 Box 3"/>
          <p:cNvSpPr txBox="1">
            <a:spLocks noChangeArrowheads="1"/>
          </p:cNvSpPr>
          <p:nvPr/>
        </p:nvSpPr>
        <p:spPr bwMode="auto">
          <a:xfrm>
            <a:off x="5715000" y="2987675"/>
            <a:ext cx="33528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a:spcBef>
                <a:spcPct val="50000"/>
              </a:spcBef>
            </a:pPr>
            <a:r>
              <a:rPr lang="ar-JO" altLang="en-US" sz="2800" b="1" dirty="0">
                <a:solidFill>
                  <a:schemeClr val="bg1"/>
                </a:solidFill>
                <a:latin typeface="Arial" pitchFamily="34" charset="0"/>
                <a:cs typeface="Arial" pitchFamily="34" charset="0"/>
              </a:rPr>
              <a:t>كان مصدراً أساسياً للثروة في الينوات الأخيرة من مملكة العمونيين.</a:t>
            </a:r>
          </a:p>
          <a:p>
            <a:pPr algn="r">
              <a:spcBef>
                <a:spcPct val="50000"/>
              </a:spcBef>
            </a:pPr>
            <a:r>
              <a:rPr lang="ar-JO" altLang="en-US" sz="2800" b="1" dirty="0">
                <a:solidFill>
                  <a:schemeClr val="bg1"/>
                </a:solidFill>
                <a:latin typeface="Arial" pitchFamily="34" charset="0"/>
                <a:cs typeface="Arial" pitchFamily="34" charset="0"/>
              </a:rPr>
              <a:t>خصوصاً تحت الحكم الآشوري.</a:t>
            </a:r>
            <a:endParaRPr lang="en-US" altLang="en-US" sz="2800" b="1"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5562600" y="609600"/>
            <a:ext cx="3200400" cy="1371600"/>
          </a:xfrm>
          <a:extLst>
            <a:ext uri="{FAA26D3D-D897-4be2-8F04-BA451C77F1D7}">
              <ma14:placeholderFlag xmlns:ma14="http://schemas.microsoft.com/office/mac/drawingml/2011/main" xmlns="" val="1"/>
            </a:ext>
          </a:extLst>
        </p:spPr>
        <p:txBody>
          <a:bodyPr/>
          <a:lstStyle/>
          <a:p>
            <a:pPr>
              <a:defRPr/>
            </a:pPr>
            <a:r>
              <a:rPr lang="ar-JO" sz="4800" dirty="0">
                <a:solidFill>
                  <a:srgbClr val="FFFF00"/>
                </a:solidFill>
                <a:effectLst>
                  <a:glow rad="254000">
                    <a:schemeClr val="tx1">
                      <a:alpha val="96000"/>
                    </a:schemeClr>
                  </a:glow>
                </a:effectLst>
                <a:ea typeface="ＭＳ Ｐゴシック" charset="0"/>
              </a:rPr>
              <a:t>طريق</a:t>
            </a:r>
            <a:br>
              <a:rPr lang="ar-JO" sz="4800" dirty="0">
                <a:solidFill>
                  <a:srgbClr val="FFFF00"/>
                </a:solidFill>
                <a:effectLst>
                  <a:glow rad="254000">
                    <a:schemeClr val="tx1">
                      <a:alpha val="96000"/>
                    </a:schemeClr>
                  </a:glow>
                </a:effectLst>
                <a:ea typeface="ＭＳ Ｐゴシック" charset="0"/>
              </a:rPr>
            </a:br>
            <a:r>
              <a:rPr lang="ar-JO" sz="4800" dirty="0">
                <a:solidFill>
                  <a:srgbClr val="FFFF00"/>
                </a:solidFill>
                <a:effectLst>
                  <a:glow rad="254000">
                    <a:schemeClr val="tx1">
                      <a:alpha val="96000"/>
                    </a:schemeClr>
                  </a:glow>
                </a:effectLst>
                <a:ea typeface="ＭＳ Ｐゴシック" charset="0"/>
              </a:rPr>
              <a:t>الملك</a:t>
            </a:r>
            <a:endParaRPr lang="en-US" sz="4800" dirty="0">
              <a:solidFill>
                <a:srgbClr val="FFFF00"/>
              </a:solidFill>
              <a:effectLst>
                <a:glow rad="254000">
                  <a:schemeClr val="tx1">
                    <a:alpha val="96000"/>
                  </a:schemeClr>
                </a:glow>
              </a:effectLst>
              <a:ea typeface="ＭＳ Ｐゴシック" charset="0"/>
            </a:endParaRPr>
          </a:p>
        </p:txBody>
      </p:sp>
      <p:sp>
        <p:nvSpPr>
          <p:cNvPr id="5" name="Text Box 7"/>
          <p:cNvSpPr txBox="1">
            <a:spLocks noChangeArrowheads="1"/>
          </p:cNvSpPr>
          <p:nvPr/>
        </p:nvSpPr>
        <p:spPr bwMode="auto">
          <a:xfrm>
            <a:off x="8382000" y="76200"/>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000"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20</a:t>
            </a:r>
            <a:endParaRPr lang="en-US" sz="2000"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09600" y="76200"/>
            <a:ext cx="7772400" cy="1143000"/>
          </a:xfrm>
          <a:noFill/>
        </p:spPr>
        <p:txBody>
          <a:bodyPr/>
          <a:lstStyle/>
          <a:p>
            <a:pPr eaLnBrk="1" hangingPunct="1"/>
            <a:r>
              <a:rPr lang="ar-JO" altLang="en-US" sz="4000" dirty="0">
                <a:solidFill>
                  <a:schemeClr val="bg1"/>
                </a:solidFill>
                <a:ea typeface="ＭＳ Ｐゴシック" pitchFamily="34" charset="-128"/>
              </a:rPr>
              <a:t>ما هو هذا الحدث في الكتاب المقدس؟</a:t>
            </a:r>
            <a:endParaRPr lang="en-US" altLang="en-US" sz="4000" dirty="0">
              <a:solidFill>
                <a:schemeClr val="bg1"/>
              </a:solidFill>
              <a:ea typeface="ＭＳ Ｐゴシック" pitchFamily="34" charset="-128"/>
            </a:endParaRPr>
          </a:p>
        </p:txBody>
      </p:sp>
      <p:pic>
        <p:nvPicPr>
          <p:cNvPr id="75779" name="Picture 4" descr="so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200"/>
            <a:ext cx="784860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200400" y="304800"/>
            <a:ext cx="48355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Text Box 3"/>
          <p:cNvSpPr txBox="1">
            <a:spLocks noChangeArrowheads="1"/>
          </p:cNvSpPr>
          <p:nvPr/>
        </p:nvSpPr>
        <p:spPr bwMode="auto">
          <a:xfrm>
            <a:off x="76200" y="3554413"/>
            <a:ext cx="891540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ＭＳ Ｐゴシック" pitchFamily="34" charset="-128"/>
              </a:defRPr>
            </a:lvl1pPr>
            <a:lvl2pPr marL="444500" indent="-44450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1" algn="r" rtl="1">
              <a:spcBef>
                <a:spcPts val="500"/>
              </a:spcBef>
              <a:spcAft>
                <a:spcPts val="500"/>
              </a:spcAft>
              <a:buFontTx/>
              <a:buChar char="-"/>
            </a:pPr>
            <a:r>
              <a:rPr lang="ar-JO" altLang="en-US" sz="2200" b="1" dirty="0">
                <a:solidFill>
                  <a:schemeClr val="bg1"/>
                </a:solidFill>
                <a:latin typeface="Arial" panose="020B0604020202020204" pitchFamily="34" charset="0"/>
                <a:cs typeface="Arial" panose="020B0604020202020204" pitchFamily="34" charset="0"/>
              </a:rPr>
              <a:t>عبر قلب الأردن.</a:t>
            </a:r>
            <a:endParaRPr lang="en-US" altLang="en-US" sz="2200" b="1" dirty="0">
              <a:solidFill>
                <a:schemeClr val="bg1"/>
              </a:solidFill>
              <a:latin typeface="Arial" panose="020B0604020202020204" pitchFamily="34" charset="0"/>
              <a:cs typeface="Arial" panose="020B0604020202020204" pitchFamily="34" charset="0"/>
            </a:endParaRPr>
          </a:p>
          <a:p>
            <a:pPr lvl="1" algn="r" rtl="1">
              <a:spcBef>
                <a:spcPts val="500"/>
              </a:spcBef>
              <a:spcAft>
                <a:spcPts val="500"/>
              </a:spcAft>
              <a:buFontTx/>
              <a:buChar char="-"/>
            </a:pPr>
            <a:r>
              <a:rPr lang="ar-JO" altLang="en-US" sz="2200" b="1" dirty="0">
                <a:solidFill>
                  <a:schemeClr val="bg1"/>
                </a:solidFill>
                <a:latin typeface="Arial" panose="020B0604020202020204" pitchFamily="34" charset="0"/>
                <a:cs typeface="Arial" panose="020B0604020202020204" pitchFamily="34" charset="0"/>
              </a:rPr>
              <a:t>يربط مادبا، الكرك، الطفيلة، الشوبك والبتراء.</a:t>
            </a:r>
            <a:endParaRPr lang="en-US" altLang="en-US" sz="2200" b="1" dirty="0">
              <a:solidFill>
                <a:schemeClr val="bg1"/>
              </a:solidFill>
              <a:latin typeface="Arial" panose="020B0604020202020204" pitchFamily="34" charset="0"/>
              <a:cs typeface="Arial" panose="020B0604020202020204" pitchFamily="34" charset="0"/>
            </a:endParaRPr>
          </a:p>
          <a:p>
            <a:pPr lvl="1" algn="r" rtl="1">
              <a:spcBef>
                <a:spcPts val="500"/>
              </a:spcBef>
              <a:spcAft>
                <a:spcPts val="500"/>
              </a:spcAft>
              <a:buFontTx/>
              <a:buChar char="-"/>
            </a:pPr>
            <a:r>
              <a:rPr lang="ar-JO" altLang="en-US" sz="2200" b="1" dirty="0">
                <a:solidFill>
                  <a:schemeClr val="bg1"/>
                </a:solidFill>
                <a:latin typeface="Arial" panose="020B0604020202020204" pitchFamily="34" charset="0"/>
                <a:cs typeface="Arial" panose="020B0604020202020204" pitchFamily="34" charset="0"/>
              </a:rPr>
              <a:t>يعتبر طريق الملك أقدم طريق اتصالات مستخدم باستمرار في العالم.</a:t>
            </a:r>
            <a:endParaRPr lang="en-US" altLang="en-US" sz="2200" b="1" dirty="0">
              <a:solidFill>
                <a:schemeClr val="bg1"/>
              </a:solidFill>
              <a:latin typeface="Arial" panose="020B0604020202020204" pitchFamily="34" charset="0"/>
              <a:cs typeface="Arial" panose="020B0604020202020204" pitchFamily="34" charset="0"/>
            </a:endParaRPr>
          </a:p>
          <a:p>
            <a:pPr lvl="1" algn="r" rtl="1">
              <a:spcBef>
                <a:spcPts val="500"/>
              </a:spcBef>
              <a:spcAft>
                <a:spcPts val="500"/>
              </a:spcAft>
              <a:buFontTx/>
              <a:buChar char="-"/>
            </a:pPr>
            <a:r>
              <a:rPr lang="ar-JO" altLang="en-US" sz="2200" b="1" dirty="0">
                <a:solidFill>
                  <a:schemeClr val="bg1"/>
                </a:solidFill>
                <a:latin typeface="Arial" panose="020B0604020202020204" pitchFamily="34" charset="0"/>
                <a:cs typeface="Arial" panose="020B0604020202020204" pitchFamily="34" charset="0"/>
              </a:rPr>
              <a:t>طلب موسى من ملك أدوم أن يسمح لشعبه أن في طريق الملك نمشي، لا نميل يميناً ولا يساراً حتى نتجاوز تخومك (عد 20: 17)</a:t>
            </a:r>
            <a:endParaRPr lang="en-US" altLang="en-US" sz="2200" b="1"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57200" y="685800"/>
            <a:ext cx="7772400" cy="1143000"/>
          </a:xfrm>
          <a:extLst>
            <a:ext uri="{FAA26D3D-D897-4be2-8F04-BA451C77F1D7}">
              <ma14:placeholderFlag xmlns:ma14="http://schemas.microsoft.com/office/mac/drawingml/2011/main" xmlns="" val="1"/>
            </a:ext>
          </a:extLst>
        </p:spPr>
        <p:txBody>
          <a:bodyPr/>
          <a:lstStyle/>
          <a:p>
            <a:pPr>
              <a:defRPr/>
            </a:pPr>
            <a:r>
              <a:rPr lang="ar-JO" sz="4800" dirty="0">
                <a:solidFill>
                  <a:srgbClr val="FFFF00"/>
                </a:solidFill>
                <a:effectLst>
                  <a:glow rad="254000">
                    <a:schemeClr val="tx1">
                      <a:alpha val="96000"/>
                    </a:schemeClr>
                  </a:glow>
                </a:effectLst>
                <a:ea typeface="ＭＳ Ｐゴシック" charset="0"/>
              </a:rPr>
              <a:t>طريق الملك</a:t>
            </a:r>
            <a:endParaRPr lang="en-US" sz="4800" dirty="0">
              <a:solidFill>
                <a:srgbClr val="FFFF00"/>
              </a:solidFill>
              <a:effectLst>
                <a:glow rad="254000">
                  <a:schemeClr val="tx1">
                    <a:alpha val="96000"/>
                  </a:schemeClr>
                </a:glow>
              </a:effectLst>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001" name="Object 2"/>
          <p:cNvGraphicFramePr>
            <a:graphicFrameLocks noChangeAspect="1"/>
          </p:cNvGraphicFramePr>
          <p:nvPr/>
        </p:nvGraphicFramePr>
        <p:xfrm>
          <a:off x="452438" y="530225"/>
          <a:ext cx="8793162" cy="6442075"/>
        </p:xfrm>
        <a:graphic>
          <a:graphicData uri="http://schemas.openxmlformats.org/presentationml/2006/ole">
            <mc:AlternateContent xmlns:mc="http://schemas.openxmlformats.org/markup-compatibility/2006">
              <mc:Choice xmlns:v="urn:schemas-microsoft-com:vml" Requires="v">
                <p:oleObj name="Document" r:id="rId3" imgW="22044444" imgH="15898413" progId="Word.Document.8">
                  <p:embed/>
                </p:oleObj>
              </mc:Choice>
              <mc:Fallback>
                <p:oleObj name="Document" r:id="rId3" imgW="22044444" imgH="15898413"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8" y="530225"/>
                        <a:ext cx="8793162" cy="6442075"/>
                      </a:xfrm>
                      <a:prstGeom prst="rect">
                        <a:avLst/>
                      </a:prstGeom>
                      <a:noFill/>
                      <a:ln>
                        <a:noFill/>
                      </a:ln>
                      <a:effectLst/>
                    </p:spPr>
                  </p:pic>
                </p:oleObj>
              </mc:Fallback>
            </mc:AlternateContent>
          </a:graphicData>
        </a:graphic>
      </p:graphicFrame>
      <p:sp>
        <p:nvSpPr>
          <p:cNvPr id="128002" name="Title 1"/>
          <p:cNvSpPr>
            <a:spLocks noGrp="1"/>
          </p:cNvSpPr>
          <p:nvPr>
            <p:ph type="title" idx="4294967295"/>
          </p:nvPr>
        </p:nvSpPr>
        <p:spPr>
          <a:xfrm>
            <a:off x="457200" y="228600"/>
            <a:ext cx="8153400" cy="838200"/>
          </a:xfrm>
          <a:solidFill>
            <a:srgbClr val="000000"/>
          </a:solidFill>
        </p:spPr>
        <p:txBody>
          <a:bodyPr/>
          <a:lstStyle/>
          <a:p>
            <a:r>
              <a:rPr lang="ar-JO" altLang="en-US" sz="4000" dirty="0">
                <a:solidFill>
                  <a:srgbClr val="FFFFFF"/>
                </a:solidFill>
                <a:ea typeface="ＭＳ Ｐゴシック" pitchFamily="34" charset="-128"/>
              </a:rPr>
              <a:t>ملوك العمونيين المعروفين</a:t>
            </a:r>
            <a:endParaRPr lang="en-US" altLang="en-US" sz="4000" dirty="0">
              <a:solidFill>
                <a:srgbClr val="FFFFFF"/>
              </a:solidFill>
              <a:ea typeface="ＭＳ Ｐゴシック" pitchFamily="34"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8425"/>
            <a:ext cx="6400800" cy="695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Oval 3" descr="Trellis"/>
          <p:cNvSpPr>
            <a:spLocks noChangeArrowheads="1"/>
          </p:cNvSpPr>
          <p:nvPr/>
        </p:nvSpPr>
        <p:spPr bwMode="auto">
          <a:xfrm>
            <a:off x="5867400" y="1981200"/>
            <a:ext cx="1828800" cy="914400"/>
          </a:xfrm>
          <a:prstGeom prst="ellipse">
            <a:avLst/>
          </a:prstGeom>
          <a:noFill/>
          <a:ln w="762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30051" name="Title 1"/>
          <p:cNvSpPr>
            <a:spLocks noGrp="1"/>
          </p:cNvSpPr>
          <p:nvPr>
            <p:ph type="title" idx="4294967295"/>
          </p:nvPr>
        </p:nvSpPr>
        <p:spPr>
          <a:xfrm>
            <a:off x="228600" y="381000"/>
            <a:ext cx="2971800" cy="1981200"/>
          </a:xfrm>
          <a:solidFill>
            <a:srgbClr val="000000"/>
          </a:solidFill>
        </p:spPr>
        <p:txBody>
          <a:bodyPr/>
          <a:lstStyle/>
          <a:p>
            <a:r>
              <a:rPr lang="ar-JO" altLang="en-US" sz="3600" dirty="0">
                <a:solidFill>
                  <a:srgbClr val="FFFFFF"/>
                </a:solidFill>
                <a:ea typeface="ＭＳ Ｐゴシック" pitchFamily="34" charset="-128"/>
              </a:rPr>
              <a:t>الموقع على  طريق الملك</a:t>
            </a:r>
            <a:endParaRPr lang="en-US" altLang="en-US" sz="3600" dirty="0">
              <a:solidFill>
                <a:srgbClr val="FFFFFF"/>
              </a:solidFill>
              <a:ea typeface="ＭＳ Ｐゴシック" pitchFamily="34" charset="-128"/>
            </a:endParaRPr>
          </a:p>
        </p:txBody>
      </p:sp>
      <p:sp>
        <p:nvSpPr>
          <p:cNvPr id="5"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20</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152400" y="1600200"/>
            <a:ext cx="3810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a:spcBef>
                <a:spcPts val="500"/>
              </a:spcBef>
              <a:spcAft>
                <a:spcPts val="500"/>
              </a:spcAft>
            </a:pPr>
            <a:r>
              <a:rPr lang="ar-JO" altLang="en-US" b="1" dirty="0">
                <a:solidFill>
                  <a:schemeClr val="bg1"/>
                </a:solidFill>
                <a:latin typeface="Arial" panose="020B0604020202020204" pitchFamily="34" charset="0"/>
                <a:cs typeface="Arial" panose="020B0604020202020204" pitchFamily="34" charset="0"/>
              </a:rPr>
              <a:t>في القرن السادس قبل الميلاد هاجرت قبيلة بدوية عرفت باسم الأنباط، من غرب شبه الجزيرة العربية وأستقرت في المنطقة، عندما ترك الأنباط أسلوب الحياة البدوية سكنوا البتراء وزاد ثرائهم، من خلال فرض الضرائب على المسافرين لتأمين مرورهم بأمان عبر أراضيهم. اعتبرت البتراء منذ نشأتها مدينة حصينة، وصارت ملتقى طرق تجاري غني بين الثقافات العربية والأشورية والمصرية واليونانية والرومانية.</a:t>
            </a:r>
            <a:endParaRPr lang="en-US" altLang="en-US" b="1" dirty="0">
              <a:solidFill>
                <a:schemeClr val="bg1"/>
              </a:solidFill>
              <a:latin typeface="Arial" panose="020B0604020202020204" pitchFamily="34" charset="0"/>
              <a:cs typeface="Arial" panose="020B0604020202020204" pitchFamily="34" charset="0"/>
            </a:endParaRPr>
          </a:p>
        </p:txBody>
      </p:sp>
      <p:pic>
        <p:nvPicPr>
          <p:cNvPr id="132099"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65600" y="76200"/>
            <a:ext cx="49022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38100"/>
            <a:ext cx="4038600" cy="1409700"/>
          </a:xfrm>
        </p:spPr>
        <p:txBody>
          <a:bodyPr/>
          <a:lstStyle/>
          <a:p>
            <a:r>
              <a:rPr lang="ar-JO" altLang="en-US" sz="2800" dirty="0">
                <a:solidFill>
                  <a:srgbClr val="FFFF66"/>
                </a:solidFill>
                <a:ea typeface="ＭＳ Ｐゴシック" pitchFamily="34" charset="-128"/>
              </a:rPr>
              <a:t>سيطر الأنباط في التراء </a:t>
            </a:r>
            <a:br>
              <a:rPr lang="ar-JO" altLang="en-US" sz="2800" dirty="0">
                <a:solidFill>
                  <a:srgbClr val="FFFF66"/>
                </a:solidFill>
                <a:ea typeface="ＭＳ Ｐゴシック" pitchFamily="34" charset="-128"/>
              </a:rPr>
            </a:br>
            <a:r>
              <a:rPr lang="ar-JO" altLang="en-US" sz="2800" dirty="0">
                <a:solidFill>
                  <a:srgbClr val="FFFF66"/>
                </a:solidFill>
                <a:ea typeface="ＭＳ Ｐゴシック" pitchFamily="34" charset="-128"/>
              </a:rPr>
              <a:t>على طريق الملك</a:t>
            </a:r>
            <a:endParaRPr lang="en-US" altLang="en-US" sz="5400" dirty="0">
              <a:ea typeface="ＭＳ Ｐゴシック" pitchFamily="34"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4" y="38100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8592"/>
            <a:ext cx="2590800" cy="276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Rectangle 4"/>
          <p:cNvSpPr>
            <a:spLocks noChangeArrowheads="1"/>
          </p:cNvSpPr>
          <p:nvPr/>
        </p:nvSpPr>
        <p:spPr bwMode="auto">
          <a:xfrm>
            <a:off x="2819400" y="954088"/>
            <a:ext cx="617220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a:spcBef>
                <a:spcPts val="500"/>
              </a:spcBef>
              <a:spcAft>
                <a:spcPts val="500"/>
              </a:spcAft>
            </a:pPr>
            <a:r>
              <a:rPr lang="ar-JO" altLang="en-US" b="1" dirty="0">
                <a:solidFill>
                  <a:schemeClr val="bg1"/>
                </a:solidFill>
                <a:latin typeface="Arial" panose="020B0604020202020204" pitchFamily="34" charset="0"/>
                <a:cs typeface="Arial" panose="020B0604020202020204" pitchFamily="34" charset="0"/>
              </a:rPr>
              <a:t>جعل البابليون جدليا حاكماً على يهوذا والذي قتله رجل قاتل أرسله بعليس ملك العمونيين (إر 40: 13-41: 2) </a:t>
            </a:r>
            <a:endParaRPr lang="en-US" altLang="en-US" b="1" dirty="0">
              <a:solidFill>
                <a:schemeClr val="bg1"/>
              </a:solidFill>
              <a:latin typeface="Arial" panose="020B0604020202020204" pitchFamily="34" charset="0"/>
              <a:cs typeface="Arial" panose="020B0604020202020204" pitchFamily="34" charset="0"/>
            </a:endParaRPr>
          </a:p>
          <a:p>
            <a:pPr algn="ctr" rtl="1">
              <a:spcBef>
                <a:spcPts val="500"/>
              </a:spcBef>
              <a:spcAft>
                <a:spcPts val="500"/>
              </a:spcAft>
            </a:pPr>
            <a:r>
              <a:rPr lang="ar-JO" altLang="en-US" b="1" dirty="0">
                <a:solidFill>
                  <a:schemeClr val="bg1"/>
                </a:solidFill>
                <a:latin typeface="Arial" panose="020B0604020202020204" pitchFamily="34" charset="0"/>
                <a:cs typeface="Arial" panose="020B0604020202020204" pitchFamily="34" charset="0"/>
              </a:rPr>
              <a:t>على النقش ثلاثة أسطر من النص:</a:t>
            </a:r>
            <a:r>
              <a:rPr lang="en-US" altLang="en-US" b="1" dirty="0">
                <a:solidFill>
                  <a:schemeClr val="bg1"/>
                </a:solidFill>
                <a:latin typeface="Arial" panose="020B0604020202020204" pitchFamily="34" charset="0"/>
                <a:cs typeface="Arial" panose="020B0604020202020204" pitchFamily="34" charset="0"/>
              </a:rPr>
              <a:t> </a:t>
            </a:r>
          </a:p>
          <a:p>
            <a:pPr lvl="3" algn="r" rtl="1">
              <a:spcBef>
                <a:spcPts val="500"/>
              </a:spcBef>
              <a:spcAft>
                <a:spcPts val="500"/>
              </a:spcAft>
            </a:pPr>
            <a:r>
              <a:rPr lang="ar-JO" altLang="en-US" b="1" dirty="0">
                <a:solidFill>
                  <a:schemeClr val="bg1"/>
                </a:solidFill>
                <a:latin typeface="Arial" panose="020B0604020202020204" pitchFamily="34" charset="0"/>
                <a:cs typeface="Arial" panose="020B0604020202020204" pitchFamily="34" charset="0"/>
              </a:rPr>
              <a:t>ينتمي إلى بعليس</a:t>
            </a:r>
            <a:endParaRPr lang="en-US" altLang="en-US" b="1" dirty="0">
              <a:solidFill>
                <a:schemeClr val="bg1"/>
              </a:solidFill>
              <a:latin typeface="Arial" panose="020B0604020202020204" pitchFamily="34" charset="0"/>
              <a:cs typeface="Arial" panose="020B0604020202020204" pitchFamily="34" charset="0"/>
            </a:endParaRPr>
          </a:p>
          <a:p>
            <a:pPr lvl="3" algn="r" rtl="1">
              <a:spcBef>
                <a:spcPts val="500"/>
              </a:spcBef>
              <a:spcAft>
                <a:spcPts val="500"/>
              </a:spcAft>
            </a:pPr>
            <a:r>
              <a:rPr lang="ar-JO" altLang="en-US" b="1" dirty="0">
                <a:solidFill>
                  <a:schemeClr val="bg1"/>
                </a:solidFill>
                <a:latin typeface="Arial" panose="020B0604020202020204" pitchFamily="34" charset="0"/>
                <a:cs typeface="Arial" panose="020B0604020202020204" pitchFamily="34" charset="0"/>
              </a:rPr>
              <a:t>ملك</a:t>
            </a:r>
            <a:endParaRPr lang="en-US" altLang="en-US" b="1" dirty="0">
              <a:solidFill>
                <a:schemeClr val="bg1"/>
              </a:solidFill>
              <a:latin typeface="Arial" panose="020B0604020202020204" pitchFamily="34" charset="0"/>
              <a:cs typeface="Arial" panose="020B0604020202020204" pitchFamily="34" charset="0"/>
            </a:endParaRPr>
          </a:p>
          <a:p>
            <a:pPr lvl="3" algn="r" rtl="1">
              <a:spcBef>
                <a:spcPts val="500"/>
              </a:spcBef>
              <a:spcAft>
                <a:spcPts val="500"/>
              </a:spcAft>
            </a:pPr>
            <a:r>
              <a:rPr lang="ar-JO" altLang="en-US" b="1" dirty="0">
                <a:solidFill>
                  <a:schemeClr val="bg1"/>
                </a:solidFill>
                <a:latin typeface="Arial" panose="020B0604020202020204" pitchFamily="34" charset="0"/>
                <a:cs typeface="Arial" panose="020B0604020202020204" pitchFamily="34" charset="0"/>
              </a:rPr>
              <a:t>بني عمون</a:t>
            </a:r>
            <a:endParaRPr lang="en-US" altLang="en-US" b="1" dirty="0">
              <a:solidFill>
                <a:schemeClr val="bg1"/>
              </a:solidFill>
              <a:latin typeface="Arial" panose="020B0604020202020204" pitchFamily="34" charset="0"/>
              <a:cs typeface="Arial" panose="020B0604020202020204" pitchFamily="34" charset="0"/>
            </a:endParaRPr>
          </a:p>
          <a:p>
            <a:pPr algn="r">
              <a:spcBef>
                <a:spcPts val="500"/>
              </a:spcBef>
              <a:spcAft>
                <a:spcPts val="500"/>
              </a:spcAft>
            </a:pPr>
            <a:r>
              <a:rPr lang="ar-JO" altLang="en-US" b="1" dirty="0">
                <a:solidFill>
                  <a:schemeClr val="bg1"/>
                </a:solidFill>
                <a:latin typeface="Arial" pitchFamily="34" charset="0"/>
                <a:cs typeface="Arial" pitchFamily="34" charset="0"/>
              </a:rPr>
              <a:t>النص على الختم هو نص عموني، ومعنى الإسم بعليس تعني (قد خلصه بعل) أو (بعل هو الخلاص).</a:t>
            </a:r>
          </a:p>
          <a:p>
            <a:pPr algn="r">
              <a:spcBef>
                <a:spcPts val="500"/>
              </a:spcBef>
              <a:spcAft>
                <a:spcPts val="500"/>
              </a:spcAft>
            </a:pPr>
            <a:r>
              <a:rPr lang="ar-JO" altLang="en-US" b="1" dirty="0">
                <a:solidFill>
                  <a:schemeClr val="bg1"/>
                </a:solidFill>
                <a:latin typeface="Arial" pitchFamily="34" charset="0"/>
                <a:cs typeface="Arial" pitchFamily="34" charset="0"/>
              </a:rPr>
              <a:t>صنع هذا الختم أحد كبار موظفي الملك ويقرأ بأنه ملكوم عبد بعليس. </a:t>
            </a:r>
            <a:endParaRPr lang="en-US" altLang="en-US" b="1"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685800" y="76200"/>
            <a:ext cx="7772400" cy="838200"/>
          </a:xfrm>
        </p:spPr>
        <p:txBody>
          <a:bodyPr/>
          <a:lstStyle/>
          <a:p>
            <a:pPr>
              <a:defRPr/>
            </a:pPr>
            <a:r>
              <a:rPr lang="ar-JO" sz="4800" kern="1200" dirty="0">
                <a:solidFill>
                  <a:srgbClr val="FFFF66"/>
                </a:solidFill>
                <a:ea typeface="ＭＳ Ｐゴシック"/>
              </a:rPr>
              <a:t>ختم بعليس</a:t>
            </a:r>
            <a:endParaRPr lang="en-US" sz="48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40767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Rectangle 3"/>
          <p:cNvSpPr>
            <a:spLocks noChangeArrowheads="1"/>
          </p:cNvSpPr>
          <p:nvPr/>
        </p:nvSpPr>
        <p:spPr bwMode="auto">
          <a:xfrm>
            <a:off x="4114800" y="855663"/>
            <a:ext cx="49530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a:spcBef>
                <a:spcPts val="500"/>
              </a:spcBef>
              <a:spcAft>
                <a:spcPts val="500"/>
              </a:spcAft>
            </a:pPr>
            <a:r>
              <a:rPr lang="ar-JO" altLang="en-US" sz="3200" b="1" dirty="0">
                <a:latin typeface="Arial" panose="020B0604020202020204" pitchFamily="34" charset="0"/>
                <a:cs typeface="Arial" panose="020B0604020202020204" pitchFamily="34" charset="0"/>
              </a:rPr>
              <a:t>تم إيجاد النقش في جبل القلعة في ربة عمون القديمة، ويعتقد أنها نقش بناء، مع أن البعض اقترح أنها وحي أو تعليمات من الإله ملكوم، يحتوي النص على عدد من المراجع لأجزاء من المباني، لكنها تحتوي على جزء من لعنة. ترتبط لغة العمونيين بشدة مع العبرية والفينيقية القديمة، لكن النص الذي استخدموه أقرب إلى النص المستخدم في الآرامية في ذلك الوقت، وتم تأريخها في القرن التاسع قبل الميلاد. </a:t>
            </a:r>
            <a:endParaRPr lang="en-US" altLang="en-US" sz="3200"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609600" y="0"/>
            <a:ext cx="7772400" cy="609600"/>
          </a:xfrm>
        </p:spPr>
        <p:txBody>
          <a:bodyPr/>
          <a:lstStyle/>
          <a:p>
            <a:r>
              <a:rPr lang="ar-JO" altLang="en-US" sz="3600" u="sng" dirty="0">
                <a:solidFill>
                  <a:srgbClr val="000000"/>
                </a:solidFill>
                <a:ea typeface="ＭＳ Ｐゴシック" pitchFamily="34" charset="-128"/>
              </a:rPr>
              <a:t>نقش جبل القلعة في عمان</a:t>
            </a:r>
            <a:endParaRPr lang="en-US" altLang="en-US" sz="6000" dirty="0">
              <a:ea typeface="ＭＳ Ｐゴシック" pitchFamily="34"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 y="723900"/>
            <a:ext cx="22669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2"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33400" y="3467100"/>
            <a:ext cx="21891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4"/>
          <p:cNvSpPr>
            <a:spLocks noChangeArrowheads="1"/>
          </p:cNvSpPr>
          <p:nvPr/>
        </p:nvSpPr>
        <p:spPr bwMode="auto">
          <a:xfrm>
            <a:off x="3124200" y="1058863"/>
            <a:ext cx="5486400" cy="515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a:spcBef>
                <a:spcPts val="500"/>
              </a:spcBef>
              <a:spcAft>
                <a:spcPts val="500"/>
              </a:spcAft>
            </a:pPr>
            <a:r>
              <a:rPr lang="ar-JO" altLang="en-US" b="1" dirty="0">
                <a:latin typeface="Arial" panose="020B0604020202020204" pitchFamily="34" charset="0"/>
                <a:cs typeface="Arial" panose="020B0604020202020204" pitchFamily="34" charset="0"/>
              </a:rPr>
              <a:t>يعود تاريخ هذا النص في كتابة المخطوطة العمونية إلى حوالي 600 ق.م، النقش المكون من 11 سطراً هو نص اقتصادييذكر مجموعة من الحبوب، الماشية، الدقيق والخمر، والذي يمكن أن يكون فاتورة ضريبية.  </a:t>
            </a:r>
            <a:r>
              <a:rPr lang="en-US" altLang="en-US" b="1" dirty="0">
                <a:latin typeface="Arial" panose="020B0604020202020204" pitchFamily="34" charset="0"/>
                <a:cs typeface="Arial" panose="020B0604020202020204" pitchFamily="34" charset="0"/>
              </a:rPr>
              <a:t> </a:t>
            </a:r>
          </a:p>
          <a:p>
            <a:pPr algn="r">
              <a:spcBef>
                <a:spcPts val="500"/>
              </a:spcBef>
              <a:spcAft>
                <a:spcPts val="500"/>
              </a:spcAft>
            </a:pPr>
            <a:r>
              <a:rPr lang="ar-JO" altLang="en-US" b="1" dirty="0">
                <a:latin typeface="Arial" pitchFamily="34" charset="0"/>
                <a:cs typeface="Arial" pitchFamily="34" charset="0"/>
              </a:rPr>
              <a:t>تم ذكر حشبون مرات عديدة في الكتاب المقدس، كمدينة تنتمي إلى أزمنة متنوعة تعود للملك الأموري سيحون (عد 21: 26)، ولعشائر رأوبين من بني إسرائيل (عد 32: 37) أو جاد (يش 21: 39)، ولمؤاب (أش 15: 4، إر 48: 2)</a:t>
            </a:r>
          </a:p>
          <a:p>
            <a:pPr algn="r">
              <a:spcBef>
                <a:spcPts val="500"/>
              </a:spcBef>
              <a:spcAft>
                <a:spcPts val="500"/>
              </a:spcAft>
            </a:pPr>
            <a:r>
              <a:rPr lang="ar-JO" altLang="en-US" b="1" dirty="0">
                <a:latin typeface="Arial" pitchFamily="34" charset="0"/>
                <a:cs typeface="Arial" pitchFamily="34" charset="0"/>
              </a:rPr>
              <a:t>وجدت الحفريات في الموقع بقايا من العصر الحديدي، تشمل الخزانات، مجاري المياه، الصهاريج وعدد من القطع. </a:t>
            </a:r>
            <a:endParaRPr lang="en-US" alt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752600" y="0"/>
            <a:ext cx="6705600" cy="838200"/>
          </a:xfrm>
          <a:solidFill>
            <a:srgbClr val="800000"/>
          </a:solidFill>
        </p:spPr>
        <p:txBody>
          <a:bodyPr/>
          <a:lstStyle/>
          <a:p>
            <a:r>
              <a:rPr lang="ar-JO" altLang="en-US" sz="3600" dirty="0">
                <a:solidFill>
                  <a:srgbClr val="FFFFFF"/>
                </a:solidFill>
                <a:ea typeface="ＭＳ Ｐゴシック" pitchFamily="34" charset="-128"/>
              </a:rPr>
              <a:t>قطع نقوش حشبون رقم 2 ورقم 4</a:t>
            </a:r>
            <a:endParaRPr lang="en-US" altLang="en-US" sz="6000" dirty="0">
              <a:solidFill>
                <a:srgbClr val="FFFFFF"/>
              </a:solidFill>
              <a:ea typeface="ＭＳ Ｐゴシック" pitchFamily="34"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0292"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851235" y="3429000"/>
            <a:ext cx="23669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610397"/>
            <a:ext cx="25003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3000"/>
                    </a:srgbClr>
                  </a:glow>
                </a:effectLst>
                <a:uLnTx/>
                <a:uFillTx/>
                <a:latin typeface="Arial" panose="020B0604020202020204" pitchFamily="34" charset="0"/>
                <a:ea typeface="ＭＳ Ｐゴシック" charset="0"/>
                <a:cs typeface="Arial" panose="020B0604020202020204" pitchFamily="34" charset="0"/>
              </a:rPr>
              <a:t>95</a:t>
            </a:r>
          </a:p>
        </p:txBody>
      </p:sp>
      <p:pic>
        <p:nvPicPr>
          <p:cNvPr id="129026" name="Picture 2" descr="SHOW THEM NO MERCY!&quot;">
            <a:extLst>
              <a:ext uri="{FF2B5EF4-FFF2-40B4-BE49-F238E27FC236}">
                <a16:creationId xmlns:a16="http://schemas.microsoft.com/office/drawing/2014/main" id="{4F8B1F1C-176C-BD48-85DD-178EAFF2AA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76199"/>
            <a:ext cx="5334000" cy="68021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64265" y="57150"/>
            <a:ext cx="4394813" cy="1466850"/>
          </a:xfrm>
        </p:spPr>
        <p:txBody>
          <a:bodyPr/>
          <a:lstStyle/>
          <a:p>
            <a:pPr eaLnBrk="1" hangingPunct="1"/>
            <a:r>
              <a:rPr lang="ar-JO" altLang="en-US" sz="4800" dirty="0">
                <a:solidFill>
                  <a:srgbClr val="FFFF66"/>
                </a:solidFill>
                <a:ea typeface="ＭＳ Ｐゴシック" pitchFamily="34" charset="-128"/>
              </a:rPr>
              <a:t>ذبيحة الأطفال   لمولك</a:t>
            </a:r>
            <a:endParaRPr lang="en-US" altLang="en-US" sz="6000" dirty="0">
              <a:ea typeface="ＭＳ Ｐゴシック" pitchFamily="34" charset="-128"/>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533400" y="152400"/>
            <a:ext cx="7772400" cy="1143000"/>
          </a:xfrm>
        </p:spPr>
        <p:txBody>
          <a:bodyPr/>
          <a:lstStyle/>
          <a:p>
            <a:pPr eaLnBrk="1" hangingPunct="1"/>
            <a:r>
              <a:rPr lang="ar-JO" altLang="en-US" sz="4000" dirty="0">
                <a:solidFill>
                  <a:srgbClr val="FFFF66"/>
                </a:solidFill>
                <a:ea typeface="ＭＳ Ｐゴシック" pitchFamily="34" charset="-128"/>
              </a:rPr>
              <a:t>الممارسات الدينية</a:t>
            </a:r>
            <a:endParaRPr lang="en-US" altLang="en-US" sz="3200" dirty="0">
              <a:solidFill>
                <a:srgbClr val="FFFF66"/>
              </a:solidFill>
              <a:ea typeface="ＭＳ Ｐゴシック" pitchFamily="34" charset="-128"/>
            </a:endParaRPr>
          </a:p>
        </p:txBody>
      </p:sp>
      <p:sp>
        <p:nvSpPr>
          <p:cNvPr id="142339"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chemeClr val="bg1"/>
                </a:solidFill>
                <a:latin typeface="Arial" panose="020B0604020202020204" pitchFamily="34" charset="0"/>
                <a:cs typeface="Arial" panose="020B0604020202020204" pitchFamily="34" charset="0"/>
              </a:rPr>
              <a:t>95</a:t>
            </a:r>
            <a:endParaRPr lang="en-US" altLang="en-US" b="1" dirty="0">
              <a:solidFill>
                <a:schemeClr val="bg1"/>
              </a:solidFill>
              <a:latin typeface="Arial" panose="020B0604020202020204" pitchFamily="34" charset="0"/>
              <a:cs typeface="Arial" panose="020B0604020202020204" pitchFamily="34" charset="0"/>
            </a:endParaRPr>
          </a:p>
        </p:txBody>
      </p:sp>
      <p:sp>
        <p:nvSpPr>
          <p:cNvPr id="142340" name="Rectangle 3"/>
          <p:cNvSpPr txBox="1">
            <a:spLocks noChangeArrowheads="1"/>
          </p:cNvSpPr>
          <p:nvPr/>
        </p:nvSpPr>
        <p:spPr bwMode="auto">
          <a:xfrm>
            <a:off x="381000" y="1524000"/>
            <a:ext cx="8534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20000"/>
              </a:spcBef>
              <a:buFontTx/>
              <a:buChar char="•"/>
            </a:pPr>
            <a:r>
              <a:rPr lang="ar-JO" altLang="en-US" sz="2800" b="1" dirty="0">
                <a:solidFill>
                  <a:schemeClr val="bg1"/>
                </a:solidFill>
                <a:latin typeface="Arial" panose="020B0604020202020204" pitchFamily="34" charset="0"/>
                <a:cs typeface="Arial" panose="020B0604020202020204" pitchFamily="34" charset="0"/>
              </a:rPr>
              <a:t>كانت ديانتهم عبارة عن خرافة مهينة، مكروهة وقاسية.</a:t>
            </a:r>
            <a:endParaRPr lang="en-US" altLang="en-US" sz="2800"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buFontTx/>
              <a:buChar char="•"/>
            </a:pPr>
            <a:r>
              <a:rPr lang="ar-JO" altLang="en-US" sz="2800" b="1" dirty="0">
                <a:solidFill>
                  <a:schemeClr val="bg1"/>
                </a:solidFill>
                <a:latin typeface="Arial" panose="020B0604020202020204" pitchFamily="34" charset="0"/>
                <a:cs typeface="Arial" panose="020B0604020202020204" pitchFamily="34" charset="0"/>
              </a:rPr>
              <a:t>الإله الأكبر مولك (ويدعى أيضاً مولوك أو ملكوم) وكان مرتبطاً مع الموت والعالم الأسفل.</a:t>
            </a:r>
            <a:endParaRPr lang="en-US" altLang="en-US" sz="2800"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buFontTx/>
              <a:buChar char="•"/>
            </a:pPr>
            <a:r>
              <a:rPr lang="ar-JO" altLang="en-US" sz="2800" b="1" dirty="0">
                <a:solidFill>
                  <a:schemeClr val="bg1"/>
                </a:solidFill>
                <a:latin typeface="Arial" panose="020B0604020202020204" pitchFamily="34" charset="0"/>
                <a:cs typeface="Arial" panose="020B0604020202020204" pitchFamily="34" charset="0"/>
              </a:rPr>
              <a:t>يظهر الأصل الفينيقي الكنعاني المحتمل ممارسات عبادة البعل، وقد يكونوا قد عبدوا آلهة كنعانية أخرى ــــ بعل، كموش، عشتاروث. </a:t>
            </a:r>
            <a:endParaRPr lang="en-US" altLang="en-US" sz="2800"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buFontTx/>
              <a:buChar char="•"/>
            </a:pPr>
            <a:r>
              <a:rPr lang="ar-JO" altLang="en-US" sz="2800" b="1" dirty="0">
                <a:solidFill>
                  <a:schemeClr val="bg1"/>
                </a:solidFill>
                <a:latin typeface="Arial" panose="020B0604020202020204" pitchFamily="34" charset="0"/>
                <a:cs typeface="Arial" panose="020B0604020202020204" pitchFamily="34" charset="0"/>
              </a:rPr>
              <a:t>تشمل العبادة تقديم الذبائح البشرية، وقد حذر موسى بني إسرائيل أن لا يشاركوا في عبادة مولك كما منعهم من تقديم أولادهم وبناتهم في النار (لا 18: 21، 20: 2-5، تث 12: 31، 18: 10-13)</a:t>
            </a:r>
            <a:endParaRPr lang="en-US" altLang="en-US" sz="28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685800" y="304800"/>
            <a:ext cx="7772400" cy="1143000"/>
          </a:xfrm>
        </p:spPr>
        <p:txBody>
          <a:bodyPr/>
          <a:lstStyle/>
          <a:p>
            <a:pPr eaLnBrk="1" hangingPunct="1"/>
            <a:r>
              <a:rPr lang="ar-JO" altLang="en-US" dirty="0">
                <a:solidFill>
                  <a:srgbClr val="FFFF66"/>
                </a:solidFill>
                <a:ea typeface="ＭＳ Ｐゴシック" pitchFamily="34" charset="-128"/>
              </a:rPr>
              <a:t>الممارسات الدينية</a:t>
            </a:r>
            <a:endParaRPr lang="en-US" altLang="en-US" dirty="0">
              <a:solidFill>
                <a:srgbClr val="FFFF66"/>
              </a:solidFill>
              <a:ea typeface="ＭＳ Ｐゴシック" pitchFamily="34" charset="-128"/>
            </a:endParaRPr>
          </a:p>
        </p:txBody>
      </p:sp>
      <p:sp>
        <p:nvSpPr>
          <p:cNvPr id="14438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chemeClr val="bg1"/>
                </a:solidFill>
                <a:latin typeface="Arial" panose="020B0604020202020204" pitchFamily="34" charset="0"/>
                <a:cs typeface="Arial" panose="020B0604020202020204" pitchFamily="34" charset="0"/>
              </a:rPr>
              <a:t>95</a:t>
            </a:r>
            <a:endParaRPr lang="en-US" altLang="en-US" b="1" dirty="0">
              <a:solidFill>
                <a:schemeClr val="bg1"/>
              </a:solidFill>
              <a:latin typeface="Arial" panose="020B0604020202020204" pitchFamily="34" charset="0"/>
              <a:cs typeface="Arial" panose="020B0604020202020204" pitchFamily="34" charset="0"/>
            </a:endParaRPr>
          </a:p>
        </p:txBody>
      </p:sp>
      <p:sp>
        <p:nvSpPr>
          <p:cNvPr id="144388" name="Rectangle 3"/>
          <p:cNvSpPr txBox="1">
            <a:spLocks noChangeArrowheads="1"/>
          </p:cNvSpPr>
          <p:nvPr/>
        </p:nvSpPr>
        <p:spPr bwMode="auto">
          <a:xfrm>
            <a:off x="609600" y="16764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20000"/>
              </a:spcBef>
              <a:buFontTx/>
              <a:buChar char="•"/>
            </a:pPr>
            <a:r>
              <a:rPr lang="ar-JO" altLang="en-US" sz="2800" b="1" dirty="0">
                <a:solidFill>
                  <a:schemeClr val="bg1"/>
                </a:solidFill>
                <a:latin typeface="Arial" panose="020B0604020202020204" pitchFamily="34" charset="0"/>
                <a:cs typeface="Arial" panose="020B0604020202020204" pitchFamily="34" charset="0"/>
              </a:rPr>
              <a:t>مارس بني إسرائيل العبادة العمونية منذ زمن القضاة حتى ما بعد السبي.</a:t>
            </a:r>
            <a:endParaRPr lang="en-US" altLang="en-US" sz="2800"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buFontTx/>
              <a:buChar char="•"/>
            </a:pPr>
            <a:r>
              <a:rPr lang="ar-JO" altLang="en-US" sz="2800" b="1" dirty="0">
                <a:solidFill>
                  <a:schemeClr val="bg1"/>
                </a:solidFill>
                <a:latin typeface="Arial" panose="020B0604020202020204" pitchFamily="34" charset="0"/>
                <a:cs typeface="Arial" panose="020B0604020202020204" pitchFamily="34" charset="0"/>
              </a:rPr>
              <a:t>منح سليمان عبادتهم موافقة ملكية من خلال الزواج من زوجة عمونية، وعلى الأغلب أنه بنى لها مرتفعة على جبل الزيتون.</a:t>
            </a:r>
            <a:endParaRPr lang="en-US" altLang="en-US" sz="2800" b="1" dirty="0">
              <a:solidFill>
                <a:schemeClr val="bg1"/>
              </a:solidFill>
              <a:latin typeface="Arial" panose="020B0604020202020204" pitchFamily="34" charset="0"/>
              <a:cs typeface="Arial" panose="020B0604020202020204" pitchFamily="34" charset="0"/>
            </a:endParaRPr>
          </a:p>
          <a:p>
            <a:pPr algn="r" rtl="1" eaLnBrk="1" hangingPunct="1">
              <a:spcBef>
                <a:spcPct val="20000"/>
              </a:spcBef>
              <a:buFontTx/>
              <a:buChar char="•"/>
            </a:pPr>
            <a:r>
              <a:rPr lang="ar-JO" altLang="en-US" sz="2800" b="1" dirty="0">
                <a:solidFill>
                  <a:schemeClr val="bg1"/>
                </a:solidFill>
                <a:latin typeface="Arial" panose="020B0604020202020204" pitchFamily="34" charset="0"/>
                <a:cs typeface="Arial" panose="020B0604020202020204" pitchFamily="34" charset="0"/>
              </a:rPr>
              <a:t>تمرير ابن / ابنة في النار قد يحمل معنيين محتملين ـــ السير عبر النار أو ذبيحة بشرية لطفل، والمعنى الثاني هو الأفضل مع أن المعنيين مقيت لدى الله. </a:t>
            </a:r>
            <a:endParaRPr lang="en-US" altLang="en-US" sz="28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6" name="Picture 4" descr="Lot at Zo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81200"/>
            <a:ext cx="731520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itle 1"/>
          <p:cNvSpPr>
            <a:spLocks noGrp="1"/>
          </p:cNvSpPr>
          <p:nvPr>
            <p:ph type="title" idx="4294967295"/>
          </p:nvPr>
        </p:nvSpPr>
        <p:spPr>
          <a:xfrm>
            <a:off x="685800" y="609600"/>
            <a:ext cx="7772400" cy="914400"/>
          </a:xfrm>
        </p:spPr>
        <p:txBody>
          <a:bodyPr/>
          <a:lstStyle/>
          <a:p>
            <a:pPr algn="r"/>
            <a:r>
              <a:rPr lang="ar-JO" altLang="en-US" dirty="0">
                <a:solidFill>
                  <a:srgbClr val="FFFFFF"/>
                </a:solidFill>
                <a:ea typeface="ＭＳ Ｐゴシック" pitchFamily="34" charset="-128"/>
              </a:rPr>
              <a:t>من هم؟</a:t>
            </a:r>
            <a:endParaRPr lang="en-US" altLang="en-US" dirty="0">
              <a:solidFill>
                <a:srgbClr val="FFFFFF"/>
              </a:solidFill>
              <a:ea typeface="ＭＳ Ｐゴシック" pitchFamily="34"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15200" y="4648200"/>
            <a:ext cx="7413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5"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8600" y="2743200"/>
            <a:ext cx="250031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553200" y="1219200"/>
            <a:ext cx="23669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Picture 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048000" y="1676400"/>
            <a:ext cx="31781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8" name="Text Box 7"/>
          <p:cNvSpPr txBox="1">
            <a:spLocks noChangeArrowheads="1"/>
          </p:cNvSpPr>
          <p:nvPr/>
        </p:nvSpPr>
        <p:spPr bwMode="auto">
          <a:xfrm>
            <a:off x="304800" y="1066800"/>
            <a:ext cx="2514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chemeClr val="bg1"/>
                </a:solidFill>
                <a:latin typeface="Arial" panose="020B0604020202020204" pitchFamily="34" charset="0"/>
                <a:cs typeface="Arial" panose="020B0604020202020204" pitchFamily="34" charset="0"/>
              </a:rPr>
              <a:t>صوَّر العمونيون آلهتهم بشكل قرون كبش       أو في حالة العري</a:t>
            </a:r>
            <a:endParaRPr lang="en-US" altLang="en-US" b="1" dirty="0">
              <a:solidFill>
                <a:schemeClr val="bg1"/>
              </a:solidFill>
              <a:latin typeface="Arial" panose="020B0604020202020204" pitchFamily="34" charset="0"/>
              <a:cs typeface="Arial" panose="020B0604020202020204" pitchFamily="34" charset="0"/>
            </a:endParaRPr>
          </a:p>
        </p:txBody>
      </p:sp>
      <p:sp>
        <p:nvSpPr>
          <p:cNvPr id="146439"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chemeClr val="bg1"/>
                </a:solidFill>
                <a:latin typeface="Arial" panose="020B0604020202020204" pitchFamily="34" charset="0"/>
                <a:cs typeface="Arial" panose="020B0604020202020204" pitchFamily="34" charset="0"/>
              </a:rPr>
              <a:t>95</a:t>
            </a:r>
            <a:endParaRPr lang="en-US" altLang="en-US" b="1"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609600" y="0"/>
            <a:ext cx="7772400" cy="1143000"/>
          </a:xfrm>
        </p:spPr>
        <p:txBody>
          <a:bodyPr/>
          <a:lstStyle/>
          <a:p>
            <a:pPr eaLnBrk="1" hangingPunct="1"/>
            <a:r>
              <a:rPr lang="ar-JO" altLang="en-US" dirty="0">
                <a:solidFill>
                  <a:srgbClr val="FFFF66"/>
                </a:solidFill>
                <a:ea typeface="ＭＳ Ｐゴシック" pitchFamily="34" charset="-128"/>
              </a:rPr>
              <a:t>الممارسات الدينية</a:t>
            </a:r>
            <a:endParaRPr lang="en-US" altLang="en-US" sz="4800" dirty="0">
              <a:ea typeface="ＭＳ Ｐゴシック" pitchFamily="34"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685800" y="609600"/>
            <a:ext cx="7772400" cy="944563"/>
          </a:xfrm>
        </p:spPr>
        <p:txBody>
          <a:bodyPr/>
          <a:lstStyle/>
          <a:p>
            <a:pPr eaLnBrk="1" hangingPunct="1"/>
            <a:r>
              <a:rPr lang="ar-JO" altLang="en-US" sz="4000" dirty="0">
                <a:solidFill>
                  <a:srgbClr val="FFFF66"/>
                </a:solidFill>
                <a:ea typeface="ＭＳ Ｐゴシック" pitchFamily="34" charset="-128"/>
              </a:rPr>
              <a:t>الممارسات الدينية</a:t>
            </a:r>
            <a:endParaRPr lang="en-US" altLang="en-US" sz="4000" dirty="0">
              <a:solidFill>
                <a:srgbClr val="FFFF66"/>
              </a:solidFill>
              <a:ea typeface="ＭＳ Ｐゴシック" pitchFamily="34" charset="-128"/>
            </a:endParaRPr>
          </a:p>
        </p:txBody>
      </p:sp>
      <p:pic>
        <p:nvPicPr>
          <p:cNvPr id="148483" name="Picture 3" descr="Citade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1981200"/>
            <a:ext cx="3571875" cy="4364038"/>
          </a:xfrm>
          <a:noFill/>
        </p:spPr>
      </p:pic>
      <p:sp>
        <p:nvSpPr>
          <p:cNvPr id="148484" name="Text Box 4"/>
          <p:cNvSpPr txBox="1">
            <a:spLocks noChangeArrowheads="1"/>
          </p:cNvSpPr>
          <p:nvPr/>
        </p:nvSpPr>
        <p:spPr bwMode="auto">
          <a:xfrm>
            <a:off x="4876800" y="2057400"/>
            <a:ext cx="39624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sz="2800" b="1" dirty="0">
                <a:solidFill>
                  <a:schemeClr val="bg1"/>
                </a:solidFill>
                <a:latin typeface="Arial" panose="020B0604020202020204" pitchFamily="34" charset="0"/>
                <a:cs typeface="Arial" panose="020B0604020202020204" pitchFamily="34" charset="0"/>
              </a:rPr>
              <a:t>ملكوم، قد بنى لك مداخل المنطقة[ ] التي يموت بها كل من يهددك [ ] سأمحوها بكل تأكيد، وكل من يدخل [ ] وفي وسط كل أعمدتها يبيت الصديقون [ ] هناك يتدلى من أبوابها حلية [ ] ستُعرض في رواقها [ ] السلام عليكم وسلام...</a:t>
            </a:r>
            <a:endParaRPr lang="en-US" altLang="en-US" sz="2800" b="1" dirty="0">
              <a:solidFill>
                <a:schemeClr val="bg1"/>
              </a:solidFill>
              <a:latin typeface="Arial" panose="020B0604020202020204" pitchFamily="34" charset="0"/>
              <a:cs typeface="Arial" panose="020B0604020202020204" pitchFamily="34" charset="0"/>
            </a:endParaRPr>
          </a:p>
        </p:txBody>
      </p:sp>
      <p:sp>
        <p:nvSpPr>
          <p:cNvPr id="148485" name="Text Box 5"/>
          <p:cNvSpPr txBox="1">
            <a:spLocks noChangeArrowheads="1"/>
          </p:cNvSpPr>
          <p:nvPr/>
        </p:nvSpPr>
        <p:spPr bwMode="auto">
          <a:xfrm>
            <a:off x="2667000" y="1295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1800" b="1" dirty="0">
                <a:latin typeface="Arial" panose="020B0604020202020204" pitchFamily="34" charset="0"/>
                <a:cs typeface="Arial" panose="020B0604020202020204" pitchFamily="34" charset="0"/>
              </a:rPr>
              <a:t>  </a:t>
            </a:r>
            <a:r>
              <a:rPr lang="en-US" altLang="en-US" b="1" dirty="0">
                <a:cs typeface="Times New Roman" pitchFamily="18" charset="0"/>
              </a:rPr>
              <a:t>The Amman Citadel</a:t>
            </a:r>
          </a:p>
        </p:txBody>
      </p:sp>
      <p:sp>
        <p:nvSpPr>
          <p:cNvPr id="148486"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chemeClr val="bg1"/>
                </a:solidFill>
                <a:latin typeface="Arial" panose="020B0604020202020204" pitchFamily="34" charset="0"/>
                <a:cs typeface="Arial" panose="020B0604020202020204" pitchFamily="34" charset="0"/>
              </a:rPr>
              <a:t>95</a:t>
            </a:r>
            <a:endParaRPr lang="en-US" alt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0530"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143000" y="1143000"/>
            <a:ext cx="6837363" cy="3765550"/>
          </a:xfrm>
          <a:noFill/>
        </p:spPr>
      </p:pic>
      <p:sp>
        <p:nvSpPr>
          <p:cNvPr id="150531" name="Text Box 4"/>
          <p:cNvSpPr txBox="1">
            <a:spLocks noChangeArrowheads="1"/>
          </p:cNvSpPr>
          <p:nvPr/>
        </p:nvSpPr>
        <p:spPr bwMode="auto">
          <a:xfrm>
            <a:off x="152400" y="5029200"/>
            <a:ext cx="8991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chemeClr val="bg1"/>
                </a:solidFill>
                <a:latin typeface="Arial" panose="020B0604020202020204" pitchFamily="34" charset="0"/>
                <a:cs typeface="Arial" panose="020B0604020202020204" pitchFamily="34" charset="0"/>
              </a:rPr>
              <a:t>وادي هنوم في جنوب غرب أورشليم:</a:t>
            </a:r>
            <a:endParaRPr lang="en-US" altLang="en-US" b="1" dirty="0">
              <a:solidFill>
                <a:schemeClr val="bg1"/>
              </a:solidFill>
              <a:latin typeface="Arial" panose="020B0604020202020204" pitchFamily="34" charset="0"/>
              <a:cs typeface="Arial" panose="020B0604020202020204" pitchFamily="34" charset="0"/>
            </a:endParaRPr>
          </a:p>
          <a:p>
            <a:pPr algn="ctr" eaLnBrk="1" hangingPunct="1">
              <a:spcBef>
                <a:spcPct val="50000"/>
              </a:spcBef>
            </a:pPr>
            <a:r>
              <a:rPr lang="ar-JO" altLang="en-US" b="1" dirty="0">
                <a:solidFill>
                  <a:schemeClr val="bg1"/>
                </a:solidFill>
                <a:latin typeface="Arial" panose="020B0604020202020204" pitchFamily="34" charset="0"/>
                <a:cs typeface="Arial" panose="020B0604020202020204" pitchFamily="34" charset="0"/>
              </a:rPr>
              <a:t>في زمن إرميا عبد بنو إسرائيل الإله الوثني مولك، في طقوس تتطلب تقيم الأطفال كذبائح (إر 19: 1-9)</a:t>
            </a:r>
            <a:endParaRPr lang="en-US" altLang="en-US" b="1" dirty="0">
              <a:solidFill>
                <a:schemeClr val="bg1"/>
              </a:solidFill>
              <a:latin typeface="Arial" panose="020B0604020202020204" pitchFamily="34" charset="0"/>
              <a:cs typeface="Arial" panose="020B0604020202020204" pitchFamily="34" charset="0"/>
            </a:endParaRPr>
          </a:p>
        </p:txBody>
      </p:sp>
      <p:sp>
        <p:nvSpPr>
          <p:cNvPr id="150532"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chemeClr val="bg1"/>
                </a:solidFill>
                <a:latin typeface="Arial" panose="020B0604020202020204" pitchFamily="34" charset="0"/>
                <a:cs typeface="Arial" panose="020B0604020202020204" pitchFamily="34" charset="0"/>
              </a:rPr>
              <a:t>95</a:t>
            </a:r>
            <a:endParaRPr lang="en-US" altLang="en-US" b="1"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685800" y="76200"/>
            <a:ext cx="7772400" cy="1143000"/>
          </a:xfrm>
        </p:spPr>
        <p:txBody>
          <a:bodyPr/>
          <a:lstStyle/>
          <a:p>
            <a:pPr eaLnBrk="1" hangingPunct="1"/>
            <a:r>
              <a:rPr lang="ar-JO" altLang="en-US" dirty="0">
                <a:solidFill>
                  <a:srgbClr val="FFFF66"/>
                </a:solidFill>
                <a:ea typeface="ＭＳ Ｐゴシック" pitchFamily="34" charset="-128"/>
              </a:rPr>
              <a:t>الممارسات الدينية</a:t>
            </a:r>
            <a:endParaRPr lang="en-US" altLang="en-US" sz="4800" dirty="0">
              <a:ea typeface="ＭＳ Ｐゴシック" pitchFamily="34"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ar-JO" altLang="en-US" sz="4000" dirty="0">
                <a:solidFill>
                  <a:srgbClr val="FFFF66"/>
                </a:solidFill>
                <a:ea typeface="ＭＳ Ｐゴシック" pitchFamily="34" charset="-128"/>
              </a:rPr>
              <a:t>التعامل مع إسرائيل ـــ</a:t>
            </a:r>
            <a:br>
              <a:rPr lang="en-US" altLang="en-US" sz="4000" dirty="0">
                <a:solidFill>
                  <a:srgbClr val="FFFF66"/>
                </a:solidFill>
                <a:ea typeface="ＭＳ Ｐゴシック" pitchFamily="34" charset="-128"/>
              </a:rPr>
            </a:br>
            <a:r>
              <a:rPr lang="ar-JO" altLang="en-US" sz="4000" dirty="0">
                <a:solidFill>
                  <a:srgbClr val="FFFF66"/>
                </a:solidFill>
                <a:ea typeface="ＭＳ Ｐゴシック" pitchFamily="34" charset="-128"/>
              </a:rPr>
              <a:t>زمن الخروج إلى ما قبل الملكية</a:t>
            </a:r>
            <a:endParaRPr lang="en-US" altLang="en-US" sz="4000" dirty="0">
              <a:solidFill>
                <a:srgbClr val="FFFF66"/>
              </a:solidFill>
              <a:ea typeface="ＭＳ Ｐゴシック" pitchFamily="34" charset="-128"/>
            </a:endParaRPr>
          </a:p>
        </p:txBody>
      </p:sp>
      <p:sp>
        <p:nvSpPr>
          <p:cNvPr id="152579" name="Rectangle 3"/>
          <p:cNvSpPr txBox="1">
            <a:spLocks noChangeArrowheads="1"/>
          </p:cNvSpPr>
          <p:nvPr/>
        </p:nvSpPr>
        <p:spPr bwMode="auto">
          <a:xfrm>
            <a:off x="609600" y="2347912"/>
            <a:ext cx="8229600"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lnSpc>
                <a:spcPct val="90000"/>
              </a:lnSpc>
              <a:spcBef>
                <a:spcPct val="20000"/>
              </a:spcBef>
              <a:buFontTx/>
              <a:buChar char="•"/>
            </a:pPr>
            <a:r>
              <a:rPr lang="ar-JO" altLang="en-US" sz="3200" b="1" dirty="0">
                <a:solidFill>
                  <a:schemeClr val="bg1"/>
                </a:solidFill>
                <a:latin typeface="Arial" panose="020B0604020202020204" pitchFamily="34" charset="0"/>
                <a:cs typeface="Arial" panose="020B0604020202020204" pitchFamily="34" charset="0"/>
              </a:rPr>
              <a:t>علم موسى بني إسرائيل أن لا يستفزوا العمونيين للحرب لأن الله أعطاهم الأرض كملك لنسل لوط، الذي كان ابن أخو إبراهيم ورجلاً باراً.</a:t>
            </a:r>
            <a:endParaRPr lang="en-US" altLang="en-US" sz="3200" b="1" dirty="0">
              <a:solidFill>
                <a:schemeClr val="bg1"/>
              </a:solidFill>
              <a:latin typeface="Arial" panose="020B0604020202020204" pitchFamily="34" charset="0"/>
              <a:cs typeface="Arial" panose="020B0604020202020204" pitchFamily="34" charset="0"/>
            </a:endParaRPr>
          </a:p>
          <a:p>
            <a:pPr algn="r" rtl="1" eaLnBrk="1" hangingPunct="1">
              <a:lnSpc>
                <a:spcPct val="90000"/>
              </a:lnSpc>
              <a:spcBef>
                <a:spcPct val="20000"/>
              </a:spcBef>
              <a:buFontTx/>
              <a:buChar char="•"/>
            </a:pPr>
            <a:r>
              <a:rPr lang="ar-JO" altLang="en-US" sz="3200" b="1" dirty="0">
                <a:solidFill>
                  <a:schemeClr val="bg1"/>
                </a:solidFill>
                <a:latin typeface="Arial" panose="020B0604020202020204" pitchFamily="34" charset="0"/>
                <a:cs typeface="Arial" panose="020B0604020202020204" pitchFamily="34" charset="0"/>
              </a:rPr>
              <a:t>دمر الله السكان الأقدم، الجبابرة المدعوين زمزميين وسكن العمونيون مكانهم</a:t>
            </a:r>
            <a:endParaRPr lang="en-US" altLang="en-US" sz="3200" b="1" dirty="0">
              <a:solidFill>
                <a:schemeClr val="bg1"/>
              </a:solidFill>
              <a:latin typeface="Arial" panose="020B0604020202020204" pitchFamily="34" charset="0"/>
              <a:cs typeface="Arial" panose="020B0604020202020204" pitchFamily="34" charset="0"/>
            </a:endParaRPr>
          </a:p>
          <a:p>
            <a:pPr eaLnBrk="1" hangingPunct="1">
              <a:lnSpc>
                <a:spcPct val="90000"/>
              </a:lnSpc>
              <a:spcBef>
                <a:spcPct val="20000"/>
              </a:spcBef>
            </a:pPr>
            <a:r>
              <a:rPr lang="en-US" altLang="en-US" sz="2800" b="1" dirty="0">
                <a:solidFill>
                  <a:schemeClr val="bg1"/>
                </a:solidFill>
                <a:latin typeface="Arial" panose="020B0604020202020204" pitchFamily="34" charset="0"/>
                <a:cs typeface="Arial" panose="020B0604020202020204" pitchFamily="34" charset="0"/>
              </a:rPr>
              <a:t>(</a:t>
            </a:r>
            <a:r>
              <a:rPr lang="ar-JO" altLang="en-US" sz="2800" b="1" dirty="0">
                <a:solidFill>
                  <a:schemeClr val="bg1"/>
                </a:solidFill>
                <a:latin typeface="Arial" panose="020B0604020202020204" pitchFamily="34" charset="0"/>
                <a:cs typeface="Arial" panose="020B0604020202020204" pitchFamily="34" charset="0"/>
              </a:rPr>
              <a:t>تث 2: 19</a:t>
            </a:r>
            <a:r>
              <a:rPr lang="en-US" altLang="en-US" sz="2800" b="1" dirty="0">
                <a:solidFill>
                  <a:schemeClr val="bg1"/>
                </a:solidFill>
                <a:latin typeface="Arial" panose="020B0604020202020204" pitchFamily="34" charset="0"/>
                <a:cs typeface="Arial" panose="020B0604020202020204" pitchFamily="34" charset="0"/>
              </a:rPr>
              <a:t>)</a:t>
            </a:r>
          </a:p>
        </p:txBody>
      </p:sp>
      <p:sp>
        <p:nvSpPr>
          <p:cNvPr id="4"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96</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r>
              <a:rPr kumimoji="0" lang="ar-JO" altLang="en-US" sz="4000" u="none" strike="noStrike" kern="0" cap="none" spc="0" normalizeH="0" baseline="0" noProof="0" dirty="0">
                <a:ln>
                  <a:noFill/>
                </a:ln>
                <a:solidFill>
                  <a:srgbClr val="FFFF66"/>
                </a:solidFill>
                <a:effectLst/>
                <a:uLnTx/>
                <a:uFillTx/>
                <a:ea typeface="ＭＳ Ｐゴシック" pitchFamily="34" charset="-128"/>
              </a:rPr>
              <a:t>التعامل مع إسرائيل ـــ</a:t>
            </a:r>
            <a:br>
              <a:rPr kumimoji="0" lang="en-US" altLang="en-US" sz="4000" u="none" strike="noStrike" kern="0" cap="none" spc="0" normalizeH="0" baseline="0" noProof="0" dirty="0">
                <a:ln>
                  <a:noFill/>
                </a:ln>
                <a:solidFill>
                  <a:srgbClr val="FFFF66"/>
                </a:solidFill>
                <a:effectLst/>
                <a:uLnTx/>
                <a:uFillTx/>
                <a:ea typeface="ＭＳ Ｐゴシック" pitchFamily="34" charset="-128"/>
              </a:rPr>
            </a:br>
            <a:r>
              <a:rPr kumimoji="0" lang="ar-JO" altLang="en-US" sz="4000" u="none" strike="noStrike" kern="0" cap="none" spc="0" normalizeH="0" baseline="0" noProof="0" dirty="0">
                <a:ln>
                  <a:noFill/>
                </a:ln>
                <a:solidFill>
                  <a:srgbClr val="FFFF66"/>
                </a:solidFill>
                <a:effectLst/>
                <a:uLnTx/>
                <a:uFillTx/>
                <a:ea typeface="ＭＳ Ｐゴシック" pitchFamily="34" charset="-128"/>
              </a:rPr>
              <a:t>زمن الخروج إلى ما قبل الملكية</a:t>
            </a:r>
            <a:endParaRPr lang="en-US" altLang="en-US" sz="4000" dirty="0">
              <a:solidFill>
                <a:srgbClr val="FFFF66"/>
              </a:solidFill>
              <a:ea typeface="ＭＳ Ｐゴシック" pitchFamily="34" charset="-128"/>
            </a:endParaRPr>
          </a:p>
        </p:txBody>
      </p:sp>
      <p:sp>
        <p:nvSpPr>
          <p:cNvPr id="154627" name="Rectangle 3"/>
          <p:cNvSpPr txBox="1">
            <a:spLocks noChangeArrowheads="1"/>
          </p:cNvSpPr>
          <p:nvPr/>
        </p:nvSpPr>
        <p:spPr bwMode="auto">
          <a:xfrm>
            <a:off x="381000" y="2362200"/>
            <a:ext cx="8610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lnSpc>
                <a:spcPct val="90000"/>
              </a:lnSpc>
              <a:spcBef>
                <a:spcPct val="20000"/>
              </a:spcBef>
              <a:buFontTx/>
              <a:buChar char="•"/>
            </a:pPr>
            <a:r>
              <a:rPr lang="ar-JO" altLang="en-US" sz="3200" b="1" dirty="0">
                <a:solidFill>
                  <a:schemeClr val="bg1"/>
                </a:solidFill>
                <a:latin typeface="Arial" panose="020B0604020202020204" pitchFamily="34" charset="0"/>
                <a:cs typeface="Arial" panose="020B0604020202020204" pitchFamily="34" charset="0"/>
              </a:rPr>
              <a:t>بدلاً من إظهار الضيافة واللطف لبني إسرائيل، شارك العمونيون مع المؤابيين حيث كان ملكهم بالاق بن صفور، والذي عين بلعام النبي الوثني من شمال غرب بلاد ما بين النهرين ليلعن بني إسرائيل، وبدلاً من لعنهم أجبر روح الله بلعام ليبارك إسرائيل (عد 22-24)  </a:t>
            </a:r>
            <a:endParaRPr lang="en-US" altLang="en-US" sz="3200" b="1" dirty="0">
              <a:solidFill>
                <a:schemeClr val="bg1"/>
              </a:solidFill>
              <a:latin typeface="Arial" panose="020B0604020202020204" pitchFamily="34" charset="0"/>
              <a:cs typeface="Arial" panose="020B0604020202020204" pitchFamily="34" charset="0"/>
            </a:endParaRPr>
          </a:p>
          <a:p>
            <a:pPr algn="r" rtl="1" eaLnBrk="1" hangingPunct="1">
              <a:lnSpc>
                <a:spcPct val="90000"/>
              </a:lnSpc>
              <a:spcBef>
                <a:spcPct val="20000"/>
              </a:spcBef>
              <a:buFontTx/>
              <a:buChar char="•"/>
            </a:pPr>
            <a:r>
              <a:rPr lang="ar-JO" altLang="en-US" sz="3200" b="1" dirty="0">
                <a:solidFill>
                  <a:schemeClr val="bg1"/>
                </a:solidFill>
                <a:latin typeface="Arial" panose="020B0604020202020204" pitchFamily="34" charset="0"/>
                <a:cs typeface="Arial" panose="020B0604020202020204" pitchFamily="34" charset="0"/>
              </a:rPr>
              <a:t>بسبب هذه الجريمة تم استبعادهم من جماعة الرب حتى الجيل العاشر.</a:t>
            </a:r>
            <a:endParaRPr lang="en-US" altLang="en-US" sz="3200" b="1" dirty="0">
              <a:solidFill>
                <a:schemeClr val="bg1"/>
              </a:solidFill>
              <a:latin typeface="Arial" panose="020B0604020202020204" pitchFamily="34" charset="0"/>
              <a:cs typeface="Arial" panose="020B0604020202020204" pitchFamily="34" charset="0"/>
            </a:endParaRPr>
          </a:p>
        </p:txBody>
      </p:sp>
      <p:sp>
        <p:nvSpPr>
          <p:cNvPr id="4"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96</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r>
              <a:rPr lang="ar-JO" altLang="en-US" sz="4000" dirty="0">
                <a:solidFill>
                  <a:srgbClr val="FFFF66"/>
                </a:solidFill>
                <a:ea typeface="ＭＳ Ｐゴシック" pitchFamily="34" charset="-128"/>
              </a:rPr>
              <a:t>التعامل مع إسرائيل ـــ</a:t>
            </a:r>
            <a:br>
              <a:rPr lang="ar-JO" altLang="en-US" sz="4000" dirty="0">
                <a:solidFill>
                  <a:srgbClr val="FFFF66"/>
                </a:solidFill>
                <a:ea typeface="ＭＳ Ｐゴシック" pitchFamily="34" charset="-128"/>
              </a:rPr>
            </a:br>
            <a:r>
              <a:rPr lang="ar-JO" altLang="en-US" sz="4000" dirty="0">
                <a:solidFill>
                  <a:srgbClr val="FFFF66"/>
                </a:solidFill>
                <a:ea typeface="ＭＳ Ｐゴシック" pitchFamily="34" charset="-128"/>
              </a:rPr>
              <a:t>زمن الخروج إلى ما قبل الملكية</a:t>
            </a:r>
            <a:endParaRPr lang="en-US" altLang="en-US" sz="4000" dirty="0">
              <a:solidFill>
                <a:srgbClr val="FFFF66"/>
              </a:solidFill>
              <a:ea typeface="ＭＳ Ｐゴシック" pitchFamily="34" charset="-128"/>
            </a:endParaRPr>
          </a:p>
        </p:txBody>
      </p:sp>
      <p:grpSp>
        <p:nvGrpSpPr>
          <p:cNvPr id="156675" name="Group 10"/>
          <p:cNvGrpSpPr>
            <a:grpSpLocks/>
          </p:cNvGrpSpPr>
          <p:nvPr/>
        </p:nvGrpSpPr>
        <p:grpSpPr bwMode="auto">
          <a:xfrm>
            <a:off x="7543800" y="2133600"/>
            <a:ext cx="1219200" cy="1447800"/>
            <a:chOff x="4896" y="1200"/>
            <a:chExt cx="538" cy="624"/>
          </a:xfrm>
        </p:grpSpPr>
        <p:sp>
          <p:nvSpPr>
            <p:cNvPr id="156678" name="Text Box 4"/>
            <p:cNvSpPr txBox="1">
              <a:spLocks noChangeArrowheads="1"/>
            </p:cNvSpPr>
            <p:nvPr/>
          </p:nvSpPr>
          <p:spPr bwMode="auto">
            <a:xfrm>
              <a:off x="5136" y="1392"/>
              <a:ext cx="288"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endParaRPr lang="en-US" altLang="en-US" sz="1800" b="1" dirty="0">
                <a:latin typeface="Arial" panose="020B0604020202020204" pitchFamily="34" charset="0"/>
                <a:cs typeface="Arial" panose="020B0604020202020204" pitchFamily="34" charset="0"/>
              </a:endParaRPr>
            </a:p>
          </p:txBody>
        </p:sp>
        <p:pic>
          <p:nvPicPr>
            <p:cNvPr id="156679" name="Picture 5" descr="BD07245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96" y="1392"/>
              <a:ext cx="538"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0" name="Line 8"/>
            <p:cNvSpPr>
              <a:spLocks noChangeShapeType="1"/>
            </p:cNvSpPr>
            <p:nvPr/>
          </p:nvSpPr>
          <p:spPr bwMode="auto">
            <a:xfrm>
              <a:off x="4896" y="1296"/>
              <a:ext cx="528" cy="48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b="1" dirty="0">
                <a:latin typeface="Arial" panose="020B0604020202020204" pitchFamily="34" charset="0"/>
                <a:cs typeface="Arial" panose="020B0604020202020204" pitchFamily="34" charset="0"/>
              </a:endParaRPr>
            </a:p>
          </p:txBody>
        </p:sp>
        <p:sp>
          <p:nvSpPr>
            <p:cNvPr id="156681" name="Line 9"/>
            <p:cNvSpPr>
              <a:spLocks noChangeShapeType="1"/>
            </p:cNvSpPr>
            <p:nvPr/>
          </p:nvSpPr>
          <p:spPr bwMode="auto">
            <a:xfrm flipH="1">
              <a:off x="4944" y="1200"/>
              <a:ext cx="384" cy="62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b="1" dirty="0">
                <a:latin typeface="Arial" panose="020B0604020202020204" pitchFamily="34" charset="0"/>
                <a:cs typeface="Arial" panose="020B0604020202020204" pitchFamily="34" charset="0"/>
              </a:endParaRPr>
            </a:p>
          </p:txBody>
        </p:sp>
      </p:grpSp>
      <p:sp>
        <p:nvSpPr>
          <p:cNvPr id="156676" name="Rectangle 3"/>
          <p:cNvSpPr txBox="1">
            <a:spLocks noChangeArrowheads="1"/>
          </p:cNvSpPr>
          <p:nvPr/>
        </p:nvSpPr>
        <p:spPr bwMode="auto">
          <a:xfrm>
            <a:off x="304800" y="2209800"/>
            <a:ext cx="7313176"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228600" indent="-228600" algn="r" rtl="1" eaLnBrk="1" hangingPunct="1">
              <a:lnSpc>
                <a:spcPct val="90000"/>
              </a:lnSpc>
              <a:spcBef>
                <a:spcPct val="20000"/>
              </a:spcBef>
              <a:buFontTx/>
              <a:buChar char="•"/>
            </a:pPr>
            <a:r>
              <a:rPr lang="ar-JO" altLang="en-US" sz="3200" b="1" dirty="0">
                <a:solidFill>
                  <a:schemeClr val="bg1"/>
                </a:solidFill>
                <a:latin typeface="Arial" panose="020B0604020202020204" pitchFamily="34" charset="0"/>
                <a:cs typeface="Arial" panose="020B0604020202020204" pitchFamily="34" charset="0"/>
              </a:rPr>
              <a:t>أمر موسى بني إسرائيل أيضاً بأن لا يطلبوا معاهدة سلام معهم.</a:t>
            </a:r>
            <a:endParaRPr lang="en-US" altLang="en-US" sz="3200" b="1" dirty="0">
              <a:solidFill>
                <a:schemeClr val="bg1"/>
              </a:solidFill>
              <a:latin typeface="Arial" panose="020B0604020202020204" pitchFamily="34" charset="0"/>
              <a:cs typeface="Arial" panose="020B0604020202020204" pitchFamily="34" charset="0"/>
            </a:endParaRPr>
          </a:p>
          <a:p>
            <a:pPr marL="228600" indent="-228600" algn="r" eaLnBrk="1" hangingPunct="1">
              <a:lnSpc>
                <a:spcPct val="90000"/>
              </a:lnSpc>
              <a:spcBef>
                <a:spcPct val="20000"/>
              </a:spcBef>
            </a:pPr>
            <a:endParaRPr lang="en-US" altLang="en-US" sz="3200" b="1" dirty="0">
              <a:solidFill>
                <a:schemeClr val="bg1"/>
              </a:solidFill>
              <a:latin typeface="Arial" panose="020B0604020202020204" pitchFamily="34" charset="0"/>
              <a:cs typeface="Arial" panose="020B0604020202020204" pitchFamily="34" charset="0"/>
            </a:endParaRPr>
          </a:p>
          <a:p>
            <a:pPr marL="228600" indent="-228600" algn="r" rtl="1" eaLnBrk="1" hangingPunct="1">
              <a:lnSpc>
                <a:spcPct val="90000"/>
              </a:lnSpc>
              <a:spcBef>
                <a:spcPct val="20000"/>
              </a:spcBef>
              <a:buFontTx/>
              <a:buChar char="•"/>
            </a:pPr>
            <a:r>
              <a:rPr lang="ar-JO" altLang="en-US" sz="3200" b="1" dirty="0">
                <a:solidFill>
                  <a:schemeClr val="bg1"/>
                </a:solidFill>
                <a:latin typeface="Arial" panose="020B0604020202020204" pitchFamily="34" charset="0"/>
                <a:cs typeface="Arial" panose="020B0604020202020204" pitchFamily="34" charset="0"/>
              </a:rPr>
              <a:t>في زمن القضاة اشتركت قوات العمونيين وعماليق مع عجلون ملك مؤاب الذي هاجم إسرائيل واسترد مقاطعة مؤابية سابقة في الطرف الشمالي للبحر الميت، كان بنو إسرائيل خاضعين لعجلون لمدة 18 سنة. قض 3: 13 </a:t>
            </a:r>
            <a:endParaRPr lang="en-US" altLang="en-US" sz="3200" b="1" dirty="0">
              <a:solidFill>
                <a:schemeClr val="bg1"/>
              </a:solidFill>
              <a:latin typeface="Arial" panose="020B0604020202020204" pitchFamily="34" charset="0"/>
              <a:cs typeface="Arial" panose="020B0604020202020204" pitchFamily="34" charset="0"/>
            </a:endParaRPr>
          </a:p>
        </p:txBody>
      </p:sp>
      <p:sp>
        <p:nvSpPr>
          <p:cNvPr id="9"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96</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r>
              <a:rPr kumimoji="0" lang="ar-JO" altLang="en-US" sz="4000" u="none" strike="noStrike" kern="0" cap="none" spc="0" normalizeH="0" baseline="0" noProof="0" dirty="0">
                <a:ln>
                  <a:noFill/>
                </a:ln>
                <a:solidFill>
                  <a:srgbClr val="FFFF66"/>
                </a:solidFill>
                <a:effectLst/>
                <a:uLnTx/>
                <a:uFillTx/>
                <a:ea typeface="ＭＳ Ｐゴシック" pitchFamily="34" charset="-128"/>
              </a:rPr>
              <a:t>التعامل مع إسرائيل ـــ</a:t>
            </a:r>
            <a:br>
              <a:rPr kumimoji="0" lang="ar-JO" altLang="en-US" sz="4000" u="none" strike="noStrike" kern="0" cap="none" spc="0" normalizeH="0" baseline="0" noProof="0" dirty="0">
                <a:ln>
                  <a:noFill/>
                </a:ln>
                <a:solidFill>
                  <a:srgbClr val="FFFF66"/>
                </a:solidFill>
                <a:effectLst/>
                <a:uLnTx/>
                <a:uFillTx/>
                <a:ea typeface="ＭＳ Ｐゴシック" pitchFamily="34" charset="-128"/>
              </a:rPr>
            </a:br>
            <a:r>
              <a:rPr kumimoji="0" lang="ar-JO" altLang="en-US" sz="4000" u="none" strike="noStrike" kern="0" cap="none" spc="0" normalizeH="0" baseline="0" noProof="0" dirty="0">
                <a:ln>
                  <a:noFill/>
                </a:ln>
                <a:solidFill>
                  <a:srgbClr val="FFFF66"/>
                </a:solidFill>
                <a:effectLst/>
                <a:uLnTx/>
                <a:uFillTx/>
                <a:ea typeface="ＭＳ Ｐゴシック" pitchFamily="34" charset="-128"/>
              </a:rPr>
              <a:t>زمن الخروج إلى ما قبل الملكية</a:t>
            </a:r>
            <a:endParaRPr lang="en-US" altLang="en-US" sz="4000" dirty="0">
              <a:solidFill>
                <a:srgbClr val="FFFF66"/>
              </a:solidFill>
              <a:ea typeface="ＭＳ Ｐゴシック" pitchFamily="34" charset="-128"/>
            </a:endParaRPr>
          </a:p>
        </p:txBody>
      </p:sp>
      <p:sp>
        <p:nvSpPr>
          <p:cNvPr id="158723" name="Rectangle 3"/>
          <p:cNvSpPr txBox="1">
            <a:spLocks noChangeArrowheads="1"/>
          </p:cNvSpPr>
          <p:nvPr/>
        </p:nvSpPr>
        <p:spPr bwMode="auto">
          <a:xfrm>
            <a:off x="381000" y="22860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228600" indent="-228600" algn="r" rtl="1" eaLnBrk="1" hangingPunct="1">
              <a:lnSpc>
                <a:spcPct val="90000"/>
              </a:lnSpc>
              <a:spcBef>
                <a:spcPct val="20000"/>
              </a:spcBef>
              <a:buFontTx/>
              <a:buChar char="•"/>
            </a:pPr>
            <a:r>
              <a:rPr lang="ar-JO" altLang="en-US" sz="3200" b="1" dirty="0">
                <a:solidFill>
                  <a:schemeClr val="bg1"/>
                </a:solidFill>
                <a:latin typeface="Arial" panose="020B0604020202020204" pitchFamily="34" charset="0"/>
                <a:cs typeface="Arial" panose="020B0604020202020204" pitchFamily="34" charset="0"/>
              </a:rPr>
              <a:t>بسبب وثنية وشر إسرائيل (عبادة الآلهة الكنعانية) عاقبهم الله بإرسال الفلسطييين والعمونيين ليذلوهم 18 سنة على الجانب الشرقي لنهر الأردن في جلعاد. </a:t>
            </a:r>
            <a:endParaRPr lang="en-US" altLang="en-US" sz="3200" b="1" dirty="0">
              <a:solidFill>
                <a:schemeClr val="bg1"/>
              </a:solidFill>
              <a:latin typeface="Arial" panose="020B0604020202020204" pitchFamily="34" charset="0"/>
              <a:cs typeface="Arial" panose="020B0604020202020204" pitchFamily="34" charset="0"/>
            </a:endParaRPr>
          </a:p>
          <a:p>
            <a:pPr marL="228600" indent="-228600" algn="r" rtl="1" eaLnBrk="1" hangingPunct="1">
              <a:lnSpc>
                <a:spcPct val="90000"/>
              </a:lnSpc>
              <a:spcBef>
                <a:spcPct val="20000"/>
              </a:spcBef>
              <a:buFontTx/>
              <a:buChar char="•"/>
            </a:pPr>
            <a:r>
              <a:rPr lang="ar-JO" altLang="en-US" sz="3200" b="1" dirty="0">
                <a:solidFill>
                  <a:schemeClr val="bg1"/>
                </a:solidFill>
                <a:latin typeface="Arial" panose="020B0604020202020204" pitchFamily="34" charset="0"/>
                <a:cs typeface="Arial" panose="020B0604020202020204" pitchFamily="34" charset="0"/>
              </a:rPr>
              <a:t>عبر العمونيون الأردن ليحاربوا أسباط يهوذا، بنيامين وأفرايم.</a:t>
            </a:r>
            <a:endParaRPr lang="en-US" altLang="en-US" sz="3200" b="1" dirty="0">
              <a:solidFill>
                <a:schemeClr val="bg1"/>
              </a:solidFill>
              <a:latin typeface="Arial" panose="020B0604020202020204" pitchFamily="34" charset="0"/>
              <a:cs typeface="Arial" panose="020B0604020202020204" pitchFamily="34" charset="0"/>
            </a:endParaRPr>
          </a:p>
          <a:p>
            <a:pPr marL="228600" indent="-228600" algn="r" rtl="1" eaLnBrk="1" hangingPunct="1">
              <a:lnSpc>
                <a:spcPct val="90000"/>
              </a:lnSpc>
              <a:spcBef>
                <a:spcPct val="20000"/>
              </a:spcBef>
              <a:buFontTx/>
              <a:buChar char="•"/>
            </a:pPr>
            <a:r>
              <a:rPr lang="ar-JO" altLang="en-US" sz="3200" b="1" dirty="0">
                <a:solidFill>
                  <a:schemeClr val="bg1"/>
                </a:solidFill>
                <a:latin typeface="Arial" panose="020B0604020202020204" pitchFamily="34" charset="0"/>
                <a:cs typeface="Arial" panose="020B0604020202020204" pitchFamily="34" charset="0"/>
              </a:rPr>
              <a:t>تركت إسرائيل في حالة من المحنة الشديدة وتابوا وصرخوا إلى الله طلباً للنجدة.</a:t>
            </a:r>
            <a:endParaRPr lang="en-US" altLang="en-US" sz="3200" b="1" dirty="0">
              <a:solidFill>
                <a:schemeClr val="bg1"/>
              </a:solidFill>
              <a:latin typeface="Arial" panose="020B0604020202020204" pitchFamily="34" charset="0"/>
              <a:cs typeface="Arial" panose="020B0604020202020204" pitchFamily="34" charset="0"/>
            </a:endParaRPr>
          </a:p>
        </p:txBody>
      </p:sp>
      <p:sp>
        <p:nvSpPr>
          <p:cNvPr id="4"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96</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28600"/>
            <a:ext cx="8229600" cy="1219200"/>
          </a:xfrm>
        </p:spPr>
        <p:txBody>
          <a:bodyPr/>
          <a:lstStyle/>
          <a:p>
            <a:pPr eaLnBrk="1" hangingPunct="1"/>
            <a:r>
              <a:rPr kumimoji="0" lang="ar-JO" altLang="en-US" sz="4000" u="none" strike="noStrike" kern="0" cap="none" spc="0" normalizeH="0" baseline="0" noProof="0" dirty="0">
                <a:ln>
                  <a:noFill/>
                </a:ln>
                <a:solidFill>
                  <a:srgbClr val="FFFF66"/>
                </a:solidFill>
                <a:effectLst/>
                <a:uLnTx/>
                <a:uFillTx/>
                <a:ea typeface="ＭＳ Ｐゴシック" pitchFamily="34" charset="-128"/>
              </a:rPr>
              <a:t>التعامل مع إسرائيل ـــ</a:t>
            </a:r>
            <a:br>
              <a:rPr kumimoji="0" lang="ar-JO" altLang="en-US" sz="4000" u="none" strike="noStrike" kern="0" cap="none" spc="0" normalizeH="0" baseline="0" noProof="0" dirty="0">
                <a:ln>
                  <a:noFill/>
                </a:ln>
                <a:solidFill>
                  <a:srgbClr val="FFFF66"/>
                </a:solidFill>
                <a:effectLst/>
                <a:uLnTx/>
                <a:uFillTx/>
                <a:ea typeface="ＭＳ Ｐゴシック" pitchFamily="34" charset="-128"/>
              </a:rPr>
            </a:br>
            <a:r>
              <a:rPr kumimoji="0" lang="ar-JO" altLang="en-US" sz="4000" u="none" strike="noStrike" kern="0" cap="none" spc="0" normalizeH="0" baseline="0" noProof="0" dirty="0">
                <a:ln>
                  <a:noFill/>
                </a:ln>
                <a:solidFill>
                  <a:srgbClr val="FFFF66"/>
                </a:solidFill>
                <a:effectLst/>
                <a:uLnTx/>
                <a:uFillTx/>
                <a:ea typeface="ＭＳ Ｐゴシック" pitchFamily="34" charset="-128"/>
              </a:rPr>
              <a:t>زمن الخروج إلى ما قبل الملكية</a:t>
            </a:r>
            <a:endParaRPr lang="en-US" altLang="en-US" sz="4000" dirty="0">
              <a:solidFill>
                <a:srgbClr val="FFFF66"/>
              </a:solidFill>
              <a:ea typeface="ＭＳ Ｐゴシック" pitchFamily="34" charset="-128"/>
            </a:endParaRPr>
          </a:p>
        </p:txBody>
      </p:sp>
      <p:sp>
        <p:nvSpPr>
          <p:cNvPr id="160771" name="Rectangle 3"/>
          <p:cNvSpPr txBox="1">
            <a:spLocks noChangeArrowheads="1"/>
          </p:cNvSpPr>
          <p:nvPr/>
        </p:nvSpPr>
        <p:spPr bwMode="auto">
          <a:xfrm>
            <a:off x="381000" y="2209800"/>
            <a:ext cx="8382000"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lnSpc>
                <a:spcPct val="90000"/>
              </a:lnSpc>
              <a:spcBef>
                <a:spcPct val="20000"/>
              </a:spcBef>
              <a:buFontTx/>
              <a:buChar char="•"/>
            </a:pPr>
            <a:r>
              <a:rPr lang="ar-JO" altLang="en-US" sz="3200" b="1" dirty="0">
                <a:solidFill>
                  <a:schemeClr val="bg1"/>
                </a:solidFill>
                <a:latin typeface="Arial" panose="020B0604020202020204" pitchFamily="34" charset="0"/>
                <a:cs typeface="Arial" panose="020B0604020202020204" pitchFamily="34" charset="0"/>
              </a:rPr>
              <a:t>أرسل الله محرراً: يفتاح الجلعادي الذي كان ابن امرأة زانية، والذي قاد الجلعاديين في معركتهم الرئيسية الأولى بين العمونيين وبني إسرائيل (1100-1020 ق.م)، وقد قاد العمونيين ملك غير مذكور اسمه.</a:t>
            </a:r>
            <a:endParaRPr lang="en-US" altLang="en-US" sz="3200" b="1" dirty="0">
              <a:solidFill>
                <a:schemeClr val="bg1"/>
              </a:solidFill>
              <a:latin typeface="Arial" panose="020B0604020202020204" pitchFamily="34" charset="0"/>
              <a:cs typeface="Arial" panose="020B0604020202020204" pitchFamily="34" charset="0"/>
            </a:endParaRPr>
          </a:p>
          <a:p>
            <a:pPr algn="r" rtl="1" eaLnBrk="1" hangingPunct="1">
              <a:lnSpc>
                <a:spcPct val="90000"/>
              </a:lnSpc>
              <a:spcBef>
                <a:spcPct val="20000"/>
              </a:spcBef>
              <a:buFontTx/>
              <a:buChar char="•"/>
            </a:pPr>
            <a:r>
              <a:rPr lang="ar-JO" altLang="en-US" sz="3200" b="1" dirty="0">
                <a:solidFill>
                  <a:schemeClr val="bg1"/>
                </a:solidFill>
                <a:latin typeface="Arial" panose="020B0604020202020204" pitchFamily="34" charset="0"/>
                <a:cs typeface="Arial" panose="020B0604020202020204" pitchFamily="34" charset="0"/>
              </a:rPr>
              <a:t>أوقع الله العمونيين في يد يفتاح وهزمهم بشكل حاسم، تم تدمير عشرين مدينة وخضع العمونيون لبني إسرائيل.  </a:t>
            </a:r>
            <a:endParaRPr lang="en-US" altLang="en-US" sz="3200" b="1" dirty="0">
              <a:solidFill>
                <a:schemeClr val="bg1"/>
              </a:solidFill>
              <a:latin typeface="Arial" panose="020B0604020202020204" pitchFamily="34" charset="0"/>
              <a:cs typeface="Arial" panose="020B0604020202020204" pitchFamily="34" charset="0"/>
            </a:endParaRPr>
          </a:p>
          <a:p>
            <a:pPr algn="ctr" eaLnBrk="1" hangingPunct="1">
              <a:lnSpc>
                <a:spcPct val="90000"/>
              </a:lnSpc>
              <a:spcBef>
                <a:spcPct val="20000"/>
              </a:spcBef>
            </a:pPr>
            <a:r>
              <a:rPr lang="ar-JO" altLang="en-US" sz="3200" b="1" dirty="0">
                <a:solidFill>
                  <a:schemeClr val="bg1"/>
                </a:solidFill>
                <a:latin typeface="Arial" panose="020B0604020202020204" pitchFamily="34" charset="0"/>
                <a:cs typeface="Arial" panose="020B0604020202020204" pitchFamily="34" charset="0"/>
              </a:rPr>
              <a:t>قض 10: 6-11: 32</a:t>
            </a:r>
            <a:endParaRPr lang="en-US" altLang="en-US" sz="3200" b="1" dirty="0">
              <a:solidFill>
                <a:schemeClr val="bg1"/>
              </a:solidFill>
              <a:latin typeface="Arial" panose="020B0604020202020204" pitchFamily="34" charset="0"/>
              <a:cs typeface="Arial" panose="020B0604020202020204" pitchFamily="34" charset="0"/>
            </a:endParaRPr>
          </a:p>
        </p:txBody>
      </p:sp>
      <p:sp>
        <p:nvSpPr>
          <p:cNvPr id="4"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96</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2818"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971800" y="0"/>
            <a:ext cx="6172200" cy="6858000"/>
          </a:xfrm>
          <a:noFill/>
        </p:spPr>
      </p:pic>
      <p:sp>
        <p:nvSpPr>
          <p:cNvPr id="162819" name="Text Box 3"/>
          <p:cNvSpPr txBox="1">
            <a:spLocks noChangeArrowheads="1"/>
          </p:cNvSpPr>
          <p:nvPr/>
        </p:nvSpPr>
        <p:spPr bwMode="auto">
          <a:xfrm>
            <a:off x="228600" y="304800"/>
            <a:ext cx="2590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200" b="1" dirty="0">
                <a:solidFill>
                  <a:schemeClr val="bg1"/>
                </a:solidFill>
                <a:latin typeface="Arial" panose="020B0604020202020204" pitchFamily="34" charset="0"/>
                <a:cs typeface="Arial" panose="020B0604020202020204" pitchFamily="34" charset="0"/>
              </a:rPr>
              <a:t>سرد يفتاح الرحلة التي قام بها الإسرائيليون عندما أخذوا أرض الموعد</a:t>
            </a:r>
            <a:endParaRPr lang="en-US" altLang="en-US" sz="3200" b="1" dirty="0">
              <a:solidFill>
                <a:schemeClr val="bg1"/>
              </a:solidFill>
              <a:latin typeface="Arial" panose="020B0604020202020204" pitchFamily="34" charset="0"/>
              <a:cs typeface="Arial" panose="020B0604020202020204" pitchFamily="34" charset="0"/>
            </a:endParaRPr>
          </a:p>
        </p:txBody>
      </p:sp>
      <p:sp>
        <p:nvSpPr>
          <p:cNvPr id="162820" name="Title 1"/>
          <p:cNvSpPr>
            <a:spLocks noGrp="1"/>
          </p:cNvSpPr>
          <p:nvPr>
            <p:ph type="title"/>
          </p:nvPr>
        </p:nvSpPr>
        <p:spPr>
          <a:xfrm>
            <a:off x="381000" y="5562600"/>
            <a:ext cx="7696200" cy="914400"/>
          </a:xfrm>
          <a:solidFill>
            <a:srgbClr val="800000"/>
          </a:solidFill>
        </p:spPr>
        <p:txBody>
          <a:bodyPr/>
          <a:lstStyle/>
          <a:p>
            <a:r>
              <a:rPr lang="ar-JO" altLang="en-US" sz="3600" dirty="0">
                <a:solidFill>
                  <a:schemeClr val="bg1"/>
                </a:solidFill>
                <a:ea typeface="ＭＳ Ｐゴシック" pitchFamily="34" charset="-128"/>
              </a:rPr>
              <a:t>خطاب يفتاح (قضاة 11)</a:t>
            </a:r>
            <a:endParaRPr lang="en-US" altLang="en-US" sz="3600" dirty="0">
              <a:solidFill>
                <a:schemeClr val="bg1"/>
              </a:solidFill>
              <a:ea typeface="ＭＳ Ｐゴシック"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685800" y="381000"/>
            <a:ext cx="7772400" cy="1143000"/>
          </a:xfrm>
        </p:spPr>
        <p:txBody>
          <a:bodyPr/>
          <a:lstStyle/>
          <a:p>
            <a:pPr eaLnBrk="1" hangingPunct="1"/>
            <a:r>
              <a:rPr kumimoji="0" lang="ar-JO" altLang="en-US" sz="4000" u="none" strike="noStrike" kern="0" cap="none" spc="0" normalizeH="0" baseline="0" noProof="0" dirty="0">
                <a:ln>
                  <a:noFill/>
                </a:ln>
                <a:solidFill>
                  <a:srgbClr val="FFFF66"/>
                </a:solidFill>
                <a:effectLst/>
                <a:uLnTx/>
                <a:uFillTx/>
                <a:ea typeface="ＭＳ Ｐゴシック" pitchFamily="34" charset="-128"/>
              </a:rPr>
              <a:t>التعامل مع إسرائيل ـــ</a:t>
            </a:r>
            <a:br>
              <a:rPr kumimoji="0" lang="ar-JO" altLang="en-US" sz="4000" u="none" strike="noStrike" kern="0" cap="none" spc="0" normalizeH="0" baseline="0" noProof="0" dirty="0">
                <a:ln>
                  <a:noFill/>
                </a:ln>
                <a:solidFill>
                  <a:srgbClr val="FFFF66"/>
                </a:solidFill>
                <a:effectLst/>
                <a:uLnTx/>
                <a:uFillTx/>
                <a:ea typeface="ＭＳ Ｐゴシック" pitchFamily="34" charset="-128"/>
              </a:rPr>
            </a:br>
            <a:r>
              <a:rPr kumimoji="0" lang="ar-JO" altLang="en-US" sz="4000" u="none" strike="noStrike" kern="0" cap="none" spc="0" normalizeH="0" baseline="0" noProof="0" dirty="0">
                <a:ln>
                  <a:noFill/>
                </a:ln>
                <a:solidFill>
                  <a:srgbClr val="FFFF66"/>
                </a:solidFill>
                <a:effectLst/>
                <a:uLnTx/>
                <a:uFillTx/>
                <a:ea typeface="ＭＳ Ｐゴシック" pitchFamily="34" charset="-128"/>
              </a:rPr>
              <a:t>زمن الخروج إلى ما قبل الملكية</a:t>
            </a:r>
            <a:endParaRPr lang="en-US" altLang="en-US" sz="4000" dirty="0">
              <a:solidFill>
                <a:srgbClr val="FFFF66"/>
              </a:solidFill>
              <a:ea typeface="ＭＳ Ｐゴシック" pitchFamily="34" charset="-128"/>
            </a:endParaRPr>
          </a:p>
        </p:txBody>
      </p:sp>
      <p:sp>
        <p:nvSpPr>
          <p:cNvPr id="164867" name="Rectangle 3"/>
          <p:cNvSpPr txBox="1">
            <a:spLocks noChangeArrowheads="1"/>
          </p:cNvSpPr>
          <p:nvPr/>
        </p:nvSpPr>
        <p:spPr bwMode="auto">
          <a:xfrm>
            <a:off x="0" y="1981200"/>
            <a:ext cx="9067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lnSpc>
                <a:spcPct val="90000"/>
              </a:lnSpc>
              <a:spcBef>
                <a:spcPct val="20000"/>
              </a:spcBef>
              <a:buFontTx/>
              <a:buChar char="•"/>
            </a:pPr>
            <a:r>
              <a:rPr lang="ar-JO" altLang="en-US" sz="3200" b="1" dirty="0">
                <a:solidFill>
                  <a:schemeClr val="bg1"/>
                </a:solidFill>
                <a:latin typeface="Arial" panose="020B0604020202020204" pitchFamily="34" charset="0"/>
                <a:cs typeface="Arial" panose="020B0604020202020204" pitchFamily="34" charset="0"/>
              </a:rPr>
              <a:t>كانت جلعاد مدينة ذات جاذبية لدى العمونيين، وذلك على الأغلب بسبب السهول العظيمة شرق نهر الأردن، والتي كانت ممتازة لتربية الماشية. </a:t>
            </a:r>
            <a:r>
              <a:rPr lang="en-US" altLang="en-US" sz="3200" b="1" dirty="0">
                <a:solidFill>
                  <a:schemeClr val="bg1"/>
                </a:solidFill>
                <a:latin typeface="Arial" panose="020B0604020202020204" pitchFamily="34" charset="0"/>
                <a:cs typeface="Arial" panose="020B0604020202020204" pitchFamily="34" charset="0"/>
              </a:rPr>
              <a:t>  </a:t>
            </a:r>
          </a:p>
          <a:p>
            <a:pPr algn="r" rtl="1" eaLnBrk="1" hangingPunct="1">
              <a:lnSpc>
                <a:spcPct val="90000"/>
              </a:lnSpc>
              <a:spcBef>
                <a:spcPct val="20000"/>
              </a:spcBef>
              <a:buFontTx/>
              <a:buChar char="•"/>
            </a:pPr>
            <a:r>
              <a:rPr lang="ar-JO" altLang="en-US" sz="3200" b="1" dirty="0">
                <a:solidFill>
                  <a:schemeClr val="bg1"/>
                </a:solidFill>
                <a:latin typeface="Arial" panose="020B0604020202020204" pitchFamily="34" charset="0"/>
                <a:cs typeface="Arial" panose="020B0604020202020204" pitchFamily="34" charset="0"/>
              </a:rPr>
              <a:t>عاشت أسباط جاد ورأوبين بقرب العمونيين (والمؤابيين)، وقد كانت الزراعة الرعوية وسيلتهم الرئيسية لكسب العيش. عد 32</a:t>
            </a:r>
            <a:endParaRPr lang="en-US" altLang="en-US" sz="3200" b="1" dirty="0">
              <a:solidFill>
                <a:schemeClr val="bg1"/>
              </a:solidFill>
              <a:latin typeface="Arial" panose="020B0604020202020204" pitchFamily="34" charset="0"/>
              <a:cs typeface="Arial" panose="020B0604020202020204" pitchFamily="34" charset="0"/>
            </a:endParaRPr>
          </a:p>
          <a:p>
            <a:pPr algn="r" rtl="1" eaLnBrk="1" hangingPunct="1">
              <a:lnSpc>
                <a:spcPct val="90000"/>
              </a:lnSpc>
              <a:spcBef>
                <a:spcPct val="20000"/>
              </a:spcBef>
              <a:buFontTx/>
              <a:buChar char="•"/>
            </a:pPr>
            <a:r>
              <a:rPr lang="ar-JO" altLang="en-US" sz="3200" b="1" dirty="0">
                <a:solidFill>
                  <a:schemeClr val="bg1"/>
                </a:solidFill>
                <a:latin typeface="Arial" panose="020B0604020202020204" pitchFamily="34" charset="0"/>
                <a:cs typeface="Arial" panose="020B0604020202020204" pitchFamily="34" charset="0"/>
              </a:rPr>
              <a:t>استنكر الله العمونيين لقسوتهم في المعركة ـــــ شق النساء الحوامل في جلعاد. عاموس 1: 13، إر 49: 1-6 </a:t>
            </a:r>
            <a:endParaRPr lang="en-US" altLang="en-US" sz="3200" b="1" dirty="0">
              <a:solidFill>
                <a:schemeClr val="bg1"/>
              </a:solidFill>
              <a:latin typeface="Arial" panose="020B0604020202020204" pitchFamily="34" charset="0"/>
              <a:cs typeface="Arial" panose="020B0604020202020204" pitchFamily="34" charset="0"/>
            </a:endParaRPr>
          </a:p>
        </p:txBody>
      </p:sp>
      <p:sp>
        <p:nvSpPr>
          <p:cNvPr id="4"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96</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209550"/>
            <a:ext cx="8229600" cy="868362"/>
          </a:xfrm>
        </p:spPr>
        <p:txBody>
          <a:bodyPr/>
          <a:lstStyle/>
          <a:p>
            <a:r>
              <a:rPr lang="ar-SA" altLang="en-US" dirty="0">
                <a:ea typeface="ＭＳ Ｐゴシック" pitchFamily="34" charset="-128"/>
              </a:rPr>
              <a:t>بدايات عمون</a:t>
            </a:r>
            <a:endParaRPr lang="en-US" altLang="en-US" dirty="0">
              <a:ea typeface="ＭＳ Ｐゴシック" pitchFamily="34" charset="-128"/>
            </a:endParaRPr>
          </a:p>
        </p:txBody>
      </p:sp>
      <p:pic>
        <p:nvPicPr>
          <p:cNvPr id="302084" name="Picture 4" descr="lot_part_abra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763"/>
            <a:ext cx="9144000" cy="647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9" name="Picture 9" descr="SODOM%20AND%20GOMORRA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
            <a:ext cx="9296400" cy="59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5" name="Picture 5" descr="god angry with sod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9550"/>
            <a:ext cx="9144000"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6" name="Picture 6" descr="angels_destroy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0"/>
            <a:ext cx="6491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7" name="Picture 7" descr="fle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0"/>
            <a:ext cx="5505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90" name="Text Box 10"/>
          <p:cNvSpPr txBox="1">
            <a:spLocks noChangeArrowheads="1"/>
          </p:cNvSpPr>
          <p:nvPr/>
        </p:nvSpPr>
        <p:spPr bwMode="auto">
          <a:xfrm>
            <a:off x="1295400" y="236538"/>
            <a:ext cx="5505450" cy="3908762"/>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b="1" dirty="0">
                <a:solidFill>
                  <a:srgbClr val="FFFFFF"/>
                </a:solidFill>
                <a:effectLst>
                  <a:outerShdw blurRad="38100" dist="38100" dir="2700000" algn="tl">
                    <a:srgbClr val="0000C0"/>
                  </a:outerShdw>
                </a:effectLst>
                <a:latin typeface="Arial" panose="020B0604020202020204" pitchFamily="34" charset="0"/>
                <a:cs typeface="Arial" panose="020B0604020202020204" pitchFamily="34" charset="0"/>
              </a:rPr>
              <a:t>تكوين 13: 8-9</a:t>
            </a:r>
            <a:endParaRPr lang="en-US" altLang="en-US" b="1" dirty="0">
              <a:solidFill>
                <a:srgbClr val="FFFFFF"/>
              </a:solidFill>
              <a:effectLst>
                <a:outerShdw blurRad="38100" dist="38100" dir="2700000" algn="tl">
                  <a:srgbClr val="0000C0"/>
                </a:outerShdw>
              </a:effectLst>
              <a:latin typeface="Arial" panose="020B0604020202020204" pitchFamily="34" charset="0"/>
              <a:cs typeface="Arial" panose="020B0604020202020204" pitchFamily="34" charset="0"/>
            </a:endParaRPr>
          </a:p>
          <a:p>
            <a:pPr marL="360000" indent="-360000" algn="r" rtl="1" eaLnBrk="1" hangingPunct="1">
              <a:spcBef>
                <a:spcPct val="50000"/>
              </a:spcBef>
            </a:pPr>
            <a:r>
              <a:rPr lang="ar-JO" altLang="en-US" sz="2800" b="1" dirty="0">
                <a:solidFill>
                  <a:srgbClr val="FFFFFF"/>
                </a:solidFill>
                <a:effectLst>
                  <a:outerShdw blurRad="38100" dist="38100" dir="2700000" algn="tl">
                    <a:srgbClr val="0000C0"/>
                  </a:outerShdw>
                </a:effectLst>
                <a:latin typeface="Arial" panose="020B0604020202020204" pitchFamily="34" charset="0"/>
                <a:cs typeface="Arial" panose="020B0604020202020204" pitchFamily="34" charset="0"/>
              </a:rPr>
              <a:t>8 فقال أبرام للوط: لا تكن مخاصمة بيني وبينك، وبين رعاتي ورعاتك، لأننا نحن أخوان.</a:t>
            </a:r>
            <a:endParaRPr lang="en-US" altLang="en-US" sz="2800" b="1" dirty="0">
              <a:solidFill>
                <a:srgbClr val="FFFFFF"/>
              </a:solidFill>
              <a:effectLst>
                <a:outerShdw blurRad="38100" dist="38100" dir="2700000" algn="tl">
                  <a:srgbClr val="0000C0"/>
                </a:outerShdw>
              </a:effectLst>
              <a:latin typeface="Arial" panose="020B0604020202020204" pitchFamily="34" charset="0"/>
              <a:cs typeface="Arial" panose="020B0604020202020204" pitchFamily="34" charset="0"/>
            </a:endParaRPr>
          </a:p>
          <a:p>
            <a:pPr marL="360000" indent="-360000" algn="r" rtl="1" eaLnBrk="1" hangingPunct="1">
              <a:spcBef>
                <a:spcPct val="50000"/>
              </a:spcBef>
            </a:pPr>
            <a:r>
              <a:rPr lang="ar-JO" altLang="en-US" sz="2800" b="1" dirty="0">
                <a:solidFill>
                  <a:srgbClr val="FFFFFF"/>
                </a:solidFill>
                <a:effectLst>
                  <a:outerShdw blurRad="38100" dist="38100" dir="2700000" algn="tl">
                    <a:srgbClr val="0000C0"/>
                  </a:outerShdw>
                </a:effectLst>
                <a:latin typeface="Arial" panose="020B0604020202020204" pitchFamily="34" charset="0"/>
                <a:cs typeface="Arial" panose="020B0604020202020204" pitchFamily="34" charset="0"/>
              </a:rPr>
              <a:t>9 أليست كل الأرض أمامك؟ اعتزل عني. إن ذهبت شمالاً فأنا يميناً، وإن يميناً فأنا شمالاً.</a:t>
            </a:r>
            <a:br>
              <a:rPr lang="en-US" altLang="en-US" sz="2800" b="1" dirty="0">
                <a:solidFill>
                  <a:srgbClr val="FFFFFF"/>
                </a:solidFill>
                <a:effectLst>
                  <a:outerShdw blurRad="38100" dist="38100" dir="2700000" algn="tl">
                    <a:srgbClr val="0000C0"/>
                  </a:outerShdw>
                </a:effectLst>
                <a:latin typeface="Arial" panose="020B0604020202020204" pitchFamily="34" charset="0"/>
                <a:cs typeface="Arial" panose="020B0604020202020204" pitchFamily="34" charset="0"/>
              </a:rPr>
            </a:br>
            <a:endParaRPr lang="en-US" altLang="en-US" sz="2800" b="1" dirty="0">
              <a:solidFill>
                <a:srgbClr val="FFFFFF"/>
              </a:solidFill>
              <a:effectLst>
                <a:outerShdw blurRad="38100" dist="38100" dir="2700000" algn="tl">
                  <a:srgbClr val="0000C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8" presetClass="entr" presetSubtype="0" fill="hold" nodeType="withEffect">
                                  <p:stCondLst>
                                    <p:cond delay="0"/>
                                  </p:stCondLst>
                                  <p:childTnLst>
                                    <p:set>
                                      <p:cBhvr>
                                        <p:cTn id="6" dur="1" fill="hold">
                                          <p:stCondLst>
                                            <p:cond delay="0"/>
                                          </p:stCondLst>
                                        </p:cTn>
                                        <p:tgtEl>
                                          <p:spTgt spid="302084"/>
                                        </p:tgtEl>
                                        <p:attrNameLst>
                                          <p:attrName>style.visibility</p:attrName>
                                        </p:attrNameLst>
                                      </p:cBhvr>
                                      <p:to>
                                        <p:strVal val="visible"/>
                                      </p:to>
                                    </p:set>
                                    <p:anim calcmode="lin" valueType="num">
                                      <p:cBhvr>
                                        <p:cTn id="7" dur="20000" fill="hold"/>
                                        <p:tgtEl>
                                          <p:spTgt spid="302084"/>
                                        </p:tgtEl>
                                        <p:attrNameLst>
                                          <p:attrName>ppt_x</p:attrName>
                                        </p:attrNameLst>
                                      </p:cBhvr>
                                      <p:tavLst>
                                        <p:tav tm="0">
                                          <p:val>
                                            <p:strVal val="#ppt_x"/>
                                          </p:val>
                                        </p:tav>
                                        <p:tav tm="100000">
                                          <p:val>
                                            <p:strVal val="#ppt_x"/>
                                          </p:val>
                                        </p:tav>
                                      </p:tavLst>
                                    </p:anim>
                                    <p:anim calcmode="lin" valueType="num">
                                      <p:cBhvr>
                                        <p:cTn id="8" dur="20000" fill="hold"/>
                                        <p:tgtEl>
                                          <p:spTgt spid="302084"/>
                                        </p:tgtEl>
                                        <p:attrNameLst>
                                          <p:attrName>ppt_y</p:attrName>
                                        </p:attrNameLst>
                                      </p:cBhvr>
                                      <p:tavLst>
                                        <p:tav tm="0">
                                          <p:val>
                                            <p:strVal val="#ppt_y+1"/>
                                          </p:val>
                                        </p:tav>
                                        <p:tav tm="100000">
                                          <p:val>
                                            <p:strVal val="#ppt_y-1"/>
                                          </p:val>
                                        </p:tav>
                                      </p:tavLst>
                                    </p:anim>
                                  </p:childTnLst>
                                </p:cTn>
                              </p:par>
                              <p:par>
                                <p:cTn id="9" presetID="28" presetClass="entr" presetSubtype="0" fill="hold" grpId="0" nodeType="withEffect">
                                  <p:stCondLst>
                                    <p:cond delay="13400"/>
                                  </p:stCondLst>
                                  <p:childTnLst>
                                    <p:set>
                                      <p:cBhvr>
                                        <p:cTn id="10" dur="1" fill="hold">
                                          <p:stCondLst>
                                            <p:cond delay="0"/>
                                          </p:stCondLst>
                                        </p:cTn>
                                        <p:tgtEl>
                                          <p:spTgt spid="302090"/>
                                        </p:tgtEl>
                                        <p:attrNameLst>
                                          <p:attrName>style.visibility</p:attrName>
                                        </p:attrNameLst>
                                      </p:cBhvr>
                                      <p:to>
                                        <p:strVal val="visible"/>
                                      </p:to>
                                    </p:set>
                                    <p:anim calcmode="lin" valueType="num">
                                      <p:cBhvr>
                                        <p:cTn id="11" dur="15000" fill="hold"/>
                                        <p:tgtEl>
                                          <p:spTgt spid="302090"/>
                                        </p:tgtEl>
                                        <p:attrNameLst>
                                          <p:attrName>ppt_x</p:attrName>
                                        </p:attrNameLst>
                                      </p:cBhvr>
                                      <p:tavLst>
                                        <p:tav tm="0">
                                          <p:val>
                                            <p:strVal val="#ppt_x"/>
                                          </p:val>
                                        </p:tav>
                                        <p:tav tm="100000">
                                          <p:val>
                                            <p:strVal val="#ppt_x"/>
                                          </p:val>
                                        </p:tav>
                                      </p:tavLst>
                                    </p:anim>
                                    <p:anim calcmode="lin" valueType="num">
                                      <p:cBhvr>
                                        <p:cTn id="12" dur="15000" fill="hold"/>
                                        <p:tgtEl>
                                          <p:spTgt spid="302090"/>
                                        </p:tgtEl>
                                        <p:attrNameLst>
                                          <p:attrName>ppt_y</p:attrName>
                                        </p:attrNameLst>
                                      </p:cBhvr>
                                      <p:tavLst>
                                        <p:tav tm="0">
                                          <p:val>
                                            <p:strVal val="#ppt_y+1"/>
                                          </p:val>
                                        </p:tav>
                                        <p:tav tm="100000">
                                          <p:val>
                                            <p:strVal val="#ppt_y-1"/>
                                          </p:val>
                                        </p:tav>
                                      </p:tavLst>
                                    </p:anim>
                                  </p:childTnLst>
                                </p:cTn>
                              </p:par>
                              <p:par>
                                <p:cTn id="13" presetID="28" presetClass="entr" presetSubtype="0" fill="hold" nodeType="withEffect">
                                  <p:stCondLst>
                                    <p:cond delay="23100"/>
                                  </p:stCondLst>
                                  <p:childTnLst>
                                    <p:set>
                                      <p:cBhvr>
                                        <p:cTn id="14" dur="1" fill="hold">
                                          <p:stCondLst>
                                            <p:cond delay="0"/>
                                          </p:stCondLst>
                                        </p:cTn>
                                        <p:tgtEl>
                                          <p:spTgt spid="302089"/>
                                        </p:tgtEl>
                                        <p:attrNameLst>
                                          <p:attrName>style.visibility</p:attrName>
                                        </p:attrNameLst>
                                      </p:cBhvr>
                                      <p:to>
                                        <p:strVal val="visible"/>
                                      </p:to>
                                    </p:set>
                                    <p:anim calcmode="lin" valueType="num">
                                      <p:cBhvr>
                                        <p:cTn id="15" dur="15000" fill="hold"/>
                                        <p:tgtEl>
                                          <p:spTgt spid="302089"/>
                                        </p:tgtEl>
                                        <p:attrNameLst>
                                          <p:attrName>ppt_x</p:attrName>
                                        </p:attrNameLst>
                                      </p:cBhvr>
                                      <p:tavLst>
                                        <p:tav tm="0">
                                          <p:val>
                                            <p:strVal val="#ppt_x"/>
                                          </p:val>
                                        </p:tav>
                                        <p:tav tm="100000">
                                          <p:val>
                                            <p:strVal val="#ppt_x"/>
                                          </p:val>
                                        </p:tav>
                                      </p:tavLst>
                                    </p:anim>
                                    <p:anim calcmode="lin" valueType="num">
                                      <p:cBhvr>
                                        <p:cTn id="16" dur="15000" fill="hold"/>
                                        <p:tgtEl>
                                          <p:spTgt spid="302089"/>
                                        </p:tgtEl>
                                        <p:attrNameLst>
                                          <p:attrName>ppt_y</p:attrName>
                                        </p:attrNameLst>
                                      </p:cBhvr>
                                      <p:tavLst>
                                        <p:tav tm="0">
                                          <p:val>
                                            <p:strVal val="#ppt_y+1"/>
                                          </p:val>
                                        </p:tav>
                                        <p:tav tm="100000">
                                          <p:val>
                                            <p:strVal val="#ppt_y-1"/>
                                          </p:val>
                                        </p:tav>
                                      </p:tavLst>
                                    </p:anim>
                                  </p:childTnLst>
                                </p:cTn>
                              </p:par>
                              <p:par>
                                <p:cTn id="17" presetID="28" presetClass="entr" presetSubtype="0" fill="hold" nodeType="withEffect">
                                  <p:stCondLst>
                                    <p:cond delay="33100"/>
                                  </p:stCondLst>
                                  <p:childTnLst>
                                    <p:set>
                                      <p:cBhvr>
                                        <p:cTn id="18" dur="1" fill="hold">
                                          <p:stCondLst>
                                            <p:cond delay="0"/>
                                          </p:stCondLst>
                                        </p:cTn>
                                        <p:tgtEl>
                                          <p:spTgt spid="302085"/>
                                        </p:tgtEl>
                                        <p:attrNameLst>
                                          <p:attrName>style.visibility</p:attrName>
                                        </p:attrNameLst>
                                      </p:cBhvr>
                                      <p:to>
                                        <p:strVal val="visible"/>
                                      </p:to>
                                    </p:set>
                                    <p:anim calcmode="lin" valueType="num">
                                      <p:cBhvr>
                                        <p:cTn id="19" dur="15000" fill="hold"/>
                                        <p:tgtEl>
                                          <p:spTgt spid="302085"/>
                                        </p:tgtEl>
                                        <p:attrNameLst>
                                          <p:attrName>ppt_x</p:attrName>
                                        </p:attrNameLst>
                                      </p:cBhvr>
                                      <p:tavLst>
                                        <p:tav tm="0">
                                          <p:val>
                                            <p:strVal val="#ppt_x"/>
                                          </p:val>
                                        </p:tav>
                                        <p:tav tm="100000">
                                          <p:val>
                                            <p:strVal val="#ppt_x"/>
                                          </p:val>
                                        </p:tav>
                                      </p:tavLst>
                                    </p:anim>
                                    <p:anim calcmode="lin" valueType="num">
                                      <p:cBhvr>
                                        <p:cTn id="20" dur="15000" fill="hold"/>
                                        <p:tgtEl>
                                          <p:spTgt spid="302085"/>
                                        </p:tgtEl>
                                        <p:attrNameLst>
                                          <p:attrName>ppt_y</p:attrName>
                                        </p:attrNameLst>
                                      </p:cBhvr>
                                      <p:tavLst>
                                        <p:tav tm="0">
                                          <p:val>
                                            <p:strVal val="#ppt_y+1"/>
                                          </p:val>
                                        </p:tav>
                                        <p:tav tm="100000">
                                          <p:val>
                                            <p:strVal val="#ppt_y-1"/>
                                          </p:val>
                                        </p:tav>
                                      </p:tavLst>
                                    </p:anim>
                                  </p:childTnLst>
                                </p:cTn>
                              </p:par>
                              <p:par>
                                <p:cTn id="21" presetID="28" presetClass="entr" presetSubtype="0" fill="hold" nodeType="withEffect">
                                  <p:stCondLst>
                                    <p:cond delay="43600"/>
                                  </p:stCondLst>
                                  <p:childTnLst>
                                    <p:set>
                                      <p:cBhvr>
                                        <p:cTn id="22" dur="1" fill="hold">
                                          <p:stCondLst>
                                            <p:cond delay="0"/>
                                          </p:stCondLst>
                                        </p:cTn>
                                        <p:tgtEl>
                                          <p:spTgt spid="302086"/>
                                        </p:tgtEl>
                                        <p:attrNameLst>
                                          <p:attrName>style.visibility</p:attrName>
                                        </p:attrNameLst>
                                      </p:cBhvr>
                                      <p:to>
                                        <p:strVal val="visible"/>
                                      </p:to>
                                    </p:set>
                                    <p:anim calcmode="lin" valueType="num">
                                      <p:cBhvr>
                                        <p:cTn id="23" dur="15000" fill="hold"/>
                                        <p:tgtEl>
                                          <p:spTgt spid="302086"/>
                                        </p:tgtEl>
                                        <p:attrNameLst>
                                          <p:attrName>ppt_x</p:attrName>
                                        </p:attrNameLst>
                                      </p:cBhvr>
                                      <p:tavLst>
                                        <p:tav tm="0">
                                          <p:val>
                                            <p:strVal val="#ppt_x"/>
                                          </p:val>
                                        </p:tav>
                                        <p:tav tm="100000">
                                          <p:val>
                                            <p:strVal val="#ppt_x"/>
                                          </p:val>
                                        </p:tav>
                                      </p:tavLst>
                                    </p:anim>
                                    <p:anim calcmode="lin" valueType="num">
                                      <p:cBhvr>
                                        <p:cTn id="24" dur="15000" fill="hold"/>
                                        <p:tgtEl>
                                          <p:spTgt spid="302086"/>
                                        </p:tgtEl>
                                        <p:attrNameLst>
                                          <p:attrName>ppt_y</p:attrName>
                                        </p:attrNameLst>
                                      </p:cBhvr>
                                      <p:tavLst>
                                        <p:tav tm="0">
                                          <p:val>
                                            <p:strVal val="#ppt_y+1"/>
                                          </p:val>
                                        </p:tav>
                                        <p:tav tm="100000">
                                          <p:val>
                                            <p:strVal val="#ppt_y-1"/>
                                          </p:val>
                                        </p:tav>
                                      </p:tavLst>
                                    </p:anim>
                                  </p:childTnLst>
                                </p:cTn>
                              </p:par>
                              <p:par>
                                <p:cTn id="25" presetID="28" presetClass="entr" presetSubtype="0" fill="hold" nodeType="withEffect">
                                  <p:stCondLst>
                                    <p:cond delay="54600"/>
                                  </p:stCondLst>
                                  <p:childTnLst>
                                    <p:set>
                                      <p:cBhvr>
                                        <p:cTn id="26" dur="1" fill="hold">
                                          <p:stCondLst>
                                            <p:cond delay="0"/>
                                          </p:stCondLst>
                                        </p:cTn>
                                        <p:tgtEl>
                                          <p:spTgt spid="302087"/>
                                        </p:tgtEl>
                                        <p:attrNameLst>
                                          <p:attrName>style.visibility</p:attrName>
                                        </p:attrNameLst>
                                      </p:cBhvr>
                                      <p:to>
                                        <p:strVal val="visible"/>
                                      </p:to>
                                    </p:set>
                                    <p:anim calcmode="lin" valueType="num">
                                      <p:cBhvr>
                                        <p:cTn id="27" dur="20000" fill="hold"/>
                                        <p:tgtEl>
                                          <p:spTgt spid="302087"/>
                                        </p:tgtEl>
                                        <p:attrNameLst>
                                          <p:attrName>ppt_x</p:attrName>
                                        </p:attrNameLst>
                                      </p:cBhvr>
                                      <p:tavLst>
                                        <p:tav tm="0">
                                          <p:val>
                                            <p:strVal val="#ppt_x"/>
                                          </p:val>
                                        </p:tav>
                                        <p:tav tm="100000">
                                          <p:val>
                                            <p:strVal val="#ppt_x"/>
                                          </p:val>
                                        </p:tav>
                                      </p:tavLst>
                                    </p:anim>
                                    <p:anim calcmode="lin" valueType="num">
                                      <p:cBhvr>
                                        <p:cTn id="28" dur="20000" fill="hold"/>
                                        <p:tgtEl>
                                          <p:spTgt spid="302087"/>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9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2"/>
          <p:cNvPicPr>
            <a:picLocks noGrp="1" noChangeAspect="1" noChangeArrowheads="1"/>
          </p:cNvPicPr>
          <p:nvPr>
            <p:ph type="body" idx="1"/>
          </p:nvPr>
        </p:nvPicPr>
        <p:blipFill>
          <a:blip r:embed="rId3" cstate="screen">
            <a:extLst>
              <a:ext uri="{28A0092B-C50C-407E-A947-70E740481C1C}">
                <a14:useLocalDpi xmlns:a14="http://schemas.microsoft.com/office/drawing/2010/main" val="0"/>
              </a:ext>
            </a:extLst>
          </a:blip>
          <a:srcRect/>
          <a:stretch>
            <a:fillRect/>
          </a:stretch>
        </p:blipFill>
        <p:spPr>
          <a:xfrm>
            <a:off x="4495800" y="147638"/>
            <a:ext cx="4495800" cy="6634162"/>
          </a:xfrm>
          <a:noFill/>
        </p:spPr>
      </p:pic>
      <p:sp>
        <p:nvSpPr>
          <p:cNvPr id="114691" name="Text Box 3"/>
          <p:cNvSpPr txBox="1">
            <a:spLocks noChangeArrowheads="1"/>
          </p:cNvSpPr>
          <p:nvPr/>
        </p:nvSpPr>
        <p:spPr bwMode="auto">
          <a:xfrm>
            <a:off x="978780" y="1143000"/>
            <a:ext cx="2209800" cy="646331"/>
          </a:xfrm>
          <a:prstGeom prst="rect">
            <a:avLst/>
          </a:prstGeom>
          <a:solidFill>
            <a:schemeClr val="accent6">
              <a:lumMod val="75000"/>
            </a:schemeClr>
          </a:solidFill>
          <a:ln w="9525">
            <a:noFill/>
            <a:miter lim="800000"/>
            <a:headEnd/>
            <a:tailEnd/>
          </a:ln>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600" b="1" dirty="0">
                <a:solidFill>
                  <a:schemeClr val="bg1"/>
                </a:solidFill>
                <a:latin typeface="Arial" panose="020B0604020202020204" pitchFamily="34" charset="0"/>
                <a:cs typeface="Arial" panose="020B0604020202020204" pitchFamily="34" charset="0"/>
              </a:rPr>
              <a:t>كنعان</a:t>
            </a:r>
            <a:endParaRPr lang="en-US" altLang="en-US" sz="3600" b="1" dirty="0">
              <a:solidFill>
                <a:schemeClr val="bg1"/>
              </a:solidFill>
              <a:latin typeface="Arial" panose="020B0604020202020204" pitchFamily="34" charset="0"/>
              <a:cs typeface="Arial" panose="020B0604020202020204" pitchFamily="34" charset="0"/>
            </a:endParaRPr>
          </a:p>
        </p:txBody>
      </p:sp>
      <p:pic>
        <p:nvPicPr>
          <p:cNvPr id="166916"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067175" y="307181"/>
            <a:ext cx="26765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83480" y="580394"/>
            <a:ext cx="3200400" cy="4953000"/>
          </a:xfrm>
        </p:spPr>
        <p:txBody>
          <a:bodyPr/>
          <a:lstStyle/>
          <a:p>
            <a:r>
              <a:rPr lang="ar-JO" altLang="en-US" sz="3600" dirty="0">
                <a:solidFill>
                  <a:srgbClr val="FFFFFF"/>
                </a:solidFill>
                <a:ea typeface="ＭＳ Ｐゴシック" pitchFamily="34" charset="-128"/>
              </a:rPr>
              <a:t>قبل وبعد الغزو من قبل أسباط إسرائيل.</a:t>
            </a:r>
            <a:endParaRPr lang="en-US" altLang="en-US" sz="3600" dirty="0">
              <a:ea typeface="ＭＳ Ｐゴシック" pitchFamily="34" charset="-128"/>
            </a:endParaRPr>
          </a:p>
        </p:txBody>
      </p:sp>
      <p:sp>
        <p:nvSpPr>
          <p:cNvPr id="6"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96</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68962"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743200" y="-434051"/>
            <a:ext cx="6781800" cy="7726102"/>
          </a:xfrm>
          <a:noFill/>
        </p:spPr>
      </p:pic>
      <p:sp>
        <p:nvSpPr>
          <p:cNvPr id="168963" name="Text Box 3"/>
          <p:cNvSpPr txBox="1">
            <a:spLocks noChangeArrowheads="1"/>
          </p:cNvSpPr>
          <p:nvPr/>
        </p:nvSpPr>
        <p:spPr bwMode="auto">
          <a:xfrm>
            <a:off x="457200" y="5334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endParaRPr lang="en-US" altLang="en-US" sz="1800" b="1" dirty="0">
              <a:latin typeface="Arial" panose="020B0604020202020204" pitchFamily="34" charset="0"/>
              <a:cs typeface="Arial" panose="020B0604020202020204" pitchFamily="34" charset="0"/>
            </a:endParaRPr>
          </a:p>
        </p:txBody>
      </p:sp>
      <p:sp>
        <p:nvSpPr>
          <p:cNvPr id="168964" name="Text Box 4"/>
          <p:cNvSpPr txBox="1">
            <a:spLocks noChangeArrowheads="1"/>
          </p:cNvSpPr>
          <p:nvPr/>
        </p:nvSpPr>
        <p:spPr bwMode="auto">
          <a:xfrm>
            <a:off x="838200" y="15240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endParaRPr lang="en-US" altLang="en-US" sz="1800" b="1" dirty="0">
              <a:latin typeface="Arial" panose="020B0604020202020204" pitchFamily="34" charset="0"/>
              <a:cs typeface="Arial" panose="020B0604020202020204" pitchFamily="34" charset="0"/>
            </a:endParaRPr>
          </a:p>
        </p:txBody>
      </p:sp>
      <p:sp>
        <p:nvSpPr>
          <p:cNvPr id="168965" name="Text Box 5"/>
          <p:cNvSpPr txBox="1">
            <a:spLocks noChangeArrowheads="1"/>
          </p:cNvSpPr>
          <p:nvPr/>
        </p:nvSpPr>
        <p:spPr bwMode="auto">
          <a:xfrm>
            <a:off x="685800" y="1981200"/>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endParaRPr lang="en-US" altLang="en-US" sz="2800" b="1"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665918"/>
            <a:ext cx="2667000" cy="4495800"/>
          </a:xfrm>
        </p:spPr>
        <p:txBody>
          <a:bodyPr/>
          <a:lstStyle/>
          <a:p>
            <a:pPr eaLnBrk="1" hangingPunct="1"/>
            <a:r>
              <a:rPr lang="ar-JO" altLang="en-US" sz="3600" dirty="0">
                <a:solidFill>
                  <a:srgbClr val="FFFFFF"/>
                </a:solidFill>
                <a:ea typeface="ＭＳ Ｐゴシック" pitchFamily="34" charset="-128"/>
              </a:rPr>
              <a:t>تقسيم</a:t>
            </a:r>
            <a:br>
              <a:rPr lang="ar-JO" altLang="en-US" sz="3600" dirty="0">
                <a:solidFill>
                  <a:srgbClr val="FFFFFF"/>
                </a:solidFill>
                <a:ea typeface="ＭＳ Ｐゴシック" pitchFamily="34" charset="-128"/>
              </a:rPr>
            </a:br>
            <a:r>
              <a:rPr lang="ar-JO" altLang="en-US" sz="3600" dirty="0">
                <a:solidFill>
                  <a:srgbClr val="FFFFFF"/>
                </a:solidFill>
                <a:ea typeface="ＭＳ Ｐゴシック" pitchFamily="34" charset="-128"/>
              </a:rPr>
              <a:t>كنعان</a:t>
            </a:r>
            <a:br>
              <a:rPr lang="ar-JO" altLang="en-US" sz="3600" dirty="0">
                <a:solidFill>
                  <a:srgbClr val="FFFFFF"/>
                </a:solidFill>
                <a:ea typeface="ＭＳ Ｐゴシック" pitchFamily="34" charset="-128"/>
              </a:rPr>
            </a:br>
            <a:r>
              <a:rPr lang="ar-JO" altLang="en-US" sz="3600" dirty="0">
                <a:solidFill>
                  <a:srgbClr val="FFFFFF"/>
                </a:solidFill>
                <a:ea typeface="ＭＳ Ｐゴシック" pitchFamily="34" charset="-128"/>
              </a:rPr>
              <a:t>بين</a:t>
            </a:r>
            <a:br>
              <a:rPr lang="ar-JO" altLang="en-US" sz="3600" dirty="0">
                <a:solidFill>
                  <a:srgbClr val="FFFFFF"/>
                </a:solidFill>
                <a:ea typeface="ＭＳ Ｐゴシック" pitchFamily="34" charset="-128"/>
              </a:rPr>
            </a:br>
            <a:r>
              <a:rPr lang="ar-JO" altLang="en-US" sz="3600" dirty="0">
                <a:solidFill>
                  <a:srgbClr val="FFFFFF"/>
                </a:solidFill>
                <a:ea typeface="ＭＳ Ｐゴシック" pitchFamily="34" charset="-128"/>
              </a:rPr>
              <a:t>أسباط</a:t>
            </a:r>
            <a:br>
              <a:rPr lang="ar-JO" altLang="en-US" sz="3600" dirty="0">
                <a:solidFill>
                  <a:srgbClr val="FFFFFF"/>
                </a:solidFill>
                <a:ea typeface="ＭＳ Ｐゴシック" pitchFamily="34" charset="-128"/>
              </a:rPr>
            </a:br>
            <a:r>
              <a:rPr lang="ar-JO" altLang="en-US" sz="3600" dirty="0">
                <a:solidFill>
                  <a:srgbClr val="FFFFFF"/>
                </a:solidFill>
                <a:ea typeface="ＭＳ Ｐゴシック" pitchFamily="34" charset="-128"/>
              </a:rPr>
              <a:t>إسرائيل</a:t>
            </a:r>
            <a:endParaRPr lang="en-US" altLang="en-US" sz="5400" dirty="0">
              <a:ea typeface="ＭＳ Ｐゴシック" pitchFamily="34" charset="-128"/>
            </a:endParaRPr>
          </a:p>
        </p:txBody>
      </p:sp>
      <p:sp>
        <p:nvSpPr>
          <p:cNvPr id="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21</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685800" y="0"/>
            <a:ext cx="7772400" cy="944563"/>
          </a:xfrm>
        </p:spPr>
        <p:txBody>
          <a:bodyPr/>
          <a:lstStyle/>
          <a:p>
            <a:pPr eaLnBrk="1" hangingPunct="1"/>
            <a:r>
              <a:rPr lang="ar-JO" altLang="en-US" sz="4000" dirty="0">
                <a:solidFill>
                  <a:schemeClr val="bg1"/>
                </a:solidFill>
                <a:ea typeface="ＭＳ Ｐゴシック" pitchFamily="34" charset="-128"/>
                <a:cs typeface="Times New Roman" pitchFamily="18" charset="0"/>
              </a:rPr>
              <a:t>الزراعة الرعوية في جلعاد</a:t>
            </a:r>
            <a:endParaRPr lang="en-US" altLang="en-US" sz="4000" dirty="0">
              <a:solidFill>
                <a:schemeClr val="bg1"/>
              </a:solidFill>
              <a:ea typeface="ＭＳ Ｐゴシック" pitchFamily="34" charset="-128"/>
              <a:cs typeface="Times New Roman" pitchFamily="18" charset="0"/>
            </a:endParaRPr>
          </a:p>
        </p:txBody>
      </p:sp>
      <p:pic>
        <p:nvPicPr>
          <p:cNvPr id="171011" name="Picture 4" descr="Listib, possible Tishbe, from Mar Elias, tb060403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48615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2" name="Picture 3" descr="Gilead goats2, tb n031701"/>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28600" y="914400"/>
            <a:ext cx="5257800" cy="3943350"/>
          </a:xfr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bk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8" name="Text Box 3"/>
          <p:cNvSpPr txBox="1">
            <a:spLocks noChangeArrowheads="1"/>
          </p:cNvSpPr>
          <p:nvPr/>
        </p:nvSpPr>
        <p:spPr bwMode="auto">
          <a:xfrm>
            <a:off x="1403350" y="1125538"/>
            <a:ext cx="68405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endParaRPr lang="en-US" altLang="en-US" sz="1800" b="1" dirty="0">
              <a:latin typeface="Arial" panose="020B0604020202020204" pitchFamily="34" charset="0"/>
            </a:endParaRPr>
          </a:p>
        </p:txBody>
      </p:sp>
      <p:sp>
        <p:nvSpPr>
          <p:cNvPr id="173059" name="Text Box 4"/>
          <p:cNvSpPr txBox="1">
            <a:spLocks noChangeArrowheads="1"/>
          </p:cNvSpPr>
          <p:nvPr/>
        </p:nvSpPr>
        <p:spPr bwMode="auto">
          <a:xfrm>
            <a:off x="1116013" y="1268413"/>
            <a:ext cx="18415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CA" altLang="en-US" sz="1800" b="1" dirty="0">
              <a:latin typeface="Arial" panose="020B0604020202020204" pitchFamily="34" charset="0"/>
            </a:endParaRPr>
          </a:p>
          <a:p>
            <a:pPr eaLnBrk="1" hangingPunct="1"/>
            <a:endParaRPr lang="en-CA" altLang="en-US" sz="1800" b="1" dirty="0">
              <a:latin typeface="Arial" panose="020B0604020202020204" pitchFamily="34" charset="0"/>
            </a:endParaRPr>
          </a:p>
          <a:p>
            <a:pPr eaLnBrk="1" hangingPunct="1"/>
            <a:endParaRPr lang="en-CA" altLang="en-US" sz="1800" b="1" dirty="0">
              <a:latin typeface="Arial" panose="020B0604020202020204" pitchFamily="34" charset="0"/>
            </a:endParaRPr>
          </a:p>
          <a:p>
            <a:pPr eaLnBrk="1" hangingPunct="1"/>
            <a:endParaRPr lang="en-CA" altLang="en-US" sz="1800" b="1" dirty="0">
              <a:latin typeface="Arial" panose="020B0604020202020204" pitchFamily="34" charset="0"/>
            </a:endParaRPr>
          </a:p>
          <a:p>
            <a:pPr eaLnBrk="1" hangingPunct="1"/>
            <a:endParaRPr lang="en-CA" altLang="en-US" sz="1800" b="1" dirty="0">
              <a:latin typeface="Arial" panose="020B0604020202020204" pitchFamily="34" charset="0"/>
            </a:endParaRPr>
          </a:p>
          <a:p>
            <a:pPr eaLnBrk="1" hangingPunct="1"/>
            <a:endParaRPr lang="en-CA" altLang="en-US" sz="1800" b="1" dirty="0">
              <a:latin typeface="Arial" panose="020B0604020202020204" pitchFamily="34" charset="0"/>
            </a:endParaRPr>
          </a:p>
          <a:p>
            <a:pPr eaLnBrk="1" hangingPunct="1"/>
            <a:endParaRPr lang="en-US" altLang="en-US" sz="1800" b="1" dirty="0">
              <a:latin typeface="Arial" panose="020B0604020202020204" pitchFamily="34" charset="0"/>
            </a:endParaRPr>
          </a:p>
        </p:txBody>
      </p:sp>
      <p:sp>
        <p:nvSpPr>
          <p:cNvPr id="173060" name="Text Box 5"/>
          <p:cNvSpPr txBox="1">
            <a:spLocks noChangeArrowheads="1"/>
          </p:cNvSpPr>
          <p:nvPr/>
        </p:nvSpPr>
        <p:spPr bwMode="auto">
          <a:xfrm>
            <a:off x="1403350" y="24209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1800" b="1" dirty="0">
              <a:latin typeface="Arial" panose="020B0604020202020204" pitchFamily="34" charset="0"/>
            </a:endParaRPr>
          </a:p>
        </p:txBody>
      </p:sp>
      <p:graphicFrame>
        <p:nvGraphicFramePr>
          <p:cNvPr id="75809" name="Group 33"/>
          <p:cNvGraphicFramePr>
            <a:graphicFrameLocks noGrp="1"/>
          </p:cNvGraphicFramePr>
          <p:nvPr>
            <p:extLst>
              <p:ext uri="{D42A27DB-BD31-4B8C-83A1-F6EECF244321}">
                <p14:modId xmlns:p14="http://schemas.microsoft.com/office/powerpoint/2010/main" val="2103081398"/>
              </p:ext>
            </p:extLst>
          </p:nvPr>
        </p:nvGraphicFramePr>
        <p:xfrm>
          <a:off x="457200" y="914400"/>
          <a:ext cx="8305800" cy="5735612"/>
        </p:xfrm>
        <a:graphic>
          <a:graphicData uri="http://schemas.openxmlformats.org/drawingml/2006/table">
            <a:tbl>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57913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rgbClr val="FFFF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الملك ناحاش مقابل الملك شاول</a:t>
                      </a:r>
                      <a:endParaRPr kumimoji="0" lang="en-US" sz="3200" b="1" i="0" u="none" strike="noStrike" cap="none" normalizeH="0" baseline="0" dirty="0">
                        <a:ln>
                          <a:noFill/>
                        </a:ln>
                        <a:solidFill>
                          <a:srgbClr val="FFFF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solidFill>
                      <a:srgbClr val="1B11A3"/>
                    </a:solidFill>
                  </a:tcPr>
                </a:tc>
                <a:tc hMerge="1">
                  <a:txBody>
                    <a:bodyPr/>
                    <a:lstStyle/>
                    <a:p>
                      <a:endParaRPr lang="en-US"/>
                    </a:p>
                  </a:txBody>
                  <a:tcPr/>
                </a:tc>
                <a:extLst>
                  <a:ext uri="{0D108BD9-81ED-4DB2-BD59-A6C34878D82A}">
                    <a16:rowId xmlns:a16="http://schemas.microsoft.com/office/drawing/2014/main" val="10000"/>
                  </a:ext>
                </a:extLst>
              </a:tr>
              <a:tr h="408040">
                <a:tc gridSpan="2">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bg1"/>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الجولة الأولى</a:t>
                      </a:r>
                      <a:endParaRPr kumimoji="0" lang="en-US" sz="1600" b="1" i="0" u="none" strike="noStrike" cap="none" normalizeH="0" baseline="0" dirty="0">
                        <a:ln>
                          <a:noFill/>
                        </a:ln>
                        <a:solidFill>
                          <a:schemeClr val="bg1"/>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12618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rgbClr val="FFFF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يريد ناحاش السيطرة على أرض إسرائيل شرق الأردن</a:t>
                      </a:r>
                      <a:endParaRPr kumimoji="0" lang="en-US" sz="2400" b="1" i="0" u="none" strike="noStrike" cap="none" normalizeH="0" baseline="0" dirty="0">
                        <a:ln>
                          <a:noFill/>
                        </a:ln>
                        <a:solidFill>
                          <a:srgbClr val="FFFF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rgbClr val="FFFF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شاول في جبعة</a:t>
                      </a:r>
                      <a:endParaRPr kumimoji="0" lang="en-US" sz="2400" b="1" i="0" u="none" strike="noStrike" cap="none" normalizeH="0" baseline="0" dirty="0">
                        <a:ln>
                          <a:noFill/>
                        </a:ln>
                        <a:solidFill>
                          <a:srgbClr val="FFFF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8040">
                <a:tc gridSpan="2">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bg1"/>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الجولة الثانية</a:t>
                      </a:r>
                      <a:endParaRPr kumimoji="0" lang="en-US" sz="1600" b="1" i="0" u="none" strike="noStrike" cap="none" normalizeH="0" baseline="0" dirty="0">
                        <a:ln>
                          <a:noFill/>
                        </a:ln>
                        <a:solidFill>
                          <a:schemeClr val="bg1"/>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15544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rgbClr val="FFFF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استهدف ناحاش يابيش جلعاد وأخضعهم بقسوة (تقوير العين اليمنى)</a:t>
                      </a:r>
                      <a:endParaRPr kumimoji="0" lang="en-US" sz="2400" b="1" i="0" u="none" strike="noStrike" cap="none" normalizeH="0" baseline="0" dirty="0">
                        <a:ln>
                          <a:noFill/>
                        </a:ln>
                        <a:solidFill>
                          <a:srgbClr val="FFFF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rgbClr val="FFFF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تجاوب مع نداء الإستغاثة وحل عليه روح الرب، حشد 330000 رجل وهاجم العمونيين. </a:t>
                      </a:r>
                      <a:endParaRPr kumimoji="0" lang="en-US" sz="2400" b="1" i="0" u="none" strike="noStrike" cap="none" normalizeH="0" baseline="0" dirty="0">
                        <a:ln>
                          <a:noFill/>
                        </a:ln>
                        <a:solidFill>
                          <a:srgbClr val="FFFF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92">
                <a:tc gridSpan="2">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bg1"/>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الجولة الثالثة</a:t>
                      </a:r>
                      <a:endParaRPr kumimoji="0" lang="en-US" sz="1600" b="1" i="0" u="none" strike="noStrike" cap="none" normalizeH="0" baseline="0" dirty="0">
                        <a:ln>
                          <a:noFill/>
                        </a:ln>
                        <a:solidFill>
                          <a:schemeClr val="bg1"/>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11887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rgbClr val="FFFF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قتلت قوات ناحاش وتشتتت على أيدي رجال شاول.</a:t>
                      </a:r>
                      <a:endParaRPr kumimoji="0" lang="en-US" sz="2400" b="1" i="0" u="none" strike="noStrike" cap="none" normalizeH="0" baseline="0" dirty="0">
                        <a:ln>
                          <a:noFill/>
                        </a:ln>
                        <a:solidFill>
                          <a:srgbClr val="FFFF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rgbClr val="FFFF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rPr>
                        <a:t>تثبت شاول كملك إسرائيل</a:t>
                      </a:r>
                      <a:endParaRPr kumimoji="0" lang="en-US" sz="2400" b="1" i="0" u="none" strike="noStrike" cap="none" normalizeH="0" baseline="0" dirty="0">
                        <a:ln>
                          <a:noFill/>
                        </a:ln>
                        <a:solidFill>
                          <a:srgbClr val="FFFF00"/>
                        </a:solidFill>
                        <a:effectLst>
                          <a:glow rad="127000">
                            <a:schemeClr val="tx1">
                              <a:alpha val="90000"/>
                            </a:schemeClr>
                          </a:glow>
                        </a:effectLst>
                        <a:latin typeface="Arial" panose="020B0604020202020204" pitchFamily="34" charset="0"/>
                        <a:ea typeface="ＭＳ Ｐゴシック" charset="0"/>
                        <a:cs typeface="Arial" panose="020B0604020202020204" pitchFamily="34"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 name="Title 1"/>
          <p:cNvSpPr>
            <a:spLocks noGrp="1"/>
          </p:cNvSpPr>
          <p:nvPr>
            <p:ph type="title" idx="4294967295"/>
          </p:nvPr>
        </p:nvSpPr>
        <p:spPr>
          <a:xfrm>
            <a:off x="0" y="-76200"/>
            <a:ext cx="9144000" cy="838200"/>
          </a:xfrm>
          <a:extLst>
            <a:ext uri="{FAA26D3D-D897-4be2-8F04-BA451C77F1D7}">
              <ma14:placeholderFlag xmlns:ma14="http://schemas.microsoft.com/office/mac/drawingml/2011/main" xmlns="" val="1"/>
            </a:ext>
          </a:extLst>
        </p:spPr>
        <p:txBody>
          <a:bodyPr/>
          <a:lstStyle/>
          <a:p>
            <a:pPr>
              <a:defRPr/>
            </a:pPr>
            <a:r>
              <a:rPr lang="ar-JO" sz="2800" kern="10" dirty="0">
                <a:ln w="9525" cap="flat" cmpd="sng" algn="ctr">
                  <a:solidFill>
                    <a:srgbClr val="000000"/>
                  </a:solidFill>
                  <a:prstDash val="solid"/>
                  <a:round/>
                </a:ln>
                <a:solidFill>
                  <a:srgbClr val="FFFFFF"/>
                </a:solidFill>
                <a:ea typeface="Arial Black"/>
              </a:rPr>
              <a:t>4. العمونيون خلال ملكية إسرائيل</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0" y="0"/>
            <a:ext cx="9067800" cy="1676400"/>
          </a:xfrm>
        </p:spPr>
        <p:txBody>
          <a:bodyPr/>
          <a:lstStyle/>
          <a:p>
            <a:pPr eaLnBrk="1" hangingPunct="1"/>
            <a:r>
              <a:rPr lang="ar-JO" altLang="en-US" sz="3200" dirty="0">
                <a:solidFill>
                  <a:schemeClr val="bg1"/>
                </a:solidFill>
                <a:ea typeface="ＭＳ Ｐゴシック" pitchFamily="34" charset="-128"/>
              </a:rPr>
              <a:t>يابيش جلعاد هي المكان الذي قاد فيه شاول جيش بني إسرائيل </a:t>
            </a:r>
            <a:br>
              <a:rPr lang="ar-JO" altLang="en-US" sz="3200" dirty="0">
                <a:solidFill>
                  <a:schemeClr val="bg1"/>
                </a:solidFill>
                <a:ea typeface="ＭＳ Ｐゴシック" pitchFamily="34" charset="-128"/>
              </a:rPr>
            </a:br>
            <a:r>
              <a:rPr lang="ar-JO" altLang="en-US" sz="3200" dirty="0">
                <a:solidFill>
                  <a:schemeClr val="bg1"/>
                </a:solidFill>
                <a:ea typeface="ＭＳ Ｐゴシック" pitchFamily="34" charset="-128"/>
              </a:rPr>
              <a:t>ضد العمونيين</a:t>
            </a:r>
            <a:endParaRPr lang="en-US" altLang="en-US" sz="3200" dirty="0">
              <a:solidFill>
                <a:schemeClr val="bg1"/>
              </a:solidFill>
              <a:ea typeface="ＭＳ Ｐゴシック" pitchFamily="34" charset="-128"/>
            </a:endParaRPr>
          </a:p>
        </p:txBody>
      </p:sp>
      <p:pic>
        <p:nvPicPr>
          <p:cNvPr id="175107" name="Picture 3" descr="Jabesh Gilead, Tell Maqlub, from north, tb060403161"/>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4379"/>
          <a:stretch/>
        </p:blipFill>
        <p:spPr>
          <a:xfrm>
            <a:off x="342900" y="1475441"/>
            <a:ext cx="8382000" cy="5382559"/>
          </a:xfr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4C000F"/>
            </a:gs>
            <a:gs pos="100000">
              <a:srgbClr val="A50021"/>
            </a:gs>
          </a:gsLst>
          <a:lin ang="5400000" scaled="1"/>
        </a:gradFill>
        <a:effectLst/>
      </p:bgPr>
    </p:bg>
    <p:spTree>
      <p:nvGrpSpPr>
        <p:cNvPr id="1" name=""/>
        <p:cNvGrpSpPr/>
        <p:nvPr/>
      </p:nvGrpSpPr>
      <p:grpSpPr>
        <a:xfrm>
          <a:off x="0" y="0"/>
          <a:ext cx="0" cy="0"/>
          <a:chOff x="0" y="0"/>
          <a:chExt cx="0" cy="0"/>
        </a:xfrm>
      </p:grpSpPr>
      <p:pic>
        <p:nvPicPr>
          <p:cNvPr id="177154" name="Picture 3" descr="sanctuary"/>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932363" y="4292600"/>
            <a:ext cx="3449637" cy="2587758"/>
          </a:xfrm>
          <a:noFill/>
        </p:spPr>
      </p:pic>
      <p:pic>
        <p:nvPicPr>
          <p:cNvPr id="177155" name="Picture 4" descr="david_saul1"/>
          <p:cNvPicPr>
            <a:picLocks noGrp="1" noChangeAspect="1" noChangeArrowheads="1"/>
          </p:cNvPicPr>
          <p:nvPr>
            <p:ph sz="quarter" idx="3"/>
          </p:nvPr>
        </p:nvPicPr>
        <p:blipFill>
          <a:blip r:embed="rId4" cstate="screen">
            <a:extLst>
              <a:ext uri="{28A0092B-C50C-407E-A947-70E740481C1C}">
                <a14:useLocalDpi xmlns:a14="http://schemas.microsoft.com/office/drawing/2010/main" val="0"/>
              </a:ext>
            </a:extLst>
          </a:blip>
          <a:srcRect/>
          <a:stretch>
            <a:fillRect/>
          </a:stretch>
        </p:blipFill>
        <p:spPr>
          <a:xfrm>
            <a:off x="102810" y="1341438"/>
            <a:ext cx="4108828" cy="5135562"/>
          </a:xfrm>
          <a:noFill/>
        </p:spPr>
      </p:pic>
      <p:sp>
        <p:nvSpPr>
          <p:cNvPr id="2" name="Title 1"/>
          <p:cNvSpPr>
            <a:spLocks noGrp="1"/>
          </p:cNvSpPr>
          <p:nvPr>
            <p:ph type="title"/>
          </p:nvPr>
        </p:nvSpPr>
        <p:spPr>
          <a:xfrm>
            <a:off x="152400" y="228600"/>
            <a:ext cx="8991600" cy="1143000"/>
          </a:xfrm>
          <a:solidFill>
            <a:schemeClr val="tx1"/>
          </a:solidFill>
        </p:spPr>
        <p:txBody>
          <a:bodyPr/>
          <a:lstStyle/>
          <a:p>
            <a:pPr eaLnBrk="1" hangingPunct="1"/>
            <a:r>
              <a:rPr lang="ar-JO" altLang="en-US" sz="3200" dirty="0">
                <a:solidFill>
                  <a:srgbClr val="FFFFFF"/>
                </a:solidFill>
                <a:ea typeface="ＭＳ Ｐゴシック" pitchFamily="34" charset="-128"/>
              </a:rPr>
              <a:t>داود والعمونيين: دراما المحبة والكراهية</a:t>
            </a:r>
            <a:endParaRPr lang="en-US" altLang="en-US" dirty="0">
              <a:solidFill>
                <a:srgbClr val="FFFFFF"/>
              </a:solidFill>
              <a:ea typeface="ＭＳ Ｐゴシック" pitchFamily="34" charset="-128"/>
            </a:endParaRPr>
          </a:p>
        </p:txBody>
      </p:sp>
      <p:sp>
        <p:nvSpPr>
          <p:cNvPr id="177157" name="Rectangle 2"/>
          <p:cNvSpPr txBox="1">
            <a:spLocks noChangeArrowheads="1"/>
          </p:cNvSpPr>
          <p:nvPr/>
        </p:nvSpPr>
        <p:spPr bwMode="auto">
          <a:xfrm>
            <a:off x="4648200" y="1371600"/>
            <a:ext cx="4038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20000"/>
              </a:spcBef>
            </a:pPr>
            <a:r>
              <a:rPr lang="ar-JO" altLang="en-US" sz="3600" b="1" u="sng" dirty="0">
                <a:solidFill>
                  <a:srgbClr val="FFFF00"/>
                </a:solidFill>
                <a:latin typeface="Arial" panose="020B0604020202020204" pitchFamily="34" charset="0"/>
                <a:cs typeface="Arial" panose="020B0604020202020204" pitchFamily="34" charset="0"/>
              </a:rPr>
              <a:t>الملجأ</a:t>
            </a:r>
            <a:endParaRPr lang="en-CA" altLang="en-US" sz="3600" b="1" u="sng" dirty="0">
              <a:solidFill>
                <a:srgbClr val="FFFF00"/>
              </a:solidFill>
              <a:latin typeface="Arial" panose="020B0604020202020204" pitchFamily="34" charset="0"/>
              <a:cs typeface="Arial" panose="020B0604020202020204" pitchFamily="34" charset="0"/>
            </a:endParaRPr>
          </a:p>
          <a:p>
            <a:pPr algn="ctr" eaLnBrk="1" hangingPunct="1">
              <a:spcBef>
                <a:spcPct val="20000"/>
              </a:spcBef>
            </a:pPr>
            <a:r>
              <a:rPr lang="ar-JO" altLang="en-US" sz="2800" b="1" dirty="0">
                <a:solidFill>
                  <a:srgbClr val="FFFF00"/>
                </a:solidFill>
                <a:latin typeface="Arial" panose="020B0604020202020204" pitchFamily="34" charset="0"/>
                <a:cs typeface="Arial" panose="020B0604020202020204" pitchFamily="34" charset="0"/>
              </a:rPr>
              <a:t>سمح ناحاش لداود بأن يسكن في مدينة عمونية بأمان خلال ملاحقات شاول الشريرة. </a:t>
            </a:r>
            <a:endParaRPr lang="en-CA" altLang="en-US" sz="2800" b="1" dirty="0">
              <a:solidFill>
                <a:srgbClr val="FFFF00"/>
              </a:solidFill>
              <a:latin typeface="Arial" pitchFamily="34" charset="0"/>
              <a:cs typeface="Arial" pitchFamily="34" charset="0"/>
            </a:endParaRPr>
          </a:p>
          <a:p>
            <a:pPr algn="ctr" eaLnBrk="1" hangingPunct="1">
              <a:spcBef>
                <a:spcPct val="20000"/>
              </a:spcBef>
            </a:pPr>
            <a:endParaRPr lang="en-CA" altLang="en-US" sz="2800" b="1" dirty="0">
              <a:solidFill>
                <a:srgbClr val="FFFF00"/>
              </a:solidFill>
              <a:latin typeface="Arial" pitchFamily="34" charset="0"/>
              <a:cs typeface="Arial"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bk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Rectangle 3"/>
          <p:cNvSpPr>
            <a:spLocks noGrp="1" noChangeArrowheads="1"/>
          </p:cNvSpPr>
          <p:nvPr>
            <p:ph type="title"/>
          </p:nvPr>
        </p:nvSpPr>
        <p:spPr/>
        <p:txBody>
          <a:bodyPr/>
          <a:lstStyle/>
          <a:p>
            <a:pPr eaLnBrk="1" hangingPunct="1"/>
            <a:r>
              <a:rPr lang="ar-JO" altLang="en-US" sz="4800" dirty="0">
                <a:solidFill>
                  <a:srgbClr val="1B11A3"/>
                </a:solidFill>
                <a:ea typeface="ＭＳ Ｐゴシック" pitchFamily="34" charset="-128"/>
              </a:rPr>
              <a:t>الإخلاص</a:t>
            </a:r>
            <a:endParaRPr lang="en-US" altLang="en-US" sz="4800" dirty="0">
              <a:solidFill>
                <a:srgbClr val="1B11A3"/>
              </a:solidFill>
              <a:ea typeface="ＭＳ Ｐゴシック" pitchFamily="34" charset="-128"/>
            </a:endParaRPr>
          </a:p>
        </p:txBody>
      </p:sp>
      <p:pic>
        <p:nvPicPr>
          <p:cNvPr id="179203" name="Picture 5" descr="condolence"/>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572000" y="2400300"/>
            <a:ext cx="4250059" cy="2209800"/>
          </a:xfrm>
          <a:noFill/>
        </p:spPr>
      </p:pic>
      <p:sp>
        <p:nvSpPr>
          <p:cNvPr id="179204" name="Rectangle 4"/>
          <p:cNvSpPr txBox="1">
            <a:spLocks noChangeArrowheads="1"/>
          </p:cNvSpPr>
          <p:nvPr/>
        </p:nvSpPr>
        <p:spPr bwMode="auto">
          <a:xfrm>
            <a:off x="0" y="2285999"/>
            <a:ext cx="4419600" cy="358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14288" indent="-14288" algn="r" rtl="1" eaLnBrk="1" hangingPunct="1">
              <a:spcBef>
                <a:spcPct val="20000"/>
              </a:spcBef>
            </a:pPr>
            <a:r>
              <a:rPr lang="ar-JO" altLang="en-US" sz="3600" b="1" dirty="0">
                <a:latin typeface="Arial" panose="020B0604020202020204" pitchFamily="34" charset="0"/>
                <a:cs typeface="Arial" panose="020B0604020202020204" pitchFamily="34" charset="0"/>
              </a:rPr>
              <a:t>عندما مات ناحاش أرسل داود مبعوثين للتعبير عن تعاطفه مع حانون ابن ناحاش</a:t>
            </a:r>
          </a:p>
          <a:p>
            <a:pPr marL="14288" indent="-14288" algn="r" eaLnBrk="1" hangingPunct="1">
              <a:spcBef>
                <a:spcPct val="20000"/>
              </a:spcBef>
            </a:pPr>
            <a:r>
              <a:rPr lang="ar-JO" altLang="en-US" b="1" dirty="0">
                <a:latin typeface="Arial" panose="020B0604020202020204" pitchFamily="34" charset="0"/>
                <a:cs typeface="Arial" panose="020B0604020202020204" pitchFamily="34" charset="0"/>
              </a:rPr>
              <a:t>(2 صم 10: 1-2)</a:t>
            </a:r>
            <a:endParaRPr lang="en-US" altLang="en-US" b="1" dirty="0">
              <a:latin typeface="Arial" panose="020B0604020202020204" pitchFamily="34" charset="0"/>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182F00"/>
            </a:gs>
            <a:gs pos="50000">
              <a:srgbClr val="336600"/>
            </a:gs>
            <a:gs pos="100000">
              <a:srgbClr val="182F00"/>
            </a:gs>
          </a:gsLst>
          <a:lin ang="5400000" scaled="1"/>
        </a:gra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85800" y="304800"/>
            <a:ext cx="7772400" cy="1143000"/>
          </a:xfrm>
        </p:spPr>
        <p:txBody>
          <a:bodyPr/>
          <a:lstStyle/>
          <a:p>
            <a:pPr eaLnBrk="1" hangingPunct="1"/>
            <a:r>
              <a:rPr lang="ar-JO" altLang="en-US" sz="4800" dirty="0">
                <a:solidFill>
                  <a:srgbClr val="FFFFFF"/>
                </a:solidFill>
                <a:effectLst>
                  <a:outerShdw blurRad="38100" dist="38100" dir="2700000" algn="tl">
                    <a:srgbClr val="000000"/>
                  </a:outerShdw>
                </a:effectLst>
                <a:ea typeface="ＭＳ Ｐゴシック" pitchFamily="34" charset="-128"/>
              </a:rPr>
              <a:t>جواسيس</a:t>
            </a:r>
            <a:endParaRPr lang="en-US" altLang="en-US" sz="4800" dirty="0">
              <a:solidFill>
                <a:srgbClr val="FFFFFF"/>
              </a:solidFill>
              <a:effectLst>
                <a:outerShdw blurRad="38100" dist="38100" dir="2700000" algn="tl">
                  <a:srgbClr val="000000"/>
                </a:outerShdw>
              </a:effectLst>
              <a:ea typeface="ＭＳ Ｐゴシック" pitchFamily="34" charset="-128"/>
            </a:endParaRPr>
          </a:p>
        </p:txBody>
      </p:sp>
      <p:pic>
        <p:nvPicPr>
          <p:cNvPr id="181251" name="Picture 4" descr="spy"/>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val="0"/>
              </a:ext>
            </a:extLst>
          </a:blip>
          <a:srcRect r="31032"/>
          <a:stretch/>
        </p:blipFill>
        <p:spPr>
          <a:xfrm>
            <a:off x="4267200" y="1447800"/>
            <a:ext cx="4876800" cy="5105400"/>
          </a:xfrm>
          <a:noFill/>
        </p:spPr>
      </p:pic>
      <p:sp>
        <p:nvSpPr>
          <p:cNvPr id="5" name="Rectangle 3"/>
          <p:cNvSpPr txBox="1">
            <a:spLocks noChangeArrowheads="1"/>
          </p:cNvSpPr>
          <p:nvPr/>
        </p:nvSpPr>
        <p:spPr bwMode="auto">
          <a:xfrm>
            <a:off x="381000" y="1524000"/>
            <a:ext cx="3733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9525" indent="-9525" algn="r" eaLnBrk="1" hangingPunct="1">
              <a:spcBef>
                <a:spcPct val="20000"/>
              </a:spcBef>
            </a:pPr>
            <a:r>
              <a:rPr lang="ar-JO"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رفض حانون رجال داود باعتبارهم جواسيس، تم طردهم بلحى محلوقة وملابس مقصوصة من الوسط</a:t>
            </a:r>
            <a:br>
              <a:rPr lang="en-CA"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en-CA"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JO"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 صم 10: 4-5</a:t>
            </a:r>
            <a:r>
              <a:rPr lang="en-CA"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alt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slide(fromBottom)">
                                      <p:cBhvr>
                                        <p:cTn id="7" dur="5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0">
          <a:gsLst>
            <a:gs pos="0">
              <a:srgbClr val="470000"/>
            </a:gs>
            <a:gs pos="100000">
              <a:srgbClr val="990000"/>
            </a:gs>
          </a:gsLst>
          <a:lin ang="18900000" scaled="1"/>
        </a:gradFill>
        <a:effectLst/>
      </p:bgPr>
    </p:bg>
    <p:spTree>
      <p:nvGrpSpPr>
        <p:cNvPr id="1" name=""/>
        <p:cNvGrpSpPr/>
        <p:nvPr/>
      </p:nvGrpSpPr>
      <p:grpSpPr>
        <a:xfrm>
          <a:off x="0" y="0"/>
          <a:ext cx="0" cy="0"/>
          <a:chOff x="0" y="0"/>
          <a:chExt cx="0" cy="0"/>
        </a:xfrm>
      </p:grpSpPr>
      <p:pic>
        <p:nvPicPr>
          <p:cNvPr id="183298" name="Picture 2" descr="wa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55663" y="260350"/>
            <a:ext cx="7340600" cy="4454525"/>
          </a:xfrm>
          <a:noFill/>
        </p:spPr>
      </p:pic>
      <p:sp>
        <p:nvSpPr>
          <p:cNvPr id="183299" name="Rectangle 3"/>
          <p:cNvSpPr>
            <a:spLocks noGrp="1" noChangeArrowheads="1"/>
          </p:cNvSpPr>
          <p:nvPr>
            <p:ph type="title"/>
          </p:nvPr>
        </p:nvSpPr>
        <p:spPr>
          <a:xfrm>
            <a:off x="360363" y="457200"/>
            <a:ext cx="8250237" cy="762000"/>
          </a:xfrm>
        </p:spPr>
        <p:txBody>
          <a:bodyPr/>
          <a:lstStyle/>
          <a:p>
            <a:pPr eaLnBrk="1" hangingPunct="1"/>
            <a:r>
              <a:rPr lang="ar-JO" altLang="en-US" sz="4000" dirty="0">
                <a:ea typeface="ＭＳ Ｐゴシック" pitchFamily="34" charset="-128"/>
              </a:rPr>
              <a:t>المذبحة</a:t>
            </a:r>
            <a:endParaRPr lang="en-US" altLang="en-US" sz="4000" dirty="0">
              <a:ea typeface="ＭＳ Ｐゴシック" pitchFamily="34" charset="-128"/>
            </a:endParaRPr>
          </a:p>
        </p:txBody>
      </p:sp>
      <p:sp>
        <p:nvSpPr>
          <p:cNvPr id="183300" name="Rectangle 4"/>
          <p:cNvSpPr txBox="1">
            <a:spLocks noChangeArrowheads="1"/>
          </p:cNvSpPr>
          <p:nvPr/>
        </p:nvSpPr>
        <p:spPr bwMode="auto">
          <a:xfrm>
            <a:off x="0" y="4800600"/>
            <a:ext cx="914400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20000"/>
              </a:spcBef>
              <a:buFontTx/>
              <a:buChar char="•"/>
            </a:pPr>
            <a:r>
              <a:rPr lang="ar-JO" altLang="en-US" sz="2800" b="1" dirty="0">
                <a:solidFill>
                  <a:srgbClr val="FFFFFF"/>
                </a:solidFill>
                <a:latin typeface="Arial" panose="020B0604020202020204" pitchFamily="34" charset="0"/>
                <a:cs typeface="Arial" panose="020B0604020202020204" pitchFamily="34" charset="0"/>
              </a:rPr>
              <a:t>ثارت الحرب بين داود والعمونيين بسبب تصرف حانون المشين.</a:t>
            </a:r>
            <a:endParaRPr lang="en-CA" altLang="en-US" sz="2800" b="1" dirty="0">
              <a:solidFill>
                <a:srgbClr val="FFFFFF"/>
              </a:solidFill>
              <a:latin typeface="Arial" panose="020B0604020202020204" pitchFamily="34" charset="0"/>
              <a:cs typeface="Arial" panose="020B0604020202020204" pitchFamily="34" charset="0"/>
            </a:endParaRPr>
          </a:p>
          <a:p>
            <a:pPr algn="r" rtl="1" eaLnBrk="1" hangingPunct="1">
              <a:spcBef>
                <a:spcPct val="20000"/>
              </a:spcBef>
              <a:buFontTx/>
              <a:buChar char="•"/>
            </a:pPr>
            <a:r>
              <a:rPr lang="ar-JO" altLang="en-US" sz="2800" b="1" dirty="0">
                <a:solidFill>
                  <a:srgbClr val="FFFFFF"/>
                </a:solidFill>
                <a:latin typeface="Arial" panose="020B0604020202020204" pitchFamily="34" charset="0"/>
                <a:cs typeface="Arial" panose="020B0604020202020204" pitchFamily="34" charset="0"/>
              </a:rPr>
              <a:t>استأجر العمونيون المرتزقة الآراميين لكن قوات يؤاب وأبيشاي الإسرائيلية هزمتهم. </a:t>
            </a:r>
            <a:r>
              <a:rPr lang="en-CA" altLang="en-US" sz="2800" b="1" dirty="0">
                <a:solidFill>
                  <a:srgbClr val="FFFFFF"/>
                </a:solidFill>
                <a:latin typeface="Arial" panose="020B0604020202020204" pitchFamily="34" charset="0"/>
                <a:cs typeface="Arial" panose="020B0604020202020204" pitchFamily="34" charset="0"/>
              </a:rPr>
              <a:t> </a:t>
            </a:r>
            <a:endParaRPr lang="en-US" altLang="en-US" sz="28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da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692150"/>
            <a:ext cx="3856037"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6" name="Picture 3" descr="bk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7" name="Picture 4" descr="knight"/>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3348038" y="3578225"/>
            <a:ext cx="2379662" cy="1717675"/>
          </a:xfrm>
          <a:noFill/>
        </p:spPr>
      </p:pic>
      <p:pic>
        <p:nvPicPr>
          <p:cNvPr id="185348" name="Picture 5" descr="da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57338"/>
            <a:ext cx="3063875"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9" name="Text Box 8"/>
          <p:cNvSpPr txBox="1">
            <a:spLocks noChangeArrowheads="1"/>
          </p:cNvSpPr>
          <p:nvPr/>
        </p:nvSpPr>
        <p:spPr bwMode="auto">
          <a:xfrm>
            <a:off x="0" y="5334000"/>
            <a:ext cx="9144000" cy="139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20000"/>
              </a:spcBef>
            </a:pPr>
            <a:r>
              <a:rPr lang="ar-JO" altLang="en-US" sz="3200" b="1" dirty="0">
                <a:latin typeface="Arial" panose="020B0604020202020204" pitchFamily="34" charset="0"/>
                <a:cs typeface="Arial" panose="020B0604020202020204" pitchFamily="34" charset="0"/>
              </a:rPr>
              <a:t>هكذا صارت عمون دولة تابعة لإسرائيل</a:t>
            </a:r>
            <a:r>
              <a:rPr lang="en-CA" altLang="en-US" sz="3200" b="1" dirty="0">
                <a:latin typeface="Arial" panose="020B0604020202020204" pitchFamily="34" charset="0"/>
                <a:cs typeface="Arial" panose="020B0604020202020204" pitchFamily="34" charset="0"/>
              </a:rPr>
              <a:t> </a:t>
            </a:r>
            <a:endParaRPr lang="ar-JO" altLang="en-US" b="1" dirty="0">
              <a:latin typeface="Arial" panose="020B0604020202020204" pitchFamily="34" charset="0"/>
              <a:cs typeface="Arial" panose="020B0604020202020204" pitchFamily="34" charset="0"/>
            </a:endParaRPr>
          </a:p>
          <a:p>
            <a:pPr algn="ctr" eaLnBrk="1" hangingPunct="1">
              <a:spcBef>
                <a:spcPct val="20000"/>
              </a:spcBef>
            </a:pPr>
            <a:r>
              <a:rPr lang="ar-JO" altLang="en-US" b="1" dirty="0">
                <a:latin typeface="Arial" panose="020B0604020202020204" pitchFamily="34" charset="0"/>
                <a:cs typeface="Arial" panose="020B0604020202020204" pitchFamily="34" charset="0"/>
              </a:rPr>
              <a:t>(2 صم 11: 1، 12: 26-31، 1 أخ 20: 1-3)</a:t>
            </a:r>
            <a:r>
              <a:rPr lang="en-CA" altLang="en-US" b="1" dirty="0">
                <a:latin typeface="Arial" panose="020B0604020202020204" pitchFamily="34" charset="0"/>
                <a:cs typeface="Arial" panose="020B0604020202020204" pitchFamily="34" charset="0"/>
              </a:rPr>
              <a:t> </a:t>
            </a:r>
            <a:endParaRPr lang="en-US" altLang="en-US" b="1" dirty="0">
              <a:latin typeface="Arial" panose="020B0604020202020204" pitchFamily="34" charset="0"/>
              <a:cs typeface="Arial" panose="020B0604020202020204" pitchFamily="34" charset="0"/>
            </a:endParaRPr>
          </a:p>
          <a:p>
            <a:pPr eaLnBrk="1" hangingPunct="1"/>
            <a:endParaRPr lang="en-US" altLang="en-US" b="1" dirty="0">
              <a:latin typeface="Arial" panose="020B0604020202020204" pitchFamily="34" charset="0"/>
              <a:cs typeface="Arial" panose="020B0604020202020204" pitchFamily="34" charset="0"/>
            </a:endParaRPr>
          </a:p>
        </p:txBody>
      </p:sp>
      <p:sp>
        <p:nvSpPr>
          <p:cNvPr id="185350" name="Text Box 9"/>
          <p:cNvSpPr txBox="1">
            <a:spLocks noChangeArrowheads="1"/>
          </p:cNvSpPr>
          <p:nvPr/>
        </p:nvSpPr>
        <p:spPr bwMode="auto">
          <a:xfrm>
            <a:off x="4211638" y="2924175"/>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4000" b="1" dirty="0">
              <a:latin typeface="Arial" panose="020B0604020202020204" pitchFamily="34" charset="0"/>
              <a:cs typeface="Arial" panose="020B0604020202020204" pitchFamily="34" charset="0"/>
            </a:endParaRPr>
          </a:p>
        </p:txBody>
      </p:sp>
      <p:sp>
        <p:nvSpPr>
          <p:cNvPr id="185351" name="Rectangle 6"/>
          <p:cNvSpPr txBox="1">
            <a:spLocks noChangeArrowheads="1"/>
          </p:cNvSpPr>
          <p:nvPr/>
        </p:nvSpPr>
        <p:spPr bwMode="auto">
          <a:xfrm>
            <a:off x="3124200" y="1600200"/>
            <a:ext cx="5638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lnSpc>
                <a:spcPct val="80000"/>
              </a:lnSpc>
              <a:spcBef>
                <a:spcPct val="20000"/>
              </a:spcBef>
              <a:buFontTx/>
              <a:buChar char="•"/>
            </a:pPr>
            <a:r>
              <a:rPr lang="ar-JO" altLang="en-US" sz="2800" b="1" dirty="0">
                <a:latin typeface="Arial" panose="020B0604020202020204" pitchFamily="34" charset="0"/>
                <a:cs typeface="Arial" panose="020B0604020202020204" pitchFamily="34" charset="0"/>
              </a:rPr>
              <a:t>أرسل داود يؤاب ليحاصر ربة العاصمة العمونية ونجح في مهاجمتها لعدة شهور بعد السيطرة على مصادر المياه.</a:t>
            </a:r>
            <a:endParaRPr lang="en-CA" altLang="en-US" sz="2000" b="1"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533400" y="0"/>
            <a:ext cx="7772400" cy="1143000"/>
          </a:xfrm>
          <a:extLst>
            <a:ext uri="{FAA26D3D-D897-4be2-8F04-BA451C77F1D7}">
              <ma14:placeholderFlag xmlns:ma14="http://schemas.microsoft.com/office/mac/drawingml/2011/main" xmlns="" val="1"/>
            </a:ext>
          </a:extLst>
        </p:spPr>
        <p:txBody>
          <a:bodyPr wrap="none" fromWordArt="1"/>
          <a:lstStyle/>
          <a:p>
            <a:pPr>
              <a:defRPr/>
            </a:pPr>
            <a:r>
              <a:rPr lang="ar-JO" sz="6600" kern="10" dirty="0">
                <a:ln w="12700">
                  <a:solidFill>
                    <a:srgbClr val="B2B2B2"/>
                  </a:solidFill>
                  <a:round/>
                  <a:headEnd/>
                  <a:tailEnd/>
                </a:ln>
                <a:gradFill rotWithShape="1">
                  <a:gsLst>
                    <a:gs pos="0">
                      <a:srgbClr val="0000FF"/>
                    </a:gs>
                    <a:gs pos="100000">
                      <a:srgbClr val="000076"/>
                    </a:gs>
                  </a:gsLst>
                  <a:lin ang="5400000" scaled="1"/>
                </a:gradFill>
                <a:effectLst>
                  <a:outerShdw blurRad="63500" dist="38099" dir="2700000" sy="50000" rotWithShape="0">
                    <a:srgbClr val="875B0D">
                      <a:alpha val="70000"/>
                    </a:srgbClr>
                  </a:outerShdw>
                </a:effectLst>
                <a:ea typeface="Arial Black"/>
              </a:rPr>
              <a:t>الحصار</a:t>
            </a:r>
            <a:endParaRPr lang="en-US" sz="6600" kern="10" dirty="0">
              <a:ln w="12700">
                <a:solidFill>
                  <a:srgbClr val="B2B2B2"/>
                </a:solidFill>
                <a:round/>
                <a:headEnd/>
                <a:tailEnd/>
              </a:ln>
              <a:gradFill rotWithShape="1">
                <a:gsLst>
                  <a:gs pos="0">
                    <a:srgbClr val="0000FF"/>
                  </a:gs>
                  <a:gs pos="100000">
                    <a:srgbClr val="000076"/>
                  </a:gs>
                </a:gsLst>
                <a:lin ang="5400000" scaled="1"/>
              </a:gradFill>
              <a:effectLst>
                <a:outerShdw blurRad="63500" dist="38099" dir="2700000" sy="50000" rotWithShape="0">
                  <a:srgbClr val="875B0D">
                    <a:alpha val="70000"/>
                  </a:srgbClr>
                </a:outerShdw>
              </a:effectLst>
              <a:ea typeface="Arial Blac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11979" name="Picture 11" descr="bab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895600"/>
            <a:ext cx="39131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5" name="AutoShape 7"/>
          <p:cNvSpPr>
            <a:spLocks noChangeArrowheads="1"/>
          </p:cNvSpPr>
          <p:nvPr/>
        </p:nvSpPr>
        <p:spPr bwMode="auto">
          <a:xfrm>
            <a:off x="990600" y="304800"/>
            <a:ext cx="3505200" cy="1981200"/>
          </a:xfrm>
          <a:prstGeom prst="cloudCallout">
            <a:avLst>
              <a:gd name="adj1" fmla="val -18616"/>
              <a:gd name="adj2" fmla="val 116264"/>
            </a:avLst>
          </a:prstGeom>
          <a:solidFill>
            <a:srgbClr val="0000FF"/>
          </a:solidFill>
          <a:ln w="50800">
            <a:solidFill>
              <a:schemeClr val="tx1"/>
            </a:solidFill>
            <a:round/>
            <a:headEnd/>
            <a:tailEnd/>
          </a:ln>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اسمي مؤاب</a:t>
            </a:r>
            <a:endParaRPr kumimoji="0" lang="en-US" alt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pic>
        <p:nvPicPr>
          <p:cNvPr id="211980" name="Picture 12" descr="baby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895600"/>
            <a:ext cx="39131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81" name="AutoShape 13"/>
          <p:cNvSpPr>
            <a:spLocks noChangeArrowheads="1"/>
          </p:cNvSpPr>
          <p:nvPr/>
        </p:nvSpPr>
        <p:spPr bwMode="auto">
          <a:xfrm>
            <a:off x="4648200" y="533400"/>
            <a:ext cx="3505200" cy="1981200"/>
          </a:xfrm>
          <a:prstGeom prst="cloudCallout">
            <a:avLst>
              <a:gd name="adj1" fmla="val 11819"/>
              <a:gd name="adj2" fmla="val 127806"/>
            </a:avLst>
          </a:prstGeom>
          <a:solidFill>
            <a:srgbClr val="0000FF"/>
          </a:solidFill>
          <a:ln w="50800">
            <a:solidFill>
              <a:schemeClr val="tx1"/>
            </a:solidFill>
            <a:round/>
            <a:headEnd/>
            <a:tailEnd/>
          </a:ln>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اسمي بن عمي</a:t>
            </a:r>
            <a:endParaRPr kumimoji="0" lang="en-US" alt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grpSp>
        <p:nvGrpSpPr>
          <p:cNvPr id="2" name="Group 16"/>
          <p:cNvGrpSpPr>
            <a:grpSpLocks/>
          </p:cNvGrpSpPr>
          <p:nvPr/>
        </p:nvGrpSpPr>
        <p:grpSpPr bwMode="auto">
          <a:xfrm>
            <a:off x="-36512" y="-396"/>
            <a:ext cx="9144000" cy="6767513"/>
            <a:chOff x="0" y="17"/>
            <a:chExt cx="5760" cy="4263"/>
          </a:xfrm>
        </p:grpSpPr>
        <p:sp>
          <p:nvSpPr>
            <p:cNvPr id="80909" name="Text Box 10"/>
            <p:cNvSpPr txBox="1">
              <a:spLocks noChangeArrowheads="1"/>
            </p:cNvSpPr>
            <p:nvPr/>
          </p:nvSpPr>
          <p:spPr bwMode="auto">
            <a:xfrm>
              <a:off x="0" y="1440"/>
              <a:ext cx="5760" cy="284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تكوين 19: 36-38</a:t>
              </a:r>
              <a:endParaRPr kumimoji="0" lang="en-US" altLang="en-US"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a:p>
              <a:pPr marL="360000" marR="0" lvl="0" indent="-360000" algn="r" defTabSz="914400" rtl="1" eaLnBrk="1" fontAlgn="base" latinLnBrk="0" hangingPunct="1">
                <a:lnSpc>
                  <a:spcPct val="100000"/>
                </a:lnSpc>
                <a:spcBef>
                  <a:spcPct val="50000"/>
                </a:spcBef>
                <a:spcAft>
                  <a:spcPct val="0"/>
                </a:spcAft>
                <a:buClrTx/>
                <a:buSzTx/>
                <a:buFontTx/>
                <a:buNone/>
                <a:tabLst/>
                <a:defRPr/>
              </a:pPr>
              <a:r>
                <a:rPr kumimoji="0" lang="ar-JO" altLang="en-US" sz="3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36 فحبلت ابنتا لوط من أبيهما</a:t>
              </a:r>
            </a:p>
            <a:p>
              <a:pPr marL="360000" marR="0" lvl="0" indent="-360000" algn="r" defTabSz="914400" rtl="1" eaLnBrk="1" fontAlgn="base" latinLnBrk="0" hangingPunct="1">
                <a:lnSpc>
                  <a:spcPct val="100000"/>
                </a:lnSpc>
                <a:spcBef>
                  <a:spcPct val="50000"/>
                </a:spcBef>
                <a:spcAft>
                  <a:spcPct val="0"/>
                </a:spcAft>
                <a:buClrTx/>
                <a:buSzTx/>
                <a:buFontTx/>
                <a:buNone/>
                <a:tabLst/>
                <a:defRPr/>
              </a:pPr>
              <a:r>
                <a:rPr kumimoji="0" lang="ar-JO" altLang="en-US" sz="3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37 فولدت البكر ابناً ودعت اسمه مؤاب وهو أبو المؤابين إلى اليوم</a:t>
              </a:r>
            </a:p>
            <a:p>
              <a:pPr marL="457200" marR="0" lvl="0" indent="-457200" algn="r" defTabSz="914400" rtl="1" eaLnBrk="1" fontAlgn="base" latinLnBrk="0" hangingPunct="1">
                <a:lnSpc>
                  <a:spcPct val="100000"/>
                </a:lnSpc>
                <a:spcBef>
                  <a:spcPct val="50000"/>
                </a:spcBef>
                <a:spcAft>
                  <a:spcPct val="0"/>
                </a:spcAft>
                <a:buClrTx/>
                <a:buSzTx/>
                <a:buFontTx/>
                <a:buNone/>
                <a:tabLst/>
                <a:defRPr/>
              </a:pPr>
              <a:r>
                <a:rPr kumimoji="0" lang="ar-JO" altLang="en-US" sz="3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38 والصغيرة أيضاً ولدت ابناً ودعت اسمه </a:t>
              </a:r>
              <a:r>
                <a:rPr kumimoji="0" lang="ar-JO" altLang="en-US" sz="30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بن عمي </a:t>
              </a:r>
              <a:r>
                <a:rPr kumimoji="0" lang="ar-JO" altLang="en-US" sz="3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وهو أبو </a:t>
              </a:r>
              <a:r>
                <a:rPr kumimoji="0" lang="ar-JO" altLang="en-US" sz="30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بني عمون  </a:t>
              </a:r>
              <a:r>
                <a:rPr kumimoji="0" lang="ar-JO" altLang="en-US" sz="3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إلى اليوم</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ar-JO" altLang="en-US" sz="3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altLang="en-US" sz="3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pic>
          <p:nvPicPr>
            <p:cNvPr id="80910" name="Picture 14" descr="Lot flees from Sodom"/>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17"/>
              <a:ext cx="1991" cy="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le 2"/>
          <p:cNvSpPr>
            <a:spLocks noGrp="1"/>
          </p:cNvSpPr>
          <p:nvPr>
            <p:ph type="title"/>
          </p:nvPr>
        </p:nvSpPr>
        <p:spPr>
          <a:xfrm>
            <a:off x="-324544" y="-826622"/>
            <a:ext cx="4401344" cy="1031776"/>
          </a:xfrm>
        </p:spPr>
        <p:txBody>
          <a:bodyPr/>
          <a:lstStyle/>
          <a:p>
            <a:pPr eaLnBrk="1" hangingPunct="1"/>
            <a:r>
              <a:rPr lang="ar-JO" altLang="en-US" sz="3200" dirty="0">
                <a:solidFill>
                  <a:srgbClr val="FFFFFF"/>
                </a:solidFill>
                <a:ea typeface="ＭＳ Ｐゴシック" pitchFamily="34" charset="-128"/>
              </a:rPr>
              <a:t>تكوين 19: 36-38</a:t>
            </a:r>
            <a:endParaRPr lang="en-US" altLang="en-US" dirty="0">
              <a:ea typeface="ＭＳ Ｐゴシック" pitchFamily="34" charset="-128"/>
            </a:endParaRPr>
          </a:p>
        </p:txBody>
      </p:sp>
      <p:sp>
        <p:nvSpPr>
          <p:cNvPr id="80908" name="Text Box 106"/>
          <p:cNvSpPr txBox="1">
            <a:spLocks noChangeArrowheads="1"/>
          </p:cNvSpPr>
          <p:nvPr/>
        </p:nvSpPr>
        <p:spPr bwMode="auto">
          <a:xfrm>
            <a:off x="8462617" y="76200"/>
            <a:ext cx="530916"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95</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211979"/>
                                        </p:tgtEl>
                                        <p:attrNameLst>
                                          <p:attrName>style.visibility</p:attrName>
                                        </p:attrNameLst>
                                      </p:cBhvr>
                                      <p:to>
                                        <p:strVal val="visible"/>
                                      </p:to>
                                    </p:set>
                                    <p:animEffect transition="in" filter="dissolve">
                                      <p:cBhvr>
                                        <p:cTn id="16" dur="500"/>
                                        <p:tgtEl>
                                          <p:spTgt spid="211979"/>
                                        </p:tgtEl>
                                      </p:cBhvr>
                                    </p:animEffect>
                                  </p:childTnLst>
                                </p:cTn>
                              </p:par>
                            </p:childTnLst>
                          </p:cTn>
                        </p:par>
                        <p:par>
                          <p:cTn id="17" fill="hold" nodeType="afterGroup">
                            <p:stCondLst>
                              <p:cond delay="1000"/>
                            </p:stCondLst>
                            <p:childTnLst>
                              <p:par>
                                <p:cTn id="18" presetID="9" presetClass="entr" presetSubtype="0" fill="hold" nodeType="afterEffect">
                                  <p:stCondLst>
                                    <p:cond delay="0"/>
                                  </p:stCondLst>
                                  <p:childTnLst>
                                    <p:set>
                                      <p:cBhvr>
                                        <p:cTn id="19" dur="1" fill="hold">
                                          <p:stCondLst>
                                            <p:cond delay="0"/>
                                          </p:stCondLst>
                                        </p:cTn>
                                        <p:tgtEl>
                                          <p:spTgt spid="211980"/>
                                        </p:tgtEl>
                                        <p:attrNameLst>
                                          <p:attrName>style.visibility</p:attrName>
                                        </p:attrNameLst>
                                      </p:cBhvr>
                                      <p:to>
                                        <p:strVal val="visible"/>
                                      </p:to>
                                    </p:set>
                                    <p:animEffect transition="in" filter="dissolve">
                                      <p:cBhvr>
                                        <p:cTn id="20" dur="500"/>
                                        <p:tgtEl>
                                          <p:spTgt spid="21198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197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1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5" grpId="0" animBg="1"/>
      <p:bldP spid="21198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7394" name="Picture 1026"/>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971800" y="0"/>
            <a:ext cx="6172200" cy="6858000"/>
          </a:xfrm>
          <a:noFill/>
        </p:spPr>
      </p:pic>
      <p:sp>
        <p:nvSpPr>
          <p:cNvPr id="2" name="Title 1"/>
          <p:cNvSpPr>
            <a:spLocks noGrp="1"/>
          </p:cNvSpPr>
          <p:nvPr>
            <p:ph type="title"/>
          </p:nvPr>
        </p:nvSpPr>
        <p:spPr>
          <a:xfrm>
            <a:off x="0" y="914400"/>
            <a:ext cx="2971800" cy="4114800"/>
          </a:xfrm>
        </p:spPr>
        <p:txBody>
          <a:bodyPr/>
          <a:lstStyle/>
          <a:p>
            <a:pPr eaLnBrk="1" hangingPunct="1"/>
            <a:r>
              <a:rPr lang="ar-JO" altLang="en-US" sz="3600" dirty="0">
                <a:solidFill>
                  <a:srgbClr val="FFFFFF"/>
                </a:solidFill>
                <a:ea typeface="ＭＳ Ｐゴシック" pitchFamily="34" charset="-128"/>
              </a:rPr>
              <a:t>إسرائيل</a:t>
            </a:r>
            <a:br>
              <a:rPr lang="ar-JO" altLang="en-US" sz="3600" dirty="0">
                <a:solidFill>
                  <a:srgbClr val="FFFFFF"/>
                </a:solidFill>
                <a:ea typeface="ＭＳ Ｐゴシック" pitchFamily="34" charset="-128"/>
              </a:rPr>
            </a:br>
            <a:r>
              <a:rPr lang="ar-JO" altLang="en-US" sz="3600" dirty="0">
                <a:solidFill>
                  <a:srgbClr val="FFFFFF"/>
                </a:solidFill>
                <a:ea typeface="ＭＳ Ｐゴシック" pitchFamily="34" charset="-128"/>
              </a:rPr>
              <a:t>تحت</a:t>
            </a:r>
            <a:br>
              <a:rPr lang="ar-JO" altLang="en-US" sz="3600" dirty="0">
                <a:solidFill>
                  <a:srgbClr val="FFFFFF"/>
                </a:solidFill>
                <a:ea typeface="ＭＳ Ｐゴシック" pitchFamily="34" charset="-128"/>
              </a:rPr>
            </a:br>
            <a:r>
              <a:rPr lang="ar-JO" altLang="en-US" sz="3600" dirty="0">
                <a:solidFill>
                  <a:srgbClr val="FFFFFF"/>
                </a:solidFill>
                <a:ea typeface="ＭＳ Ｐゴシック" pitchFamily="34" charset="-128"/>
              </a:rPr>
              <a:t>الملكية</a:t>
            </a:r>
            <a:br>
              <a:rPr lang="ar-JO" altLang="en-US" sz="3600" dirty="0">
                <a:solidFill>
                  <a:srgbClr val="FFFFFF"/>
                </a:solidFill>
                <a:ea typeface="ＭＳ Ｐゴシック" pitchFamily="34" charset="-128"/>
              </a:rPr>
            </a:br>
            <a:r>
              <a:rPr lang="ar-JO" altLang="en-US" sz="3600" dirty="0">
                <a:solidFill>
                  <a:srgbClr val="FFFFFF"/>
                </a:solidFill>
                <a:ea typeface="ＭＳ Ｐゴシック" pitchFamily="34" charset="-128"/>
              </a:rPr>
              <a:t>المتحدة</a:t>
            </a:r>
            <a:endParaRPr lang="en-US" altLang="en-US" sz="5400" dirty="0">
              <a:ea typeface="ＭＳ Ｐゴシック" pitchFamily="34" charset="-128"/>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0066"/>
            </a:gs>
            <a:gs pos="100000">
              <a:srgbClr val="990099"/>
            </a:gs>
          </a:gsLst>
          <a:lin ang="5400000" scaled="1"/>
        </a:gradFill>
        <a:effectLst/>
      </p:bgPr>
    </p:bg>
    <p:spTree>
      <p:nvGrpSpPr>
        <p:cNvPr id="1" name=""/>
        <p:cNvGrpSpPr/>
        <p:nvPr/>
      </p:nvGrpSpPr>
      <p:grpSpPr>
        <a:xfrm>
          <a:off x="0" y="0"/>
          <a:ext cx="0" cy="0"/>
          <a:chOff x="0" y="0"/>
          <a:chExt cx="0" cy="0"/>
        </a:xfrm>
      </p:grpSpPr>
      <p:pic>
        <p:nvPicPr>
          <p:cNvPr id="189442" name="Picture 2" descr="king-solomon-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00338" y="1563688"/>
            <a:ext cx="3455987" cy="4608512"/>
          </a:xfrm>
          <a:noFill/>
        </p:spPr>
      </p:pic>
      <p:sp>
        <p:nvSpPr>
          <p:cNvPr id="2" name="Title 1"/>
          <p:cNvSpPr>
            <a:spLocks noGrp="1"/>
          </p:cNvSpPr>
          <p:nvPr>
            <p:ph type="title"/>
          </p:nvPr>
        </p:nvSpPr>
        <p:spPr>
          <a:xfrm>
            <a:off x="228600" y="152400"/>
            <a:ext cx="8839200" cy="1143000"/>
          </a:xfrm>
          <a:extLst>
            <a:ext uri="{FAA26D3D-D897-4be2-8F04-BA451C77F1D7}">
              <ma14:placeholderFlag xmlns:ma14="http://schemas.microsoft.com/office/mac/drawingml/2011/main" xmlns="" val="1"/>
            </a:ext>
          </a:extLst>
        </p:spPr>
        <p:txBody>
          <a:bodyPr/>
          <a:lstStyle/>
          <a:p>
            <a:pPr>
              <a:defRPr/>
            </a:pPr>
            <a:r>
              <a:rPr lang="ar-JO" sz="3600" kern="10" spc="720" dirty="0">
                <a:gradFill>
                  <a:gsLst>
                    <a:gs pos="0">
                      <a:srgbClr val="AAAAAA"/>
                    </a:gs>
                    <a:gs pos="100000">
                      <a:srgbClr val="FFFFFF"/>
                    </a:gs>
                  </a:gsLst>
                  <a:lin ang="5400000" scaled="1"/>
                </a:gradFill>
                <a:effectLst>
                  <a:outerShdw blurRad="63500" dist="46609" dir="3284183" algn="ctr" rotWithShape="0">
                    <a:srgbClr val="4D4D4D">
                      <a:alpha val="80000"/>
                    </a:srgbClr>
                  </a:outerShdw>
                </a:effectLst>
                <a:ea typeface="Lucida Console"/>
              </a:rPr>
              <a:t>العمونيون تحت سيادة سليمان</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880088"/>
            </a:gs>
            <a:gs pos="100000">
              <a:srgbClr val="9900FF"/>
            </a:gs>
          </a:gsLst>
          <a:lin ang="5400000" scaled="1"/>
        </a:gradFill>
        <a:effectLst/>
      </p:bgPr>
    </p:bg>
    <p:spTree>
      <p:nvGrpSpPr>
        <p:cNvPr id="1" name=""/>
        <p:cNvGrpSpPr/>
        <p:nvPr/>
      </p:nvGrpSpPr>
      <p:grpSpPr>
        <a:xfrm>
          <a:off x="0" y="0"/>
          <a:ext cx="0" cy="0"/>
          <a:chOff x="0" y="0"/>
          <a:chExt cx="0" cy="0"/>
        </a:xfrm>
      </p:grpSpPr>
      <p:pic>
        <p:nvPicPr>
          <p:cNvPr id="191490" name="Picture 2" descr="vassa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0825" y="188913"/>
            <a:ext cx="6215063"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3"/>
          <p:cNvSpPr>
            <a:spLocks noGrp="1" noChangeArrowheads="1"/>
          </p:cNvSpPr>
          <p:nvPr>
            <p:ph type="title"/>
          </p:nvPr>
        </p:nvSpPr>
        <p:spPr>
          <a:xfrm>
            <a:off x="6516688" y="274638"/>
            <a:ext cx="2447925" cy="3659187"/>
          </a:xfrm>
        </p:spPr>
        <p:txBody>
          <a:bodyPr/>
          <a:lstStyle/>
          <a:p>
            <a:pPr eaLnBrk="1" hangingPunct="1"/>
            <a:r>
              <a:rPr lang="ar-JO" altLang="en-US" sz="3200" dirty="0">
                <a:solidFill>
                  <a:schemeClr val="bg1"/>
                </a:solidFill>
                <a:ea typeface="ＭＳ Ｐゴシック" pitchFamily="34" charset="-128"/>
              </a:rPr>
              <a:t>اعتبرت عمون دولة تابعة لإسرائيل خلال حكم سليمان.</a:t>
            </a:r>
            <a:endParaRPr lang="en-US" altLang="en-US" sz="2800" dirty="0">
              <a:solidFill>
                <a:schemeClr val="accent1"/>
              </a:solidFill>
              <a:ea typeface="ＭＳ Ｐゴシック" pitchFamily="34" charset="-128"/>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4" descr="b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Text Box 5"/>
          <p:cNvSpPr txBox="1">
            <a:spLocks noChangeArrowheads="1"/>
          </p:cNvSpPr>
          <p:nvPr/>
        </p:nvSpPr>
        <p:spPr bwMode="auto">
          <a:xfrm>
            <a:off x="879475" y="1665288"/>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4000" b="1" dirty="0">
              <a:latin typeface="Arial" panose="020B0604020202020204" pitchFamily="34" charset="0"/>
              <a:cs typeface="Arial" panose="020B0604020202020204" pitchFamily="34" charset="0"/>
            </a:endParaRPr>
          </a:p>
        </p:txBody>
      </p:sp>
      <p:sp>
        <p:nvSpPr>
          <p:cNvPr id="193540" name="Text Box 6"/>
          <p:cNvSpPr txBox="1">
            <a:spLocks noChangeArrowheads="1"/>
          </p:cNvSpPr>
          <p:nvPr/>
        </p:nvSpPr>
        <p:spPr bwMode="auto">
          <a:xfrm>
            <a:off x="179388" y="1676400"/>
            <a:ext cx="36306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r>
              <a:rPr lang="ar-JO" altLang="en-US" b="1" dirty="0">
                <a:solidFill>
                  <a:schemeClr val="bg1"/>
                </a:solidFill>
                <a:latin typeface="Arial" panose="020B0604020202020204" pitchFamily="34" charset="0"/>
                <a:cs typeface="Arial" panose="020B0604020202020204" pitchFamily="34" charset="0"/>
              </a:rPr>
              <a:t>تضمنت زوجات سليمان نساء عمونيات، الأمر الذي أدى إلى ادخال عبادة الأوثان البغيضة إلى مجتمع إسرائيل. </a:t>
            </a:r>
            <a:endParaRPr lang="en-US" altLang="en-US" b="1" dirty="0">
              <a:solidFill>
                <a:schemeClr val="bg1"/>
              </a:solidFill>
              <a:latin typeface="Arial" panose="020B0604020202020204" pitchFamily="34" charset="0"/>
              <a:cs typeface="Arial" panose="020B0604020202020204" pitchFamily="34" charset="0"/>
            </a:endParaRPr>
          </a:p>
        </p:txBody>
      </p:sp>
      <p:sp>
        <p:nvSpPr>
          <p:cNvPr id="126984" name="Text Box 8"/>
          <p:cNvSpPr txBox="1">
            <a:spLocks noChangeArrowheads="1"/>
          </p:cNvSpPr>
          <p:nvPr/>
        </p:nvSpPr>
        <p:spPr bwMode="auto">
          <a:xfrm>
            <a:off x="4246563" y="4203700"/>
            <a:ext cx="4718049" cy="156966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r>
              <a:rPr lang="ar-JO" altLang="en-US" b="1" dirty="0">
                <a:latin typeface="Arial" panose="020B0604020202020204" pitchFamily="34" charset="0"/>
                <a:cs typeface="Arial" panose="020B0604020202020204" pitchFamily="34" charset="0"/>
              </a:rPr>
              <a:t>بعد 500 سنة</a:t>
            </a:r>
          </a:p>
          <a:p>
            <a:pPr algn="r" eaLnBrk="1" hangingPunct="1"/>
            <a:r>
              <a:rPr lang="ar-JO" altLang="en-US" b="1" dirty="0">
                <a:latin typeface="Arial" panose="020B0604020202020204" pitchFamily="34" charset="0"/>
                <a:cs typeface="Arial" panose="020B0604020202020204" pitchFamily="34" charset="0"/>
              </a:rPr>
              <a:t>أدان عزرا الرجال اليهود لزواجهم من نساء أجنبيات، وأجبرهم على إرسالهم بعيداً.</a:t>
            </a:r>
          </a:p>
          <a:p>
            <a:pPr algn="r" eaLnBrk="1" hangingPunct="1"/>
            <a:r>
              <a:rPr lang="ar-JO" altLang="en-US" b="1" dirty="0">
                <a:latin typeface="Arial" panose="020B0604020202020204" pitchFamily="34" charset="0"/>
                <a:cs typeface="Arial" panose="020B0604020202020204" pitchFamily="34" charset="0"/>
              </a:rPr>
              <a:t>(عزرا 9-10)</a:t>
            </a:r>
            <a:endParaRPr lang="en-US" altLang="en-US" b="1" dirty="0">
              <a:latin typeface="Arial" panose="020B0604020202020204" pitchFamily="34" charset="0"/>
              <a:cs typeface="Arial" panose="020B0604020202020204" pitchFamily="34" charset="0"/>
            </a:endParaRPr>
          </a:p>
        </p:txBody>
      </p:sp>
      <p:pic>
        <p:nvPicPr>
          <p:cNvPr id="193542" name="Picture 9" descr="foreign gir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2636838"/>
            <a:ext cx="1270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4" name="Picture 11" descr="girl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79388" y="4797425"/>
            <a:ext cx="20161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5" name="Picture 12" descr="girl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051050" y="4797425"/>
            <a:ext cx="19367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FE0EC86-AC5C-2A83-8A81-D7400EB21DE4}"/>
              </a:ext>
            </a:extLst>
          </p:cNvPr>
          <p:cNvSpPr/>
          <p:nvPr/>
        </p:nvSpPr>
        <p:spPr>
          <a:xfrm>
            <a:off x="990600" y="345976"/>
            <a:ext cx="7010400" cy="9525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800" b="1" dirty="0">
                <a:latin typeface="Arial" panose="020B0604020202020204" pitchFamily="34" charset="0"/>
                <a:cs typeface="Arial" panose="020B0604020202020204" pitchFamily="34" charset="0"/>
              </a:rPr>
              <a:t>زوجات سليمان الكثيرات</a:t>
            </a:r>
            <a:endParaRPr lang="en-US" sz="48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6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4"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bk4"/>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Title 1"/>
          <p:cNvSpPr>
            <a:spLocks noGrp="1"/>
          </p:cNvSpPr>
          <p:nvPr>
            <p:ph type="title"/>
          </p:nvPr>
        </p:nvSpPr>
        <p:spPr>
          <a:xfrm>
            <a:off x="533400" y="17463"/>
            <a:ext cx="7772400" cy="1143000"/>
          </a:xfrm>
        </p:spPr>
        <p:txBody>
          <a:bodyPr/>
          <a:lstStyle/>
          <a:p>
            <a:pPr eaLnBrk="1" hangingPunct="1"/>
            <a:r>
              <a:rPr lang="ar-JO" altLang="en-US" u="sng" dirty="0">
                <a:solidFill>
                  <a:srgbClr val="FFFFFF"/>
                </a:solidFill>
                <a:ea typeface="ＭＳ Ｐゴシック" pitchFamily="34" charset="-128"/>
              </a:rPr>
              <a:t>1 ملوك 11: 1، 4-5</a:t>
            </a:r>
            <a:endParaRPr lang="en-US" altLang="en-US" sz="6600" u="sng" dirty="0">
              <a:ea typeface="ＭＳ Ｐゴシック" pitchFamily="34" charset="-128"/>
            </a:endParaRPr>
          </a:p>
        </p:txBody>
      </p:sp>
      <p:sp>
        <p:nvSpPr>
          <p:cNvPr id="5" name="Rectangle 3"/>
          <p:cNvSpPr txBox="1">
            <a:spLocks noChangeArrowheads="1"/>
          </p:cNvSpPr>
          <p:nvPr/>
        </p:nvSpPr>
        <p:spPr bwMode="auto">
          <a:xfrm>
            <a:off x="457200" y="1524000"/>
            <a:ext cx="8229600" cy="457200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20000"/>
              </a:spcBef>
            </a:pPr>
            <a:r>
              <a:rPr lang="ar-JO" altLang="en-US" sz="2800" b="1" dirty="0">
                <a:solidFill>
                  <a:schemeClr val="bg1"/>
                </a:solidFill>
                <a:latin typeface="Arial" panose="020B0604020202020204" pitchFamily="34" charset="0"/>
                <a:cs typeface="Arial" panose="020B0604020202020204" pitchFamily="34" charset="0"/>
              </a:rPr>
              <a:t>وأحب الملك سليمان نساء غريبة كثيرة مع بنت فرعون: مؤابيات و</a:t>
            </a:r>
            <a:r>
              <a:rPr lang="ar-JO" altLang="en-US" sz="2800" b="1" dirty="0">
                <a:solidFill>
                  <a:srgbClr val="FFFF00"/>
                </a:solidFill>
                <a:latin typeface="Arial" panose="020B0604020202020204" pitchFamily="34" charset="0"/>
                <a:cs typeface="Arial" panose="020B0604020202020204" pitchFamily="34" charset="0"/>
              </a:rPr>
              <a:t>عمونيات</a:t>
            </a:r>
            <a:r>
              <a:rPr lang="ar-JO" altLang="en-US" sz="2800" b="1" dirty="0">
                <a:solidFill>
                  <a:schemeClr val="bg1"/>
                </a:solidFill>
                <a:latin typeface="Arial" panose="020B0604020202020204" pitchFamily="34" charset="0"/>
                <a:cs typeface="Arial" panose="020B0604020202020204" pitchFamily="34" charset="0"/>
              </a:rPr>
              <a:t> وأدوميات وصيدونيات وحثيات ... وكان في زمان شيخوخة سليمان أن نساءه أملن قلبه وراء آلهة أخرى، ولم يكن قلبه كاملاً مع الرب إلهه كقلب داود أبيه، فذهب سليمان وراء عشتورت إلهة الصيدونيين </a:t>
            </a:r>
            <a:r>
              <a:rPr lang="ar-JO" altLang="en-US" sz="2800" b="1" dirty="0">
                <a:solidFill>
                  <a:srgbClr val="FFFF00"/>
                </a:solidFill>
                <a:latin typeface="Arial" panose="020B0604020202020204" pitchFamily="34" charset="0"/>
                <a:cs typeface="Arial" panose="020B0604020202020204" pitchFamily="34" charset="0"/>
              </a:rPr>
              <a:t>وملكوم رجس العمونيين.</a:t>
            </a:r>
            <a:endParaRPr lang="en-US" altLang="en-US" sz="2800" b="1"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633" name="Rectangle 3"/>
          <p:cNvSpPr>
            <a:spLocks noGrp="1" noChangeArrowheads="1"/>
          </p:cNvSpPr>
          <p:nvPr>
            <p:ph type="body" idx="1"/>
          </p:nvPr>
        </p:nvSpPr>
        <p:spPr/>
        <p:txBody>
          <a:bodyPr/>
          <a:lstStyle/>
          <a:p>
            <a:pPr eaLnBrk="1" hangingPunct="1"/>
            <a:endParaRPr lang="en-US" altLang="en-US" dirty="0">
              <a:ea typeface="ＭＳ Ｐゴシック" pitchFamily="34" charset="-128"/>
            </a:endParaRPr>
          </a:p>
        </p:txBody>
      </p:sp>
      <p:pic>
        <p:nvPicPr>
          <p:cNvPr id="197634" name="Picture 4" descr="high pl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65175"/>
            <a:ext cx="8078787"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Rectangle 5"/>
          <p:cNvSpPr>
            <a:spLocks noChangeArrowheads="1"/>
          </p:cNvSpPr>
          <p:nvPr/>
        </p:nvSpPr>
        <p:spPr bwMode="auto">
          <a:xfrm>
            <a:off x="7956550" y="0"/>
            <a:ext cx="936625" cy="6524625"/>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7636" name="Rectangle 6"/>
          <p:cNvSpPr>
            <a:spLocks noChangeArrowheads="1"/>
          </p:cNvSpPr>
          <p:nvPr/>
        </p:nvSpPr>
        <p:spPr bwMode="auto">
          <a:xfrm>
            <a:off x="179388" y="5876925"/>
            <a:ext cx="8353425" cy="647700"/>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7637" name="Rectangle 7"/>
          <p:cNvSpPr>
            <a:spLocks noChangeArrowheads="1"/>
          </p:cNvSpPr>
          <p:nvPr/>
        </p:nvSpPr>
        <p:spPr bwMode="auto">
          <a:xfrm>
            <a:off x="179388" y="0"/>
            <a:ext cx="1152525" cy="6092825"/>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7638" name="Rectangle 8"/>
          <p:cNvSpPr>
            <a:spLocks noChangeArrowheads="1"/>
          </p:cNvSpPr>
          <p:nvPr/>
        </p:nvSpPr>
        <p:spPr bwMode="auto">
          <a:xfrm>
            <a:off x="900113" y="0"/>
            <a:ext cx="7272337" cy="836613"/>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7639" name="Text Box 9"/>
          <p:cNvSpPr txBox="1">
            <a:spLocks noChangeArrowheads="1"/>
          </p:cNvSpPr>
          <p:nvPr/>
        </p:nvSpPr>
        <p:spPr bwMode="auto">
          <a:xfrm>
            <a:off x="1619250" y="765175"/>
            <a:ext cx="59912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أقام سليمان المرتفعات خارج أورشليم                لعبادة مولك إله العمونيين</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7640" name="Rectangle 2"/>
          <p:cNvSpPr>
            <a:spLocks noGrp="1" noChangeArrowheads="1"/>
          </p:cNvSpPr>
          <p:nvPr>
            <p:ph type="title"/>
          </p:nvPr>
        </p:nvSpPr>
        <p:spPr>
          <a:xfrm>
            <a:off x="685800" y="0"/>
            <a:ext cx="7772400" cy="762000"/>
          </a:xfrm>
        </p:spPr>
        <p:txBody>
          <a:bodyPr/>
          <a:lstStyle/>
          <a:p>
            <a:pPr eaLnBrk="1" hangingPunct="1"/>
            <a:r>
              <a:rPr lang="ar-JO" altLang="en-US" sz="3600" dirty="0">
                <a:solidFill>
                  <a:schemeClr val="bg1"/>
                </a:solidFill>
                <a:ea typeface="ＭＳ Ｐゴシック" pitchFamily="34" charset="-128"/>
              </a:rPr>
              <a:t>الوثنية المستوردة</a:t>
            </a:r>
            <a:endParaRPr lang="en-US" altLang="en-US" sz="3600" dirty="0">
              <a:solidFill>
                <a:schemeClr val="bg1"/>
              </a:solidFill>
              <a:ea typeface="ＭＳ Ｐゴシック" pitchFamily="34" charset="-128"/>
            </a:endParaRPr>
          </a:p>
        </p:txBody>
      </p:sp>
      <p:sp>
        <p:nvSpPr>
          <p:cNvPr id="10" name="Text Box 7"/>
          <p:cNvSpPr txBox="1">
            <a:spLocks noChangeArrowheads="1"/>
          </p:cNvSpPr>
          <p:nvPr/>
        </p:nvSpPr>
        <p:spPr bwMode="auto">
          <a:xfrm>
            <a:off x="82296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3000"/>
                    </a:srgbClr>
                  </a:glow>
                </a:effectLst>
                <a:uLnTx/>
                <a:uFillTx/>
                <a:latin typeface="Arial" panose="020B0604020202020204" pitchFamily="34" charset="0"/>
                <a:cs typeface="Arial" panose="020B0604020202020204" pitchFamily="34" charset="0"/>
              </a:rPr>
              <a:t>96</a:t>
            </a:r>
            <a:endParaRPr kumimoji="0" lang="en-US" sz="2400" b="1" u="none" strike="noStrike" kern="1200" cap="none" spc="0" normalizeH="0" baseline="0" noProof="0" dirty="0">
              <a:ln>
                <a:noFill/>
              </a:ln>
              <a:solidFill>
                <a:srgbClr val="FFFFFF"/>
              </a:solidFill>
              <a:effectLst>
                <a:glow rad="241300">
                  <a:srgbClr val="000000">
                    <a:alpha val="83000"/>
                  </a:srgbClr>
                </a:glo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solomon_sheb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56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2" name="Text Box 5"/>
          <p:cNvSpPr txBox="1">
            <a:spLocks noChangeArrowheads="1"/>
          </p:cNvSpPr>
          <p:nvPr/>
        </p:nvSpPr>
        <p:spPr bwMode="auto">
          <a:xfrm>
            <a:off x="6400800" y="6308725"/>
            <a:ext cx="251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000" b="1" dirty="0">
                <a:latin typeface="Arial" panose="020B0604020202020204" pitchFamily="34" charset="0"/>
                <a:cs typeface="Arial" panose="020B0604020202020204" pitchFamily="34" charset="0"/>
              </a:rPr>
              <a:t>1 ملوك 14: 21</a:t>
            </a:r>
            <a:endParaRPr lang="en-US" altLang="en-US" sz="2000" b="1"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6477000" y="3733800"/>
            <a:ext cx="2209800" cy="2209800"/>
          </a:xfrm>
        </p:spPr>
        <p:txBody>
          <a:bodyPr/>
          <a:lstStyle/>
          <a:p>
            <a:pPr eaLnBrk="1" hangingPunct="1"/>
            <a:r>
              <a:rPr lang="ar-JO" altLang="en-US" sz="3200" dirty="0">
                <a:solidFill>
                  <a:srgbClr val="800000"/>
                </a:solidFill>
                <a:ea typeface="ＭＳ Ｐゴシック" pitchFamily="34" charset="-128"/>
              </a:rPr>
              <a:t>دخل</a:t>
            </a:r>
            <a:br>
              <a:rPr lang="ar-JO" altLang="en-US" sz="3200" dirty="0">
                <a:solidFill>
                  <a:srgbClr val="800000"/>
                </a:solidFill>
                <a:ea typeface="ＭＳ Ｐゴシック" pitchFamily="34" charset="-128"/>
              </a:rPr>
            </a:br>
            <a:r>
              <a:rPr lang="ar-JO" altLang="en-US" sz="3200" dirty="0">
                <a:solidFill>
                  <a:srgbClr val="800000"/>
                </a:solidFill>
                <a:ea typeface="ＭＳ Ｐゴシック" pitchFamily="34" charset="-128"/>
              </a:rPr>
              <a:t>الدم</a:t>
            </a:r>
            <a:br>
              <a:rPr lang="ar-JO" altLang="en-US" sz="3200" dirty="0">
                <a:solidFill>
                  <a:srgbClr val="800000"/>
                </a:solidFill>
                <a:ea typeface="ＭＳ Ｐゴシック" pitchFamily="34" charset="-128"/>
              </a:rPr>
            </a:br>
            <a:r>
              <a:rPr lang="ar-JO" altLang="en-US" sz="3200" dirty="0">
                <a:solidFill>
                  <a:srgbClr val="800000"/>
                </a:solidFill>
                <a:ea typeface="ＭＳ Ｐゴシック" pitchFamily="34" charset="-128"/>
              </a:rPr>
              <a:t>العموني</a:t>
            </a:r>
            <a:br>
              <a:rPr lang="ar-JO" altLang="en-US" sz="3200" dirty="0">
                <a:solidFill>
                  <a:srgbClr val="800000"/>
                </a:solidFill>
                <a:ea typeface="ＭＳ Ｐゴシック" pitchFamily="34" charset="-128"/>
              </a:rPr>
            </a:br>
            <a:r>
              <a:rPr lang="ar-JO" altLang="en-US" sz="3200" dirty="0">
                <a:solidFill>
                  <a:srgbClr val="800000"/>
                </a:solidFill>
                <a:ea typeface="ＭＳ Ｐゴシック" pitchFamily="34" charset="-128"/>
              </a:rPr>
              <a:t>النسل</a:t>
            </a:r>
            <a:br>
              <a:rPr lang="ar-JO" altLang="en-US" sz="3200" dirty="0">
                <a:solidFill>
                  <a:srgbClr val="800000"/>
                </a:solidFill>
                <a:ea typeface="ＭＳ Ｐゴシック" pitchFamily="34" charset="-128"/>
              </a:rPr>
            </a:br>
            <a:r>
              <a:rPr lang="ar-JO" altLang="en-US" sz="3200" dirty="0">
                <a:solidFill>
                  <a:srgbClr val="800000"/>
                </a:solidFill>
                <a:ea typeface="ＭＳ Ｐゴシック" pitchFamily="34" charset="-128"/>
              </a:rPr>
              <a:t>الملكي</a:t>
            </a:r>
            <a:endParaRPr lang="en-US" altLang="en-US" dirty="0">
              <a:ea typeface="ＭＳ Ｐゴシック" pitchFamily="34" charset="-128"/>
            </a:endParaRPr>
          </a:p>
        </p:txBody>
      </p:sp>
      <p:sp>
        <p:nvSpPr>
          <p:cNvPr id="199684" name="Rectangle 3"/>
          <p:cNvSpPr txBox="1">
            <a:spLocks noChangeArrowheads="1"/>
          </p:cNvSpPr>
          <p:nvPr/>
        </p:nvSpPr>
        <p:spPr bwMode="auto">
          <a:xfrm>
            <a:off x="6324600" y="914400"/>
            <a:ext cx="2667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lnSpc>
                <a:spcPct val="90000"/>
              </a:lnSpc>
              <a:spcBef>
                <a:spcPct val="20000"/>
              </a:spcBef>
            </a:pPr>
            <a:r>
              <a:rPr lang="ar-JO" altLang="en-US" b="1" dirty="0">
                <a:latin typeface="Arial" panose="020B0604020202020204" pitchFamily="34" charset="0"/>
                <a:cs typeface="Arial" panose="020B0604020202020204" pitchFamily="34" charset="0"/>
              </a:rPr>
              <a:t>إحدى زوجات سليمان العمونيات، نعمة أم رحبعام الذي خلف سليمان كملك على يهوذا.</a:t>
            </a:r>
            <a:endParaRPr lang="en-CA" altLang="en-US" b="1" dirty="0">
              <a:latin typeface="Arial" panose="020B0604020202020204" pitchFamily="34" charset="0"/>
              <a:cs typeface="Arial" panose="020B0604020202020204" pitchFamily="34" charset="0"/>
            </a:endParaRPr>
          </a:p>
        </p:txBody>
      </p:sp>
      <p:sp>
        <p:nvSpPr>
          <p:cNvPr id="9"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96</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descr="bk6"/>
          <p:cNvPicPr>
            <a:picLocks noChangeAspect="1" noChangeArrowheads="1"/>
          </p:cNvPicPr>
          <p:nvPr/>
        </p:nvPicPr>
        <p:blipFill>
          <a:blip r:embed="rId3">
            <a:lum contrast="-3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 Box 3"/>
          <p:cNvSpPr txBox="1">
            <a:spLocks noChangeArrowheads="1"/>
          </p:cNvSpPr>
          <p:nvPr/>
        </p:nvSpPr>
        <p:spPr bwMode="auto">
          <a:xfrm>
            <a:off x="228600" y="1928366"/>
            <a:ext cx="8316912" cy="353943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JO" sz="3200" b="1" dirty="0">
                <a:solidFill>
                  <a:srgbClr val="FFFF00"/>
                </a:solidFill>
                <a:effectLst>
                  <a:glow rad="342900">
                    <a:schemeClr val="tx1">
                      <a:alpha val="75000"/>
                    </a:schemeClr>
                  </a:glow>
                </a:effectLst>
                <a:latin typeface="Arial" panose="020B0604020202020204" pitchFamily="34" charset="0"/>
                <a:cs typeface="Arial" panose="020B0604020202020204" pitchFamily="34" charset="0"/>
              </a:rPr>
              <a:t>هناك موضوع متكرر في أسفار الملوك هي فكرة أن بعض ملوك يهوذا عملوا ما هو مستقيم في عيني الرب مع أن المرتفعات لم يتم إزالتها حتى زمن حزقيا في قرون لاحقة.</a:t>
            </a:r>
            <a:endParaRPr lang="en-CA" sz="3200" b="1" dirty="0">
              <a:solidFill>
                <a:srgbClr val="FFFF00"/>
              </a:solidFill>
              <a:effectLst>
                <a:glow rad="342900">
                  <a:schemeClr val="tx1">
                    <a:alpha val="75000"/>
                  </a:schemeClr>
                </a:glow>
              </a:effectLst>
              <a:latin typeface="Arial" panose="020B0604020202020204" pitchFamily="34" charset="0"/>
              <a:cs typeface="Arial" panose="020B0604020202020204" pitchFamily="34" charset="0"/>
            </a:endParaRPr>
          </a:p>
          <a:p>
            <a:pPr eaLnBrk="1" hangingPunct="1">
              <a:defRPr/>
            </a:pPr>
            <a:endParaRPr lang="en-CA" sz="3200" b="1" dirty="0">
              <a:solidFill>
                <a:srgbClr val="FFFF00"/>
              </a:solidFill>
              <a:effectLst>
                <a:glow rad="342900">
                  <a:schemeClr val="tx1">
                    <a:alpha val="75000"/>
                  </a:schemeClr>
                </a:glow>
              </a:effectLst>
              <a:latin typeface="Arial" panose="020B0604020202020204" pitchFamily="34" charset="0"/>
              <a:cs typeface="Arial" panose="020B0604020202020204" pitchFamily="34" charset="0"/>
            </a:endParaRPr>
          </a:p>
          <a:p>
            <a:pPr algn="r" eaLnBrk="1" hangingPunct="1">
              <a:defRPr/>
            </a:pPr>
            <a:r>
              <a:rPr lang="ar-JO" sz="3200" b="1" dirty="0">
                <a:solidFill>
                  <a:srgbClr val="FFFF00"/>
                </a:solidFill>
                <a:effectLst>
                  <a:glow rad="342900">
                    <a:schemeClr val="tx1">
                      <a:alpha val="75000"/>
                    </a:schemeClr>
                  </a:glow>
                </a:effectLst>
                <a:latin typeface="Arial" panose="020B0604020202020204" pitchFamily="34" charset="0"/>
                <a:cs typeface="Arial" panose="020B0604020202020204" pitchFamily="34" charset="0"/>
              </a:rPr>
              <a:t>مساومات قليلة اليوم ضد مبادئ الله قد تحمل آثار مستمرة مدمرة، قد يصير ما يسمى موطئ قدم (زوجات سليمان، إدخال الآلهة الأجنبية) معاقل (الوثنية) التي يصعب كسرها.  </a:t>
            </a:r>
            <a:endParaRPr lang="en-US" sz="3200" b="1" dirty="0">
              <a:solidFill>
                <a:srgbClr val="FFFF00"/>
              </a:solidFill>
              <a:effectLst>
                <a:glow rad="342900">
                  <a:schemeClr val="tx1">
                    <a:alpha val="75000"/>
                  </a:schemeClr>
                </a:glow>
              </a:effectLst>
              <a:latin typeface="Arial" panose="020B0604020202020204" pitchFamily="34" charset="0"/>
              <a:cs typeface="Arial" panose="020B0604020202020204" pitchFamily="34" charset="0"/>
            </a:endParaRPr>
          </a:p>
        </p:txBody>
      </p:sp>
      <p:sp>
        <p:nvSpPr>
          <p:cNvPr id="201731" name="Title 1"/>
          <p:cNvSpPr>
            <a:spLocks noGrp="1"/>
          </p:cNvSpPr>
          <p:nvPr>
            <p:ph type="title" idx="4294967295"/>
          </p:nvPr>
        </p:nvSpPr>
        <p:spPr>
          <a:xfrm>
            <a:off x="609600" y="152400"/>
            <a:ext cx="7772400" cy="838200"/>
          </a:xfrm>
          <a:solidFill>
            <a:schemeClr val="bg1"/>
          </a:solidFill>
        </p:spPr>
        <p:txBody>
          <a:bodyPr/>
          <a:lstStyle/>
          <a:p>
            <a:r>
              <a:rPr lang="ar-JO" altLang="en-US" sz="4000" dirty="0">
                <a:ea typeface="ＭＳ Ｐゴシック" pitchFamily="34" charset="-128"/>
              </a:rPr>
              <a:t>مساومات قليلة</a:t>
            </a:r>
            <a:endParaRPr lang="en-US" altLang="en-US" sz="4000" dirty="0">
              <a:ea typeface="ＭＳ Ｐゴシック" pitchFamily="34" charset="-128"/>
            </a:endParaRPr>
          </a:p>
        </p:txBody>
      </p:sp>
      <p:sp>
        <p:nvSpPr>
          <p:cNvPr id="5"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96</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shizak"/>
          <p:cNvPicPr>
            <a:picLocks noChangeAspect="1" noChangeArrowheads="1"/>
          </p:cNvPicPr>
          <p:nvPr/>
        </p:nvPicPr>
        <p:blipFill rotWithShape="1">
          <a:blip r:embed="rId3" cstate="screen">
            <a:lum bright="34000" contrast="-32000"/>
            <a:extLst>
              <a:ext uri="{28A0092B-C50C-407E-A947-70E740481C1C}">
                <a14:useLocalDpi xmlns:a14="http://schemas.microsoft.com/office/drawing/2010/main" val="0"/>
              </a:ext>
            </a:extLst>
          </a:blip>
          <a:srcRect l="33504" t="2924" r="37912"/>
          <a:stretch/>
        </p:blipFill>
        <p:spPr bwMode="auto">
          <a:xfrm>
            <a:off x="0" y="5443"/>
            <a:ext cx="3048000" cy="6896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Rectangle 6"/>
          <p:cNvSpPr>
            <a:spLocks noGrp="1" noChangeArrowheads="1"/>
          </p:cNvSpPr>
          <p:nvPr>
            <p:ph type="title"/>
          </p:nvPr>
        </p:nvSpPr>
        <p:spPr>
          <a:xfrm>
            <a:off x="3048000" y="76200"/>
            <a:ext cx="5410200" cy="838200"/>
          </a:xfrm>
        </p:spPr>
        <p:txBody>
          <a:bodyPr/>
          <a:lstStyle/>
          <a:p>
            <a:pPr eaLnBrk="1" hangingPunct="1"/>
            <a:r>
              <a:rPr lang="ar-JO" altLang="en-US" sz="3600" dirty="0">
                <a:ea typeface="ＭＳ Ｐゴシック" pitchFamily="34" charset="-128"/>
              </a:rPr>
              <a:t>مناوشات عمونية</a:t>
            </a:r>
            <a:endParaRPr lang="en-US" altLang="en-US" sz="3600" b="1" dirty="0">
              <a:latin typeface="Arial" pitchFamily="34" charset="0"/>
              <a:ea typeface="ＭＳ Ｐゴシック" pitchFamily="34" charset="-128"/>
            </a:endParaRPr>
          </a:p>
        </p:txBody>
      </p:sp>
      <p:sp>
        <p:nvSpPr>
          <p:cNvPr id="203781" name="Rectangle 5"/>
          <p:cNvSpPr txBox="1">
            <a:spLocks noChangeArrowheads="1"/>
          </p:cNvSpPr>
          <p:nvPr/>
        </p:nvSpPr>
        <p:spPr bwMode="auto">
          <a:xfrm>
            <a:off x="3048000" y="1066800"/>
            <a:ext cx="6096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20000"/>
              </a:spcBef>
              <a:buFontTx/>
              <a:buChar char="•"/>
            </a:pPr>
            <a:r>
              <a:rPr lang="ar-JO" altLang="en-US" sz="3600" b="1" dirty="0">
                <a:latin typeface="Arial" panose="020B0604020202020204" pitchFamily="34" charset="0"/>
                <a:cs typeface="Arial" panose="020B0604020202020204" pitchFamily="34" charset="0"/>
              </a:rPr>
              <a:t>في عام 924 ق.م يمر شيشق ملك </a:t>
            </a:r>
            <a:r>
              <a:rPr lang="ar-JO" altLang="en-US" sz="3600" b="1" dirty="0">
                <a:solidFill>
                  <a:srgbClr val="C00000"/>
                </a:solidFill>
                <a:latin typeface="Arial" panose="020B0604020202020204" pitchFamily="34" charset="0"/>
                <a:cs typeface="Arial" panose="020B0604020202020204" pitchFamily="34" charset="0"/>
              </a:rPr>
              <a:t>مصر</a:t>
            </a:r>
            <a:r>
              <a:rPr lang="ar-JO" altLang="en-US" sz="3600" b="1" dirty="0">
                <a:latin typeface="Arial" panose="020B0604020202020204" pitchFamily="34" charset="0"/>
                <a:cs typeface="Arial" panose="020B0604020202020204" pitchFamily="34" charset="0"/>
              </a:rPr>
              <a:t> في أرض العمونيين مما يسمح لعمون بإعلان استقلالهم عن يهوذا وإسرائيل.</a:t>
            </a:r>
            <a:endParaRPr lang="en-CA" altLang="en-US" sz="3600" b="1" dirty="0">
              <a:latin typeface="Arial" panose="020B0604020202020204" pitchFamily="34" charset="0"/>
              <a:cs typeface="Arial" panose="020B0604020202020204" pitchFamily="34" charset="0"/>
            </a:endParaRPr>
          </a:p>
          <a:p>
            <a:pPr algn="r" rtl="1" eaLnBrk="1" hangingPunct="1">
              <a:spcBef>
                <a:spcPct val="20000"/>
              </a:spcBef>
              <a:buFontTx/>
              <a:buChar char="•"/>
            </a:pPr>
            <a:r>
              <a:rPr lang="ar-JO" altLang="en-US" sz="3600" b="1" dirty="0">
                <a:latin typeface="Arial" panose="020B0604020202020204" pitchFamily="34" charset="0"/>
                <a:cs typeface="Arial" panose="020B0604020202020204" pitchFamily="34" charset="0"/>
              </a:rPr>
              <a:t>في عام 853 ق.م تحالف اثنا عشر ملكاً بقيادة آخاب لمقاومة مسيرة شلمنأصر الثالث ملك </a:t>
            </a:r>
            <a:r>
              <a:rPr lang="ar-JO" altLang="en-US" sz="3600" b="1" dirty="0">
                <a:solidFill>
                  <a:srgbClr val="C00000"/>
                </a:solidFill>
                <a:latin typeface="Arial" panose="020B0604020202020204" pitchFamily="34" charset="0"/>
                <a:cs typeface="Arial" panose="020B0604020202020204" pitchFamily="34" charset="0"/>
              </a:rPr>
              <a:t>آشور</a:t>
            </a:r>
            <a:r>
              <a:rPr lang="ar-JO" altLang="en-US" sz="3600" b="1" dirty="0">
                <a:latin typeface="Arial" panose="020B0604020202020204" pitchFamily="34" charset="0"/>
                <a:cs typeface="Arial" panose="020B0604020202020204" pitchFamily="34" charset="0"/>
              </a:rPr>
              <a:t> باتجاه الغرب</a:t>
            </a:r>
            <a:endParaRPr lang="en-CA" altLang="en-US" sz="3600" b="1" dirty="0">
              <a:latin typeface="Arial" panose="020B0604020202020204" pitchFamily="34" charset="0"/>
              <a:cs typeface="Arial" panose="020B0604020202020204" pitchFamily="34" charset="0"/>
            </a:endParaRPr>
          </a:p>
          <a:p>
            <a:pPr algn="r" rtl="1" eaLnBrk="1" hangingPunct="1">
              <a:spcBef>
                <a:spcPct val="20000"/>
              </a:spcBef>
              <a:buFontTx/>
              <a:buChar char="•"/>
            </a:pPr>
            <a:r>
              <a:rPr lang="ar-JO" altLang="en-US" sz="3600" b="1" dirty="0">
                <a:latin typeface="Arial" panose="020B0604020202020204" pitchFamily="34" charset="0"/>
                <a:cs typeface="Arial" panose="020B0604020202020204" pitchFamily="34" charset="0"/>
              </a:rPr>
              <a:t>بعد إيقاف شامنأصر تنافس عمون والملوك الآخرين على السلطة.</a:t>
            </a:r>
            <a:endParaRPr lang="en-CA" altLang="en-US" sz="3600" b="1" dirty="0">
              <a:latin typeface="Arial" panose="020B0604020202020204" pitchFamily="34" charset="0"/>
              <a:cs typeface="Arial" panose="020B0604020202020204" pitchFamily="34" charset="0"/>
            </a:endParaRPr>
          </a:p>
        </p:txBody>
      </p:sp>
      <p:sp>
        <p:nvSpPr>
          <p:cNvPr id="9"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effectLst>
                  <a:glow rad="241300">
                    <a:schemeClr val="tx1">
                      <a:alpha val="83000"/>
                    </a:schemeClr>
                  </a:glow>
                </a:effectLst>
                <a:latin typeface="Arial" charset="0"/>
                <a:cs typeface="Arial" charset="0"/>
              </a:rPr>
              <a:t>96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ChangeArrowheads="1"/>
          </p:cNvSpPr>
          <p:nvPr>
            <p:ph type="title"/>
          </p:nvPr>
        </p:nvSpPr>
        <p:spPr>
          <a:xfrm>
            <a:off x="609600" y="228600"/>
            <a:ext cx="7626350" cy="706438"/>
          </a:xfrm>
        </p:spPr>
        <p:txBody>
          <a:bodyPr/>
          <a:lstStyle/>
          <a:p>
            <a:pPr eaLnBrk="1" hangingPunct="1"/>
            <a:r>
              <a:rPr lang="ar-JO" altLang="en-US" sz="3200" dirty="0">
                <a:ea typeface="ＭＳ Ｐゴシック" pitchFamily="34" charset="-128"/>
              </a:rPr>
              <a:t>الرخاء العموني</a:t>
            </a:r>
            <a:endParaRPr lang="en-US" altLang="en-US" sz="3200" dirty="0">
              <a:ea typeface="ＭＳ Ｐゴシック" pitchFamily="34" charset="-128"/>
            </a:endParaRPr>
          </a:p>
        </p:txBody>
      </p:sp>
      <p:pic>
        <p:nvPicPr>
          <p:cNvPr id="205826" name="Picture 4" descr="tribu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636838"/>
            <a:ext cx="5249862"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Rectangle 3"/>
          <p:cNvSpPr txBox="1">
            <a:spLocks noChangeArrowheads="1"/>
          </p:cNvSpPr>
          <p:nvPr/>
        </p:nvSpPr>
        <p:spPr bwMode="auto">
          <a:xfrm>
            <a:off x="609600" y="11128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20000"/>
              </a:spcBef>
            </a:pPr>
            <a:r>
              <a:rPr lang="ar-JO" altLang="en-US" sz="2800" b="1" dirty="0">
                <a:latin typeface="Arial" panose="020B0604020202020204" pitchFamily="34" charset="0"/>
                <a:cs typeface="Arial" panose="020B0604020202020204" pitchFamily="34" charset="0"/>
              </a:rPr>
              <a:t>القرون الثامن إلى السادس (العصر الحديدي الثاني)</a:t>
            </a:r>
            <a:endParaRPr lang="en-CA" altLang="en-US" sz="2800" b="1" dirty="0">
              <a:latin typeface="Arial" panose="020B0604020202020204" pitchFamily="34" charset="0"/>
              <a:cs typeface="Arial" panose="020B0604020202020204" pitchFamily="34" charset="0"/>
            </a:endParaRPr>
          </a:p>
          <a:p>
            <a:pPr algn="r" eaLnBrk="1" hangingPunct="1">
              <a:spcBef>
                <a:spcPct val="20000"/>
              </a:spcBef>
            </a:pPr>
            <a:r>
              <a:rPr lang="en-CA" altLang="en-US" sz="2800" b="1" dirty="0">
                <a:latin typeface="Arial" panose="020B0604020202020204" pitchFamily="34" charset="0"/>
                <a:cs typeface="Arial" panose="020B0604020202020204" pitchFamily="34" charset="0"/>
              </a:rPr>
              <a:t>	</a:t>
            </a:r>
            <a:r>
              <a:rPr lang="ar-JO" altLang="en-US" sz="2800" b="1" dirty="0">
                <a:latin typeface="Arial" panose="020B0604020202020204" pitchFamily="34" charset="0"/>
                <a:cs typeface="Arial" panose="020B0604020202020204" pitchFamily="34" charset="0"/>
              </a:rPr>
              <a:t>اختبر العمونيون نمواً اقتصادياً خلال فترة استقلالهم عن إسرائيل ويهوذا.</a:t>
            </a:r>
            <a:endParaRPr lang="en-US" altLang="en-US" sz="2800" b="1" dirty="0">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96</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lock_big"/>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Grp="1" noChangeArrowheads="1"/>
          </p:cNvSpPr>
          <p:nvPr>
            <p:ph type="title"/>
          </p:nvPr>
        </p:nvSpPr>
        <p:spPr>
          <a:xfrm>
            <a:off x="1066800" y="609600"/>
            <a:ext cx="7772400" cy="1143000"/>
          </a:xfrm>
          <a:extLst>
            <a:ext uri="{FAA26D3D-D897-4be2-8F04-BA451C77F1D7}">
              <ma14:placeholderFlag xmlns:ma14="http://schemas.microsoft.com/office/mac/drawingml/2011/main" xmlns="" val="1"/>
            </a:ext>
          </a:extLst>
        </p:spPr>
        <p:txBody>
          <a:bodyPr/>
          <a:lstStyle/>
          <a:p>
            <a:pPr eaLnBrk="1" hangingPunct="1">
              <a:defRPr/>
            </a:pPr>
            <a:r>
              <a:rPr lang="ar-JO" dirty="0">
                <a:solidFill>
                  <a:srgbClr val="FFFF00"/>
                </a:solidFill>
                <a:effectLst>
                  <a:glow rad="241300">
                    <a:schemeClr val="tx1">
                      <a:alpha val="83000"/>
                    </a:schemeClr>
                  </a:glow>
                </a:effectLst>
                <a:ea typeface="ＭＳ Ｐゴシック" charset="0"/>
              </a:rPr>
              <a:t>1. أصل العمونيين</a:t>
            </a:r>
            <a:endParaRPr lang="en-US" dirty="0">
              <a:solidFill>
                <a:srgbClr val="FFFF00"/>
              </a:solidFill>
              <a:effectLst>
                <a:glow rad="241300">
                  <a:schemeClr val="tx1">
                    <a:alpha val="83000"/>
                  </a:schemeClr>
                </a:glow>
              </a:effectLst>
              <a:ea typeface="ＭＳ Ｐゴシック" charset="0"/>
            </a:endParaRPr>
          </a:p>
        </p:txBody>
      </p:sp>
      <p:sp>
        <p:nvSpPr>
          <p:cNvPr id="9221" name="Text Box 5"/>
          <p:cNvSpPr txBox="1">
            <a:spLocks noChangeArrowheads="1"/>
          </p:cNvSpPr>
          <p:nvPr/>
        </p:nvSpPr>
        <p:spPr bwMode="auto">
          <a:xfrm>
            <a:off x="1676400" y="1981200"/>
            <a:ext cx="5867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ar-JO" sz="3200" b="1" dirty="0">
                <a:solidFill>
                  <a:srgbClr val="00FFFF"/>
                </a:solidFill>
                <a:effectLst>
                  <a:glow rad="241300">
                    <a:schemeClr val="tx1">
                      <a:alpha val="83000"/>
                    </a:schemeClr>
                  </a:glow>
                </a:effectLst>
                <a:latin typeface="Arial" panose="020B0604020202020204" pitchFamily="34" charset="0"/>
                <a:ea typeface="Arial Unicode MS" charset="0"/>
                <a:cs typeface="Arial" panose="020B0604020202020204" pitchFamily="34" charset="0"/>
              </a:rPr>
              <a:t>بن عمي</a:t>
            </a:r>
            <a:endParaRPr lang="en-US" sz="3200" b="1" dirty="0">
              <a:solidFill>
                <a:srgbClr val="00FFFF"/>
              </a:solidFill>
              <a:effectLst>
                <a:glow rad="241300">
                  <a:schemeClr val="tx1">
                    <a:alpha val="83000"/>
                  </a:schemeClr>
                </a:glow>
              </a:effectLst>
              <a:latin typeface="Arial" panose="020B0604020202020204" pitchFamily="34" charset="0"/>
              <a:ea typeface="Arial Unicode MS" charset="0"/>
              <a:cs typeface="Arial" panose="020B0604020202020204" pitchFamily="34" charset="0"/>
            </a:endParaRPr>
          </a:p>
        </p:txBody>
      </p:sp>
      <p:sp>
        <p:nvSpPr>
          <p:cNvPr id="9222" name="Text Box 6"/>
          <p:cNvSpPr txBox="1">
            <a:spLocks noChangeArrowheads="1"/>
          </p:cNvSpPr>
          <p:nvPr/>
        </p:nvSpPr>
        <p:spPr bwMode="auto">
          <a:xfrm>
            <a:off x="6096000" y="2590800"/>
            <a:ext cx="914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ar-JO" sz="3200" b="1" dirty="0">
                <a:solidFill>
                  <a:srgbClr val="00FFFF"/>
                </a:solidFill>
                <a:effectLst>
                  <a:glow rad="241300">
                    <a:schemeClr val="tx1">
                      <a:alpha val="83000"/>
                    </a:schemeClr>
                  </a:glow>
                </a:effectLst>
                <a:latin typeface="Arial" panose="020B0604020202020204" pitchFamily="34" charset="0"/>
                <a:cs typeface="Arial" panose="020B0604020202020204" pitchFamily="34" charset="0"/>
              </a:rPr>
              <a:t>لوط</a:t>
            </a:r>
            <a:endParaRPr lang="en-US" sz="3200" b="1" dirty="0">
              <a:solidFill>
                <a:srgbClr val="00FFFF"/>
              </a:solidFill>
              <a:effectLst>
                <a:glow rad="241300">
                  <a:schemeClr val="tx1">
                    <a:alpha val="83000"/>
                  </a:schemeClr>
                </a:glow>
              </a:effectLst>
              <a:latin typeface="Arial" panose="020B0604020202020204" pitchFamily="34" charset="0"/>
              <a:cs typeface="Arial" panose="020B0604020202020204" pitchFamily="34" charset="0"/>
            </a:endParaRPr>
          </a:p>
        </p:txBody>
      </p:sp>
      <p:sp>
        <p:nvSpPr>
          <p:cNvPr id="9223" name="Text Box 7"/>
          <p:cNvSpPr txBox="1">
            <a:spLocks noChangeArrowheads="1"/>
          </p:cNvSpPr>
          <p:nvPr/>
        </p:nvSpPr>
        <p:spPr bwMode="auto">
          <a:xfrm>
            <a:off x="3733800" y="2590800"/>
            <a:ext cx="2133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ar-JO" sz="3200" b="1" dirty="0">
                <a:solidFill>
                  <a:srgbClr val="00FFFF"/>
                </a:solidFill>
                <a:effectLst>
                  <a:glow rad="241300">
                    <a:schemeClr val="tx1">
                      <a:alpha val="83000"/>
                    </a:schemeClr>
                  </a:glow>
                </a:effectLst>
                <a:latin typeface="Arial" panose="020B0604020202020204" pitchFamily="34" charset="0"/>
                <a:cs typeface="Arial" panose="020B0604020202020204" pitchFamily="34" charset="0"/>
              </a:rPr>
              <a:t>ابنته الصغرى</a:t>
            </a:r>
            <a:endParaRPr lang="en-US" sz="3200" b="1" dirty="0">
              <a:solidFill>
                <a:srgbClr val="00FFFF"/>
              </a:solidFill>
              <a:effectLst>
                <a:glow rad="241300">
                  <a:schemeClr val="tx1">
                    <a:alpha val="83000"/>
                  </a:schemeClr>
                </a:glow>
              </a:effectLst>
              <a:latin typeface="Arial" panose="020B0604020202020204" pitchFamily="34" charset="0"/>
              <a:cs typeface="Arial" panose="020B0604020202020204" pitchFamily="34" charset="0"/>
            </a:endParaRPr>
          </a:p>
        </p:txBody>
      </p:sp>
      <p:sp>
        <p:nvSpPr>
          <p:cNvPr id="9224" name="Text Box 8"/>
          <p:cNvSpPr txBox="1">
            <a:spLocks noChangeArrowheads="1"/>
          </p:cNvSpPr>
          <p:nvPr/>
        </p:nvSpPr>
        <p:spPr bwMode="auto">
          <a:xfrm>
            <a:off x="3048001" y="3185101"/>
            <a:ext cx="31241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ar-JO" sz="3200" b="1" dirty="0">
                <a:solidFill>
                  <a:srgbClr val="00FFFF"/>
                </a:solidFill>
                <a:effectLst>
                  <a:glow rad="241300">
                    <a:schemeClr val="tx1">
                      <a:alpha val="83000"/>
                    </a:schemeClr>
                  </a:glow>
                </a:effectLst>
                <a:latin typeface="Arial" panose="020B0604020202020204" pitchFamily="34" charset="0"/>
                <a:ea typeface="Arial Unicode MS" charset="0"/>
                <a:cs typeface="Arial" panose="020B0604020202020204" pitchFamily="34" charset="0"/>
              </a:rPr>
              <a:t>قرب صوغر</a:t>
            </a:r>
            <a:endParaRPr lang="en-US" sz="3200" b="1" dirty="0">
              <a:solidFill>
                <a:srgbClr val="00FFFF"/>
              </a:solidFill>
              <a:effectLst>
                <a:glow rad="241300">
                  <a:schemeClr val="tx1">
                    <a:alpha val="83000"/>
                  </a:schemeClr>
                </a:glow>
              </a:effectLst>
              <a:latin typeface="Arial" panose="020B0604020202020204" pitchFamily="34" charset="0"/>
              <a:ea typeface="Arial Unicode MS" charset="0"/>
              <a:cs typeface="Arial" panose="020B0604020202020204" pitchFamily="34" charset="0"/>
            </a:endParaRPr>
          </a:p>
        </p:txBody>
      </p:sp>
      <p:sp>
        <p:nvSpPr>
          <p:cNvPr id="31753"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95</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
        <p:nvSpPr>
          <p:cNvPr id="10" name="Rectangle 4"/>
          <p:cNvSpPr txBox="1">
            <a:spLocks noChangeArrowheads="1"/>
          </p:cNvSpPr>
          <p:nvPr/>
        </p:nvSpPr>
        <p:spPr bwMode="auto">
          <a:xfrm>
            <a:off x="1066800" y="1981200"/>
            <a:ext cx="7543800" cy="342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a:lstStyle>
          <a:p>
            <a:pPr algn="r" rtl="1" eaLnBrk="1" hangingPunct="1">
              <a:defRPr/>
            </a:pPr>
            <a:r>
              <a:rPr lang="ar-JO" b="1" dirty="0">
                <a:solidFill>
                  <a:schemeClr val="bg1"/>
                </a:solidFill>
                <a:effectLst>
                  <a:glow rad="241300">
                    <a:schemeClr val="tx1">
                      <a:alpha val="83000"/>
                    </a:schemeClr>
                  </a:glow>
                </a:effectLst>
                <a:latin typeface="Arial" panose="020B0604020202020204" pitchFamily="34" charset="0"/>
                <a:ea typeface="ＭＳ Ｐゴシック" charset="0"/>
                <a:cs typeface="Arial" panose="020B0604020202020204" pitchFamily="34" charset="0"/>
              </a:rPr>
              <a:t>نسل</a:t>
            </a:r>
            <a:endParaRPr lang="en-US" b="1" dirty="0">
              <a:solidFill>
                <a:schemeClr val="bg1"/>
              </a:solidFill>
              <a:effectLst>
                <a:glow rad="241300">
                  <a:schemeClr val="tx1">
                    <a:alpha val="83000"/>
                  </a:schemeClr>
                </a:glow>
              </a:effectLst>
              <a:latin typeface="Arial" panose="020B0604020202020204" pitchFamily="34" charset="0"/>
              <a:ea typeface="ＭＳ Ｐゴシック" charset="0"/>
              <a:cs typeface="Arial" panose="020B0604020202020204" pitchFamily="34" charset="0"/>
            </a:endParaRPr>
          </a:p>
          <a:p>
            <a:pPr algn="r" rtl="1" eaLnBrk="1" hangingPunct="1">
              <a:defRPr/>
            </a:pPr>
            <a:r>
              <a:rPr lang="ar-JO" b="1" dirty="0">
                <a:solidFill>
                  <a:schemeClr val="bg1"/>
                </a:solidFill>
                <a:effectLst>
                  <a:glow rad="241300">
                    <a:schemeClr val="tx1">
                      <a:alpha val="83000"/>
                    </a:schemeClr>
                  </a:glow>
                </a:effectLst>
                <a:latin typeface="Arial" panose="020B0604020202020204" pitchFamily="34" charset="0"/>
                <a:ea typeface="ＭＳ Ｐゴシック" charset="0"/>
                <a:cs typeface="Arial" panose="020B0604020202020204" pitchFamily="34" charset="0"/>
              </a:rPr>
              <a:t>هو ابن          و                     (تك 19: 38)</a:t>
            </a:r>
            <a:endParaRPr lang="en-US" b="1" dirty="0">
              <a:solidFill>
                <a:schemeClr val="bg1"/>
              </a:solidFill>
              <a:effectLst>
                <a:glow rad="241300">
                  <a:schemeClr val="tx1">
                    <a:alpha val="83000"/>
                  </a:schemeClr>
                </a:glow>
              </a:effectLst>
              <a:latin typeface="Arial" panose="020B0604020202020204" pitchFamily="34" charset="0"/>
              <a:ea typeface="ＭＳ Ｐゴシック" charset="0"/>
              <a:cs typeface="Arial" panose="020B0604020202020204" pitchFamily="34" charset="0"/>
            </a:endParaRPr>
          </a:p>
          <a:p>
            <a:pPr algn="r" rtl="1" eaLnBrk="1" hangingPunct="1">
              <a:defRPr/>
            </a:pPr>
            <a:r>
              <a:rPr lang="ar-JO" b="1" dirty="0">
                <a:solidFill>
                  <a:schemeClr val="bg1"/>
                </a:solidFill>
                <a:effectLst>
                  <a:glow rad="241300">
                    <a:schemeClr val="tx1">
                      <a:alpha val="83000"/>
                    </a:schemeClr>
                  </a:glow>
                </a:effectLst>
                <a:latin typeface="Arial" panose="020B0604020202020204" pitchFamily="34" charset="0"/>
                <a:ea typeface="ＭＳ Ｐゴシック" charset="0"/>
                <a:cs typeface="Arial" panose="020B0604020202020204" pitchFamily="34" charset="0"/>
              </a:rPr>
              <a:t>مكان الولادة: </a:t>
            </a:r>
            <a:endParaRPr lang="en-US" b="1" dirty="0">
              <a:solidFill>
                <a:schemeClr val="bg1"/>
              </a:solidFill>
              <a:effectLst>
                <a:glow rad="241300">
                  <a:schemeClr val="tx1">
                    <a:alpha val="83000"/>
                  </a:schemeClr>
                </a:glow>
              </a:effectLst>
              <a:latin typeface="Arial" panose="020B0604020202020204" pitchFamily="34" charset="0"/>
              <a:ea typeface="ＭＳ Ｐゴシック" charset="0"/>
              <a:cs typeface="Arial" panose="020B0604020202020204" pitchFamily="34" charset="0"/>
            </a:endParaRPr>
          </a:p>
          <a:p>
            <a:pPr algn="r" rtl="1" eaLnBrk="1" hangingPunct="1">
              <a:defRPr/>
            </a:pPr>
            <a:r>
              <a:rPr lang="ar-JO" b="1" dirty="0">
                <a:solidFill>
                  <a:schemeClr val="bg1"/>
                </a:solidFill>
                <a:effectLst>
                  <a:glow rad="241300">
                    <a:schemeClr val="tx1">
                      <a:alpha val="83000"/>
                    </a:schemeClr>
                  </a:glow>
                </a:effectLst>
                <a:latin typeface="Arial" panose="020B0604020202020204" pitchFamily="34" charset="0"/>
                <a:ea typeface="ＭＳ Ｐゴシック" charset="0"/>
                <a:cs typeface="Arial" panose="020B0604020202020204" pitchFamily="34" charset="0"/>
              </a:rPr>
              <a:t>الولادة: بعد دمار أورشليم بقليل (2000 ق.م)</a:t>
            </a:r>
            <a:endParaRPr lang="en-US" b="1" dirty="0">
              <a:solidFill>
                <a:schemeClr val="bg1"/>
              </a:solidFill>
              <a:effectLst>
                <a:glow rad="241300">
                  <a:schemeClr val="tx1">
                    <a:alpha val="83000"/>
                  </a:schemeClr>
                </a:glow>
              </a:effectLst>
              <a:latin typeface="Arial" panose="020B0604020202020204" pitchFamily="34" charset="0"/>
              <a:ea typeface="ＭＳ Ｐゴシック" charset="0"/>
              <a:cs typeface="Arial" panose="020B0604020202020204" pitchFamily="34" charset="0"/>
            </a:endParaRPr>
          </a:p>
          <a:p>
            <a:pPr eaLnBrk="1" hangingPunct="1">
              <a:defRPr/>
            </a:pPr>
            <a:endParaRPr lang="en-US" b="1" dirty="0">
              <a:solidFill>
                <a:schemeClr val="bg1"/>
              </a:solidFill>
              <a:effectLst>
                <a:glow rad="241300">
                  <a:schemeClr val="tx1">
                    <a:alpha val="83000"/>
                  </a:schemeClr>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blinds(horizontal)">
                                      <p:cBhvr>
                                        <p:cTn id="7" dur="500"/>
                                        <p:tgtEl>
                                          <p:spTgt spid="92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222"/>
                                        </p:tgtEl>
                                        <p:attrNameLst>
                                          <p:attrName>style.visibility</p:attrName>
                                        </p:attrNameLst>
                                      </p:cBhvr>
                                      <p:to>
                                        <p:strVal val="visible"/>
                                      </p:to>
                                    </p:set>
                                    <p:animEffect transition="in" filter="blinds(horizontal)">
                                      <p:cBhvr>
                                        <p:cTn id="12" dur="500"/>
                                        <p:tgtEl>
                                          <p:spTgt spid="92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223"/>
                                        </p:tgtEl>
                                        <p:attrNameLst>
                                          <p:attrName>style.visibility</p:attrName>
                                        </p:attrNameLst>
                                      </p:cBhvr>
                                      <p:to>
                                        <p:strVal val="visible"/>
                                      </p:to>
                                    </p:set>
                                    <p:animEffect transition="in" filter="blinds(horizontal)">
                                      <p:cBhvr>
                                        <p:cTn id="17" dur="500"/>
                                        <p:tgtEl>
                                          <p:spTgt spid="92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224"/>
                                        </p:tgtEl>
                                        <p:attrNameLst>
                                          <p:attrName>style.visibility</p:attrName>
                                        </p:attrNameLst>
                                      </p:cBhvr>
                                      <p:to>
                                        <p:strVal val="visible"/>
                                      </p:to>
                                    </p:set>
                                    <p:animEffect transition="in" filter="blinds(horizontal)">
                                      <p:cBhvr>
                                        <p:cTn id="22"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war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1513" y="2152650"/>
            <a:ext cx="6084887"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4" name="Title 1"/>
          <p:cNvSpPr>
            <a:spLocks noGrp="1"/>
          </p:cNvSpPr>
          <p:nvPr>
            <p:ph type="title"/>
          </p:nvPr>
        </p:nvSpPr>
        <p:spPr>
          <a:xfrm>
            <a:off x="-12700" y="3505200"/>
            <a:ext cx="4038600" cy="2667000"/>
          </a:xfrm>
        </p:spPr>
        <p:txBody>
          <a:bodyPr/>
          <a:lstStyle/>
          <a:p>
            <a:r>
              <a:rPr lang="ar-JO" altLang="en-US" sz="4000" dirty="0">
                <a:ea typeface="ＭＳ Ｐゴシック" pitchFamily="34" charset="-128"/>
              </a:rPr>
              <a:t>عمون مقابل يهوشافاط</a:t>
            </a:r>
            <a:endParaRPr lang="en-US" altLang="en-US" sz="4000" dirty="0">
              <a:ea typeface="ＭＳ Ｐゴシック" pitchFamily="34" charset="-128"/>
            </a:endParaRPr>
          </a:p>
        </p:txBody>
      </p:sp>
      <p:sp>
        <p:nvSpPr>
          <p:cNvPr id="207875" name="Rectangle 3"/>
          <p:cNvSpPr txBox="1">
            <a:spLocks noChangeArrowheads="1"/>
          </p:cNvSpPr>
          <p:nvPr/>
        </p:nvSpPr>
        <p:spPr bwMode="auto">
          <a:xfrm>
            <a:off x="76200" y="122238"/>
            <a:ext cx="84582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20000"/>
              </a:spcBef>
              <a:buFontTx/>
              <a:buChar char="•"/>
            </a:pPr>
            <a:r>
              <a:rPr lang="ar-JO" altLang="en-US" sz="2800" b="1" dirty="0">
                <a:solidFill>
                  <a:srgbClr val="006600"/>
                </a:solidFill>
                <a:latin typeface="Arial" panose="020B0604020202020204" pitchFamily="34" charset="0"/>
                <a:cs typeface="Arial" panose="020B0604020202020204" pitchFamily="34" charset="0"/>
              </a:rPr>
              <a:t>2 أخبار 20 – تحالفت عمون مع مؤاب والمعونيين ضد يهوشافاط.  </a:t>
            </a:r>
            <a:endParaRPr lang="en-CA" altLang="en-US" sz="2800" b="1" dirty="0">
              <a:solidFill>
                <a:srgbClr val="006600"/>
              </a:solidFill>
              <a:latin typeface="Arial" panose="020B0604020202020204" pitchFamily="34" charset="0"/>
              <a:cs typeface="Arial" panose="020B0604020202020204" pitchFamily="34" charset="0"/>
            </a:endParaRPr>
          </a:p>
          <a:p>
            <a:pPr algn="r" rtl="1" eaLnBrk="1" hangingPunct="1">
              <a:spcBef>
                <a:spcPct val="20000"/>
              </a:spcBef>
              <a:buFontTx/>
              <a:buChar char="•"/>
            </a:pPr>
            <a:r>
              <a:rPr lang="ar-JO" altLang="en-US" sz="2800" b="1" dirty="0">
                <a:solidFill>
                  <a:srgbClr val="669900"/>
                </a:solidFill>
                <a:latin typeface="Arial" panose="020B0604020202020204" pitchFamily="34" charset="0"/>
                <a:cs typeface="Arial" panose="020B0604020202020204" pitchFamily="34" charset="0"/>
              </a:rPr>
              <a:t>سمع الله صلاة يهوشافاط وجعل أعدائه يحاربون أنفسهم في المعركة.</a:t>
            </a:r>
            <a:endParaRPr lang="en-CA" altLang="en-US" sz="2800" b="1" dirty="0">
              <a:solidFill>
                <a:srgbClr val="669900"/>
              </a:solidFill>
              <a:latin typeface="Arial" panose="020B0604020202020204" pitchFamily="34" charset="0"/>
              <a:cs typeface="Arial" panose="020B0604020202020204" pitchFamily="34" charset="0"/>
            </a:endParaRPr>
          </a:p>
          <a:p>
            <a:pPr eaLnBrk="1" hangingPunct="1">
              <a:spcBef>
                <a:spcPct val="20000"/>
              </a:spcBef>
            </a:pPr>
            <a:endParaRPr lang="en-CA" altLang="en-US" sz="2800" b="1" dirty="0">
              <a:latin typeface="Arial" panose="020B0604020202020204" pitchFamily="34" charset="0"/>
              <a:cs typeface="Arial" panose="020B0604020202020204" pitchFamily="34" charset="0"/>
            </a:endParaRPr>
          </a:p>
          <a:p>
            <a:pPr eaLnBrk="1" hangingPunct="1">
              <a:spcBef>
                <a:spcPct val="20000"/>
              </a:spcBef>
            </a:pPr>
            <a:endParaRPr lang="en-CA" altLang="en-US" sz="2800" b="1" dirty="0">
              <a:latin typeface="Arial" panose="020B0604020202020204" pitchFamily="34" charset="0"/>
              <a:cs typeface="Arial" panose="020B0604020202020204" pitchFamily="34" charset="0"/>
            </a:endParaRPr>
          </a:p>
          <a:p>
            <a:pPr eaLnBrk="1" hangingPunct="1">
              <a:spcBef>
                <a:spcPct val="20000"/>
              </a:spcBef>
              <a:buFontTx/>
              <a:buChar char="•"/>
            </a:pPr>
            <a:endParaRPr lang="en-US" altLang="en-US" sz="2800" b="1" dirty="0">
              <a:latin typeface="Arial" panose="020B0604020202020204" pitchFamily="34" charset="0"/>
              <a:cs typeface="Arial" panose="020B0604020202020204" pitchFamily="34" charset="0"/>
            </a:endParaRPr>
          </a:p>
        </p:txBody>
      </p:sp>
      <p:sp>
        <p:nvSpPr>
          <p:cNvPr id="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96</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jeremiah_kingjeho1"/>
          <p:cNvPicPr>
            <a:picLocks noChangeAspect="1" noChangeArrowheads="1"/>
          </p:cNvPicPr>
          <p:nvPr/>
        </p:nvPicPr>
        <p:blipFill>
          <a:blip r:embed="rId3">
            <a:lum bright="-32000" contrast="-58000"/>
            <a:extLst>
              <a:ext uri="{28A0092B-C50C-407E-A947-70E740481C1C}">
                <a14:useLocalDpi xmlns:a14="http://schemas.microsoft.com/office/drawing/2010/main" val="0"/>
              </a:ext>
            </a:extLst>
          </a:blip>
          <a:srcRect/>
          <a:stretch>
            <a:fillRect/>
          </a:stretch>
        </p:blipFill>
        <p:spPr bwMode="auto">
          <a:xfrm>
            <a:off x="0" y="-26988"/>
            <a:ext cx="9144000" cy="691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457200" y="2332038"/>
            <a:ext cx="8229600" cy="3916362"/>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1" algn="ctr" eaLnBrk="1" hangingPunct="1">
              <a:spcBef>
                <a:spcPct val="20000"/>
              </a:spcBef>
            </a:pPr>
            <a:r>
              <a:rPr lang="ar-JO" altLang="en-US" sz="3200" b="1" dirty="0">
                <a:solidFill>
                  <a:srgbClr val="FFFF00"/>
                </a:solidFill>
                <a:latin typeface="Arial" panose="020B0604020202020204" pitchFamily="34" charset="0"/>
                <a:cs typeface="Arial" panose="020B0604020202020204" pitchFamily="34" charset="0"/>
              </a:rPr>
              <a:t>إرميا 27 و40: يتمرد الملك العموني ضد بابل</a:t>
            </a:r>
            <a:endParaRPr lang="en-CA" altLang="en-US" sz="3200" b="1" dirty="0">
              <a:solidFill>
                <a:srgbClr val="FFFF00"/>
              </a:solidFill>
              <a:latin typeface="Arial" pitchFamily="34" charset="0"/>
              <a:cs typeface="Arial" pitchFamily="34" charset="0"/>
            </a:endParaRPr>
          </a:p>
          <a:p>
            <a:pPr algn="ctr" eaLnBrk="1" hangingPunct="1">
              <a:spcBef>
                <a:spcPct val="20000"/>
              </a:spcBef>
            </a:pPr>
            <a:endParaRPr lang="en-CA" altLang="en-US" sz="3200" b="1" dirty="0">
              <a:solidFill>
                <a:srgbClr val="FFFF00"/>
              </a:solidFill>
              <a:latin typeface="Arial" pitchFamily="34" charset="0"/>
              <a:cs typeface="Arial" pitchFamily="34" charset="0"/>
            </a:endParaRPr>
          </a:p>
          <a:p>
            <a:pPr algn="ctr" eaLnBrk="1" hangingPunct="1">
              <a:spcBef>
                <a:spcPct val="20000"/>
              </a:spcBef>
            </a:pPr>
            <a:r>
              <a:rPr lang="ar-JO" altLang="en-US" sz="3200" b="1" dirty="0">
                <a:solidFill>
                  <a:srgbClr val="FFFF00"/>
                </a:solidFill>
                <a:latin typeface="Arial" panose="020B0604020202020204" pitchFamily="34" charset="0"/>
                <a:cs typeface="Arial" panose="020B0604020202020204" pitchFamily="34" charset="0"/>
              </a:rPr>
              <a:t>يسمى إرميا بعليس ملك عمون</a:t>
            </a:r>
          </a:p>
          <a:p>
            <a:pPr algn="ctr" eaLnBrk="1" hangingPunct="1">
              <a:spcBef>
                <a:spcPct val="20000"/>
              </a:spcBef>
            </a:pPr>
            <a:r>
              <a:rPr lang="ar-JO" altLang="en-US" sz="3200" b="1" dirty="0">
                <a:solidFill>
                  <a:srgbClr val="FFFF00"/>
                </a:solidFill>
                <a:latin typeface="Arial" panose="020B0604020202020204" pitchFamily="34" charset="0"/>
                <a:cs typeface="Arial" panose="020B0604020202020204" pitchFamily="34" charset="0"/>
              </a:rPr>
              <a:t>كشخص مسؤول عن مقتل جدليا</a:t>
            </a:r>
          </a:p>
          <a:p>
            <a:pPr algn="ctr" eaLnBrk="1" hangingPunct="1">
              <a:spcBef>
                <a:spcPct val="20000"/>
              </a:spcBef>
            </a:pPr>
            <a:r>
              <a:rPr lang="ar-JO" altLang="en-US" sz="3200" b="1" dirty="0">
                <a:solidFill>
                  <a:srgbClr val="FFFF00"/>
                </a:solidFill>
                <a:latin typeface="Arial" panose="020B0604020202020204" pitchFamily="34" charset="0"/>
                <a:cs typeface="Arial" panose="020B0604020202020204" pitchFamily="34" charset="0"/>
              </a:rPr>
              <a:t>الحاكم المعين من بابل على يهوذا.</a:t>
            </a:r>
            <a:endParaRPr lang="en-US" altLang="en-US" sz="3200" b="1" dirty="0">
              <a:solidFill>
                <a:schemeClr val="accent2"/>
              </a:solidFill>
              <a:latin typeface="Arial" panose="020B0604020202020204" pitchFamily="34" charset="0"/>
              <a:cs typeface="Arial" panose="020B0604020202020204" pitchFamily="34" charset="0"/>
            </a:endParaRPr>
          </a:p>
        </p:txBody>
      </p:sp>
      <p:sp>
        <p:nvSpPr>
          <p:cNvPr id="8"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96</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374FED7-DBA1-A5F1-FDF1-9D3FC6E9EAB4}"/>
              </a:ext>
            </a:extLst>
          </p:cNvPr>
          <p:cNvSpPr/>
          <p:nvPr/>
        </p:nvSpPr>
        <p:spPr>
          <a:xfrm>
            <a:off x="0" y="76200"/>
            <a:ext cx="9144000" cy="990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5400" b="1" dirty="0">
                <a:solidFill>
                  <a:srgbClr val="00B0F0"/>
                </a:solidFill>
                <a:latin typeface="Arial" panose="020B0604020202020204" pitchFamily="34" charset="0"/>
                <a:cs typeface="Arial" panose="020B0604020202020204" pitchFamily="34" charset="0"/>
              </a:rPr>
              <a:t>عمون وبابل</a:t>
            </a:r>
            <a:endParaRPr lang="en-US" sz="5400" b="1" dirty="0">
              <a:solidFill>
                <a:srgbClr val="00B0F0"/>
              </a:solidFill>
              <a:latin typeface="Arial" panose="020B0604020202020204" pitchFamily="34"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ru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4"/>
          <p:cNvSpPr txBox="1">
            <a:spLocks noChangeArrowheads="1"/>
          </p:cNvSpPr>
          <p:nvPr/>
        </p:nvSpPr>
        <p:spPr bwMode="auto">
          <a:xfrm>
            <a:off x="1981200" y="5211763"/>
            <a:ext cx="6934200" cy="1077218"/>
          </a:xfrm>
          <a:prstGeom prst="rect">
            <a:avLst/>
          </a:prstGeom>
          <a:solidFill>
            <a:srgbClr val="22228B"/>
          </a:solidFill>
          <a:ln w="9525">
            <a:noFill/>
            <a:miter lim="800000"/>
            <a:headEnd/>
            <a:tailEnd/>
          </a:ln>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سرعان ما توقف العمونيون عن أن يكونوا أمة، لكن الشعب استمر بشكل جيد خلال العصور الهلينستية</a:t>
            </a:r>
            <a:endParaRPr kumimoji="0" lang="en-US" alt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endParaRPr>
          </a:p>
        </p:txBody>
      </p:sp>
      <p:sp>
        <p:nvSpPr>
          <p:cNvPr id="2" name="Title 1"/>
          <p:cNvSpPr>
            <a:spLocks noGrp="1"/>
          </p:cNvSpPr>
          <p:nvPr>
            <p:ph type="title"/>
          </p:nvPr>
        </p:nvSpPr>
        <p:spPr>
          <a:xfrm>
            <a:off x="5257800" y="2057400"/>
            <a:ext cx="3657600" cy="2209800"/>
          </a:xfrm>
          <a:extLst>
            <a:ext uri="{FAA26D3D-D897-4be2-8F04-BA451C77F1D7}">
              <ma14:placeholderFlag xmlns:ma14="http://schemas.microsoft.com/office/mac/drawingml/2011/main" xmlns="" val="1"/>
            </a:ext>
          </a:extLst>
        </p:spPr>
        <p:txBody>
          <a:bodyPr/>
          <a:lstStyle/>
          <a:p>
            <a:pPr>
              <a:defRPr/>
            </a:pPr>
            <a:r>
              <a:rPr lang="ar-JO" dirty="0">
                <a:effectLst>
                  <a:glow rad="190500">
                    <a:schemeClr val="bg1">
                      <a:alpha val="88000"/>
                    </a:schemeClr>
                  </a:glow>
                </a:effectLst>
              </a:rPr>
              <a:t>سقوط         عمون</a:t>
            </a:r>
            <a:endParaRPr lang="en-US" dirty="0">
              <a:effectLst>
                <a:glow rad="190500">
                  <a:schemeClr val="bg1">
                    <a:alpha val="88000"/>
                  </a:schemeClr>
                </a:glow>
              </a:effectLst>
            </a:endParaRPr>
          </a:p>
        </p:txBody>
      </p:sp>
      <p:sp>
        <p:nvSpPr>
          <p:cNvPr id="6" name="Rectangle 3"/>
          <p:cNvSpPr txBox="1">
            <a:spLocks noChangeArrowheads="1"/>
          </p:cNvSpPr>
          <p:nvPr/>
        </p:nvSpPr>
        <p:spPr bwMode="auto">
          <a:xfrm>
            <a:off x="76200" y="58738"/>
            <a:ext cx="88201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marL="342900" indent="-342900">
              <a:spcBef>
                <a:spcPct val="20000"/>
              </a:spcBef>
              <a:defRPr sz="2800" b="1">
                <a:solidFill>
                  <a:schemeClr val="bg1"/>
                </a:solidFill>
                <a:effectLst>
                  <a:glow rad="101600">
                    <a:schemeClr val="tx1">
                      <a:alpha val="75000"/>
                    </a:schemeClr>
                  </a:glow>
                </a:effectLst>
                <a:latin typeface="Arial" charset="0"/>
                <a:ea typeface="ＭＳ Ｐゴシック" charset="-128"/>
                <a:cs typeface="ＭＳ Ｐゴシック" charset="-128"/>
              </a:defRPr>
            </a:lvl1pPr>
            <a:lvl2pPr>
              <a:defRPr>
                <a:ea typeface="ＭＳ Ｐゴシック" charset="-128"/>
                <a:cs typeface="ＭＳ Ｐゴシック" charset="-128"/>
              </a:defRPr>
            </a:lvl2pPr>
            <a:lvl3pPr>
              <a:defRPr>
                <a:ea typeface="ＭＳ Ｐゴシック" charset="-128"/>
                <a:cs typeface="ＭＳ Ｐゴシック" charset="-128"/>
              </a:defRPr>
            </a:lvl3pPr>
            <a:lvl4pPr>
              <a:defRPr>
                <a:ea typeface="ＭＳ Ｐゴシック" charset="-128"/>
                <a:cs typeface="ＭＳ Ｐゴシック" charset="-128"/>
              </a:defRPr>
            </a:lvl4pPr>
            <a:lvl5pPr>
              <a:defRPr>
                <a:ea typeface="ＭＳ Ｐゴシック" charset="-128"/>
                <a:cs typeface="ＭＳ Ｐゴシック" charset="-128"/>
              </a:defRPr>
            </a:lvl5pPr>
            <a:lvl6pPr>
              <a:defRPr>
                <a:ea typeface="ＭＳ Ｐゴシック" charset="-128"/>
                <a:cs typeface="ＭＳ Ｐゴシック" charset="-128"/>
              </a:defRPr>
            </a:lvl6pPr>
            <a:lvl7pPr>
              <a:defRPr>
                <a:ea typeface="ＭＳ Ｐゴシック" charset="-128"/>
                <a:cs typeface="ＭＳ Ｐゴシック" charset="-128"/>
              </a:defRPr>
            </a:lvl7pPr>
            <a:lvl8pPr>
              <a:defRPr>
                <a:ea typeface="ＭＳ Ｐゴシック" charset="-128"/>
                <a:cs typeface="ＭＳ Ｐゴシック" charset="-128"/>
              </a:defRPr>
            </a:lvl8pPr>
            <a:lvl9pPr>
              <a:defRPr>
                <a:ea typeface="ＭＳ Ｐゴシック" charset="-128"/>
                <a:cs typeface="ＭＳ Ｐゴシック" charset="-128"/>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128"/>
                <a:cs typeface="Arial" panose="020B0604020202020204" pitchFamily="34" charset="0"/>
              </a:rPr>
              <a:t>قام نبوخدنصر بحملة صغيرة ضد العمونيين</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128"/>
                <a:cs typeface="Arial" panose="020B0604020202020204" pitchFamily="34" charset="0"/>
              </a:rPr>
              <a:t>في عامه الثالث والعشرين (582-581)</a:t>
            </a:r>
            <a:endParaRPr kumimoji="0" lang="en-US" sz="28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8"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3000"/>
                    </a:srgbClr>
                  </a:glow>
                </a:effectLst>
                <a:uLnTx/>
                <a:uFillTx/>
                <a:latin typeface="Arial" panose="020B0604020202020204" pitchFamily="34" charset="0"/>
                <a:ea typeface="ＭＳ Ｐゴシック" charset="0"/>
                <a:cs typeface="Arial" panose="020B0604020202020204" pitchFamily="34" charset="0"/>
              </a:rPr>
              <a:t>96</a:t>
            </a:r>
            <a:endParaRPr kumimoji="0" lang="en-US" sz="2400" b="1" u="none" strike="noStrike" kern="1200" cap="none" spc="0" normalizeH="0" baseline="0" noProof="0" dirty="0">
              <a:ln>
                <a:noFill/>
              </a:ln>
              <a:solidFill>
                <a:srgbClr val="FFFFFF"/>
              </a:solidFill>
              <a:effectLst>
                <a:glow rad="241300">
                  <a:srgbClr val="000000">
                    <a:alpha val="83000"/>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nehemiah"/>
          <p:cNvPicPr>
            <a:picLocks noChangeAspect="1" noChangeArrowheads="1"/>
          </p:cNvPicPr>
          <p:nvPr/>
        </p:nvPicPr>
        <p:blipFill>
          <a:blip r:embed="rId3">
            <a:lum bright="-20000" contrast="-5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Rectangle 3"/>
          <p:cNvSpPr>
            <a:spLocks noGrp="1" noChangeArrowheads="1"/>
          </p:cNvSpPr>
          <p:nvPr>
            <p:ph type="title"/>
          </p:nvPr>
        </p:nvSpPr>
        <p:spPr>
          <a:extLst>
            <a:ext uri="{FAA26D3D-D897-4be2-8F04-BA451C77F1D7}">
              <ma14:placeholderFlag xmlns:ma14="http://schemas.microsoft.com/office/mac/drawingml/2011/main" xmlns="" val="1"/>
            </a:ext>
          </a:extLst>
        </p:spPr>
        <p:txBody>
          <a:bodyPr/>
          <a:lstStyle/>
          <a:p>
            <a:pPr eaLnBrk="1" hangingPunct="1">
              <a:defRPr/>
            </a:pPr>
            <a:r>
              <a:rPr lang="ar-JO" sz="4000" dirty="0">
                <a:solidFill>
                  <a:schemeClr val="bg1"/>
                </a:solidFill>
                <a:effectLst>
                  <a:glow rad="317500">
                    <a:schemeClr val="tx1">
                      <a:alpha val="88000"/>
                    </a:schemeClr>
                  </a:glow>
                </a:effectLst>
                <a:ea typeface="ＭＳ Ｐゴシック" charset="0"/>
              </a:rPr>
              <a:t>آخر عموني مهم </a:t>
            </a:r>
            <a:br>
              <a:rPr lang="ar-JO" sz="4000" dirty="0">
                <a:solidFill>
                  <a:schemeClr val="bg1"/>
                </a:solidFill>
                <a:effectLst>
                  <a:glow rad="317500">
                    <a:schemeClr val="tx1">
                      <a:alpha val="88000"/>
                    </a:schemeClr>
                  </a:glow>
                </a:effectLst>
                <a:ea typeface="ＭＳ Ｐゴシック" charset="0"/>
              </a:rPr>
            </a:br>
            <a:r>
              <a:rPr lang="ar-JO" sz="4000" dirty="0">
                <a:solidFill>
                  <a:schemeClr val="bg1"/>
                </a:solidFill>
                <a:effectLst>
                  <a:glow rad="317500">
                    <a:schemeClr val="tx1">
                      <a:alpha val="88000"/>
                    </a:schemeClr>
                  </a:glow>
                </a:effectLst>
                <a:ea typeface="ＭＳ Ｐゴシック" charset="0"/>
              </a:rPr>
              <a:t>في التاريخ الكتابي</a:t>
            </a:r>
            <a:endParaRPr lang="en-US" sz="2800" dirty="0">
              <a:solidFill>
                <a:schemeClr val="bg1"/>
              </a:solidFill>
              <a:effectLst>
                <a:glow rad="317500">
                  <a:schemeClr val="tx1">
                    <a:alpha val="88000"/>
                  </a:schemeClr>
                </a:glow>
              </a:effectLst>
              <a:ea typeface="ＭＳ Ｐゴシック" charset="0"/>
            </a:endParaRPr>
          </a:p>
        </p:txBody>
      </p:sp>
      <p:sp>
        <p:nvSpPr>
          <p:cNvPr id="5" name="Rectangle 4"/>
          <p:cNvSpPr txBox="1">
            <a:spLocks noChangeArrowheads="1"/>
          </p:cNvSpPr>
          <p:nvPr/>
        </p:nvSpPr>
        <p:spPr bwMode="auto">
          <a:xfrm>
            <a:off x="228600" y="3124200"/>
            <a:ext cx="8686800" cy="3535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a:lstStyle>
          <a:p>
            <a:pPr marL="0" lvl="2" indent="0" algn="r" eaLnBrk="1" hangingPunct="1">
              <a:buFontTx/>
              <a:buNone/>
              <a:defRPr/>
            </a:pPr>
            <a:r>
              <a:rPr lang="ar-JO" sz="2800" b="1" dirty="0">
                <a:solidFill>
                  <a:schemeClr val="bg1"/>
                </a:solidFill>
                <a:effectLst>
                  <a:glow rad="317500">
                    <a:schemeClr val="tx1">
                      <a:alpha val="88000"/>
                    </a:schemeClr>
                  </a:glow>
                </a:effectLst>
                <a:latin typeface="Arial" panose="020B0604020202020204" pitchFamily="34" charset="0"/>
                <a:cs typeface="Arial" panose="020B0604020202020204" pitchFamily="34" charset="0"/>
              </a:rPr>
              <a:t>كان طوبيا مسؤولاً عمونياً اشترك مع سنبلط في مقاومة واحتقار نحميا وجهود إعادة البناء في أورشليم.</a:t>
            </a:r>
            <a:endParaRPr lang="en-CA" sz="2800" b="1" dirty="0">
              <a:solidFill>
                <a:schemeClr val="bg1"/>
              </a:solidFill>
              <a:effectLst>
                <a:glow rad="317500">
                  <a:schemeClr val="tx1">
                    <a:alpha val="88000"/>
                  </a:schemeClr>
                </a:glow>
              </a:effectLst>
              <a:latin typeface="Arial" panose="020B0604020202020204" pitchFamily="34" charset="0"/>
              <a:cs typeface="Arial" panose="020B0604020202020204" pitchFamily="34" charset="0"/>
            </a:endParaRPr>
          </a:p>
          <a:p>
            <a:pPr marL="0" lvl="2" indent="0" eaLnBrk="1" hangingPunct="1">
              <a:buFontTx/>
              <a:buNone/>
              <a:defRPr/>
            </a:pPr>
            <a:endParaRPr lang="en-CA" b="1" dirty="0">
              <a:solidFill>
                <a:schemeClr val="bg1"/>
              </a:solidFill>
              <a:effectLst>
                <a:glow rad="317500">
                  <a:schemeClr val="tx1">
                    <a:alpha val="88000"/>
                  </a:schemeClr>
                </a:glow>
              </a:effectLst>
              <a:latin typeface="Arial" panose="020B0604020202020204" pitchFamily="34" charset="0"/>
              <a:cs typeface="Arial" panose="020B0604020202020204" pitchFamily="34" charset="0"/>
            </a:endParaRPr>
          </a:p>
          <a:p>
            <a:pPr marL="0" lvl="2" indent="0" algn="r" eaLnBrk="1" hangingPunct="1">
              <a:buFontTx/>
              <a:buNone/>
              <a:defRPr/>
            </a:pPr>
            <a:r>
              <a:rPr lang="ar-JO" sz="2800" b="1" dirty="0">
                <a:solidFill>
                  <a:schemeClr val="bg1"/>
                </a:solidFill>
                <a:effectLst>
                  <a:glow rad="317500">
                    <a:schemeClr val="tx1">
                      <a:alpha val="88000"/>
                    </a:schemeClr>
                  </a:glow>
                </a:effectLst>
                <a:latin typeface="Arial" panose="020B0604020202020204" pitchFamily="34" charset="0"/>
                <a:cs typeface="Arial" panose="020B0604020202020204" pitchFamily="34" charset="0"/>
              </a:rPr>
              <a:t>مع ذلك استمر نحميا واليهود في العمل، حتى عندما كان ذلك يعني حمل أداة البناء في يد والسلاح في الأخرى.</a:t>
            </a:r>
            <a:endParaRPr lang="en-CA" sz="2800" b="1" dirty="0">
              <a:solidFill>
                <a:schemeClr val="bg1"/>
              </a:solidFill>
              <a:effectLst>
                <a:glow rad="317500">
                  <a:schemeClr val="tx1">
                    <a:alpha val="88000"/>
                  </a:schemeClr>
                </a:glow>
              </a:effectLst>
              <a:latin typeface="Arial" panose="020B0604020202020204" pitchFamily="34" charset="0"/>
              <a:cs typeface="Arial" panose="020B0604020202020204" pitchFamily="34" charset="0"/>
            </a:endParaRPr>
          </a:p>
        </p:txBody>
      </p:sp>
      <p:sp>
        <p:nvSpPr>
          <p:cNvPr id="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96</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72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16066" name="Picture 3"/>
          <p:cNvPicPr>
            <a:picLocks noGrp="1" noChangeAspect="1" noChangeArrowheads="1"/>
          </p:cNvPicPr>
          <p:nvPr>
            <p:ph sz="quarter" idx="2"/>
          </p:nvPr>
        </p:nvPicPr>
        <p:blipFill>
          <a:blip r:embed="rId3" cstate="screen">
            <a:extLst>
              <a:ext uri="{28A0092B-C50C-407E-A947-70E740481C1C}">
                <a14:useLocalDpi xmlns:a14="http://schemas.microsoft.com/office/drawing/2010/main" val="0"/>
              </a:ext>
            </a:extLst>
          </a:blip>
          <a:srcRect/>
          <a:stretch>
            <a:fillRect/>
          </a:stretch>
        </p:blipFill>
        <p:spPr>
          <a:xfrm>
            <a:off x="5334000" y="4800600"/>
            <a:ext cx="1562100" cy="1885950"/>
          </a:xfrm>
          <a:noFill/>
        </p:spPr>
      </p:pic>
      <p:pic>
        <p:nvPicPr>
          <p:cNvPr id="216067" name="Picture 4"/>
          <p:cNvPicPr>
            <a:picLocks noGrp="1" noChangeAspect="1" noChangeArrowheads="1"/>
          </p:cNvPicPr>
          <p:nvPr>
            <p:ph sz="quarter" idx="3"/>
          </p:nvPr>
        </p:nvPicPr>
        <p:blipFill>
          <a:blip r:embed="rId4" cstate="screen">
            <a:extLst>
              <a:ext uri="{28A0092B-C50C-407E-A947-70E740481C1C}">
                <a14:useLocalDpi xmlns:a14="http://schemas.microsoft.com/office/drawing/2010/main" val="0"/>
              </a:ext>
            </a:extLst>
          </a:blip>
          <a:srcRect/>
          <a:stretch>
            <a:fillRect/>
          </a:stretch>
        </p:blipFill>
        <p:spPr>
          <a:xfrm>
            <a:off x="304800" y="4724400"/>
            <a:ext cx="1625600" cy="1963738"/>
          </a:xfrm>
          <a:noFill/>
        </p:spPr>
      </p:pic>
      <p:sp>
        <p:nvSpPr>
          <p:cNvPr id="216069" name="Rectangle 2"/>
          <p:cNvSpPr txBox="1">
            <a:spLocks noChangeArrowheads="1"/>
          </p:cNvSpPr>
          <p:nvPr/>
        </p:nvSpPr>
        <p:spPr bwMode="auto">
          <a:xfrm>
            <a:off x="609600" y="1905000"/>
            <a:ext cx="8218488"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457200" indent="-457200" algn="r" rtl="1" eaLnBrk="1" hangingPunct="1">
              <a:lnSpc>
                <a:spcPct val="90000"/>
              </a:lnSpc>
              <a:spcBef>
                <a:spcPct val="20000"/>
              </a:spcBef>
            </a:pPr>
            <a:r>
              <a:rPr lang="ar-JO" altLang="en-US" sz="2800" b="1" dirty="0">
                <a:solidFill>
                  <a:schemeClr val="bg1"/>
                </a:solidFill>
                <a:latin typeface="Arial" panose="020B0604020202020204" pitchFamily="34" charset="0"/>
              </a:rPr>
              <a:t>1. العبادة للرب فقط.</a:t>
            </a:r>
            <a:endParaRPr lang="en-US" altLang="en-US" sz="2800" b="1" dirty="0">
              <a:solidFill>
                <a:schemeClr val="bg1"/>
              </a:solidFill>
              <a:latin typeface="Arial" panose="020B0604020202020204" pitchFamily="34" charset="0"/>
            </a:endParaRPr>
          </a:p>
          <a:p>
            <a:pPr marL="457200" indent="-457200" algn="r" rtl="1" eaLnBrk="1" hangingPunct="1">
              <a:lnSpc>
                <a:spcPct val="90000"/>
              </a:lnSpc>
              <a:spcBef>
                <a:spcPct val="20000"/>
              </a:spcBef>
            </a:pPr>
            <a:endParaRPr lang="en-US" altLang="en-US" sz="1200" b="1" dirty="0">
              <a:solidFill>
                <a:schemeClr val="bg1"/>
              </a:solidFill>
              <a:latin typeface="Arial" panose="020B0604020202020204" pitchFamily="34" charset="0"/>
            </a:endParaRPr>
          </a:p>
          <a:p>
            <a:pPr marL="457200" indent="457200" algn="r" rtl="1" eaLnBrk="1" hangingPunct="1">
              <a:spcBef>
                <a:spcPct val="20000"/>
              </a:spcBef>
            </a:pPr>
            <a:r>
              <a:rPr lang="ar-JO" altLang="en-US" sz="2800" b="1" dirty="0">
                <a:solidFill>
                  <a:schemeClr val="bg1"/>
                </a:solidFill>
                <a:latin typeface="Arial" panose="020B0604020202020204" pitchFamily="34" charset="0"/>
              </a:rPr>
              <a:t>هجر إسرائيل الرب وعبدوا البعليم وعشتاروث، آلهة آرام وصيدون ومؤاب وآلهة العمونيين والفلسطيين (قض 10: 6)</a:t>
            </a:r>
            <a:endParaRPr lang="en-US" altLang="en-US" sz="2800" b="1" dirty="0">
              <a:solidFill>
                <a:schemeClr val="bg1"/>
              </a:solidFill>
              <a:latin typeface="Arial" panose="020B0604020202020204" pitchFamily="34" charset="0"/>
            </a:endParaRPr>
          </a:p>
        </p:txBody>
      </p:sp>
      <p:sp>
        <p:nvSpPr>
          <p:cNvPr id="9"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97</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76ED225C-910E-55AA-67F6-156EAEF7A98D}"/>
              </a:ext>
            </a:extLst>
          </p:cNvPr>
          <p:cNvSpPr>
            <a:spLocks noGrp="1"/>
          </p:cNvSpPr>
          <p:nvPr>
            <p:ph type="title"/>
          </p:nvPr>
        </p:nvSpPr>
        <p:spPr>
          <a:xfrm>
            <a:off x="38100" y="495299"/>
            <a:ext cx="9067800" cy="726282"/>
          </a:xfrm>
        </p:spPr>
        <p:txBody>
          <a:bodyPr/>
          <a:lstStyle/>
          <a:p>
            <a:r>
              <a:rPr lang="ar-JO" dirty="0">
                <a:solidFill>
                  <a:srgbClr val="FFFFFF"/>
                </a:solidFill>
              </a:rPr>
              <a:t>دروس لبني إسرائيل</a:t>
            </a:r>
            <a:endParaRPr lang="en-US" dirty="0">
              <a:solidFill>
                <a:srgbClr val="FFFFFF"/>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8114" name="Picture 4" descr="DD00659_"/>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7596188" y="5126038"/>
            <a:ext cx="1154112" cy="1579562"/>
          </a:xfrm>
          <a:noFill/>
        </p:spPr>
      </p:pic>
      <p:sp>
        <p:nvSpPr>
          <p:cNvPr id="6" name="Rectangle 3"/>
          <p:cNvSpPr txBox="1">
            <a:spLocks noChangeArrowheads="1"/>
          </p:cNvSpPr>
          <p:nvPr/>
        </p:nvSpPr>
        <p:spPr bwMode="auto">
          <a:xfrm>
            <a:off x="0" y="2057400"/>
            <a:ext cx="9144000"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609600" indent="-609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lnSpc>
                <a:spcPct val="90000"/>
              </a:lnSpc>
              <a:spcBef>
                <a:spcPct val="20000"/>
              </a:spcBef>
            </a:pPr>
            <a:r>
              <a:rPr lang="ar-JO" altLang="en-US" sz="2800" b="1" dirty="0">
                <a:solidFill>
                  <a:schemeClr val="bg1"/>
                </a:solidFill>
                <a:latin typeface="Arial" panose="020B0604020202020204" pitchFamily="34" charset="0"/>
                <a:cs typeface="Arial" panose="020B0604020202020204" pitchFamily="34" charset="0"/>
              </a:rPr>
              <a:t>2. القداسة</a:t>
            </a:r>
            <a:endParaRPr lang="en-US" altLang="en-US" sz="2800" b="1" dirty="0">
              <a:solidFill>
                <a:schemeClr val="bg1"/>
              </a:solidFill>
              <a:latin typeface="Arial" panose="020B0604020202020204" pitchFamily="34" charset="0"/>
              <a:cs typeface="Arial" panose="020B0604020202020204" pitchFamily="34" charset="0"/>
            </a:endParaRPr>
          </a:p>
          <a:p>
            <a:pPr algn="r" rtl="1" eaLnBrk="1" hangingPunct="1">
              <a:lnSpc>
                <a:spcPct val="90000"/>
              </a:lnSpc>
              <a:spcBef>
                <a:spcPct val="20000"/>
              </a:spcBef>
              <a:buFontTx/>
              <a:buChar char="-"/>
            </a:pPr>
            <a:r>
              <a:rPr lang="ar-JO" altLang="en-US" sz="2800" b="1" dirty="0">
                <a:solidFill>
                  <a:schemeClr val="bg1"/>
                </a:solidFill>
                <a:latin typeface="Arial" panose="020B0604020202020204" pitchFamily="34" charset="0"/>
                <a:cs typeface="Arial" panose="020B0604020202020204" pitchFamily="34" charset="0"/>
              </a:rPr>
              <a:t>لاحقاً ستعرف الأمم أيضاً الله كإله قدوس عبر الدينونة (حز 36: 33)</a:t>
            </a:r>
            <a:r>
              <a:rPr lang="en-US" altLang="en-US" sz="2800" b="1" dirty="0">
                <a:solidFill>
                  <a:schemeClr val="bg1"/>
                </a:solidFill>
                <a:latin typeface="Arial" panose="020B0604020202020204" pitchFamily="34" charset="0"/>
                <a:cs typeface="Arial" panose="020B0604020202020204" pitchFamily="34" charset="0"/>
              </a:rPr>
              <a:t> </a:t>
            </a:r>
          </a:p>
          <a:p>
            <a:pPr algn="r" rtl="1" eaLnBrk="1" hangingPunct="1">
              <a:lnSpc>
                <a:spcPct val="90000"/>
              </a:lnSpc>
              <a:spcBef>
                <a:spcPct val="20000"/>
              </a:spcBef>
              <a:buFontTx/>
              <a:buChar char="-"/>
            </a:pPr>
            <a:r>
              <a:rPr lang="ar-JO" altLang="en-US" sz="2800" b="1" dirty="0">
                <a:solidFill>
                  <a:schemeClr val="bg1"/>
                </a:solidFill>
                <a:latin typeface="Arial" panose="020B0604020202020204" pitchFamily="34" charset="0"/>
                <a:cs typeface="Arial" panose="020B0604020202020204" pitchFamily="34" charset="0"/>
              </a:rPr>
              <a:t>حذر الله بني إسرائيل أن لا يتزاوجوا من العمونيين لكن كثيرين من بني إسرائيل اتخذوا زوجات عمونيات (مثل الملك سليمان)</a:t>
            </a:r>
          </a:p>
          <a:p>
            <a:pPr marL="0" indent="0" algn="r" rtl="1" eaLnBrk="1" hangingPunct="1">
              <a:lnSpc>
                <a:spcPct val="90000"/>
              </a:lnSpc>
              <a:spcBef>
                <a:spcPct val="20000"/>
              </a:spcBef>
            </a:pPr>
            <a:endParaRPr lang="en-US" altLang="en-US" sz="2800" b="1" dirty="0">
              <a:solidFill>
                <a:schemeClr val="bg1"/>
              </a:solidFill>
              <a:latin typeface="Arial" panose="020B0604020202020204" pitchFamily="34" charset="0"/>
              <a:cs typeface="Arial" panose="020B0604020202020204" pitchFamily="34" charset="0"/>
            </a:endParaRPr>
          </a:p>
          <a:p>
            <a:pPr eaLnBrk="1" hangingPunct="1">
              <a:lnSpc>
                <a:spcPct val="90000"/>
              </a:lnSpc>
              <a:spcBef>
                <a:spcPct val="20000"/>
              </a:spcBef>
            </a:pPr>
            <a:r>
              <a:rPr lang="ar-JO" altLang="en-US" sz="2000" b="1" dirty="0">
                <a:solidFill>
                  <a:schemeClr val="bg1"/>
                </a:solidFill>
                <a:latin typeface="Arial" panose="020B0604020202020204" pitchFamily="34" charset="0"/>
                <a:cs typeface="Arial" panose="020B0604020202020204" pitchFamily="34" charset="0"/>
              </a:rPr>
              <a:t>عزرا، نحميا</a:t>
            </a:r>
            <a:endParaRPr lang="en-US" altLang="en-US" sz="2800" b="1" dirty="0">
              <a:solidFill>
                <a:schemeClr val="bg1"/>
              </a:solidFill>
              <a:latin typeface="Arial" panose="020B0604020202020204" pitchFamily="34" charset="0"/>
              <a:cs typeface="Arial" panose="020B0604020202020204" pitchFamily="34" charset="0"/>
            </a:endParaRPr>
          </a:p>
        </p:txBody>
      </p:sp>
      <p:sp>
        <p:nvSpPr>
          <p:cNvPr id="8"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97</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
        <p:nvSpPr>
          <p:cNvPr id="2" name="Title 3">
            <a:extLst>
              <a:ext uri="{FF2B5EF4-FFF2-40B4-BE49-F238E27FC236}">
                <a16:creationId xmlns:a16="http://schemas.microsoft.com/office/drawing/2014/main" id="{6EE911C8-E99F-361A-BA79-200667439907}"/>
              </a:ext>
            </a:extLst>
          </p:cNvPr>
          <p:cNvSpPr>
            <a:spLocks noGrp="1"/>
          </p:cNvSpPr>
          <p:nvPr>
            <p:ph type="title"/>
          </p:nvPr>
        </p:nvSpPr>
        <p:spPr>
          <a:xfrm>
            <a:off x="38100" y="495299"/>
            <a:ext cx="9067800" cy="726282"/>
          </a:xfrm>
        </p:spPr>
        <p:txBody>
          <a:bodyPr/>
          <a:lstStyle/>
          <a:p>
            <a:r>
              <a:rPr lang="ar-JO" dirty="0">
                <a:solidFill>
                  <a:srgbClr val="FFFFFF"/>
                </a:solidFill>
              </a:rPr>
              <a:t>دروس لبني إسرائيل</a:t>
            </a:r>
            <a:endParaRPr lang="en-US" dirty="0">
              <a:solidFill>
                <a:srgbClr val="FFFFFF"/>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0162" name="Picture 4" descr="DD00346_"/>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6135688" y="3054350"/>
            <a:ext cx="2176462" cy="2097088"/>
          </a:xfrm>
          <a:noFill/>
        </p:spPr>
      </p:pic>
      <p:sp>
        <p:nvSpPr>
          <p:cNvPr id="220164" name="Rectangle 3"/>
          <p:cNvSpPr txBox="1">
            <a:spLocks noChangeArrowheads="1"/>
          </p:cNvSpPr>
          <p:nvPr/>
        </p:nvSpPr>
        <p:spPr bwMode="auto">
          <a:xfrm>
            <a:off x="762000" y="1828800"/>
            <a:ext cx="51085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20000"/>
              </a:spcBef>
            </a:pPr>
            <a:r>
              <a:rPr lang="ar-JO" altLang="en-US" sz="2800" b="1" dirty="0">
                <a:solidFill>
                  <a:schemeClr val="bg1"/>
                </a:solidFill>
                <a:latin typeface="Arial" panose="020B0604020202020204" pitchFamily="34" charset="0"/>
                <a:cs typeface="Arial" panose="020B0604020202020204" pitchFamily="34" charset="0"/>
              </a:rPr>
              <a:t>3. الطاعة</a:t>
            </a:r>
            <a:endParaRPr lang="en-US" altLang="en-US" sz="2800" b="1" dirty="0">
              <a:solidFill>
                <a:schemeClr val="bg1"/>
              </a:solidFill>
              <a:latin typeface="Arial" panose="020B0604020202020204" pitchFamily="34" charset="0"/>
              <a:cs typeface="Arial" panose="020B0604020202020204" pitchFamily="34" charset="0"/>
            </a:endParaRPr>
          </a:p>
          <a:p>
            <a:pPr marL="457200" indent="-457200" algn="r" rtl="1" eaLnBrk="1" hangingPunct="1">
              <a:spcBef>
                <a:spcPct val="20000"/>
              </a:spcBef>
              <a:buFontTx/>
              <a:buChar char="-"/>
            </a:pPr>
            <a:r>
              <a:rPr lang="ar-JO" altLang="en-US" sz="2800" b="1" dirty="0">
                <a:solidFill>
                  <a:schemeClr val="bg1"/>
                </a:solidFill>
                <a:latin typeface="Arial" panose="020B0604020202020204" pitchFamily="34" charset="0"/>
                <a:cs typeface="Arial" panose="020B0604020202020204" pitchFamily="34" charset="0"/>
              </a:rPr>
              <a:t>فعل بنو إسرائيل الشر في عيني الرب.</a:t>
            </a:r>
            <a:r>
              <a:rPr lang="en-US" altLang="en-US" sz="2800" b="1" dirty="0">
                <a:solidFill>
                  <a:schemeClr val="bg1"/>
                </a:solidFill>
                <a:latin typeface="Arial" panose="020B0604020202020204" pitchFamily="34" charset="0"/>
                <a:cs typeface="Arial" panose="020B0604020202020204" pitchFamily="34" charset="0"/>
              </a:rPr>
              <a:t> </a:t>
            </a:r>
          </a:p>
          <a:p>
            <a:pPr marL="457200" indent="-457200" algn="r" rtl="1" eaLnBrk="1" hangingPunct="1">
              <a:spcBef>
                <a:spcPct val="20000"/>
              </a:spcBef>
              <a:buFontTx/>
              <a:buChar char="-"/>
            </a:pPr>
            <a:r>
              <a:rPr lang="ar-JO" altLang="en-US" sz="2800" b="1" dirty="0">
                <a:solidFill>
                  <a:schemeClr val="bg1"/>
                </a:solidFill>
                <a:latin typeface="Arial" panose="020B0604020202020204" pitchFamily="34" charset="0"/>
                <a:cs typeface="Arial" panose="020B0604020202020204" pitchFamily="34" charset="0"/>
              </a:rPr>
              <a:t>وجود العمونيين كان بهدف امتحان بني إسرائيل وحفظهم لطرق الرب.</a:t>
            </a:r>
            <a:endParaRPr lang="en-US" altLang="en-US" sz="2800" b="1" dirty="0">
              <a:solidFill>
                <a:schemeClr val="bg1"/>
              </a:solidFill>
              <a:latin typeface="Arial" panose="020B0604020202020204" pitchFamily="34" charset="0"/>
              <a:cs typeface="Arial" panose="020B0604020202020204" pitchFamily="34" charset="0"/>
            </a:endParaRPr>
          </a:p>
        </p:txBody>
      </p:sp>
      <p:sp>
        <p:nvSpPr>
          <p:cNvPr id="8"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97</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
        <p:nvSpPr>
          <p:cNvPr id="3" name="Title 3">
            <a:extLst>
              <a:ext uri="{FF2B5EF4-FFF2-40B4-BE49-F238E27FC236}">
                <a16:creationId xmlns:a16="http://schemas.microsoft.com/office/drawing/2014/main" id="{ADCD331B-C612-D0AA-E274-8649F6319291}"/>
              </a:ext>
            </a:extLst>
          </p:cNvPr>
          <p:cNvSpPr>
            <a:spLocks noGrp="1"/>
          </p:cNvSpPr>
          <p:nvPr>
            <p:ph type="title"/>
          </p:nvPr>
        </p:nvSpPr>
        <p:spPr>
          <a:xfrm>
            <a:off x="38100" y="495299"/>
            <a:ext cx="9067800" cy="726282"/>
          </a:xfrm>
        </p:spPr>
        <p:txBody>
          <a:bodyPr/>
          <a:lstStyle/>
          <a:p>
            <a:r>
              <a:rPr lang="ar-JO" dirty="0">
                <a:solidFill>
                  <a:srgbClr val="FFFFFF"/>
                </a:solidFill>
              </a:rPr>
              <a:t>دروس لبني إسرائيل</a:t>
            </a:r>
            <a:endParaRPr lang="en-US" dirty="0">
              <a:solidFill>
                <a:srgbClr val="FFFFFF"/>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2210" name="Picture 3" descr="BD07698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740650" y="1341438"/>
            <a:ext cx="1063625"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1" name="Picture 4" descr="BD08091_"/>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516688" y="4941888"/>
            <a:ext cx="20161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3" name="Rectangle 2"/>
          <p:cNvSpPr txBox="1">
            <a:spLocks noChangeArrowheads="1"/>
          </p:cNvSpPr>
          <p:nvPr/>
        </p:nvSpPr>
        <p:spPr bwMode="auto">
          <a:xfrm>
            <a:off x="152400" y="1676400"/>
            <a:ext cx="7488238"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360000" indent="-360000" algn="r" rtl="1" eaLnBrk="1" hangingPunct="1">
              <a:spcBef>
                <a:spcPct val="20000"/>
              </a:spcBef>
            </a:pPr>
            <a:r>
              <a:rPr lang="ar-JO" altLang="en-US" b="1" dirty="0">
                <a:solidFill>
                  <a:schemeClr val="bg1"/>
                </a:solidFill>
                <a:latin typeface="Arial" panose="020B0604020202020204" pitchFamily="34" charset="0"/>
              </a:rPr>
              <a:t>1. محبة الله: محبته للعمونيين من خلال تثبيتهم في أرضهم بعد التخلص من العمالقة (الزمزميين) تظهر محبته للوط الرجل البار.</a:t>
            </a:r>
            <a:endParaRPr lang="en-US" altLang="en-US" b="1" dirty="0">
              <a:solidFill>
                <a:schemeClr val="bg1"/>
              </a:solidFill>
              <a:latin typeface="Arial" pitchFamily="34" charset="0"/>
            </a:endParaRPr>
          </a:p>
          <a:p>
            <a:pPr marL="360000" indent="-360000" algn="r" rtl="1" eaLnBrk="1" hangingPunct="1">
              <a:spcBef>
                <a:spcPct val="20000"/>
              </a:spcBef>
            </a:pPr>
            <a:endParaRPr lang="en-US" altLang="en-US" b="1" dirty="0">
              <a:solidFill>
                <a:schemeClr val="bg1"/>
              </a:solidFill>
              <a:latin typeface="Arial" pitchFamily="34" charset="0"/>
            </a:endParaRPr>
          </a:p>
          <a:p>
            <a:pPr marL="360000" indent="-360000" algn="r" rtl="1" eaLnBrk="1" hangingPunct="1">
              <a:spcBef>
                <a:spcPct val="20000"/>
              </a:spcBef>
            </a:pPr>
            <a:r>
              <a:rPr lang="ar-JO" altLang="en-US" b="1" dirty="0">
                <a:solidFill>
                  <a:schemeClr val="bg1"/>
                </a:solidFill>
                <a:latin typeface="Arial" panose="020B0604020202020204" pitchFamily="34" charset="0"/>
              </a:rPr>
              <a:t>2. الله حافظ الوعد: يؤكد العهد الإبراهيمي البركة أو اللعنة بالإعتماد على طريقة معاملة الشعب لليهود (تك 12: 1-3)</a:t>
            </a:r>
            <a:endParaRPr lang="en-US" altLang="en-US" b="1" dirty="0">
              <a:solidFill>
                <a:schemeClr val="bg1"/>
              </a:solidFill>
              <a:latin typeface="Arial" panose="020B0604020202020204" pitchFamily="34" charset="0"/>
            </a:endParaRPr>
          </a:p>
        </p:txBody>
      </p:sp>
      <p:sp>
        <p:nvSpPr>
          <p:cNvPr id="9"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97</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46FF90B-98A4-F69C-310E-308333E608F0}"/>
              </a:ext>
            </a:extLst>
          </p:cNvPr>
          <p:cNvSpPr>
            <a:spLocks noGrp="1"/>
          </p:cNvSpPr>
          <p:nvPr>
            <p:ph type="ctrTitle"/>
          </p:nvPr>
        </p:nvSpPr>
        <p:spPr>
          <a:xfrm>
            <a:off x="171450" y="106362"/>
            <a:ext cx="7772400" cy="1470025"/>
          </a:xfrm>
        </p:spPr>
        <p:txBody>
          <a:bodyPr/>
          <a:lstStyle/>
          <a:p>
            <a:r>
              <a:rPr lang="ar-JO" dirty="0">
                <a:solidFill>
                  <a:srgbClr val="FFFFFF"/>
                </a:solidFill>
              </a:rPr>
              <a:t>دروس من العمونيين</a:t>
            </a:r>
            <a:endParaRPr lang="en-US" dirty="0">
              <a:solidFill>
                <a:srgbClr val="FFFFFF"/>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4" descr="BD07796_"/>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7620000" y="3962400"/>
            <a:ext cx="1344613" cy="2692400"/>
          </a:xfrm>
          <a:noFill/>
        </p:spPr>
      </p:pic>
      <p:sp>
        <p:nvSpPr>
          <p:cNvPr id="6" name="Rectangle 3"/>
          <p:cNvSpPr txBox="1">
            <a:spLocks noChangeArrowheads="1"/>
          </p:cNvSpPr>
          <p:nvPr/>
        </p:nvSpPr>
        <p:spPr bwMode="auto">
          <a:xfrm>
            <a:off x="0" y="1981200"/>
            <a:ext cx="8077200"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609600" indent="-609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lnSpc>
                <a:spcPct val="90000"/>
              </a:lnSpc>
              <a:spcBef>
                <a:spcPct val="20000"/>
              </a:spcBef>
            </a:pPr>
            <a:r>
              <a:rPr lang="ar-JO" altLang="en-US" b="1" dirty="0">
                <a:solidFill>
                  <a:schemeClr val="bg1"/>
                </a:solidFill>
                <a:latin typeface="Arial" panose="020B0604020202020204" pitchFamily="34" charset="0"/>
                <a:cs typeface="Arial" panose="020B0604020202020204" pitchFamily="34" charset="0"/>
              </a:rPr>
              <a:t>3. رحمة الله: لم يدمر الله العمونيين لأنهم عبدوا آلهة أخرى (في أع 17: 30)</a:t>
            </a:r>
            <a:endParaRPr lang="en-US" altLang="en-US" b="1" dirty="0">
              <a:solidFill>
                <a:schemeClr val="bg1"/>
              </a:solidFill>
              <a:latin typeface="Arial" panose="020B0604020202020204" pitchFamily="34" charset="0"/>
              <a:cs typeface="Arial" panose="020B0604020202020204" pitchFamily="34" charset="0"/>
            </a:endParaRPr>
          </a:p>
          <a:p>
            <a:pPr eaLnBrk="1" hangingPunct="1">
              <a:lnSpc>
                <a:spcPct val="90000"/>
              </a:lnSpc>
              <a:spcBef>
                <a:spcPct val="20000"/>
              </a:spcBef>
            </a:pPr>
            <a:endParaRPr lang="en-US" altLang="en-US" b="1" dirty="0">
              <a:solidFill>
                <a:schemeClr val="bg1"/>
              </a:solidFill>
              <a:latin typeface="Arial" panose="020B0604020202020204" pitchFamily="34" charset="0"/>
              <a:cs typeface="Arial" panose="020B0604020202020204" pitchFamily="34" charset="0"/>
            </a:endParaRPr>
          </a:p>
          <a:p>
            <a:pPr algn="r" eaLnBrk="1" hangingPunct="1">
              <a:lnSpc>
                <a:spcPct val="90000"/>
              </a:lnSpc>
              <a:spcBef>
                <a:spcPct val="20000"/>
              </a:spcBef>
            </a:pPr>
            <a:r>
              <a:rPr lang="ar-JO" altLang="en-US" b="1" dirty="0">
                <a:solidFill>
                  <a:schemeClr val="bg1"/>
                </a:solidFill>
                <a:latin typeface="Arial" panose="020B0604020202020204" pitchFamily="34" charset="0"/>
                <a:cs typeface="Arial" panose="020B0604020202020204" pitchFamily="34" charset="0"/>
              </a:rPr>
              <a:t>4. دينونة الله</a:t>
            </a:r>
            <a:endParaRPr lang="en-US" altLang="en-US" b="1" dirty="0">
              <a:solidFill>
                <a:schemeClr val="bg1"/>
              </a:solidFill>
              <a:latin typeface="Arial" panose="020B0604020202020204" pitchFamily="34" charset="0"/>
              <a:cs typeface="Arial" panose="020B0604020202020204" pitchFamily="34" charset="0"/>
            </a:endParaRPr>
          </a:p>
          <a:p>
            <a:pPr algn="r" rtl="1" eaLnBrk="1" hangingPunct="1">
              <a:lnSpc>
                <a:spcPct val="90000"/>
              </a:lnSpc>
              <a:spcBef>
                <a:spcPct val="20000"/>
              </a:spcBef>
              <a:buFontTx/>
              <a:buChar char="-"/>
            </a:pPr>
            <a:r>
              <a:rPr lang="ar-JO" altLang="en-US" b="1" dirty="0">
                <a:solidFill>
                  <a:schemeClr val="bg1"/>
                </a:solidFill>
                <a:latin typeface="Arial" panose="020B0604020202020204" pitchFamily="34" charset="0"/>
                <a:cs typeface="Arial" panose="020B0604020202020204" pitchFamily="34" charset="0"/>
              </a:rPr>
              <a:t>دمرهم بسبب سوء المعاملة والأفعال </a:t>
            </a:r>
            <a:r>
              <a:rPr lang="ar-JO" altLang="en-US" b="1" dirty="0">
                <a:solidFill>
                  <a:srgbClr val="FFFF00"/>
                </a:solidFill>
                <a:latin typeface="Arial" panose="020B0604020202020204" pitchFamily="34" charset="0"/>
                <a:cs typeface="Arial" panose="020B0604020202020204" pitchFamily="34" charset="0"/>
              </a:rPr>
              <a:t>القاسية</a:t>
            </a:r>
            <a:r>
              <a:rPr lang="ar-JO" altLang="en-US" b="1" dirty="0">
                <a:solidFill>
                  <a:schemeClr val="bg1"/>
                </a:solidFill>
                <a:latin typeface="Arial" panose="020B0604020202020204" pitchFamily="34" charset="0"/>
                <a:cs typeface="Arial" panose="020B0604020202020204" pitchFamily="34" charset="0"/>
              </a:rPr>
              <a:t> تجاه شعب عهده/المختارين (تث 23: 3، عا 1: 13)</a:t>
            </a:r>
            <a:endParaRPr lang="en-US" altLang="en-US" b="1" dirty="0">
              <a:solidFill>
                <a:schemeClr val="bg1"/>
              </a:solidFill>
              <a:latin typeface="Arial" panose="020B0604020202020204" pitchFamily="34" charset="0"/>
              <a:cs typeface="Arial" panose="020B0604020202020204" pitchFamily="34" charset="0"/>
            </a:endParaRPr>
          </a:p>
          <a:p>
            <a:pPr algn="r" rtl="1" eaLnBrk="1" hangingPunct="1">
              <a:lnSpc>
                <a:spcPct val="90000"/>
              </a:lnSpc>
              <a:spcBef>
                <a:spcPct val="20000"/>
              </a:spcBef>
              <a:buFontTx/>
              <a:buChar char="-"/>
            </a:pPr>
            <a:r>
              <a:rPr lang="ar-JO" altLang="en-US" b="1" dirty="0">
                <a:solidFill>
                  <a:srgbClr val="FFFF00"/>
                </a:solidFill>
                <a:latin typeface="Arial" panose="020B0604020202020204" pitchFamily="34" charset="0"/>
                <a:cs typeface="Arial" panose="020B0604020202020204" pitchFamily="34" charset="0"/>
              </a:rPr>
              <a:t>كبريائ</a:t>
            </a:r>
            <a:r>
              <a:rPr lang="ar-JO" altLang="en-US" b="1" dirty="0">
                <a:solidFill>
                  <a:schemeClr val="bg1"/>
                </a:solidFill>
                <a:latin typeface="Arial" panose="020B0604020202020204" pitchFamily="34" charset="0"/>
                <a:cs typeface="Arial" panose="020B0604020202020204" pitchFamily="34" charset="0"/>
              </a:rPr>
              <a:t>هم (صف 2: 10، إر 49: 1-6، حز 25: 2-11)</a:t>
            </a:r>
            <a:endParaRPr lang="en-US" altLang="en-US" b="1" dirty="0">
              <a:solidFill>
                <a:schemeClr val="bg1"/>
              </a:solidFill>
              <a:latin typeface="Arial" panose="020B0604020202020204" pitchFamily="34" charset="0"/>
              <a:cs typeface="Arial" panose="020B0604020202020204" pitchFamily="34" charset="0"/>
            </a:endParaRPr>
          </a:p>
        </p:txBody>
      </p:sp>
      <p:sp>
        <p:nvSpPr>
          <p:cNvPr id="8"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97</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8B5D0E0-ACC1-D83E-1698-2106CA638170}"/>
              </a:ext>
            </a:extLst>
          </p:cNvPr>
          <p:cNvSpPr txBox="1">
            <a:spLocks/>
          </p:cNvSpPr>
          <p:nvPr/>
        </p:nvSpPr>
        <p:spPr bwMode="auto">
          <a:xfrm>
            <a:off x="171450" y="106362"/>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b="1" kern="0" dirty="0">
                <a:solidFill>
                  <a:srgbClr val="FFFFFF"/>
                </a:solidFill>
                <a:latin typeface="Arial" panose="020B0604020202020204" pitchFamily="34" charset="0"/>
                <a:cs typeface="Arial" panose="020B0604020202020204" pitchFamily="34" charset="0"/>
              </a:rPr>
              <a:t>دروس من العمونيين</a:t>
            </a:r>
            <a:endParaRPr lang="en-US" b="1" kern="0"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609600" y="2057401"/>
            <a:ext cx="8291513" cy="10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360000" indent="-360000" algn="r" rtl="1" eaLnBrk="1" hangingPunct="1">
              <a:lnSpc>
                <a:spcPct val="90000"/>
              </a:lnSpc>
              <a:spcBef>
                <a:spcPct val="20000"/>
              </a:spcBef>
            </a:pPr>
            <a:r>
              <a:rPr lang="ar-JO" altLang="en-US" sz="3200" b="1" dirty="0">
                <a:solidFill>
                  <a:schemeClr val="bg1"/>
                </a:solidFill>
                <a:latin typeface="Arial" panose="020B0604020202020204" pitchFamily="34" charset="0"/>
                <a:cs typeface="Arial" panose="020B0604020202020204" pitchFamily="34" charset="0"/>
              </a:rPr>
              <a:t>5. الله غير متحيز (أع 10: 34) ويقبل الناس من كل أمة تعمل ما هو حق.</a:t>
            </a:r>
            <a:endParaRPr lang="en-US" altLang="en-US" sz="3200" b="1" dirty="0">
              <a:solidFill>
                <a:schemeClr val="bg1"/>
              </a:solidFill>
              <a:latin typeface="Arial" panose="020B0604020202020204" pitchFamily="34" charset="0"/>
              <a:cs typeface="Arial" panose="020B0604020202020204" pitchFamily="34" charset="0"/>
            </a:endParaRPr>
          </a:p>
        </p:txBody>
      </p:sp>
      <p:sp>
        <p:nvSpPr>
          <p:cNvPr id="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97</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37C220D0-E48C-47A5-7485-AAE12822673A}"/>
              </a:ext>
            </a:extLst>
          </p:cNvPr>
          <p:cNvSpPr txBox="1">
            <a:spLocks/>
          </p:cNvSpPr>
          <p:nvPr/>
        </p:nvSpPr>
        <p:spPr bwMode="auto">
          <a:xfrm>
            <a:off x="171450" y="106362"/>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b="1" kern="0" dirty="0">
                <a:solidFill>
                  <a:srgbClr val="FFFFFF"/>
                </a:solidFill>
                <a:latin typeface="Arial" panose="020B0604020202020204" pitchFamily="34" charset="0"/>
                <a:cs typeface="Arial" panose="020B0604020202020204" pitchFamily="34" charset="0"/>
              </a:rPr>
              <a:t>دروس من العمونيين</a:t>
            </a:r>
            <a:endParaRPr lang="en-US" b="1" kern="0" dirty="0">
              <a:solidFill>
                <a:srgbClr val="FFFFFF"/>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5B1B34CC-495F-CA83-FEA5-8C9CEB46D04D}"/>
              </a:ext>
            </a:extLst>
          </p:cNvPr>
          <p:cNvSpPr txBox="1">
            <a:spLocks noChangeArrowheads="1"/>
          </p:cNvSpPr>
          <p:nvPr/>
        </p:nvSpPr>
        <p:spPr bwMode="auto">
          <a:xfrm>
            <a:off x="51450" y="3451485"/>
            <a:ext cx="8482950" cy="199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lnSpc>
                <a:spcPct val="90000"/>
              </a:lnSpc>
              <a:spcBef>
                <a:spcPct val="20000"/>
              </a:spcBef>
              <a:buFontTx/>
              <a:buChar char="-"/>
            </a:pPr>
            <a:r>
              <a:rPr lang="ar-JO" altLang="en-US" sz="3200" b="1" dirty="0">
                <a:solidFill>
                  <a:schemeClr val="bg1"/>
                </a:solidFill>
                <a:latin typeface="Arial" panose="020B0604020202020204" pitchFamily="34" charset="0"/>
                <a:cs typeface="Arial" panose="020B0604020202020204" pitchFamily="34" charset="0"/>
              </a:rPr>
              <a:t>صالق العموني كان أحد رجال داود الأبطال (2 صم 23: 37)</a:t>
            </a:r>
            <a:endParaRPr lang="en-US" altLang="en-US" sz="3200" b="1" dirty="0">
              <a:solidFill>
                <a:schemeClr val="bg1"/>
              </a:solidFill>
              <a:latin typeface="Arial" panose="020B0604020202020204" pitchFamily="34" charset="0"/>
              <a:cs typeface="Arial" panose="020B0604020202020204" pitchFamily="34" charset="0"/>
            </a:endParaRPr>
          </a:p>
          <a:p>
            <a:pPr algn="r" rtl="1" eaLnBrk="1" hangingPunct="1">
              <a:lnSpc>
                <a:spcPct val="90000"/>
              </a:lnSpc>
              <a:spcBef>
                <a:spcPct val="20000"/>
              </a:spcBef>
              <a:buFontTx/>
              <a:buChar char="-"/>
            </a:pPr>
            <a:r>
              <a:rPr lang="ar-JO" altLang="en-US" sz="3200" b="1" dirty="0">
                <a:solidFill>
                  <a:schemeClr val="bg1"/>
                </a:solidFill>
                <a:latin typeface="Arial" panose="020B0604020202020204" pitchFamily="34" charset="0"/>
                <a:cs typeface="Arial" panose="020B0604020202020204" pitchFamily="34" charset="0"/>
              </a:rPr>
              <a:t>أظهر الملك ناحاش لطفاً لداود (2 صم 10: 2، 1 أخ 19)</a:t>
            </a:r>
            <a:endParaRPr lang="en-US" altLang="en-US" sz="3200" b="1" dirty="0">
              <a:solidFill>
                <a:schemeClr val="bg1"/>
              </a:solidFill>
              <a:latin typeface="Arial" panose="020B0604020202020204" pitchFamily="34" charset="0"/>
              <a:cs typeface="Arial" panose="020B0604020202020204" pitchFamily="34" charset="0"/>
            </a:endParaRPr>
          </a:p>
          <a:p>
            <a:pPr eaLnBrk="1" hangingPunct="1">
              <a:lnSpc>
                <a:spcPct val="90000"/>
              </a:lnSpc>
              <a:spcBef>
                <a:spcPct val="20000"/>
              </a:spcBef>
            </a:pPr>
            <a:endParaRPr lang="en-US" altLang="en-US" sz="32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p:txBody>
          <a:bodyPr/>
          <a:lstStyle/>
          <a:p>
            <a:pPr eaLnBrk="1" hangingPunct="1"/>
            <a:r>
              <a:rPr lang="en-US" altLang="en-US" sz="100" dirty="0">
                <a:solidFill>
                  <a:srgbClr val="000000"/>
                </a:solidFill>
                <a:ea typeface="ＭＳ Ｐゴシック" pitchFamily="34" charset="-128"/>
              </a:rPr>
              <a:t>Map of Zoar (Origin of Ammonites)</a:t>
            </a:r>
            <a:endParaRPr lang="en-US" altLang="en-US" sz="100" dirty="0">
              <a:ea typeface="ＭＳ Ｐゴシック" pitchFamily="34" charset="-128"/>
            </a:endParaRPr>
          </a:p>
        </p:txBody>
      </p:sp>
      <p:pic>
        <p:nvPicPr>
          <p:cNvPr id="84995" name="Picture 3" descr="Israel Enhanc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0"/>
            <a:ext cx="4754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AutoShape 4"/>
          <p:cNvSpPr>
            <a:spLocks noChangeArrowheads="1"/>
          </p:cNvSpPr>
          <p:nvPr/>
        </p:nvSpPr>
        <p:spPr bwMode="auto">
          <a:xfrm>
            <a:off x="3054350" y="5781675"/>
            <a:ext cx="444500" cy="292100"/>
          </a:xfrm>
          <a:prstGeom prst="star5">
            <a:avLst/>
          </a:prstGeom>
          <a:solidFill>
            <a:srgbClr val="FC0128"/>
          </a:solidFill>
          <a:ln w="12700">
            <a:solidFill>
              <a:schemeClr val="tx1"/>
            </a:solidFill>
            <a:miter lim="800000"/>
            <a:headEnd/>
            <a:tailEnd/>
          </a:ln>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245" name="Rectangle 5"/>
          <p:cNvSpPr>
            <a:spLocks noChangeArrowheads="1"/>
          </p:cNvSpPr>
          <p:nvPr/>
        </p:nvSpPr>
        <p:spPr bwMode="auto">
          <a:xfrm rot="16680000">
            <a:off x="-2081538" y="2413736"/>
            <a:ext cx="6245876" cy="766877"/>
          </a:xfrm>
          <a:prstGeom prst="rect">
            <a:avLst/>
          </a:prstGeom>
          <a:noFill/>
          <a:ln>
            <a:noFill/>
          </a:ln>
        </p:spPr>
        <p:txBody>
          <a:bodyPr wrap="none" fromWordArt="1" anchor="ctr"/>
          <a:lstStyle/>
          <a:p>
            <a:pPr algn="ctr" eaLnBrk="0" hangingPunct="0">
              <a:defRPr/>
            </a:pPr>
            <a:r>
              <a:rPr lang="ar-JO" sz="3600" b="1" kern="10" dirty="0">
                <a:ln w="9525">
                  <a:solidFill>
                    <a:srgbClr val="000000"/>
                  </a:solidFill>
                  <a:round/>
                  <a:headEnd/>
                  <a:tailEnd/>
                </a:ln>
                <a:solidFill>
                  <a:srgbClr val="FFFFFF"/>
                </a:solidFill>
                <a:effectLst>
                  <a:glow rad="254000">
                    <a:schemeClr val="tx1">
                      <a:alpha val="99000"/>
                    </a:schemeClr>
                  </a:glow>
                </a:effectLst>
                <a:latin typeface="Arial" panose="020B0604020202020204" pitchFamily="34" charset="0"/>
                <a:ea typeface="Arial Black"/>
                <a:cs typeface="Arial" panose="020B0604020202020204" pitchFamily="34" charset="0"/>
              </a:rPr>
              <a:t>البحر الأبيض المتوسط</a:t>
            </a:r>
            <a:endParaRPr lang="en-US" sz="3600" b="1" kern="10" dirty="0">
              <a:ln w="9525">
                <a:solidFill>
                  <a:srgbClr val="000000"/>
                </a:solidFill>
                <a:round/>
                <a:headEnd/>
                <a:tailEnd/>
              </a:ln>
              <a:solidFill>
                <a:srgbClr val="FFFFFF"/>
              </a:solidFill>
              <a:effectLst>
                <a:glow rad="254000">
                  <a:schemeClr val="tx1">
                    <a:alpha val="99000"/>
                  </a:schemeClr>
                </a:glow>
              </a:effectLst>
              <a:latin typeface="Arial" panose="020B0604020202020204" pitchFamily="34" charset="0"/>
              <a:ea typeface="Arial Black"/>
              <a:cs typeface="Arial" panose="020B0604020202020204" pitchFamily="34" charset="0"/>
            </a:endParaRPr>
          </a:p>
        </p:txBody>
      </p:sp>
      <p:sp>
        <p:nvSpPr>
          <p:cNvPr id="10246" name="Rectangle 6"/>
          <p:cNvSpPr>
            <a:spLocks noChangeArrowheads="1"/>
          </p:cNvSpPr>
          <p:nvPr/>
        </p:nvSpPr>
        <p:spPr bwMode="auto">
          <a:xfrm>
            <a:off x="1295400" y="3048000"/>
            <a:ext cx="2392362" cy="806450"/>
          </a:xfrm>
          <a:prstGeom prst="rect">
            <a:avLst/>
          </a:prstGeom>
          <a:noFill/>
          <a:ln>
            <a:noFill/>
          </a:ln>
        </p:spPr>
        <p:txBody>
          <a:bodyPr wrap="none" fromWordArt="1" anchor="ctr"/>
          <a:lstStyle/>
          <a:p>
            <a:pPr algn="ctr" eaLnBrk="0" hangingPunct="0">
              <a:defRPr/>
            </a:pPr>
            <a:r>
              <a:rPr lang="ar-JO" sz="3600" b="1" kern="10" dirty="0">
                <a:ln w="9525">
                  <a:solidFill>
                    <a:srgbClr val="000000"/>
                  </a:solidFill>
                  <a:round/>
                  <a:headEnd/>
                  <a:tailEnd/>
                </a:ln>
                <a:solidFill>
                  <a:srgbClr val="FFFFFF"/>
                </a:solidFill>
                <a:effectLst>
                  <a:glow rad="254000">
                    <a:schemeClr val="tx1">
                      <a:alpha val="99000"/>
                    </a:schemeClr>
                  </a:glow>
                </a:effectLst>
                <a:latin typeface="Arial" panose="020B0604020202020204" pitchFamily="34" charset="0"/>
                <a:ea typeface="Arial Black"/>
                <a:cs typeface="Arial" panose="020B0604020202020204" pitchFamily="34" charset="0"/>
              </a:rPr>
              <a:t>كنعان</a:t>
            </a:r>
            <a:endParaRPr lang="en-US" sz="3600" b="1" kern="10" dirty="0">
              <a:ln w="9525">
                <a:solidFill>
                  <a:srgbClr val="000000"/>
                </a:solidFill>
                <a:round/>
                <a:headEnd/>
                <a:tailEnd/>
              </a:ln>
              <a:solidFill>
                <a:srgbClr val="FFFFFF"/>
              </a:solidFill>
              <a:effectLst>
                <a:glow rad="254000">
                  <a:schemeClr val="tx1">
                    <a:alpha val="99000"/>
                  </a:schemeClr>
                </a:glow>
              </a:effectLst>
              <a:latin typeface="Arial" panose="020B0604020202020204" pitchFamily="34" charset="0"/>
              <a:ea typeface="Arial Black"/>
              <a:cs typeface="Arial" panose="020B0604020202020204" pitchFamily="34" charset="0"/>
            </a:endParaRPr>
          </a:p>
        </p:txBody>
      </p:sp>
      <p:sp>
        <p:nvSpPr>
          <p:cNvPr id="10247" name="Rectangle 7"/>
          <p:cNvSpPr>
            <a:spLocks noChangeArrowheads="1"/>
          </p:cNvSpPr>
          <p:nvPr/>
        </p:nvSpPr>
        <p:spPr bwMode="auto">
          <a:xfrm>
            <a:off x="3276600" y="5410200"/>
            <a:ext cx="997069" cy="643766"/>
          </a:xfrm>
          <a:prstGeom prst="rect">
            <a:avLst/>
          </a:prstGeom>
          <a:no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sz="36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سدوم</a:t>
            </a:r>
            <a:endParaRPr lang="en-US" altLang="en-US" sz="36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0248" name="AutoShape 8"/>
          <p:cNvSpPr>
            <a:spLocks noChangeArrowheads="1"/>
          </p:cNvSpPr>
          <p:nvPr/>
        </p:nvSpPr>
        <p:spPr bwMode="auto">
          <a:xfrm>
            <a:off x="2216150" y="5126038"/>
            <a:ext cx="444500" cy="292100"/>
          </a:xfrm>
          <a:prstGeom prst="star5">
            <a:avLst/>
          </a:prstGeom>
          <a:solidFill>
            <a:srgbClr val="FC0128"/>
          </a:solidFill>
          <a:ln w="12700">
            <a:solidFill>
              <a:schemeClr val="tx1"/>
            </a:solidFill>
            <a:miter lim="800000"/>
            <a:headEnd/>
            <a:tailEnd/>
          </a:ln>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0249" name="Rectangle 9"/>
          <p:cNvSpPr>
            <a:spLocks noChangeArrowheads="1"/>
          </p:cNvSpPr>
          <p:nvPr/>
        </p:nvSpPr>
        <p:spPr bwMode="auto">
          <a:xfrm>
            <a:off x="1371600" y="4619625"/>
            <a:ext cx="1208665" cy="643766"/>
          </a:xfrm>
          <a:prstGeom prst="rect">
            <a:avLst/>
          </a:prstGeom>
          <a:no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sz="36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حبرون</a:t>
            </a:r>
            <a:endParaRPr lang="en-US" altLang="en-US" sz="36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0250" name="Rectangle 10"/>
          <p:cNvSpPr>
            <a:spLocks noChangeArrowheads="1"/>
          </p:cNvSpPr>
          <p:nvPr/>
        </p:nvSpPr>
        <p:spPr bwMode="auto">
          <a:xfrm>
            <a:off x="3657600" y="6219825"/>
            <a:ext cx="1197445" cy="643766"/>
          </a:xfrm>
          <a:prstGeom prst="rect">
            <a:avLst/>
          </a:prstGeom>
          <a:noFill/>
          <a:ln w="12700">
            <a:noFill/>
            <a:miter lim="800000"/>
            <a:headEnd/>
            <a:tailEnd/>
          </a:ln>
          <a:effectLst/>
        </p:spPr>
        <p:txBody>
          <a:bodyPr wrap="none" lIns="90488" tIns="44450" rIns="90488" bIns="44450">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sz="36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صوغر</a:t>
            </a:r>
            <a:endParaRPr lang="en-US" altLang="en-US" sz="36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0251" name="AutoShape 11"/>
          <p:cNvSpPr>
            <a:spLocks noChangeArrowheads="1"/>
          </p:cNvSpPr>
          <p:nvPr/>
        </p:nvSpPr>
        <p:spPr bwMode="auto">
          <a:xfrm>
            <a:off x="3276600" y="6400800"/>
            <a:ext cx="444500" cy="292100"/>
          </a:xfrm>
          <a:prstGeom prst="star5">
            <a:avLst/>
          </a:prstGeom>
          <a:solidFill>
            <a:srgbClr val="FC0128"/>
          </a:solidFill>
          <a:ln w="12700">
            <a:solidFill>
              <a:schemeClr val="tx1"/>
            </a:solidFill>
            <a:miter lim="800000"/>
            <a:headEnd/>
            <a:tailEnd/>
          </a:ln>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2" name="Group 12"/>
          <p:cNvGrpSpPr>
            <a:grpSpLocks/>
          </p:cNvGrpSpPr>
          <p:nvPr/>
        </p:nvGrpSpPr>
        <p:grpSpPr bwMode="auto">
          <a:xfrm>
            <a:off x="3276600" y="1143000"/>
            <a:ext cx="5638800" cy="4638675"/>
            <a:chOff x="2064" y="720"/>
            <a:chExt cx="3552" cy="2922"/>
          </a:xfrm>
        </p:grpSpPr>
        <p:pic>
          <p:nvPicPr>
            <p:cNvPr id="85010" name="Picture 13" descr="sod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 y="720"/>
              <a:ext cx="2256" cy="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011" name="AutoShape 14"/>
            <p:cNvCxnSpPr>
              <a:cxnSpLocks noChangeShapeType="1"/>
              <a:stCxn id="10244" idx="0"/>
            </p:cNvCxnSpPr>
            <p:nvPr/>
          </p:nvCxnSpPr>
          <p:spPr bwMode="auto">
            <a:xfrm flipV="1">
              <a:off x="2064" y="1489"/>
              <a:ext cx="1296" cy="2153"/>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grpSp>
      <p:pic>
        <p:nvPicPr>
          <p:cNvPr id="10255" name="Picture 15" descr="lotflees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895600"/>
            <a:ext cx="28956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6"/>
          <p:cNvGrpSpPr>
            <a:grpSpLocks/>
          </p:cNvGrpSpPr>
          <p:nvPr/>
        </p:nvGrpSpPr>
        <p:grpSpPr bwMode="auto">
          <a:xfrm>
            <a:off x="3498850" y="4572000"/>
            <a:ext cx="5264150" cy="2057400"/>
            <a:chOff x="2204" y="2880"/>
            <a:chExt cx="3316" cy="1296"/>
          </a:xfrm>
        </p:grpSpPr>
        <p:cxnSp>
          <p:nvCxnSpPr>
            <p:cNvPr id="85008" name="AutoShape 17"/>
            <p:cNvCxnSpPr>
              <a:cxnSpLocks noChangeShapeType="1"/>
            </p:cNvCxnSpPr>
            <p:nvPr/>
          </p:nvCxnSpPr>
          <p:spPr bwMode="auto">
            <a:xfrm flipV="1">
              <a:off x="2204" y="3576"/>
              <a:ext cx="1156" cy="504"/>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pic>
          <p:nvPicPr>
            <p:cNvPr id="85009" name="Picture 18" descr="Lot at Zo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0" y="2880"/>
              <a:ext cx="2160"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95</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255"/>
                                        </p:tgtEl>
                                        <p:attrNameLst>
                                          <p:attrName>style.visibility</p:attrName>
                                        </p:attrNameLst>
                                      </p:cBhvr>
                                      <p:to>
                                        <p:strVal val="visible"/>
                                      </p:to>
                                    </p:set>
                                    <p:animEffect transition="in" filter="blinds(horizontal)">
                                      <p:cBhvr>
                                        <p:cTn id="12" dur="500"/>
                                        <p:tgtEl>
                                          <p:spTgt spid="102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2057400"/>
            <a:ext cx="8991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a:lstStyle>
          <a:p>
            <a:pPr algn="r" rtl="1" eaLnBrk="1" hangingPunct="1">
              <a:buFontTx/>
              <a:buNone/>
              <a:defRPr/>
            </a:pPr>
            <a:r>
              <a:rPr lang="ar-JO" b="1" dirty="0">
                <a:solidFill>
                  <a:schemeClr val="bg1"/>
                </a:solidFill>
                <a:latin typeface="Arial" panose="020B0604020202020204" pitchFamily="34" charset="0"/>
                <a:ea typeface="ＭＳ Ｐゴシック" charset="0"/>
                <a:cs typeface="Arial" panose="020B0604020202020204" pitchFamily="34" charset="0"/>
              </a:rPr>
              <a:t>6. الطاعة</a:t>
            </a:r>
            <a:endParaRPr lang="en-US" b="1" dirty="0">
              <a:solidFill>
                <a:schemeClr val="bg1"/>
              </a:solidFill>
              <a:latin typeface="Arial" panose="020B0604020202020204" pitchFamily="34" charset="0"/>
              <a:ea typeface="ＭＳ Ｐゴシック" charset="0"/>
              <a:cs typeface="Arial" panose="020B0604020202020204" pitchFamily="34" charset="0"/>
            </a:endParaRPr>
          </a:p>
          <a:p>
            <a:pPr marL="815975" indent="-457200" algn="r" rtl="1" eaLnBrk="1" hangingPunct="1">
              <a:buFontTx/>
              <a:buChar char="-"/>
              <a:defRPr/>
            </a:pPr>
            <a:r>
              <a:rPr lang="ar-JO" b="1" dirty="0">
                <a:solidFill>
                  <a:schemeClr val="bg1"/>
                </a:solidFill>
                <a:latin typeface="Arial" panose="020B0604020202020204" pitchFamily="34" charset="0"/>
                <a:ea typeface="ＭＳ Ｐゴシック" charset="0"/>
                <a:cs typeface="Arial" panose="020B0604020202020204" pitchFamily="34" charset="0"/>
              </a:rPr>
              <a:t>استخدم الله إرميا، حزقيال وعاموس ليتكلموا إلى العمونيين</a:t>
            </a:r>
            <a:endParaRPr lang="en-US" b="1" dirty="0">
              <a:solidFill>
                <a:schemeClr val="bg1"/>
              </a:solidFill>
              <a:latin typeface="Arial" panose="020B0604020202020204" pitchFamily="34" charset="0"/>
              <a:ea typeface="ＭＳ Ｐゴシック" charset="0"/>
              <a:cs typeface="Arial" panose="020B0604020202020204" pitchFamily="34" charset="0"/>
            </a:endParaRPr>
          </a:p>
          <a:p>
            <a:pPr marL="815975" indent="-457200" algn="r" rtl="1" eaLnBrk="1" hangingPunct="1">
              <a:buFontTx/>
              <a:buChar char="-"/>
              <a:defRPr/>
            </a:pPr>
            <a:r>
              <a:rPr lang="ar-JO" b="1" dirty="0">
                <a:solidFill>
                  <a:schemeClr val="bg1"/>
                </a:solidFill>
                <a:latin typeface="Arial" panose="020B0604020202020204" pitchFamily="34" charset="0"/>
                <a:ea typeface="ＭＳ Ｐゴシック" charset="0"/>
                <a:cs typeface="Arial" panose="020B0604020202020204" pitchFamily="34" charset="0"/>
              </a:rPr>
              <a:t>سوف يخدم العمونيين البابليين حتى يتم احتلال بابل نفسها (إر 27: 1-8)</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rPr>
              <a:t>97</a:t>
            </a:r>
            <a:endParaRPr lang="en-US" b="1" dirty="0">
              <a:solidFill>
                <a:schemeClr val="bg1"/>
              </a:solidFill>
              <a:effectLst>
                <a:glow rad="241300">
                  <a:schemeClr val="tx1">
                    <a:alpha val="83000"/>
                  </a:schemeClr>
                </a:glow>
              </a:effectLst>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C8E478E2-58C9-3B8C-7206-3DF6E40D8147}"/>
              </a:ext>
            </a:extLst>
          </p:cNvPr>
          <p:cNvSpPr txBox="1">
            <a:spLocks/>
          </p:cNvSpPr>
          <p:nvPr/>
        </p:nvSpPr>
        <p:spPr bwMode="auto">
          <a:xfrm>
            <a:off x="171450" y="106362"/>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b="1" kern="0" dirty="0">
                <a:solidFill>
                  <a:srgbClr val="FFFFFF"/>
                </a:solidFill>
                <a:latin typeface="Arial" panose="020B0604020202020204" pitchFamily="34" charset="0"/>
                <a:cs typeface="Arial" panose="020B0604020202020204" pitchFamily="34" charset="0"/>
              </a:rPr>
              <a:t>دروس من العمونيين</a:t>
            </a:r>
            <a:endParaRPr lang="en-US" b="1" kern="0"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0403" name="Rectangle 2"/>
          <p:cNvSpPr txBox="1">
            <a:spLocks noChangeArrowheads="1"/>
          </p:cNvSpPr>
          <p:nvPr/>
        </p:nvSpPr>
        <p:spPr bwMode="auto">
          <a:xfrm>
            <a:off x="304800" y="1143000"/>
            <a:ext cx="8686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lnSpc>
                <a:spcPct val="90000"/>
              </a:lnSpc>
              <a:spcBef>
                <a:spcPct val="20000"/>
              </a:spcBef>
              <a:buFontTx/>
              <a:buChar char="•"/>
            </a:pPr>
            <a:r>
              <a:rPr lang="en-US" altLang="en-US" b="1" dirty="0">
                <a:solidFill>
                  <a:schemeClr val="bg1"/>
                </a:solidFill>
                <a:latin typeface="Arial" panose="020B0604020202020204" pitchFamily="34" charset="0"/>
                <a:cs typeface="Arial" panose="020B0604020202020204" pitchFamily="34" charset="0"/>
              </a:rPr>
              <a:t>Randall W. Younker. </a:t>
            </a:r>
            <a:r>
              <a:rPr lang="en-US" altLang="ja-JP" b="1" dirty="0">
                <a:solidFill>
                  <a:schemeClr val="bg1"/>
                </a:solidFill>
                <a:latin typeface="Arial" panose="020B0604020202020204" pitchFamily="34" charset="0"/>
                <a:cs typeface="Arial" panose="020B0604020202020204" pitchFamily="34" charset="0"/>
              </a:rPr>
              <a:t>"</a:t>
            </a:r>
            <a:r>
              <a:rPr lang="en-US" altLang="en-US" b="1" dirty="0">
                <a:solidFill>
                  <a:schemeClr val="bg1"/>
                </a:solidFill>
                <a:latin typeface="Arial" panose="020B0604020202020204" pitchFamily="34" charset="0"/>
                <a:cs typeface="Arial" panose="020B0604020202020204" pitchFamily="34" charset="0"/>
              </a:rPr>
              <a:t>Ammonites</a:t>
            </a:r>
            <a:r>
              <a:rPr lang="en-US" altLang="ja-JP" b="1" dirty="0">
                <a:solidFill>
                  <a:schemeClr val="bg1"/>
                </a:solidFill>
                <a:latin typeface="Arial" panose="020B0604020202020204" pitchFamily="34" charset="0"/>
                <a:cs typeface="Arial" panose="020B0604020202020204" pitchFamily="34" charset="0"/>
              </a:rPr>
              <a:t>"</a:t>
            </a:r>
            <a:r>
              <a:rPr lang="en-US" altLang="en-US" b="1" dirty="0">
                <a:solidFill>
                  <a:schemeClr val="bg1"/>
                </a:solidFill>
                <a:latin typeface="Arial" panose="020B0604020202020204" pitchFamily="34" charset="0"/>
                <a:cs typeface="Arial" panose="020B0604020202020204" pitchFamily="34" charset="0"/>
              </a:rPr>
              <a:t> in Peoples of the Old Testament World. Hoerth, Alfred J; Mattingly, Gerald L.; and Yamauchi, Edwin M., eds. Grand Rapids: Baker Books, 1994. </a:t>
            </a:r>
          </a:p>
          <a:p>
            <a:pPr eaLnBrk="1" hangingPunct="1">
              <a:lnSpc>
                <a:spcPct val="90000"/>
              </a:lnSpc>
              <a:spcBef>
                <a:spcPct val="20000"/>
              </a:spcBef>
              <a:buFontTx/>
              <a:buChar char="•"/>
            </a:pPr>
            <a:r>
              <a:rPr lang="en-US" altLang="en-US" b="1" dirty="0">
                <a:solidFill>
                  <a:schemeClr val="bg1"/>
                </a:solidFill>
                <a:latin typeface="Arial" panose="020B0604020202020204" pitchFamily="34" charset="0"/>
                <a:cs typeface="Arial" panose="020B0604020202020204" pitchFamily="34" charset="0"/>
              </a:rPr>
              <a:t>H. A. </a:t>
            </a:r>
            <a:r>
              <a:rPr lang="en-US" altLang="en-US" b="1" dirty="0" err="1">
                <a:solidFill>
                  <a:schemeClr val="bg1"/>
                </a:solidFill>
                <a:latin typeface="Arial" panose="020B0604020202020204" pitchFamily="34" charset="0"/>
                <a:cs typeface="Arial" panose="020B0604020202020204" pitchFamily="34" charset="0"/>
              </a:rPr>
              <a:t>Hoffner</a:t>
            </a:r>
            <a:r>
              <a:rPr lang="en-US" altLang="en-US" b="1" dirty="0">
                <a:solidFill>
                  <a:schemeClr val="bg1"/>
                </a:solidFill>
                <a:latin typeface="Arial" panose="020B0604020202020204" pitchFamily="34" charset="0"/>
                <a:cs typeface="Arial" panose="020B0604020202020204" pitchFamily="34" charset="0"/>
              </a:rPr>
              <a:t>, Jr. </a:t>
            </a:r>
            <a:r>
              <a:rPr lang="en-US" altLang="ja-JP" b="1" dirty="0">
                <a:solidFill>
                  <a:schemeClr val="bg1"/>
                </a:solidFill>
                <a:latin typeface="Arial" panose="020B0604020202020204" pitchFamily="34" charset="0"/>
                <a:cs typeface="Arial" panose="020B0604020202020204" pitchFamily="34" charset="0"/>
              </a:rPr>
              <a:t>"</a:t>
            </a:r>
            <a:r>
              <a:rPr lang="en-US" altLang="en-US" b="1" dirty="0">
                <a:solidFill>
                  <a:schemeClr val="bg1"/>
                </a:solidFill>
                <a:latin typeface="Arial" panose="020B0604020202020204" pitchFamily="34" charset="0"/>
                <a:cs typeface="Arial" panose="020B0604020202020204" pitchFamily="34" charset="0"/>
              </a:rPr>
              <a:t> Ammon, Ammonites</a:t>
            </a:r>
            <a:r>
              <a:rPr lang="en-US" altLang="ja-JP" b="1" dirty="0">
                <a:solidFill>
                  <a:schemeClr val="bg1"/>
                </a:solidFill>
                <a:latin typeface="Arial" panose="020B0604020202020204" pitchFamily="34" charset="0"/>
                <a:cs typeface="Arial" panose="020B0604020202020204" pitchFamily="34" charset="0"/>
              </a:rPr>
              <a:t>"</a:t>
            </a:r>
            <a:r>
              <a:rPr lang="en-US" altLang="en-US" b="1" dirty="0">
                <a:solidFill>
                  <a:schemeClr val="bg1"/>
                </a:solidFill>
                <a:latin typeface="Arial" panose="020B0604020202020204" pitchFamily="34" charset="0"/>
                <a:cs typeface="Arial" panose="020B0604020202020204" pitchFamily="34" charset="0"/>
              </a:rPr>
              <a:t> in The Zondervan Pictorial Encyclopedia of the Bible. Ed. Merrill C. Tenney.  Grand Rapids: Zondervan, 1975, 1976.</a:t>
            </a:r>
          </a:p>
          <a:p>
            <a:pPr eaLnBrk="1" hangingPunct="1">
              <a:lnSpc>
                <a:spcPct val="90000"/>
              </a:lnSpc>
              <a:spcBef>
                <a:spcPct val="20000"/>
              </a:spcBef>
              <a:buFontTx/>
              <a:buChar char="•"/>
            </a:pPr>
            <a:r>
              <a:rPr lang="en-US" altLang="en-US" b="1" dirty="0">
                <a:solidFill>
                  <a:schemeClr val="bg1"/>
                </a:solidFill>
                <a:latin typeface="Arial" panose="020B0604020202020204" pitchFamily="34" charset="0"/>
                <a:cs typeface="Arial" panose="020B0604020202020204" pitchFamily="34" charset="0"/>
              </a:rPr>
              <a:t>F. B. Huey, Jr. , </a:t>
            </a:r>
            <a:r>
              <a:rPr lang="en-US" altLang="ja-JP" b="1" dirty="0">
                <a:solidFill>
                  <a:schemeClr val="bg1"/>
                </a:solidFill>
                <a:latin typeface="Arial" panose="020B0604020202020204" pitchFamily="34" charset="0"/>
                <a:cs typeface="Arial" panose="020B0604020202020204" pitchFamily="34" charset="0"/>
              </a:rPr>
              <a:t>"</a:t>
            </a:r>
            <a:r>
              <a:rPr lang="en-US" altLang="en-US" b="1" dirty="0">
                <a:solidFill>
                  <a:schemeClr val="bg1"/>
                </a:solidFill>
                <a:latin typeface="Arial" panose="020B0604020202020204" pitchFamily="34" charset="0"/>
                <a:cs typeface="Arial" panose="020B0604020202020204" pitchFamily="34" charset="0"/>
              </a:rPr>
              <a:t>Ammon, Ammonites</a:t>
            </a:r>
            <a:r>
              <a:rPr lang="en-US" altLang="ja-JP" b="1" dirty="0">
                <a:solidFill>
                  <a:schemeClr val="bg1"/>
                </a:solidFill>
                <a:latin typeface="Arial" panose="020B0604020202020204" pitchFamily="34" charset="0"/>
                <a:cs typeface="Arial" panose="020B0604020202020204" pitchFamily="34" charset="0"/>
              </a:rPr>
              <a:t>"</a:t>
            </a:r>
            <a:r>
              <a:rPr lang="en-US" altLang="en-US" b="1" dirty="0">
                <a:solidFill>
                  <a:schemeClr val="bg1"/>
                </a:solidFill>
                <a:latin typeface="Arial" panose="020B0604020202020204" pitchFamily="34" charset="0"/>
                <a:cs typeface="Arial" panose="020B0604020202020204" pitchFamily="34" charset="0"/>
              </a:rPr>
              <a:t> in Baker Encyclopedia of the Bible. Ed. Walter A. Elwell. Grand Rapids: Baker Books, 1997.</a:t>
            </a:r>
          </a:p>
          <a:p>
            <a:pPr eaLnBrk="1" hangingPunct="1">
              <a:lnSpc>
                <a:spcPct val="90000"/>
              </a:lnSpc>
              <a:spcBef>
                <a:spcPct val="20000"/>
              </a:spcBef>
              <a:buFontTx/>
              <a:buChar char="•"/>
            </a:pPr>
            <a:r>
              <a:rPr lang="en-US" altLang="en-US" b="1" dirty="0">
                <a:solidFill>
                  <a:schemeClr val="bg1"/>
                </a:solidFill>
                <a:latin typeface="Arial" panose="020B0604020202020204" pitchFamily="34" charset="0"/>
                <a:cs typeface="Arial" panose="020B0604020202020204" pitchFamily="34" charset="0"/>
              </a:rPr>
              <a:t>J. A. T., </a:t>
            </a:r>
            <a:r>
              <a:rPr lang="en-US" altLang="ja-JP" b="1" dirty="0">
                <a:solidFill>
                  <a:schemeClr val="bg1"/>
                </a:solidFill>
                <a:latin typeface="Arial" panose="020B0604020202020204" pitchFamily="34" charset="0"/>
                <a:cs typeface="Arial" panose="020B0604020202020204" pitchFamily="34" charset="0"/>
              </a:rPr>
              <a:t>"</a:t>
            </a:r>
            <a:r>
              <a:rPr lang="en-US" altLang="en-US" b="1" dirty="0">
                <a:solidFill>
                  <a:schemeClr val="bg1"/>
                </a:solidFill>
                <a:latin typeface="Arial" panose="020B0604020202020204" pitchFamily="34" charset="0"/>
                <a:cs typeface="Arial" panose="020B0604020202020204" pitchFamily="34" charset="0"/>
              </a:rPr>
              <a:t> Ammon, Ammonites</a:t>
            </a:r>
            <a:r>
              <a:rPr lang="en-US" altLang="ja-JP" b="1" dirty="0">
                <a:solidFill>
                  <a:schemeClr val="bg1"/>
                </a:solidFill>
                <a:latin typeface="Arial" panose="020B0604020202020204" pitchFamily="34" charset="0"/>
                <a:cs typeface="Arial" panose="020B0604020202020204" pitchFamily="34" charset="0"/>
              </a:rPr>
              <a:t>"</a:t>
            </a:r>
            <a:r>
              <a:rPr lang="en-US" altLang="en-US" b="1" dirty="0">
                <a:solidFill>
                  <a:schemeClr val="bg1"/>
                </a:solidFill>
                <a:latin typeface="Arial" panose="020B0604020202020204" pitchFamily="34" charset="0"/>
                <a:cs typeface="Arial" panose="020B0604020202020204" pitchFamily="34" charset="0"/>
              </a:rPr>
              <a:t> in the New Bible Dictionary Ed. Wood, D. R. W., &amp; Marshall, I. H. Downers Grove: InterVarsity, 1996.</a:t>
            </a:r>
          </a:p>
          <a:p>
            <a:pPr eaLnBrk="1" hangingPunct="1">
              <a:lnSpc>
                <a:spcPct val="90000"/>
              </a:lnSpc>
              <a:spcBef>
                <a:spcPct val="20000"/>
              </a:spcBef>
              <a:buFontTx/>
              <a:buChar char="•"/>
            </a:pPr>
            <a:r>
              <a:rPr lang="en-US" altLang="en-US" b="1" dirty="0">
                <a:solidFill>
                  <a:schemeClr val="bg1"/>
                </a:solidFill>
                <a:latin typeface="Arial" panose="020B0604020202020204" pitchFamily="34" charset="0"/>
                <a:cs typeface="Arial" panose="020B0604020202020204" pitchFamily="34" charset="0"/>
              </a:rPr>
              <a:t>Douglas, J. D., ed.  The Illustrated Bible Dictionary, 3 vols. Downers Grove: InterVarsity Press, 1980, 1998.</a:t>
            </a:r>
          </a:p>
        </p:txBody>
      </p:sp>
      <p:sp>
        <p:nvSpPr>
          <p:cNvPr id="3" name="Rectangle 2">
            <a:extLst>
              <a:ext uri="{FF2B5EF4-FFF2-40B4-BE49-F238E27FC236}">
                <a16:creationId xmlns:a16="http://schemas.microsoft.com/office/drawing/2014/main" id="{5A4260F7-A9AE-F486-5C6F-4BA4C89283CF}"/>
              </a:ext>
            </a:extLst>
          </p:cNvPr>
          <p:cNvSpPr/>
          <p:nvPr/>
        </p:nvSpPr>
        <p:spPr>
          <a:xfrm>
            <a:off x="3124200" y="0"/>
            <a:ext cx="2895600"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000" b="1" dirty="0">
                <a:solidFill>
                  <a:srgbClr val="9E5ECE"/>
                </a:solidFill>
                <a:latin typeface="Arial" panose="020B0604020202020204" pitchFamily="34" charset="0"/>
                <a:cs typeface="Arial" panose="020B0604020202020204" pitchFamily="34" charset="0"/>
              </a:rPr>
              <a:t>المراجع</a:t>
            </a:r>
            <a:endParaRPr lang="en-US" sz="4000" b="1" dirty="0">
              <a:solidFill>
                <a:srgbClr val="9E5ECE"/>
              </a:solidFill>
              <a:latin typeface="Arial" panose="020B0604020202020204" pitchFamily="34" charset="0"/>
              <a:cs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2450" name="Rectangle 2"/>
          <p:cNvSpPr>
            <a:spLocks noChangeArrowheads="1"/>
          </p:cNvSpPr>
          <p:nvPr/>
        </p:nvSpPr>
        <p:spPr bwMode="auto">
          <a:xfrm>
            <a:off x="152400" y="1600200"/>
            <a:ext cx="89916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dirty="0">
                <a:solidFill>
                  <a:schemeClr val="bg1"/>
                </a:solidFill>
                <a:latin typeface="Arial" panose="020B0604020202020204" pitchFamily="34" charset="0"/>
              </a:rPr>
              <a:t>http://</a:t>
            </a:r>
            <a:r>
              <a:rPr lang="en-US" altLang="en-US" b="1" dirty="0" err="1">
                <a:solidFill>
                  <a:schemeClr val="bg1"/>
                </a:solidFill>
                <a:latin typeface="Arial" panose="020B0604020202020204" pitchFamily="34" charset="0"/>
              </a:rPr>
              <a:t>www.bibleplaces.com</a:t>
            </a:r>
            <a:r>
              <a:rPr lang="en-US" altLang="en-US" b="1" dirty="0">
                <a:solidFill>
                  <a:schemeClr val="bg1"/>
                </a:solidFill>
                <a:latin typeface="Arial" panose="020B0604020202020204" pitchFamily="34" charset="0"/>
              </a:rPr>
              <a:t>/</a:t>
            </a:r>
            <a:r>
              <a:rPr lang="en-US" altLang="en-US" b="1" dirty="0" err="1">
                <a:solidFill>
                  <a:schemeClr val="bg1"/>
                </a:solidFill>
                <a:latin typeface="Arial" panose="020B0604020202020204" pitchFamily="34" charset="0"/>
              </a:rPr>
              <a:t>amman.htm</a:t>
            </a:r>
            <a:endParaRPr lang="en-US" altLang="en-US" b="1" dirty="0">
              <a:solidFill>
                <a:schemeClr val="bg1"/>
              </a:solidFill>
              <a:latin typeface="Arial" panose="020B0604020202020204" pitchFamily="34" charset="0"/>
            </a:endParaRPr>
          </a:p>
          <a:p>
            <a:r>
              <a:rPr lang="en-US" altLang="en-US" dirty="0">
                <a:solidFill>
                  <a:schemeClr val="bg1"/>
                </a:solidFill>
                <a:latin typeface="Arial Narrow" pitchFamily="34" charset="0"/>
              </a:rPr>
              <a:t>http://</a:t>
            </a:r>
            <a:r>
              <a:rPr lang="en-US" altLang="en-US" dirty="0" err="1">
                <a:solidFill>
                  <a:schemeClr val="bg1"/>
                </a:solidFill>
                <a:latin typeface="Arial Narrow" pitchFamily="34" charset="0"/>
              </a:rPr>
              <a:t>www.bible-history.com</a:t>
            </a:r>
            <a:r>
              <a:rPr lang="en-US" altLang="en-US" dirty="0">
                <a:solidFill>
                  <a:schemeClr val="bg1"/>
                </a:solidFill>
                <a:latin typeface="Arial Narrow" pitchFamily="34" charset="0"/>
              </a:rPr>
              <a:t>/past/</a:t>
            </a:r>
            <a:r>
              <a:rPr lang="en-US" altLang="en-US" dirty="0" err="1">
                <a:solidFill>
                  <a:schemeClr val="bg1"/>
                </a:solidFill>
                <a:latin typeface="Arial Narrow" pitchFamily="34" charset="0"/>
              </a:rPr>
              <a:t>ammonite_deity_sculptures.html</a:t>
            </a:r>
            <a:endParaRPr lang="en-US" altLang="en-US" dirty="0">
              <a:solidFill>
                <a:schemeClr val="bg1"/>
              </a:solidFill>
              <a:latin typeface="Arial Narrow" pitchFamily="34" charset="0"/>
            </a:endParaRPr>
          </a:p>
          <a:p>
            <a:r>
              <a:rPr lang="en-US" altLang="en-US" b="1" dirty="0">
                <a:solidFill>
                  <a:schemeClr val="bg1"/>
                </a:solidFill>
                <a:latin typeface="Arial" panose="020B0604020202020204" pitchFamily="34" charset="0"/>
              </a:rPr>
              <a:t>http://</a:t>
            </a:r>
            <a:r>
              <a:rPr lang="en-US" altLang="en-US" b="1" dirty="0" err="1">
                <a:solidFill>
                  <a:schemeClr val="bg1"/>
                </a:solidFill>
                <a:latin typeface="Arial" panose="020B0604020202020204" pitchFamily="34" charset="0"/>
              </a:rPr>
              <a:t>www.usc.edu</a:t>
            </a:r>
            <a:r>
              <a:rPr lang="en-US" altLang="en-US" b="1" dirty="0">
                <a:solidFill>
                  <a:schemeClr val="bg1"/>
                </a:solidFill>
                <a:latin typeface="Arial" panose="020B0604020202020204" pitchFamily="34" charset="0"/>
              </a:rPr>
              <a:t>/dept/</a:t>
            </a:r>
            <a:r>
              <a:rPr lang="en-US" altLang="en-US" sz="2200" b="1" dirty="0">
                <a:solidFill>
                  <a:schemeClr val="bg1"/>
                </a:solidFill>
                <a:latin typeface="Arial" panose="020B0604020202020204" pitchFamily="34" charset="0"/>
              </a:rPr>
              <a:t>LAS</a:t>
            </a:r>
            <a:r>
              <a:rPr lang="en-US" altLang="en-US" b="1" dirty="0">
                <a:solidFill>
                  <a:schemeClr val="bg1"/>
                </a:solidFill>
                <a:latin typeface="Arial" panose="020B0604020202020204" pitchFamily="34" charset="0"/>
              </a:rPr>
              <a:t>/</a:t>
            </a:r>
            <a:r>
              <a:rPr lang="en-US" altLang="en-US" b="1" dirty="0" err="1">
                <a:solidFill>
                  <a:schemeClr val="bg1"/>
                </a:solidFill>
                <a:latin typeface="Arial" panose="020B0604020202020204" pitchFamily="34" charset="0"/>
              </a:rPr>
              <a:t>wsrp</a:t>
            </a:r>
            <a:r>
              <a:rPr lang="en-US" altLang="en-US" b="1" dirty="0">
                <a:solidFill>
                  <a:schemeClr val="bg1"/>
                </a:solidFill>
                <a:latin typeface="Arial" panose="020B0604020202020204" pitchFamily="34" charset="0"/>
              </a:rPr>
              <a:t>/</a:t>
            </a:r>
            <a:r>
              <a:rPr lang="en-US" altLang="en-US" b="1" dirty="0" err="1">
                <a:solidFill>
                  <a:schemeClr val="bg1"/>
                </a:solidFill>
                <a:latin typeface="Arial" panose="020B0604020202020204" pitchFamily="34" charset="0"/>
              </a:rPr>
              <a:t>educational_site</a:t>
            </a:r>
            <a:r>
              <a:rPr lang="en-US" altLang="en-US" b="1" dirty="0">
                <a:solidFill>
                  <a:schemeClr val="bg1"/>
                </a:solidFill>
                <a:latin typeface="Arial" panose="020B0604020202020204" pitchFamily="34" charset="0"/>
              </a:rPr>
              <a:t>/</a:t>
            </a:r>
            <a:r>
              <a:rPr lang="en-US" altLang="en-US" b="1" dirty="0" err="1">
                <a:solidFill>
                  <a:schemeClr val="bg1"/>
                </a:solidFill>
                <a:latin typeface="Arial" panose="020B0604020202020204" pitchFamily="34" charset="0"/>
              </a:rPr>
              <a:t>ancient_texts</a:t>
            </a:r>
            <a:endParaRPr lang="en-US" altLang="en-US" b="1" dirty="0">
              <a:solidFill>
                <a:schemeClr val="bg1"/>
              </a:solidFill>
              <a:latin typeface="Arial" panose="020B0604020202020204" pitchFamily="34" charset="0"/>
            </a:endParaRPr>
          </a:p>
          <a:p>
            <a:r>
              <a:rPr lang="en-US" altLang="en-US" b="1" dirty="0">
                <a:solidFill>
                  <a:schemeClr val="bg1"/>
                </a:solidFill>
                <a:latin typeface="Arial" panose="020B0604020202020204" pitchFamily="34" charset="0"/>
              </a:rPr>
              <a:t>http://v2.archaeological-center.com/articles/7.shtml  &amp;  8.shtml</a:t>
            </a:r>
          </a:p>
          <a:p>
            <a:r>
              <a:rPr lang="en-US" altLang="en-US" b="1" dirty="0">
                <a:solidFill>
                  <a:schemeClr val="bg1"/>
                </a:solidFill>
                <a:latin typeface="Arial" panose="020B0604020202020204" pitchFamily="34" charset="0"/>
              </a:rPr>
              <a:t>http://</a:t>
            </a:r>
            <a:r>
              <a:rPr lang="en-US" altLang="en-US" b="1" dirty="0" err="1">
                <a:solidFill>
                  <a:schemeClr val="bg1"/>
                </a:solidFill>
                <a:latin typeface="Arial" panose="020B0604020202020204" pitchFamily="34" charset="0"/>
              </a:rPr>
              <a:t>www.biblehistory.net</a:t>
            </a:r>
            <a:r>
              <a:rPr lang="en-US" altLang="en-US" b="1" dirty="0">
                <a:solidFill>
                  <a:schemeClr val="bg1"/>
                </a:solidFill>
                <a:latin typeface="Arial" panose="020B0604020202020204" pitchFamily="34" charset="0"/>
              </a:rPr>
              <a:t>/volume2/</a:t>
            </a:r>
            <a:r>
              <a:rPr lang="en-US" altLang="en-US" b="1" dirty="0" err="1">
                <a:solidFill>
                  <a:schemeClr val="bg1"/>
                </a:solidFill>
                <a:latin typeface="Arial" panose="020B0604020202020204" pitchFamily="34" charset="0"/>
              </a:rPr>
              <a:t>Baalis.htm</a:t>
            </a:r>
            <a:endParaRPr lang="en-US" altLang="en-US" b="1" dirty="0">
              <a:solidFill>
                <a:schemeClr val="bg1"/>
              </a:solidFill>
              <a:latin typeface="Arial" panose="020B0604020202020204" pitchFamily="34" charset="0"/>
            </a:endParaRPr>
          </a:p>
          <a:p>
            <a:r>
              <a:rPr lang="en-US" altLang="en-US" b="1" dirty="0">
                <a:solidFill>
                  <a:schemeClr val="bg1"/>
                </a:solidFill>
                <a:latin typeface="Arial" panose="020B0604020202020204" pitchFamily="34" charset="0"/>
              </a:rPr>
              <a:t>http://</a:t>
            </a:r>
            <a:r>
              <a:rPr lang="en-US" altLang="en-US" b="1" dirty="0" err="1">
                <a:solidFill>
                  <a:schemeClr val="bg1"/>
                </a:solidFill>
                <a:latin typeface="Arial" panose="020B0604020202020204" pitchFamily="34" charset="0"/>
              </a:rPr>
              <a:t>www.csanet.org</a:t>
            </a:r>
            <a:r>
              <a:rPr lang="en-US" altLang="en-US" b="1" dirty="0">
                <a:solidFill>
                  <a:schemeClr val="bg1"/>
                </a:solidFill>
                <a:latin typeface="Arial" panose="020B0604020202020204" pitchFamily="34" charset="0"/>
              </a:rPr>
              <a:t>/</a:t>
            </a:r>
            <a:r>
              <a:rPr lang="en-US" altLang="en-US" b="1" dirty="0" err="1">
                <a:solidFill>
                  <a:schemeClr val="bg1"/>
                </a:solidFill>
                <a:latin typeface="Arial" panose="020B0604020202020204" pitchFamily="34" charset="0"/>
              </a:rPr>
              <a:t>archproj</a:t>
            </a:r>
            <a:r>
              <a:rPr lang="en-US" altLang="en-US" b="1" dirty="0">
                <a:solidFill>
                  <a:schemeClr val="bg1"/>
                </a:solidFill>
                <a:latin typeface="Arial" panose="020B0604020202020204" pitchFamily="34" charset="0"/>
              </a:rPr>
              <a:t>/</a:t>
            </a:r>
            <a:r>
              <a:rPr lang="en-US" altLang="en-US" b="1" dirty="0" err="1">
                <a:solidFill>
                  <a:schemeClr val="bg1"/>
                </a:solidFill>
                <a:latin typeface="Arial" panose="020B0604020202020204" pitchFamily="34" charset="0"/>
              </a:rPr>
              <a:t>jordan</a:t>
            </a:r>
            <a:r>
              <a:rPr lang="en-US" altLang="en-US" b="1" dirty="0">
                <a:solidFill>
                  <a:schemeClr val="bg1"/>
                </a:solidFill>
                <a:latin typeface="Arial" panose="020B0604020202020204" pitchFamily="34" charset="0"/>
              </a:rPr>
              <a:t>/project020.html</a:t>
            </a:r>
          </a:p>
          <a:p>
            <a:r>
              <a:rPr lang="en-US" altLang="en-US" b="1" dirty="0">
                <a:solidFill>
                  <a:schemeClr val="bg1"/>
                </a:solidFill>
                <a:latin typeface="Arial" panose="020B0604020202020204" pitchFamily="34" charset="0"/>
              </a:rPr>
              <a:t>http://</a:t>
            </a:r>
            <a:r>
              <a:rPr lang="en-US" altLang="en-US" b="1" dirty="0" err="1">
                <a:solidFill>
                  <a:schemeClr val="bg1"/>
                </a:solidFill>
                <a:latin typeface="Arial" panose="020B0604020202020204" pitchFamily="34" charset="0"/>
              </a:rPr>
              <a:t>www.nuis.ac.jp</a:t>
            </a:r>
            <a:r>
              <a:rPr lang="en-US" altLang="en-US" b="1" dirty="0">
                <a:solidFill>
                  <a:schemeClr val="bg1"/>
                </a:solidFill>
                <a:latin typeface="Arial" panose="020B0604020202020204" pitchFamily="34" charset="0"/>
              </a:rPr>
              <a:t>/~</a:t>
            </a:r>
            <a:r>
              <a:rPr lang="en-US" altLang="en-US" b="1" dirty="0" err="1">
                <a:solidFill>
                  <a:schemeClr val="bg1"/>
                </a:solidFill>
                <a:latin typeface="Arial" panose="020B0604020202020204" pitchFamily="34" charset="0"/>
              </a:rPr>
              <a:t>hadley</a:t>
            </a:r>
            <a:r>
              <a:rPr lang="en-US" altLang="en-US" b="1" dirty="0">
                <a:solidFill>
                  <a:schemeClr val="bg1"/>
                </a:solidFill>
                <a:latin typeface="Arial" panose="020B0604020202020204" pitchFamily="34" charset="0"/>
              </a:rPr>
              <a:t>/courses/seminar/lesson15.htm</a:t>
            </a:r>
          </a:p>
          <a:p>
            <a:r>
              <a:rPr lang="en-US" altLang="en-US" b="1" dirty="0">
                <a:solidFill>
                  <a:schemeClr val="bg1"/>
                </a:solidFill>
                <a:latin typeface="Arial" panose="020B0604020202020204" pitchFamily="34" charset="0"/>
              </a:rPr>
              <a:t>http://</a:t>
            </a:r>
            <a:r>
              <a:rPr lang="en-US" altLang="en-US" b="1" dirty="0" err="1">
                <a:solidFill>
                  <a:schemeClr val="bg1"/>
                </a:solidFill>
                <a:latin typeface="Arial" panose="020B0604020202020204" pitchFamily="34" charset="0"/>
              </a:rPr>
              <a:t>www.andrews.edu</a:t>
            </a:r>
            <a:r>
              <a:rPr lang="en-US" altLang="en-US" b="1" dirty="0">
                <a:solidFill>
                  <a:schemeClr val="bg1"/>
                </a:solidFill>
                <a:latin typeface="Arial" panose="020B0604020202020204" pitchFamily="34" charset="0"/>
              </a:rPr>
              <a:t>/ARCHAEOLOGY/</a:t>
            </a:r>
            <a:r>
              <a:rPr lang="en-US" altLang="en-US" b="1" dirty="0" err="1">
                <a:solidFill>
                  <a:schemeClr val="bg1"/>
                </a:solidFill>
                <a:latin typeface="Arial" panose="020B0604020202020204" pitchFamily="34" charset="0"/>
              </a:rPr>
              <a:t>mpp</a:t>
            </a:r>
            <a:r>
              <a:rPr lang="en-US" altLang="en-US" b="1" dirty="0">
                <a:solidFill>
                  <a:schemeClr val="bg1"/>
                </a:solidFill>
                <a:latin typeface="Arial" panose="020B0604020202020204" pitchFamily="34" charset="0"/>
              </a:rPr>
              <a:t>/</a:t>
            </a:r>
            <a:r>
              <a:rPr lang="en-US" altLang="en-US" b="1" dirty="0" err="1">
                <a:solidFill>
                  <a:schemeClr val="bg1"/>
                </a:solidFill>
                <a:latin typeface="Arial" panose="020B0604020202020204" pitchFamily="34" charset="0"/>
              </a:rPr>
              <a:t>Small_Exc.htm</a:t>
            </a:r>
            <a:endParaRPr lang="en-US" altLang="en-US" b="1" dirty="0">
              <a:solidFill>
                <a:schemeClr val="bg1"/>
              </a:solidFill>
              <a:latin typeface="Arial" panose="020B0604020202020204" pitchFamily="34" charset="0"/>
            </a:endParaRPr>
          </a:p>
          <a:p>
            <a:r>
              <a:rPr lang="en-US" altLang="en-US" b="1" dirty="0">
                <a:solidFill>
                  <a:schemeClr val="bg1"/>
                </a:solidFill>
                <a:latin typeface="Arial" panose="020B0604020202020204" pitchFamily="34" charset="0"/>
              </a:rPr>
              <a:t>http://</a:t>
            </a:r>
            <a:r>
              <a:rPr lang="en-US" altLang="en-US" b="1" dirty="0" err="1">
                <a:solidFill>
                  <a:schemeClr val="bg1"/>
                </a:solidFill>
                <a:latin typeface="Arial" panose="020B0604020202020204" pitchFamily="34" charset="0"/>
              </a:rPr>
              <a:t>ancientneareast.tripod.com</a:t>
            </a:r>
            <a:r>
              <a:rPr lang="en-US" altLang="en-US" b="1" dirty="0">
                <a:solidFill>
                  <a:schemeClr val="bg1"/>
                </a:solidFill>
                <a:latin typeface="Arial" panose="020B0604020202020204" pitchFamily="34" charset="0"/>
              </a:rPr>
              <a:t>/</a:t>
            </a:r>
            <a:r>
              <a:rPr lang="en-US" altLang="en-US" b="1" dirty="0" err="1">
                <a:solidFill>
                  <a:schemeClr val="bg1"/>
                </a:solidFill>
                <a:latin typeface="Arial" panose="020B0604020202020204" pitchFamily="34" charset="0"/>
              </a:rPr>
              <a:t>Ammonites.html</a:t>
            </a:r>
            <a:endParaRPr lang="en-US" altLang="en-US" b="1" dirty="0">
              <a:solidFill>
                <a:schemeClr val="bg1"/>
              </a:solidFill>
              <a:latin typeface="Arial" panose="020B0604020202020204" pitchFamily="34" charset="0"/>
            </a:endParaRPr>
          </a:p>
          <a:p>
            <a:r>
              <a:rPr lang="en-US" altLang="en-US" b="1" dirty="0">
                <a:solidFill>
                  <a:schemeClr val="bg1"/>
                </a:solidFill>
                <a:latin typeface="Arial" panose="020B0604020202020204" pitchFamily="34" charset="0"/>
              </a:rPr>
              <a:t>http://</a:t>
            </a:r>
            <a:r>
              <a:rPr lang="en-US" altLang="en-US" b="1" dirty="0" err="1">
                <a:solidFill>
                  <a:schemeClr val="bg1"/>
                </a:solidFill>
                <a:latin typeface="Arial" panose="020B0604020202020204" pitchFamily="34" charset="0"/>
              </a:rPr>
              <a:t>www.ammantoday.com</a:t>
            </a:r>
            <a:r>
              <a:rPr lang="en-US" altLang="en-US" b="1" dirty="0">
                <a:solidFill>
                  <a:schemeClr val="bg1"/>
                </a:solidFill>
                <a:latin typeface="Arial" panose="020B0604020202020204" pitchFamily="34" charset="0"/>
              </a:rPr>
              <a:t>/</a:t>
            </a:r>
            <a:r>
              <a:rPr lang="en-US" altLang="en-US" b="1" dirty="0" err="1">
                <a:solidFill>
                  <a:schemeClr val="bg1"/>
                </a:solidFill>
                <a:latin typeface="Arial" panose="020B0604020202020204" pitchFamily="34" charset="0"/>
              </a:rPr>
              <a:t>english</a:t>
            </a:r>
            <a:r>
              <a:rPr lang="en-US" altLang="en-US" b="1" dirty="0">
                <a:solidFill>
                  <a:schemeClr val="bg1"/>
                </a:solidFill>
                <a:latin typeface="Arial" panose="020B0604020202020204" pitchFamily="34" charset="0"/>
              </a:rPr>
              <a:t>/</a:t>
            </a:r>
            <a:r>
              <a:rPr lang="en-US" altLang="en-US" b="1" dirty="0" err="1">
                <a:solidFill>
                  <a:schemeClr val="bg1"/>
                </a:solidFill>
                <a:latin typeface="Arial" panose="020B0604020202020204" pitchFamily="34" charset="0"/>
              </a:rPr>
              <a:t>guide.html</a:t>
            </a:r>
            <a:endParaRPr lang="en-US" altLang="en-US" b="1" dirty="0">
              <a:solidFill>
                <a:schemeClr val="bg1"/>
              </a:solidFill>
              <a:latin typeface="Arial" panose="020B0604020202020204" pitchFamily="34" charset="0"/>
            </a:endParaRPr>
          </a:p>
          <a:p>
            <a:endParaRPr lang="en-US" altLang="en-US" b="1" dirty="0">
              <a:solidFill>
                <a:schemeClr val="bg1"/>
              </a:solidFill>
              <a:latin typeface="Arial" panose="020B0604020202020204" pitchFamily="34" charset="0"/>
            </a:endParaRPr>
          </a:p>
        </p:txBody>
      </p:sp>
      <p:sp>
        <p:nvSpPr>
          <p:cNvPr id="3" name="Rectangle 2">
            <a:extLst>
              <a:ext uri="{FF2B5EF4-FFF2-40B4-BE49-F238E27FC236}">
                <a16:creationId xmlns:a16="http://schemas.microsoft.com/office/drawing/2014/main" id="{1FB97B71-5780-BA54-36D8-41516B5696A9}"/>
              </a:ext>
            </a:extLst>
          </p:cNvPr>
          <p:cNvSpPr/>
          <p:nvPr/>
        </p:nvSpPr>
        <p:spPr>
          <a:xfrm>
            <a:off x="1905000" y="0"/>
            <a:ext cx="5181600"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4000" b="1" dirty="0">
                <a:solidFill>
                  <a:srgbClr val="9E5ECE"/>
                </a:solidFill>
                <a:latin typeface="Arial" panose="020B0604020202020204" pitchFamily="34" charset="0"/>
                <a:cs typeface="Arial" panose="020B0604020202020204" pitchFamily="34" charset="0"/>
              </a:rPr>
              <a:t>مواقع الإنترنت</a:t>
            </a:r>
            <a:endParaRPr lang="en-US" sz="4000" b="1" dirty="0">
              <a:solidFill>
                <a:srgbClr val="9E5ECE"/>
              </a:solidFill>
              <a:latin typeface="Arial" panose="020B0604020202020204" pitchFamily="34" charset="0"/>
              <a:cs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Cita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5804"/>
            <a:ext cx="6019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498"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209800"/>
            <a:ext cx="15970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1" name="Picture 7" descr="sodom"/>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0"/>
            <a:ext cx="160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2" name="Picture 8"/>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0" y="4191000"/>
            <a:ext cx="160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3" name="Picture 9"/>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0" y="990600"/>
            <a:ext cx="1600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4" name="Title 1"/>
          <p:cNvSpPr>
            <a:spLocks noGrp="1"/>
          </p:cNvSpPr>
          <p:nvPr>
            <p:ph type="ctrTitle"/>
          </p:nvPr>
        </p:nvSpPr>
        <p:spPr>
          <a:xfrm>
            <a:off x="6134100" y="-111033"/>
            <a:ext cx="4038600" cy="841375"/>
          </a:xfrm>
        </p:spPr>
        <p:txBody>
          <a:bodyPr/>
          <a:lstStyle/>
          <a:p>
            <a:r>
              <a:rPr lang="ar-JO" altLang="en-US" dirty="0">
                <a:ea typeface="ＭＳ Ｐゴシック" pitchFamily="34" charset="-128"/>
              </a:rPr>
              <a:t>المقدمون</a:t>
            </a:r>
            <a:endParaRPr lang="en-US" altLang="en-US" dirty="0">
              <a:ea typeface="ＭＳ Ｐゴシック" pitchFamily="34" charset="-128"/>
            </a:endParaRPr>
          </a:p>
        </p:txBody>
      </p:sp>
      <p:sp>
        <p:nvSpPr>
          <p:cNvPr id="234505" name="Rectangle 3"/>
          <p:cNvSpPr txBox="1">
            <a:spLocks noChangeArrowheads="1"/>
          </p:cNvSpPr>
          <p:nvPr/>
        </p:nvSpPr>
        <p:spPr bwMode="auto">
          <a:xfrm>
            <a:off x="2839387" y="5903912"/>
            <a:ext cx="6400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20000"/>
              </a:spcBef>
            </a:pPr>
            <a:r>
              <a:rPr lang="ar-JO" altLang="en-US" sz="2800" b="1" dirty="0">
                <a:latin typeface="Arial" panose="020B0604020202020204" pitchFamily="34" charset="0"/>
                <a:cs typeface="Arial" panose="020B0604020202020204" pitchFamily="34" charset="0"/>
              </a:rPr>
              <a:t>تقديم: آستريد لي، دينيس أوه، جيفري لاو</a:t>
            </a:r>
          </a:p>
          <a:p>
            <a:pPr algn="ctr" eaLnBrk="1" hangingPunct="1">
              <a:spcBef>
                <a:spcPct val="20000"/>
              </a:spcBef>
            </a:pPr>
            <a:r>
              <a:rPr lang="ar-JO" altLang="en-US" sz="2800" b="1" dirty="0">
                <a:latin typeface="Arial" panose="020B0604020202020204" pitchFamily="34" charset="0"/>
                <a:cs typeface="Arial" panose="020B0604020202020204" pitchFamily="34" charset="0"/>
              </a:rPr>
              <a:t>جيمس أونغ، ريموند كوان</a:t>
            </a:r>
            <a:endParaRPr lang="en-US" altLang="en-US" sz="28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775CCC-546A-9BD0-DA12-3EBE76C96E07}"/>
              </a:ext>
            </a:extLst>
          </p:cNvPr>
          <p:cNvSpPr/>
          <p:nvPr/>
        </p:nvSpPr>
        <p:spPr>
          <a:xfrm>
            <a:off x="2667000" y="1828800"/>
            <a:ext cx="4114800" cy="1371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8000" b="1" dirty="0">
                <a:solidFill>
                  <a:schemeClr val="bg1"/>
                </a:solidFill>
                <a:latin typeface="Arial" panose="020B0604020202020204" pitchFamily="34" charset="0"/>
                <a:cs typeface="Arial" panose="020B0604020202020204" pitchFamily="34" charset="0"/>
              </a:rPr>
              <a:t>العمونيون</a:t>
            </a:r>
            <a:endParaRPr lang="en-US" sz="80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dirty="0">
                <a:ea typeface="ＭＳ Ｐゴシック" pitchFamily="34" charset="-128"/>
              </a:rPr>
              <a:t>Black</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خلفيات العهد القديم</a:t>
            </a:r>
            <a:r>
              <a:rPr lang="en-US" sz="2800" dirty="0">
                <a:solidFill>
                  <a:srgbClr val="FFFFFF"/>
                </a:solidFill>
                <a:ea typeface="ＭＳ Ｐゴシック" charset="0"/>
                <a:cs typeface="Arial" panose="020B0604020202020204" pitchFamily="34" charset="0"/>
              </a:rPr>
              <a:t>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panose="020B0604020202020204" pitchFamily="34" charset="0"/>
                <a:cs typeface="Arial" panose="020B0604020202020204" pitchFamily="34" charset="0"/>
              </a:rPr>
              <a:t>أحصل على هذا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641636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ChangeArrowheads="1"/>
          </p:cNvSpPr>
          <p:nvPr>
            <p:ph type="title"/>
          </p:nvPr>
        </p:nvSpPr>
        <p:spPr>
          <a:xfrm>
            <a:off x="0" y="76200"/>
            <a:ext cx="8001000" cy="685800"/>
          </a:xfrm>
          <a:solidFill>
            <a:schemeClr val="accent1"/>
          </a:solidFill>
          <a:ln>
            <a:solidFill>
              <a:schemeClr val="tx1"/>
            </a:solidFill>
            <a:miter lim="800000"/>
            <a:headEnd/>
            <a:tailEnd/>
          </a:ln>
        </p:spPr>
        <p:txBody>
          <a:bodyPr/>
          <a:lstStyle/>
          <a:p>
            <a:pPr algn="ctr"/>
            <a:r>
              <a:rPr lang="ar-JO" altLang="zh-CN" sz="4000" dirty="0">
                <a:ea typeface="SimSun" charset="0"/>
              </a:rPr>
              <a:t>جيران إسرائيل الشرقيين المبكرين</a:t>
            </a:r>
            <a:endParaRPr lang="en-US" sz="4000" dirty="0">
              <a:ea typeface="SimSun" charset="0"/>
            </a:endParaRPr>
          </a:p>
        </p:txBody>
      </p:sp>
      <p:sp>
        <p:nvSpPr>
          <p:cNvPr id="328706" name="Text Box 3"/>
          <p:cNvSpPr txBox="1">
            <a:spLocks noChangeArrowheads="1"/>
          </p:cNvSpPr>
          <p:nvPr/>
        </p:nvSpPr>
        <p:spPr bwMode="auto">
          <a:xfrm>
            <a:off x="8198674" y="228600"/>
            <a:ext cx="617477" cy="40011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143</a:t>
            </a:r>
          </a:p>
        </p:txBody>
      </p:sp>
      <p:grpSp>
        <p:nvGrpSpPr>
          <p:cNvPr id="328707" name="Group 103"/>
          <p:cNvGrpSpPr>
            <a:grpSpLocks/>
          </p:cNvGrpSpPr>
          <p:nvPr/>
        </p:nvGrpSpPr>
        <p:grpSpPr bwMode="auto">
          <a:xfrm>
            <a:off x="-38100" y="1219200"/>
            <a:ext cx="9170988" cy="5638800"/>
            <a:chOff x="-24" y="768"/>
            <a:chExt cx="5777" cy="3552"/>
          </a:xfrm>
        </p:grpSpPr>
        <p:grpSp>
          <p:nvGrpSpPr>
            <p:cNvPr id="328709" name="Group 32"/>
            <p:cNvGrpSpPr>
              <a:grpSpLocks/>
            </p:cNvGrpSpPr>
            <p:nvPr/>
          </p:nvGrpSpPr>
          <p:grpSpPr bwMode="auto">
            <a:xfrm>
              <a:off x="7" y="768"/>
              <a:ext cx="481" cy="458"/>
              <a:chOff x="0" y="0"/>
              <a:chExt cx="278" cy="538"/>
            </a:xfrm>
          </p:grpSpPr>
          <p:sp>
            <p:nvSpPr>
              <p:cNvPr id="328764" name="Rectangle 31"/>
              <p:cNvSpPr>
                <a:spLocks noChangeArrowheads="1"/>
              </p:cNvSpPr>
              <p:nvPr/>
            </p:nvSpPr>
            <p:spPr bwMode="auto">
              <a:xfrm>
                <a:off x="0" y="0"/>
                <a:ext cx="278" cy="5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28765" name="Group 30"/>
              <p:cNvGrpSpPr>
                <a:grpSpLocks/>
              </p:cNvGrpSpPr>
              <p:nvPr/>
            </p:nvGrpSpPr>
            <p:grpSpPr bwMode="auto">
              <a:xfrm>
                <a:off x="0" y="0"/>
                <a:ext cx="278" cy="538"/>
                <a:chOff x="0" y="0"/>
                <a:chExt cx="278" cy="538"/>
              </a:xfrm>
            </p:grpSpPr>
            <p:sp>
              <p:nvSpPr>
                <p:cNvPr id="328766" name="Rectangle 4"/>
                <p:cNvSpPr>
                  <a:spLocks noChangeArrowheads="1"/>
                </p:cNvSpPr>
                <p:nvPr/>
              </p:nvSpPr>
              <p:spPr bwMode="auto">
                <a:xfrm>
                  <a:off x="0" y="0"/>
                  <a:ext cx="278" cy="5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الفترة</a:t>
                  </a:r>
                  <a:endParaRPr kumimoji="0" lang="en-US" sz="18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28767" name="Rectangle 29"/>
                <p:cNvSpPr>
                  <a:spLocks noChangeArrowheads="1"/>
                </p:cNvSpPr>
                <p:nvPr/>
              </p:nvSpPr>
              <p:spPr bwMode="auto">
                <a:xfrm>
                  <a:off x="0" y="0"/>
                  <a:ext cx="278"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28710" name="Group 36"/>
            <p:cNvGrpSpPr>
              <a:grpSpLocks/>
            </p:cNvGrpSpPr>
            <p:nvPr/>
          </p:nvGrpSpPr>
          <p:grpSpPr bwMode="auto">
            <a:xfrm>
              <a:off x="488" y="768"/>
              <a:ext cx="1369" cy="458"/>
              <a:chOff x="278" y="0"/>
              <a:chExt cx="792" cy="538"/>
            </a:xfrm>
          </p:grpSpPr>
          <p:sp>
            <p:nvSpPr>
              <p:cNvPr id="328760" name="Rectangle 35"/>
              <p:cNvSpPr>
                <a:spLocks noChangeArrowheads="1"/>
              </p:cNvSpPr>
              <p:nvPr/>
            </p:nvSpPr>
            <p:spPr bwMode="auto">
              <a:xfrm>
                <a:off x="278" y="0"/>
                <a:ext cx="792" cy="538"/>
              </a:xfrm>
              <a:prstGeom prst="rect">
                <a:avLst/>
              </a:prstGeom>
              <a:solidFill>
                <a:srgbClr val="E5E5E5"/>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28761" name="Group 34"/>
              <p:cNvGrpSpPr>
                <a:grpSpLocks/>
              </p:cNvGrpSpPr>
              <p:nvPr/>
            </p:nvGrpSpPr>
            <p:grpSpPr bwMode="auto">
              <a:xfrm>
                <a:off x="278" y="0"/>
                <a:ext cx="792" cy="538"/>
                <a:chOff x="278" y="0"/>
                <a:chExt cx="792" cy="538"/>
              </a:xfrm>
            </p:grpSpPr>
            <p:sp>
              <p:nvSpPr>
                <p:cNvPr id="328762" name="Rectangle 5"/>
                <p:cNvSpPr>
                  <a:spLocks noChangeArrowheads="1"/>
                </p:cNvSpPr>
                <p:nvPr/>
              </p:nvSpPr>
              <p:spPr bwMode="auto">
                <a:xfrm>
                  <a:off x="278" y="0"/>
                  <a:ext cx="792" cy="538"/>
                </a:xfrm>
                <a:prstGeom prst="rect">
                  <a:avLst/>
                </a:prstGeom>
                <a:gradFill rotWithShape="1">
                  <a:gsLst>
                    <a:gs pos="0">
                      <a:srgbClr val="003300"/>
                    </a:gs>
                    <a:gs pos="100000">
                      <a:srgbClr val="0000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أدوم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8763" name="Rectangle 33"/>
                <p:cNvSpPr>
                  <a:spLocks noChangeArrowheads="1"/>
                </p:cNvSpPr>
                <p:nvPr/>
              </p:nvSpPr>
              <p:spPr bwMode="auto">
                <a:xfrm>
                  <a:off x="278" y="0"/>
                  <a:ext cx="792"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28711" name="Group 40"/>
            <p:cNvGrpSpPr>
              <a:grpSpLocks/>
            </p:cNvGrpSpPr>
            <p:nvPr/>
          </p:nvGrpSpPr>
          <p:grpSpPr bwMode="auto">
            <a:xfrm>
              <a:off x="1857" y="768"/>
              <a:ext cx="1425" cy="458"/>
              <a:chOff x="1070" y="0"/>
              <a:chExt cx="824" cy="538"/>
            </a:xfrm>
          </p:grpSpPr>
          <p:sp>
            <p:nvSpPr>
              <p:cNvPr id="328756" name="Rectangle 39"/>
              <p:cNvSpPr>
                <a:spLocks noChangeArrowheads="1"/>
              </p:cNvSpPr>
              <p:nvPr/>
            </p:nvSpPr>
            <p:spPr bwMode="auto">
              <a:xfrm>
                <a:off x="1070" y="0"/>
                <a:ext cx="824" cy="538"/>
              </a:xfrm>
              <a:prstGeom prst="rect">
                <a:avLst/>
              </a:prstGeom>
              <a:solidFill>
                <a:srgbClr val="E5E5E5"/>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28757" name="Group 38"/>
              <p:cNvGrpSpPr>
                <a:grpSpLocks/>
              </p:cNvGrpSpPr>
              <p:nvPr/>
            </p:nvGrpSpPr>
            <p:grpSpPr bwMode="auto">
              <a:xfrm>
                <a:off x="1070" y="0"/>
                <a:ext cx="824" cy="538"/>
                <a:chOff x="1070" y="0"/>
                <a:chExt cx="824" cy="538"/>
              </a:xfrm>
            </p:grpSpPr>
            <p:sp>
              <p:nvSpPr>
                <p:cNvPr id="328758" name="Rectangle 6"/>
                <p:cNvSpPr>
                  <a:spLocks noChangeArrowheads="1"/>
                </p:cNvSpPr>
                <p:nvPr/>
              </p:nvSpPr>
              <p:spPr bwMode="auto">
                <a:xfrm>
                  <a:off x="1070" y="0"/>
                  <a:ext cx="824" cy="538"/>
                </a:xfrm>
                <a:prstGeom prst="rect">
                  <a:avLst/>
                </a:prstGeom>
                <a:gradFill rotWithShape="1">
                  <a:gsLst>
                    <a:gs pos="0">
                      <a:srgbClr val="003300"/>
                    </a:gs>
                    <a:gs pos="100000">
                      <a:srgbClr val="0000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مؤاب</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8759" name="Rectangle 37"/>
                <p:cNvSpPr>
                  <a:spLocks noChangeArrowheads="1"/>
                </p:cNvSpPr>
                <p:nvPr/>
              </p:nvSpPr>
              <p:spPr bwMode="auto">
                <a:xfrm>
                  <a:off x="1070" y="0"/>
                  <a:ext cx="824"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28712" name="Group 44"/>
            <p:cNvGrpSpPr>
              <a:grpSpLocks/>
            </p:cNvGrpSpPr>
            <p:nvPr/>
          </p:nvGrpSpPr>
          <p:grpSpPr bwMode="auto">
            <a:xfrm>
              <a:off x="3282" y="768"/>
              <a:ext cx="1311" cy="458"/>
              <a:chOff x="1894" y="0"/>
              <a:chExt cx="758" cy="538"/>
            </a:xfrm>
          </p:grpSpPr>
          <p:sp>
            <p:nvSpPr>
              <p:cNvPr id="328752" name="Rectangle 43"/>
              <p:cNvSpPr>
                <a:spLocks noChangeArrowheads="1"/>
              </p:cNvSpPr>
              <p:nvPr/>
            </p:nvSpPr>
            <p:spPr bwMode="auto">
              <a:xfrm>
                <a:off x="1894" y="0"/>
                <a:ext cx="758" cy="538"/>
              </a:xfrm>
              <a:prstGeom prst="rect">
                <a:avLst/>
              </a:prstGeom>
              <a:solidFill>
                <a:srgbClr val="E5E5E5"/>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28753" name="Group 42"/>
              <p:cNvGrpSpPr>
                <a:grpSpLocks/>
              </p:cNvGrpSpPr>
              <p:nvPr/>
            </p:nvGrpSpPr>
            <p:grpSpPr bwMode="auto">
              <a:xfrm>
                <a:off x="1894" y="0"/>
                <a:ext cx="758" cy="538"/>
                <a:chOff x="1894" y="0"/>
                <a:chExt cx="758" cy="538"/>
              </a:xfrm>
            </p:grpSpPr>
            <p:sp>
              <p:nvSpPr>
                <p:cNvPr id="328754" name="Rectangle 7"/>
                <p:cNvSpPr>
                  <a:spLocks noChangeArrowheads="1"/>
                </p:cNvSpPr>
                <p:nvPr/>
              </p:nvSpPr>
              <p:spPr bwMode="auto">
                <a:xfrm>
                  <a:off x="1894" y="0"/>
                  <a:ext cx="758" cy="538"/>
                </a:xfrm>
                <a:prstGeom prst="rect">
                  <a:avLst/>
                </a:prstGeom>
                <a:gradFill rotWithShape="1">
                  <a:gsLst>
                    <a:gs pos="0">
                      <a:srgbClr val="003300"/>
                    </a:gs>
                    <a:gs pos="100000">
                      <a:srgbClr val="0000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عمون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8755" name="Rectangle 41"/>
                <p:cNvSpPr>
                  <a:spLocks noChangeArrowheads="1"/>
                </p:cNvSpPr>
                <p:nvPr/>
              </p:nvSpPr>
              <p:spPr bwMode="auto">
                <a:xfrm>
                  <a:off x="1894" y="0"/>
                  <a:ext cx="758"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28713" name="Group 48"/>
            <p:cNvGrpSpPr>
              <a:grpSpLocks/>
            </p:cNvGrpSpPr>
            <p:nvPr/>
          </p:nvGrpSpPr>
          <p:grpSpPr bwMode="auto">
            <a:xfrm>
              <a:off x="4593" y="768"/>
              <a:ext cx="1160" cy="458"/>
              <a:chOff x="2652" y="0"/>
              <a:chExt cx="671" cy="538"/>
            </a:xfrm>
          </p:grpSpPr>
          <p:sp>
            <p:nvSpPr>
              <p:cNvPr id="328748" name="Rectangle 47"/>
              <p:cNvSpPr>
                <a:spLocks noChangeArrowheads="1"/>
              </p:cNvSpPr>
              <p:nvPr/>
            </p:nvSpPr>
            <p:spPr bwMode="auto">
              <a:xfrm>
                <a:off x="2652" y="0"/>
                <a:ext cx="671" cy="538"/>
              </a:xfrm>
              <a:prstGeom prst="rect">
                <a:avLst/>
              </a:prstGeom>
              <a:solidFill>
                <a:srgbClr val="E5E5E5"/>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28749" name="Group 46"/>
              <p:cNvGrpSpPr>
                <a:grpSpLocks/>
              </p:cNvGrpSpPr>
              <p:nvPr/>
            </p:nvGrpSpPr>
            <p:grpSpPr bwMode="auto">
              <a:xfrm>
                <a:off x="2652" y="0"/>
                <a:ext cx="671" cy="538"/>
                <a:chOff x="2652" y="0"/>
                <a:chExt cx="671" cy="538"/>
              </a:xfrm>
            </p:grpSpPr>
            <p:sp>
              <p:nvSpPr>
                <p:cNvPr id="328750" name="Rectangle 8"/>
                <p:cNvSpPr>
                  <a:spLocks noChangeArrowheads="1"/>
                </p:cNvSpPr>
                <p:nvPr/>
              </p:nvSpPr>
              <p:spPr bwMode="auto">
                <a:xfrm>
                  <a:off x="2652" y="0"/>
                  <a:ext cx="671" cy="538"/>
                </a:xfrm>
                <a:prstGeom prst="rect">
                  <a:avLst/>
                </a:prstGeom>
                <a:gradFill rotWithShape="1">
                  <a:gsLst>
                    <a:gs pos="0">
                      <a:srgbClr val="003300"/>
                    </a:gs>
                    <a:gs pos="100000">
                      <a:srgbClr val="0000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عماليق</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8751" name="Rectangle 45"/>
                <p:cNvSpPr>
                  <a:spLocks noChangeArrowheads="1"/>
                </p:cNvSpPr>
                <p:nvPr/>
              </p:nvSpPr>
              <p:spPr bwMode="auto">
                <a:xfrm>
                  <a:off x="2652" y="0"/>
                  <a:ext cx="671"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28714" name="Group 52"/>
            <p:cNvGrpSpPr>
              <a:grpSpLocks/>
            </p:cNvGrpSpPr>
            <p:nvPr/>
          </p:nvGrpSpPr>
          <p:grpSpPr bwMode="auto">
            <a:xfrm rot="-5400000">
              <a:off x="-526" y="1728"/>
              <a:ext cx="1532" cy="480"/>
              <a:chOff x="0" y="538"/>
              <a:chExt cx="278" cy="1730"/>
            </a:xfrm>
          </p:grpSpPr>
          <p:sp>
            <p:nvSpPr>
              <p:cNvPr id="328744" name="Rectangle 51"/>
              <p:cNvSpPr>
                <a:spLocks noChangeArrowheads="1"/>
              </p:cNvSpPr>
              <p:nvPr/>
            </p:nvSpPr>
            <p:spPr bwMode="auto">
              <a:xfrm>
                <a:off x="0" y="538"/>
                <a:ext cx="278" cy="173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28745" name="Group 50"/>
              <p:cNvGrpSpPr>
                <a:grpSpLocks/>
              </p:cNvGrpSpPr>
              <p:nvPr/>
            </p:nvGrpSpPr>
            <p:grpSpPr bwMode="auto">
              <a:xfrm>
                <a:off x="0" y="538"/>
                <a:ext cx="278" cy="1730"/>
                <a:chOff x="0" y="538"/>
                <a:chExt cx="278" cy="1730"/>
              </a:xfrm>
            </p:grpSpPr>
            <p:sp>
              <p:nvSpPr>
                <p:cNvPr id="328746" name="Rectangle 9"/>
                <p:cNvSpPr>
                  <a:spLocks noChangeArrowheads="1"/>
                </p:cNvSpPr>
                <p:nvPr/>
              </p:nvSpPr>
              <p:spPr bwMode="auto">
                <a:xfrm>
                  <a:off x="0" y="538"/>
                  <a:ext cx="278" cy="173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الآباء</a:t>
                  </a: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28747" name="Rectangle 49"/>
                <p:cNvSpPr>
                  <a:spLocks noChangeArrowheads="1"/>
                </p:cNvSpPr>
                <p:nvPr/>
              </p:nvSpPr>
              <p:spPr bwMode="auto">
                <a:xfrm>
                  <a:off x="0" y="538"/>
                  <a:ext cx="278"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28715" name="Group 54"/>
            <p:cNvGrpSpPr>
              <a:grpSpLocks/>
            </p:cNvGrpSpPr>
            <p:nvPr/>
          </p:nvGrpSpPr>
          <p:grpSpPr bwMode="auto">
            <a:xfrm>
              <a:off x="488" y="1226"/>
              <a:ext cx="1369" cy="1476"/>
              <a:chOff x="278" y="538"/>
              <a:chExt cx="792" cy="1730"/>
            </a:xfrm>
          </p:grpSpPr>
          <p:sp>
            <p:nvSpPr>
              <p:cNvPr id="328742" name="Rectangle 10"/>
              <p:cNvSpPr>
                <a:spLocks noChangeArrowheads="1"/>
              </p:cNvSpPr>
              <p:nvPr/>
            </p:nvSpPr>
            <p:spPr bwMode="auto">
              <a:xfrm>
                <a:off x="278" y="538"/>
                <a:ext cx="792" cy="1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عيسو : ابن اسحق</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43" name="Rectangle 53"/>
              <p:cNvSpPr>
                <a:spLocks noChangeArrowheads="1"/>
              </p:cNvSpPr>
              <p:nvPr/>
            </p:nvSpPr>
            <p:spPr bwMode="auto">
              <a:xfrm>
                <a:off x="278" y="538"/>
                <a:ext cx="792"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28716" name="Group 56"/>
            <p:cNvGrpSpPr>
              <a:grpSpLocks/>
            </p:cNvGrpSpPr>
            <p:nvPr/>
          </p:nvGrpSpPr>
          <p:grpSpPr bwMode="auto">
            <a:xfrm>
              <a:off x="1857" y="1226"/>
              <a:ext cx="1425" cy="1476"/>
              <a:chOff x="1070" y="538"/>
              <a:chExt cx="824" cy="1730"/>
            </a:xfrm>
          </p:grpSpPr>
          <p:sp>
            <p:nvSpPr>
              <p:cNvPr id="328740" name="Rectangle 11"/>
              <p:cNvSpPr>
                <a:spLocks noChangeArrowheads="1"/>
              </p:cNvSpPr>
              <p:nvPr/>
            </p:nvSpPr>
            <p:spPr bwMode="auto">
              <a:xfrm>
                <a:off x="1070" y="538"/>
                <a:ext cx="824" cy="1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مؤاب : ابن لوط وابنته الكبرى</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41" name="Rectangle 55"/>
              <p:cNvSpPr>
                <a:spLocks noChangeArrowheads="1"/>
              </p:cNvSpPr>
              <p:nvPr/>
            </p:nvSpPr>
            <p:spPr bwMode="auto">
              <a:xfrm>
                <a:off x="1070" y="538"/>
                <a:ext cx="824"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28717" name="Group 58"/>
            <p:cNvGrpSpPr>
              <a:grpSpLocks/>
            </p:cNvGrpSpPr>
            <p:nvPr/>
          </p:nvGrpSpPr>
          <p:grpSpPr bwMode="auto">
            <a:xfrm>
              <a:off x="3282" y="1226"/>
              <a:ext cx="1311" cy="1476"/>
              <a:chOff x="1894" y="538"/>
              <a:chExt cx="758" cy="1730"/>
            </a:xfrm>
          </p:grpSpPr>
          <p:sp>
            <p:nvSpPr>
              <p:cNvPr id="328738" name="Rectangle 12"/>
              <p:cNvSpPr>
                <a:spLocks noChangeArrowheads="1"/>
              </p:cNvSpPr>
              <p:nvPr/>
            </p:nvSpPr>
            <p:spPr bwMode="auto">
              <a:xfrm>
                <a:off x="1894" y="538"/>
                <a:ext cx="758" cy="1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بن عمي : ابن لوط وابنته الثانية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Rectangle 57"/>
              <p:cNvSpPr>
                <a:spLocks noChangeArrowheads="1"/>
              </p:cNvSpPr>
              <p:nvPr/>
            </p:nvSpPr>
            <p:spPr bwMode="auto">
              <a:xfrm>
                <a:off x="1894" y="538"/>
                <a:ext cx="758"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28718" name="Group 60"/>
            <p:cNvGrpSpPr>
              <a:grpSpLocks/>
            </p:cNvGrpSpPr>
            <p:nvPr/>
          </p:nvGrpSpPr>
          <p:grpSpPr bwMode="auto">
            <a:xfrm>
              <a:off x="4593" y="1226"/>
              <a:ext cx="1160" cy="1476"/>
              <a:chOff x="2652" y="538"/>
              <a:chExt cx="671" cy="1730"/>
            </a:xfrm>
          </p:grpSpPr>
          <p:sp>
            <p:nvSpPr>
              <p:cNvPr id="328736" name="Rectangle 13"/>
              <p:cNvSpPr>
                <a:spLocks noChangeArrowheads="1"/>
              </p:cNvSpPr>
              <p:nvPr/>
            </p:nvSpPr>
            <p:spPr bwMode="auto">
              <a:xfrm>
                <a:off x="2652" y="538"/>
                <a:ext cx="671" cy="1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عماليق : ابن أليفاز بن عيسو</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Rectangle 59"/>
              <p:cNvSpPr>
                <a:spLocks noChangeArrowheads="1"/>
              </p:cNvSpPr>
              <p:nvPr/>
            </p:nvSpPr>
            <p:spPr bwMode="auto">
              <a:xfrm>
                <a:off x="2652" y="538"/>
                <a:ext cx="671" cy="173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28719" name="Group 64"/>
            <p:cNvGrpSpPr>
              <a:grpSpLocks/>
            </p:cNvGrpSpPr>
            <p:nvPr/>
          </p:nvGrpSpPr>
          <p:grpSpPr bwMode="auto">
            <a:xfrm rot="-5400000">
              <a:off x="-547" y="3272"/>
              <a:ext cx="1571" cy="526"/>
              <a:chOff x="0" y="2268"/>
              <a:chExt cx="278" cy="1898"/>
            </a:xfrm>
          </p:grpSpPr>
          <p:sp>
            <p:nvSpPr>
              <p:cNvPr id="328732" name="Rectangle 63"/>
              <p:cNvSpPr>
                <a:spLocks noChangeArrowheads="1"/>
              </p:cNvSpPr>
              <p:nvPr/>
            </p:nvSpPr>
            <p:spPr bwMode="auto">
              <a:xfrm>
                <a:off x="0" y="2268"/>
                <a:ext cx="278" cy="189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28733" name="Group 62"/>
              <p:cNvGrpSpPr>
                <a:grpSpLocks/>
              </p:cNvGrpSpPr>
              <p:nvPr/>
            </p:nvGrpSpPr>
            <p:grpSpPr bwMode="auto">
              <a:xfrm>
                <a:off x="0" y="2268"/>
                <a:ext cx="278" cy="1898"/>
                <a:chOff x="0" y="2268"/>
                <a:chExt cx="278" cy="1898"/>
              </a:xfrm>
            </p:grpSpPr>
            <p:sp>
              <p:nvSpPr>
                <p:cNvPr id="328734" name="Rectangle 14"/>
                <p:cNvSpPr>
                  <a:spLocks noChangeArrowheads="1"/>
                </p:cNvSpPr>
                <p:nvPr/>
              </p:nvSpPr>
              <p:spPr bwMode="auto">
                <a:xfrm>
                  <a:off x="0" y="2268"/>
                  <a:ext cx="278" cy="189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الخروج</a:t>
                  </a: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28735" name="Rectangle 61"/>
                <p:cNvSpPr>
                  <a:spLocks noChangeArrowheads="1"/>
                </p:cNvSpPr>
                <p:nvPr/>
              </p:nvSpPr>
              <p:spPr bwMode="auto">
                <a:xfrm>
                  <a:off x="0" y="2268"/>
                  <a:ext cx="278"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28720" name="Group 66"/>
            <p:cNvGrpSpPr>
              <a:grpSpLocks/>
            </p:cNvGrpSpPr>
            <p:nvPr/>
          </p:nvGrpSpPr>
          <p:grpSpPr bwMode="auto">
            <a:xfrm>
              <a:off x="488" y="2702"/>
              <a:ext cx="1369" cy="1618"/>
              <a:chOff x="278" y="2268"/>
              <a:chExt cx="792" cy="1898"/>
            </a:xfrm>
          </p:grpSpPr>
          <p:sp>
            <p:nvSpPr>
              <p:cNvPr id="328730" name="Rectangle 15"/>
              <p:cNvSpPr>
                <a:spLocks noChangeArrowheads="1"/>
              </p:cNvSpPr>
              <p:nvPr/>
            </p:nvSpPr>
            <p:spPr bwMode="auto">
              <a:xfrm>
                <a:off x="278" y="2268"/>
                <a:ext cx="792" cy="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يسيطر عليها إلى حد ما الأموريون. رفض المرور لبني إسرائيل (عدد 20: 14-21).</a:t>
                </a: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Rectangle 65"/>
              <p:cNvSpPr>
                <a:spLocks noChangeArrowheads="1"/>
              </p:cNvSpPr>
              <p:nvPr/>
            </p:nvSpPr>
            <p:spPr bwMode="auto">
              <a:xfrm>
                <a:off x="278" y="2268"/>
                <a:ext cx="792"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28721" name="Group 68"/>
            <p:cNvGrpSpPr>
              <a:grpSpLocks/>
            </p:cNvGrpSpPr>
            <p:nvPr/>
          </p:nvGrpSpPr>
          <p:grpSpPr bwMode="auto">
            <a:xfrm>
              <a:off x="1857" y="2702"/>
              <a:ext cx="1425" cy="1618"/>
              <a:chOff x="1070" y="2268"/>
              <a:chExt cx="824" cy="1898"/>
            </a:xfrm>
          </p:grpSpPr>
          <p:sp>
            <p:nvSpPr>
              <p:cNvPr id="328728" name="Rectangle 16"/>
              <p:cNvSpPr>
                <a:spLocks noChangeArrowheads="1"/>
              </p:cNvSpPr>
              <p:nvPr/>
            </p:nvSpPr>
            <p:spPr bwMode="auto">
              <a:xfrm>
                <a:off x="1070" y="2268"/>
                <a:ext cx="824" cy="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غزاها سيحون والأموريون (عدد 21: 26). خاف الملك بالاق إسرائيل وطلب بلعام أن يلعنهم (عدد 22).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Rectangle 67"/>
              <p:cNvSpPr>
                <a:spLocks noChangeArrowheads="1"/>
              </p:cNvSpPr>
              <p:nvPr/>
            </p:nvSpPr>
            <p:spPr bwMode="auto">
              <a:xfrm>
                <a:off x="1070" y="2268"/>
                <a:ext cx="824"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28722" name="Group 70"/>
            <p:cNvGrpSpPr>
              <a:grpSpLocks/>
            </p:cNvGrpSpPr>
            <p:nvPr/>
          </p:nvGrpSpPr>
          <p:grpSpPr bwMode="auto">
            <a:xfrm>
              <a:off x="3282" y="2702"/>
              <a:ext cx="1311" cy="1618"/>
              <a:chOff x="1894" y="2268"/>
              <a:chExt cx="758" cy="1898"/>
            </a:xfrm>
          </p:grpSpPr>
          <p:sp>
            <p:nvSpPr>
              <p:cNvPr id="328726" name="Rectangle 17"/>
              <p:cNvSpPr>
                <a:spLocks noChangeArrowheads="1"/>
              </p:cNvSpPr>
              <p:nvPr/>
            </p:nvSpPr>
            <p:spPr bwMode="auto">
              <a:xfrm>
                <a:off x="1894" y="2268"/>
                <a:ext cx="758" cy="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Rectangle 69"/>
              <p:cNvSpPr>
                <a:spLocks noChangeArrowheads="1"/>
              </p:cNvSpPr>
              <p:nvPr/>
            </p:nvSpPr>
            <p:spPr bwMode="auto">
              <a:xfrm>
                <a:off x="1894" y="2268"/>
                <a:ext cx="758"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28723" name="Group 72"/>
            <p:cNvGrpSpPr>
              <a:grpSpLocks/>
            </p:cNvGrpSpPr>
            <p:nvPr/>
          </p:nvGrpSpPr>
          <p:grpSpPr bwMode="auto">
            <a:xfrm>
              <a:off x="4593" y="2702"/>
              <a:ext cx="1160" cy="1618"/>
              <a:chOff x="2652" y="2268"/>
              <a:chExt cx="671" cy="1898"/>
            </a:xfrm>
          </p:grpSpPr>
          <p:sp>
            <p:nvSpPr>
              <p:cNvPr id="328724" name="Rectangle 18"/>
              <p:cNvSpPr>
                <a:spLocks noChangeArrowheads="1"/>
              </p:cNvSpPr>
              <p:nvPr/>
            </p:nvSpPr>
            <p:spPr bwMode="auto">
              <a:xfrm>
                <a:off x="2652" y="2268"/>
                <a:ext cx="671" cy="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هزمت من قبل إسرائيل (خر 17) وهزمت إسرائيل بعد تقرير الجواسيس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(عد 14: 45)</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Rectangle 71"/>
              <p:cNvSpPr>
                <a:spLocks noChangeArrowheads="1"/>
              </p:cNvSpPr>
              <p:nvPr/>
            </p:nvSpPr>
            <p:spPr bwMode="auto">
              <a:xfrm>
                <a:off x="2652" y="2268"/>
                <a:ext cx="671" cy="18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328708" name="Text Box 105"/>
          <p:cNvSpPr txBox="1">
            <a:spLocks noChangeArrowheads="1"/>
          </p:cNvSpPr>
          <p:nvPr/>
        </p:nvSpPr>
        <p:spPr bwMode="auto">
          <a:xfrm>
            <a:off x="341154" y="762000"/>
            <a:ext cx="739205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جون هـ.والتون ، المخططات الزمنية والخلفية لـلعهد القديم ، الطبعة الثانية ، 71</a:t>
            </a:r>
            <a:endParaRPr kumimoji="1" lang="en-US" sz="1600" b="1" i="0" u="none" strike="noStrike" kern="1200" cap="none" spc="0" normalizeH="0" baseline="0" noProof="0" dirty="0">
              <a:ln>
                <a:noFill/>
              </a:ln>
              <a:solidFill>
                <a:srgbClr val="004C2B"/>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85591763"/>
      </p:ext>
    </p:extLst>
  </p:cSld>
  <p:clrMapOvr>
    <a:masterClrMapping/>
  </p:clrMapOvr>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Sample presentation slides [3]">
  <a:themeElements>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1_Sample presentation slides [3]">
      <a:majorFont>
        <a:latin typeface="Times New Roman"/>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ample presentation slides [3]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1_Sample presentation slides [3]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Sample presentation slides [3]">
  <a:themeElements>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1_Sample presentation slides [3]">
      <a:majorFont>
        <a:latin typeface="Times New Roman"/>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ample presentation slides [3]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1_Sample presentation slides [3]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6863</TotalTime>
  <Words>4381</Words>
  <Application>Microsoft Macintosh PowerPoint</Application>
  <PresentationFormat>On-screen Show (4:3)</PresentationFormat>
  <Paragraphs>585</Paragraphs>
  <Slides>85</Slides>
  <Notes>84</Notes>
  <HiddenSlides>0</HiddenSlides>
  <MMClips>0</MMClips>
  <ScaleCrop>false</ScaleCrop>
  <HeadingPairs>
    <vt:vector size="8" baseType="variant">
      <vt:variant>
        <vt:lpstr>Fonts Used</vt:lpstr>
      </vt:variant>
      <vt:variant>
        <vt:i4>12</vt:i4>
      </vt:variant>
      <vt:variant>
        <vt:lpstr>Theme</vt:lpstr>
      </vt:variant>
      <vt:variant>
        <vt:i4>9</vt:i4>
      </vt:variant>
      <vt:variant>
        <vt:lpstr>Embedded OLE Servers</vt:lpstr>
      </vt:variant>
      <vt:variant>
        <vt:i4>1</vt:i4>
      </vt:variant>
      <vt:variant>
        <vt:lpstr>Slide Titles</vt:lpstr>
      </vt:variant>
      <vt:variant>
        <vt:i4>85</vt:i4>
      </vt:variant>
    </vt:vector>
  </HeadingPairs>
  <TitlesOfParts>
    <vt:vector size="107" baseType="lpstr">
      <vt:lpstr>Arial Alternative</vt:lpstr>
      <vt:lpstr>ＭＳ Ｐゴシック</vt:lpstr>
      <vt:lpstr>SimSun</vt:lpstr>
      <vt:lpstr>Times</vt:lpstr>
      <vt:lpstr>Arial</vt:lpstr>
      <vt:lpstr>Arial Black</vt:lpstr>
      <vt:lpstr>Arial Narrow</vt:lpstr>
      <vt:lpstr>Lucida Console</vt:lpstr>
      <vt:lpstr>Monotype Sorts</vt:lpstr>
      <vt:lpstr>Tahoma</vt:lpstr>
      <vt:lpstr>Times New Roman</vt:lpstr>
      <vt:lpstr>Wingdings</vt:lpstr>
      <vt:lpstr>Default Design</vt:lpstr>
      <vt:lpstr>2_Sample presentation slides [3]</vt:lpstr>
      <vt:lpstr>1_Default Design</vt:lpstr>
      <vt:lpstr>2_Default Design</vt:lpstr>
      <vt:lpstr>Orbit</vt:lpstr>
      <vt:lpstr>2_Orbit</vt:lpstr>
      <vt:lpstr>3_Default Design</vt:lpstr>
      <vt:lpstr>3_Sample presentation slides [3]</vt:lpstr>
      <vt:lpstr>7_SERENE</vt:lpstr>
      <vt:lpstr>Document</vt:lpstr>
      <vt:lpstr>العمونيون</vt:lpstr>
      <vt:lpstr>الملخص</vt:lpstr>
      <vt:lpstr>ما هو هذا الحدث في الكتاب المقدس؟</vt:lpstr>
      <vt:lpstr>من هم؟</vt:lpstr>
      <vt:lpstr>بدايات عمون</vt:lpstr>
      <vt:lpstr>تكوين 19: 36-38</vt:lpstr>
      <vt:lpstr>1. أصل العمونيين</vt:lpstr>
      <vt:lpstr>Map of Zoar (Origin of Ammonites)</vt:lpstr>
      <vt:lpstr>جيران إسرائيل الشرقيين المبكرين</vt:lpstr>
      <vt:lpstr>جيران إسرائيل الشرقيين المبكرين</vt:lpstr>
      <vt:lpstr>سدوم وصوغر اليوم</vt:lpstr>
      <vt:lpstr>ماذا يقول الكتاب المقدس عن لوط؟</vt:lpstr>
      <vt:lpstr>دروس من لوط</vt:lpstr>
      <vt:lpstr>كيف يكرر لوط نوحاً؟</vt:lpstr>
      <vt:lpstr>الإسم</vt:lpstr>
      <vt:lpstr>الخلفية العرقية</vt:lpstr>
      <vt:lpstr>اللغات</vt:lpstr>
      <vt:lpstr>العائلة الأبجدية</vt:lpstr>
      <vt:lpstr>الحروف والأرقام الفينيقية</vt:lpstr>
      <vt:lpstr>أين يعيشون؟</vt:lpstr>
      <vt:lpstr>2. التطور السياسي والإقتصادي</vt:lpstr>
      <vt:lpstr>عمان</vt:lpstr>
      <vt:lpstr>السلط</vt:lpstr>
      <vt:lpstr>امتداد أراضي العمونيين</vt:lpstr>
      <vt:lpstr>جغرافيا العمونيين</vt:lpstr>
      <vt:lpstr>مادبا</vt:lpstr>
      <vt:lpstr>المجمع الريفي في القرن السادس قبل الميلاد</vt:lpstr>
      <vt:lpstr>الإكتشافات</vt:lpstr>
      <vt:lpstr>طريق الملك</vt:lpstr>
      <vt:lpstr>طريق الملك</vt:lpstr>
      <vt:lpstr>ملوك العمونيين المعروفين</vt:lpstr>
      <vt:lpstr>الموقع على  طريق الملك</vt:lpstr>
      <vt:lpstr>سيطر الأنباط في التراء  على طريق الملك</vt:lpstr>
      <vt:lpstr>ختم بعليس</vt:lpstr>
      <vt:lpstr>نقش جبل القلعة في عمان</vt:lpstr>
      <vt:lpstr>قطع نقوش حشبون رقم 2 ورقم 4</vt:lpstr>
      <vt:lpstr>ذبيحة الأطفال   لمولك</vt:lpstr>
      <vt:lpstr>الممارسات الدينية</vt:lpstr>
      <vt:lpstr>الممارسات الدينية</vt:lpstr>
      <vt:lpstr>الممارسات الدينية</vt:lpstr>
      <vt:lpstr>الممارسات الدينية</vt:lpstr>
      <vt:lpstr>الممارسات الدينية</vt:lpstr>
      <vt:lpstr>التعامل مع إسرائيل ـــ زمن الخروج إلى ما قبل الملكية</vt:lpstr>
      <vt:lpstr>التعامل مع إسرائيل ـــ زمن الخروج إلى ما قبل الملكية</vt:lpstr>
      <vt:lpstr>التعامل مع إسرائيل ـــ زمن الخروج إلى ما قبل الملكية</vt:lpstr>
      <vt:lpstr>التعامل مع إسرائيل ـــ زمن الخروج إلى ما قبل الملكية</vt:lpstr>
      <vt:lpstr>التعامل مع إسرائيل ـــ زمن الخروج إلى ما قبل الملكية</vt:lpstr>
      <vt:lpstr>خطاب يفتاح (قضاة 11)</vt:lpstr>
      <vt:lpstr>التعامل مع إسرائيل ـــ زمن الخروج إلى ما قبل الملكية</vt:lpstr>
      <vt:lpstr>قبل وبعد الغزو من قبل أسباط إسرائيل.</vt:lpstr>
      <vt:lpstr>تقسيم كنعان بين أسباط إسرائيل</vt:lpstr>
      <vt:lpstr>الزراعة الرعوية في جلعاد</vt:lpstr>
      <vt:lpstr>4. العمونيون خلال ملكية إسرائيل</vt:lpstr>
      <vt:lpstr>يابيش جلعاد هي المكان الذي قاد فيه شاول جيش بني إسرائيل  ضد العمونيين</vt:lpstr>
      <vt:lpstr>داود والعمونيين: دراما المحبة والكراهية</vt:lpstr>
      <vt:lpstr>الإخلاص</vt:lpstr>
      <vt:lpstr>جواسيس</vt:lpstr>
      <vt:lpstr>المذبحة</vt:lpstr>
      <vt:lpstr>الحصار</vt:lpstr>
      <vt:lpstr>إسرائيل تحت الملكية المتحدة</vt:lpstr>
      <vt:lpstr>العمونيون تحت سيادة سليمان</vt:lpstr>
      <vt:lpstr>اعتبرت عمون دولة تابعة لإسرائيل خلال حكم سليمان.</vt:lpstr>
      <vt:lpstr>PowerPoint Presentation</vt:lpstr>
      <vt:lpstr>1 ملوك 11: 1، 4-5</vt:lpstr>
      <vt:lpstr>الوثنية المستوردة</vt:lpstr>
      <vt:lpstr>دخل الدم العموني النسل الملكي</vt:lpstr>
      <vt:lpstr>مساومات قليلة</vt:lpstr>
      <vt:lpstr>مناوشات عمونية</vt:lpstr>
      <vt:lpstr>الرخاء العموني</vt:lpstr>
      <vt:lpstr>عمون مقابل يهوشافاط</vt:lpstr>
      <vt:lpstr>PowerPoint Presentation</vt:lpstr>
      <vt:lpstr>سقوط         عمون</vt:lpstr>
      <vt:lpstr>آخر عموني مهم  في التاريخ الكتابي</vt:lpstr>
      <vt:lpstr>دروس لبني إسرائيل</vt:lpstr>
      <vt:lpstr>دروس لبني إسرائيل</vt:lpstr>
      <vt:lpstr>دروس لبني إسرائيل</vt:lpstr>
      <vt:lpstr>دروس من العمونيين</vt:lpstr>
      <vt:lpstr>PowerPoint Presentation</vt:lpstr>
      <vt:lpstr>PowerPoint Presentation</vt:lpstr>
      <vt:lpstr>PowerPoint Presentation</vt:lpstr>
      <vt:lpstr>PowerPoint Presentation</vt:lpstr>
      <vt:lpstr>PowerPoint Presentation</vt:lpstr>
      <vt:lpstr>المقدمون</vt:lpstr>
      <vt:lpstr>Black</vt:lpstr>
      <vt:lpstr>خلفيات العهد القديم at BibleStudyDownloads.org</vt:lpstr>
    </vt:vector>
  </TitlesOfParts>
  <Company>NEC Solutions Asia Pacific Pte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Rick Griffith</cp:lastModifiedBy>
  <cp:revision>175</cp:revision>
  <dcterms:created xsi:type="dcterms:W3CDTF">2004-09-26T09:04:10Z</dcterms:created>
  <dcterms:modified xsi:type="dcterms:W3CDTF">2024-03-27T17:41:24Z</dcterms:modified>
</cp:coreProperties>
</file>