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theme/theme2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9.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0.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theme/themeOverride16.xml" ContentType="application/vnd.openxmlformats-officedocument.themeOverride+xml"/>
  <Override PartName="/ppt/notesSlides/notesSlide67.xml" ContentType="application/vnd.openxmlformats-officedocument.presentationml.notesSlide+xml"/>
  <Override PartName="/ppt/theme/themeOverride17.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8.xml" ContentType="application/vnd.openxmlformats-officedocument.themeOverride+xml"/>
  <Override PartName="/ppt/notesSlides/notesSlide70.xml" ContentType="application/vnd.openxmlformats-officedocument.presentationml.notesSlide+xml"/>
  <Override PartName="/ppt/theme/themeOverride19.xml" ContentType="application/vnd.openxmlformats-officedocument.themeOverride+xml"/>
  <Override PartName="/ppt/notesSlides/notesSlide71.xml" ContentType="application/vnd.openxmlformats-officedocument.presentationml.notesSlide+xml"/>
  <Override PartName="/ppt/theme/themeOverride20.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theme/themeOverride22.xml" ContentType="application/vnd.openxmlformats-officedocument.themeOverride+xml"/>
  <Override PartName="/ppt/notesSlides/notesSlide75.xml" ContentType="application/vnd.openxmlformats-officedocument.presentationml.notesSlide+xml"/>
  <Override PartName="/ppt/theme/themeOverride2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4.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1.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5.xml" ContentType="application/vnd.openxmlformats-officedocument.themeOverride+xml"/>
  <Override PartName="/ppt/notesSlides/notesSlide86.xml" ContentType="application/vnd.openxmlformats-officedocument.presentationml.notesSlide+xml"/>
  <Override PartName="/ppt/theme/themeOverride26.xml" ContentType="application/vnd.openxmlformats-officedocument.themeOverride+xml"/>
  <Override PartName="/ppt/notesSlides/notesSlide87.xml" ContentType="application/vnd.openxmlformats-officedocument.presentationml.notesSlide+xml"/>
  <Override PartName="/ppt/theme/themeOverride27.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8.xml" ContentType="application/vnd.openxmlformats-officedocument.themeOverride+xml"/>
  <Override PartName="/ppt/notesSlides/notesSlide90.xml" ContentType="application/vnd.openxmlformats-officedocument.presentationml.notesSlide+xml"/>
  <Override PartName="/ppt/theme/themeOverride29.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1.xml" ContentType="application/vnd.openxmlformats-officedocument.drawingml.chart+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30.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31.xml" ContentType="application/vnd.openxmlformats-officedocument.themeOverride+xml"/>
  <Override PartName="/ppt/notesSlides/notesSlide108.xml" ContentType="application/vnd.openxmlformats-officedocument.presentationml.notesSlide+xml"/>
  <Override PartName="/ppt/theme/themeOverride32.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3.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34.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35.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12.xml" ContentType="application/vnd.openxmlformats-officedocument.presentationml.tags+xml"/>
  <Override PartName="/ppt/notesSlides/notesSlide136.xml" ContentType="application/vnd.openxmlformats-officedocument.presentationml.notesSlide+xml"/>
  <Override PartName="/ppt/tags/tag13.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36.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37.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heme/themeOverride38.xml" ContentType="application/vnd.openxmlformats-officedocument.themeOverr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ags/tag14.xml" ContentType="application/vnd.openxmlformats-officedocument.presentationml.tags+xml"/>
  <Override PartName="/ppt/notesSlides/notesSlide165.xml" ContentType="application/vnd.openxmlformats-officedocument.presentationml.notesSlide+xml"/>
  <Override PartName="/ppt/tags/tag15.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tags/tag16.xml" ContentType="application/vnd.openxmlformats-officedocument.presentationml.tags+xml"/>
  <Override PartName="/ppt/notesSlides/notesSlide168.xml" ContentType="application/vnd.openxmlformats-officedocument.presentationml.notesSlide+xml"/>
  <Override PartName="/ppt/tags/tag17.xml" ContentType="application/vnd.openxmlformats-officedocument.presentationml.tags+xml"/>
  <Override PartName="/ppt/notesSlides/notesSlide169.xml" ContentType="application/vnd.openxmlformats-officedocument.presentationml.notesSlide+xml"/>
  <Override PartName="/ppt/tags/tag18.xml" ContentType="application/vnd.openxmlformats-officedocument.presentationml.tags+xml"/>
  <Override PartName="/ppt/notesSlides/notesSlide170.xml" ContentType="application/vnd.openxmlformats-officedocument.presentationml.notesSlide+xml"/>
  <Override PartName="/ppt/tags/tag19.xml" ContentType="application/vnd.openxmlformats-officedocument.presentationml.tags+xml"/>
  <Override PartName="/ppt/notesSlides/notesSlide171.xml" ContentType="application/vnd.openxmlformats-officedocument.presentationml.notesSlide+xml"/>
  <Override PartName="/ppt/tags/tag20.xml" ContentType="application/vnd.openxmlformats-officedocument.presentationml.tags+xml"/>
  <Override PartName="/ppt/notesSlides/notesSlide172.xml" ContentType="application/vnd.openxmlformats-officedocument.presentationml.notesSlide+xml"/>
  <Override PartName="/ppt/tags/tag21.xml" ContentType="application/vnd.openxmlformats-officedocument.presentationml.tags+xml"/>
  <Override PartName="/ppt/notesSlides/notesSlide173.xml" ContentType="application/vnd.openxmlformats-officedocument.presentationml.notesSlide+xml"/>
  <Override PartName="/ppt/tags/tag22.xml" ContentType="application/vnd.openxmlformats-officedocument.presentationml.tags+xml"/>
  <Override PartName="/ppt/notesSlides/notesSlide174.xml" ContentType="application/vnd.openxmlformats-officedocument.presentationml.notesSlide+xml"/>
  <Override PartName="/ppt/tags/tag23.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39.xml" ContentType="application/vnd.openxmlformats-officedocument.themeOverride+xml"/>
  <Override PartName="/ppt/notesSlides/notesSlide178.xml" ContentType="application/vnd.openxmlformats-officedocument.presentationml.notesSlide+xml"/>
  <Override PartName="/ppt/theme/themeOverride40.xml" ContentType="application/vnd.openxmlformats-officedocument.themeOverride+xml"/>
  <Override PartName="/ppt/notesSlides/notesSlide179.xml" ContentType="application/vnd.openxmlformats-officedocument.presentationml.notesSlide+xml"/>
  <Override PartName="/ppt/theme/themeOverride41.xml" ContentType="application/vnd.openxmlformats-officedocument.themeOverride+xml"/>
  <Override PartName="/ppt/notesSlides/notesSlide180.xml" ContentType="application/vnd.openxmlformats-officedocument.presentationml.notesSlide+xml"/>
  <Override PartName="/ppt/theme/themeOverride42.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43.xml" ContentType="application/vnd.openxmlformats-officedocument.themeOverride+xml"/>
  <Override PartName="/ppt/notesSlides/notesSlide188.xml" ContentType="application/vnd.openxmlformats-officedocument.presentationml.notesSlide+xml"/>
  <Override PartName="/ppt/theme/themeOverride44.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theme/themeOverride45.xml" ContentType="application/vnd.openxmlformats-officedocument.themeOverride+xml"/>
  <Override PartName="/ppt/notesSlides/notesSlide203.xml" ContentType="application/vnd.openxmlformats-officedocument.presentationml.notesSlide+xml"/>
  <Override PartName="/ppt/theme/themeOverride46.xml" ContentType="application/vnd.openxmlformats-officedocument.themeOverride+xml"/>
  <Override PartName="/ppt/notesSlides/notesSlide204.xml" ContentType="application/vnd.openxmlformats-officedocument.presentationml.notesSlide+xml"/>
  <Override PartName="/ppt/theme/themeOverride47.xml" ContentType="application/vnd.openxmlformats-officedocument.themeOverride+xml"/>
  <Override PartName="/ppt/notesSlides/notesSlide205.xml" ContentType="application/vnd.openxmlformats-officedocument.presentationml.notesSlide+xml"/>
  <Override PartName="/ppt/theme/themeOverride48.xml" ContentType="application/vnd.openxmlformats-officedocument.themeOverride+xml"/>
  <Override PartName="/ppt/notesSlides/notesSlide206.xml" ContentType="application/vnd.openxmlformats-officedocument.presentationml.notesSlide+xml"/>
  <Override PartName="/ppt/theme/themeOverride49.xml" ContentType="application/vnd.openxmlformats-officedocument.themeOverride+xml"/>
  <Override PartName="/ppt/notesSlides/notesSlide207.xml" ContentType="application/vnd.openxmlformats-officedocument.presentationml.notesSlide+xml"/>
  <Override PartName="/ppt/theme/themeOverride50.xml" ContentType="application/vnd.openxmlformats-officedocument.themeOverride+xml"/>
  <Override PartName="/ppt/notesSlides/notesSlide208.xml" ContentType="application/vnd.openxmlformats-officedocument.presentationml.notesSlide+xml"/>
  <Override PartName="/ppt/theme/themeOverride51.xml" ContentType="application/vnd.openxmlformats-officedocument.themeOverride+xml"/>
  <Override PartName="/ppt/notesSlides/notesSlide209.xml" ContentType="application/vnd.openxmlformats-officedocument.presentationml.notesSlide+xml"/>
  <Override PartName="/ppt/theme/themeOverride52.xml" ContentType="application/vnd.openxmlformats-officedocument.themeOverride+xml"/>
  <Override PartName="/ppt/notesSlides/notesSlide210.xml" ContentType="application/vnd.openxmlformats-officedocument.presentationml.notesSlide+xml"/>
  <Override PartName="/ppt/theme/themeOverride53.xml" ContentType="application/vnd.openxmlformats-officedocument.themeOverride+xml"/>
  <Override PartName="/ppt/notesSlides/notesSlide211.xml" ContentType="application/vnd.openxmlformats-officedocument.presentationml.notesSlide+xml"/>
  <Override PartName="/ppt/theme/themeOverride54.xml" ContentType="application/vnd.openxmlformats-officedocument.themeOverr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theme/themeOverride55.xml" ContentType="application/vnd.openxmlformats-officedocument.themeOverr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50" r:id="rId4"/>
    <p:sldMasterId id="2147483825" r:id="rId5"/>
    <p:sldMasterId id="2147483837" r:id="rId6"/>
    <p:sldMasterId id="2147483840" r:id="rId7"/>
    <p:sldMasterId id="2147483852" r:id="rId8"/>
    <p:sldMasterId id="2147484157" r:id="rId9"/>
    <p:sldMasterId id="2147484169" r:id="rId10"/>
    <p:sldMasterId id="2147484193" r:id="rId11"/>
    <p:sldMasterId id="2147484205" r:id="rId12"/>
    <p:sldMasterId id="2147484217" r:id="rId13"/>
    <p:sldMasterId id="2147484229" r:id="rId14"/>
    <p:sldMasterId id="2147484233" r:id="rId15"/>
    <p:sldMasterId id="2147484245" r:id="rId16"/>
    <p:sldMasterId id="2147484248" r:id="rId17"/>
    <p:sldMasterId id="2147484287" r:id="rId18"/>
    <p:sldMasterId id="2147484299" r:id="rId19"/>
    <p:sldMasterId id="2147484311" r:id="rId20"/>
    <p:sldMasterId id="2147484325" r:id="rId21"/>
    <p:sldMasterId id="2147484337" r:id="rId22"/>
    <p:sldMasterId id="2147484349" r:id="rId23"/>
    <p:sldMasterId id="2147484361" r:id="rId24"/>
    <p:sldMasterId id="2147484374" r:id="rId25"/>
    <p:sldMasterId id="2147484377" r:id="rId26"/>
    <p:sldMasterId id="2147484389" r:id="rId27"/>
    <p:sldMasterId id="2147484391" r:id="rId28"/>
    <p:sldMasterId id="2147484403" r:id="rId29"/>
  </p:sldMasterIdLst>
  <p:notesMasterIdLst>
    <p:notesMasterId r:id="rId310"/>
  </p:notesMasterIdLst>
  <p:sldIdLst>
    <p:sldId id="5307" r:id="rId30"/>
    <p:sldId id="854" r:id="rId31"/>
    <p:sldId id="853" r:id="rId32"/>
    <p:sldId id="5310" r:id="rId33"/>
    <p:sldId id="470" r:id="rId34"/>
    <p:sldId id="471" r:id="rId35"/>
    <p:sldId id="472" r:id="rId36"/>
    <p:sldId id="473" r:id="rId37"/>
    <p:sldId id="474" r:id="rId38"/>
    <p:sldId id="5243" r:id="rId39"/>
    <p:sldId id="841" r:id="rId40"/>
    <p:sldId id="4164" r:id="rId41"/>
    <p:sldId id="261" r:id="rId42"/>
    <p:sldId id="262" r:id="rId43"/>
    <p:sldId id="263" r:id="rId44"/>
    <p:sldId id="264" r:id="rId45"/>
    <p:sldId id="374" r:id="rId46"/>
    <p:sldId id="5251" r:id="rId47"/>
    <p:sldId id="266" r:id="rId48"/>
    <p:sldId id="823" r:id="rId49"/>
    <p:sldId id="486" r:id="rId50"/>
    <p:sldId id="487" r:id="rId51"/>
    <p:sldId id="488" r:id="rId52"/>
    <p:sldId id="824" r:id="rId53"/>
    <p:sldId id="825" r:id="rId54"/>
    <p:sldId id="826" r:id="rId55"/>
    <p:sldId id="827" r:id="rId56"/>
    <p:sldId id="828" r:id="rId57"/>
    <p:sldId id="829" r:id="rId58"/>
    <p:sldId id="830" r:id="rId59"/>
    <p:sldId id="831" r:id="rId60"/>
    <p:sldId id="832" r:id="rId61"/>
    <p:sldId id="833" r:id="rId62"/>
    <p:sldId id="499" r:id="rId63"/>
    <p:sldId id="423" r:id="rId64"/>
    <p:sldId id="5252" r:id="rId65"/>
    <p:sldId id="5324" r:id="rId66"/>
    <p:sldId id="503" r:id="rId67"/>
    <p:sldId id="848" r:id="rId68"/>
    <p:sldId id="505" r:id="rId69"/>
    <p:sldId id="506" r:id="rId70"/>
    <p:sldId id="5325" r:id="rId71"/>
    <p:sldId id="508" r:id="rId72"/>
    <p:sldId id="509" r:id="rId73"/>
    <p:sldId id="510" r:id="rId74"/>
    <p:sldId id="5326" r:id="rId75"/>
    <p:sldId id="5309" r:id="rId76"/>
    <p:sldId id="513" r:id="rId77"/>
    <p:sldId id="514" r:id="rId78"/>
    <p:sldId id="515" r:id="rId79"/>
    <p:sldId id="516" r:id="rId80"/>
    <p:sldId id="517" r:id="rId81"/>
    <p:sldId id="518" r:id="rId82"/>
    <p:sldId id="519" r:id="rId83"/>
    <p:sldId id="5327" r:id="rId84"/>
    <p:sldId id="521" r:id="rId85"/>
    <p:sldId id="5328" r:id="rId86"/>
    <p:sldId id="523" r:id="rId87"/>
    <p:sldId id="524" r:id="rId88"/>
    <p:sldId id="525" r:id="rId89"/>
    <p:sldId id="526" r:id="rId90"/>
    <p:sldId id="5329" r:id="rId91"/>
    <p:sldId id="4174" r:id="rId92"/>
    <p:sldId id="529" r:id="rId93"/>
    <p:sldId id="5253" r:id="rId94"/>
    <p:sldId id="531" r:id="rId95"/>
    <p:sldId id="532" r:id="rId96"/>
    <p:sldId id="5311" r:id="rId97"/>
    <p:sldId id="534" r:id="rId98"/>
    <p:sldId id="855" r:id="rId99"/>
    <p:sldId id="5312" r:id="rId100"/>
    <p:sldId id="626" r:id="rId101"/>
    <p:sldId id="627" r:id="rId102"/>
    <p:sldId id="628" r:id="rId103"/>
    <p:sldId id="629" r:id="rId104"/>
    <p:sldId id="834" r:id="rId105"/>
    <p:sldId id="631" r:id="rId106"/>
    <p:sldId id="632" r:id="rId107"/>
    <p:sldId id="633" r:id="rId108"/>
    <p:sldId id="4925" r:id="rId109"/>
    <p:sldId id="635" r:id="rId110"/>
    <p:sldId id="5313" r:id="rId111"/>
    <p:sldId id="842" r:id="rId112"/>
    <p:sldId id="5274" r:id="rId113"/>
    <p:sldId id="5254" r:id="rId114"/>
    <p:sldId id="640" r:id="rId115"/>
    <p:sldId id="641" r:id="rId116"/>
    <p:sldId id="5314" r:id="rId117"/>
    <p:sldId id="835" r:id="rId118"/>
    <p:sldId id="644" r:id="rId119"/>
    <p:sldId id="645" r:id="rId120"/>
    <p:sldId id="5275" r:id="rId121"/>
    <p:sldId id="647" r:id="rId122"/>
    <p:sldId id="648" r:id="rId123"/>
    <p:sldId id="649" r:id="rId124"/>
    <p:sldId id="650" r:id="rId125"/>
    <p:sldId id="651" r:id="rId126"/>
    <p:sldId id="5330" r:id="rId127"/>
    <p:sldId id="653" r:id="rId128"/>
    <p:sldId id="5214" r:id="rId129"/>
    <p:sldId id="655" r:id="rId130"/>
    <p:sldId id="5238" r:id="rId131"/>
    <p:sldId id="657" r:id="rId132"/>
    <p:sldId id="658" r:id="rId133"/>
    <p:sldId id="659" r:id="rId134"/>
    <p:sldId id="2587" r:id="rId135"/>
    <p:sldId id="661" r:id="rId136"/>
    <p:sldId id="662" r:id="rId137"/>
    <p:sldId id="663" r:id="rId138"/>
    <p:sldId id="664" r:id="rId139"/>
    <p:sldId id="665" r:id="rId140"/>
    <p:sldId id="666" r:id="rId141"/>
    <p:sldId id="667" r:id="rId142"/>
    <p:sldId id="668" r:id="rId143"/>
    <p:sldId id="669" r:id="rId144"/>
    <p:sldId id="844" r:id="rId145"/>
    <p:sldId id="671" r:id="rId146"/>
    <p:sldId id="672" r:id="rId147"/>
    <p:sldId id="673" r:id="rId148"/>
    <p:sldId id="674" r:id="rId149"/>
    <p:sldId id="675" r:id="rId150"/>
    <p:sldId id="265" r:id="rId151"/>
    <p:sldId id="5321" r:id="rId152"/>
    <p:sldId id="5279" r:id="rId153"/>
    <p:sldId id="5280" r:id="rId154"/>
    <p:sldId id="5281" r:id="rId155"/>
    <p:sldId id="5282" r:id="rId156"/>
    <p:sldId id="5283" r:id="rId157"/>
    <p:sldId id="5284" r:id="rId158"/>
    <p:sldId id="5285" r:id="rId159"/>
    <p:sldId id="5286" r:id="rId160"/>
    <p:sldId id="5287" r:id="rId161"/>
    <p:sldId id="5345" r:id="rId162"/>
    <p:sldId id="5289" r:id="rId163"/>
    <p:sldId id="5290" r:id="rId164"/>
    <p:sldId id="5346" r:id="rId165"/>
    <p:sldId id="5292" r:id="rId166"/>
    <p:sldId id="5293" r:id="rId167"/>
    <p:sldId id="5294" r:id="rId168"/>
    <p:sldId id="5295" r:id="rId169"/>
    <p:sldId id="5305" r:id="rId170"/>
    <p:sldId id="5296" r:id="rId171"/>
    <p:sldId id="5297" r:id="rId172"/>
    <p:sldId id="5298" r:id="rId173"/>
    <p:sldId id="5299" r:id="rId174"/>
    <p:sldId id="5300" r:id="rId175"/>
    <p:sldId id="5301" r:id="rId176"/>
    <p:sldId id="5221" r:id="rId177"/>
    <p:sldId id="5262" r:id="rId178"/>
    <p:sldId id="685" r:id="rId179"/>
    <p:sldId id="4175" r:id="rId180"/>
    <p:sldId id="687" r:id="rId181"/>
    <p:sldId id="688" r:id="rId182"/>
    <p:sldId id="5239" r:id="rId183"/>
    <p:sldId id="691" r:id="rId184"/>
    <p:sldId id="692" r:id="rId185"/>
    <p:sldId id="441" r:id="rId186"/>
    <p:sldId id="694" r:id="rId187"/>
    <p:sldId id="695" r:id="rId188"/>
    <p:sldId id="696" r:id="rId189"/>
    <p:sldId id="697" r:id="rId190"/>
    <p:sldId id="690" r:id="rId191"/>
    <p:sldId id="698" r:id="rId192"/>
    <p:sldId id="699" r:id="rId193"/>
    <p:sldId id="5322" r:id="rId194"/>
    <p:sldId id="5315" r:id="rId195"/>
    <p:sldId id="723" r:id="rId196"/>
    <p:sldId id="257" r:id="rId197"/>
    <p:sldId id="258" r:id="rId198"/>
    <p:sldId id="259" r:id="rId199"/>
    <p:sldId id="260" r:id="rId200"/>
    <p:sldId id="724" r:id="rId201"/>
    <p:sldId id="725" r:id="rId202"/>
    <p:sldId id="726" r:id="rId203"/>
    <p:sldId id="727" r:id="rId204"/>
    <p:sldId id="728" r:id="rId205"/>
    <p:sldId id="729" r:id="rId206"/>
    <p:sldId id="5318" r:id="rId207"/>
    <p:sldId id="731" r:id="rId208"/>
    <p:sldId id="5306" r:id="rId209"/>
    <p:sldId id="843" r:id="rId210"/>
    <p:sldId id="861" r:id="rId211"/>
    <p:sldId id="734" r:id="rId212"/>
    <p:sldId id="5240" r:id="rId213"/>
    <p:sldId id="5323" r:id="rId214"/>
    <p:sldId id="737" r:id="rId215"/>
    <p:sldId id="738" r:id="rId216"/>
    <p:sldId id="739" r:id="rId217"/>
    <p:sldId id="740" r:id="rId218"/>
    <p:sldId id="741" r:id="rId219"/>
    <p:sldId id="742" r:id="rId220"/>
    <p:sldId id="743" r:id="rId221"/>
    <p:sldId id="744" r:id="rId222"/>
    <p:sldId id="745" r:id="rId223"/>
    <p:sldId id="746" r:id="rId224"/>
    <p:sldId id="747" r:id="rId225"/>
    <p:sldId id="748" r:id="rId226"/>
    <p:sldId id="749" r:id="rId227"/>
    <p:sldId id="750" r:id="rId228"/>
    <p:sldId id="751" r:id="rId229"/>
    <p:sldId id="752" r:id="rId230"/>
    <p:sldId id="753" r:id="rId231"/>
    <p:sldId id="754" r:id="rId232"/>
    <p:sldId id="755" r:id="rId233"/>
    <p:sldId id="756" r:id="rId234"/>
    <p:sldId id="5331" r:id="rId235"/>
    <p:sldId id="758" r:id="rId236"/>
    <p:sldId id="759" r:id="rId237"/>
    <p:sldId id="5332" r:id="rId238"/>
    <p:sldId id="5333" r:id="rId239"/>
    <p:sldId id="5334" r:id="rId240"/>
    <p:sldId id="763" r:id="rId241"/>
    <p:sldId id="4469" r:id="rId242"/>
    <p:sldId id="765" r:id="rId243"/>
    <p:sldId id="5317" r:id="rId244"/>
    <p:sldId id="5316" r:id="rId245"/>
    <p:sldId id="849" r:id="rId246"/>
    <p:sldId id="836" r:id="rId247"/>
    <p:sldId id="837" r:id="rId248"/>
    <p:sldId id="838" r:id="rId249"/>
    <p:sldId id="839" r:id="rId250"/>
    <p:sldId id="773" r:id="rId251"/>
    <p:sldId id="774" r:id="rId252"/>
    <p:sldId id="775" r:id="rId253"/>
    <p:sldId id="776" r:id="rId254"/>
    <p:sldId id="777" r:id="rId255"/>
    <p:sldId id="778" r:id="rId256"/>
    <p:sldId id="5335" r:id="rId257"/>
    <p:sldId id="5336" r:id="rId258"/>
    <p:sldId id="781" r:id="rId259"/>
    <p:sldId id="5337" r:id="rId260"/>
    <p:sldId id="5338" r:id="rId261"/>
    <p:sldId id="410" r:id="rId262"/>
    <p:sldId id="785" r:id="rId263"/>
    <p:sldId id="786" r:id="rId264"/>
    <p:sldId id="787" r:id="rId265"/>
    <p:sldId id="788" r:id="rId266"/>
    <p:sldId id="789" r:id="rId267"/>
    <p:sldId id="784" r:id="rId268"/>
    <p:sldId id="5339" r:id="rId269"/>
    <p:sldId id="791" r:id="rId270"/>
    <p:sldId id="792" r:id="rId271"/>
    <p:sldId id="793" r:id="rId272"/>
    <p:sldId id="794" r:id="rId273"/>
    <p:sldId id="4177" r:id="rId274"/>
    <p:sldId id="5340" r:id="rId275"/>
    <p:sldId id="4165" r:id="rId276"/>
    <p:sldId id="4166" r:id="rId277"/>
    <p:sldId id="4167" r:id="rId278"/>
    <p:sldId id="4168" r:id="rId279"/>
    <p:sldId id="4169" r:id="rId280"/>
    <p:sldId id="4170" r:id="rId281"/>
    <p:sldId id="4171" r:id="rId282"/>
    <p:sldId id="4172" r:id="rId283"/>
    <p:sldId id="4173" r:id="rId284"/>
    <p:sldId id="5241" r:id="rId285"/>
    <p:sldId id="5242" r:id="rId286"/>
    <p:sldId id="4176" r:id="rId287"/>
    <p:sldId id="4179" r:id="rId288"/>
    <p:sldId id="5319" r:id="rId289"/>
    <p:sldId id="5320" r:id="rId290"/>
    <p:sldId id="808" r:id="rId291"/>
    <p:sldId id="5341" r:id="rId292"/>
    <p:sldId id="5342" r:id="rId293"/>
    <p:sldId id="5343" r:id="rId294"/>
    <p:sldId id="812" r:id="rId295"/>
    <p:sldId id="813" r:id="rId296"/>
    <p:sldId id="814" r:id="rId297"/>
    <p:sldId id="815" r:id="rId298"/>
    <p:sldId id="816" r:id="rId299"/>
    <p:sldId id="817" r:id="rId300"/>
    <p:sldId id="818" r:id="rId301"/>
    <p:sldId id="5344" r:id="rId302"/>
    <p:sldId id="847" r:id="rId303"/>
    <p:sldId id="821" r:id="rId304"/>
    <p:sldId id="352" r:id="rId305"/>
    <p:sldId id="355" r:id="rId306"/>
    <p:sldId id="371" r:id="rId307"/>
    <p:sldId id="851" r:id="rId308"/>
    <p:sldId id="4045" r:id="rId3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56"/>
    <a:srgbClr val="656F8B"/>
    <a:srgbClr val="22130F"/>
    <a:srgbClr val="060607"/>
    <a:srgbClr val="0406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055" autoAdjust="0"/>
    <p:restoredTop sz="84136" autoAdjust="0"/>
  </p:normalViewPr>
  <p:slideViewPr>
    <p:cSldViewPr snapToGrid="0" snapToObjects="1">
      <p:cViewPr varScale="1">
        <p:scale>
          <a:sx n="68" d="100"/>
          <a:sy n="68" d="100"/>
        </p:scale>
        <p:origin x="200" y="1632"/>
      </p:cViewPr>
      <p:guideLst>
        <p:guide orient="horz" pos="2160"/>
        <p:guide pos="2880"/>
      </p:guideLst>
    </p:cSldViewPr>
  </p:slideViewPr>
  <p:outlineViewPr>
    <p:cViewPr>
      <p:scale>
        <a:sx n="33" d="100"/>
        <a:sy n="33" d="100"/>
      </p:scale>
      <p:origin x="0" y="74328"/>
    </p:cViewPr>
  </p:outlineViewPr>
  <p:notesTextViewPr>
    <p:cViewPr>
      <p:scale>
        <a:sx n="100" d="100"/>
        <a:sy n="100"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99" Type="http://schemas.openxmlformats.org/officeDocument/2006/relationships/slide" Target="slides/slide270.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170" Type="http://schemas.openxmlformats.org/officeDocument/2006/relationships/slide" Target="slides/slide141.xml"/><Relationship Id="rId226" Type="http://schemas.openxmlformats.org/officeDocument/2006/relationships/slide" Target="slides/slide197.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279" Type="http://schemas.openxmlformats.org/officeDocument/2006/relationships/slide" Target="slides/slide250.xml"/><Relationship Id="rId43" Type="http://schemas.openxmlformats.org/officeDocument/2006/relationships/slide" Target="slides/slide14.xml"/><Relationship Id="rId139" Type="http://schemas.openxmlformats.org/officeDocument/2006/relationships/slide" Target="slides/slide110.xml"/><Relationship Id="rId290" Type="http://schemas.openxmlformats.org/officeDocument/2006/relationships/slide" Target="slides/slide261.xml"/><Relationship Id="rId304" Type="http://schemas.openxmlformats.org/officeDocument/2006/relationships/slide" Target="slides/slide275.xml"/><Relationship Id="rId85" Type="http://schemas.openxmlformats.org/officeDocument/2006/relationships/slide" Target="slides/slide56.xml"/><Relationship Id="rId150" Type="http://schemas.openxmlformats.org/officeDocument/2006/relationships/slide" Target="slides/slide121.xml"/><Relationship Id="rId192" Type="http://schemas.openxmlformats.org/officeDocument/2006/relationships/slide" Target="slides/slide163.xml"/><Relationship Id="rId206" Type="http://schemas.openxmlformats.org/officeDocument/2006/relationships/slide" Target="slides/slide177.xml"/><Relationship Id="rId248" Type="http://schemas.openxmlformats.org/officeDocument/2006/relationships/slide" Target="slides/slide219.xml"/><Relationship Id="rId12" Type="http://schemas.openxmlformats.org/officeDocument/2006/relationships/slideMaster" Target="slideMasters/slideMaster12.xml"/><Relationship Id="rId108" Type="http://schemas.openxmlformats.org/officeDocument/2006/relationships/slide" Target="slides/slide79.xml"/><Relationship Id="rId54" Type="http://schemas.openxmlformats.org/officeDocument/2006/relationships/slide" Target="slides/slide25.xml"/><Relationship Id="rId96" Type="http://schemas.openxmlformats.org/officeDocument/2006/relationships/slide" Target="slides/slide67.xml"/><Relationship Id="rId161" Type="http://schemas.openxmlformats.org/officeDocument/2006/relationships/slide" Target="slides/slide132.xml"/><Relationship Id="rId217" Type="http://schemas.openxmlformats.org/officeDocument/2006/relationships/slide" Target="slides/slide188.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65" Type="http://schemas.openxmlformats.org/officeDocument/2006/relationships/slide" Target="slides/slide36.xml"/><Relationship Id="rId130" Type="http://schemas.openxmlformats.org/officeDocument/2006/relationships/slide" Target="slides/slide101.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slide" Target="slides/slide263.xml"/><Relationship Id="rId306" Type="http://schemas.openxmlformats.org/officeDocument/2006/relationships/slide" Target="slides/slide277.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slide" Target="slides/slide264.xml"/><Relationship Id="rId307" Type="http://schemas.openxmlformats.org/officeDocument/2006/relationships/slide" Target="slides/slide278.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9" Type="http://schemas.openxmlformats.org/officeDocument/2006/relationships/slideMaster" Target="slideMasters/slideMaster9.xml"/><Relationship Id="rId210" Type="http://schemas.openxmlformats.org/officeDocument/2006/relationships/slide" Target="slides/slide181.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slide" Target="slides/slide265.xml"/><Relationship Id="rId308" Type="http://schemas.openxmlformats.org/officeDocument/2006/relationships/slide" Target="slides/slide279.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slide" Target="slides/slide266.xml"/><Relationship Id="rId309" Type="http://schemas.openxmlformats.org/officeDocument/2006/relationships/slide" Target="slides/slide280.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310" Type="http://schemas.openxmlformats.org/officeDocument/2006/relationships/notesMaster" Target="notesMasters/notesMaster1.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slide" Target="slides/slide267.xml"/><Relationship Id="rId300" Type="http://schemas.openxmlformats.org/officeDocument/2006/relationships/slide" Target="slides/slide271.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311" Type="http://schemas.openxmlformats.org/officeDocument/2006/relationships/presProps" Target="presProps.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slide" Target="slides/slide268.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301" Type="http://schemas.openxmlformats.org/officeDocument/2006/relationships/slide" Target="slides/slide272.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312" Type="http://schemas.openxmlformats.org/officeDocument/2006/relationships/viewProps" Target="viewProps.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298" Type="http://schemas.openxmlformats.org/officeDocument/2006/relationships/slide" Target="slides/slide269.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302" Type="http://schemas.openxmlformats.org/officeDocument/2006/relationships/slide" Target="slides/slide273.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106" Type="http://schemas.openxmlformats.org/officeDocument/2006/relationships/slide" Target="slides/slide77.xml"/><Relationship Id="rId127" Type="http://schemas.openxmlformats.org/officeDocument/2006/relationships/slide" Target="slides/slide98.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303" Type="http://schemas.openxmlformats.org/officeDocument/2006/relationships/slide" Target="slides/slide274.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107" Type="http://schemas.openxmlformats.org/officeDocument/2006/relationships/slide" Target="slides/slide78.xml"/><Relationship Id="rId289" Type="http://schemas.openxmlformats.org/officeDocument/2006/relationships/slide" Target="slides/slide260.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314" Type="http://schemas.openxmlformats.org/officeDocument/2006/relationships/tableStyles" Target="tableStyles.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258" Type="http://schemas.openxmlformats.org/officeDocument/2006/relationships/slide" Target="slides/slide229.xml"/><Relationship Id="rId22" Type="http://schemas.openxmlformats.org/officeDocument/2006/relationships/slideMaster" Target="slideMasters/slideMaster22.xml"/><Relationship Id="rId64" Type="http://schemas.openxmlformats.org/officeDocument/2006/relationships/slide" Target="slides/slide35.xml"/><Relationship Id="rId118" Type="http://schemas.openxmlformats.org/officeDocument/2006/relationships/slide" Target="slides/slide89.xml"/><Relationship Id="rId171" Type="http://schemas.openxmlformats.org/officeDocument/2006/relationships/slide" Target="slides/slide142.xml"/><Relationship Id="rId227" Type="http://schemas.openxmlformats.org/officeDocument/2006/relationships/slide" Target="slides/slide198.xml"/><Relationship Id="rId269" Type="http://schemas.openxmlformats.org/officeDocument/2006/relationships/slide" Target="slides/slide240.xml"/><Relationship Id="rId33" Type="http://schemas.openxmlformats.org/officeDocument/2006/relationships/slide" Target="slides/slide4.xml"/><Relationship Id="rId129" Type="http://schemas.openxmlformats.org/officeDocument/2006/relationships/slide" Target="slides/slide100.xml"/><Relationship Id="rId280" Type="http://schemas.openxmlformats.org/officeDocument/2006/relationships/slide" Target="slides/slide251.xml"/><Relationship Id="rId75" Type="http://schemas.openxmlformats.org/officeDocument/2006/relationships/slide" Target="slides/slide46.xml"/><Relationship Id="rId140" Type="http://schemas.openxmlformats.org/officeDocument/2006/relationships/slide" Target="slides/slide111.xml"/><Relationship Id="rId182" Type="http://schemas.openxmlformats.org/officeDocument/2006/relationships/slide" Target="slides/slide153.xml"/><Relationship Id="rId6" Type="http://schemas.openxmlformats.org/officeDocument/2006/relationships/slideMaster" Target="slideMasters/slideMaster6.xml"/><Relationship Id="rId238" Type="http://schemas.openxmlformats.org/officeDocument/2006/relationships/slide" Target="slides/slide209.xml"/><Relationship Id="rId291" Type="http://schemas.openxmlformats.org/officeDocument/2006/relationships/slide" Target="slides/slide262.xml"/><Relationship Id="rId305" Type="http://schemas.openxmlformats.org/officeDocument/2006/relationships/slide" Target="slides/slide276.xml"/><Relationship Id="rId44" Type="http://schemas.openxmlformats.org/officeDocument/2006/relationships/slide" Target="slides/slide15.xml"/><Relationship Id="rId86" Type="http://schemas.openxmlformats.org/officeDocument/2006/relationships/slide" Target="slides/slide57.xml"/><Relationship Id="rId151"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16F0-3246-9B00-1E593772CD61}"/>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69.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79626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لم تكن هذه الكنائس السبعة الأكبر او من المدن الأكثر نفوذا في اسيا الصغرى ومع ذلك , فقد تم تحديد موقعهم بشكل استراتيجي جميعا ( تحرك ) فمن خلال هذه المواقع نفهم كيف نسخوا النبوات وكيف ارسلوا هذه النسخ للكنائس القريبة منهم </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113</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dirty="0">
              <a:latin typeface="Arial"/>
              <a:ea typeface="ＭＳ Ｐゴシック" charset="0"/>
              <a:cs typeface="Arial"/>
            </a:endParaRPr>
          </a:p>
          <a:p>
            <a:pPr algn="r" rtl="1"/>
            <a:r>
              <a:rPr lang="ar-EG" dirty="0">
                <a:latin typeface="Arial"/>
                <a:ea typeface="ＭＳ Ｐゴシック" charset="0"/>
                <a:cs typeface="Arial"/>
              </a:rPr>
              <a:t>الشرائح الـ 22 التالية هي نفسها الشرائح 193-215 من عرض رؤيا 1-12</a:t>
            </a:r>
            <a:endParaRPr lang="en-US" dirty="0">
              <a:latin typeface="Arial"/>
              <a:ea typeface="ＭＳ Ｐゴシック" charset="0"/>
              <a:cs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يعتقد بعض العلماء على مر السنين أن هذه الكنائس تمثل سبعة مراحل من تاريخ الكنيسة لقد نقل رسل المسيح الانجيل ولكن بحلول عام 95 م أصبح الحب في أفسس باردا حيث توفي يوحنا 100 م وهو أخر الرسل وقد انتقلت الرسالة عن طريق تلاميذهم أي تلاميذ الرسل ما اطلق عليهم تلاميذ الكنيسة  </a:t>
            </a:r>
          </a:p>
          <a:p>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823025-A112-304B-AB77-E5A0D4C91B8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كلمة </a:t>
            </a:r>
            <a:r>
              <a:rPr lang="en-US" altLang="ja-JP" dirty="0">
                <a:latin typeface="Arial"/>
                <a:ea typeface="ＭＳ Ｐゴシック" charset="0"/>
                <a:cs typeface="Arial"/>
              </a:rPr>
              <a:t>apo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a:p>
            <a:r>
              <a:rPr lang="en-US" dirty="0">
                <a:latin typeface="Times New Roman" charset="0"/>
                <a:ea typeface="ＭＳ Ｐゴシック" charset="0"/>
                <a:cs typeface="ＭＳ Ｐゴシック" charset="0"/>
              </a:rPr>
              <a:t>NS-27-Rev3-slide 127</a:t>
            </a:r>
          </a:p>
          <a:p>
            <a:r>
              <a:rPr lang="en-US">
                <a:latin typeface="Times New Roman" charset="0"/>
                <a:ea typeface="ＭＳ Ｐゴシック" charset="0"/>
                <a:cs typeface="ＭＳ Ｐゴシック" charset="0"/>
              </a:rPr>
              <a:t>NS-27-Rev20-22-slide 85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522795-329B-D24B-AE90-624A617767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ja-JP" dirty="0">
              <a:latin typeface="Arial"/>
              <a:ea typeface="ＭＳ Ｐゴシック" charset="0"/>
              <a:cs typeface="Arial"/>
            </a:endParaRPr>
          </a:p>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FA78EA-A91C-7745-A39B-3D0268FB3DCD}"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أربع وجهات نظر :</a:t>
            </a:r>
          </a:p>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1- الكنائس التاريخية : كانت الكنائس السبعة على زمن يوحنا هي كنائس فعلية وكانوا متمسكين بهذا الرأي باستثناء </a:t>
            </a:r>
            <a:r>
              <a:rPr lang="ar-JO" sz="1200" kern="1200" dirty="0" err="1">
                <a:solidFill>
                  <a:schemeClr val="tx1"/>
                </a:solidFill>
                <a:effectLst/>
                <a:latin typeface="Times New Roman" pitchFamily="-112" charset="0"/>
                <a:ea typeface="ＭＳ Ｐゴシック" pitchFamily="-108" charset="-128"/>
                <a:cs typeface="ＭＳ Ｐゴシック" pitchFamily="-108" charset="-128"/>
              </a:rPr>
              <a:t>بوللينجر</a:t>
            </a:r>
            <a:r>
              <a:rPr lang="ar-JO" sz="1200" kern="1200" dirty="0">
                <a:solidFill>
                  <a:schemeClr val="tx1"/>
                </a:solidFill>
                <a:effectLst/>
                <a:latin typeface="Times New Roman" pitchFamily="-112" charset="0"/>
                <a:ea typeface="ＭＳ Ｐゴシック" pitchFamily="-108" charset="-128"/>
                <a:cs typeface="ＭＳ Ｐゴシック" pitchFamily="-108" charset="-128"/>
              </a:rPr>
              <a:t> عام 1935 والذي علم تعليم مختلف هو أن السبع كنائس تمثل سبع جماعات يهودية وقت </a:t>
            </a:r>
            <a:r>
              <a:rPr lang="ar-JO" sz="1200" kern="1200">
                <a:solidFill>
                  <a:schemeClr val="tx1"/>
                </a:solidFill>
                <a:effectLst/>
                <a:latin typeface="Times New Roman" pitchFamily="-112" charset="0"/>
                <a:ea typeface="ＭＳ Ｐゴシック" pitchFamily="-108" charset="-128"/>
                <a:cs typeface="ＭＳ Ｐゴシック" pitchFamily="-108" charset="-128"/>
              </a:rPr>
              <a:t>الضيقة المستقبلية </a:t>
            </a: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6746D5-5443-1F4A-B900-B1AB7E391CD5}" type="slidenum">
              <a:rPr kumimoji="0" lang="en-GB" sz="1200" b="0" i="0" u="none" strike="noStrike" kern="1200" cap="none" spc="0" normalizeH="0" baseline="0" noProof="0" smtClean="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8504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E025EF-1F1C-AF4E-8A65-D714F121E78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E381BC-C9AA-C54B-AA05-E84D49A8492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6900AE-51CC-F244-958B-A709083AC730}"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FAAD63-E713-0547-982E-AB116C1B65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AA6A88-2847-2D4A-887B-09E9F181078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18562" name="Rectangle 2"/>
          <p:cNvSpPr>
            <a:spLocks noGrp="1" noRot="1" noChangeAspect="1" noChangeArrowheads="1"/>
          </p:cNvSpPr>
          <p:nvPr>
            <p:ph type="sldImg"/>
          </p:nvPr>
        </p:nvSpPr>
        <p:spPr>
          <a:xfrm>
            <a:off x="1103313" y="676275"/>
            <a:ext cx="4602162" cy="3452813"/>
          </a:xfrm>
          <a:solidFill>
            <a:srgbClr val="FFFFFF"/>
          </a:solidFill>
          <a:ln/>
        </p:spPr>
      </p:sp>
      <p:sp>
        <p:nvSpPr>
          <p:cNvPr id="12185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152</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pPr marL="228600" indent="-228600"/>
            <a:r>
              <a:rPr lang="en-US" b="1" dirty="0"/>
              <a:t>Biblical Significance</a:t>
            </a:r>
            <a:endParaRPr lang="en-US" dirty="0"/>
          </a:p>
          <a:p>
            <a:pPr marL="228600" indent="-228600"/>
            <a:r>
              <a:rPr lang="en-US" dirty="0"/>
              <a:t>Philadelphia is only mentioned in the book of </a:t>
            </a:r>
            <a:r>
              <a:rPr lang="ar-SA" dirty="0"/>
              <a:t>رؤيا يوحنا</a:t>
            </a:r>
            <a:r>
              <a:rPr lang="en-US" dirty="0"/>
              <a:t>.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ar-SA" dirty="0"/>
              <a:t>رؤيا يوحنا</a:t>
            </a:r>
            <a:r>
              <a:rPr lang="en-US" dirty="0"/>
              <a:t>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ar-SA" dirty="0"/>
              <a:t>رؤيا يوحنا</a:t>
            </a:r>
            <a:r>
              <a:rPr lang="en-US" dirty="0"/>
              <a:t>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153</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05229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170850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But, of course, we need more than comfort. We need for God to challenge our comfortable way of thinking because the comfortable way can lead us to apathy and even death. </a:t>
            </a:r>
          </a:p>
        </p:txBody>
      </p:sp>
    </p:spTree>
    <p:extLst>
      <p:ext uri="{BB962C8B-B14F-4D97-AF65-F5344CB8AC3E}">
        <p14:creationId xmlns:p14="http://schemas.microsoft.com/office/powerpoint/2010/main" val="14500612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 read this week, “When on the beautiful road, seek no other road.” Doesn’t that sound nice? But what if the beautiful road leads us to destruction? We need the discipline to stay on the right road, even if it is not so comfortable or beautiful. </a:t>
            </a:r>
            <a:endParaRPr lang="en-US">
              <a:latin typeface="Arial"/>
              <a:cs typeface="Arial"/>
            </a:endParaRPr>
          </a:p>
        </p:txBody>
      </p:sp>
    </p:spTree>
    <p:extLst>
      <p:ext uri="{BB962C8B-B14F-4D97-AF65-F5344CB8AC3E}">
        <p14:creationId xmlns:p14="http://schemas.microsoft.com/office/powerpoint/2010/main" val="4480372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064052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35783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latin typeface="Calibri"/>
              </a:rPr>
              <a:pPr/>
              <a:t>186</a:t>
            </a:fld>
            <a:endParaRPr lang="en-US">
              <a:solidFill>
                <a:prstClr val="black"/>
              </a:solidFill>
              <a:latin typeface="Calibri"/>
            </a:endParaRPr>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latin typeface="Calibri"/>
              </a:rPr>
              <a:pPr/>
              <a:t>187</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latin typeface="Calibri"/>
              </a:rPr>
              <a:pPr/>
              <a:t>189</a:t>
            </a:fld>
            <a:endParaRPr lang="en-US">
              <a:solidFill>
                <a:prstClr val="black"/>
              </a:solidFill>
              <a:latin typeface="Calibri"/>
            </a:endParaRPr>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latin typeface="Calibri"/>
              </a:rPr>
              <a:pPr/>
              <a:t>190</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latin typeface="Calibri"/>
              </a:rPr>
              <a:pPr/>
              <a:t>191</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latin typeface="Calibri"/>
              </a:rPr>
              <a:pPr/>
              <a:t>192</a:t>
            </a:fld>
            <a:endParaRPr lang="en-US">
              <a:solidFill>
                <a:prstClr val="black"/>
              </a:solidFill>
              <a:latin typeface="Calibri"/>
            </a:endParaRPr>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latin typeface="Calibri"/>
              </a:rPr>
              <a:pPr/>
              <a:t>193</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latin typeface="Calibri"/>
              </a:rPr>
              <a:pPr/>
              <a:t>194</a:t>
            </a:fld>
            <a:endParaRPr lang="en-US">
              <a:solidFill>
                <a:prstClr val="black"/>
              </a:solidFill>
              <a:latin typeface="Calibri"/>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latin typeface="Calibri"/>
              </a:rPr>
              <a:pPr/>
              <a:t>195</a:t>
            </a:fld>
            <a:endParaRPr lang="en-US">
              <a:solidFill>
                <a:prstClr val="black"/>
              </a:solidFill>
              <a:latin typeface="Calibri"/>
            </a:endParaRPr>
          </a:p>
        </p:txBody>
      </p:sp>
      <p:sp>
        <p:nvSpPr>
          <p:cNvPr id="6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latin typeface="Calibri"/>
              </a:rPr>
              <a:pPr/>
              <a:t>196</a:t>
            </a:fld>
            <a:endParaRPr lang="en-US">
              <a:solidFill>
                <a:prstClr val="black"/>
              </a:solidFill>
              <a:latin typeface="Calibri"/>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201</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202</a:t>
            </a:fld>
            <a:endParaRPr lang="en-GB" sz="1200">
              <a:solidFill>
                <a:prstClr val="white"/>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06429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644582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08023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208</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222</a:t>
            </a:fld>
            <a:endParaRPr lang="en-GB" sz="1200">
              <a:solidFill>
                <a:prstClr val="white"/>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sent to capital of the province, Ephesus.  It included an individual letter to Ephesus, as well as letters to 6 other key churches.  The Ephesians copied the entire book of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913877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07372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017091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8795828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a:t>
            </a:r>
            <a:r>
              <a:rPr lang="en-US" dirty="0">
                <a:solidFill>
                  <a:srgbClr val="000000"/>
                </a:solidFill>
                <a:latin typeface="Arial"/>
                <a:cs typeface="Arial"/>
              </a:rPr>
              <a:t>The city was very rich. They had also experienced damage from the AD 17 earthquake that decimated Philadelphia. But unlike Philadelphia, Laodicea was well capable of funding the city</a:t>
            </a:r>
            <a:r>
              <a:rPr lang="fr-FR" dirty="0">
                <a:solidFill>
                  <a:srgbClr val="000000"/>
                </a:solidFill>
                <a:latin typeface="Arial"/>
                <a:cs typeface="Arial"/>
              </a:rPr>
              <a:t>'</a:t>
            </a:r>
            <a:r>
              <a:rPr lang="en-US" dirty="0">
                <a:solidFill>
                  <a:srgbClr val="000000"/>
                </a:solidFill>
                <a:latin typeface="Arial"/>
                <a:cs typeface="Arial"/>
              </a:rPr>
              <a:t>s rebuild on its own. In fact, the city also supplied funds to help rebuild several smaller cities in the area.</a:t>
            </a:r>
            <a:r>
              <a:rPr lang="en-US" sz="1200" u="none" strike="noStrike" kern="1200" dirty="0">
                <a:solidFill>
                  <a:srgbClr val="000000"/>
                </a:solidFill>
                <a:effectLst/>
                <a:latin typeface="Arial"/>
                <a:ea typeface="ＭＳ Ｐゴシック" pitchFamily="-108" charset="-128"/>
                <a:cs typeface="Arial"/>
              </a:rPr>
              <a:t>" http://</a:t>
            </a:r>
            <a:r>
              <a:rPr lang="en-US" sz="1200" u="none" strike="noStrike" kern="1200" dirty="0" err="1">
                <a:solidFill>
                  <a:srgbClr val="000000"/>
                </a:solidFill>
                <a:effectLst/>
                <a:latin typeface="Arial"/>
                <a:ea typeface="ＭＳ Ｐゴシック" pitchFamily="-108" charset="-128"/>
                <a:cs typeface="Arial"/>
              </a:rPr>
              <a:t>www.truthwhys.com</a:t>
            </a:r>
            <a:r>
              <a:rPr lang="en-US" sz="1200" u="none" strike="noStrike" kern="1200" dirty="0">
                <a:solidFill>
                  <a:srgbClr val="000000"/>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rgbClr val="000000"/>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Coin of Julia </a:t>
            </a:r>
            <a:r>
              <a:rPr lang="en-US" sz="1200" kern="1200" dirty="0" err="1">
                <a:solidFill>
                  <a:srgbClr val="000000"/>
                </a:solidFill>
                <a:latin typeface="Arial"/>
                <a:ea typeface="ＭＳ Ｐゴシック" pitchFamily="-108" charset="-128"/>
                <a:cs typeface="Arial"/>
              </a:rPr>
              <a:t>Domna</a:t>
            </a:r>
            <a:r>
              <a:rPr lang="en-US" sz="1200" kern="1200" dirty="0">
                <a:solidFill>
                  <a:srgbClr val="000000"/>
                </a:solidFill>
                <a:latin typeface="Arial"/>
                <a:ea typeface="ＭＳ Ｐゴシック" pitchFamily="-108" charset="-128"/>
                <a:cs typeface="Arial"/>
              </a:rPr>
              <a:t>, AD 197, mother of Caracalla, AR (Silver) Denarius,</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3.12 </a:t>
            </a:r>
            <a:r>
              <a:rPr lang="en-US" sz="1200" kern="1200" dirty="0" err="1">
                <a:solidFill>
                  <a:srgbClr val="000000"/>
                </a:solidFill>
                <a:latin typeface="Arial"/>
                <a:ea typeface="ＭＳ Ｐゴシック" pitchFamily="-108" charset="-128"/>
                <a:cs typeface="Arial"/>
              </a:rPr>
              <a:t>gm</a:t>
            </a:r>
            <a:r>
              <a:rPr lang="en-US" sz="1200" kern="1200" dirty="0">
                <a:solidFill>
                  <a:srgbClr val="000000"/>
                </a:solidFill>
                <a:latin typeface="Arial"/>
                <a:ea typeface="ＭＳ Ｐゴシック" pitchFamily="-108" charset="-128"/>
                <a:cs typeface="Arial"/>
              </a:rPr>
              <a:t>, minted in Laodicea, SearM-6614</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obv</a:t>
            </a:r>
            <a:r>
              <a:rPr lang="en-US" sz="1200" kern="1200" dirty="0">
                <a:solidFill>
                  <a:srgbClr val="000000"/>
                </a:solidFill>
                <a:latin typeface="Arial"/>
                <a:ea typeface="ＭＳ Ｐゴシック" pitchFamily="-108" charset="-128"/>
                <a:cs typeface="Arial"/>
              </a:rPr>
              <a:t>.:  "[IVLIA] AVGVSTA" </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Bare-headed and draped bust right</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rev.:  "VESTAE SANCTAE"</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Vesta</a:t>
            </a:r>
            <a:r>
              <a:rPr lang="en-US" sz="1200" kern="1200" dirty="0">
                <a:solidFill>
                  <a:srgbClr val="000000"/>
                </a:solidFill>
                <a:latin typeface="Arial"/>
                <a:ea typeface="ＭＳ Ｐゴシック" pitchFamily="-108" charset="-128"/>
                <a:cs typeface="Arial"/>
              </a:rPr>
              <a:t> standing left,</a:t>
            </a:r>
          </a:p>
          <a:p>
            <a:r>
              <a:rPr lang="en-US" sz="1200" kern="1200" dirty="0">
                <a:solidFill>
                  <a:srgbClr val="000000"/>
                </a:solidFill>
                <a:latin typeface="Arial"/>
                <a:ea typeface="ＭＳ Ｐゴシック" pitchFamily="-108" charset="-128"/>
                <a:cs typeface="Arial"/>
              </a:rPr>
              <a:t>http://</a:t>
            </a:r>
            <a:r>
              <a:rPr lang="en-US" sz="1200" kern="1200" dirty="0" err="1">
                <a:solidFill>
                  <a:srgbClr val="000000"/>
                </a:solidFill>
                <a:latin typeface="Arial"/>
                <a:ea typeface="ＭＳ Ｐゴシック" pitchFamily="-108" charset="-128"/>
                <a:cs typeface="Arial"/>
              </a:rPr>
              <a:t>ettuantiquities.com</a:t>
            </a:r>
            <a:r>
              <a:rPr lang="en-US" sz="1200" kern="1200" dirty="0">
                <a:solidFill>
                  <a:srgbClr val="000000"/>
                </a:solidFill>
                <a:latin typeface="Arial"/>
                <a:ea typeface="ＭＳ Ｐゴシック" pitchFamily="-108" charset="-128"/>
                <a:cs typeface="Arial"/>
              </a:rPr>
              <a:t>/roman_coins_page_21.htm holding </a:t>
            </a:r>
            <a:r>
              <a:rPr lang="en-US" sz="1200" kern="1200" dirty="0" err="1">
                <a:solidFill>
                  <a:srgbClr val="000000"/>
                </a:solidFill>
                <a:latin typeface="Arial"/>
                <a:ea typeface="ＭＳ Ｐゴシック" pitchFamily="-108" charset="-128"/>
                <a:cs typeface="Arial"/>
              </a:rPr>
              <a:t>patera</a:t>
            </a:r>
            <a:r>
              <a:rPr lang="en-US" sz="1200" kern="1200" dirty="0">
                <a:solidFill>
                  <a:srgbClr val="000000"/>
                </a:solidFill>
                <a:latin typeface="Arial"/>
                <a:ea typeface="ＭＳ Ｐゴシック" pitchFamily="-108" charset="-128"/>
                <a:cs typeface="Arial"/>
              </a:rPr>
              <a:t> and scepter.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234</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a:t>
            </a:r>
            <a:r>
              <a:rPr lang="en-US" b="1" dirty="0" err="1"/>
              <a:t>cleopatra</a:t>
            </a:r>
            <a:r>
              <a:rPr lang="en-US" b="1" dirty="0"/>
              <a:t>-up-for-</a:t>
            </a:r>
            <a:r>
              <a:rPr lang="en-US" b="1" dirty="0" err="1"/>
              <a:t>auction.html</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235</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236</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237</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24</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25583305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241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Christ gave Philadelphia</a:t>
            </a:r>
            <a:r>
              <a:rPr 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243</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244</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8875828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25</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a:t>
            </a:r>
            <a:r>
              <a:rPr lang="ar-SA" dirty="0"/>
              <a:t>رؤيا يوحنا</a:t>
            </a:r>
            <a:r>
              <a:rPr lang="en-US" dirty="0"/>
              <a:t> 1:11.  However, John</a:t>
            </a:r>
            <a:r>
              <a:rPr lang="ja-JP" altLang="en-US">
                <a:latin typeface="Arial"/>
              </a:rPr>
              <a:t>’</a:t>
            </a:r>
            <a:r>
              <a:rPr lang="en-US" dirty="0"/>
              <a:t>s letter to Sardis (</a:t>
            </a:r>
            <a:r>
              <a:rPr lang="ar-SA" dirty="0"/>
              <a:t>رؤيا يوحنا</a:t>
            </a:r>
            <a:r>
              <a:rPr lang="en-US" dirty="0"/>
              <a:t>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26</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895486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04608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820528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27</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29337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a:effectLst/>
              </a:rPr>
              <a:t>Slide 260</a:t>
            </a:r>
            <a:endParaRPr lang="en-US" dirty="0">
              <a:effectLst/>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277</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278</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28</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29</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30</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31</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32</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33</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34</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30769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26114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latin typeface="Calibri"/>
              </a:rPr>
              <a:pPr/>
              <a:t>43</a:t>
            </a:fld>
            <a:endParaRPr lang="en-US">
              <a:solidFill>
                <a:prstClr val="black"/>
              </a:solidFill>
              <a:latin typeface="Calibri"/>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13085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09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24218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extLst>
      <p:ext uri="{BB962C8B-B14F-4D97-AF65-F5344CB8AC3E}">
        <p14:creationId xmlns:p14="http://schemas.microsoft.com/office/powerpoint/2010/main" val="1579506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558671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have NO actual accounts</a:t>
            </a:r>
            <a:r>
              <a:rPr lang="en-US" baseline="0" dirty="0">
                <a:latin typeface="Arial" panose="020B0604020202020204" pitchFamily="34" charset="0"/>
                <a:ea typeface="ＭＳ Ｐゴシック" charset="0"/>
                <a:cs typeface="Arial" panose="020B0604020202020204" pitchFamily="34" charset="0"/>
              </a:rPr>
              <a:t> of Jesus writing anything except what he wrote in the sand in John 8—and we have no idea what he wrote!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83</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Internal compromise within most churches is rebuked in chapters 2-3: division, false teaching, sinful living, self-centered luxurious lifestyles, etc.</a:t>
            </a:r>
          </a:p>
          <a:p>
            <a:pPr eaLnBrk="1" hangingPunct="1">
              <a:defRPr/>
            </a:pPr>
            <a:r>
              <a:rPr lang="en-US" dirty="0">
                <a:latin typeface="Arial" panose="020B0604020202020204" pitchFamily="34" charset="0"/>
                <a:ea typeface="ＭＳ Ｐゴシック" charset="0"/>
                <a:cs typeface="Arial" panose="020B0604020202020204" pitchFamily="34" charset="0"/>
              </a:rPr>
              <a:t>What evidence of internal compromise and eternal persecution do you see in your own experience today?  How can you relate?</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14</a:t>
            </a:r>
          </a:p>
          <a:p>
            <a:pPr eaLnBrk="1" hangingPunct="1"/>
            <a:r>
              <a:rPr lang="en-US" dirty="0">
                <a:latin typeface="Times New Roman" charset="0"/>
                <a:ea typeface="ＭＳ Ｐゴシック" charset="0"/>
                <a:cs typeface="ＭＳ Ｐゴシック" charset="0"/>
              </a:rPr>
              <a:t>NS-27-Rev3-slide 84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86</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91</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"…Philadelphia was located on the junction of several important trade routes, earning it the nickname </a:t>
            </a:r>
            <a:r>
              <a:rPr lang="en-US" altLang="ja-JP" dirty="0">
                <a:latin typeface="Arial"/>
              </a:rPr>
              <a:t>"</a:t>
            </a:r>
            <a:r>
              <a:rPr lang="en-US" dirty="0"/>
              <a:t>gateway to the east.</a:t>
            </a:r>
            <a:r>
              <a:rPr lang="en-US"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93</a:t>
            </a:fld>
            <a:endParaRPr lang="en-GB" sz="1200">
              <a:solidFill>
                <a:prstClr val="white"/>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a:t>
            </a:r>
            <a:r>
              <a:rPr lang="en-US" sz="1200" b="0" kern="1200" dirty="0">
                <a:solidFill>
                  <a:schemeClr val="tx1"/>
                </a:solidFill>
                <a:effectLst/>
                <a:latin typeface="Arial" panose="020B0604020202020204" pitchFamily="34" charset="0"/>
                <a:ea typeface="+mn-ea"/>
                <a:cs typeface="Arial" panose="020B0604020202020204" pitchFamily="34" charset="0"/>
              </a:rPr>
              <a:t>Holy" means Christ is worthy to judge the spiritual life of the Philadelphia church.</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291765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103</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104</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314420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11899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4642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50189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72612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44920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739127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25721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886646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3785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90356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3243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057072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045458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315053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72781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51559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4710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165909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3427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487558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93375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12708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1/9/24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135429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1/9/24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2934530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3551426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162707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962469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374273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430448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9788860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704695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592737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9431183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5041926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4038819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468874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20420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6664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01637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75953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106643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8376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5585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203399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818378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317582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042513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6524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007671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45453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82638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2404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694081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57850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09837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986853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525693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69810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432964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79398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72928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21255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246761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47336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510524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1555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791672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466165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46121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173706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90235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0182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21169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095659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7872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13898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7271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02746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2237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42470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6311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207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3314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54535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74104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604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4606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065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654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9444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5733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5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1231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5864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6309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5359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1268310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4598766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53134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0710462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905569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0759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0586171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9385135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209897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638334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6204523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0729506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6354998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34932090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5575657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334484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1079869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5642525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024381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4189191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039088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10755452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2838623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548137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1860655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5408387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48889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54273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4486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84062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59575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85480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841001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804147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52720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19882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294403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44367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906562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81919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8385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873888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110044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049488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94929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5603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7775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1/9/24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805912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6078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18420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3843671"/>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728258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951270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97852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9542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825457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230072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2986229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8383200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790489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751353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817437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19332823"/>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3454665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5904592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6592729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980901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2460460"/>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988221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938494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678524"/>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689976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4139120"/>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4351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036605"/>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230176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37268998"/>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6667219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5185550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4624196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2870793"/>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023914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1690801"/>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grpSp>
        <p:nvGrpSpPr>
          <p:cNvPr id="469" name="Group 2"/>
          <p:cNvGrpSpPr/>
          <p:nvPr/>
        </p:nvGrpSpPr>
        <p:grpSpPr>
          <a:xfrm>
            <a:off x="0" y="3902075"/>
            <a:ext cx="3400426" cy="2949576"/>
            <a:chOff x="0" y="0"/>
            <a:chExt cx="3400425" cy="2949575"/>
          </a:xfrm>
        </p:grpSpPr>
        <p:sp>
          <p:nvSpPr>
            <p:cNvPr id="4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7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493223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1412040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2247315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2759042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996070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124508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8048021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50154664"/>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7166665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1844326"/>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3633141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284564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0037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9016136"/>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06683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3063411"/>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4474728"/>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414246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86553"/>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14573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333673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333890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183390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18297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581607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077911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45871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347339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97884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768868"/>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30639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113210488"/>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91790477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392581277"/>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1247888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10875302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446266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895210603"/>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975642068"/>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12485510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868432"/>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54721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1303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597921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193419294"/>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41348297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64988336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9997385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9021169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885355710"/>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1467271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376376198"/>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2173614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71437260"/>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2408254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311253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2379718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6566384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4850286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24428294"/>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5942730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6603114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880610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6478837"/>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5019185"/>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823797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286284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300274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13488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477237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873957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206003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973590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76034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476594"/>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556533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702696"/>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2946107"/>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75581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517984"/>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784143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99610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03206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481272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842995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7490738"/>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608299"/>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61753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6361878"/>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94608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096382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83276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9157218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2487067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4546477"/>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0403407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2331154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886090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19088893"/>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3332611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359690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523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710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709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0389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457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9474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124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1041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047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814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95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920930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604683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1/9/24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1/9/24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1/9/24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2496086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3114888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014544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32242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75737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89911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2473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418739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520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6556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67596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823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76407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010208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43524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329979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726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22540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93546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58634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19088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94189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487107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9883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349242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3979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7801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5" Type="http://schemas.openxmlformats.org/officeDocument/2006/relationships/image" Target="../media/image2.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2.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2.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3.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5.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4.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4.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38.xml"/><Relationship Id="rId1"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6.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8.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9.xml.rels><?xml version="1.0" encoding="UTF-8" standalone="yes"?>
<Relationships xmlns="http://schemas.openxmlformats.org/package/2006/relationships"><Relationship Id="rId117" Type="http://schemas.openxmlformats.org/officeDocument/2006/relationships/slideLayout" Target="../slideLayouts/slideLayout378.xml"/><Relationship Id="rId21" Type="http://schemas.openxmlformats.org/officeDocument/2006/relationships/slideLayout" Target="../slideLayouts/slideLayout282.xml"/><Relationship Id="rId42" Type="http://schemas.openxmlformats.org/officeDocument/2006/relationships/slideLayout" Target="../slideLayouts/slideLayout303.xml"/><Relationship Id="rId63" Type="http://schemas.openxmlformats.org/officeDocument/2006/relationships/slideLayout" Target="../slideLayouts/slideLayout324.xml"/><Relationship Id="rId84" Type="http://schemas.openxmlformats.org/officeDocument/2006/relationships/slideLayout" Target="../slideLayouts/slideLayout345.xml"/><Relationship Id="rId16" Type="http://schemas.openxmlformats.org/officeDocument/2006/relationships/slideLayout" Target="../slideLayouts/slideLayout277.xml"/><Relationship Id="rId107" Type="http://schemas.openxmlformats.org/officeDocument/2006/relationships/slideLayout" Target="../slideLayouts/slideLayout368.xml"/><Relationship Id="rId11" Type="http://schemas.openxmlformats.org/officeDocument/2006/relationships/slideLayout" Target="../slideLayouts/slideLayout272.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53" Type="http://schemas.openxmlformats.org/officeDocument/2006/relationships/slideLayout" Target="../slideLayouts/slideLayout314.xml"/><Relationship Id="rId58" Type="http://schemas.openxmlformats.org/officeDocument/2006/relationships/slideLayout" Target="../slideLayouts/slideLayout319.xml"/><Relationship Id="rId74" Type="http://schemas.openxmlformats.org/officeDocument/2006/relationships/slideLayout" Target="../slideLayouts/slideLayout335.xml"/><Relationship Id="rId79" Type="http://schemas.openxmlformats.org/officeDocument/2006/relationships/slideLayout" Target="../slideLayouts/slideLayout340.xml"/><Relationship Id="rId102" Type="http://schemas.openxmlformats.org/officeDocument/2006/relationships/slideLayout" Target="../slideLayouts/slideLayout363.xml"/><Relationship Id="rId123" Type="http://schemas.openxmlformats.org/officeDocument/2006/relationships/slideLayout" Target="../slideLayouts/slideLayout384.xml"/><Relationship Id="rId128" Type="http://schemas.openxmlformats.org/officeDocument/2006/relationships/slideLayout" Target="../slideLayouts/slideLayout389.xml"/><Relationship Id="rId5" Type="http://schemas.openxmlformats.org/officeDocument/2006/relationships/slideLayout" Target="../slideLayouts/slideLayout266.xml"/><Relationship Id="rId90" Type="http://schemas.openxmlformats.org/officeDocument/2006/relationships/slideLayout" Target="../slideLayouts/slideLayout351.xml"/><Relationship Id="rId95" Type="http://schemas.openxmlformats.org/officeDocument/2006/relationships/slideLayout" Target="../slideLayouts/slideLayout356.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43" Type="http://schemas.openxmlformats.org/officeDocument/2006/relationships/slideLayout" Target="../slideLayouts/slideLayout304.xml"/><Relationship Id="rId48" Type="http://schemas.openxmlformats.org/officeDocument/2006/relationships/slideLayout" Target="../slideLayouts/slideLayout309.xml"/><Relationship Id="rId64" Type="http://schemas.openxmlformats.org/officeDocument/2006/relationships/slideLayout" Target="../slideLayouts/slideLayout325.xml"/><Relationship Id="rId69" Type="http://schemas.openxmlformats.org/officeDocument/2006/relationships/slideLayout" Target="../slideLayouts/slideLayout330.xml"/><Relationship Id="rId113" Type="http://schemas.openxmlformats.org/officeDocument/2006/relationships/slideLayout" Target="../slideLayouts/slideLayout374.xml"/><Relationship Id="rId118" Type="http://schemas.openxmlformats.org/officeDocument/2006/relationships/slideLayout" Target="../slideLayouts/slideLayout379.xml"/><Relationship Id="rId134" Type="http://schemas.openxmlformats.org/officeDocument/2006/relationships/slideLayout" Target="../slideLayouts/slideLayout395.xml"/><Relationship Id="rId80" Type="http://schemas.openxmlformats.org/officeDocument/2006/relationships/slideLayout" Target="../slideLayouts/slideLayout341.xml"/><Relationship Id="rId85" Type="http://schemas.openxmlformats.org/officeDocument/2006/relationships/slideLayout" Target="../slideLayouts/slideLayout346.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33" Type="http://schemas.openxmlformats.org/officeDocument/2006/relationships/slideLayout" Target="../slideLayouts/slideLayout294.xml"/><Relationship Id="rId38" Type="http://schemas.openxmlformats.org/officeDocument/2006/relationships/slideLayout" Target="../slideLayouts/slideLayout299.xml"/><Relationship Id="rId59" Type="http://schemas.openxmlformats.org/officeDocument/2006/relationships/slideLayout" Target="../slideLayouts/slideLayout320.xml"/><Relationship Id="rId103" Type="http://schemas.openxmlformats.org/officeDocument/2006/relationships/slideLayout" Target="../slideLayouts/slideLayout364.xml"/><Relationship Id="rId108" Type="http://schemas.openxmlformats.org/officeDocument/2006/relationships/slideLayout" Target="../slideLayouts/slideLayout369.xml"/><Relationship Id="rId124" Type="http://schemas.openxmlformats.org/officeDocument/2006/relationships/slideLayout" Target="../slideLayouts/slideLayout385.xml"/><Relationship Id="rId129" Type="http://schemas.openxmlformats.org/officeDocument/2006/relationships/slideLayout" Target="../slideLayouts/slideLayout390.xml"/><Relationship Id="rId54" Type="http://schemas.openxmlformats.org/officeDocument/2006/relationships/slideLayout" Target="../slideLayouts/slideLayout315.xml"/><Relationship Id="rId70" Type="http://schemas.openxmlformats.org/officeDocument/2006/relationships/slideLayout" Target="../slideLayouts/slideLayout331.xml"/><Relationship Id="rId75" Type="http://schemas.openxmlformats.org/officeDocument/2006/relationships/slideLayout" Target="../slideLayouts/slideLayout336.xml"/><Relationship Id="rId91" Type="http://schemas.openxmlformats.org/officeDocument/2006/relationships/slideLayout" Target="../slideLayouts/slideLayout352.xml"/><Relationship Id="rId96" Type="http://schemas.openxmlformats.org/officeDocument/2006/relationships/slideLayout" Target="../slideLayouts/slideLayout35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49" Type="http://schemas.openxmlformats.org/officeDocument/2006/relationships/slideLayout" Target="../slideLayouts/slideLayout310.xml"/><Relationship Id="rId114" Type="http://schemas.openxmlformats.org/officeDocument/2006/relationships/slideLayout" Target="../slideLayouts/slideLayout375.xml"/><Relationship Id="rId119" Type="http://schemas.openxmlformats.org/officeDocument/2006/relationships/slideLayout" Target="../slideLayouts/slideLayout380.xml"/><Relationship Id="rId44" Type="http://schemas.openxmlformats.org/officeDocument/2006/relationships/slideLayout" Target="../slideLayouts/slideLayout305.xml"/><Relationship Id="rId60" Type="http://schemas.openxmlformats.org/officeDocument/2006/relationships/slideLayout" Target="../slideLayouts/slideLayout321.xml"/><Relationship Id="rId65" Type="http://schemas.openxmlformats.org/officeDocument/2006/relationships/slideLayout" Target="../slideLayouts/slideLayout326.xml"/><Relationship Id="rId81" Type="http://schemas.openxmlformats.org/officeDocument/2006/relationships/slideLayout" Target="../slideLayouts/slideLayout342.xml"/><Relationship Id="rId86" Type="http://schemas.openxmlformats.org/officeDocument/2006/relationships/slideLayout" Target="../slideLayouts/slideLayout347.xml"/><Relationship Id="rId130" Type="http://schemas.openxmlformats.org/officeDocument/2006/relationships/slideLayout" Target="../slideLayouts/slideLayout391.xml"/><Relationship Id="rId135" Type="http://schemas.openxmlformats.org/officeDocument/2006/relationships/slideLayout" Target="../slideLayouts/slideLayout396.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9" Type="http://schemas.openxmlformats.org/officeDocument/2006/relationships/slideLayout" Target="../slideLayouts/slideLayout300.xml"/><Relationship Id="rId109" Type="http://schemas.openxmlformats.org/officeDocument/2006/relationships/slideLayout" Target="../slideLayouts/slideLayout370.xml"/><Relationship Id="rId34" Type="http://schemas.openxmlformats.org/officeDocument/2006/relationships/slideLayout" Target="../slideLayouts/slideLayout295.xml"/><Relationship Id="rId50" Type="http://schemas.openxmlformats.org/officeDocument/2006/relationships/slideLayout" Target="../slideLayouts/slideLayout311.xml"/><Relationship Id="rId55" Type="http://schemas.openxmlformats.org/officeDocument/2006/relationships/slideLayout" Target="../slideLayouts/slideLayout316.xml"/><Relationship Id="rId76" Type="http://schemas.openxmlformats.org/officeDocument/2006/relationships/slideLayout" Target="../slideLayouts/slideLayout337.xml"/><Relationship Id="rId97" Type="http://schemas.openxmlformats.org/officeDocument/2006/relationships/slideLayout" Target="../slideLayouts/slideLayout358.xml"/><Relationship Id="rId104" Type="http://schemas.openxmlformats.org/officeDocument/2006/relationships/slideLayout" Target="../slideLayouts/slideLayout365.xml"/><Relationship Id="rId120" Type="http://schemas.openxmlformats.org/officeDocument/2006/relationships/slideLayout" Target="../slideLayouts/slideLayout381.xml"/><Relationship Id="rId125" Type="http://schemas.openxmlformats.org/officeDocument/2006/relationships/slideLayout" Target="../slideLayouts/slideLayout386.xml"/><Relationship Id="rId7" Type="http://schemas.openxmlformats.org/officeDocument/2006/relationships/slideLayout" Target="../slideLayouts/slideLayout268.xml"/><Relationship Id="rId71" Type="http://schemas.openxmlformats.org/officeDocument/2006/relationships/slideLayout" Target="../slideLayouts/slideLayout332.xml"/><Relationship Id="rId92" Type="http://schemas.openxmlformats.org/officeDocument/2006/relationships/slideLayout" Target="../slideLayouts/slideLayout353.xml"/><Relationship Id="rId2" Type="http://schemas.openxmlformats.org/officeDocument/2006/relationships/slideLayout" Target="../slideLayouts/slideLayout263.xml"/><Relationship Id="rId29" Type="http://schemas.openxmlformats.org/officeDocument/2006/relationships/slideLayout" Target="../slideLayouts/slideLayout290.xml"/><Relationship Id="rId24" Type="http://schemas.openxmlformats.org/officeDocument/2006/relationships/slideLayout" Target="../slideLayouts/slideLayout285.xml"/><Relationship Id="rId40" Type="http://schemas.openxmlformats.org/officeDocument/2006/relationships/slideLayout" Target="../slideLayouts/slideLayout301.xml"/><Relationship Id="rId45" Type="http://schemas.openxmlformats.org/officeDocument/2006/relationships/slideLayout" Target="../slideLayouts/slideLayout306.xml"/><Relationship Id="rId66" Type="http://schemas.openxmlformats.org/officeDocument/2006/relationships/slideLayout" Target="../slideLayouts/slideLayout327.xml"/><Relationship Id="rId87" Type="http://schemas.openxmlformats.org/officeDocument/2006/relationships/slideLayout" Target="../slideLayouts/slideLayout348.xml"/><Relationship Id="rId110" Type="http://schemas.openxmlformats.org/officeDocument/2006/relationships/slideLayout" Target="../slideLayouts/slideLayout371.xml"/><Relationship Id="rId115" Type="http://schemas.openxmlformats.org/officeDocument/2006/relationships/slideLayout" Target="../slideLayouts/slideLayout376.xml"/><Relationship Id="rId131" Type="http://schemas.openxmlformats.org/officeDocument/2006/relationships/slideLayout" Target="../slideLayouts/slideLayout392.xml"/><Relationship Id="rId136" Type="http://schemas.openxmlformats.org/officeDocument/2006/relationships/slideLayout" Target="../slideLayouts/slideLayout397.xml"/><Relationship Id="rId61" Type="http://schemas.openxmlformats.org/officeDocument/2006/relationships/slideLayout" Target="../slideLayouts/slideLayout322.xml"/><Relationship Id="rId82" Type="http://schemas.openxmlformats.org/officeDocument/2006/relationships/slideLayout" Target="../slideLayouts/slideLayout343.xml"/><Relationship Id="rId19" Type="http://schemas.openxmlformats.org/officeDocument/2006/relationships/slideLayout" Target="../slideLayouts/slideLayout280.xml"/><Relationship Id="rId14" Type="http://schemas.openxmlformats.org/officeDocument/2006/relationships/slideLayout" Target="../slideLayouts/slideLayout275.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56" Type="http://schemas.openxmlformats.org/officeDocument/2006/relationships/slideLayout" Target="../slideLayouts/slideLayout317.xml"/><Relationship Id="rId77" Type="http://schemas.openxmlformats.org/officeDocument/2006/relationships/slideLayout" Target="../slideLayouts/slideLayout338.xml"/><Relationship Id="rId100" Type="http://schemas.openxmlformats.org/officeDocument/2006/relationships/slideLayout" Target="../slideLayouts/slideLayout361.xml"/><Relationship Id="rId105" Type="http://schemas.openxmlformats.org/officeDocument/2006/relationships/slideLayout" Target="../slideLayouts/slideLayout366.xml"/><Relationship Id="rId126" Type="http://schemas.openxmlformats.org/officeDocument/2006/relationships/slideLayout" Target="../slideLayouts/slideLayout387.xml"/><Relationship Id="rId8" Type="http://schemas.openxmlformats.org/officeDocument/2006/relationships/slideLayout" Target="../slideLayouts/slideLayout269.xml"/><Relationship Id="rId51" Type="http://schemas.openxmlformats.org/officeDocument/2006/relationships/slideLayout" Target="../slideLayouts/slideLayout312.xml"/><Relationship Id="rId72" Type="http://schemas.openxmlformats.org/officeDocument/2006/relationships/slideLayout" Target="../slideLayouts/slideLayout333.xml"/><Relationship Id="rId93" Type="http://schemas.openxmlformats.org/officeDocument/2006/relationships/slideLayout" Target="../slideLayouts/slideLayout354.xml"/><Relationship Id="rId98" Type="http://schemas.openxmlformats.org/officeDocument/2006/relationships/slideLayout" Target="../slideLayouts/slideLayout359.xml"/><Relationship Id="rId121" Type="http://schemas.openxmlformats.org/officeDocument/2006/relationships/slideLayout" Target="../slideLayouts/slideLayout382.xml"/><Relationship Id="rId3" Type="http://schemas.openxmlformats.org/officeDocument/2006/relationships/slideLayout" Target="../slideLayouts/slideLayout264.xml"/><Relationship Id="rId25" Type="http://schemas.openxmlformats.org/officeDocument/2006/relationships/slideLayout" Target="../slideLayouts/slideLayout286.xml"/><Relationship Id="rId46" Type="http://schemas.openxmlformats.org/officeDocument/2006/relationships/slideLayout" Target="../slideLayouts/slideLayout307.xml"/><Relationship Id="rId67" Type="http://schemas.openxmlformats.org/officeDocument/2006/relationships/slideLayout" Target="../slideLayouts/slideLayout328.xml"/><Relationship Id="rId116" Type="http://schemas.openxmlformats.org/officeDocument/2006/relationships/slideLayout" Target="../slideLayouts/slideLayout377.xml"/><Relationship Id="rId137" Type="http://schemas.openxmlformats.org/officeDocument/2006/relationships/theme" Target="../theme/theme29.xml"/><Relationship Id="rId20" Type="http://schemas.openxmlformats.org/officeDocument/2006/relationships/slideLayout" Target="../slideLayouts/slideLayout281.xml"/><Relationship Id="rId41" Type="http://schemas.openxmlformats.org/officeDocument/2006/relationships/slideLayout" Target="../slideLayouts/slideLayout302.xml"/><Relationship Id="rId62" Type="http://schemas.openxmlformats.org/officeDocument/2006/relationships/slideLayout" Target="../slideLayouts/slideLayout323.xml"/><Relationship Id="rId83" Type="http://schemas.openxmlformats.org/officeDocument/2006/relationships/slideLayout" Target="../slideLayouts/slideLayout344.xml"/><Relationship Id="rId88" Type="http://schemas.openxmlformats.org/officeDocument/2006/relationships/slideLayout" Target="../slideLayouts/slideLayout349.xml"/><Relationship Id="rId111" Type="http://schemas.openxmlformats.org/officeDocument/2006/relationships/slideLayout" Target="../slideLayouts/slideLayout372.xml"/><Relationship Id="rId132" Type="http://schemas.openxmlformats.org/officeDocument/2006/relationships/slideLayout" Target="../slideLayouts/slideLayout393.xml"/><Relationship Id="rId15" Type="http://schemas.openxmlformats.org/officeDocument/2006/relationships/slideLayout" Target="../slideLayouts/slideLayout276.xml"/><Relationship Id="rId36" Type="http://schemas.openxmlformats.org/officeDocument/2006/relationships/slideLayout" Target="../slideLayouts/slideLayout297.xml"/><Relationship Id="rId57" Type="http://schemas.openxmlformats.org/officeDocument/2006/relationships/slideLayout" Target="../slideLayouts/slideLayout318.xml"/><Relationship Id="rId106" Type="http://schemas.openxmlformats.org/officeDocument/2006/relationships/slideLayout" Target="../slideLayouts/slideLayout367.xml"/><Relationship Id="rId127" Type="http://schemas.openxmlformats.org/officeDocument/2006/relationships/slideLayout" Target="../slideLayouts/slideLayout388.xml"/><Relationship Id="rId10" Type="http://schemas.openxmlformats.org/officeDocument/2006/relationships/slideLayout" Target="../slideLayouts/slideLayout271.xml"/><Relationship Id="rId31" Type="http://schemas.openxmlformats.org/officeDocument/2006/relationships/slideLayout" Target="../slideLayouts/slideLayout292.xml"/><Relationship Id="rId52" Type="http://schemas.openxmlformats.org/officeDocument/2006/relationships/slideLayout" Target="../slideLayouts/slideLayout313.xml"/><Relationship Id="rId73" Type="http://schemas.openxmlformats.org/officeDocument/2006/relationships/slideLayout" Target="../slideLayouts/slideLayout334.xml"/><Relationship Id="rId78" Type="http://schemas.openxmlformats.org/officeDocument/2006/relationships/slideLayout" Target="../slideLayouts/slideLayout339.xml"/><Relationship Id="rId94" Type="http://schemas.openxmlformats.org/officeDocument/2006/relationships/slideLayout" Target="../slideLayouts/slideLayout355.xml"/><Relationship Id="rId99" Type="http://schemas.openxmlformats.org/officeDocument/2006/relationships/slideLayout" Target="../slideLayouts/slideLayout360.xml"/><Relationship Id="rId101" Type="http://schemas.openxmlformats.org/officeDocument/2006/relationships/slideLayout" Target="../slideLayouts/slideLayout362.xml"/><Relationship Id="rId122" Type="http://schemas.openxmlformats.org/officeDocument/2006/relationships/slideLayout" Target="../slideLayouts/slideLayout383.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26" Type="http://schemas.openxmlformats.org/officeDocument/2006/relationships/slideLayout" Target="../slideLayouts/slideLayout287.xml"/><Relationship Id="rId47" Type="http://schemas.openxmlformats.org/officeDocument/2006/relationships/slideLayout" Target="../slideLayouts/slideLayout308.xml"/><Relationship Id="rId68" Type="http://schemas.openxmlformats.org/officeDocument/2006/relationships/slideLayout" Target="../slideLayouts/slideLayout329.xml"/><Relationship Id="rId89" Type="http://schemas.openxmlformats.org/officeDocument/2006/relationships/slideLayout" Target="../slideLayouts/slideLayout350.xml"/><Relationship Id="rId112" Type="http://schemas.openxmlformats.org/officeDocument/2006/relationships/slideLayout" Target="../slideLayouts/slideLayout373.xml"/><Relationship Id="rId133" Type="http://schemas.openxmlformats.org/officeDocument/2006/relationships/slideLayout" Target="../slideLayouts/slideLayout3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34303875"/>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7853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DE55A7B-84C1-4046-893D-4795B59E552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777639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676A50-50CE-D449-A901-9EEFF95B092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6B12D00B-DAD7-C440-AF2B-81AE3F854FAA}" type="datetime1">
              <a:rPr lang="en-US">
                <a:ea typeface="ＭＳ Ｐゴシック" charset="0"/>
                <a:cs typeface="ＭＳ Ｐゴシック" charset="0"/>
              </a:rPr>
              <a:pPr defTabSz="914400" fontAlgn="base">
                <a:spcBef>
                  <a:spcPct val="0"/>
                </a:spcBef>
                <a:spcAft>
                  <a:spcPct val="0"/>
                </a:spcAft>
                <a:defRPr/>
              </a:pPr>
              <a:t>1/9/24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66561B40-00D8-5049-BB1D-A044CB4701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defTabSz="914400" fontAlgn="base">
              <a:spcBef>
                <a:spcPct val="0"/>
              </a:spcBef>
              <a:spcAft>
                <a:spcPct val="0"/>
              </a:spcAft>
              <a:defRPr/>
            </a:pPr>
            <a:fld id="{A95DE587-37A4-2843-B675-B2E5DBCD32C5}" type="slidenum">
              <a:rPr lang="en-US">
                <a:latin typeface="Arial" charset="0"/>
                <a:ea typeface="ＭＳ Ｐゴシック" charset="0"/>
              </a:rPr>
              <a:pPr defTabSz="914400" fontAlgn="base">
                <a:spcBef>
                  <a:spcPct val="0"/>
                </a:spcBef>
                <a:spcAft>
                  <a:spcPct val="0"/>
                </a:spcAft>
                <a:defRPr/>
              </a:pPr>
              <a:t>‹#›</a:t>
            </a:fld>
            <a:endParaRPr lang="th-TH">
              <a:latin typeface="Arial" charset="0"/>
              <a:ea typeface="ＭＳ Ｐゴシック" charset="0"/>
            </a:endParaRPr>
          </a:p>
        </p:txBody>
      </p:sp>
    </p:spTree>
    <p:extLst>
      <p:ext uri="{BB962C8B-B14F-4D97-AF65-F5344CB8AC3E}">
        <p14:creationId xmlns:p14="http://schemas.microsoft.com/office/powerpoint/2010/main" val="24868454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200"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400"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600"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800"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600" indent="-228600" algn="l" rtl="0" fontAlgn="base">
        <a:spcBef>
          <a:spcPct val="20000"/>
        </a:spcBef>
        <a:spcAft>
          <a:spcPct val="0"/>
        </a:spcAft>
        <a:buChar char="»"/>
        <a:defRPr sz="2000">
          <a:solidFill>
            <a:schemeClr val="tx1"/>
          </a:solidFill>
          <a:latin typeface="+mn-lt"/>
          <a:ea typeface="Angsana New" charset="0"/>
          <a:cs typeface="+mn-cs"/>
        </a:defRPr>
      </a:lvl6pPr>
      <a:lvl7pPr marL="2971800" indent="-228600" algn="l" rtl="0" fontAlgn="base">
        <a:spcBef>
          <a:spcPct val="20000"/>
        </a:spcBef>
        <a:spcAft>
          <a:spcPct val="0"/>
        </a:spcAft>
        <a:buChar char="»"/>
        <a:defRPr sz="2000">
          <a:solidFill>
            <a:schemeClr val="tx1"/>
          </a:solidFill>
          <a:latin typeface="+mn-lt"/>
          <a:ea typeface="Angsana New" charset="0"/>
          <a:cs typeface="+mn-cs"/>
        </a:defRPr>
      </a:lvl7pPr>
      <a:lvl8pPr marL="3429000" indent="-228600" algn="l" rtl="0" fontAlgn="base">
        <a:spcBef>
          <a:spcPct val="20000"/>
        </a:spcBef>
        <a:spcAft>
          <a:spcPct val="0"/>
        </a:spcAft>
        <a:buChar char="»"/>
        <a:defRPr sz="2000">
          <a:solidFill>
            <a:schemeClr val="tx1"/>
          </a:solidFill>
          <a:latin typeface="+mn-lt"/>
          <a:ea typeface="Angsana New" charset="0"/>
          <a:cs typeface="+mn-cs"/>
        </a:defRPr>
      </a:lvl8pPr>
      <a:lvl9pPr marL="3886200" indent="-228600"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5313446"/>
      </p:ext>
    </p:extLst>
  </p:cSld>
  <p:clrMap bg1="lt1" tx1="dk1" bg2="lt2" tx2="dk2" accent1="accent1" accent2="accent2" accent3="accent3" accent4="accent4" accent5="accent5" accent6="accent6" hlink="hlink" folHlink="folHlink"/>
  <p:sldLayoutIdLst>
    <p:sldLayoutId id="2147484246" r:id="rId1"/>
    <p:sldLayoutId id="214748424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982208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1FD13D8-8EB2-9442-B8BE-0DE986D5BE18}"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25569083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542320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0834844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851432456"/>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75100631"/>
      </p:ext>
    </p:extLst>
  </p:cSld>
  <p:clrMap bg1="dk2" tx1="lt1" bg2="dk1"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686443122"/>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412098036"/>
      </p:ext>
    </p:extLst>
  </p:cSld>
  <p:clrMap bg1="lt1" tx1="dk1" bg2="lt2" tx2="dk2" accent1="accent1" accent2="accent2" accent3="accent3" accent4="accent4" accent5="accent5" accent6="accent6" hlink="hlink" folHlink="folHlink"/>
  <p:sldLayoutIdLst>
    <p:sldLayoutId id="2147484375" r:id="rId1"/>
    <p:sldLayoutId id="214748437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128899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493659542"/>
      </p:ext>
    </p:extLst>
  </p:cSld>
  <p:clrMap bg1="lt1" tx1="dk1" bg2="lt2" tx2="dk2" accent1="accent1" accent2="accent2" accent3="accent3" accent4="accent4" accent5="accent5" accent6="accent6" hlink="hlink" folHlink="folHlink"/>
  <p:sldLayoutIdLst>
    <p:sldLayoutId id="214748439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23894878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3452126050"/>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 id="2147484427" r:id="rId24"/>
    <p:sldLayoutId id="2147484428" r:id="rId25"/>
    <p:sldLayoutId id="2147484429" r:id="rId26"/>
    <p:sldLayoutId id="2147484430" r:id="rId27"/>
    <p:sldLayoutId id="2147484431" r:id="rId28"/>
    <p:sldLayoutId id="2147484432" r:id="rId29"/>
    <p:sldLayoutId id="2147484433" r:id="rId30"/>
    <p:sldLayoutId id="2147484434" r:id="rId31"/>
    <p:sldLayoutId id="2147484435" r:id="rId32"/>
    <p:sldLayoutId id="2147484436" r:id="rId33"/>
    <p:sldLayoutId id="2147484437" r:id="rId34"/>
    <p:sldLayoutId id="2147484438" r:id="rId35"/>
    <p:sldLayoutId id="2147484439" r:id="rId36"/>
    <p:sldLayoutId id="2147484440" r:id="rId37"/>
    <p:sldLayoutId id="2147484441" r:id="rId38"/>
    <p:sldLayoutId id="2147484442" r:id="rId39"/>
    <p:sldLayoutId id="2147484443" r:id="rId40"/>
    <p:sldLayoutId id="2147484444" r:id="rId41"/>
    <p:sldLayoutId id="2147484445" r:id="rId42"/>
    <p:sldLayoutId id="2147484446" r:id="rId43"/>
    <p:sldLayoutId id="2147484447" r:id="rId44"/>
    <p:sldLayoutId id="2147484448" r:id="rId45"/>
    <p:sldLayoutId id="2147484449" r:id="rId46"/>
    <p:sldLayoutId id="2147484450" r:id="rId47"/>
    <p:sldLayoutId id="2147484451" r:id="rId48"/>
    <p:sldLayoutId id="2147484452" r:id="rId49"/>
    <p:sldLayoutId id="2147484453" r:id="rId50"/>
    <p:sldLayoutId id="2147484454" r:id="rId51"/>
    <p:sldLayoutId id="2147484455" r:id="rId52"/>
    <p:sldLayoutId id="2147484456" r:id="rId53"/>
    <p:sldLayoutId id="2147484457" r:id="rId54"/>
    <p:sldLayoutId id="2147484458" r:id="rId55"/>
    <p:sldLayoutId id="2147484459" r:id="rId56"/>
    <p:sldLayoutId id="2147484460" r:id="rId57"/>
    <p:sldLayoutId id="2147484461" r:id="rId58"/>
    <p:sldLayoutId id="2147484462" r:id="rId59"/>
    <p:sldLayoutId id="2147484463" r:id="rId60"/>
    <p:sldLayoutId id="2147484464" r:id="rId61"/>
    <p:sldLayoutId id="2147484465" r:id="rId62"/>
    <p:sldLayoutId id="2147484466" r:id="rId63"/>
    <p:sldLayoutId id="2147484467" r:id="rId64"/>
    <p:sldLayoutId id="2147484468" r:id="rId65"/>
    <p:sldLayoutId id="2147484469" r:id="rId66"/>
    <p:sldLayoutId id="2147484470" r:id="rId67"/>
    <p:sldLayoutId id="2147484471" r:id="rId68"/>
    <p:sldLayoutId id="2147484472" r:id="rId69"/>
    <p:sldLayoutId id="2147484473" r:id="rId70"/>
    <p:sldLayoutId id="2147484474" r:id="rId71"/>
    <p:sldLayoutId id="2147484475" r:id="rId72"/>
    <p:sldLayoutId id="2147484476" r:id="rId73"/>
    <p:sldLayoutId id="2147484477" r:id="rId74"/>
    <p:sldLayoutId id="2147484478" r:id="rId75"/>
    <p:sldLayoutId id="2147484479" r:id="rId76"/>
    <p:sldLayoutId id="2147484480" r:id="rId77"/>
    <p:sldLayoutId id="2147484481" r:id="rId78"/>
    <p:sldLayoutId id="2147484482" r:id="rId79"/>
    <p:sldLayoutId id="2147484483" r:id="rId80"/>
    <p:sldLayoutId id="2147484484" r:id="rId81"/>
    <p:sldLayoutId id="2147484485" r:id="rId82"/>
    <p:sldLayoutId id="2147484486" r:id="rId83"/>
    <p:sldLayoutId id="2147484487" r:id="rId84"/>
    <p:sldLayoutId id="2147484488" r:id="rId85"/>
    <p:sldLayoutId id="2147484489" r:id="rId86"/>
    <p:sldLayoutId id="2147484490" r:id="rId87"/>
    <p:sldLayoutId id="2147484491" r:id="rId88"/>
    <p:sldLayoutId id="2147484492" r:id="rId89"/>
    <p:sldLayoutId id="2147484493" r:id="rId90"/>
    <p:sldLayoutId id="2147484494" r:id="rId91"/>
    <p:sldLayoutId id="2147484495" r:id="rId92"/>
    <p:sldLayoutId id="2147484496" r:id="rId93"/>
    <p:sldLayoutId id="2147484497" r:id="rId94"/>
    <p:sldLayoutId id="2147484498" r:id="rId95"/>
    <p:sldLayoutId id="2147484499" r:id="rId96"/>
    <p:sldLayoutId id="2147484500" r:id="rId97"/>
    <p:sldLayoutId id="2147484501" r:id="rId98"/>
    <p:sldLayoutId id="2147484502" r:id="rId99"/>
    <p:sldLayoutId id="2147484503" r:id="rId100"/>
    <p:sldLayoutId id="2147484504" r:id="rId101"/>
    <p:sldLayoutId id="2147484505" r:id="rId102"/>
    <p:sldLayoutId id="2147484506" r:id="rId103"/>
    <p:sldLayoutId id="2147484507" r:id="rId104"/>
    <p:sldLayoutId id="2147484508" r:id="rId105"/>
    <p:sldLayoutId id="2147484509" r:id="rId106"/>
    <p:sldLayoutId id="2147484510" r:id="rId107"/>
    <p:sldLayoutId id="2147484511" r:id="rId108"/>
    <p:sldLayoutId id="2147484512" r:id="rId109"/>
    <p:sldLayoutId id="2147484513" r:id="rId110"/>
    <p:sldLayoutId id="2147484514" r:id="rId111"/>
    <p:sldLayoutId id="2147484515" r:id="rId112"/>
    <p:sldLayoutId id="2147484516" r:id="rId113"/>
    <p:sldLayoutId id="2147484517" r:id="rId114"/>
    <p:sldLayoutId id="2147484518" r:id="rId115"/>
    <p:sldLayoutId id="2147484519" r:id="rId116"/>
    <p:sldLayoutId id="2147484520" r:id="rId117"/>
    <p:sldLayoutId id="2147484521" r:id="rId118"/>
    <p:sldLayoutId id="2147484522" r:id="rId119"/>
    <p:sldLayoutId id="2147484523" r:id="rId120"/>
    <p:sldLayoutId id="2147484524" r:id="rId121"/>
    <p:sldLayoutId id="2147484525" r:id="rId122"/>
    <p:sldLayoutId id="2147484526" r:id="rId123"/>
    <p:sldLayoutId id="2147484527" r:id="rId124"/>
    <p:sldLayoutId id="2147484528" r:id="rId125"/>
    <p:sldLayoutId id="2147484529" r:id="rId126"/>
    <p:sldLayoutId id="2147484530" r:id="rId127"/>
    <p:sldLayoutId id="2147484531" r:id="rId128"/>
    <p:sldLayoutId id="2147484532" r:id="rId129"/>
    <p:sldLayoutId id="2147484533" r:id="rId130"/>
    <p:sldLayoutId id="2147484534" r:id="rId131"/>
    <p:sldLayoutId id="2147484535" r:id="rId132"/>
    <p:sldLayoutId id="2147484536" r:id="rId133"/>
    <p:sldLayoutId id="2147484537" r:id="rId134"/>
    <p:sldLayoutId id="2147484538" r:id="rId135"/>
    <p:sldLayoutId id="2147484539" r:id="rId13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0F5B04-0A0A-4D3B-9CB0-4722B18F0223}" type="datetimeFigureOut">
              <a:rPr lang="en-US" smtClean="0">
                <a:solidFill>
                  <a:prstClr val="black">
                    <a:tint val="75000"/>
                  </a:prstClr>
                </a:solidFill>
                <a:latin typeface="Calibri"/>
                <a:ea typeface="ＭＳ Ｐゴシック" charset="0"/>
                <a:cs typeface="ＭＳ Ｐゴシック" charset="0"/>
              </a:rPr>
              <a:pPr defTabSz="914400"/>
              <a:t>1/9/24</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551307-7FD0-4CFF-B6E6-1FEF1BAD319D}"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716624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562828424"/>
      </p:ext>
    </p:extLst>
  </p:cSld>
  <p:clrMap bg1="lt1" tx1="dk1" bg2="lt2" tx2="dk2" accent1="accent1" accent2="accent2" accent3="accent3" accent4="accent4" accent5="accent5" accent6="accent6" hlink="hlink" folHlink="folHlink"/>
  <p:sldLayoutIdLst>
    <p:sldLayoutId id="2147483838" r:id="rId1"/>
    <p:sldLayoutId id="214748383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1/9/24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993364596"/>
      </p:ext>
    </p:extLst>
  </p:cSld>
  <p:clrMap bg1="lt1" tx1="dk1" bg2="lt2" tx2="dk2" accent1="accent1" accent2="accent2" accent3="accent3" accent4="accent4" accent5="accent5" accent6="accent6" hlink="hlink" folHlink="folHlink"/>
  <p:sldLayoutIdLst>
    <p:sldLayoutId id="2147483853" r:id="rId1"/>
    <p:sldLayoutId id="2147483855"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996292090"/>
      </p:ext>
    </p:extLst>
  </p:cSld>
  <p:clrMap bg1="dk2" tx1="lt1" bg2="dk1"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226.xml"/><Relationship Id="rId4" Type="http://schemas.openxmlformats.org/officeDocument/2006/relationships/image" Target="../media/image81.gif"/></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9.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108.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6.xml"/><Relationship Id="rId1" Type="http://schemas.openxmlformats.org/officeDocument/2006/relationships/slideLayout" Target="../slideLayouts/slideLayout120.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2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1.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1.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4.png"/><Relationship Id="rId1" Type="http://schemas.openxmlformats.org/officeDocument/2006/relationships/slideLayout" Target="../slideLayouts/slideLayout131.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4.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32.xml"/><Relationship Id="rId1" Type="http://schemas.openxmlformats.org/officeDocument/2006/relationships/themeOverride" Target="../theme/themeOverride30.xml"/><Relationship Id="rId4" Type="http://schemas.openxmlformats.org/officeDocument/2006/relationships/image" Target="../media/image10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8.xml"/><Relationship Id="rId1" Type="http://schemas.openxmlformats.org/officeDocument/2006/relationships/themeOverride" Target="../theme/themeOverride3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3.xml"/><Relationship Id="rId1" Type="http://schemas.openxmlformats.org/officeDocument/2006/relationships/themeOverride" Target="../theme/themeOverride32.xml"/><Relationship Id="rId4" Type="http://schemas.openxmlformats.org/officeDocument/2006/relationships/image" Target="../media/image10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15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152.xml"/><Relationship Id="rId5" Type="http://schemas.openxmlformats.org/officeDocument/2006/relationships/image" Target="../media/image112.jpg"/><Relationship Id="rId4" Type="http://schemas.openxmlformats.org/officeDocument/2006/relationships/image" Target="../media/image111.jpg"/></Relationships>
</file>

<file path=ppt/slides/_rels/slide13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5.xml"/><Relationship Id="rId1" Type="http://schemas.openxmlformats.org/officeDocument/2006/relationships/slideLayout" Target="../slideLayouts/slideLayout152.xml"/><Relationship Id="rId4" Type="http://schemas.openxmlformats.org/officeDocument/2006/relationships/image" Target="../media/image114.jp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144.xml"/><Relationship Id="rId5" Type="http://schemas.openxmlformats.org/officeDocument/2006/relationships/image" Target="../media/image117.jpeg"/><Relationship Id="rId4" Type="http://schemas.openxmlformats.org/officeDocument/2006/relationships/image" Target="../media/image116.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44.xml"/><Relationship Id="rId1" Type="http://schemas.openxmlformats.org/officeDocument/2006/relationships/themeOverride" Target="../theme/themeOverride3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45.xml"/><Relationship Id="rId1" Type="http://schemas.openxmlformats.org/officeDocument/2006/relationships/themeOverride" Target="../theme/themeOverride3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5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1.xml"/><Relationship Id="rId1" Type="http://schemas.openxmlformats.org/officeDocument/2006/relationships/slideLayout" Target="../slideLayouts/slideLayout4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5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52.xml"/><Relationship Id="rId1" Type="http://schemas.openxmlformats.org/officeDocument/2006/relationships/themeOverride" Target="../theme/themeOverride35.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4.xml"/><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5.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1.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21.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1.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22.jpeg"/></Relationships>
</file>

<file path=ppt/slides/_rels/slide1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8.xml"/><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9.xml"/><Relationship Id="rId1" Type="http://schemas.openxmlformats.org/officeDocument/2006/relationships/slideLayout" Target="../slideLayouts/slideLayout2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1.xml"/><Relationship Id="rId1" Type="http://schemas.openxmlformats.org/officeDocument/2006/relationships/slideLayout" Target="../slideLayouts/slideLayout179.xml"/><Relationship Id="rId4" Type="http://schemas.openxmlformats.org/officeDocument/2006/relationships/image" Target="../media/image126.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8.xml"/><Relationship Id="rId1" Type="http://schemas.openxmlformats.org/officeDocument/2006/relationships/themeOverride" Target="../theme/themeOverride36.xml"/><Relationship Id="rId4" Type="http://schemas.openxmlformats.org/officeDocument/2006/relationships/image" Target="../media/image66.png"/></Relationships>
</file>

<file path=ppt/slides/_rels/slide1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5.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1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60.xml"/></Relationships>
</file>

<file path=ppt/slides/_rels/slide1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6.xml"/><Relationship Id="rId1" Type="http://schemas.openxmlformats.org/officeDocument/2006/relationships/slideLayout" Target="../slideLayouts/slideLayout28.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7.xml"/><Relationship Id="rId1" Type="http://schemas.openxmlformats.org/officeDocument/2006/relationships/slideLayout" Target="../slideLayouts/slideLayout28.xml"/><Relationship Id="rId4" Type="http://schemas.openxmlformats.org/officeDocument/2006/relationships/image" Target="../media/image13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0.xml"/><Relationship Id="rId1" Type="http://schemas.openxmlformats.org/officeDocument/2006/relationships/slideLayout" Target="../slideLayouts/slideLayout179.xml"/></Relationships>
</file>

<file path=ppt/slides/_rels/slide1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1.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2.xml"/><Relationship Id="rId1" Type="http://schemas.openxmlformats.org/officeDocument/2006/relationships/slideLayout" Target="../slideLayouts/slideLayout179.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3.xml"/><Relationship Id="rId1" Type="http://schemas.openxmlformats.org/officeDocument/2006/relationships/slideLayout" Target="../slideLayouts/slideLayout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7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38.xml"/><Relationship Id="rId1" Type="http://schemas.openxmlformats.org/officeDocument/2006/relationships/themeOverride" Target="../theme/themeOverride37.xml"/><Relationship Id="rId4" Type="http://schemas.openxmlformats.org/officeDocument/2006/relationships/image" Target="../media/image14.png"/></Relationships>
</file>

<file path=ppt/slides/_rels/slide1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5.png"/><Relationship Id="rId4" Type="http://schemas.openxmlformats.org/officeDocument/2006/relationships/notesSlide" Target="../notesSlides/notesSlide16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9.xml"/><Relationship Id="rId1" Type="http://schemas.openxmlformats.org/officeDocument/2006/relationships/themeOverride" Target="../theme/themeOverride38.xml"/><Relationship Id="rId4" Type="http://schemas.openxmlformats.org/officeDocument/2006/relationships/image" Target="../media/image6.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4.xml"/><Relationship Id="rId1" Type="http://schemas.openxmlformats.org/officeDocument/2006/relationships/slideLayout" Target="../slideLayouts/slideLayout179.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62.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47.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62.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4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62.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62.xml"/><Relationship Id="rId1" Type="http://schemas.openxmlformats.org/officeDocument/2006/relationships/tags" Target="../tags/tag17.xml"/><Relationship Id="rId4" Type="http://schemas.openxmlformats.org/officeDocument/2006/relationships/image" Target="../media/image151.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62.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52.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62.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53.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62.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54.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62.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55.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62.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56.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62.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57.jpeg"/></Relationships>
</file>

<file path=ppt/slides/_rels/slide1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32.xml"/><Relationship Id="rId1" Type="http://schemas.openxmlformats.org/officeDocument/2006/relationships/themeOverride" Target="../theme/themeOverride39.xml"/><Relationship Id="rId4" Type="http://schemas.openxmlformats.org/officeDocument/2006/relationships/image" Target="../media/image1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32.xml"/><Relationship Id="rId1" Type="http://schemas.openxmlformats.org/officeDocument/2006/relationships/themeOverride" Target="../theme/themeOverride40.xml"/><Relationship Id="rId4" Type="http://schemas.openxmlformats.org/officeDocument/2006/relationships/image" Target="../media/image1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32.xml"/><Relationship Id="rId1" Type="http://schemas.openxmlformats.org/officeDocument/2006/relationships/themeOverride" Target="../theme/themeOverride41.xml"/><Relationship Id="rId4" Type="http://schemas.openxmlformats.org/officeDocument/2006/relationships/image" Target="../media/image1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32.xml"/><Relationship Id="rId1" Type="http://schemas.openxmlformats.org/officeDocument/2006/relationships/themeOverride" Target="../theme/themeOverride42.xml"/><Relationship Id="rId4" Type="http://schemas.openxmlformats.org/officeDocument/2006/relationships/image" Target="../media/image6.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32.xml"/><Relationship Id="rId1" Type="http://schemas.openxmlformats.org/officeDocument/2006/relationships/themeOverride" Target="../theme/themeOverride43.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21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32.xml"/><Relationship Id="rId1" Type="http://schemas.openxmlformats.org/officeDocument/2006/relationships/themeOverride" Target="../theme/themeOverride44.xml"/><Relationship Id="rId4" Type="http://schemas.openxmlformats.org/officeDocument/2006/relationships/image" Target="../media/image169.jpeg"/></Relationships>
</file>

<file path=ppt/slides/_rels/slide2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9.xml"/><Relationship Id="rId1" Type="http://schemas.openxmlformats.org/officeDocument/2006/relationships/slideLayout" Target="../slideLayouts/slideLayout179.xml"/></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1.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2.png"/></Relationships>
</file>

<file path=ppt/slides/_rels/slide2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2.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2.png"/></Relationships>
</file>

<file path=ppt/slides/_rels/slide21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50.xml"/></Relationships>
</file>

<file path=ppt/slides/_rels/slide22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5.xml"/><Relationship Id="rId1" Type="http://schemas.openxmlformats.org/officeDocument/2006/relationships/slideLayout" Target="../slideLayouts/slideLayout1.xml"/><Relationship Id="rId4" Type="http://schemas.openxmlformats.org/officeDocument/2006/relationships/image" Target="../media/image179.png"/></Relationships>
</file>

<file path=ppt/slides/_rels/slide2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6.xml"/><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2.xml"/></Relationships>
</file>

<file path=ppt/slides/_rels/slide2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23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2.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6.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32.xml"/><Relationship Id="rId1" Type="http://schemas.openxmlformats.org/officeDocument/2006/relationships/themeOverride" Target="../theme/themeOverride45.xml"/><Relationship Id="rId4" Type="http://schemas.openxmlformats.org/officeDocument/2006/relationships/image" Target="../media/image6.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32.xml"/><Relationship Id="rId1" Type="http://schemas.openxmlformats.org/officeDocument/2006/relationships/themeOverride" Target="../theme/themeOverride46.xml"/><Relationship Id="rId4" Type="http://schemas.openxmlformats.org/officeDocument/2006/relationships/image" Target="../media/image6.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32.xml"/><Relationship Id="rId1" Type="http://schemas.openxmlformats.org/officeDocument/2006/relationships/themeOverride" Target="../theme/themeOverride47.xml"/><Relationship Id="rId4" Type="http://schemas.openxmlformats.org/officeDocument/2006/relationships/image" Target="../media/image160.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32.xml"/><Relationship Id="rId1" Type="http://schemas.openxmlformats.org/officeDocument/2006/relationships/themeOverride" Target="../theme/themeOverride48.xml"/><Relationship Id="rId4" Type="http://schemas.openxmlformats.org/officeDocument/2006/relationships/image" Target="../media/image188.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2.xml"/><Relationship Id="rId1" Type="http://schemas.openxmlformats.org/officeDocument/2006/relationships/themeOverride" Target="../theme/themeOverride49.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32.xml"/><Relationship Id="rId1" Type="http://schemas.openxmlformats.org/officeDocument/2006/relationships/themeOverride" Target="../theme/themeOverride50.xml"/><Relationship Id="rId5" Type="http://schemas.openxmlformats.org/officeDocument/2006/relationships/image" Target="../media/image192.jpeg"/><Relationship Id="rId4" Type="http://schemas.openxmlformats.org/officeDocument/2006/relationships/image" Target="../media/image161.pn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32.xml"/><Relationship Id="rId1" Type="http://schemas.openxmlformats.org/officeDocument/2006/relationships/themeOverride" Target="../theme/themeOverride51.xml"/><Relationship Id="rId5" Type="http://schemas.openxmlformats.org/officeDocument/2006/relationships/image" Target="../media/image193.png"/><Relationship Id="rId4" Type="http://schemas.openxmlformats.org/officeDocument/2006/relationships/image" Target="../media/image162.jpe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32.xml"/><Relationship Id="rId1" Type="http://schemas.openxmlformats.org/officeDocument/2006/relationships/themeOverride" Target="../theme/themeOverride52.xml"/><Relationship Id="rId4" Type="http://schemas.openxmlformats.org/officeDocument/2006/relationships/image" Target="../media/image194.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32.xml"/><Relationship Id="rId1" Type="http://schemas.openxmlformats.org/officeDocument/2006/relationships/themeOverride" Target="../theme/themeOverride53.xml"/><Relationship Id="rId4" Type="http://schemas.openxmlformats.org/officeDocument/2006/relationships/image" Target="../media/image19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20.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32.xml"/><Relationship Id="rId1" Type="http://schemas.openxmlformats.org/officeDocument/2006/relationships/themeOverride" Target="../theme/themeOverride54.xml"/><Relationship Id="rId4" Type="http://schemas.openxmlformats.org/officeDocument/2006/relationships/image" Target="../media/image6.jpeg"/></Relationships>
</file>

<file path=ppt/slides/_rels/slide2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3.xml"/><Relationship Id="rId1" Type="http://schemas.openxmlformats.org/officeDocument/2006/relationships/slideLayout" Target="../slideLayouts/slideLayout28.xml"/></Relationships>
</file>

<file path=ppt/slides/_rels/slide24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37.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32.xml"/><Relationship Id="rId1" Type="http://schemas.openxmlformats.org/officeDocument/2006/relationships/themeOverride" Target="../theme/themeOverride55.xml"/><Relationship Id="rId4" Type="http://schemas.openxmlformats.org/officeDocument/2006/relationships/image" Target="../media/image6.jpeg"/></Relationships>
</file>

<file path=ppt/slides/_rels/slide2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8.xml"/><Relationship Id="rId1" Type="http://schemas.openxmlformats.org/officeDocument/2006/relationships/slideLayout" Target="../slideLayouts/slideLayout19.xml"/></Relationships>
</file>

<file path=ppt/slides/_rels/slide2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9.xml"/><Relationship Id="rId1" Type="http://schemas.openxmlformats.org/officeDocument/2006/relationships/slideLayout" Target="../slideLayouts/slideLayout19.xml"/></Relationships>
</file>

<file path=ppt/slides/_rels/slide2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21.jpeg"/></Relationships>
</file>

<file path=ppt/slides/_rels/slide2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1.xml"/><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2.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3.xml"/><Relationship Id="rId1" Type="http://schemas.openxmlformats.org/officeDocument/2006/relationships/slideLayout" Target="../slideLayouts/slideLayout19.xml"/></Relationships>
</file>

<file path=ppt/slides/_rels/slide2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4.xml"/><Relationship Id="rId1" Type="http://schemas.openxmlformats.org/officeDocument/2006/relationships/slideLayout" Target="../slideLayouts/slideLayout19.xml"/></Relationships>
</file>

<file path=ppt/slides/_rels/slide2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5.xml"/><Relationship Id="rId1" Type="http://schemas.openxmlformats.org/officeDocument/2006/relationships/slideLayout" Target="../slideLayouts/slideLayout19.xml"/></Relationships>
</file>

<file path=ppt/slides/_rels/slide2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6.xml"/><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7.xml"/><Relationship Id="rId1" Type="http://schemas.openxmlformats.org/officeDocument/2006/relationships/slideLayout" Target="../slideLayouts/slideLayout19.xml"/></Relationships>
</file>

<file path=ppt/slides/_rels/slide2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8.xml"/><Relationship Id="rId1" Type="http://schemas.openxmlformats.org/officeDocument/2006/relationships/slideLayout" Target="../slideLayouts/slideLayout19.xml"/></Relationships>
</file>

<file path=ppt/slides/_rels/slide2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9.xml"/><Relationship Id="rId1" Type="http://schemas.openxmlformats.org/officeDocument/2006/relationships/slideLayout" Target="../slideLayouts/slideLayout19.xml"/></Relationships>
</file>

<file path=ppt/slides/_rels/slide2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2.jpeg"/></Relationships>
</file>

<file path=ppt/slides/_rels/slide2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2.xm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36.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6.png"/></Relationships>
</file>

<file path=ppt/slides/_rels/slide2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23.jpeg"/></Relationships>
</file>

<file path=ppt/slides/_rels/slide2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5.xml"/><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205.png"/></Relationships>
</file>

<file path=ppt/slides/_rels/slide2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0.xml"/></Relationships>
</file>

<file path=ppt/slides/_rels/slide27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8.xml"/><Relationship Id="rId1" Type="http://schemas.openxmlformats.org/officeDocument/2006/relationships/slideLayout" Target="../slideLayouts/slideLayout7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4.jpeg"/></Relationships>
</file>

<file path=ppt/slides/_rels/slide2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49.xml"/><Relationship Id="rId1" Type="http://schemas.openxmlformats.org/officeDocument/2006/relationships/slideLayout" Target="../slideLayouts/slideLayout178.xml"/><Relationship Id="rId4" Type="http://schemas.openxmlformats.org/officeDocument/2006/relationships/image" Target="../media/image2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2.xml"/><Relationship Id="rId1" Type="http://schemas.openxmlformats.org/officeDocument/2006/relationships/themeOverride" Target="../theme/themeOverride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hemeOverride" Target="../theme/themeOverride8.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2.xml"/><Relationship Id="rId1" Type="http://schemas.openxmlformats.org/officeDocument/2006/relationships/themeOverride" Target="../theme/themeOverride10.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2.xml"/><Relationship Id="rId1" Type="http://schemas.openxmlformats.org/officeDocument/2006/relationships/themeOverride" Target="../theme/themeOverride11.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2.xml"/><Relationship Id="rId1" Type="http://schemas.openxmlformats.org/officeDocument/2006/relationships/themeOverride" Target="../theme/themeOverride12.xml"/><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hemeOverride" Target="../theme/themeOverride13.xml"/><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hemeOverride" Target="../theme/themeOverride14.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hemeOverride" Target="../theme/themeOverride15.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8.xml"/><Relationship Id="rId1" Type="http://schemas.openxmlformats.org/officeDocument/2006/relationships/themeOverride" Target="../theme/themeOverride16.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hemeOverride" Target="../theme/themeOverride17.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hemeOverride" Target="../theme/themeOverride18.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8.xml"/><Relationship Id="rId1" Type="http://schemas.openxmlformats.org/officeDocument/2006/relationships/themeOverride" Target="../theme/themeOverride19.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hemeOverride" Target="../theme/themeOverride20.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8.xml"/><Relationship Id="rId1" Type="http://schemas.openxmlformats.org/officeDocument/2006/relationships/themeOverride" Target="../theme/themeOverride22.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8.xml"/><Relationship Id="rId1" Type="http://schemas.openxmlformats.org/officeDocument/2006/relationships/themeOverride" Target="../theme/themeOverride23.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245.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8.xml"/><Relationship Id="rId1" Type="http://schemas.openxmlformats.org/officeDocument/2006/relationships/themeOverride" Target="../theme/themeOverride24.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1.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70.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2.xml"/><Relationship Id="rId1" Type="http://schemas.openxmlformats.org/officeDocument/2006/relationships/themeOverride" Target="../theme/themeOverride25.xml"/><Relationship Id="rId4" Type="http://schemas.openxmlformats.org/officeDocument/2006/relationships/image" Target="../media/image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8.xml"/><Relationship Id="rId1" Type="http://schemas.openxmlformats.org/officeDocument/2006/relationships/themeOverride" Target="../theme/themeOverride26.xml"/><Relationship Id="rId4"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themeOverride" Target="../theme/themeOverride27.xml"/><Relationship Id="rId5" Type="http://schemas.openxmlformats.org/officeDocument/2006/relationships/image" Target="../media/image75.jpg"/><Relationship Id="rId4" Type="http://schemas.openxmlformats.org/officeDocument/2006/relationships/image" Target="../media/image74.jpg"/></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8.xml"/><Relationship Id="rId1" Type="http://schemas.openxmlformats.org/officeDocument/2006/relationships/themeOverride" Target="../theme/themeOverride28.xml"/><Relationship Id="rId5" Type="http://schemas.openxmlformats.org/officeDocument/2006/relationships/image" Target="../media/image78.png"/><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2.xml"/><Relationship Id="rId1" Type="http://schemas.openxmlformats.org/officeDocument/2006/relationships/themeOverride" Target="../theme/themeOverride29.xml"/><Relationship Id="rId4" Type="http://schemas.openxmlformats.org/officeDocument/2006/relationships/image" Target="../media/image6.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47332"/>
            <a:ext cx="9175749" cy="719138"/>
          </a:xfrm>
          <a:solidFill>
            <a:schemeClr val="tx1"/>
          </a:solidFill>
        </p:spPr>
        <p:txBody>
          <a:bodyPr/>
          <a:lstStyle/>
          <a:p>
            <a:pPr rtl="1"/>
            <a:r>
              <a:rPr lang="ar-JO" dirty="0">
                <a:latin typeface="Arial" charset="0"/>
                <a:ea typeface="ＭＳ Ｐゴシック" charset="0"/>
              </a:rPr>
              <a:t>الغالبون</a:t>
            </a:r>
            <a:r>
              <a:rPr lang="en-US" dirty="0">
                <a:latin typeface="Arial" charset="0"/>
                <a:ea typeface="ＭＳ Ｐゴシック" charset="0"/>
              </a:rPr>
              <a:t>   </a:t>
            </a:r>
            <a:r>
              <a:rPr lang="ar-SA" dirty="0">
                <a:latin typeface="Arial" charset="0"/>
                <a:ea typeface="ＭＳ Ｐゴシック" charset="0"/>
              </a:rPr>
              <a:t>  </a:t>
            </a:r>
            <a:r>
              <a:rPr lang="ar-JO" dirty="0">
                <a:latin typeface="Arial" charset="0"/>
                <a:ea typeface="ＭＳ Ｐゴシック" charset="0"/>
              </a:rPr>
              <a:t> (رؤيا ٢-٣)</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725863" y="5716905"/>
            <a:ext cx="1885950"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95853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9"/>
            <a:ext cx="1727200" cy="1295400"/>
            <a:chOff x="1115616" y="5157189"/>
            <a:chExt cx="1728192" cy="1296143"/>
          </a:xfrm>
        </p:grpSpPr>
        <p:sp>
          <p:nvSpPr>
            <p:cNvPr id="13" name="5-Point Star 12"/>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1"/>
            <a:ext cx="1728787" cy="1295400"/>
            <a:chOff x="1115616" y="5157189"/>
            <a:chExt cx="1728192" cy="1296143"/>
          </a:xfrm>
        </p:grpSpPr>
        <p:sp>
          <p:nvSpPr>
            <p:cNvPr id="19" name="5-Point Star 1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5"/>
            <a:ext cx="1728787" cy="1296987"/>
            <a:chOff x="1115616" y="5157190"/>
            <a:chExt cx="1728192" cy="1296143"/>
          </a:xfrm>
        </p:grpSpPr>
        <p:sp>
          <p:nvSpPr>
            <p:cNvPr id="26" name="5-Point Star 25"/>
            <p:cNvSpPr>
              <a:spLocks/>
            </p:cNvSpPr>
            <p:nvPr/>
          </p:nvSpPr>
          <p:spPr bwMode="auto">
            <a:xfrm>
              <a:off x="1115616" y="5157190"/>
              <a:ext cx="1728192" cy="129614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4"/>
            <a:ext cx="1728787" cy="1295400"/>
            <a:chOff x="1115616" y="5157189"/>
            <a:chExt cx="1728192" cy="1296143"/>
          </a:xfrm>
        </p:grpSpPr>
        <p:sp>
          <p:nvSpPr>
            <p:cNvPr id="29" name="5-Point Star 2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368927"/>
            <a:ext cx="1727200" cy="1296988"/>
            <a:chOff x="1115616" y="5157194"/>
            <a:chExt cx="1728192" cy="1296144"/>
          </a:xfrm>
        </p:grpSpPr>
        <p:sp>
          <p:nvSpPr>
            <p:cNvPr id="32" name="5-Point Star 31"/>
            <p:cNvSpPr>
              <a:spLocks/>
            </p:cNvSpPr>
            <p:nvPr/>
          </p:nvSpPr>
          <p:spPr bwMode="auto">
            <a:xfrm>
              <a:off x="1115616" y="5157194"/>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12737" y="2622500"/>
            <a:ext cx="369887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 أكتب عليه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 اسمي الجديد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05036" y="-47209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Text Box 1028">
            <a:extLst>
              <a:ext uri="{FF2B5EF4-FFF2-40B4-BE49-F238E27FC236}">
                <a16:creationId xmlns:a16="http://schemas.microsoft.com/office/drawing/2014/main" id="{D1E308AC-3B33-48E3-B6FF-CE4E4E653A2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a:t>
            </a:r>
            <a:r>
              <a:rPr kumimoji="0" lang="ar-JO"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
        <p:nvSpPr>
          <p:cNvPr id="36" name="Title 2">
            <a:extLst>
              <a:ext uri="{FF2B5EF4-FFF2-40B4-BE49-F238E27FC236}">
                <a16:creationId xmlns:a16="http://schemas.microsoft.com/office/drawing/2014/main" id="{BFE225FA-B9C7-71A5-0CB5-CDE9249FF295}"/>
              </a:ext>
            </a:extLst>
          </p:cNvPr>
          <p:cNvSpPr txBox="1">
            <a:spLocks/>
          </p:cNvSpPr>
          <p:nvPr/>
        </p:nvSpPr>
        <p:spPr bwMode="auto">
          <a:xfrm rot="20935266">
            <a:off x="-318314" y="2909355"/>
            <a:ext cx="10024345" cy="142540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r>
              <a:rPr lang="ar-SA" sz="8800" b="1" kern="0" dirty="0">
                <a:latin typeface="Arial" charset="0"/>
                <a:ea typeface="Osaka" charset="0"/>
                <a:cs typeface="Arial" charset="0"/>
              </a:rPr>
              <a:t>رؤيا يوحنا</a:t>
            </a:r>
            <a:r>
              <a:rPr lang="en-US" sz="8800" b="1" kern="0" dirty="0">
                <a:latin typeface="Arial" charset="0"/>
                <a:ea typeface="Osaka" charset="0"/>
                <a:cs typeface="Arial" charset="0"/>
              </a:rPr>
              <a:t> </a:t>
            </a:r>
            <a:r>
              <a:rPr lang="ar-SA" sz="8800" b="1" kern="0" dirty="0">
                <a:latin typeface="Arial" charset="0"/>
                <a:ea typeface="Osaka" charset="0"/>
                <a:cs typeface="Arial" charset="0"/>
              </a:rPr>
              <a:t>٣</a:t>
            </a:r>
            <a:r>
              <a:rPr lang="en-US" sz="8800" b="1" kern="0" dirty="0">
                <a:latin typeface="Arial" charset="0"/>
                <a:ea typeface="Osaka" charset="0"/>
                <a:cs typeface="Arial" charset="0"/>
              </a:rPr>
              <a:t> </a:t>
            </a:r>
          </a:p>
        </p:txBody>
      </p:sp>
    </p:spTree>
    <p:extLst>
      <p:ext uri="{BB962C8B-B14F-4D97-AF65-F5344CB8AC3E}">
        <p14:creationId xmlns:p14="http://schemas.microsoft.com/office/powerpoint/2010/main" val="97066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4408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954107"/>
          </a:xfrm>
          <a:prstGeom prst="rect">
            <a:avLst/>
          </a:prstGeom>
          <a:solidFill>
            <a:schemeClr val="tx1"/>
          </a:solid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latin typeface="Arial"/>
                <a:ea typeface="ＭＳ Ｐゴシック" pitchFamily="34" charset="-128"/>
                <a:cs typeface="Arial"/>
              </a:rPr>
              <a:t>دعونا نصل إلى المزيد من الأشخاص الذين يعيشون في سنغافورة</a:t>
            </a:r>
            <a:endParaRPr lang="en-US" sz="2800" b="1" dirty="0">
              <a:solidFill>
                <a:srgbClr val="FFFFFF"/>
              </a:solidFill>
              <a:latin typeface="Arial"/>
              <a:ea typeface="ＭＳ Ｐゴシック" pitchFamily="34" charset="-128"/>
              <a:cs typeface="Arial"/>
            </a:endParaRPr>
          </a:p>
        </p:txBody>
      </p:sp>
    </p:spTree>
    <p:extLst>
      <p:ext uri="{BB962C8B-B14F-4D97-AF65-F5344CB8AC3E}">
        <p14:creationId xmlns:p14="http://schemas.microsoft.com/office/powerpoint/2010/main" val="16481139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20334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عطاء إرساليتنا</a:t>
            </a:r>
            <a:endParaRPr lang="en-US" b="1" dirty="0">
              <a:latin typeface="Arial" panose="020B0604020202020204" pitchFamily="34" charset="0"/>
              <a:ea typeface="ＭＳ Ｐゴシック" charset="0"/>
              <a:cs typeface="Arial" panose="020B0604020202020204" pitchFamily="34"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5"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2811439" y="2780928"/>
            <a:ext cx="250973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تايلاند</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فيتنام</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الهند</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منغوليا</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الفلبين</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ميانمار</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باكستان</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2791544"/>
            <a:ext cx="28114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بنغلادش</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أفغانستان</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نيبال</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كندا (تدريب لأجل </a:t>
            </a:r>
          </a:p>
          <a:p>
            <a:pPr algn="r" defTabSz="914400" rtl="1"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  أندونيسيا)</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87400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825494131"/>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latin typeface="Arial" panose="020B0604020202020204" pitchFamily="34" charset="0"/>
                <a:ea typeface="ＭＳ Ｐゴシック" charset="0"/>
                <a:cs typeface="Arial" panose="020B0604020202020204" pitchFamily="34" charset="0"/>
              </a:rPr>
              <a:t>عطاء الإرساليات</a:t>
            </a:r>
            <a:endParaRPr lang="en-US" dirty="0">
              <a:latin typeface="Arial" panose="020B0604020202020204" pitchFamily="34" charset="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sz="5400" b="1" dirty="0">
                <a:solidFill>
                  <a:srgbClr val="000000"/>
                </a:solidFill>
                <a:latin typeface="Arial" charset="0"/>
                <a:ea typeface="ＭＳ Ｐゴシック" charset="0"/>
                <a:cs typeface="ＭＳ Ｐゴシック" charset="0"/>
              </a:rPr>
              <a:t>20%</a:t>
            </a:r>
            <a:endParaRPr lang="en-US" sz="5400" b="1" dirty="0">
              <a:solidFill>
                <a:srgbClr val="000000"/>
              </a:solidFill>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AD65AE3-94BC-4E15-A75B-2A8740661B8E}"/>
              </a:ext>
            </a:extLst>
          </p:cNvPr>
          <p:cNvSpPr/>
          <p:nvPr/>
        </p:nvSpPr>
        <p:spPr bwMode="auto">
          <a:xfrm>
            <a:off x="6382544" y="6039776"/>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rPr>
              <a:t>سنغافورة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Rectangle 3">
            <a:extLst>
              <a:ext uri="{FF2B5EF4-FFF2-40B4-BE49-F238E27FC236}">
                <a16:creationId xmlns:a16="http://schemas.microsoft.com/office/drawing/2014/main" id="{82123FE5-1B4B-94FB-D81A-ED0CFA20E648}"/>
              </a:ext>
            </a:extLst>
          </p:cNvPr>
          <p:cNvSpPr/>
          <p:nvPr/>
        </p:nvSpPr>
        <p:spPr bwMode="auto">
          <a:xfrm>
            <a:off x="6382544" y="5166320"/>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rPr>
              <a:t>الإرساليات</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891366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افتح الباب للرحلات الإرسالية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6" y="2016919"/>
            <a:ext cx="3152589" cy="4017517"/>
          </a:xfrm>
          <a:prstGeom prst="rect">
            <a:avLst/>
          </a:prstGeom>
        </p:spPr>
      </p:pic>
    </p:spTree>
    <p:extLst>
      <p:ext uri="{BB962C8B-B14F-4D97-AF65-F5344CB8AC3E}">
        <p14:creationId xmlns:p14="http://schemas.microsoft.com/office/powerpoint/2010/main" val="11116152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التعليم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92813" y="3751263"/>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الرحلة الإرسالية 2010</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1669" name="Title 1"/>
          <p:cNvSpPr txBox="1">
            <a:spLocks/>
          </p:cNvSpPr>
          <p:nvPr/>
        </p:nvSpPr>
        <p:spPr bwMode="auto">
          <a:xfrm>
            <a:off x="228600"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ماذا؟ التعليم</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25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أين؟ منغوليا</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2500" dirty="0">
              <a:solidFill>
                <a:srgbClr val="000000"/>
              </a:solidFill>
              <a:latin typeface="Arial" panose="020B0604020202020204" pitchFamily="34" charset="0"/>
              <a:cs typeface="Arial" panose="020B0604020202020204" pitchFamily="34" charset="0"/>
            </a:endParaRPr>
          </a:p>
        </p:txBody>
      </p:sp>
      <p:sp>
        <p:nvSpPr>
          <p:cNvPr id="241671" name="Title 1"/>
          <p:cNvSpPr txBox="1">
            <a:spLocks/>
          </p:cNvSpPr>
          <p:nvPr/>
        </p:nvSpPr>
        <p:spPr bwMode="auto">
          <a:xfrm>
            <a:off x="609600" y="3751263"/>
            <a:ext cx="7620000" cy="97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متى؟ 4-12 أيلول، 2010</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137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000" dirty="0">
                <a:solidFill>
                  <a:srgbClr val="800000"/>
                </a:solidFill>
                <a:latin typeface="Arial" panose="020B0604020202020204" pitchFamily="34" charset="0"/>
                <a:ea typeface="ＭＳ Ｐゴシック" charset="0"/>
                <a:cs typeface="Arial" panose="020B0604020202020204" pitchFamily="34" charset="0"/>
              </a:rPr>
              <a:t>الرحلة الإرسالية إلى ميانمار 2012</a:t>
            </a:r>
            <a:endParaRPr lang="en-US" sz="60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62821" name="Title 1"/>
          <p:cNvSpPr txBox="1">
            <a:spLocks/>
          </p:cNvSpPr>
          <p:nvPr/>
        </p:nvSpPr>
        <p:spPr bwMode="auto">
          <a:xfrm>
            <a:off x="0" y="4724400"/>
            <a:ext cx="90312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31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ماذا؟          تسيير أمور المكتب والتعليم</a:t>
            </a:r>
            <a:r>
              <a:rPr lang="en-US" sz="4000" b="1" dirty="0">
                <a:solidFill>
                  <a:srgbClr val="800000"/>
                </a:solidFill>
                <a:latin typeface="Arial" panose="020B0604020202020204" pitchFamily="34" charset="0"/>
                <a:cs typeface="Arial" panose="020B0604020202020204" pitchFamily="34" charset="0"/>
              </a:rPr>
              <a:t> </a:t>
            </a:r>
            <a:endParaRPr lang="en-US" sz="3100" b="1"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3100" b="1" dirty="0">
              <a:solidFill>
                <a:srgbClr val="000000"/>
              </a:solidFill>
              <a:latin typeface="Arial" panose="020B0604020202020204" pitchFamily="34" charset="0"/>
              <a:cs typeface="Arial" panose="020B0604020202020204" pitchFamily="34" charset="0"/>
            </a:endParaRPr>
          </a:p>
        </p:txBody>
      </p:sp>
      <p:sp>
        <p:nvSpPr>
          <p:cNvPr id="162822" name="Title 1"/>
          <p:cNvSpPr txBox="1">
            <a:spLocks/>
          </p:cNvSpPr>
          <p:nvPr/>
        </p:nvSpPr>
        <p:spPr bwMode="auto">
          <a:xfrm>
            <a:off x="0" y="273685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أين؟          يانغون</a:t>
            </a:r>
            <a:endParaRPr lang="en-US" sz="4000" b="1"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p:txBody>
      </p:sp>
      <p:sp>
        <p:nvSpPr>
          <p:cNvPr id="242693" name="Title 1"/>
          <p:cNvSpPr txBox="1">
            <a:spLocks/>
          </p:cNvSpPr>
          <p:nvPr/>
        </p:nvSpPr>
        <p:spPr bwMode="auto">
          <a:xfrm>
            <a:off x="0" y="3844925"/>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r>
              <a:rPr lang="ar-JO" sz="4000" b="1" dirty="0">
                <a:solidFill>
                  <a:srgbClr val="800000"/>
                </a:solidFill>
                <a:latin typeface="Arial" panose="020B0604020202020204" pitchFamily="34" charset="0"/>
                <a:cs typeface="Arial" panose="020B0604020202020204" pitchFamily="34" charset="0"/>
              </a:rPr>
              <a:t>متى؟          30 تشرين ثاني – 3 كانون أول</a:t>
            </a:r>
            <a:endParaRPr lang="en-US" sz="4000" b="1" dirty="0">
              <a:solidFill>
                <a:srgbClr val="800000"/>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0" y="1628775"/>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من؟          لويس وباربرا وينكلر</a:t>
            </a:r>
            <a:endParaRPr lang="en-US" sz="4000" b="1"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767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دعوات للوصول خارج سنغافورة الآن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تايلاند          مانيك كوريا</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ميانمار            جوناثان ستون</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3760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هذه هي الرسالة الأولى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panose="020B0604020202020204" pitchFamily="34" charset="0"/>
                <a:ea typeface="ＭＳ Ｐゴシック" charset="0"/>
                <a:cs typeface="Arial" panose="020B0604020202020204" pitchFamily="34" charset="0"/>
              </a:rPr>
              <a:t>رؤيا يوحنا</a:t>
            </a:r>
            <a:endParaRPr lang="en-US"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خدمة كتابة يسوع</a:t>
            </a:r>
            <a:endParaRPr lang="en-US"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الكنائس السبع في رؤيا يوحنا</a:t>
            </a:r>
            <a:endParaRPr lang="en-US"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87442"/>
      </p:ext>
    </p:extLst>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ميانمار 2014؟</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2693" name="Title 1"/>
          <p:cNvSpPr txBox="1">
            <a:spLocks/>
          </p:cNvSpPr>
          <p:nvPr/>
        </p:nvSpPr>
        <p:spPr bwMode="auto">
          <a:xfrm>
            <a:off x="263525" y="1408048"/>
            <a:ext cx="474520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r>
              <a:rPr lang="ar-JO" sz="6000" b="1" dirty="0">
                <a:solidFill>
                  <a:srgbClr val="800000"/>
                </a:solidFill>
                <a:latin typeface="Arial" panose="020B0604020202020204" pitchFamily="34" charset="0"/>
                <a:cs typeface="Arial" panose="020B0604020202020204" pitchFamily="34" charset="0"/>
              </a:rPr>
              <a:t>جوناثان ستون</a:t>
            </a:r>
            <a:endParaRPr lang="en-US" sz="6000" b="1" dirty="0">
              <a:solidFill>
                <a:srgbClr val="800000"/>
              </a:solidFill>
              <a:latin typeface="Arial" panose="020B0604020202020204" pitchFamily="34" charset="0"/>
              <a:cs typeface="Arial" panose="020B0604020202020204" pitchFamily="34" charset="0"/>
            </a:endParaRPr>
          </a:p>
        </p:txBody>
      </p:sp>
      <p:pic>
        <p:nvPicPr>
          <p:cNvPr id="8" name="Picture 7" descr="Jonath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281894"/>
            <a:ext cx="5273859" cy="3955394"/>
          </a:xfrm>
          <a:prstGeom prst="rect">
            <a:avLst/>
          </a:prstGeom>
        </p:spPr>
      </p:pic>
    </p:spTree>
    <p:extLst>
      <p:ext uri="{BB962C8B-B14F-4D97-AF65-F5344CB8AC3E}">
        <p14:creationId xmlns:p14="http://schemas.microsoft.com/office/powerpoint/2010/main" val="4706770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a:stretch>
            <a:fillRect/>
          </a:stretch>
        </p:blipFill>
        <p:spPr>
          <a:xfrm>
            <a:off x="-1471506" y="-2882274"/>
            <a:ext cx="13455506" cy="89703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ar-JO" sz="2800" b="1" dirty="0">
                <a:latin typeface="Arial" panose="020B0604020202020204" pitchFamily="34" charset="0"/>
                <a:cs typeface="Arial" panose="020B0604020202020204" pitchFamily="34" charset="0"/>
              </a:rPr>
              <a:t>عائلة كوريا في بانكوك، تايلاند منذ تموز 2008</a:t>
            </a:r>
            <a:endParaRPr lang="th-TH" sz="2800" b="1" dirty="0">
              <a:latin typeface="Arial" panose="020B0604020202020204" pitchFamily="34" charset="0"/>
            </a:endParaRPr>
          </a:p>
        </p:txBody>
      </p:sp>
    </p:spTree>
    <p:extLst>
      <p:ext uri="{BB962C8B-B14F-4D97-AF65-F5344CB8AC3E}">
        <p14:creationId xmlns:p14="http://schemas.microsoft.com/office/powerpoint/2010/main" val="12778145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07" y="0"/>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زراعة كنيسة دولية من قبل عائلة مانيك</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996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50" y="-100013"/>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lstStyle/>
          <a:p>
            <a:r>
              <a:rPr lang="en-US">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914400"/>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38" y="685800"/>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ألبينا تشان</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184358"/>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ar-JO" sz="6600" b="1" dirty="0">
                <a:effectLst>
                  <a:glow rad="165100">
                    <a:schemeClr val="tx1"/>
                  </a:glow>
                </a:effectLst>
                <a:latin typeface="Arial" panose="020B0604020202020204" pitchFamily="34" charset="0"/>
                <a:ea typeface="ＭＳ Ｐゴシック" charset="0"/>
                <a:cs typeface="Arial" panose="020B0604020202020204" pitchFamily="34" charset="0"/>
              </a:rPr>
              <a:t>السجن</a:t>
            </a:r>
            <a:endParaRPr lang="en-US" sz="66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8800" b="1" dirty="0">
                <a:effectLst>
                  <a:glow rad="165100">
                    <a:schemeClr val="tx1"/>
                  </a:glow>
                </a:effectLst>
                <a:latin typeface="Arial" panose="020B0604020202020204" pitchFamily="34" charset="0"/>
                <a:ea typeface="ＭＳ Ｐゴシック" charset="0"/>
                <a:cs typeface="Arial" panose="020B0604020202020204" pitchFamily="34" charset="0"/>
              </a:rPr>
              <a:t>الكرازة</a:t>
            </a:r>
            <a:endParaRPr lang="en-US" sz="88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8959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الكرازة غير الفعالة</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456472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دعونا        نكون ملتفين</a:t>
            </a:r>
            <a:endParaRPr lang="en-US"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057" y="44450"/>
            <a:ext cx="5790552" cy="6813550"/>
          </a:xfrm>
          <a:prstGeom prst="rect">
            <a:avLst/>
          </a:prstGeom>
        </p:spPr>
      </p:pic>
      <p:grpSp>
        <p:nvGrpSpPr>
          <p:cNvPr id="4" name="Group 3"/>
          <p:cNvGrpSpPr/>
          <p:nvPr/>
        </p:nvGrpSpPr>
        <p:grpSpPr>
          <a:xfrm>
            <a:off x="548106" y="668421"/>
            <a:ext cx="2459790" cy="1042736"/>
            <a:chOff x="548106" y="668421"/>
            <a:chExt cx="2459790" cy="1042736"/>
          </a:xfrm>
        </p:grpSpPr>
        <p:sp>
          <p:nvSpPr>
            <p:cNvPr id="3" name="Oval 2"/>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5" name="Oval 4"/>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6" name="Oval 5"/>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grpSp>
      <p:sp>
        <p:nvSpPr>
          <p:cNvPr id="7" name="TextBox 6"/>
          <p:cNvSpPr txBox="1"/>
          <p:nvPr/>
        </p:nvSpPr>
        <p:spPr>
          <a:xfrm>
            <a:off x="564834" y="713410"/>
            <a:ext cx="2406315" cy="954107"/>
          </a:xfrm>
          <a:prstGeom prst="rect">
            <a:avLst/>
          </a:prstGeom>
          <a:noFill/>
        </p:spPr>
        <p:txBody>
          <a:bodyPr wrap="square" rtlCol="0">
            <a:spAutoFit/>
          </a:bodyPr>
          <a:lstStyle/>
          <a:p>
            <a:pPr algn="ctr" defTabSz="914400" eaLnBrk="0" fontAlgn="base" hangingPunct="0">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هذا يضمن </a:t>
            </a:r>
          </a:p>
          <a:p>
            <a:pPr algn="ctr" defTabSz="914400" eaLnBrk="0" fontAlgn="base" hangingPunct="0">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مقعداً لي</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平行四边形 6"/>
          <p:cNvSpPr/>
          <p:nvPr/>
        </p:nvSpPr>
        <p:spPr>
          <a:xfrm rot="20971493">
            <a:off x="4369079" y="662899"/>
            <a:ext cx="1266296" cy="1930972"/>
          </a:xfrm>
          <a:prstGeom prst="parallelogram">
            <a:avLst>
              <a:gd name="adj" fmla="val 29721"/>
            </a:avLst>
          </a:prstGeom>
          <a:solidFill>
            <a:srgbClr val="F5F256"/>
          </a:solidFill>
          <a:ln>
            <a:noFill/>
          </a:ln>
          <a:scene3d>
            <a:camera prst="orthographicFront"/>
            <a:lightRig rig="threePt" dir="t"/>
          </a:scene3d>
          <a:sp3d>
            <a:bevelT w="1778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ar-JO" altLang="zh-CN" sz="2000" b="1" spc="-100" dirty="0">
                <a:solidFill>
                  <a:schemeClr val="tx1"/>
                </a:solidFill>
                <a:latin typeface="Arial" panose="020B0604020202020204" pitchFamily="34" charset="0"/>
                <a:ea typeface="ＭＳ Ｐゴシック"/>
                <a:cs typeface="Arial" panose="020B0604020202020204" pitchFamily="34" charset="0"/>
              </a:rPr>
              <a:t>موقف باص</a:t>
            </a:r>
            <a:endParaRPr kumimoji="1" lang="zh-CN" altLang="en-US" sz="2000" b="1" spc="-100" dirty="0">
              <a:solidFill>
                <a:schemeClr val="tx1"/>
              </a:solidFill>
              <a:latin typeface="Arial" panose="020B0604020202020204" pitchFamily="34" charset="0"/>
              <a:ea typeface="ＭＳ Ｐゴシック"/>
              <a:cs typeface="Arial" panose="020B0604020202020204" pitchFamily="34" charset="0"/>
            </a:endParaRPr>
          </a:p>
        </p:txBody>
      </p:sp>
      <p:sp>
        <p:nvSpPr>
          <p:cNvPr id="8" name="Oval 7">
            <a:extLst>
              <a:ext uri="{FF2B5EF4-FFF2-40B4-BE49-F238E27FC236}">
                <a16:creationId xmlns:a16="http://schemas.microsoft.com/office/drawing/2014/main" id="{5FB7D7E4-05BE-86E7-618A-9A7985A885C9}"/>
              </a:ext>
            </a:extLst>
          </p:cNvPr>
          <p:cNvSpPr/>
          <p:nvPr/>
        </p:nvSpPr>
        <p:spPr>
          <a:xfrm>
            <a:off x="461947" y="5131492"/>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E4766-3189-3767-45A8-4318CEA4763C}"/>
              </a:ext>
            </a:extLst>
          </p:cNvPr>
          <p:cNvSpPr/>
          <p:nvPr/>
        </p:nvSpPr>
        <p:spPr>
          <a:xfrm>
            <a:off x="491444" y="4875853"/>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0CA73E-A5C5-B487-1A2C-F0FBBD784C90}"/>
              </a:ext>
            </a:extLst>
          </p:cNvPr>
          <p:cNvSpPr/>
          <p:nvPr/>
        </p:nvSpPr>
        <p:spPr>
          <a:xfrm>
            <a:off x="629096" y="448256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55BC73-5F9B-43FE-EFAD-B7338AC7C56C}"/>
              </a:ext>
            </a:extLst>
          </p:cNvPr>
          <p:cNvSpPr/>
          <p:nvPr/>
        </p:nvSpPr>
        <p:spPr>
          <a:xfrm>
            <a:off x="766748" y="412860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CDFDE6-99FA-6A25-2C03-D286EB19FA95}"/>
              </a:ext>
            </a:extLst>
          </p:cNvPr>
          <p:cNvSpPr/>
          <p:nvPr/>
        </p:nvSpPr>
        <p:spPr>
          <a:xfrm>
            <a:off x="1051884" y="4187598"/>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E9B21E-CD64-C053-B228-53E36211CA79}"/>
              </a:ext>
            </a:extLst>
          </p:cNvPr>
          <p:cNvSpPr/>
          <p:nvPr/>
        </p:nvSpPr>
        <p:spPr>
          <a:xfrm>
            <a:off x="1042052" y="473820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F5131D-D7C4-2BD1-FD19-EEFDA9F5675A}"/>
              </a:ext>
            </a:extLst>
          </p:cNvPr>
          <p:cNvSpPr/>
          <p:nvPr/>
        </p:nvSpPr>
        <p:spPr>
          <a:xfrm>
            <a:off x="1012555" y="513149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33386">
            <a:off x="463484" y="4097897"/>
            <a:ext cx="1430421" cy="1754326"/>
          </a:xfrm>
          <a:prstGeom prst="rect">
            <a:avLst/>
          </a:prstGeom>
          <a:noFill/>
        </p:spPr>
        <p:txBody>
          <a:bodyPr wrap="square" rtlCol="0">
            <a:spAutoFit/>
          </a:bodyPr>
          <a:lstStyle/>
          <a:p>
            <a:pPr algn="ctr" defTabSz="914400" eaLnBrk="0" fontAlgn="base" hangingPunct="0">
              <a:spcBef>
                <a:spcPct val="0"/>
              </a:spcBef>
              <a:spcAft>
                <a:spcPct val="0"/>
              </a:spcAft>
            </a:pPr>
            <a:r>
              <a:rPr lang="ar-JO" sz="2400" b="1" dirty="0">
                <a:solidFill>
                  <a:prstClr val="white"/>
                </a:solidFill>
                <a:latin typeface="Arial" panose="020B0604020202020204" pitchFamily="34" charset="0"/>
                <a:ea typeface="ＭＳ Ｐゴシック" charset="0"/>
                <a:cs typeface="Arial" panose="020B0604020202020204" pitchFamily="34" charset="0"/>
              </a:rPr>
              <a:t>دعنا   نتحدث    عن     </a:t>
            </a:r>
            <a:r>
              <a:rPr lang="ar-JO" sz="3600" b="1" dirty="0">
                <a:solidFill>
                  <a:prstClr val="white"/>
                </a:solidFill>
                <a:latin typeface="Arial" panose="020B0604020202020204" pitchFamily="34" charset="0"/>
                <a:ea typeface="ＭＳ Ｐゴシック" charset="0"/>
                <a:cs typeface="Arial" panose="020B0604020202020204" pitchFamily="34" charset="0"/>
              </a:rPr>
              <a:t>يسوع</a:t>
            </a:r>
            <a:r>
              <a:rPr lang="ar-JO" sz="2400" b="1" dirty="0">
                <a:solidFill>
                  <a:prstClr val="white"/>
                </a:solidFill>
                <a:latin typeface="Arial" panose="020B0604020202020204" pitchFamily="34" charset="0"/>
                <a:ea typeface="ＭＳ Ｐゴシック" charset="0"/>
                <a:cs typeface="Arial" panose="020B0604020202020204" pitchFamily="34" charset="0"/>
              </a:rPr>
              <a:t> </a:t>
            </a:r>
            <a:endParaRPr lang="en-US" sz="2400" b="1" dirty="0">
              <a:solidFill>
                <a:prstClr val="white"/>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8551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ar-JO" sz="4800" b="1" dirty="0">
                <a:effectLst>
                  <a:glow rad="165100">
                    <a:schemeClr val="tx1"/>
                  </a:glow>
                </a:effectLst>
                <a:ea typeface="ＭＳ Ｐゴシック" charset="0"/>
              </a:rPr>
              <a:t>مكانك في العمل هو                           حقل خدمة أيضاً</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spTree>
    <p:extLst>
      <p:ext uri="{BB962C8B-B14F-4D97-AF65-F5344CB8AC3E}">
        <p14:creationId xmlns:p14="http://schemas.microsoft.com/office/powerpoint/2010/main" val="3910985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فقط تحدث إلى الناس</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spTree>
    <p:extLst>
      <p:ext uri="{BB962C8B-B14F-4D97-AF65-F5344CB8AC3E}">
        <p14:creationId xmlns:p14="http://schemas.microsoft.com/office/powerpoint/2010/main" val="11419393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فكيف يشجعنا يسوع </a:t>
            </a:r>
            <a:br>
              <a:rPr lang="ar-JO" b="1" dirty="0">
                <a:solidFill>
                  <a:prstClr val="white"/>
                </a:solidFill>
                <a:effectLst>
                  <a:glow rad="165100">
                    <a:schemeClr val="tx1"/>
                  </a:glow>
                </a:effectLst>
                <a:ea typeface="ＭＳ Ｐゴシック" charset="0"/>
              </a:rPr>
            </a:br>
            <a:r>
              <a:rPr lang="ar-JO" b="1" dirty="0">
                <a:solidFill>
                  <a:prstClr val="white"/>
                </a:solidFill>
                <a:effectLst>
                  <a:glow rad="165100">
                    <a:schemeClr val="tx1"/>
                  </a:glow>
                </a:effectLst>
                <a:ea typeface="ＭＳ Ｐゴシック" charset="0"/>
              </a:rPr>
              <a:t>على </a:t>
            </a:r>
            <a:r>
              <a:rPr lang="ar-JO" b="1" dirty="0">
                <a:solidFill>
                  <a:srgbClr val="FFFF00"/>
                </a:solidFill>
                <a:effectLst>
                  <a:glow rad="165100">
                    <a:schemeClr val="tx1"/>
                  </a:glow>
                </a:effectLst>
                <a:ea typeface="ＭＳ Ｐゴシック" charset="0"/>
              </a:rPr>
              <a:t>الوصول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7200" b="1" dirty="0">
                <a:effectLst>
                  <a:glow rad="165100">
                    <a:prstClr val="black"/>
                  </a:glow>
                </a:effectLst>
                <a:ea typeface="ＭＳ Ｐゴシック" charset="0"/>
              </a:rPr>
              <a:t>بطريقتين</a:t>
            </a:r>
            <a:endParaRPr lang="en-US" sz="7200" b="1" dirty="0">
              <a:effectLst>
                <a:glow rad="165100">
                  <a:prstClr val="black"/>
                </a:glow>
              </a:effectLst>
              <a:ea typeface="ＭＳ Ｐゴシック" charset="0"/>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5400" b="1" dirty="0">
                <a:effectLst>
                  <a:glow rad="165100">
                    <a:prstClr val="black"/>
                  </a:glow>
                </a:effectLst>
                <a:ea typeface="ＭＳ Ｐゴシック" charset="0"/>
              </a:rPr>
              <a:t>رؤ 3: 7-13</a:t>
            </a:r>
            <a:endParaRPr lang="en-US" sz="5400" b="1" dirty="0">
              <a:effectLst>
                <a:glow rad="165100">
                  <a:prstClr val="black"/>
                </a:glow>
              </a:effectLst>
              <a:ea typeface="ＭＳ Ｐゴシック" charset="0"/>
            </a:endParaRPr>
          </a:p>
        </p:txBody>
      </p:sp>
    </p:spTree>
    <p:extLst>
      <p:ext uri="{BB962C8B-B14F-4D97-AF65-F5344CB8AC3E}">
        <p14:creationId xmlns:p14="http://schemas.microsoft.com/office/powerpoint/2010/main" val="47232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ليبيدوس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2542755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874451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a:t>
            </a:r>
            <a:r>
              <a:rPr lang="ar-JO" sz="4800" b="1" dirty="0">
                <a:solidFill>
                  <a:srgbClr val="FFFF00"/>
                </a:solidFill>
                <a:effectLst>
                  <a:glow rad="165100">
                    <a:schemeClr val="tx1"/>
                  </a:glow>
                </a:effectLst>
                <a:ea typeface="ＭＳ Ｐゴシック" charset="0"/>
              </a:rPr>
              <a:t>بمكافآت</a:t>
            </a:r>
            <a:r>
              <a:rPr lang="ar-JO" sz="4800" b="1" dirty="0">
                <a:effectLst>
                  <a:glow rad="165100">
                    <a:schemeClr val="tx1"/>
                  </a:glow>
                </a:effectLst>
                <a:ea typeface="ＭＳ Ｐゴシック" charset="0"/>
              </a:rPr>
              <a:t> الخدمة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988480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2"/>
          <a:stretch>
            <a:fillRect/>
          </a:stretch>
        </p:blipFill>
        <p:spPr>
          <a:xfrm>
            <a:off x="0" y="695325"/>
            <a:ext cx="9144000" cy="6162675"/>
          </a:xfrm>
          <a:prstGeom prst="rect">
            <a:avLst/>
          </a:prstGeom>
          <a:ln w="12700">
            <a:miter lim="400000"/>
          </a:ln>
        </p:spPr>
      </p:pic>
      <p:grpSp>
        <p:nvGrpSpPr>
          <p:cNvPr id="1645" name="Group 20"/>
          <p:cNvGrpSpPr/>
          <p:nvPr/>
        </p:nvGrpSpPr>
        <p:grpSpPr>
          <a:xfrm>
            <a:off x="3059113" y="2349500"/>
            <a:ext cx="2665412" cy="2663825"/>
            <a:chOff x="0" y="0"/>
            <a:chExt cx="2665411"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4" name="TextBox 26"/>
            <p:cNvSpPr txBox="1"/>
            <p:nvPr/>
          </p:nvSpPr>
          <p:spPr>
            <a:xfrm>
              <a:off x="190182" y="360363"/>
              <a:ext cx="2358074" cy="1859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Christ:</a:t>
              </a:r>
              <a:b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b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Holy and true, holds the key of David</a:t>
              </a:r>
            </a:p>
          </p:txBody>
        </p:sp>
      </p:grpSp>
      <p:grpSp>
        <p:nvGrpSpPr>
          <p:cNvPr id="1648" name="Group 6"/>
          <p:cNvGrpSpPr/>
          <p:nvPr/>
        </p:nvGrpSpPr>
        <p:grpSpPr>
          <a:xfrm>
            <a:off x="2958782" y="2276474"/>
            <a:ext cx="2862899" cy="2808290"/>
            <a:chOff x="0" y="0"/>
            <a:chExt cx="2862897" cy="2808288"/>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7" name="TextBox 24"/>
            <p:cNvSpPr txBox="1"/>
            <p:nvPr/>
          </p:nvSpPr>
          <p:spPr>
            <a:xfrm>
              <a:off x="0" y="74612"/>
              <a:ext cx="2862898" cy="2215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Commendation:</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Deeds, keeps Christ's word and does not deny His name, endures patiently</a:t>
              </a:r>
            </a:p>
          </p:txBody>
        </p:sp>
      </p:grpSp>
      <p:grpSp>
        <p:nvGrpSpPr>
          <p:cNvPr id="1651" name="Group 8"/>
          <p:cNvGrpSpPr/>
          <p:nvPr/>
        </p:nvGrpSpPr>
        <p:grpSpPr>
          <a:xfrm>
            <a:off x="2555875" y="1844675"/>
            <a:ext cx="3671888" cy="3671888"/>
            <a:chOff x="0" y="0"/>
            <a:chExt cx="3671887" cy="3671887"/>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0" name="TextBox 22"/>
            <p:cNvSpPr txBox="1"/>
            <p:nvPr/>
          </p:nvSpPr>
          <p:spPr>
            <a:xfrm>
              <a:off x="895033" y="33338"/>
              <a:ext cx="1881822" cy="1148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Rebuke</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None!</a:t>
              </a:r>
            </a:p>
          </p:txBody>
        </p:sp>
      </p:grpSp>
      <p:grpSp>
        <p:nvGrpSpPr>
          <p:cNvPr id="1654" name="Group 10"/>
          <p:cNvGrpSpPr/>
          <p:nvPr/>
        </p:nvGrpSpPr>
        <p:grpSpPr>
          <a:xfrm>
            <a:off x="2060574" y="1349374"/>
            <a:ext cx="4672016" cy="4600578"/>
            <a:chOff x="0" y="0"/>
            <a:chExt cx="4672014" cy="4600576"/>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3" name="TextBox 18"/>
            <p:cNvSpPr txBox="1"/>
            <p:nvPr/>
          </p:nvSpPr>
          <p:spPr>
            <a:xfrm>
              <a:off x="1045844" y="63500"/>
              <a:ext cx="2572385" cy="15038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Exhortation</a:t>
              </a: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Hold on to what you have</a:t>
              </a:r>
            </a:p>
          </p:txBody>
        </p:sp>
      </p:grpSp>
      <p:grpSp>
        <p:nvGrpSpPr>
          <p:cNvPr id="1657" name="Group 27"/>
          <p:cNvGrpSpPr/>
          <p:nvPr/>
        </p:nvGrpSpPr>
        <p:grpSpPr>
          <a:xfrm>
            <a:off x="1604960" y="836611"/>
            <a:ext cx="5688017"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التحذير</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SA"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لا أحد</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أفسس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لاودكية</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rPr>
              <a:t>فيلادلفيا</a:t>
            </a:r>
            <a:endParaRPr kumimoji="0"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endParaRPr>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ساردس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ثياتيرا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برغامس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سميرنا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nvGrpSpPr>
          <p:cNvPr id="1668" name="Group 12"/>
          <p:cNvGrpSpPr/>
          <p:nvPr/>
        </p:nvGrpSpPr>
        <p:grpSpPr>
          <a:xfrm>
            <a:off x="1389800" y="686582"/>
            <a:ext cx="5948894"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67" name="TextBox 14"/>
            <p:cNvSpPr txBox="1"/>
            <p:nvPr/>
          </p:nvSpPr>
          <p:spPr>
            <a:xfrm>
              <a:off x="669235" y="-791804"/>
              <a:ext cx="4807587" cy="3872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الوعد</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وعد المسيح</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مؤمني فيلادلفيا</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بمكافآت لمثابرتهم</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(3: 9- 13)</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sp>
        <p:nvSpPr>
          <p:cNvPr id="1669" name="Text Box 37"/>
          <p:cNvSpPr txBox="1"/>
          <p:nvPr/>
        </p:nvSpPr>
        <p:spPr>
          <a:xfrm>
            <a:off x="8541032" y="44449"/>
            <a:ext cx="44076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57</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a:bodyPr>
          <a:lstStyle>
            <a:lvl1pPr>
              <a:defRPr b="1"/>
            </a:lvl1pPr>
          </a:lstStyle>
          <a:p>
            <a:r>
              <a:rPr lang="ar-JO" dirty="0"/>
              <a:t>يعد المسيح بالكرامة أمام</a:t>
            </a:r>
            <a:br>
              <a:rPr lang="ar-JO" dirty="0"/>
            </a:br>
            <a:r>
              <a:rPr lang="ar-JO" dirty="0"/>
              <a:t>الأعداء (3: 9)</a:t>
            </a:r>
            <a:endParaRPr dirty="0"/>
          </a:p>
        </p:txBody>
      </p:sp>
      <p:sp>
        <p:nvSpPr>
          <p:cNvPr id="1672" name="Rectangle 2"/>
          <p:cNvSpPr txBox="1"/>
          <p:nvPr/>
        </p:nvSpPr>
        <p:spPr>
          <a:xfrm>
            <a:off x="4792608" y="2898943"/>
            <a:ext cx="3838129" cy="293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a:cs typeface="Arial"/>
                <a:sym typeface="Arial"/>
              </a:rPr>
              <a:t>"I have given you an open door that no one can shut" (3:8)</a:t>
            </a:r>
          </a:p>
        </p:txBody>
      </p:sp>
      <p:pic>
        <p:nvPicPr>
          <p:cNvPr id="1673" name="Picture 1" descr="Picture 1"/>
          <p:cNvPicPr>
            <a:picLocks noChangeAspect="1"/>
          </p:cNvPicPr>
          <p:nvPr/>
        </p:nvPicPr>
        <p:blipFill>
          <a:blip r:embed="rId3"/>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rPr>
              <a:t>هَأَنَذَا أَجْعَلُ ٱلَّذِينَ مِنْ مَجْمَعِ ٱلشَّيْطَانِ مِنَ ٱلْقَائِلِينَ إِنَّهُمْ يَهُودٌ وَلَيْسُوا يَهُودًا بَلْ يَكْذِبُونَ، هَأَنَذَا أُصَيِّرُهُمْ يَأْتُونَ وَيَسْجُدُونَ أَمَامَ رِجْلَيْكَ، وَيَعْرِفُونَ أَنِّي أَنَا أَحْبَبْتُكَ.</a:t>
            </a:r>
            <a:endParaRPr kumimoji="0"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a:cs typeface="Arial"/>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lang="ar-JO" sz="3600" b="1" dirty="0">
                <a:solidFill>
                  <a:srgbClr val="00CCFF"/>
                </a:solidFill>
                <a:latin typeface="Arial"/>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b="1" dirty="0">
                <a:solidFill>
                  <a:srgbClr val="FFFFFF"/>
                </a:solidFill>
                <a:ea typeface="ＭＳ Ｐゴシック" charset="-128"/>
              </a:rPr>
              <a:t>التدبيرية</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57453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pPr rtl="1"/>
            <a:r>
              <a:rPr lang="ar-SA" b="1" dirty="0">
                <a:solidFill>
                  <a:schemeClr val="bg1"/>
                </a:solidFill>
                <a:ea typeface="ＭＳ Ｐゴシック" charset="0"/>
              </a:rPr>
              <a:t>متى سيحدث ال</a:t>
            </a:r>
            <a:r>
              <a:rPr lang="ar-JO" b="1" dirty="0">
                <a:solidFill>
                  <a:schemeClr val="bg1"/>
                </a:solidFill>
                <a:ea typeface="ＭＳ Ｐゴシック" charset="0"/>
              </a:rPr>
              <a:t>إ</a:t>
            </a:r>
            <a:r>
              <a:rPr lang="ar-SA" b="1" dirty="0">
                <a:solidFill>
                  <a:schemeClr val="bg1"/>
                </a:solidFill>
                <a:ea typeface="ＭＳ Ｐゴシック" charset="0"/>
              </a:rPr>
              <a:t>ختطاف؟</a:t>
            </a:r>
            <a:endParaRPr lang="en-US" dirty="0">
              <a:ea typeface="ＭＳ Ｐゴシック" charset="0"/>
            </a:endParaRPr>
          </a:p>
        </p:txBody>
      </p:sp>
    </p:spTree>
    <p:extLst>
      <p:ext uri="{BB962C8B-B14F-4D97-AF65-F5344CB8AC3E}">
        <p14:creationId xmlns:p14="http://schemas.microsoft.com/office/powerpoint/2010/main" val="2258526576"/>
      </p:ext>
    </p:extLst>
  </p:cSld>
  <p:clrMapOvr>
    <a:overrideClrMapping bg1="lt1" tx1="dk1" bg2="lt2" tx2="dk2" accent1="accent1" accent2="accent2" accent3="accent3" accent4="accent4" accent5="accent5" accent6="accent6" hlink="hlink" folHlink="folHlink"/>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rtl="1">
              <a:spcBef>
                <a:spcPct val="50000"/>
              </a:spcBef>
            </a:pPr>
            <a:r>
              <a:rPr lang="ar-EG" sz="4000" b="1" dirty="0">
                <a:solidFill>
                  <a:srgbClr val="FFFF99"/>
                </a:solidFill>
                <a:effectLst>
                  <a:outerShdw blurRad="38100" dist="38100" dir="2700000" algn="tl">
                    <a:srgbClr val="000000"/>
                  </a:outerShdw>
                </a:effectLst>
                <a:ea typeface="ＭＳ Ｐゴシック" charset="0"/>
              </a:rPr>
              <a:t>حروف الجر اليونانية</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داخل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986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عبر</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174750" y="1182974"/>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حول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27FCDB2-55ED-B228-23EF-A81139CEE10A}"/>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D1F1CC83-ADC5-19F3-C0A1-5CB66F171C5F}"/>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7" name="Picture 6">
            <a:extLst>
              <a:ext uri="{FF2B5EF4-FFF2-40B4-BE49-F238E27FC236}">
                <a16:creationId xmlns:a16="http://schemas.microsoft.com/office/drawing/2014/main" id="{4DAEC2F0-B800-8ED4-0394-8475B5979039}"/>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9" name="Picture 8">
            <a:extLst>
              <a:ext uri="{FF2B5EF4-FFF2-40B4-BE49-F238E27FC236}">
                <a16:creationId xmlns:a16="http://schemas.microsoft.com/office/drawing/2014/main" id="{EEFC1AB5-5CE9-5EF8-D68B-54E0BA97CF21}"/>
              </a:ext>
            </a:extLst>
          </p:cNvPr>
          <p:cNvPicPr>
            <a:picLocks noChangeAspect="1"/>
          </p:cNvPicPr>
          <p:nvPr/>
        </p:nvPicPr>
        <p:blipFill>
          <a:blip r:embed="rId6"/>
          <a:stretch>
            <a:fillRect/>
          </a:stretch>
        </p:blipFill>
        <p:spPr>
          <a:xfrm>
            <a:off x="4766440" y="2897792"/>
            <a:ext cx="1917700" cy="571500"/>
          </a:xfrm>
          <a:prstGeom prst="rect">
            <a:avLst/>
          </a:prstGeom>
        </p:spPr>
      </p:pic>
    </p:spTree>
    <p:extLst>
      <p:ext uri="{BB962C8B-B14F-4D97-AF65-F5344CB8AC3E}">
        <p14:creationId xmlns:p14="http://schemas.microsoft.com/office/powerpoint/2010/main" val="4290685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0" grpId="0" animBg="1"/>
      <p:bldP spid="3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a:t>
            </a:r>
            <a:r>
              <a:rPr kumimoji="0" lang="ar-JO" sz="3600" b="1" i="0" u="none" strike="noStrike" kern="1200" cap="none" spc="0" normalizeH="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478521" y="186826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05" y="3276600"/>
            <a:ext cx="34471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17" name="Text Box 1041"/>
          <p:cNvSpPr txBox="1">
            <a:spLocks noChangeArrowheads="1"/>
          </p:cNvSpPr>
          <p:nvPr/>
        </p:nvSpPr>
        <p:spPr bwMode="auto">
          <a:xfrm>
            <a:off x="8388424" y="76200"/>
            <a:ext cx="8739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ext Box 11">
            <a:extLst>
              <a:ext uri="{FF2B5EF4-FFF2-40B4-BE49-F238E27FC236}">
                <a16:creationId xmlns:a16="http://schemas.microsoft.com/office/drawing/2014/main" id="{6C7969FF-17DC-4873-5231-DF38D69A3BA4}"/>
              </a:ext>
            </a:extLst>
          </p:cNvPr>
          <p:cNvSpPr txBox="1">
            <a:spLocks noChangeArrowheads="1"/>
          </p:cNvSpPr>
          <p:nvPr/>
        </p:nvSpPr>
        <p:spPr bwMode="auto">
          <a:xfrm>
            <a:off x="5486400" y="1295400"/>
            <a:ext cx="2636838" cy="1202510"/>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endParaRPr>
          </a:p>
        </p:txBody>
      </p:sp>
      <p:sp>
        <p:nvSpPr>
          <p:cNvPr id="3" name="Text Box 11">
            <a:extLst>
              <a:ext uri="{FF2B5EF4-FFF2-40B4-BE49-F238E27FC236}">
                <a16:creationId xmlns:a16="http://schemas.microsoft.com/office/drawing/2014/main" id="{6459AAB2-BC10-C471-AA7A-265950AEEFDF}"/>
              </a:ext>
            </a:extLst>
          </p:cNvPr>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48741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par>
                          <p:cTn id="58" fill="hold">
                            <p:stCondLst>
                              <p:cond delay="15500"/>
                            </p:stCondLst>
                            <p:childTnLst>
                              <p:par>
                                <p:cTn id="59" presetID="7" presetClass="entr" presetSubtype="1" fill="hold" nodeType="afterEffect">
                                  <p:stCondLst>
                                    <p:cond delay="0"/>
                                  </p:stCondLst>
                                  <p:childTnLst>
                                    <p:set>
                                      <p:cBhvr additive="repl">
                                        <p:cTn id="60" dur="1" fill="hold">
                                          <p:stCondLst>
                                            <p:cond delay="0"/>
                                          </p:stCondLst>
                                        </p:cTn>
                                        <p:tgtEl>
                                          <p:spTgt spid="3"/>
                                        </p:tgtEl>
                                        <p:attrNameLst>
                                          <p:attrName>style.visibility</p:attrName>
                                        </p:attrNameLst>
                                      </p:cBhvr>
                                      <p:to>
                                        <p:strVal val="visible"/>
                                      </p:to>
                                    </p:set>
                                    <p:anim calcmode="lin" valueType="num">
                                      <p:cBhvr>
                                        <p:cTn id="61" dur="5000" fill="hold"/>
                                        <p:tgtEl>
                                          <p:spTgt spid="3"/>
                                        </p:tgtEl>
                                        <p:attrNameLst>
                                          <p:attrName>ppt_x</p:attrName>
                                        </p:attrNameLst>
                                      </p:cBhvr>
                                      <p:tavLst>
                                        <p:tav tm="100000">
                                          <p:val>
                                            <p:strVal val="#ppt_x"/>
                                          </p:val>
                                        </p:tav>
                                        <p:tav>
                                          <p:val>
                                            <p:strVal val="#ppt_x"/>
                                          </p:val>
                                        </p:tav>
                                      </p:tavLst>
                                    </p:anim>
                                    <p:anim calcmode="lin" valueType="num">
                                      <p:cBhvr>
                                        <p:cTn id="62" dur="5000" fill="hold"/>
                                        <p:tgtEl>
                                          <p:spTgt spid="3"/>
                                        </p:tgtEl>
                                        <p:attrNameLst>
                                          <p:attrName>ppt_y</p:attrName>
                                        </p:attrNameLst>
                                      </p:cBhvr>
                                      <p:tavLst>
                                        <p:tav tm="100000">
                                          <p:val>
                                            <p:strVal val="0-#ppt_h/2"/>
                                          </p:val>
                                        </p:tav>
                                        <p:tav>
                                          <p:val>
                                            <p:strVal val="#ppt_y"/>
                                          </p:val>
                                        </p:tav>
                                      </p:tavLst>
                                    </p:anim>
                                  </p:childTnLst>
                                </p:cTn>
                              </p:par>
                            </p:childTnLst>
                          </p:cTn>
                        </p:par>
                        <p:par>
                          <p:cTn id="63" fill="hold">
                            <p:stCondLst>
                              <p:cond delay="20500"/>
                            </p:stCondLst>
                            <p:childTnLst>
                              <p:par>
                                <p:cTn id="64" presetID="7" presetClass="entr" presetSubtype="1" fill="hold" nodeType="afterEffect">
                                  <p:stCondLst>
                                    <p:cond delay="0"/>
                                  </p:stCondLst>
                                  <p:childTnLst>
                                    <p:set>
                                      <p:cBhvr additive="repl">
                                        <p:cTn id="65" dur="1" fill="hold">
                                          <p:stCondLst>
                                            <p:cond delay="0"/>
                                          </p:stCondLst>
                                        </p:cTn>
                                        <p:tgtEl>
                                          <p:spTgt spid="2"/>
                                        </p:tgtEl>
                                        <p:attrNameLst>
                                          <p:attrName>style.visibility</p:attrName>
                                        </p:attrNameLst>
                                      </p:cBhvr>
                                      <p:to>
                                        <p:strVal val="visible"/>
                                      </p:to>
                                    </p:set>
                                    <p:anim calcmode="lin" valueType="num">
                                      <p:cBhvr>
                                        <p:cTn id="66" dur="5000" fill="hold"/>
                                        <p:tgtEl>
                                          <p:spTgt spid="2"/>
                                        </p:tgtEl>
                                        <p:attrNameLst>
                                          <p:attrName>ppt_x</p:attrName>
                                        </p:attrNameLst>
                                      </p:cBhvr>
                                      <p:tavLst>
                                        <p:tav tm="100000">
                                          <p:val>
                                            <p:strVal val="#ppt_x"/>
                                          </p:val>
                                        </p:tav>
                                        <p:tav>
                                          <p:val>
                                            <p:strVal val="#ppt_x"/>
                                          </p:val>
                                        </p:tav>
                                      </p:tavLst>
                                    </p:anim>
                                    <p:anim calcmode="lin" valueType="num">
                                      <p:cBhvr>
                                        <p:cTn id="67" dur="5000" fill="hold"/>
                                        <p:tgtEl>
                                          <p:spTgt spid="2"/>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a:t>
            </a: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 3</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١٠).</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4997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3" name="Text Box 6"/>
          <p:cNvSpPr txBox="1">
            <a:spLocks noChangeArrowheads="1"/>
          </p:cNvSpPr>
          <p:nvPr/>
        </p:nvSpPr>
        <p:spPr bwMode="auto">
          <a:xfrm>
            <a:off x="476934" y="176349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698509" y="3276600"/>
            <a:ext cx="2871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6" name="Text Box 9"/>
          <p:cNvSpPr txBox="1">
            <a:spLocks noChangeArrowheads="1"/>
          </p:cNvSpPr>
          <p:nvPr/>
        </p:nvSpPr>
        <p:spPr bwMode="auto">
          <a:xfrm>
            <a:off x="4570421" y="3276600"/>
            <a:ext cx="33940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8379" name="Text Box 12"/>
          <p:cNvSpPr txBox="1">
            <a:spLocks noChangeArrowheads="1"/>
          </p:cNvSpPr>
          <p:nvPr/>
        </p:nvSpPr>
        <p:spPr bwMode="auto">
          <a:xfrm rot="5381629">
            <a:off x="6601167" y="515542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58383" name="Text Box 5"/>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427607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 name="Picture 3" descr="7 Churches Blank.jpg">
            <a:extLst>
              <a:ext uri="{FF2B5EF4-FFF2-40B4-BE49-F238E27FC236}">
                <a16:creationId xmlns:a16="http://schemas.microsoft.com/office/drawing/2014/main" id="{3CC973A8-D09A-9C38-534A-6178EF630A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Text Box 37">
            <a:extLst>
              <a:ext uri="{FF2B5EF4-FFF2-40B4-BE49-F238E27FC236}">
                <a16:creationId xmlns:a16="http://schemas.microsoft.com/office/drawing/2014/main" id="{ECE17E7A-9DB0-954A-0E7D-16E96D1A6228}"/>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80290" name="Title 1"/>
          <p:cNvSpPr>
            <a:spLocks noGrp="1"/>
          </p:cNvSpPr>
          <p:nvPr>
            <p:ph type="title"/>
          </p:nvPr>
        </p:nvSpPr>
        <p:spPr>
          <a:xfrm>
            <a:off x="-31750" y="-26988"/>
            <a:ext cx="9175750" cy="719138"/>
          </a:xfrm>
        </p:spPr>
        <p:txBody>
          <a:bodyPr/>
          <a:lstStyle/>
          <a:p>
            <a:r>
              <a:rPr lang="ar-JO" b="1" dirty="0">
                <a:latin typeface="Arial" charset="0"/>
                <a:ea typeface="ＭＳ Ｐゴシック" charset="0"/>
              </a:rPr>
              <a:t>الكنائس السبعة ( رؤيا 2-3 )</a:t>
            </a:r>
            <a:endParaRPr lang="en-US" b="1"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4" name="TextBox 13"/>
          <p:cNvSpPr txBox="1"/>
          <p:nvPr/>
        </p:nvSpPr>
        <p:spPr>
          <a:xfrm>
            <a:off x="2987675" y="3671737"/>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99185" y="3056899"/>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00CCFF"/>
                </a:solidFill>
                <a:effectLst/>
                <a:uLnTx/>
                <a:uFillTx/>
                <a:latin typeface="Arial"/>
                <a:ea typeface="ＭＳ Ｐゴシック" charset="0"/>
                <a:cs typeface="Arial"/>
              </a:rPr>
              <a:t>المجئ</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 (ه ، ك)</a:t>
            </a:r>
            <a:r>
              <a:rPr kumimoji="0" lang="ar-EG" sz="2400" b="1" i="0" u="none" strike="noStrike" kern="1200" cap="none" spc="0" normalizeH="0" baseline="0" noProof="0" dirty="0">
                <a:ln>
                  <a:noFill/>
                </a:ln>
                <a:solidFill>
                  <a:srgbClr val="FFFFFF"/>
                </a:solidFill>
                <a:effectLst/>
                <a:uLnTx/>
                <a:uFillTx/>
                <a:latin typeface="Times New Roman" charset="0"/>
                <a:ea typeface="ＭＳ Ｐゴシック"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(رؤيا٣: ١٠)</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داخل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خلال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066800" y="1666531"/>
            <a:ext cx="309620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6" name="Text Box 7"/>
          <p:cNvSpPr txBox="1">
            <a:spLocks noChangeArrowheads="1"/>
          </p:cNvSpPr>
          <p:nvPr/>
        </p:nvSpPr>
        <p:spPr bwMode="auto">
          <a:xfrm>
            <a:off x="1828800" y="3435360"/>
            <a:ext cx="25146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مجال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"الشرير"</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ar-SA" sz="4000" b="1" dirty="0">
                <a:solidFill>
                  <a:srgbClr val="FFFF99"/>
                </a:solidFill>
                <a:latin typeface="Arial" panose="020B0604020202020204" pitchFamily="34" charset="0"/>
                <a:ea typeface="ＭＳ Ｐゴシック" charset="0"/>
                <a:cs typeface="Arial" panose="020B0604020202020204" pitchFamily="34" charset="0"/>
              </a:rPr>
              <a:t>الظهور </a:t>
            </a:r>
            <a:r>
              <a:rPr lang="ar-EG" sz="4000" b="1" dirty="0">
                <a:solidFill>
                  <a:srgbClr val="FFFF99"/>
                </a:solidFill>
                <a:latin typeface="Arial" panose="020B0604020202020204" pitchFamily="34" charset="0"/>
                <a:ea typeface="ＭＳ Ｐゴシック" charset="0"/>
                <a:cs typeface="Arial" panose="020B0604020202020204" pitchFamily="34" charset="0"/>
              </a:rPr>
              <a:t>الآخر الوحيد في العهد الجديد ل</a:t>
            </a:r>
            <a:r>
              <a:rPr lang="ar-JO" sz="4000" b="1" dirty="0">
                <a:solidFill>
                  <a:srgbClr val="FFFF99"/>
                </a:solidFill>
                <a:latin typeface="Arial" panose="020B0604020202020204" pitchFamily="34" charset="0"/>
                <a:ea typeface="ＭＳ Ｐゴシック" charset="0"/>
                <a:cs typeface="Arial" panose="020B0604020202020204" pitchFamily="34" charset="0"/>
              </a:rPr>
              <a:t>كلمة</a:t>
            </a:r>
            <a:r>
              <a:rPr lang="ar-EG" sz="4000" b="1" dirty="0">
                <a:solidFill>
                  <a:srgbClr val="FFFF99"/>
                </a:solidFill>
                <a:latin typeface="Arial" panose="020B0604020202020204" pitchFamily="34" charset="0"/>
                <a:ea typeface="ＭＳ Ｐゴシック" charset="0"/>
                <a:cs typeface="Arial" panose="020B0604020202020204" pitchFamily="34" charset="0"/>
              </a:rPr>
              <a:t> </a:t>
            </a:r>
            <a:r>
              <a:rPr lang="ar-EG" sz="4000" b="1" dirty="0">
                <a:solidFill>
                  <a:schemeClr val="accent3"/>
                </a:solidFill>
                <a:latin typeface="Arial" panose="020B0604020202020204" pitchFamily="34" charset="0"/>
                <a:cs typeface="Arial" panose="020B0604020202020204" pitchFamily="34" charset="0"/>
              </a:rPr>
              <a:t>أَحْفَظُكَ</a:t>
            </a:r>
            <a:r>
              <a:rPr lang="en-US" sz="4000" b="1" dirty="0">
                <a:solidFill>
                  <a:schemeClr val="accent3"/>
                </a:solidFill>
                <a:latin typeface="Arial" panose="020B0604020202020204" pitchFamily="34" charset="0"/>
                <a:cs typeface="Arial" panose="020B0604020202020204" pitchFamily="34" charset="0"/>
              </a:rPr>
              <a:t> </a:t>
            </a:r>
            <a:r>
              <a:rPr lang="en-US" sz="4000" b="1" dirty="0">
                <a:solidFill>
                  <a:srgbClr val="FFFF99"/>
                </a:solidFill>
                <a:latin typeface="Arial" panose="020B0604020202020204" pitchFamily="34" charset="0"/>
                <a:ea typeface="ＭＳ Ｐゴシック" charset="0"/>
                <a:cs typeface="Arial" panose="020B0604020202020204" pitchFamily="34" charset="0"/>
              </a:rPr>
              <a:t>(    )</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219200" y="5511810"/>
            <a:ext cx="3505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p:cNvSpPr txBox="1">
            <a:spLocks noChangeArrowheads="1"/>
          </p:cNvSpPr>
          <p:nvPr/>
        </p:nvSpPr>
        <p:spPr bwMode="auto">
          <a:xfrm>
            <a:off x="4419600" y="5435610"/>
            <a:ext cx="4724400"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يتم ال</a:t>
            </a:r>
            <a:r>
              <a:rPr lang="ar-JO" b="1" dirty="0">
                <a:solidFill>
                  <a:srgbClr val="FFFFFF"/>
                </a:solidFill>
                <a:latin typeface="Arial" panose="020B0604020202020204" pitchFamily="34" charset="0"/>
                <a:cs typeface="Arial" panose="020B0604020202020204" pitchFamily="34" charset="0"/>
              </a:rPr>
              <a:t>إ</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حتفاظ بالموازيات في مجال الشيطان والتي لم يتم 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حتفاظ بها في فترة 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154925" y="1660725"/>
            <a:ext cx="4724400"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تتعلق فكرة إخراجك من العالم بإبعادك عن العالم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1041"/>
          <p:cNvSpPr txBox="1">
            <a:spLocks noChangeArrowheads="1"/>
          </p:cNvSpPr>
          <p:nvPr/>
        </p:nvSpPr>
        <p:spPr bwMode="auto">
          <a:xfrm>
            <a:off x="8445822"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 Box 5">
            <a:extLst>
              <a:ext uri="{FF2B5EF4-FFF2-40B4-BE49-F238E27FC236}">
                <a16:creationId xmlns:a16="http://schemas.microsoft.com/office/drawing/2014/main" id="{0824ABB7-9C5A-48D1-057D-5FF24CED7F94}"/>
              </a:ext>
            </a:extLst>
          </p:cNvPr>
          <p:cNvSpPr txBox="1">
            <a:spLocks noChangeArrowheads="1"/>
          </p:cNvSpPr>
          <p:nvPr/>
        </p:nvSpPr>
        <p:spPr bwMode="auto">
          <a:xfrm>
            <a:off x="5412725" y="1405999"/>
            <a:ext cx="351753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11F37E69-7667-CD22-6478-188FB2C7EE20}"/>
              </a:ext>
            </a:extLst>
          </p:cNvPr>
          <p:cNvPicPr>
            <a:picLocks noChangeAspect="1"/>
          </p:cNvPicPr>
          <p:nvPr/>
        </p:nvPicPr>
        <p:blipFill>
          <a:blip r:embed="rId3"/>
          <a:stretch>
            <a:fillRect/>
          </a:stretch>
        </p:blipFill>
        <p:spPr>
          <a:xfrm>
            <a:off x="163511" y="4394210"/>
            <a:ext cx="800100" cy="1117600"/>
          </a:xfrm>
          <a:prstGeom prst="rect">
            <a:avLst/>
          </a:prstGeom>
        </p:spPr>
      </p:pic>
      <p:pic>
        <p:nvPicPr>
          <p:cNvPr id="2" name="Picture 1">
            <a:extLst>
              <a:ext uri="{FF2B5EF4-FFF2-40B4-BE49-F238E27FC236}">
                <a16:creationId xmlns:a16="http://schemas.microsoft.com/office/drawing/2014/main" id="{B4563A6F-67E7-2BF7-FCEF-4D41F5118C42}"/>
              </a:ext>
            </a:extLst>
          </p:cNvPr>
          <p:cNvPicPr>
            <a:picLocks noChangeAspect="1"/>
          </p:cNvPicPr>
          <p:nvPr/>
        </p:nvPicPr>
        <p:blipFill>
          <a:blip r:embed="rId4"/>
          <a:stretch>
            <a:fillRect/>
          </a:stretch>
        </p:blipFill>
        <p:spPr>
          <a:xfrm>
            <a:off x="4651209" y="673589"/>
            <a:ext cx="2520281" cy="707447"/>
          </a:xfrm>
          <a:prstGeom prst="rect">
            <a:avLst/>
          </a:prstGeom>
        </p:spPr>
      </p:pic>
    </p:spTree>
    <p:extLst>
      <p:ext uri="{BB962C8B-B14F-4D97-AF65-F5344CB8AC3E}">
        <p14:creationId xmlns:p14="http://schemas.microsoft.com/office/powerpoint/2010/main" val="1882602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0" grpId="0" animBg="1"/>
      <p:bldP spid="31"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الاختطاف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27257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(رؤيا٣: ١٠)</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الضيقة تختبر غير المؤمنين (٣: ١٠) تحت غضب الله (٦: ١٦-١٧)</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سيغيب عمل الروح القدس لحجز الشر (٢ تسالونيكي</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٢: ٦-٧).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 name="Group 3"/>
          <p:cNvGrpSpPr>
            <a:grpSpLocks/>
          </p:cNvGrpSpPr>
          <p:nvPr/>
        </p:nvGrpSpPr>
        <p:grpSpPr bwMode="auto">
          <a:xfrm>
            <a:off x="152400" y="6172200"/>
            <a:ext cx="8991600" cy="609600"/>
            <a:chOff x="152400" y="6172200"/>
            <a:chExt cx="8991600"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pnue</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/ma </a:t>
              </a: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"الروح" = اسم محايد ولكنه مستخدم من شخص</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6580" y="6210471"/>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52400" y="5514373"/>
            <a:ext cx="8991600" cy="657827"/>
            <a:chOff x="152400" y="5514373"/>
            <a:chExt cx="8991600" cy="657827"/>
          </a:xfrm>
        </p:grpSpPr>
        <p:sp>
          <p:nvSpPr>
            <p:cNvPr id="6" name="Rectangle 5"/>
            <p:cNvSpPr>
              <a:spLocks noChangeArrowheads="1"/>
            </p:cNvSpPr>
            <p:nvPr/>
          </p:nvSpPr>
          <p:spPr bwMode="auto">
            <a:xfrm>
              <a:off x="152400" y="5562600"/>
              <a:ext cx="8991600"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kate,cw</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n </a:t>
              </a: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"الذي يحجز" = مذكر ، ٢: ٧ = شخص</a:t>
              </a:r>
              <a:endPar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514373"/>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96580" y="4902917"/>
            <a:ext cx="9169526" cy="659683"/>
            <a:chOff x="96580" y="4902917"/>
            <a:chExt cx="9169526" cy="659683"/>
          </a:xfrm>
        </p:grpSpPr>
        <p:sp>
          <p:nvSpPr>
            <p:cNvPr id="7" name="Rectangle 6"/>
            <p:cNvSpPr>
              <a:spLocks noChangeArrowheads="1"/>
            </p:cNvSpPr>
            <p:nvPr/>
          </p:nvSpPr>
          <p:spPr bwMode="auto">
            <a:xfrm>
              <a:off x="96580" y="4953000"/>
              <a:ext cx="9169526"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kate,con</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ما يقيد" = محايد ، ٢: ٦= الوعظ بالإنجيل</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0272" y="4902917"/>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695897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من مؤمني ال</a:t>
            </a:r>
            <a:r>
              <a:rPr lang="ar-JO" b="1" dirty="0">
                <a:solidFill>
                  <a:schemeClr val="bg1"/>
                </a:solidFill>
                <a:latin typeface="Arial" charset="0"/>
                <a:ea typeface="ＭＳ Ｐゴシック" charset="0"/>
                <a:cs typeface="Arial" charset="0"/>
              </a:rPr>
              <a:t>إ</a:t>
            </a:r>
            <a:r>
              <a:rPr lang="ar-SA" b="1" dirty="0">
                <a:solidFill>
                  <a:schemeClr val="bg1"/>
                </a:solidFill>
                <a:latin typeface="Arial" charset="0"/>
                <a:ea typeface="ＭＳ Ｐゴシック" charset="0"/>
                <a:cs typeface="Arial" charset="0"/>
              </a:rPr>
              <a:t>ختطاف قبل الضيقة؟</a:t>
            </a:r>
            <a:endParaRPr lang="en-US" b="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139146" y="1371600"/>
            <a:ext cx="91440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لم يتم ذكر الكنيسة أبد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في إصحاحات الضيقة (رؤ ٤-١٩) باستثناء مسكن الله في السماء (١٣: ٦ ؛ راجع أف ٢: ٢١-٢٢).</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508554" y="3962400"/>
            <a:ext cx="84963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لن تتعرض الكنيسة أبدًا لغضب الله (يو ٥: ٢٤، رو ٥: ٩ ؛ ٨: ١؛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تس ١: ١٠ ؛ ٥: ٩)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ضطهاد والغضب مختلفان تمام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23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008708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7" name="Text Box 5"/>
          <p:cNvSpPr txBox="1">
            <a:spLocks noChangeArrowheads="1"/>
          </p:cNvSpPr>
          <p:nvPr/>
        </p:nvSpPr>
        <p:spPr bwMode="auto">
          <a:xfrm>
            <a:off x="5257798" y="822560"/>
            <a:ext cx="3878948" cy="5509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5. لن تتعرض الكنيسة أبدًا</a:t>
            </a:r>
            <a:r>
              <a:rPr lang="ar-JO" sz="3200" b="1" dirty="0">
                <a:solidFill>
                  <a:srgbClr val="FFFFFF"/>
                </a:solidFill>
                <a:latin typeface="Arial"/>
                <a:cs typeface="Arial"/>
              </a:rPr>
              <a:t> </a:t>
            </a: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لغضب الله</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 يو ٥: ٢٤</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رو٥: ٩ ؛ ٨: ١</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١</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تس ١: ١٠ ، ٥: 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٦: ١٥-١٧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١١: ١٨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١٤: ١٠ ، ١٩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37792264"/>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293688"/>
            <a:ext cx="7772400" cy="874712"/>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الضيقة العظيمة وشيكة ("يمكن أن تحدث في أي وقت") ، لذلك يجب أن يكون أيضًا قبل الضيقة: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279400" marR="0" lvl="0" indent="-2794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 "... يَوْمَ الرَّبِّ كَلِصٍّ فِي اللَّيْلِ هكَذَا يَجِيءُ.</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 تسالونيكي ٥: ٢)</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 وَإِنْ مَضَيْتُ وَأَعْدَدْتُ لَكُمْ مَكَانًا آتِي أَيْضًا وَآخُذُكُمْ إِلَيَّ</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(يوحنا ١٤: ٣) = "اتي ايضا" في المستقبل القريب بدون علامات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ج. يعقوب ٥: ٨-٩ ؛ تيط ٢: ١٣ ؛ عب ٩: ٢٨ ؛ ١ بط ١: ٦-٧ ؛ ١ يو ٢: ٢٨ ؛ ٣: ٢-٣ ؛ رؤا ٢٢: ١٠ - ١٢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44391" name="Text Box 18"/>
          <p:cNvSpPr txBox="1">
            <a:spLocks noChangeArrowheads="1"/>
          </p:cNvSpPr>
          <p:nvPr/>
        </p:nvSpPr>
        <p:spPr bwMode="auto">
          <a:xfrm>
            <a:off x="83820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798276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21242578"/>
              </p:ext>
            </p:extLst>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 ١تسالونيكي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22817001"/>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4720677"/>
              </p:ext>
            </p:extLst>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نبوءة العهد القديم ولكن تم توضيحها في العهد الجديد (ار ٣٠: ٧ ؛ زك ١٤: ١-٣ ؛ 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ة</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873833"/>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11681078"/>
              </p:ext>
            </p:extLst>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 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1631478"/>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مراحل الكنيسة السبعة</a:t>
            </a:r>
            <a:endParaRPr lang="en-US" dirty="0">
              <a:latin typeface="Arial" charset="0"/>
              <a:ea typeface="ＭＳ Ｐゴシック" charset="0"/>
            </a:endParaRPr>
          </a:p>
        </p:txBody>
      </p:sp>
      <p:sp>
        <p:nvSpPr>
          <p:cNvPr id="8" name="TextBox 7"/>
          <p:cNvSpPr txBox="1"/>
          <p:nvPr/>
        </p:nvSpPr>
        <p:spPr>
          <a:xfrm rot="19361246">
            <a:off x="-233363" y="5741988"/>
            <a:ext cx="1885951"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rot="19361246">
            <a:off x="7327900"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rot="19361246">
            <a:off x="5746750" y="5589588"/>
            <a:ext cx="23907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rot="19361246">
            <a:off x="4724400" y="5808663"/>
            <a:ext cx="16700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rot="19361246">
            <a:off x="3484563" y="5741988"/>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rot="19361246">
            <a:off x="2244725" y="5741988"/>
            <a:ext cx="18875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4394"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61846" y="1589335"/>
            <a:ext cx="279413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مشغولة لكن متراجعة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مرفهة لكن فاترة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TextBox 18"/>
          <p:cNvSpPr txBox="1"/>
          <p:nvPr/>
        </p:nvSpPr>
        <p:spPr>
          <a:xfrm rot="19361246">
            <a:off x="5145319" y="1607529"/>
            <a:ext cx="419558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مساء معاملتها </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بسبب</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فكر الارساليات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مميزة لكن ميتة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 name="TextBox 21"/>
          <p:cNvSpPr txBox="1"/>
          <p:nvPr/>
        </p:nvSpPr>
        <p:spPr>
          <a:xfrm rot="19361246">
            <a:off x="3544140" y="1553240"/>
            <a:ext cx="291198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مهتمة لكن غير أخلاقية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مستمرة لكن مساومة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متألمة لكن صامدة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p:cNvSpPr txBox="1"/>
          <p:nvPr/>
        </p:nvSpPr>
        <p:spPr>
          <a:xfrm rot="19288788">
            <a:off x="-104775" y="3948113"/>
            <a:ext cx="22891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العصر الرسولي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المادية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7" name="TextBox 26"/>
          <p:cNvSpPr txBox="1"/>
          <p:nvPr/>
        </p:nvSpPr>
        <p:spPr>
          <a:xfrm rot="19288788">
            <a:off x="5792788" y="3541713"/>
            <a:ext cx="3452812"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عصر الارساليات الحديثة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الإصلاح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العصور الوسطى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0" name="TextBox 29"/>
          <p:cNvSpPr txBox="1"/>
          <p:nvPr/>
        </p:nvSpPr>
        <p:spPr>
          <a:xfrm rot="19288788">
            <a:off x="2273474" y="3835454"/>
            <a:ext cx="2290763"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القسطنطينية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أباء الكنيسة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0" y="5027613"/>
            <a:ext cx="684213" cy="4619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a:xfrm>
            <a:off x="7308850" y="5027613"/>
            <a:ext cx="935038"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1900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4" name="TextBox 33"/>
          <p:cNvSpPr txBox="1"/>
          <p:nvPr/>
        </p:nvSpPr>
        <p:spPr>
          <a:xfrm>
            <a:off x="5934075" y="5027613"/>
            <a:ext cx="11874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1795</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p:cNvSpPr txBox="1"/>
          <p:nvPr/>
        </p:nvSpPr>
        <p:spPr>
          <a:xfrm>
            <a:off x="4616450" y="5027613"/>
            <a:ext cx="10350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1453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65513" y="5027613"/>
            <a:ext cx="938212"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476</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2225675" y="5027613"/>
            <a:ext cx="938213"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313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Box 37"/>
          <p:cNvSpPr txBox="1"/>
          <p:nvPr/>
        </p:nvSpPr>
        <p:spPr>
          <a:xfrm>
            <a:off x="987425" y="5027613"/>
            <a:ext cx="9366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100</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44251287"/>
              </p:ext>
            </p:extLst>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0590766"/>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a:t>
            </a: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lang="ar-JO" sz="3600" b="1" dirty="0">
                <a:solidFill>
                  <a:srgbClr val="00CCFF"/>
                </a:solidFill>
                <a:latin typeface="Arial"/>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14576620"/>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a:ea typeface="ＭＳ Ｐゴシック" charset="0"/>
                <a:cs typeface="Arial"/>
              </a:rPr>
              <a:t>المجيء </a:t>
            </a:r>
            <a:r>
              <a:rPr lang="ar-JO" sz="3600" b="1" dirty="0">
                <a:solidFill>
                  <a:srgbClr val="00B0F0"/>
                </a:solidFill>
                <a:latin typeface="Arial"/>
                <a:cs typeface="Arial"/>
              </a:rPr>
              <a:t>الثاني</a:t>
            </a:r>
            <a:endParaRPr kumimoji="0" lang="ar-SA" sz="3600" b="1" i="0" u="none" strike="noStrike" kern="1200" cap="none" spc="0" normalizeH="0" baseline="0" noProof="0" dirty="0">
              <a:ln>
                <a:noFill/>
              </a:ln>
              <a:solidFill>
                <a:srgbClr val="00B0F0"/>
              </a:solidFill>
              <a:effectLst/>
              <a:uLnTx/>
              <a:uFillTx/>
              <a:latin typeface="Arial"/>
              <a:cs typeface="Arial"/>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FFFF"/>
                </a:solidFill>
                <a:effectLst/>
                <a:uLnTx/>
                <a:uFillTx/>
                <a:latin typeface="Arial"/>
                <a:ea typeface="ＭＳ Ｐゴシック" charset="0"/>
                <a:cs typeface="Arial"/>
              </a:rPr>
              <a:t>المجيء</a:t>
            </a:r>
            <a:endPar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FFFF"/>
                </a:solidFill>
                <a:effectLst/>
                <a:uLnTx/>
                <a:uFillTx/>
                <a:latin typeface="Arial"/>
                <a:ea typeface="ＭＳ Ｐゴシック" charset="0"/>
                <a:cs typeface="Arial"/>
              </a:rPr>
              <a:t>الثاني</a:t>
            </a:r>
            <a:endPar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b="1" dirty="0">
                <a:solidFill>
                  <a:srgbClr val="FFFFFF"/>
                </a:solidFill>
                <a:ea typeface="ＭＳ Ｐゴシック" charset="-128"/>
              </a:rPr>
              <a:t>عقيدة ما قبل الألفية</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وجهات النظر الخمسة لل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ختطاف ما قبل ال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لفية</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887222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JO" sz="3600" b="1" i="0" u="none" strike="noStrike" kern="1200" cap="none" spc="0" normalizeH="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967" name="Text Box 7"/>
          <p:cNvSpPr txBox="1">
            <a:spLocks noChangeArrowheads="1"/>
          </p:cNvSpPr>
          <p:nvPr/>
        </p:nvSpPr>
        <p:spPr bwMode="auto">
          <a:xfrm>
            <a:off x="1447799" y="3276600"/>
            <a:ext cx="3124195"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4621373" y="3276600"/>
            <a:ext cx="3422073"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وسط الضيقة</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537776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3" name="Text Box 7"/>
          <p:cNvSpPr txBox="1">
            <a:spLocks noChangeArrowheads="1"/>
          </p:cNvSpPr>
          <p:nvPr/>
        </p:nvSpPr>
        <p:spPr bwMode="auto">
          <a:xfrm>
            <a:off x="4343400"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4" name="Text Box 8"/>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5" name="Text Box 9"/>
          <p:cNvSpPr txBox="1">
            <a:spLocks noChangeArrowheads="1"/>
          </p:cNvSpPr>
          <p:nvPr/>
        </p:nvSpPr>
        <p:spPr bwMode="auto">
          <a:xfrm>
            <a:off x="1441167" y="3276600"/>
            <a:ext cx="283278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47" name="Text Box 11"/>
          <p:cNvSpPr txBox="1">
            <a:spLocks noChangeArrowheads="1"/>
          </p:cNvSpPr>
          <p:nvPr/>
        </p:nvSpPr>
        <p:spPr bwMode="auto">
          <a:xfrm>
            <a:off x="4556709" y="3276600"/>
            <a:ext cx="3347836"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بعد الضيقة</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194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pPr rtl="1"/>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لست من مؤمني بعد الضيقة؟</a:t>
            </a:r>
            <a:endParaRPr lang="en-US" b="1"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إذا كان</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الإختطاف</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بعد الضيقة فسيتم فصل الأغنام بالفعل عن الماعز (متى ٢٥: ٣١-٤٦)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 سيموت بعض الناس في الألفية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شعياء ٦٥: ٢٠) لكن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ختطاف بعد الضيقة يعطي جسد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مجيد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لجميع المؤمنين لذلك يجب أن يثق بعض الناس بالمسيح في الضيقة ويدخلوا الألفية في أجسادهم الفانية.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235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2" name="Text Box 1032"/>
          <p:cNvSpPr txBox="1">
            <a:spLocks noChangeArrowheads="1"/>
          </p:cNvSpPr>
          <p:nvPr/>
        </p:nvSpPr>
        <p:spPr bwMode="auto">
          <a:xfrm>
            <a:off x="2170113" y="188800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3" name="Text Box 1033"/>
          <p:cNvSpPr txBox="1">
            <a:spLocks noChangeArrowheads="1"/>
          </p:cNvSpPr>
          <p:nvPr/>
        </p:nvSpPr>
        <p:spPr bwMode="auto">
          <a:xfrm>
            <a:off x="1447799" y="3276600"/>
            <a:ext cx="2895601"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55" name="Text Box 1035"/>
          <p:cNvSpPr txBox="1">
            <a:spLocks noChangeArrowheads="1"/>
          </p:cNvSpPr>
          <p:nvPr/>
        </p:nvSpPr>
        <p:spPr bwMode="auto">
          <a:xfrm>
            <a:off x="4424597" y="3276600"/>
            <a:ext cx="342207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CCFFCC"/>
                </a:solidFill>
                <a:effectLst/>
                <a:uLnTx/>
                <a:uFillTx/>
                <a:latin typeface="Arial"/>
                <a:ea typeface="ＭＳ Ｐゴシック" charset="0"/>
                <a:cs typeface="Arial"/>
              </a:rPr>
              <a:t>الدينونه</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a:t>
            </a:r>
            <a:r>
              <a:rPr lang="ar-SA" sz="4000" b="1" dirty="0">
                <a:solidFill>
                  <a:srgbClr val="FFFF99"/>
                </a:solidFill>
                <a:ea typeface="ＭＳ Ｐゴシック" charset="0"/>
              </a:rPr>
              <a:t>الجزئي</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99"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984709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0"/>
            <a:ext cx="91376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عصر الكنيسة</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03" name="Text Box 1031"/>
          <p:cNvSpPr txBox="1">
            <a:spLocks noChangeArrowheads="1"/>
          </p:cNvSpPr>
          <p:nvPr/>
        </p:nvSpPr>
        <p:spPr bwMode="auto">
          <a:xfrm>
            <a:off x="4140199" y="1032927"/>
            <a:ext cx="21161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المجيء الثاني</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4" name="Text Box 1032"/>
          <p:cNvSpPr txBox="1">
            <a:spLocks noChangeArrowheads="1"/>
          </p:cNvSpPr>
          <p:nvPr/>
        </p:nvSpPr>
        <p:spPr bwMode="auto">
          <a:xfrm>
            <a:off x="1970882" y="1218247"/>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الغضب قبل</a:t>
            </a:r>
            <a:br>
              <a:rPr kumimoji="0" lang="en-US"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b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a:t>
            </a:r>
            <a:r>
              <a:rPr kumimoji="0" lang="ar-JO"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إ</a:t>
            </a: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ختطاف</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05" name="Text Box 1033"/>
          <p:cNvSpPr txBox="1">
            <a:spLocks noChangeArrowheads="1"/>
          </p:cNvSpPr>
          <p:nvPr/>
        </p:nvSpPr>
        <p:spPr bwMode="auto">
          <a:xfrm>
            <a:off x="2344738" y="2667000"/>
            <a:ext cx="941387"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 العظيمة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سنوات</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34507" name="Text Box 1035"/>
          <p:cNvSpPr txBox="1">
            <a:spLocks noChangeArrowheads="1"/>
          </p:cNvSpPr>
          <p:nvPr/>
        </p:nvSpPr>
        <p:spPr bwMode="auto">
          <a:xfrm>
            <a:off x="4668838" y="3276600"/>
            <a:ext cx="3408360" cy="71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الألفية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١٠٠٠ سنه</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الملكوت الأبدي</a:t>
            </a:r>
            <a:endParaRPr kumimoji="0" lang="en-US" sz="4000" b="0" i="0"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34510" name="Text Box 1038"/>
          <p:cNvSpPr txBox="1">
            <a:spLocks noChangeArrowheads="1"/>
          </p:cNvSpPr>
          <p:nvPr/>
        </p:nvSpPr>
        <p:spPr bwMode="auto">
          <a:xfrm rot="5381629">
            <a:off x="6461126" y="5256281"/>
            <a:ext cx="28384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CCFFCC"/>
                </a:solidFill>
                <a:effectLst/>
                <a:uLnTx/>
                <a:uFillTx/>
                <a:latin typeface="Arial" panose="020B0604020202020204" pitchFamily="34" charset="0"/>
                <a:cs typeface="Arial" panose="020B0604020202020204" pitchFamily="34" charset="0"/>
              </a:rPr>
              <a:t>الدينونة</a:t>
            </a:r>
            <a:endParaRPr kumimoji="0" lang="en-US" sz="4000" b="1" i="0" u="none" strike="noStrike" kern="1200" cap="none" spc="0" normalizeH="0" baseline="0" noProof="0" dirty="0">
              <a:ln>
                <a:noFill/>
              </a:ln>
              <a:solidFill>
                <a:srgbClr val="CCFFCC"/>
              </a:solidFill>
              <a:effectLst/>
              <a:uLnTx/>
              <a:uFillTx/>
              <a:latin typeface="Arial" panose="020B0604020202020204" pitchFamily="34" charset="0"/>
              <a:cs typeface="Arial" panose="020B0604020202020204" pitchFamily="34" charset="0"/>
            </a:endParaRP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rtl="1">
              <a:spcBef>
                <a:spcPct val="50000"/>
              </a:spcBef>
            </a:pPr>
            <a:r>
              <a:rPr lang="ar-SA" altLang="ja-JP" b="1" dirty="0">
                <a:solidFill>
                  <a:srgbClr val="FFFF99"/>
                </a:solidFill>
                <a:latin typeface="Arial" panose="020B0604020202020204" pitchFamily="34" charset="0"/>
                <a:ea typeface="ＭＳ Ｐゴシック" charset="0"/>
                <a:cs typeface="Arial" panose="020B0604020202020204" pitchFamily="34" charset="0"/>
              </a:rPr>
              <a:t>الغضب</a:t>
            </a:r>
            <a:r>
              <a:rPr lang="en-US" altLang="ja-JP" b="1" dirty="0">
                <a:solidFill>
                  <a:srgbClr val="FFFF99"/>
                </a:solidFill>
                <a:latin typeface="Arial" panose="020B0604020202020204" pitchFamily="34" charset="0"/>
                <a:ea typeface="ＭＳ Ｐゴシック" charset="0"/>
                <a:cs typeface="Arial" panose="020B0604020202020204" pitchFamily="34" charset="0"/>
              </a:rPr>
              <a:t> </a:t>
            </a:r>
            <a:r>
              <a:rPr lang="ar-SA" altLang="ja-JP" b="1" dirty="0">
                <a:solidFill>
                  <a:srgbClr val="FFFF99"/>
                </a:solidFill>
                <a:latin typeface="Arial" panose="020B0604020202020204" pitchFamily="34" charset="0"/>
                <a:ea typeface="ＭＳ Ｐゴシック" charset="0"/>
                <a:cs typeface="Arial" panose="020B0604020202020204" pitchFamily="34" charset="0"/>
              </a:rPr>
              <a:t> </a:t>
            </a:r>
            <a:r>
              <a:rPr lang="ar-JO" altLang="ja-JP" b="1" dirty="0">
                <a:solidFill>
                  <a:srgbClr val="FFFF99"/>
                </a:solidFill>
                <a:latin typeface="Arial" panose="020B0604020202020204" pitchFamily="34" charset="0"/>
                <a:ea typeface="ＭＳ Ｐゴシック" charset="0"/>
                <a:cs typeface="Arial" panose="020B0604020202020204" pitchFamily="34" charset="0"/>
              </a:rPr>
              <a:t>قبل </a:t>
            </a:r>
            <a:r>
              <a:rPr lang="ar-SA" altLang="ja-JP" b="1" dirty="0">
                <a:solidFill>
                  <a:srgbClr val="FFFF99"/>
                </a:solidFill>
                <a:latin typeface="Arial" panose="020B0604020202020204" pitchFamily="34" charset="0"/>
                <a:ea typeface="ＭＳ Ｐゴシック" charset="0"/>
                <a:cs typeface="Arial" panose="020B0604020202020204" pitchFamily="34" charset="0"/>
              </a:rPr>
              <a:t>ال</a:t>
            </a:r>
            <a:r>
              <a:rPr lang="ar-JO" altLang="ja-JP" b="1" dirty="0">
                <a:solidFill>
                  <a:srgbClr val="FFFF99"/>
                </a:solidFill>
                <a:latin typeface="Arial" panose="020B0604020202020204" pitchFamily="34" charset="0"/>
                <a:ea typeface="ＭＳ Ｐゴシック" charset="0"/>
                <a:cs typeface="Arial" panose="020B0604020202020204" pitchFamily="34" charset="0"/>
              </a:rPr>
              <a:t>إ</a:t>
            </a:r>
            <a:r>
              <a:rPr lang="ar-SA" altLang="ja-JP" b="1" dirty="0">
                <a:solidFill>
                  <a:srgbClr val="FFFF99"/>
                </a:solidFill>
                <a:latin typeface="Arial" panose="020B0604020202020204" pitchFamily="34" charset="0"/>
                <a:ea typeface="ＭＳ Ｐゴシック" charset="0"/>
                <a:cs typeface="Arial" panose="020B0604020202020204" pitchFamily="34" charset="0"/>
              </a:rPr>
              <a:t>ختطاف</a:t>
            </a:r>
            <a:endParaRPr lang="en-US"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4" name="Text Box 1052"/>
          <p:cNvSpPr txBox="1">
            <a:spLocks noChangeArrowheads="1"/>
          </p:cNvSpPr>
          <p:nvPr/>
        </p:nvSpPr>
        <p:spPr bwMode="auto">
          <a:xfrm>
            <a:off x="3411538" y="2514600"/>
            <a:ext cx="941387" cy="1477328"/>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غضب الله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 الرب)</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5" name="Text Box 1053"/>
          <p:cNvSpPr txBox="1">
            <a:spLocks noChangeArrowheads="1"/>
          </p:cNvSpPr>
          <p:nvPr/>
        </p:nvSpPr>
        <p:spPr bwMode="auto">
          <a:xfrm>
            <a:off x="1109664" y="2667000"/>
            <a:ext cx="1108073"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مبتدأ الأوجاع</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7" name="Text Box 1055"/>
          <p:cNvSpPr txBox="1">
            <a:spLocks noChangeArrowheads="1"/>
          </p:cNvSpPr>
          <p:nvPr/>
        </p:nvSpPr>
        <p:spPr bwMode="auto">
          <a:xfrm>
            <a:off x="1044575" y="4114800"/>
            <a:ext cx="125253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لأنك حفظت كلمتي في الصبر</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8" name="Text Box 1056"/>
          <p:cNvSpPr txBox="1">
            <a:spLocks noChangeArrowheads="1"/>
          </p:cNvSpPr>
          <p:nvPr/>
        </p:nvSpPr>
        <p:spPr bwMode="auto">
          <a:xfrm>
            <a:off x="2165350" y="4114800"/>
            <a:ext cx="12541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سأبقيك من الساعة (هنا)</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9" name="Text Box 1057"/>
          <p:cNvSpPr txBox="1">
            <a:spLocks noChangeArrowheads="1"/>
          </p:cNvSpPr>
          <p:nvPr/>
        </p:nvSpPr>
        <p:spPr bwMode="auto">
          <a:xfrm>
            <a:off x="3254375" y="4175125"/>
            <a:ext cx="1252538"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ويوم الرب بعد ال</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ختبار</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518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943600" y="1955109"/>
            <a:ext cx="2732856"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1222301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BCA1426-E1E4-20A0-F87C-D0BC7F225487}"/>
              </a:ext>
            </a:extLst>
          </p:cNvPr>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a:extLst>
              <a:ext uri="{FF2B5EF4-FFF2-40B4-BE49-F238E27FC236}">
                <a16:creationId xmlns:a16="http://schemas.microsoft.com/office/drawing/2014/main" id="{0D42030B-D5D9-6762-D43A-A4EADDD2F217}"/>
              </a:ext>
            </a:extLst>
          </p:cNvPr>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a:extLst>
              <a:ext uri="{FF2B5EF4-FFF2-40B4-BE49-F238E27FC236}">
                <a16:creationId xmlns:a16="http://schemas.microsoft.com/office/drawing/2014/main" id="{E3556EDC-6526-0B40-59CF-64A4323AAD8E}"/>
              </a:ext>
            </a:extLst>
          </p:cNvPr>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أربع وجهات نظر (رؤيا 2-3 )</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118051" y="5040193"/>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550848"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برغاموس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سيميرنا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3" name="Group 62"/>
          <p:cNvGrpSpPr>
            <a:grpSpLocks noChangeAspect="1"/>
          </p:cNvGrpSpPr>
          <p:nvPr/>
        </p:nvGrpSpPr>
        <p:grpSpPr bwMode="auto">
          <a:xfrm>
            <a:off x="1696178" y="1050804"/>
            <a:ext cx="4139227" cy="4035549"/>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الكنائس التاريخية</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6" name="Group 65"/>
          <p:cNvGrpSpPr>
            <a:grpSpLocks noChangeAspect="1"/>
          </p:cNvGrpSpPr>
          <p:nvPr/>
        </p:nvGrpSpPr>
        <p:grpSpPr bwMode="auto">
          <a:xfrm>
            <a:off x="3948209" y="1040394"/>
            <a:ext cx="4042053" cy="4035549"/>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0" name="TextBox 69"/>
          <p:cNvSpPr txBox="1"/>
          <p:nvPr/>
        </p:nvSpPr>
        <p:spPr bwMode="auto">
          <a:xfrm>
            <a:off x="3497815" y="2286081"/>
            <a:ext cx="279326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تاريخي - 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1" name="TextBox 70"/>
          <p:cNvSpPr txBox="1"/>
          <p:nvPr/>
        </p:nvSpPr>
        <p:spPr bwMode="auto">
          <a:xfrm>
            <a:off x="3142548" y="5655541"/>
            <a:ext cx="306664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تمثيل نموذجي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22222E-6 -3.33333E-6 L -0.19636 0.00301 " pathEditMode="relative" rAng="0" ptsTypes="AA">
                                      <p:cBhvr>
                                        <p:cTn id="22" dur="2000" fill="hold"/>
                                        <p:tgtEl>
                                          <p:spTgt spid="66"/>
                                        </p:tgtEl>
                                        <p:attrNameLst>
                                          <p:attrName>ppt_x</p:attrName>
                                          <p:attrName>ppt_y</p:attrName>
                                        </p:attrNameLst>
                                      </p:cBhvr>
                                      <p:rCtr x="-9826"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ar-JO" sz="5400" b="1" dirty="0">
                <a:effectLst>
                  <a:glow rad="165100">
                    <a:schemeClr val="tx1"/>
                  </a:glow>
                </a:effectLst>
              </a:rPr>
              <a:t>يمكن فقدان المكافآت</a:t>
            </a:r>
            <a:endParaRPr lang="en-US" sz="5400" b="1" dirty="0">
              <a:effectLst>
                <a:glow rad="165100">
                  <a:schemeClr val="tx1"/>
                </a:glow>
              </a:effectLst>
              <a:ea typeface="ＭＳ Ｐゴシック" charset="0"/>
            </a:endParaRPr>
          </a:p>
        </p:txBody>
      </p:sp>
      <p:sp>
        <p:nvSpPr>
          <p:cNvPr id="7" name="Rectangle 2"/>
          <p:cNvSpPr txBox="1">
            <a:spLocks noChangeArrowheads="1"/>
          </p:cNvSpPr>
          <p:nvPr/>
        </p:nvSpPr>
        <p:spPr>
          <a:xfrm>
            <a:off x="0" y="4180115"/>
            <a:ext cx="5733143" cy="218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lvl="0">
              <a:defRPr/>
            </a:pPr>
            <a:r>
              <a:rPr lang="ar-JO" b="1" dirty="0">
                <a:effectLst>
                  <a:glow rad="165100">
                    <a:prstClr val="black"/>
                  </a:glow>
                </a:effectLst>
                <a:ea typeface="ＭＳ Ｐゴシック" charset="0"/>
              </a:rPr>
              <a:t>أنظروا إلى أنفسكم لئلا نضيع ما عملناه بل ننال أجراً تاماً</a:t>
            </a:r>
          </a:p>
          <a:p>
            <a:pPr lvl="0">
              <a:defRPr/>
            </a:pPr>
            <a:r>
              <a:rPr lang="ar-JO" b="1" dirty="0">
                <a:effectLst>
                  <a:glow rad="165100">
                    <a:prstClr val="black"/>
                  </a:glow>
                </a:effectLst>
                <a:ea typeface="ＭＳ Ｐゴシック" charset="0"/>
              </a:rPr>
              <a:t>2 يو 8</a:t>
            </a:r>
            <a:endParaRPr lang="en-US" b="1" dirty="0">
              <a:effectLst>
                <a:glow rad="165100">
                  <a:prstClr val="black"/>
                </a:glow>
              </a:effectLst>
              <a:ea typeface="ＭＳ Ｐゴシック" charset="0"/>
            </a:endParaRPr>
          </a:p>
        </p:txBody>
      </p:sp>
    </p:spTree>
    <p:extLst>
      <p:ext uri="{BB962C8B-B14F-4D97-AF65-F5344CB8AC3E}">
        <p14:creationId xmlns:p14="http://schemas.microsoft.com/office/powerpoint/2010/main" val="36203338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43213" y="1773014"/>
            <a:ext cx="3730624"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lang="ar-JO" sz="2800" b="1" dirty="0">
                <a:solidFill>
                  <a:srgbClr val="FF0000"/>
                </a:solidFill>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أورشليم الجديدة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النازلة من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pPr>
            <a:r>
              <a:rPr lang="ar-JO" sz="3200" b="1" dirty="0">
                <a:solidFill>
                  <a:srgbClr val="FFFFFF"/>
                </a:solidFill>
                <a:latin typeface="Arial" charset="0"/>
                <a:ea typeface="ＭＳ Ｐゴシック" charset="0"/>
              </a:rPr>
              <a:t>سقطت أساسات فيلادلفيا في عدة زلازل</a:t>
            </a:r>
            <a:endParaRPr lang="en-US" sz="32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2632881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2400" dirty="0">
                <a:solidFill>
                  <a:srgbClr val="FFFFFF"/>
                </a:solidFill>
                <a:latin typeface="Arial" charset="0"/>
                <a:ea typeface="ＭＳ Ｐゴシック" charset="0"/>
              </a:rPr>
              <a:t>كنيسة فيلادلفيا عند أساسات شارع يوحنا</a:t>
            </a:r>
            <a:endParaRPr lang="en-US" sz="24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5652944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ول</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TextBox 33">
            <a:extLst>
              <a:ext uri="{FF2B5EF4-FFF2-40B4-BE49-F238E27FC236}">
                <a16:creationId xmlns:a16="http://schemas.microsoft.com/office/drawing/2014/main" id="{04E60389-344E-DB46-AF20-18B8AE4C40F3}"/>
              </a:ext>
            </a:extLst>
          </p:cNvPr>
          <p:cNvSpPr txBox="1"/>
          <p:nvPr/>
        </p:nvSpPr>
        <p:spPr>
          <a:xfrm>
            <a:off x="48559" y="255240"/>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فيلادلفيوس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a:extLst>
              <a:ext uri="{FF2B5EF4-FFF2-40B4-BE49-F238E27FC236}">
                <a16:creationId xmlns:a16="http://schemas.microsoft.com/office/drawing/2014/main" id="{B8A6D1A5-CCB1-234C-BA85-7DA601C3FA89}"/>
              </a:ext>
            </a:extLst>
          </p:cNvPr>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قيصرية الجديدة</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a:extLst>
              <a:ext uri="{FF2B5EF4-FFF2-40B4-BE49-F238E27FC236}">
                <a16:creationId xmlns:a16="http://schemas.microsoft.com/office/drawing/2014/main" id="{B0BCB50D-036B-014D-A7FC-8BDE57705AA3}"/>
              </a:ext>
            </a:extLst>
          </p:cNvPr>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بلابيا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7" name="TextBox 36">
            <a:extLst>
              <a:ext uri="{FF2B5EF4-FFF2-40B4-BE49-F238E27FC236}">
                <a16:creationId xmlns:a16="http://schemas.microsoft.com/office/drawing/2014/main" id="{B6374D47-480B-F94A-BABB-1C89A17560EA}"/>
              </a:ext>
            </a:extLst>
          </p:cNvPr>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السهير (اليوم)</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3908205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4"/>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35"/>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36"/>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3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ar-JO" b="1" dirty="0">
                <a:effectLst>
                  <a:glow rad="165100">
                    <a:schemeClr val="tx1"/>
                  </a:glow>
                </a:effectLst>
                <a:ea typeface="ＭＳ Ｐゴシック" charset="0"/>
              </a:rPr>
              <a:t>آلبرت آينشتاين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600" b="1" dirty="0"/>
              <a:t>إذا كان الناس صالحين فقط لأنهم يخافون العقاب ويرجون المكافأة</a:t>
            </a:r>
          </a:p>
          <a:p>
            <a:pPr>
              <a:defRPr/>
            </a:pPr>
            <a:r>
              <a:rPr lang="ar-JO" sz="3600" b="1" dirty="0"/>
              <a:t>فإننا نشعر بالأسف حقاً</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42534409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ar-JO" sz="7200" b="1" dirty="0">
                <a:effectLst>
                  <a:glow rad="177800">
                    <a:schemeClr val="tx1"/>
                  </a:glow>
                </a:effectLst>
                <a:latin typeface="Arial" charset="0"/>
                <a:ea typeface="ＭＳ Ｐゴシック" charset="0"/>
              </a:rPr>
              <a:t>المكافآت ليست خطأ</a:t>
            </a:r>
            <a:endParaRPr lang="en-US" sz="7200" b="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137750" y="3688506"/>
            <a:ext cx="9034879" cy="3169494"/>
          </a:xfrm>
          <a:prstGeom prst="rect">
            <a:avLst/>
          </a:prstGeom>
        </p:spPr>
      </p:pic>
    </p:spTree>
    <p:extLst>
      <p:ext uri="{BB962C8B-B14F-4D97-AF65-F5344CB8AC3E}">
        <p14:creationId xmlns:p14="http://schemas.microsoft.com/office/powerpoint/2010/main" val="42870272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كيف يشجعنا يسوع </a:t>
            </a:r>
            <a:r>
              <a:rPr lang="ar-JO" b="1" dirty="0">
                <a:solidFill>
                  <a:srgbClr val="FFFF00"/>
                </a:solidFill>
                <a:effectLst>
                  <a:glow rad="165100">
                    <a:schemeClr val="tx1"/>
                  </a:glow>
                </a:effectLst>
                <a:ea typeface="ＭＳ Ｐゴシック" charset="0"/>
              </a:rPr>
              <a:t>للوصول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3810425109"/>
      </p:ext>
    </p:extLst>
  </p:cSld>
  <p:clrMapOvr>
    <a:overrideClrMapping bg1="lt1" tx1="dk1" bg2="lt2" tx2="dk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200499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41038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ب</a:t>
            </a:r>
            <a:r>
              <a:rPr lang="ar-JO" sz="4800" b="1" dirty="0">
                <a:solidFill>
                  <a:srgbClr val="FFFF00"/>
                </a:solidFill>
                <a:effectLst>
                  <a:glow rad="165100">
                    <a:schemeClr val="tx1"/>
                  </a:glow>
                </a:effectLst>
                <a:ea typeface="ＭＳ Ｐゴシック" charset="0"/>
              </a:rPr>
              <a:t>المكافآت</a:t>
            </a:r>
            <a:r>
              <a:rPr lang="ar-JO" sz="4800" b="1" dirty="0">
                <a:effectLst>
                  <a:glow rad="165100">
                    <a:schemeClr val="tx1"/>
                  </a:glow>
                </a:effectLst>
                <a:ea typeface="ＭＳ Ｐゴシック" charset="0"/>
              </a:rPr>
              <a:t> للخدمة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22091906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8820096" cy="1036912"/>
          </a:xfrm>
          <a:effectLst/>
        </p:spPr>
        <p:txBody>
          <a:bodyPr>
            <a:normAutofit/>
          </a:bodyPr>
          <a:lstStyle/>
          <a:p>
            <a:pPr>
              <a:defRPr/>
            </a:pPr>
            <a:r>
              <a:rPr lang="ar-JO" sz="6000" b="1" dirty="0">
                <a:effectLst>
                  <a:glow rad="165100">
                    <a:schemeClr val="tx1"/>
                  </a:glow>
                </a:effectLst>
                <a:ea typeface="ＭＳ Ｐゴシック" charset="0"/>
              </a:rPr>
              <a:t>الفكرة الرئيسية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prstClr val="white"/>
                </a:solidFill>
                <a:effectLst>
                  <a:glow rad="165100">
                    <a:prstClr val="black"/>
                  </a:glow>
                </a:effectLst>
                <a:ea typeface="ＭＳ Ｐゴシック" charset="0"/>
              </a:rPr>
              <a:t>يعطينا يسوع كل من </a:t>
            </a:r>
          </a:p>
          <a:p>
            <a:pPr defTabSz="914400">
              <a:defRPr/>
            </a:pPr>
            <a:r>
              <a:rPr lang="ar-JO" sz="4800" b="1" dirty="0">
                <a:solidFill>
                  <a:srgbClr val="FFFF00"/>
                </a:solidFill>
                <a:effectLst>
                  <a:glow rad="165100">
                    <a:prstClr val="black"/>
                  </a:glow>
                </a:effectLst>
                <a:ea typeface="ＭＳ Ｐゴシック" charset="0"/>
              </a:rPr>
              <a:t>الفرص</a:t>
            </a:r>
            <a:r>
              <a:rPr lang="ar-JO" sz="4800" b="1" dirty="0">
                <a:solidFill>
                  <a:prstClr val="white"/>
                </a:solidFill>
                <a:effectLst>
                  <a:glow rad="165100">
                    <a:prstClr val="black"/>
                  </a:glow>
                </a:effectLst>
                <a:ea typeface="ＭＳ Ｐゴシック" charset="0"/>
              </a:rPr>
              <a:t> و</a:t>
            </a:r>
            <a:r>
              <a:rPr lang="ar-JO" sz="4800" b="1" dirty="0">
                <a:solidFill>
                  <a:srgbClr val="FFFF00"/>
                </a:solidFill>
                <a:effectLst>
                  <a:glow rad="165100">
                    <a:prstClr val="black"/>
                  </a:glow>
                </a:effectLst>
                <a:ea typeface="ＭＳ Ｐゴシック" charset="0"/>
              </a:rPr>
              <a:t>المكافآت</a:t>
            </a:r>
            <a:r>
              <a:rPr lang="ar-JO" sz="4800" b="1" dirty="0">
                <a:solidFill>
                  <a:prstClr val="white"/>
                </a:solidFill>
                <a:effectLst>
                  <a:glow rad="165100">
                    <a:prstClr val="black"/>
                  </a:glow>
                </a:effectLst>
                <a:ea typeface="ＭＳ Ｐゴシック" charset="0"/>
              </a:rPr>
              <a:t> </a:t>
            </a:r>
          </a:p>
          <a:p>
            <a:pPr defTabSz="914400">
              <a:defRPr/>
            </a:pPr>
            <a:r>
              <a:rPr lang="ar-JO" sz="4800" b="1" dirty="0">
                <a:solidFill>
                  <a:prstClr val="white"/>
                </a:solidFill>
                <a:effectLst>
                  <a:glow rad="165100">
                    <a:prstClr val="black"/>
                  </a:glow>
                </a:effectLst>
                <a:ea typeface="ＭＳ Ｐゴシック" charset="0"/>
              </a:rPr>
              <a:t>للشهادة</a:t>
            </a:r>
            <a:r>
              <a:rPr lang="en-US" sz="4800" b="1" dirty="0">
                <a:solidFill>
                  <a:prstClr val="white"/>
                </a:solidFill>
                <a:effectLst>
                  <a:glow rad="165100">
                    <a:prstClr val="black"/>
                  </a:glow>
                </a:effectLst>
                <a:ea typeface="ＭＳ Ｐゴシック" charset="0"/>
              </a:rPr>
              <a:t> </a:t>
            </a:r>
          </a:p>
        </p:txBody>
      </p:sp>
    </p:spTree>
    <p:extLst>
      <p:ext uri="{BB962C8B-B14F-4D97-AF65-F5344CB8AC3E}">
        <p14:creationId xmlns:p14="http://schemas.microsoft.com/office/powerpoint/2010/main" val="7471149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ar-JO"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سيكافئ يسوع خدمتنا أيضاً</a:t>
            </a:r>
            <a:endParaRPr lang="en-US" sz="4800" dirty="0">
              <a:solidFill>
                <a:schemeClr val="tx1"/>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7327922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prstClr val="white"/>
                </a:solidFill>
                <a:effectLst>
                  <a:glow rad="165100">
                    <a:prstClr val="black"/>
                  </a:glow>
                </a:effectLst>
                <a:ea typeface="ＭＳ Ｐゴシック" charset="0"/>
              </a:rPr>
              <a:t>تركيز</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وحدة</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عبادة</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prstClr val="white"/>
                </a:solidFill>
                <a:effectLst>
                  <a:glow rad="165100">
                    <a:prstClr val="black"/>
                  </a:glow>
                </a:effectLst>
                <a:ea typeface="ＭＳ Ｐゴシック" charset="0"/>
              </a:rPr>
              <a:t>التجمهر المقدس</a:t>
            </a:r>
            <a:endParaRPr lang="en-US" sz="7200" b="1" dirty="0">
              <a:solidFill>
                <a:prstClr val="white"/>
              </a:solidFill>
              <a:effectLst>
                <a:glow rad="165100">
                  <a:prstClr val="black"/>
                </a:glow>
              </a:effectLst>
              <a:ea typeface="ＭＳ Ｐゴシック" charset="0"/>
            </a:endParaRPr>
          </a:p>
        </p:txBody>
      </p:sp>
      <p:sp>
        <p:nvSpPr>
          <p:cNvPr id="3" name="Cross 2"/>
          <p:cNvSpPr/>
          <p:nvPr/>
        </p:nvSpPr>
        <p:spPr>
          <a:xfrm rot="19379836">
            <a:off x="1694442" y="212953"/>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20175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ما هي الأبواب المفتوحة التي أعطاك إياها المسيح هذا العام؟</a:t>
            </a:r>
            <a:r>
              <a:rPr lang="en-US" sz="4800" b="1" dirty="0">
                <a:effectLst>
                  <a:glow rad="165100">
                    <a:schemeClr val="tx1"/>
                  </a:glow>
                </a:effectLst>
                <a:ea typeface="ＭＳ Ｐゴシック" charset="0"/>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4800" b="1" dirty="0">
                <a:effectLst>
                  <a:glow rad="165100">
                    <a:prstClr val="black"/>
                  </a:glow>
                </a:effectLst>
                <a:ea typeface="ＭＳ Ｐゴシック" charset="0"/>
              </a:rPr>
              <a:t>اكتبها</a:t>
            </a:r>
            <a:endParaRPr lang="en-US" sz="4800" b="1" dirty="0">
              <a:effectLst>
                <a:glow rad="165100">
                  <a:prstClr val="black"/>
                </a:glow>
              </a:effectLst>
              <a:ea typeface="ＭＳ Ｐゴシック" charset="0"/>
            </a:endParaRPr>
          </a:p>
        </p:txBody>
      </p:sp>
    </p:spTree>
    <p:extLst>
      <p:ext uri="{BB962C8B-B14F-4D97-AF65-F5344CB8AC3E}">
        <p14:creationId xmlns:p14="http://schemas.microsoft.com/office/powerpoint/2010/main" val="3693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kumimoji="0" lang="ar-JO" sz="8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لاودكية</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١٤-٣٣</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6552646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فخمة ولكن فاترة</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(رؤيا 3: 14- 22)</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ريك جريفيث. مؤسسة الدراسات اللاهوتية الأردنية </a:t>
            </a:r>
            <a:r>
              <a:rPr kumimoji="0" lang="en-US" sz="1800" b="1" i="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7825831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7" y="-3"/>
            <a:ext cx="7440826" cy="6719377"/>
          </a:xfrm>
          <a:prstGeom prst="rect">
            <a:avLst/>
          </a:prstGeom>
        </p:spPr>
      </p:pic>
      <p:sp>
        <p:nvSpPr>
          <p:cNvPr id="2" name="Title 1"/>
          <p:cNvSpPr>
            <a:spLocks noGrp="1"/>
          </p:cNvSpPr>
          <p:nvPr>
            <p:ph type="ctrTitle"/>
          </p:nvPr>
        </p:nvSpPr>
        <p:spPr>
          <a:xfrm rot="16200000">
            <a:off x="-2687276" y="2693987"/>
            <a:ext cx="6858002" cy="1470026"/>
          </a:xfrm>
        </p:spPr>
        <p:txBody>
          <a:bodyPr/>
          <a:lstStyle/>
          <a:p>
            <a:r>
              <a:rPr lang="ar-JO" dirty="0"/>
              <a:t>الصلاة الربانية</a:t>
            </a:r>
            <a:endParaRPr lang="en-US" dirty="0"/>
          </a:p>
        </p:txBody>
      </p:sp>
    </p:spTree>
    <p:extLst>
      <p:ext uri="{BB962C8B-B14F-4D97-AF65-F5344CB8AC3E}">
        <p14:creationId xmlns:p14="http://schemas.microsoft.com/office/powerpoint/2010/main" val="18964560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آه، مريح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14998776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المشكلة مع الراحة؟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138710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لاودكية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3619"/>
          </a:xfrm>
          <a:prstGeom prst="rect">
            <a:avLst/>
          </a:prstGeom>
        </p:spPr>
      </p:pic>
      <p:sp>
        <p:nvSpPr>
          <p:cNvPr id="900098" name="Rectangle 2"/>
          <p:cNvSpPr>
            <a:spLocks noGrp="1" noChangeArrowheads="1"/>
          </p:cNvSpPr>
          <p:nvPr>
            <p:ph type="ctrTitle"/>
          </p:nvPr>
        </p:nvSpPr>
        <p:spPr>
          <a:xfrm>
            <a:off x="0" y="232008"/>
            <a:ext cx="9144000" cy="280525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عندما تكون على الطريق الجميل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تبحث عن طريق أخرى</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9988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2968487" cy="2750032"/>
          </a:xfrm>
          <a:effectLst>
            <a:outerShdw blurRad="63500" dist="35921" dir="2700000" algn="ctr" rotWithShape="0">
              <a:schemeClr val="tx2">
                <a:alpha val="74998"/>
              </a:schemeClr>
            </a:outerShdw>
          </a:effectLst>
        </p:spPr>
        <p:txBody>
          <a:bodyPr anchor="t"/>
          <a:lstStyle/>
          <a:p>
            <a:pPr algn="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جئت</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لأريح المتعبين</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وأتعب المرتاحين</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081548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3600" b="1" dirty="0">
                <a:effectLst>
                  <a:glow rad="152400">
                    <a:schemeClr val="tx1"/>
                  </a:glow>
                </a:effectLst>
                <a:latin typeface="Arial" charset="0"/>
                <a:ea typeface="ＭＳ Ｐゴシック" charset="0"/>
              </a:rPr>
              <a:t>نحن إما أن نكون حارين أو باردين مع الله</a:t>
            </a:r>
            <a:endParaRPr lang="en-US" sz="36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النقيضين</a:t>
            </a:r>
            <a:endParaRPr lang="en-US" sz="54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878500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لكن هل هناك خيارين فقط؟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النقيضين</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0" y="1676400"/>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0" y="1676400"/>
            <a:ext cx="2912792" cy="3492500"/>
          </a:xfrm>
          <a:prstGeom prst="rect">
            <a:avLst/>
          </a:prstGeom>
        </p:spPr>
      </p:pic>
    </p:spTree>
    <p:extLst>
      <p:ext uri="{BB962C8B-B14F-4D97-AF65-F5344CB8AC3E}">
        <p14:creationId xmlns:p14="http://schemas.microsoft.com/office/powerpoint/2010/main" val="34296864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000000"/>
                </a:solidFill>
                <a:latin typeface="Arial" panose="020B0604020202020204" pitchFamily="34" charset="0"/>
                <a:cs typeface="Arial" panose="020B0604020202020204" pitchFamily="34" charset="0"/>
              </a:rPr>
              <a:t>أنا عارف أعمالك أنك لست </a:t>
            </a:r>
            <a:r>
              <a:rPr lang="ar-JO" sz="3600" b="1" dirty="0">
                <a:solidFill>
                  <a:srgbClr val="002060"/>
                </a:solidFill>
                <a:latin typeface="Arial" panose="020B0604020202020204" pitchFamily="34" charset="0"/>
                <a:cs typeface="Arial" panose="020B0604020202020204" pitchFamily="34" charset="0"/>
              </a:rPr>
              <a:t>بارداً</a:t>
            </a:r>
            <a:r>
              <a:rPr lang="ar-JO" sz="3600" b="1" dirty="0">
                <a:solidFill>
                  <a:srgbClr val="000000"/>
                </a:solidFill>
                <a:latin typeface="Arial" panose="020B0604020202020204" pitchFamily="34" charset="0"/>
                <a:cs typeface="Arial" panose="020B0604020202020204" pitchFamily="34" charset="0"/>
              </a:rPr>
              <a:t> ولا </a:t>
            </a:r>
            <a:r>
              <a:rPr lang="ar-JO" sz="3600" b="1" dirty="0">
                <a:solidFill>
                  <a:srgbClr val="FF0000"/>
                </a:solidFill>
                <a:latin typeface="Arial" panose="020B0604020202020204" pitchFamily="34" charset="0"/>
                <a:cs typeface="Arial" panose="020B0604020202020204" pitchFamily="34" charset="0"/>
              </a:rPr>
              <a:t>حارا</a:t>
            </a:r>
            <a:r>
              <a:rPr lang="ar-JO" sz="3600" b="1" dirty="0">
                <a:solidFill>
                  <a:srgbClr val="000000"/>
                </a:solidFill>
                <a:latin typeface="Arial" panose="020B0604020202020204" pitchFamily="34" charset="0"/>
                <a:cs typeface="Arial" panose="020B0604020202020204" pitchFamily="34" charset="0"/>
              </a:rPr>
              <a:t>ً.                  ليتك كنت بارداً أو حاراً (3: 15)</a:t>
            </a:r>
            <a:endParaRPr lang="en-US" sz="3600" b="1" dirty="0">
              <a:solidFill>
                <a:srgbClr val="000000"/>
              </a:solidFill>
              <a:latin typeface="Arial" panose="020B0604020202020204" pitchFamily="34" charset="0"/>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FF0000"/>
                </a:solidFill>
                <a:latin typeface="Arial" panose="020B0604020202020204" pitchFamily="34" charset="0"/>
                <a:cs typeface="Arial" panose="020B0604020202020204" pitchFamily="34" charset="0"/>
              </a:rPr>
              <a:t>حار</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0000FF"/>
                </a:solidFill>
                <a:latin typeface="Arial" panose="020B0604020202020204" pitchFamily="34" charset="0"/>
                <a:cs typeface="Arial" panose="020B0604020202020204" pitchFamily="34" charset="0"/>
              </a:rPr>
              <a:t>بارد</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7175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هكذا لأنك </a:t>
            </a:r>
            <a:r>
              <a:rPr lang="ar-JO" dirty="0">
                <a:solidFill>
                  <a:srgbClr val="7030A0"/>
                </a:solidFill>
                <a:latin typeface="Arial" panose="020B0604020202020204" pitchFamily="34" charset="0"/>
                <a:cs typeface="Arial" panose="020B0604020202020204" pitchFamily="34" charset="0"/>
              </a:rPr>
              <a:t>فاتر</a:t>
            </a:r>
            <a:r>
              <a:rPr lang="ar-JO" dirty="0">
                <a:latin typeface="Arial" panose="020B0604020202020204" pitchFamily="34" charset="0"/>
                <a:cs typeface="Arial" panose="020B0604020202020204" pitchFamily="34" charset="0"/>
              </a:rPr>
              <a:t> ولست </a:t>
            </a:r>
            <a:r>
              <a:rPr lang="ar-JO" dirty="0">
                <a:solidFill>
                  <a:srgbClr val="002060"/>
                </a:solidFill>
                <a:latin typeface="Arial" panose="020B0604020202020204" pitchFamily="34" charset="0"/>
                <a:cs typeface="Arial" panose="020B0604020202020204" pitchFamily="34" charset="0"/>
              </a:rPr>
              <a:t>بارداً</a:t>
            </a:r>
            <a:r>
              <a:rPr lang="ar-JO" dirty="0">
                <a:latin typeface="Arial" panose="020B0604020202020204" pitchFamily="34" charset="0"/>
                <a:cs typeface="Arial" panose="020B0604020202020204" pitchFamily="34" charset="0"/>
              </a:rPr>
              <a:t> ولا </a:t>
            </a:r>
            <a:r>
              <a:rPr lang="ar-JO" dirty="0">
                <a:solidFill>
                  <a:srgbClr val="FF0000"/>
                </a:solidFill>
                <a:latin typeface="Arial" panose="020B0604020202020204" pitchFamily="34" charset="0"/>
                <a:cs typeface="Arial" panose="020B0604020202020204" pitchFamily="34" charset="0"/>
              </a:rPr>
              <a:t>حارا</a:t>
            </a:r>
            <a:r>
              <a:rPr lang="ar-JO" dirty="0">
                <a:latin typeface="Arial" panose="020B0604020202020204" pitchFamily="34" charset="0"/>
                <a:cs typeface="Arial" panose="020B0604020202020204" pitchFamily="34" charset="0"/>
              </a:rPr>
              <a:t>ً ... (3: 16أ)</a:t>
            </a:r>
            <a:endParaRPr lang="en-US" dirty="0">
              <a:latin typeface="Arial" panose="020B0604020202020204" pitchFamily="34" charset="0"/>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FF0000"/>
                </a:solidFill>
                <a:latin typeface="Arial" panose="020B0604020202020204" pitchFamily="34" charset="0"/>
                <a:cs typeface="Arial" panose="020B0604020202020204" pitchFamily="34" charset="0"/>
              </a:rPr>
              <a:t>حار</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0000FF"/>
                </a:solidFill>
                <a:latin typeface="Arial" panose="020B0604020202020204" pitchFamily="34" charset="0"/>
                <a:cs typeface="Arial" panose="020B0604020202020204" pitchFamily="34" charset="0"/>
              </a:rPr>
              <a:t>بارد</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7739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يمكن للمسيحي أن يكون في الوسط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الطيف</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20678971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ar-JO" sz="8000" b="1" dirty="0">
                <a:solidFill>
                  <a:schemeClr val="bg2">
                    <a:lumMod val="50000"/>
                  </a:schemeClr>
                </a:solidFill>
                <a:latin typeface="Arial" charset="0"/>
                <a:ea typeface="ＭＳ Ｐゴシック" charset="0"/>
              </a:rPr>
              <a:t>هل أنت</a:t>
            </a:r>
            <a:br>
              <a:rPr lang="ar-JO" sz="8000" b="1" dirty="0">
                <a:solidFill>
                  <a:schemeClr val="bg2">
                    <a:lumMod val="50000"/>
                  </a:schemeClr>
                </a:solidFill>
                <a:latin typeface="Arial" charset="0"/>
                <a:ea typeface="ＭＳ Ｐゴシック" charset="0"/>
              </a:rPr>
            </a:br>
            <a:r>
              <a:rPr lang="ar-JO" sz="8000" b="1" dirty="0">
                <a:solidFill>
                  <a:schemeClr val="bg2">
                    <a:lumMod val="50000"/>
                  </a:schemeClr>
                </a:solidFill>
                <a:latin typeface="Arial" charset="0"/>
                <a:ea typeface="ＭＳ Ｐゴシック" charset="0"/>
              </a:rPr>
              <a:t>فاتر؟</a:t>
            </a:r>
            <a:endParaRPr lang="en-US" sz="8000" b="1" dirty="0">
              <a:solidFill>
                <a:schemeClr val="bg2">
                  <a:lumMod val="50000"/>
                </a:schemeClr>
              </a:solidFill>
              <a:latin typeface="Arial" charset="0"/>
              <a:ea typeface="ＭＳ Ｐゴシック" charset="0"/>
            </a:endParaRPr>
          </a:p>
        </p:txBody>
      </p:sp>
    </p:spTree>
    <p:extLst>
      <p:ext uri="{BB962C8B-B14F-4D97-AF65-F5344CB8AC3E}">
        <p14:creationId xmlns:p14="http://schemas.microsoft.com/office/powerpoint/2010/main" val="35133286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9744954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يعتقد يسوع عنك؟</a:t>
            </a:r>
            <a:endParaRPr lang="en-US" b="1" dirty="0">
              <a:latin typeface="Arial" charset="0"/>
              <a:ea typeface="ＭＳ Ｐゴシック" charset="0"/>
            </a:endParaRPr>
          </a:p>
        </p:txBody>
      </p:sp>
    </p:spTree>
    <p:extLst>
      <p:ext uri="{BB962C8B-B14F-4D97-AF65-F5344CB8AC3E}">
        <p14:creationId xmlns:p14="http://schemas.microsoft.com/office/powerpoint/2010/main" val="69873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1664431175"/>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323439"/>
          </a:xfrm>
          <a:prstGeom prst="rect">
            <a:avLst/>
          </a:prstGeom>
          <a:noFill/>
        </p:spPr>
        <p:txBody>
          <a:bodyPr wrap="square" rtlCol="0">
            <a:spAutoFit/>
          </a:bodyPr>
          <a:lstStyle/>
          <a:p>
            <a:pPr algn="ctr" defTabSz="914400" eaLnBrk="0" fontAlgn="base" hangingPunct="0">
              <a:spcBef>
                <a:spcPct val="0"/>
              </a:spcBef>
              <a:spcAft>
                <a:spcPct val="0"/>
              </a:spcAft>
            </a:pPr>
            <a:r>
              <a:rPr lang="ar-JO" sz="8000" b="1" dirty="0">
                <a:solidFill>
                  <a:srgbClr val="000000"/>
                </a:solidFill>
                <a:latin typeface="Arial" panose="020B0604020202020204" pitchFamily="34" charset="0"/>
                <a:ea typeface="ＭＳ Ｐゴシック" charset="0"/>
                <a:cs typeface="Arial" panose="020B0604020202020204" pitchFamily="34" charset="0"/>
              </a:rPr>
              <a:t>لاودكية</a:t>
            </a:r>
          </a:p>
        </p:txBody>
      </p:sp>
    </p:spTree>
    <p:extLst>
      <p:ext uri="{BB962C8B-B14F-4D97-AF65-F5344CB8AC3E}">
        <p14:creationId xmlns:p14="http://schemas.microsoft.com/office/powerpoint/2010/main" val="217927831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charset="0"/>
                <a:cs typeface="Arial" charset="0"/>
              </a:rPr>
              <a:t>هذه هي الرسالة الأخيرة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charset="0"/>
                <a:cs typeface="Arial" charset="0"/>
              </a:rPr>
              <a:t>خدمة كتابة يسوع</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charset="0"/>
                <a:cs typeface="Arial" charset="0"/>
              </a:rPr>
              <a:t>الكنائس السبع في رؤيا يوحنا</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733467432"/>
      </p:ext>
    </p:extLst>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تبدو لاودكية؟</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34661590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6350" y="6274827"/>
            <a:ext cx="9144000" cy="727398"/>
          </a:xfrm>
          <a:solidFill>
            <a:schemeClr val="tx1"/>
          </a:solidFill>
        </p:spPr>
        <p:txBody>
          <a:bodyPr/>
          <a:lstStyle/>
          <a:p>
            <a:r>
              <a:rPr lang="ar-JO" b="1" dirty="0">
                <a:latin typeface="Arial" charset="0"/>
                <a:ea typeface="ＭＳ Ｐゴシック" charset="0"/>
              </a:rPr>
              <a:t>فيديو لاودكية</a:t>
            </a:r>
            <a:endParaRPr lang="en-US" b="1" dirty="0">
              <a:latin typeface="Arial" charset="0"/>
              <a:ea typeface="ＭＳ Ｐゴシック" charset="0"/>
            </a:endParaRPr>
          </a:p>
        </p:txBody>
      </p:sp>
    </p:spTree>
    <p:extLst>
      <p:ext uri="{BB962C8B-B14F-4D97-AF65-F5344CB8AC3E}">
        <p14:creationId xmlns:p14="http://schemas.microsoft.com/office/powerpoint/2010/main" val="41041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تريلز</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ليبادوس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8252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rtl="1"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97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تل لاودكية من الجنوب الغربي</a:t>
            </a:r>
            <a:endParaRPr lang="en-US" sz="4400" dirty="0"/>
          </a:p>
        </p:txBody>
      </p:sp>
    </p:spTree>
    <p:extLst>
      <p:ext uri="{BB962C8B-B14F-4D97-AF65-F5344CB8AC3E}">
        <p14:creationId xmlns:p14="http://schemas.microsoft.com/office/powerpoint/2010/main" val="7758272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تل لاودكية من الجنوب</a:t>
            </a:r>
            <a:endParaRPr lang="en-US" sz="4400" dirty="0"/>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000" dirty="0"/>
              <a:t>7500 رجل يهودي فقط</a:t>
            </a:r>
            <a:endParaRPr lang="en-US" sz="4000" dirty="0"/>
          </a:p>
        </p:txBody>
      </p:sp>
    </p:spTree>
    <p:extLst>
      <p:ext uri="{BB962C8B-B14F-4D97-AF65-F5344CB8AC3E}">
        <p14:creationId xmlns:p14="http://schemas.microsoft.com/office/powerpoint/2010/main" val="28345721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ar-JO" b="1" dirty="0">
                <a:latin typeface="Arial" charset="0"/>
                <a:ea typeface="ＭＳ Ｐゴシック" charset="0"/>
              </a:rPr>
              <a:t>قنوات حارة وباردة</a:t>
            </a:r>
            <a:endParaRPr lang="en-US" b="1" dirty="0">
              <a:latin typeface="Arial" charset="0"/>
              <a:ea typeface="ＭＳ Ｐゴシック" charset="0"/>
            </a:endParaRPr>
          </a:p>
        </p:txBody>
      </p:sp>
    </p:spTree>
    <p:extLst>
      <p:ext uri="{BB962C8B-B14F-4D97-AF65-F5344CB8AC3E}">
        <p14:creationId xmlns:p14="http://schemas.microsoft.com/office/powerpoint/2010/main" val="24431165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000" dirty="0"/>
              <a:t>قناة لاودكية جنوب التل</a:t>
            </a:r>
            <a:endParaRPr lang="en-US" sz="4000" dirty="0"/>
          </a:p>
        </p:txBody>
      </p:sp>
    </p:spTree>
    <p:extLst>
      <p:ext uri="{BB962C8B-B14F-4D97-AF65-F5344CB8AC3E}">
        <p14:creationId xmlns:p14="http://schemas.microsoft.com/office/powerpoint/2010/main" val="294721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السع (رؤ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1779588" y="2930019"/>
            <a:ext cx="1566862" cy="46166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362325" y="4296856"/>
            <a:ext cx="131762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4572001" y="4080956"/>
            <a:ext cx="14414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248027" y="5809744"/>
            <a:ext cx="14319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57840" y="4512756"/>
            <a:ext cx="13176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أنبوب لاودكية مع الشوائب</a:t>
            </a:r>
            <a:endParaRPr lang="en-US" sz="4400" dirty="0"/>
          </a:p>
        </p:txBody>
      </p:sp>
    </p:spTree>
    <p:extLst>
      <p:ext uri="{BB962C8B-B14F-4D97-AF65-F5344CB8AC3E}">
        <p14:creationId xmlns:p14="http://schemas.microsoft.com/office/powerpoint/2010/main" val="5241170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algn="r" defTabSz="914400" rtl="1" fontAlgn="base">
              <a:spcBef>
                <a:spcPct val="0"/>
              </a:spcBef>
              <a:spcAft>
                <a:spcPct val="0"/>
              </a:spcAft>
              <a:buFont typeface="Arial"/>
              <a:buChar char="•"/>
            </a:pPr>
            <a:r>
              <a:rPr lang="ar-JO" sz="3200" b="1" dirty="0">
                <a:solidFill>
                  <a:srgbClr val="FFFFFF"/>
                </a:solidFill>
                <a:effectLst>
                  <a:glow rad="228600">
                    <a:srgbClr val="000000"/>
                  </a:glow>
                </a:effectLst>
                <a:latin typeface="Arial" charset="0"/>
                <a:ea typeface="ＭＳ Ｐゴシック" charset="0"/>
              </a:rPr>
              <a:t>الرخام في كل مكان (أثرياء)</a:t>
            </a:r>
          </a:p>
          <a:p>
            <a:pPr marL="342900" indent="-342900" algn="r" defTabSz="914400" rtl="1" fontAlgn="base">
              <a:spcBef>
                <a:spcPct val="0"/>
              </a:spcBef>
              <a:spcAft>
                <a:spcPct val="0"/>
              </a:spcAft>
              <a:buFont typeface="Arial"/>
              <a:buChar char="•"/>
            </a:pPr>
            <a:r>
              <a:rPr lang="ar-JO" sz="3200" b="1" dirty="0">
                <a:solidFill>
                  <a:srgbClr val="FFFFFF"/>
                </a:solidFill>
                <a:effectLst>
                  <a:glow rad="228600">
                    <a:srgbClr val="000000"/>
                  </a:glow>
                </a:effectLst>
                <a:latin typeface="Arial" charset="0"/>
                <a:ea typeface="ＭＳ Ｐゴシック" charset="0"/>
              </a:rPr>
              <a:t>مسرحان وملعب وما إلى ذلك</a:t>
            </a:r>
            <a:endParaRPr lang="en-US" sz="3200" b="1" dirty="0">
              <a:solidFill>
                <a:srgbClr val="FFFFFF"/>
              </a:solidFill>
              <a:effectLst>
                <a:glow rad="228600">
                  <a:srgbClr val="000000"/>
                </a:glow>
              </a:effectLst>
              <a:latin typeface="Arial" charset="0"/>
              <a:ea typeface="ＭＳ Ｐゴシック" charset="0"/>
            </a:endParaRP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4000" b="1" dirty="0">
                <a:solidFill>
                  <a:srgbClr val="FFFFFF"/>
                </a:solidFill>
                <a:latin typeface="Arial" charset="0"/>
                <a:ea typeface="ＭＳ Ｐゴシック" charset="0"/>
              </a:rPr>
              <a:t>مقبرة مع حمام على التل</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5752039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أقواس حمام لاودكية</a:t>
            </a:r>
            <a:endParaRPr lang="en-US" sz="4400" dirty="0"/>
          </a:p>
        </p:txBody>
      </p:sp>
    </p:spTree>
    <p:extLst>
      <p:ext uri="{BB962C8B-B14F-4D97-AF65-F5344CB8AC3E}">
        <p14:creationId xmlns:p14="http://schemas.microsoft.com/office/powerpoint/2010/main" val="6354735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88" y="5973193"/>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4800" b="1" dirty="0">
                <a:solidFill>
                  <a:srgbClr val="FFFFFF"/>
                </a:solidFill>
                <a:effectLst>
                  <a:glow rad="101600">
                    <a:srgbClr val="000000">
                      <a:alpha val="75000"/>
                    </a:srgbClr>
                  </a:glow>
                </a:effectLst>
                <a:latin typeface="Arial" charset="0"/>
                <a:ea typeface="ＭＳ Ｐゴシック" charset="0"/>
              </a:rPr>
              <a:t>مدرج لاودكية الروماني</a:t>
            </a:r>
            <a:endParaRPr lang="en-US" sz="48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3668552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r>
              <a:rPr lang="ar-JO" sz="4800" dirty="0">
                <a:effectLst>
                  <a:glow rad="101600">
                    <a:srgbClr val="000000">
                      <a:alpha val="75000"/>
                    </a:srgbClr>
                  </a:glow>
                </a:effectLst>
              </a:rPr>
              <a:t>مدرج لاودكية اليوناني</a:t>
            </a:r>
            <a:endParaRPr lang="en-US" sz="4800" dirty="0">
              <a:effectLst>
                <a:glow rad="101600">
                  <a:srgbClr val="000000">
                    <a:alpha val="75000"/>
                  </a:srgbClr>
                </a:glow>
              </a:effectLst>
            </a:endParaRPr>
          </a:p>
        </p:txBody>
      </p:sp>
    </p:spTree>
    <p:extLst>
      <p:ext uri="{BB962C8B-B14F-4D97-AF65-F5344CB8AC3E}">
        <p14:creationId xmlns:p14="http://schemas.microsoft.com/office/powerpoint/2010/main" val="10765529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ar-JO" dirty="0">
                <a:effectLst>
                  <a:glow rad="101600">
                    <a:srgbClr val="000000">
                      <a:alpha val="75000"/>
                    </a:srgbClr>
                  </a:glow>
                </a:effectLst>
              </a:rPr>
              <a:t>مقاعد ملعب لاودكية</a:t>
            </a:r>
            <a:endParaRPr lang="en-US" dirty="0">
              <a:effectLst>
                <a:glow rad="101600">
                  <a:srgbClr val="000000">
                    <a:alpha val="75000"/>
                  </a:srgbClr>
                </a:glow>
              </a:effectLst>
            </a:endParaRPr>
          </a:p>
        </p:txBody>
      </p:sp>
    </p:spTree>
    <p:extLst>
      <p:ext uri="{BB962C8B-B14F-4D97-AF65-F5344CB8AC3E}">
        <p14:creationId xmlns:p14="http://schemas.microsoft.com/office/powerpoint/2010/main" val="27255085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ar-JO" dirty="0">
                <a:effectLst>
                  <a:glow rad="101600">
                    <a:srgbClr val="000000">
                      <a:alpha val="75000"/>
                    </a:srgbClr>
                  </a:glow>
                </a:effectLst>
              </a:rPr>
              <a:t>لا تزال جدران لاودكية قائمة</a:t>
            </a:r>
            <a:endParaRPr lang="en-US" dirty="0">
              <a:effectLst>
                <a:glow rad="101600">
                  <a:srgbClr val="000000">
                    <a:alpha val="75000"/>
                  </a:srgbClr>
                </a:glow>
              </a:effectLst>
            </a:endParaRPr>
          </a:p>
        </p:txBody>
      </p:sp>
    </p:spTree>
    <p:extLst>
      <p:ext uri="{BB962C8B-B14F-4D97-AF65-F5344CB8AC3E}">
        <p14:creationId xmlns:p14="http://schemas.microsoft.com/office/powerpoint/2010/main" val="29637121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2" y="1185920"/>
            <a:ext cx="3513237" cy="1787206"/>
          </a:xfrm>
          <a:noFill/>
        </p:spPr>
        <p:txBody>
          <a:bodyPr/>
          <a:lstStyle/>
          <a:p>
            <a:r>
              <a:rPr lang="ar-JO" sz="8000" b="1" dirty="0">
                <a:solidFill>
                  <a:srgbClr val="FF0000"/>
                </a:solidFill>
                <a:ea typeface="ＭＳ Ｐゴシック" charset="0"/>
              </a:rPr>
              <a:t>كن حاراً</a:t>
            </a:r>
            <a:endParaRPr lang="en-US" sz="8000" b="1" dirty="0">
              <a:solidFill>
                <a:srgbClr val="FF0000"/>
              </a:solidFill>
              <a:ea typeface="ＭＳ Ｐゴシック"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latin typeface="Arial" charset="0"/>
                <a:ea typeface="ＭＳ Ｐゴシック" charset="0"/>
              </a:rPr>
              <a:t> </a:t>
            </a:r>
            <a:r>
              <a:rPr lang="ar-JO" sz="4800" b="1" dirty="0">
                <a:solidFill>
                  <a:srgbClr val="FFFFFF"/>
                </a:solidFill>
                <a:latin typeface="Arial" charset="0"/>
                <a:ea typeface="ＭＳ Ｐゴシック" charset="0"/>
              </a:rPr>
              <a:t>ثلاثة أحرف (ر) لعلاج اللامبالاة ...</a:t>
            </a:r>
            <a:endParaRPr lang="en-US" sz="4800" b="1" dirty="0">
              <a:solidFill>
                <a:srgbClr val="FFFFFF"/>
              </a:solidFill>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i="1" dirty="0">
                <a:solidFill>
                  <a:srgbClr val="FFFFFF"/>
                </a:solidFill>
                <a:latin typeface="Arial" charset="0"/>
                <a:ea typeface="ＭＳ Ｐゴシック" charset="0"/>
              </a:rPr>
              <a:t>رؤ 3: 14-22</a:t>
            </a:r>
            <a:endParaRPr lang="en-US" sz="4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2934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الطريقة الأولى لعلاج اللامبالاة الروحيةهو           رؤية التباين في ....</a:t>
            </a:r>
            <a:endParaRPr lang="en-US" sz="4000" b="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charset="0"/>
                <a:ea typeface="ＭＳ Ｐゴシック" charset="0"/>
              </a:rPr>
              <a:t>رؤ 3: 14</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7290530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أعادت بناء مدينتها بعد زلزال 17 م</a:t>
            </a:r>
            <a:r>
              <a:rPr lang="en-US" sz="3600" b="1" dirty="0">
                <a:solidFill>
                  <a:prstClr val="white"/>
                </a:solidFill>
                <a:effectLst>
                  <a:glow rad="177800">
                    <a:prstClr val="black"/>
                  </a:glow>
                </a:effectLst>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9589517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latin typeface="Arial" charset="0"/>
                <a:ea typeface="Osaka" charset="0"/>
                <a:cs typeface="Arial" charset="0"/>
              </a:rPr>
              <a:t>3</a:t>
            </a:r>
            <a:r>
              <a:rPr lang="en-US" sz="8800" dirty="0">
                <a:latin typeface="Arial" charset="0"/>
                <a:ea typeface="Osaka" charset="0"/>
                <a:cs typeface="Arial" charset="0"/>
              </a:rPr>
              <a:t>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6567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7955250" cy="5535716"/>
          </a:xfrm>
          <a:prstGeom prst="rect">
            <a:avLst/>
          </a:prstGeom>
        </p:spPr>
      </p:pic>
      <p:sp>
        <p:nvSpPr>
          <p:cNvPr id="2" name="Rectangle 1"/>
          <p:cNvSpPr/>
          <p:nvPr/>
        </p:nvSpPr>
        <p:spPr bwMode="auto">
          <a:xfrm>
            <a:off x="0" y="5495202"/>
            <a:ext cx="985442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97045"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br>
              <a:rPr lang="en-US" sz="3200" b="1" spc="-130" dirty="0">
                <a:solidFill>
                  <a:srgbClr val="FF0000"/>
                </a:solidFill>
                <a:latin typeface="Arial" panose="020B0604020202020204" pitchFamily="34" charset="0"/>
                <a:ea typeface="ＭＳ Ｐゴシック" charset="0"/>
                <a:cs typeface="Arial" panose="020B0604020202020204" pitchFamily="34" charset="0"/>
              </a:rPr>
            </a:br>
            <a:r>
              <a:rPr lang="ar-JO" sz="6600" b="1" spc="-130" dirty="0">
                <a:solidFill>
                  <a:srgbClr val="FF0000"/>
                </a:solidFill>
                <a:latin typeface="Arial" panose="020B0604020202020204" pitchFamily="34" charset="0"/>
                <a:ea typeface="ＭＳ Ｐゴシック" charset="0"/>
                <a:cs typeface="Arial" panose="020B0604020202020204" pitchFamily="34" charset="0"/>
              </a:rPr>
              <a:t>الجيد</a:t>
            </a:r>
            <a:endParaRPr lang="en-US" sz="4000" b="1" spc="-130"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117786" y="1122395"/>
            <a:ext cx="3061599" cy="2776562"/>
          </a:xfrm>
        </p:spPr>
        <p:txBody>
          <a:bodyPr/>
          <a:lstStyle/>
          <a:p>
            <a:r>
              <a:rPr lang="ar-JO" sz="4800" b="1" dirty="0">
                <a:solidFill>
                  <a:srgbClr val="FF0000"/>
                </a:solidFill>
                <a:latin typeface="Arial" panose="020B0604020202020204" pitchFamily="34" charset="0"/>
                <a:ea typeface="ＭＳ Ｐゴシック" charset="0"/>
                <a:cs typeface="Arial" panose="020B0604020202020204" pitchFamily="34" charset="0"/>
              </a:rPr>
              <a:t>كلينت</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إيستوود</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1966</a:t>
            </a:r>
            <a:endParaRPr lang="en-US" sz="48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62762"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br>
              <a:rPr lang="en-US" sz="3200" b="1" spc="-130" dirty="0">
                <a:solidFill>
                  <a:schemeClr val="tx1"/>
                </a:solidFill>
                <a:latin typeface="Arial" panose="020B0604020202020204" pitchFamily="34" charset="0"/>
                <a:ea typeface="ＭＳ Ｐゴシック" charset="0"/>
                <a:cs typeface="Arial" panose="020B0604020202020204" pitchFamily="34" charset="0"/>
              </a:rPr>
            </a:br>
            <a:r>
              <a:rPr lang="ar-JO" sz="6600" b="1" spc="-130" dirty="0">
                <a:solidFill>
                  <a:schemeClr val="tx1"/>
                </a:solidFill>
                <a:latin typeface="Arial" panose="020B0604020202020204" pitchFamily="34" charset="0"/>
                <a:ea typeface="ＭＳ Ｐゴシック" charset="0"/>
                <a:cs typeface="Arial" panose="020B0604020202020204" pitchFamily="34" charset="0"/>
              </a:rPr>
              <a:t>السيء</a:t>
            </a:r>
            <a:endParaRPr lang="en-US" sz="4000" b="1" spc="-13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53328" y="5235125"/>
            <a:ext cx="314236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spc="-130" dirty="0">
                <a:solidFill>
                  <a:srgbClr val="FF0000"/>
                </a:solidFill>
                <a:latin typeface="Arial" panose="020B0604020202020204" pitchFamily="34" charset="0"/>
                <a:ea typeface="ＭＳ Ｐゴシック" charset="0"/>
                <a:cs typeface="Arial" panose="020B0604020202020204" pitchFamily="34" charset="0"/>
              </a:rPr>
              <a:t>و</a:t>
            </a:r>
            <a:br>
              <a:rPr lang="en-US" sz="3200" b="1" spc="-130" dirty="0">
                <a:solidFill>
                  <a:srgbClr val="FF0000"/>
                </a:solidFill>
                <a:latin typeface="Arial" panose="020B0604020202020204" pitchFamily="34" charset="0"/>
                <a:ea typeface="ＭＳ Ｐゴシック" charset="0"/>
                <a:cs typeface="Arial" panose="020B0604020202020204" pitchFamily="34" charset="0"/>
              </a:rPr>
            </a:br>
            <a:r>
              <a:rPr lang="ar-JO" sz="6600" b="1" spc="-130" dirty="0">
                <a:solidFill>
                  <a:srgbClr val="FF0000"/>
                </a:solidFill>
                <a:latin typeface="Arial" panose="020B0604020202020204" pitchFamily="34" charset="0"/>
                <a:ea typeface="ＭＳ Ｐゴシック" charset="0"/>
                <a:cs typeface="Arial" panose="020B0604020202020204" pitchFamily="34" charset="0"/>
              </a:rPr>
              <a:t>القبيح</a:t>
            </a:r>
            <a:endParaRPr lang="en-US" sz="4000" b="1" spc="-130" dirty="0">
              <a:solidFill>
                <a:srgbClr val="FF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71847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ملابس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052327565"/>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t>مدارس لاودكية الطبية</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تم تصدير مرهم للعين                                            في جميع أنحاء الإمبراطورية الرومانية</a:t>
            </a:r>
            <a:endParaRPr lang="en-US" dirty="0">
              <a:effectLst>
                <a:glow rad="177800">
                  <a:prstClr val="black"/>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54457502"/>
      </p:ext>
    </p:extLst>
  </p:cSld>
  <p:clrMapOvr>
    <a:overrideClrMapping bg1="lt1" tx1="dk1" bg2="lt2" tx2="dk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50120"/>
            <a:ext cx="2665412" cy="2661619"/>
            <a:chOff x="3059832" y="2348880"/>
            <a:chExt cx="2664304" cy="266431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936685"/>
              <a:ext cx="2448495" cy="1571248"/>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الآمين الشاهد الأمين الصادق بداءة خليقة الله</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spTree>
    <p:extLst>
      <p:ext uri="{BB962C8B-B14F-4D97-AF65-F5344CB8AC3E}">
        <p14:creationId xmlns:p14="http://schemas.microsoft.com/office/powerpoint/2010/main" val="2535679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ar-JO" b="1" dirty="0">
                <a:effectLst>
                  <a:glow rad="152400">
                    <a:schemeClr val="tx1"/>
                  </a:glow>
                </a:effectLst>
                <a:latin typeface="Arial" charset="0"/>
                <a:ea typeface="ＭＳ Ｐゴシック" charset="0"/>
              </a:rPr>
              <a:t>يسوع هو ليكن (راجع 1: 6)</a:t>
            </a:r>
            <a:endParaRPr lang="en-US" b="1" dirty="0">
              <a:effectLst>
                <a:glow rad="152400">
                  <a:schemeClr val="tx1"/>
                </a:glow>
              </a:effectLst>
              <a:latin typeface="Arial" charset="0"/>
              <a:ea typeface="ＭＳ Ｐゴシック" charset="0"/>
            </a:endParaRP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1500" b="1" dirty="0">
                <a:solidFill>
                  <a:srgbClr val="FFFFFF"/>
                </a:solidFill>
                <a:effectLst>
                  <a:glow rad="152400">
                    <a:srgbClr val="000000"/>
                  </a:glow>
                </a:effectLst>
                <a:latin typeface="Arial" charset="0"/>
                <a:ea typeface="ＭＳ Ｐゴシック" charset="0"/>
              </a:rPr>
              <a:t>الآمين</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2216179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ar-JO" sz="8000" b="1" dirty="0">
                <a:effectLst>
                  <a:glow rad="152400">
                    <a:schemeClr val="tx1"/>
                  </a:glow>
                </a:effectLst>
                <a:latin typeface="Arial" charset="0"/>
                <a:ea typeface="ＭＳ Ｐゴシック" charset="0"/>
              </a:rPr>
              <a:t>الشاهد         الأمين        الصادق</a:t>
            </a:r>
            <a:endParaRPr lang="en-US" sz="8000" b="1" dirty="0">
              <a:effectLst>
                <a:glow rad="152400">
                  <a:schemeClr val="tx1"/>
                </a:glow>
              </a:effectLst>
              <a:latin typeface="Arial" charset="0"/>
              <a:ea typeface="ＭＳ Ｐゴシック" charset="0"/>
            </a:endParaRP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charset="0"/>
                <a:ea typeface="ＭＳ Ｐゴシック" charset="0"/>
              </a:rPr>
              <a:t>يعلن يسوع النهاية (راجع 1: 5)</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04205728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ar-JO" b="1" dirty="0">
                <a:effectLst>
                  <a:glow rad="152400">
                    <a:schemeClr val="tx1"/>
                  </a:glow>
                </a:effectLst>
                <a:latin typeface="Arial" charset="0"/>
                <a:ea typeface="ＭＳ Ｐゴシック" charset="0"/>
              </a:rPr>
              <a:t>الحاكم (البداية، الرأس، الأول)</a:t>
            </a:r>
            <a:br>
              <a:rPr lang="ar-JO" b="1" dirty="0">
                <a:effectLst>
                  <a:glow rad="152400">
                    <a:schemeClr val="tx1"/>
                  </a:glow>
                </a:effectLst>
                <a:latin typeface="Arial" charset="0"/>
                <a:ea typeface="ＭＳ Ｐゴシック" charset="0"/>
              </a:rPr>
            </a:br>
            <a:r>
              <a:rPr lang="ar-JO" b="1" dirty="0">
                <a:effectLst>
                  <a:glow rad="152400">
                    <a:schemeClr val="tx1"/>
                  </a:glow>
                </a:effectLst>
                <a:latin typeface="Arial" charset="0"/>
                <a:ea typeface="ＭＳ Ｐゴシック" charset="0"/>
              </a:rPr>
              <a:t>لكل الخيلقة (راجع 21: 6)</a:t>
            </a:r>
            <a:endParaRPr lang="en-US" b="1"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6468601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261072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رؤ 3: 15-16</a:t>
            </a:r>
            <a:endParaRPr lang="en-US" sz="4000" b="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069057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ar-JO" b="1" dirty="0">
                <a:latin typeface="Arial" charset="0"/>
                <a:ea typeface="ＭＳ Ｐゴシック" charset="0"/>
              </a:rPr>
              <a:t>الحقيقة: يمكن أن نكون نشيطين ولكن مساومين (3: 15-16أ)</a:t>
            </a:r>
            <a:r>
              <a:rPr lang="en-US" b="1" dirty="0">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9148654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91351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 يوجد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480313" y="1751241"/>
            <a:ext cx="3802615"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894354" y="2824450"/>
              <a:ext cx="3009454" cy="156988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فاتر، لا بارد ولا حار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3234360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ar-JO" sz="4800" b="1" dirty="0">
                <a:solidFill>
                  <a:srgbClr val="FF0000"/>
                </a:solidFill>
                <a:latin typeface="Arial" charset="0"/>
                <a:ea typeface="ＭＳ Ｐゴシック" charset="0"/>
              </a:rPr>
              <a:t>يعرفهم المسيح جميعاً</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000000"/>
                </a:solidFill>
                <a:latin typeface="Arial" charset="0"/>
                <a:ea typeface="ＭＳ Ｐゴシック" charset="0"/>
              </a:rPr>
              <a:t>كنيسة ساردس</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a:t>
            </a:r>
            <a:r>
              <a:rPr lang="ar-JO" sz="3600" b="1" dirty="0">
                <a:solidFill>
                  <a:srgbClr val="000000"/>
                </a:solidFill>
                <a:latin typeface="Arial" charset="0"/>
                <a:ea typeface="ＭＳ Ｐゴシック" charset="0"/>
              </a:rPr>
              <a:t>رؤ 3: 1-6</a:t>
            </a:r>
            <a:r>
              <a:rPr lang="en-US" sz="3600"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25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أنا عارف أعمالك أنك 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ليتك كنت بارداً أو حاراً (3: 15)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160555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هكذا لأنك </a:t>
            </a:r>
            <a:r>
              <a:rPr kumimoji="0" lang="ar-JO" sz="36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itchFamily="-108" charset="-128"/>
                <a:cs typeface="Arial" panose="020B0604020202020204" pitchFamily="34" charset="0"/>
              </a:rPr>
              <a:t>فاتر</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 (3: 16أ)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75457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a:solidFill>
                <a:sysClr val="window" lastClr="FFFFFF"/>
              </a:solidFill>
              <a:latin typeface="Calibri"/>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ar-JO" sz="3600" b="1" dirty="0">
                <a:solidFill>
                  <a:prstClr val="white"/>
                </a:solidFill>
                <a:effectLst>
                  <a:glow rad="177800">
                    <a:schemeClr val="tx1"/>
                  </a:glow>
                </a:effectLst>
                <a:ea typeface="ＭＳ Ｐゴシック" pitchFamily="-108" charset="-128"/>
              </a:rPr>
              <a:t>قناة لاودكية</a:t>
            </a:r>
            <a:endParaRPr lang="en-US" sz="3600" b="1" dirty="0">
              <a:solidFill>
                <a:prstClr val="white"/>
              </a:solidFill>
              <a:effectLst>
                <a:glow rad="177800">
                  <a:schemeClr val="tx1"/>
                </a:glow>
              </a:effectLst>
              <a:ea typeface="ＭＳ Ｐゴシック" pitchFamily="-108" charset="-128"/>
            </a:endParaRPr>
          </a:p>
        </p:txBody>
      </p:sp>
      <p:pic>
        <p:nvPicPr>
          <p:cNvPr id="3" name="Picture 2" descr="rev 3 laodicea sevenCities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928085042"/>
      </p:ext>
    </p:extLst>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يفضل الجميع واحداً منهما</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مشروبات باردة وساخنة</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30803318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الحماس الروحي</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charset="0"/>
                <a:ea typeface="ＭＳ Ｐゴシック" charset="0"/>
              </a:rPr>
              <a:t>ل</a:t>
            </a: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913214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15 ب) حقًا؟ لماذا؟</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ساخن</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89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ar-JO" sz="7200" b="1" dirty="0">
                <a:effectLst>
                  <a:glow rad="139700">
                    <a:schemeClr val="tx1"/>
                  </a:glow>
                </a:effectLst>
                <a:latin typeface="Arial" charset="0"/>
                <a:ea typeface="ＭＳ Ｐゴシック" charset="0"/>
              </a:rPr>
              <a:t>بارد</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1652653"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b="1" dirty="0">
                <a:solidFill>
                  <a:srgbClr val="FFFFFF"/>
                </a:solidFill>
                <a:effectLst>
                  <a:glow rad="139700">
                    <a:srgbClr val="000000"/>
                  </a:glow>
                </a:effectLst>
                <a:latin typeface="Arial" charset="0"/>
                <a:ea typeface="ＭＳ Ｐゴシック" charset="0"/>
              </a:rPr>
              <a:t>رفض             المسيح</a:t>
            </a:r>
            <a:endParaRPr lang="en-US" b="1" dirty="0">
              <a:solidFill>
                <a:srgbClr val="FFFFFF"/>
              </a:solidFill>
              <a:effectLst>
                <a:glow rad="139700">
                  <a:srgbClr val="000000"/>
                </a:glow>
              </a:effectLst>
              <a:latin typeface="Arial" charset="0"/>
              <a:ea typeface="ＭＳ Ｐゴシック" charset="0"/>
            </a:endParaRP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731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sz="7200" b="1" dirty="0">
                <a:latin typeface="Arial" charset="0"/>
                <a:ea typeface="ＭＳ Ｐゴシック" charset="0"/>
              </a:rPr>
              <a:t>فاتر</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JO" b="1" dirty="0">
                <a:solidFill>
                  <a:srgbClr val="FFFFFF"/>
                </a:solidFill>
                <a:latin typeface="Arial" charset="0"/>
                <a:ea typeface="ＭＳ Ｐゴシック" charset="0"/>
              </a:rPr>
              <a:t>اللامبالاة</a:t>
            </a:r>
            <a:endParaRPr lang="en-US"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7719295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ar-JO" sz="4800" b="1" dirty="0">
                <a:effectLst>
                  <a:glow rad="317500">
                    <a:prstClr val="black">
                      <a:alpha val="75000"/>
                    </a:prstClr>
                  </a:glow>
                </a:effectLst>
                <a:latin typeface="Arial" charset="0"/>
                <a:ea typeface="ＭＳ Ｐゴシック" charset="0"/>
              </a:rPr>
              <a:t>النتيجة: يوقف المسيح    المساومة (3: 16ب)</a:t>
            </a:r>
            <a:r>
              <a:rPr lang="en-US" sz="4800" b="1" dirty="0">
                <a:effectLst>
                  <a:glow rad="317500">
                    <a:prstClr val="black">
                      <a:alpha val="75000"/>
                    </a:prstClr>
                  </a:glow>
                </a:effectLst>
                <a:latin typeface="Arial" charset="0"/>
                <a:ea typeface="ＭＳ Ｐゴシック" charset="0"/>
              </a:rPr>
              <a:t>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altLang="ja-JP" sz="4800" b="1" dirty="0">
                <a:effectLst>
                  <a:glow rad="317500">
                    <a:prstClr val="black">
                      <a:alpha val="75000"/>
                    </a:prstClr>
                  </a:glow>
                </a:effectLst>
                <a:latin typeface="Arial" charset="0"/>
                <a:ea typeface="ＭＳ Ｐゴシック" charset="0"/>
              </a:rPr>
              <a:t>أنا مزمع أن   أتقيأك من فمي</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523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1850584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3" y="-23517"/>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13314" name="Title 1"/>
          <p:cNvSpPr>
            <a:spLocks noGrp="1"/>
          </p:cNvSpPr>
          <p:nvPr>
            <p:ph type="title"/>
          </p:nvPr>
        </p:nvSpPr>
        <p:spPr>
          <a:xfrm>
            <a:off x="457200" y="76200"/>
            <a:ext cx="8229600" cy="868362"/>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تزويد لاودكية بالمياه</a:t>
            </a:r>
            <a:endParaRPr lang="en-SG"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ar-JO" sz="3600" dirty="0">
                <a:solidFill>
                  <a:prstClr val="white"/>
                </a:solidFill>
                <a:latin typeface="Arial" panose="020B0604020202020204" pitchFamily="34" charset="0"/>
                <a:cs typeface="Arial" panose="020B0604020202020204" pitchFamily="34" charset="0"/>
              </a:rPr>
              <a:t>يتم توجيه مياه لاودكية عبر هذا الأنبوب المزدوج، ولكنها تحمل شوائب كثيفة من الكالسيوم، إلى جانب درجة حرارته الفاترة مما يجعل الزائر يتقيأ.</a:t>
            </a:r>
            <a:endParaRPr lang="en-SG" sz="3600" dirty="0">
              <a:solidFill>
                <a:prstClr val="white"/>
              </a:solidFill>
              <a:latin typeface="Arial" panose="020B0604020202020204" pitchFamily="34" charset="0"/>
              <a:cs typeface="Arial" panose="020B0604020202020204" pitchFamily="34" charset="0"/>
            </a:endParaRPr>
          </a:p>
        </p:txBody>
      </p:sp>
      <p:pic>
        <p:nvPicPr>
          <p:cNvPr id="7"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291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ar-JO" b="1" dirty="0">
                <a:latin typeface="Arial" charset="0"/>
                <a:ea typeface="ＭＳ Ｐゴシック" charset="0"/>
              </a:rPr>
              <a:t>ما معنى أن يتقيأ يسوع الشخص الفاتر؟</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pPr>
            <a:r>
              <a:rPr lang="ar-JO" b="1" dirty="0">
                <a:solidFill>
                  <a:srgbClr val="FFFFFF"/>
                </a:solidFill>
                <a:latin typeface="Arial" charset="0"/>
                <a:ea typeface="ＭＳ Ｐゴシック" charset="0"/>
              </a:rPr>
              <a:t>يفقدون خلاصهم</a:t>
            </a:r>
            <a:endParaRPr lang="en-US" b="1" dirty="0">
              <a:solidFill>
                <a:srgbClr val="FFFFFF"/>
              </a:solidFill>
              <a:latin typeface="Arial" charset="0"/>
              <a:ea typeface="ＭＳ Ｐゴシック" charset="0"/>
            </a:endParaRPr>
          </a:p>
          <a:p>
            <a:pPr marL="571500" indent="-571500" algn="r" rtl="1">
              <a:buFont typeface="Arial"/>
              <a:buChar char="•"/>
            </a:pPr>
            <a:r>
              <a:rPr lang="ar-JO" b="1" dirty="0">
                <a:solidFill>
                  <a:srgbClr val="FFFFFF"/>
                </a:solidFill>
                <a:latin typeface="Arial" charset="0"/>
                <a:ea typeface="ＭＳ Ｐゴシック" charset="0"/>
              </a:rPr>
              <a:t>يفقدون امتيازاتهم من خلال التأديب</a:t>
            </a:r>
            <a:endParaRPr lang="en-US" b="1" dirty="0">
              <a:solidFill>
                <a:srgbClr val="FFFFFF"/>
              </a:solidFill>
              <a:latin typeface="Arial" charset="0"/>
              <a:ea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000090"/>
                </a:solidFill>
                <a:latin typeface="Arial" charset="0"/>
                <a:ea typeface="ＭＳ Ｐゴシック" charset="0"/>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000090"/>
                </a:solidFill>
                <a:latin typeface="Arial" charset="0"/>
                <a:ea typeface="ＭＳ Ｐゴシック" charset="0"/>
              </a:rPr>
              <a:t>Vomit</a:t>
            </a:r>
          </a:p>
        </p:txBody>
      </p:sp>
    </p:spTree>
    <p:extLst>
      <p:ext uri="{BB962C8B-B14F-4D97-AF65-F5344CB8AC3E}">
        <p14:creationId xmlns:p14="http://schemas.microsoft.com/office/powerpoint/2010/main" val="2747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التصالب (رؤ 2-3)</a:t>
            </a:r>
            <a:endParaRPr lang="en-US" dirty="0">
              <a:latin typeface="Arial" charset="0"/>
              <a:ea typeface="ＭＳ Ｐゴシック"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4513440" y="4432159"/>
            <a:ext cx="2208872"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 name="Up-Down Arrow Callout 1"/>
          <p:cNvSpPr/>
          <p:nvPr/>
        </p:nvSpPr>
        <p:spPr bwMode="auto">
          <a:xfrm>
            <a:off x="367196" y="1916832"/>
            <a:ext cx="1728192" cy="3244678"/>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تهديد الوجود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021906"/>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أمناء في الإضطهاد</a:t>
            </a:r>
            <a:endParaRPr lang="en-US" sz="16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600" b="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حقيبة مختلطة</a:t>
              </a:r>
              <a:endParaRPr lang="en-US" sz="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9429901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lstStyle/>
          <a:p>
            <a:r>
              <a:rPr lang="ar-JO" sz="3200" b="1" dirty="0"/>
              <a:t>لاودكية    اليوم</a:t>
            </a:r>
            <a:endParaRPr lang="en-US" sz="3200" b="1" dirty="0"/>
          </a:p>
        </p:txBody>
      </p:sp>
      <p:sp>
        <p:nvSpPr>
          <p:cNvPr id="4"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853482" y="5550821"/>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pPr>
            <a:r>
              <a:rPr lang="ar-JO" sz="2800" b="1" dirty="0">
                <a:solidFill>
                  <a:prstClr val="black"/>
                </a:solidFill>
                <a:latin typeface="Arial Black"/>
                <a:cs typeface="Arial Black"/>
              </a:rPr>
              <a:t>لاودكية على        الليكوس</a:t>
            </a:r>
            <a:endParaRPr lang="en-US" sz="2800" b="1" dirty="0">
              <a:solidFill>
                <a:prstClr val="black"/>
              </a:solidFill>
              <a:latin typeface="Arial Black"/>
              <a:cs typeface="Arial Black"/>
            </a:endParaRPr>
          </a:p>
        </p:txBody>
      </p:sp>
      <p:sp>
        <p:nvSpPr>
          <p:cNvPr id="6" name="Rectangle 2"/>
          <p:cNvSpPr txBox="1">
            <a:spLocks noChangeArrowheads="1"/>
          </p:cNvSpPr>
          <p:nvPr/>
        </p:nvSpPr>
        <p:spPr>
          <a:xfrm>
            <a:off x="187504" y="2539521"/>
            <a:ext cx="3103016"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r>
              <a:rPr lang="ar-JO" sz="4800" b="1" dirty="0">
                <a:effectLst>
                  <a:glow rad="317500">
                    <a:prstClr val="black">
                      <a:alpha val="75000"/>
                    </a:prstClr>
                  </a:glow>
                </a:effectLst>
                <a:latin typeface="Arial" charset="0"/>
                <a:ea typeface="ＭＳ Ｐゴシック" charset="0"/>
              </a:rPr>
              <a:t>أنا مزمع أن</a:t>
            </a:r>
          </a:p>
          <a:p>
            <a:pPr algn="r"/>
            <a:r>
              <a:rPr lang="ar-JO" sz="4800" b="1" dirty="0">
                <a:effectLst>
                  <a:glow rad="317500">
                    <a:prstClr val="black">
                      <a:alpha val="75000"/>
                    </a:prstClr>
                  </a:glow>
                </a:effectLst>
                <a:latin typeface="Arial" charset="0"/>
                <a:ea typeface="ＭＳ Ｐゴシック" charset="0"/>
              </a:rPr>
              <a:t>أتقيأك من فمي</a:t>
            </a:r>
          </a:p>
          <a:p>
            <a:pPr algn="r"/>
            <a:r>
              <a:rPr lang="ar-JO" sz="4800" b="1" dirty="0">
                <a:effectLst>
                  <a:glow rad="317500">
                    <a:prstClr val="black">
                      <a:alpha val="75000"/>
                    </a:prstClr>
                  </a:glow>
                </a:effectLst>
                <a:latin typeface="Arial" charset="0"/>
                <a:ea typeface="ＭＳ Ｐゴシック" charset="0"/>
              </a:rPr>
              <a:t>(3: 16)</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19587358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ar-JO" sz="4800" b="1" dirty="0">
                <a:latin typeface="Arial" charset="0"/>
                <a:ea typeface="ＭＳ Ｐゴシック" charset="0"/>
              </a:rPr>
              <a:t>الأشجار العالية في خليج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93300378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ar-JO" sz="4800" b="1" dirty="0">
                <a:latin typeface="Arial" charset="0"/>
                <a:ea typeface="ＭＳ Ｐゴシック" charset="0"/>
              </a:rPr>
              <a:t>محطة تحلية </a:t>
            </a:r>
            <a:br>
              <a:rPr lang="ar-JO" sz="4800" b="1" dirty="0">
                <a:latin typeface="Arial" charset="0"/>
                <a:ea typeface="ＭＳ Ｐゴシック" charset="0"/>
              </a:rPr>
            </a:br>
            <a:r>
              <a:rPr lang="ar-JO" sz="4800" b="1" dirty="0">
                <a:latin typeface="Arial" charset="0"/>
                <a:ea typeface="ＭＳ Ｐゴシック" charset="0"/>
              </a:rPr>
              <a:t>قناطر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37741833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ar-JO" sz="4800" b="1" dirty="0">
                <a:latin typeface="Arial" charset="0"/>
                <a:ea typeface="ＭＳ Ｐゴシック" charset="0"/>
              </a:rPr>
              <a:t>مؤخراً ....</a:t>
            </a:r>
            <a:endParaRPr lang="en-US" sz="4800" b="1" dirty="0">
              <a:latin typeface="Arial" charset="0"/>
              <a:ea typeface="ＭＳ Ｐゴシック" charset="0"/>
            </a:endParaRPr>
          </a:p>
        </p:txBody>
      </p:sp>
    </p:spTree>
    <p:extLst>
      <p:ext uri="{BB962C8B-B14F-4D97-AF65-F5344CB8AC3E}">
        <p14:creationId xmlns:p14="http://schemas.microsoft.com/office/powerpoint/2010/main" val="370141615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r"/>
            <a:r>
              <a:rPr lang="ar-JO" sz="4800" b="1" dirty="0">
                <a:effectLst>
                  <a:glow rad="317500">
                    <a:prstClr val="black">
                      <a:alpha val="75000"/>
                    </a:prstClr>
                  </a:glow>
                </a:effectLst>
                <a:latin typeface="Arial" charset="0"/>
                <a:ea typeface="ＭＳ Ｐゴシック" charset="0"/>
              </a:rPr>
              <a:t>يسوع: لا، أنت من تجعلني أشعر بالمرض</a:t>
            </a:r>
            <a:endParaRPr lang="en-US" sz="4800" b="1" dirty="0">
              <a:effectLst>
                <a:glow rad="317500">
                  <a:prstClr val="black">
                    <a:alpha val="75000"/>
                  </a:prstClr>
                </a:glow>
              </a:effectLst>
              <a:latin typeface="Arial" charset="0"/>
              <a:ea typeface="ＭＳ Ｐゴシック" charset="0"/>
            </a:endParaRP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altLang="ja-JP" sz="4800" b="1" dirty="0">
                <a:effectLst>
                  <a:glow rad="317500">
                    <a:prstClr val="black">
                      <a:alpha val="75000"/>
                    </a:prstClr>
                  </a:glow>
                </a:effectLst>
                <a:latin typeface="Arial" charset="0"/>
                <a:ea typeface="ＭＳ Ｐゴシック" charset="0"/>
              </a:rPr>
              <a:t>الفاتر: يا يسوع، أنت تجعلني أشعر بالمرض</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6789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3993798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08754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تريلز</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أريثريا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ليبيدوس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200346"/>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778244" name="Title 1"/>
          <p:cNvSpPr>
            <a:spLocks noGrp="1"/>
          </p:cNvSpPr>
          <p:nvPr>
            <p:ph type="title"/>
          </p:nvPr>
        </p:nvSpPr>
        <p:spPr>
          <a:xfrm>
            <a:off x="-31750" y="1"/>
            <a:ext cx="9212263" cy="1697332"/>
          </a:xfrm>
          <a:solidFill>
            <a:srgbClr val="000000"/>
          </a:solidFill>
        </p:spPr>
        <p:txBody>
          <a:bodyPr/>
          <a:lstStyle/>
          <a:p>
            <a:r>
              <a:rPr lang="ar-JO" sz="3600" b="1" dirty="0">
                <a:latin typeface="Arial" charset="0"/>
                <a:ea typeface="ＭＳ Ｐゴシック" charset="0"/>
              </a:rPr>
              <a:t>شجع يسوع كنيسة ساردس من خلال الأخبار السارة أنه هو السيد ويعرف أمانتهم (3: 1-2أ)</a:t>
            </a:r>
            <a:endParaRPr lang="en-US" sz="3600" b="1" dirty="0">
              <a:latin typeface="Arial" charset="0"/>
              <a:ea typeface="ＭＳ Ｐゴシック" charset="0"/>
            </a:endParaRPr>
          </a:p>
        </p:txBody>
      </p:sp>
    </p:spTree>
    <p:extLst>
      <p:ext uri="{BB962C8B-B14F-4D97-AF65-F5344CB8AC3E}">
        <p14:creationId xmlns:p14="http://schemas.microsoft.com/office/powerpoint/2010/main" val="3939647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رؤ 3: 17-22</a:t>
            </a:r>
            <a:endParaRPr lang="en-US"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9521607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9" name="Curved Left Arrow 1">
            <a:extLst>
              <a:ext uri="{FF2B5EF4-FFF2-40B4-BE49-F238E27FC236}">
                <a16:creationId xmlns:a16="http://schemas.microsoft.com/office/drawing/2014/main" id="{D463D09D-FE12-717E-E53A-9071FEB2D0E7}"/>
              </a:ext>
            </a:extLst>
          </p:cNvPr>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249535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تشتري من المسيح   ذهبً مصفى          وثياباً بيضاً             كحل العينين</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كن غيوراً وتب</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4211021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effectLst>
                  <a:glow rad="177800">
                    <a:prstClr val="black"/>
                  </a:glow>
                </a:effectLst>
              </a:rPr>
              <a:t>اعادت بناء مدينتها بعد زلزال 17 م</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67488966"/>
      </p:ext>
    </p:extLst>
  </p:cSld>
  <p:clrMapOvr>
    <a:overrideClrMapping bg1="lt1" tx1="dk1" bg2="lt2" tx2="dk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أشير عليك أن تشتري مني ذهباً مصفى بالنار لكي تستغني (3: 18أ)</a:t>
            </a:r>
            <a:endParaRPr lang="en-US" sz="3600" b="1" dirty="0">
              <a:solidFill>
                <a:prstClr val="white"/>
              </a:solidFill>
              <a:effectLst>
                <a:glow rad="177800">
                  <a:prstClr val="black"/>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اعادت بناء مدينتها بعد زلزال 17 م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986777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صناعة الملابس في لاودكية</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4000" b="1" dirty="0">
                <a:solidFill>
                  <a:prstClr val="white"/>
                </a:solidFill>
              </a:rPr>
              <a:t>أنتج صوفاً أسود فريداً</a:t>
            </a:r>
            <a:endParaRPr lang="en-US" sz="4000" b="1" dirty="0">
              <a:solidFill>
                <a:prstClr val="white"/>
              </a:solidFill>
            </a:endParaRPr>
          </a:p>
        </p:txBody>
      </p:sp>
      <p:pic>
        <p:nvPicPr>
          <p:cNvPr id="3" name="Picture 2" descr="rev 3 laodicea black woo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5776" y="1778000"/>
            <a:ext cx="3619500" cy="5080000"/>
          </a:xfrm>
          <a:prstGeom prst="rect">
            <a:avLst/>
          </a:prstGeom>
        </p:spPr>
      </p:pic>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522250296"/>
      </p:ext>
    </p:extLst>
  </p:cSld>
  <p:clrMapOvr>
    <a:overrideClrMapping bg1="lt1" tx1="dk1" bg2="lt2" tx2="dk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5" y="427408"/>
            <a:ext cx="3002935" cy="6237311"/>
          </a:xfrm>
          <a:prstGeom prst="rect">
            <a:avLst/>
          </a:prstGeom>
        </p:spPr>
      </p:pic>
      <p:sp>
        <p:nvSpPr>
          <p:cNvPr id="4" name="Title 1"/>
          <p:cNvSpPr txBox="1">
            <a:spLocks/>
          </p:cNvSpPr>
          <p:nvPr/>
        </p:nvSpPr>
        <p:spPr bwMode="auto">
          <a:xfrm>
            <a:off x="2758352" y="2708919"/>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00"/>
                </a:solidFill>
                <a:effectLst>
                  <a:glow rad="152400">
                    <a:prstClr val="black"/>
                  </a:glow>
                </a:effectLst>
              </a:rPr>
              <a:t>وثياباً </a:t>
            </a:r>
            <a:r>
              <a:rPr lang="ar-JO" sz="3600" b="1" dirty="0">
                <a:effectLst>
                  <a:glow rad="152400">
                    <a:prstClr val="black"/>
                  </a:glow>
                </a:effectLst>
              </a:rPr>
              <a:t>بيضاً</a:t>
            </a:r>
            <a:r>
              <a:rPr lang="ar-JO" sz="3600" b="1" dirty="0">
                <a:solidFill>
                  <a:srgbClr val="FFFF00"/>
                </a:solidFill>
                <a:effectLst>
                  <a:glow rad="152400">
                    <a:prstClr val="black"/>
                  </a:glow>
                </a:effectLst>
              </a:rPr>
              <a:t> لكي تلبس       فلا يظهر خزي عريتك     (3: 18ب)</a:t>
            </a:r>
            <a:endParaRPr lang="en-US" sz="3600" b="1" dirty="0">
              <a:solidFill>
                <a:srgbClr val="FFFF00"/>
              </a:solidFill>
              <a:effectLst>
                <a:glow rad="152400">
                  <a:prstClr val="black"/>
                </a:glow>
              </a:effectLst>
            </a:endParaRPr>
          </a:p>
        </p:txBody>
      </p:sp>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الملابس في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61326250"/>
      </p:ext>
    </p:extLst>
  </p:cSld>
  <p:clrMapOvr>
    <a:overrideClrMapping bg1="lt1" tx1="dk1" bg2="lt2" tx2="dk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normAutofit/>
          </a:bodyPr>
          <a:lstStyle/>
          <a:p>
            <a:r>
              <a:rPr lang="ar-JO" sz="3200" b="1" dirty="0"/>
              <a:t>كلية الطب في معبد أسكليبيوس</a:t>
            </a:r>
            <a:endParaRPr lang="en-US" sz="32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صدرت كحل العينين عبر كل                        الإمبراطورية الرومانية</a:t>
            </a:r>
            <a:r>
              <a:rPr lang="en-US" dirty="0">
                <a:effectLst>
                  <a:glow rad="177800">
                    <a:prstClr val="black"/>
                  </a:glow>
                </a:effectLst>
              </a:rPr>
              <a:t> </a:t>
            </a:r>
          </a:p>
        </p:txBody>
      </p:sp>
      <p:pic>
        <p:nvPicPr>
          <p:cNvPr id="4" name="Picture 3"/>
          <p:cNvPicPr>
            <a:picLocks noChangeAspect="1"/>
          </p:cNvPicPr>
          <p:nvPr/>
        </p:nvPicPr>
        <p:blipFill>
          <a:blip r:embed="rId5"/>
          <a:stretch>
            <a:fillRect/>
          </a:stretch>
        </p:blipFill>
        <p:spPr>
          <a:xfrm>
            <a:off x="-2963" y="3580454"/>
            <a:ext cx="3277546" cy="3277546"/>
          </a:xfrm>
          <a:prstGeom prst="rect">
            <a:avLst/>
          </a:prstGeom>
        </p:spPr>
      </p:pic>
      <p:sp>
        <p:nvSpPr>
          <p:cNvPr id="7" name="Title 1"/>
          <p:cNvSpPr txBox="1">
            <a:spLocks/>
          </p:cNvSpPr>
          <p:nvPr/>
        </p:nvSpPr>
        <p:spPr bwMode="auto">
          <a:xfrm>
            <a:off x="3274583" y="4833637"/>
            <a:ext cx="583392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400" dirty="0">
                <a:effectLst>
                  <a:glow rad="177800">
                    <a:prstClr val="black"/>
                  </a:glow>
                </a:effectLst>
              </a:rPr>
              <a:t>أنت أعمى ... (3: 17)</a:t>
            </a:r>
            <a:endParaRPr lang="en-US" sz="4400" dirty="0">
              <a:effectLst>
                <a:glow rad="177800">
                  <a:prstClr val="black"/>
                </a:glow>
              </a:effectLst>
            </a:endParaRPr>
          </a:p>
        </p:txBody>
      </p:sp>
    </p:spTree>
    <p:extLst>
      <p:ext uri="{BB962C8B-B14F-4D97-AF65-F5344CB8AC3E}">
        <p14:creationId xmlns:p14="http://schemas.microsoft.com/office/powerpoint/2010/main" val="3161703780"/>
      </p:ext>
    </p:extLst>
  </p:cSld>
  <p:clrMapOvr>
    <a:overrideClrMapping bg1="lt1" tx1="dk1" bg2="lt2" tx2="dk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كلية الطب في لاودكية</a:t>
            </a:r>
            <a:endParaRPr lang="en-US" sz="4000" b="1" dirty="0"/>
          </a:p>
        </p:txBody>
      </p:sp>
      <p:sp>
        <p:nvSpPr>
          <p:cNvPr id="4" name="Title 1"/>
          <p:cNvSpPr txBox="1">
            <a:spLocks/>
          </p:cNvSpPr>
          <p:nvPr/>
        </p:nvSpPr>
        <p:spPr bwMode="auto">
          <a:xfrm>
            <a:off x="4572000" y="2636912"/>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rPr>
              <a:t>وكحل عينيك بكحل          لكي تبصر                   (3: 18ت)</a:t>
            </a:r>
            <a:r>
              <a:rPr lang="en-US" sz="3600" b="1" dirty="0">
                <a:solidFill>
                  <a:prstClr val="white"/>
                </a:solidFill>
              </a:rPr>
              <a:t> </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صدرت كحل العينين عبر كل                        الإمبراطورية الرومانية </a:t>
            </a: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0"/>
            <a:ext cx="4445000" cy="4445000"/>
          </a:xfrm>
          <a:prstGeom prst="rect">
            <a:avLst/>
          </a:prstGeom>
        </p:spPr>
      </p:pic>
      <p:sp>
        <p:nvSpPr>
          <p:cNvPr id="8"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364</a:t>
            </a:r>
            <a:endParaRPr lang="en-US" b="1" dirty="0">
              <a:solidFill>
                <a:srgbClr val="000000"/>
              </a:solidFill>
              <a:latin typeface="Arial"/>
              <a:cs typeface="Arial"/>
            </a:endParaRPr>
          </a:p>
        </p:txBody>
      </p:sp>
    </p:spTree>
    <p:extLst>
      <p:ext uri="{BB962C8B-B14F-4D97-AF65-F5344CB8AC3E}">
        <p14:creationId xmlns:p14="http://schemas.microsoft.com/office/powerpoint/2010/main" val="2180466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pic>
        <p:nvPicPr>
          <p:cNvPr id="9" name="Picture 8">
            <a:extLst>
              <a:ext uri="{FF2B5EF4-FFF2-40B4-BE49-F238E27FC236}">
                <a16:creationId xmlns:a16="http://schemas.microsoft.com/office/drawing/2014/main" id="{F1D1B5DE-0CC5-D340-A56A-45424A62461B}"/>
              </a:ext>
            </a:extLst>
          </p:cNvPr>
          <p:cNvPicPr>
            <a:picLocks noChangeAspect="1"/>
          </p:cNvPicPr>
          <p:nvPr/>
        </p:nvPicPr>
        <p:blipFill>
          <a:blip r:embed="rId4"/>
          <a:stretch>
            <a:fillRect/>
          </a:stretch>
        </p:blipFill>
        <p:spPr>
          <a:xfrm>
            <a:off x="35496" y="1185937"/>
            <a:ext cx="9144000" cy="5715000"/>
          </a:xfrm>
          <a:prstGeom prst="rect">
            <a:avLst/>
          </a:prstGeom>
        </p:spPr>
      </p:pic>
      <p:sp>
        <p:nvSpPr>
          <p:cNvPr id="6" name="Title 1"/>
          <p:cNvSpPr txBox="1">
            <a:spLocks/>
          </p:cNvSpPr>
          <p:nvPr/>
        </p:nvSpPr>
        <p:spPr bwMode="auto">
          <a:xfrm>
            <a:off x="15826" y="908720"/>
            <a:ext cx="9070776" cy="79208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تقييم يسوع</a:t>
            </a:r>
            <a:endParaRPr lang="en-US" sz="3600" b="1" dirty="0">
              <a:solidFill>
                <a:prstClr val="white"/>
              </a:solidFill>
              <a:effectLst>
                <a:glow rad="177800">
                  <a:prstClr val="black"/>
                </a:glow>
              </a:effectLst>
            </a:endParaRPr>
          </a:p>
        </p:txBody>
      </p:sp>
    </p:spTree>
    <p:extLst>
      <p:ext uri="{BB962C8B-B14F-4D97-AF65-F5344CB8AC3E}">
        <p14:creationId xmlns:p14="http://schemas.microsoft.com/office/powerpoint/2010/main" val="282994266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defTabSz="914400" fontAlgn="base">
              <a:spcBef>
                <a:spcPct val="0"/>
              </a:spcBef>
              <a:spcAft>
                <a:spcPct val="0"/>
              </a:spcAft>
            </a:pPr>
            <a:r>
              <a:rPr lang="ar-JO" sz="4000" b="1" dirty="0">
                <a:solidFill>
                  <a:srgbClr val="FFFFFF"/>
                </a:solidFill>
                <a:latin typeface="Arial" charset="0"/>
                <a:ea typeface="ＭＳ Ｐゴシック" charset="0"/>
              </a:rPr>
              <a:t>سارديس أكروبوليس من الأسفل</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6150147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غير موجود</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4800" b="1" dirty="0">
                  <a:solidFill>
                    <a:prstClr val="black"/>
                  </a:solidFill>
                  <a:effectLst>
                    <a:outerShdw blurRad="38100" dist="38100" dir="2700000" algn="tl">
                      <a:srgbClr val="000000">
                        <a:alpha val="43137"/>
                      </a:srgbClr>
                    </a:outerShdw>
                  </a:effectLst>
                  <a:latin typeface="Arial"/>
                  <a:ea typeface="ＭＳ Ｐゴシック" charset="0"/>
                  <a:cs typeface="Arial"/>
                </a:rPr>
                <a:t>لكن هناك دعوة</a:t>
              </a: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97491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116698"/>
            <a:ext cx="9144000" cy="1328192"/>
          </a:xfrm>
          <a:effectLst/>
        </p:spPr>
        <p:txBody>
          <a:bodyPr>
            <a:normAutofit/>
          </a:bodyPr>
          <a:lstStyle/>
          <a:p>
            <a:pPr>
              <a:defRPr/>
            </a:pPr>
            <a:r>
              <a:rPr lang="ar-JO" b="1" dirty="0">
                <a:effectLst>
                  <a:glow rad="165100">
                    <a:schemeClr val="tx1"/>
                  </a:glow>
                </a:effectLst>
                <a:ea typeface="ＭＳ Ｐゴシック" charset="0"/>
              </a:rPr>
              <a:t>يسوع إلى فيلادلفيا</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هنذا قد جعلت أمامك بابا مفتوحا ولا يستطيع أحد أن يغلقه (3: 8)</a:t>
            </a:r>
            <a:r>
              <a:rPr lang="en-US" sz="4000" b="1" dirty="0">
                <a:solidFill>
                  <a:prstClr val="white"/>
                </a:solidFill>
                <a:effectLst>
                  <a:glow rad="165100">
                    <a:prstClr val="black"/>
                  </a:glow>
                </a:effectLst>
                <a:ea typeface="ＭＳ Ｐゴシック" charset="0"/>
              </a:rPr>
              <a:t> </a:t>
            </a:r>
          </a:p>
        </p:txBody>
      </p:sp>
    </p:spTree>
    <p:extLst>
      <p:ext uri="{BB962C8B-B14F-4D97-AF65-F5344CB8AC3E}">
        <p14:creationId xmlns:p14="http://schemas.microsoft.com/office/powerpoint/2010/main" val="417686640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sz="4800" b="1" dirty="0">
                <a:solidFill>
                  <a:srgbClr val="FFFFFF"/>
                </a:solidFill>
                <a:effectLst>
                  <a:glow rad="317500">
                    <a:srgbClr val="000000">
                      <a:alpha val="75000"/>
                    </a:srgbClr>
                  </a:glow>
                </a:effectLst>
                <a:latin typeface="Arial" charset="0"/>
                <a:ea typeface="ＭＳ Ｐゴシック" charset="0"/>
              </a:rPr>
              <a:t>اقبل المسيح في حياتك</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2997468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76441" y="0"/>
            <a:ext cx="3337926" cy="5078906"/>
          </a:xfrm>
        </p:spPr>
        <p:txBody>
          <a:bodyPr/>
          <a:lstStyle/>
          <a:p>
            <a:pPr algn="l"/>
            <a:r>
              <a:rPr lang="ar-JO" altLang="ja-JP" sz="4000" b="1" dirty="0">
                <a:effectLst>
                  <a:glow rad="317500">
                    <a:schemeClr val="tx1">
                      <a:alpha val="75000"/>
                    </a:schemeClr>
                  </a:glow>
                </a:effectLst>
                <a:latin typeface="Arial" charset="0"/>
                <a:ea typeface="ＭＳ Ｐゴシック" charset="0"/>
              </a:rPr>
              <a:t>هنذا واقف         على الباب       وأقرع </a:t>
            </a:r>
            <a:r>
              <a:rPr lang="ar-JO" altLang="ja-JP" sz="4000" b="1" dirty="0">
                <a:solidFill>
                  <a:srgbClr val="FFFF00"/>
                </a:solidFill>
                <a:effectLst>
                  <a:glow rad="317500">
                    <a:schemeClr val="tx1">
                      <a:alpha val="75000"/>
                    </a:schemeClr>
                  </a:glow>
                </a:effectLst>
                <a:latin typeface="Arial" charset="0"/>
                <a:ea typeface="ＭＳ Ｐゴシック" charset="0"/>
              </a:rPr>
              <a:t>إن          سمع أحد </a:t>
            </a:r>
            <a:r>
              <a:rPr lang="en-US" altLang="ja-JP" sz="4000" b="1" dirty="0">
                <a:solidFill>
                  <a:srgbClr val="FFFF00"/>
                </a:solidFill>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20أ</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b="1" dirty="0">
                <a:solidFill>
                  <a:srgbClr val="FFFFFF"/>
                </a:solidFill>
                <a:effectLst>
                  <a:glow rad="317500">
                    <a:srgbClr val="000000">
                      <a:alpha val="75000"/>
                    </a:srgbClr>
                  </a:glow>
                </a:effectLst>
                <a:latin typeface="Arial" charset="0"/>
                <a:ea typeface="ＭＳ Ｐゴシック" charset="0"/>
              </a:rPr>
              <a:t>هل هي دعوة للمؤمنين أم لغير المؤمنين؟</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9655185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l"/>
            <a:r>
              <a:rPr lang="ar-JO" altLang="ja-JP" sz="4000" b="1" dirty="0">
                <a:effectLst>
                  <a:glow rad="317500">
                    <a:schemeClr val="tx1">
                      <a:alpha val="75000"/>
                    </a:schemeClr>
                  </a:glow>
                </a:effectLst>
                <a:latin typeface="Arial" charset="0"/>
                <a:ea typeface="ＭＳ Ｐゴシック" charset="0"/>
              </a:rPr>
              <a:t>وأتعشى معه وهو معي</a:t>
            </a:r>
            <a:br>
              <a:rPr lang="ar-JO"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20ب</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sz="4800" b="1" dirty="0">
                <a:solidFill>
                  <a:srgbClr val="FFFFFF"/>
                </a:solidFill>
                <a:effectLst>
                  <a:glow rad="317500">
                    <a:srgbClr val="000000">
                      <a:alpha val="75000"/>
                    </a:srgbClr>
                  </a:glow>
                </a:effectLst>
                <a:latin typeface="Arial" charset="0"/>
                <a:ea typeface="ＭＳ Ｐゴシック" charset="0"/>
              </a:rPr>
              <a:t>استقبل المسيح في حياتك</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02457919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br>
            <a:r>
              <a:rPr lang="ar-JO"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نملك مع المسيح كما يملك هو مع الآب (رؤ 3: 21-22)</a:t>
            </a:r>
            <a:endParaRPr lang="en-US" dirty="0">
              <a:solidFill>
                <a:schemeClr val="tx1"/>
              </a:solidFill>
              <a:latin typeface="Arial" panose="020B0604020202020204" pitchFamily="34" charset="0"/>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FD3F6E40-3F06-CA80-BD0A-252DFE46E895}"/>
              </a:ext>
            </a:extLst>
          </p:cNvPr>
          <p:cNvGrpSpPr>
            <a:grpSpLocks noChangeAspect="1"/>
          </p:cNvGrpSpPr>
          <p:nvPr/>
        </p:nvGrpSpPr>
        <p:grpSpPr bwMode="auto">
          <a:xfrm>
            <a:off x="971550" y="273844"/>
            <a:ext cx="6769100" cy="6149181"/>
            <a:chOff x="1475656" y="836712"/>
            <a:chExt cx="5904656" cy="5688633"/>
          </a:xfrm>
        </p:grpSpPr>
        <p:sp>
          <p:nvSpPr>
            <p:cNvPr id="23" name="Oval 4">
              <a:extLst>
                <a:ext uri="{FF2B5EF4-FFF2-40B4-BE49-F238E27FC236}">
                  <a16:creationId xmlns:a16="http://schemas.microsoft.com/office/drawing/2014/main" id="{913CF0D0-A191-E47C-B7F8-3C1BC8F40B58}"/>
                </a:ext>
              </a:extLst>
            </p:cNvPr>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52D8499E-CEE8-3D2F-2580-810D9CC9D791}"/>
                </a:ext>
              </a:extLst>
            </p:cNvPr>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ويملكون           مع المسيح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129435230"/>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ويحفظ أعمالي إلى النهاية (رؤ 2: 26)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يغلب</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المؤمنون الأمناء يغلبون</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كل من ولد من الله يغلب العالم وهذه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يو 5: 4-5)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المؤمنون يغلبون حسب 1 يو 5: 4-5 مع أن البعض سيخجلون منه (1 يو 2: 28)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وجعلتنا لإلهنا ملوكاً وكهنة فسنملك على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5: 10)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فقط الكنيسة التي كوفئت وتوجت سوف تحكم في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(ديلو، 664)</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7" y="692150"/>
            <a:ext cx="4299634"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من يبغض أخاه فهو في الظلمة وفي الظلمة يسلك ولا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2: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سياق رؤ 21: 6-8 يقدم ثلاثة أنواع من الناس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5598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ثم قال لي قد تم أنا هو الألف والياء البداية والنهاية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6)</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282395" y="730930"/>
            <a:ext cx="2808288" cy="3785652"/>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8)</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ar-JO" dirty="0"/>
              <a:t>ساردس من أكروبوليس</a:t>
            </a:r>
            <a:endParaRPr lang="en-US" dirty="0"/>
          </a:p>
        </p:txBody>
      </p:sp>
    </p:spTree>
    <p:extLst>
      <p:ext uri="{BB962C8B-B14F-4D97-AF65-F5344CB8AC3E}">
        <p14:creationId xmlns:p14="http://schemas.microsoft.com/office/powerpoint/2010/main" val="209174410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إذا كنا كلنا سنغلب فلماذا التحذيرات والوعود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ولن أمحو اسمه من سفر الحياة (3: 5)</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475517" y="692150"/>
            <a:ext cx="3683229" cy="1569660"/>
          </a:xfrm>
          <a:prstGeom prst="rect">
            <a:avLst/>
          </a:prstGeom>
          <a:noFill/>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a:ea typeface="+mn-ea"/>
                <a:cs typeface="+mn-cs"/>
              </a:rPr>
              <a:t>"الرسائل 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ها أنا آتي سريعاً تمسك بما عندك              لئلا يأخذ أحد أكليلك (3: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49313"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سفر الحياة 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أمام أبي وأمام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95473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a:t>
            </a:r>
            <a:r>
              <a:rPr lang="ar-JO" sz="2800" b="1" dirty="0">
                <a:solidFill>
                  <a:srgbClr val="FF0000"/>
                </a:solidFill>
                <a:latin typeface="Arial" panose="020B0604020202020204" pitchFamily="34" charset="0"/>
                <a:cs typeface="Arial" panose="020B0604020202020204" pitchFamily="34" charset="0"/>
              </a:rPr>
              <a:t>إ</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لهي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52786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يجلس معي في عرشي</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كما غلبت أنا أيضاً وجلست مع أبي في عرشه (3: 21)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ar-JO" sz="3600" dirty="0"/>
              <a:t>هيكل أرطاميس ساردس من الأعلى</a:t>
            </a:r>
            <a:endParaRPr lang="en-US" sz="3600" dirty="0"/>
          </a:p>
        </p:txBody>
      </p:sp>
    </p:spTree>
    <p:extLst>
      <p:ext uri="{BB962C8B-B14F-4D97-AF65-F5344CB8AC3E}">
        <p14:creationId xmlns:p14="http://schemas.microsoft.com/office/powerpoint/2010/main" val="20735102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27054559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استبدل 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الذات</a:t>
            </a:r>
            <a:b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بالإعتماد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المسيح</a:t>
            </a:r>
            <a:endParaRPr lang="en-US"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2976633038"/>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924859" y="905191"/>
            <a:ext cx="3205768" cy="2891429"/>
          </a:xfrm>
          <a:noFill/>
        </p:spPr>
        <p:txBody>
          <a:bodyPr anchor="t"/>
          <a:lstStyle/>
          <a:p>
            <a:r>
              <a:rPr lang="ar-JO" sz="8000" b="1" dirty="0">
                <a:solidFill>
                  <a:srgbClr val="FF0000"/>
                </a:solidFill>
                <a:latin typeface="Arial" panose="020B0604020202020204" pitchFamily="34" charset="0"/>
                <a:ea typeface="ＭＳ Ｐゴシック" charset="0"/>
                <a:cs typeface="Arial" panose="020B0604020202020204" pitchFamily="34" charset="0"/>
              </a:rPr>
              <a:t>كن حراً</a:t>
            </a:r>
            <a:endParaRPr lang="en-US" sz="80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ea typeface="ＭＳ Ｐゴシック" charset="0"/>
                <a:cs typeface="Arial" panose="020B0604020202020204" pitchFamily="34" charset="0"/>
              </a:rPr>
              <a:t>ثلاث حروف (ر) لعلاج اللامبالاة ...</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i="1" dirty="0">
                <a:solidFill>
                  <a:srgbClr val="FFFFFF"/>
                </a:solidFill>
                <a:latin typeface="Arial" panose="020B0604020202020204" pitchFamily="34" charset="0"/>
                <a:ea typeface="ＭＳ Ｐゴシック" charset="0"/>
                <a:cs typeface="Arial" panose="020B0604020202020204" pitchFamily="34" charset="0"/>
              </a:rPr>
              <a:t>رؤ 3: 14-22</a:t>
            </a:r>
            <a:endParaRPr lang="en-US" sz="4800" b="1" i="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727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71950779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29715685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3: 17-22</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296380630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ar-JO" sz="4000" b="1" dirty="0">
                <a:latin typeface="Arial" charset="0"/>
                <a:ea typeface="ＭＳ Ｐゴシック" charset="0"/>
              </a:rPr>
              <a:t>باي شكل أنت تشبه لاودكية الفاخرة ولكن فاترة؟</a:t>
            </a:r>
            <a:endParaRPr lang="en-US" sz="40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r>
              <a:rPr lang="ar-JO" sz="6000" b="1" dirty="0">
                <a:solidFill>
                  <a:srgbClr val="FFFFFF"/>
                </a:solidFill>
                <a:effectLst>
                  <a:glow rad="101600">
                    <a:srgbClr val="000000"/>
                  </a:glow>
                </a:effectLst>
                <a:latin typeface="Arial" charset="0"/>
                <a:ea typeface="ＭＳ Ｐゴシック" charset="0"/>
              </a:rPr>
              <a:t>فاتر ...</a:t>
            </a:r>
            <a:br>
              <a:rPr lang="en-US" sz="6000" b="1" dirty="0">
                <a:solidFill>
                  <a:srgbClr val="FFFFFF"/>
                </a:solidFill>
                <a:effectLst>
                  <a:glow rad="101600">
                    <a:srgbClr val="000000"/>
                  </a:glow>
                </a:effectLst>
                <a:latin typeface="Arial" charset="0"/>
                <a:ea typeface="ＭＳ Ｐゴシック" charset="0"/>
              </a:rPr>
            </a:br>
            <a:r>
              <a:rPr lang="ar-JO" sz="4000" b="1" dirty="0">
                <a:solidFill>
                  <a:srgbClr val="FFFFFF"/>
                </a:solidFill>
                <a:effectLst>
                  <a:glow rad="101600">
                    <a:srgbClr val="000000"/>
                  </a:glow>
                </a:effectLst>
                <a:latin typeface="Arial" charset="0"/>
                <a:ea typeface="ＭＳ Ｐゴシック" charset="0"/>
              </a:rPr>
              <a:t>وأحب ذلك</a:t>
            </a:r>
            <a:endParaRPr lang="en-US" sz="4800" b="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38924339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charset="0"/>
                <a:ea typeface="ＭＳ Ｐゴシック" charset="0"/>
              </a:rPr>
              <a:t>فقدان           الشغف        الروحي</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90622769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000000"/>
                </a:solidFill>
                <a:latin typeface="Arial" charset="0"/>
                <a:ea typeface="ＭＳ Ｐゴシック" charset="0"/>
              </a:rPr>
              <a:t>عدم الإستماع</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60966183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40849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أن تكون مكتفياً                    بما أنت عليه روحياً               هو ارتكاب عملية انتحار روحي</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r>
              <a:rPr lang="en-US" sz="4000" b="1" dirty="0">
                <a:solidFill>
                  <a:srgbClr val="FFFFFF"/>
                </a:solidFill>
                <a:effectLst>
                  <a:glow rad="152400">
                    <a:srgbClr val="000000"/>
                  </a:glow>
                </a:effectLst>
                <a:latin typeface="Arial" charset="0"/>
                <a:ea typeface="ＭＳ Ｐゴシック" charset="0"/>
              </a:rPr>
              <a:t>—Lisa Haven</a:t>
            </a: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ar-JO" sz="4000" b="1" kern="1200" dirty="0">
                <a:effectLst>
                  <a:glow rad="152400">
                    <a:schemeClr val="tx1"/>
                  </a:glow>
                </a:effectLst>
                <a:latin typeface="Arial" charset="0"/>
                <a:ea typeface="ＭＳ Ｐゴシック" charset="0"/>
              </a:rPr>
              <a:t>أين أنت من الاستمرارية؟</a:t>
            </a:r>
            <a:endParaRPr lang="en-US" sz="4000" b="1" kern="1200" dirty="0">
              <a:effectLst>
                <a:glow rad="152400">
                  <a:schemeClr val="tx1"/>
                </a:glow>
              </a:effectLst>
              <a:latin typeface="Arial" charset="0"/>
              <a:ea typeface="ＭＳ Ｐゴシック" charset="0"/>
            </a:endParaRP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لا تكن مكتفياً</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0630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هيكل أرطاميس ساردس من الأعلى</a:t>
            </a:r>
          </a:p>
        </p:txBody>
      </p:sp>
    </p:spTree>
    <p:extLst>
      <p:ext uri="{BB962C8B-B14F-4D97-AF65-F5344CB8AC3E}">
        <p14:creationId xmlns:p14="http://schemas.microsoft.com/office/powerpoint/2010/main" val="380203903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200" b="1" dirty="0">
                <a:solidFill>
                  <a:srgbClr val="FFFFFF"/>
                </a:solidFill>
                <a:effectLst>
                  <a:glow rad="177800">
                    <a:srgbClr val="000000"/>
                  </a:glow>
                </a:effectLst>
                <a:latin typeface="Arial" charset="0"/>
                <a:ea typeface="ＭＳ Ｐゴシック" charset="0"/>
              </a:rPr>
              <a:t>فكل من يعترف بي قدام الناس أعترف أنا أيضا به قدام أبي الذي في السماوات 33 ولكن من ينكرني قدام الناس أنكره أنا أيضا قدام أبي الذي في السماوات.</a:t>
            </a:r>
          </a:p>
          <a:p>
            <a:pPr algn="r"/>
            <a:endParaRPr lang="ar-JO" sz="3200" b="1" dirty="0">
              <a:solidFill>
                <a:srgbClr val="FFFFFF"/>
              </a:solidFill>
              <a:effectLst>
                <a:glow rad="177800">
                  <a:srgbClr val="000000"/>
                </a:glow>
              </a:effectLst>
              <a:latin typeface="Arial" charset="0"/>
              <a:ea typeface="ＭＳ Ｐゴシック" charset="0"/>
            </a:endParaRPr>
          </a:p>
          <a:p>
            <a:pPr algn="r"/>
            <a:r>
              <a:rPr lang="ar-JO" sz="3200" b="1" dirty="0">
                <a:solidFill>
                  <a:srgbClr val="FFFFFF"/>
                </a:solidFill>
                <a:effectLst>
                  <a:glow rad="177800">
                    <a:srgbClr val="000000"/>
                  </a:glow>
                </a:effectLst>
                <a:latin typeface="Arial" charset="0"/>
                <a:ea typeface="ＭＳ Ｐゴシック" charset="0"/>
              </a:rPr>
              <a:t>34 لا تظنوا أني جئت لألقي سلاماً على الأرض ما جئت لألقي سلاماً بل سيفاً</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36071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FFFFFF"/>
                </a:solidFill>
                <a:effectLst>
                  <a:glow rad="177800">
                    <a:srgbClr val="000000"/>
                  </a:glow>
                </a:effectLst>
                <a:latin typeface="Arial" charset="0"/>
                <a:ea typeface="ＭＳ Ｐゴシック" charset="0"/>
              </a:rPr>
              <a:t>35 فإني جئت لأفرق الإنسان ضد أبيه والابنة ضد أمها       والكنة ضد حماتها.</a:t>
            </a:r>
          </a:p>
          <a:p>
            <a:r>
              <a:rPr lang="ar-JO" sz="3200" b="1" dirty="0">
                <a:solidFill>
                  <a:srgbClr val="FFFFFF"/>
                </a:solidFill>
                <a:effectLst>
                  <a:glow rad="177800">
                    <a:srgbClr val="000000"/>
                  </a:glow>
                </a:effectLst>
                <a:latin typeface="Arial" charset="0"/>
                <a:ea typeface="ＭＳ Ｐゴシック" charset="0"/>
              </a:rPr>
              <a:t>36 وأعداء الإنسان أهل بيته.</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11034673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baseline="30000" dirty="0">
                <a:solidFill>
                  <a:srgbClr val="FFFFFF"/>
                </a:solidFill>
                <a:effectLst>
                  <a:glow rad="177800">
                    <a:srgbClr val="000000"/>
                  </a:glow>
                </a:effectLst>
              </a:rPr>
              <a:t>37 من أحب أبا أو أما أكثر مني فلا يستحقني، ومن أحب ابنا أو ابنة أكثر مني فلا يستحقني،</a:t>
            </a:r>
          </a:p>
          <a:p>
            <a:r>
              <a:rPr lang="ar-JO" sz="4800" b="1" baseline="30000" dirty="0">
                <a:solidFill>
                  <a:srgbClr val="FFFFFF"/>
                </a:solidFill>
                <a:effectLst>
                  <a:glow rad="177800">
                    <a:srgbClr val="000000"/>
                  </a:glow>
                </a:effectLst>
              </a:rPr>
              <a:t>38 ومن لا يأخذ صليبه ويتبعني فلا يستحقني.</a:t>
            </a:r>
          </a:p>
          <a:p>
            <a:r>
              <a:rPr lang="ar-JO" sz="4800" b="1" baseline="30000" dirty="0">
                <a:solidFill>
                  <a:srgbClr val="FFFFFF"/>
                </a:solidFill>
                <a:effectLst>
                  <a:glow rad="177800">
                    <a:srgbClr val="000000"/>
                  </a:glow>
                </a:effectLst>
              </a:rPr>
              <a:t>39 من وجد حياته يضيعها، ومن أضاع حياته من أجلي يجدها.</a:t>
            </a:r>
            <a:endParaRPr lang="en-US" sz="48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10588840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اقبل المسيح في حياتك</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10638400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هل ستجيب؟</a:t>
            </a:r>
            <a:endParaRPr lang="en-US" sz="4000" b="1" dirty="0">
              <a:solidFill>
                <a:srgbClr val="FFFFFF"/>
              </a:solidFill>
              <a:effectLst>
                <a:glow rad="152400">
                  <a:srgbClr val="000000"/>
                </a:glow>
              </a:effectLst>
              <a:latin typeface="Arial" charset="0"/>
              <a:ea typeface="ＭＳ Ｐゴシック" charset="0"/>
            </a:endParaRP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8000" dirty="0">
                <a:solidFill>
                  <a:srgbClr val="FFFFFF"/>
                </a:solidFill>
                <a:effectLst/>
                <a:latin typeface="Helvetica"/>
                <a:ea typeface="ＭＳ Ｐゴシック" charset="0"/>
                <a:cs typeface="Helvetica"/>
              </a:rPr>
              <a:t>يسوع</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ar-JO" dirty="0">
                <a:solidFill>
                  <a:srgbClr val="FFFFFF"/>
                </a:solidFill>
                <a:effectLst/>
                <a:latin typeface="Helvetica"/>
                <a:ea typeface="ＭＳ Ｐゴシック" charset="0"/>
                <a:cs typeface="Helvetica"/>
              </a:rPr>
              <a:t>يتصل</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أجب</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أرفض</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160654234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781" y="93680"/>
            <a:ext cx="6704266" cy="6670639"/>
          </a:xfrm>
          <a:prstGeom prst="rect">
            <a:avLst/>
          </a:prstGeom>
        </p:spPr>
      </p:pic>
      <p:sp>
        <p:nvSpPr>
          <p:cNvPr id="2" name="Title 1"/>
          <p:cNvSpPr>
            <a:spLocks noGrp="1"/>
          </p:cNvSpPr>
          <p:nvPr>
            <p:ph type="ctrTitle"/>
          </p:nvPr>
        </p:nvSpPr>
        <p:spPr>
          <a:xfrm>
            <a:off x="5964485" y="0"/>
            <a:ext cx="3179515" cy="6858000"/>
          </a:xfrm>
          <a:noFill/>
          <a:ln>
            <a:noFill/>
          </a:ln>
        </p:spPr>
        <p:txBody>
          <a:bodyPr vert="horz" wrap="square" lIns="91440" tIns="45720" rIns="91440" bIns="45720" numCol="1" anchor="ctr" anchorCtr="0" compatLnSpc="1">
            <a:prstTxWarp prst="textNoShape">
              <a:avLst/>
            </a:prstTxWarp>
          </a:bodyPr>
          <a:lstStyle/>
          <a:p>
            <a:pPr defTabSz="457200"/>
            <a:r>
              <a:rPr lang="ar-SA" b="1" kern="1200" dirty="0">
                <a:effectLst>
                  <a:glow rad="152400">
                    <a:schemeClr val="tx1"/>
                  </a:glow>
                </a:effectLst>
                <a:latin typeface="Arial" charset="0"/>
                <a:ea typeface="ＭＳ Ｐゴシック" charset="0"/>
              </a:rPr>
              <a:t>رؤيا ٣ : ٢٢</a:t>
            </a:r>
            <a:br>
              <a:rPr lang="en-US" b="1" kern="1200" dirty="0">
                <a:effectLst>
                  <a:glow rad="152400">
                    <a:schemeClr val="tx1"/>
                  </a:glow>
                </a:effectLst>
                <a:latin typeface="Arial" charset="0"/>
                <a:ea typeface="ＭＳ Ｐゴシック" charset="0"/>
              </a:rPr>
            </a:br>
            <a:br>
              <a:rPr lang="ar-SA" b="1" kern="1200" dirty="0">
                <a:effectLst>
                  <a:glow rad="152400">
                    <a:schemeClr val="tx1"/>
                  </a:glow>
                </a:effectLst>
                <a:latin typeface="Arial" charset="0"/>
                <a:ea typeface="ＭＳ Ｐゴシック" charset="0"/>
              </a:rPr>
            </a:br>
            <a:r>
              <a:rPr lang="ar-SA" b="1" kern="1200" dirty="0">
                <a:effectLst>
                  <a:glow rad="152400">
                    <a:schemeClr val="tx1"/>
                  </a:glow>
                </a:effectLst>
                <a:latin typeface="Arial" charset="0"/>
                <a:ea typeface="ＭＳ Ｐゴシック" charset="0"/>
              </a:rPr>
              <a:t>مَنْ لَهُ أُذُنٌ فَلْيَسْمَعْ مَا يَقُولُهُ الرُّوحُ لِلْكَنَائِسِ. </a:t>
            </a:r>
          </a:p>
        </p:txBody>
      </p:sp>
    </p:spTree>
    <p:extLst>
      <p:ext uri="{BB962C8B-B14F-4D97-AF65-F5344CB8AC3E}">
        <p14:creationId xmlns:p14="http://schemas.microsoft.com/office/powerpoint/2010/main" val="15047785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8" name="Rectangle 7"/>
          <p:cNvSpPr/>
          <p:nvPr/>
        </p:nvSpPr>
        <p:spPr>
          <a:xfrm>
            <a:off x="-35611" y="-35611"/>
            <a:ext cx="9246375" cy="696779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13314" name="Title 1"/>
          <p:cNvSpPr>
            <a:spLocks noGrp="1"/>
          </p:cNvSpPr>
          <p:nvPr>
            <p:ph type="title"/>
          </p:nvPr>
        </p:nvSpPr>
        <p:spPr>
          <a:xfrm>
            <a:off x="457200" y="46038"/>
            <a:ext cx="8229600" cy="868362"/>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تزويد لاودكية بالمياه</a:t>
            </a:r>
            <a:endParaRPr lang="en-SG" dirty="0">
              <a:solidFill>
                <a:schemeClr val="bg1"/>
              </a:solidFill>
              <a:latin typeface="Arial" panose="020B0604020202020204" pitchFamily="34" charset="0"/>
              <a:cs typeface="Arial" panose="020B0604020202020204" pitchFamily="34" charset="0"/>
            </a:endParaRPr>
          </a:p>
        </p:txBody>
      </p:sp>
      <p:pic>
        <p:nvPicPr>
          <p:cNvPr id="13316"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313771" cy="4114800"/>
          </a:xfrm>
          <a:prstGeom prst="rect">
            <a:avLst/>
          </a:prstGeom>
          <a:noFill/>
          <a:ln w="9525">
            <a:noFill/>
            <a:miter lim="800000"/>
            <a:headEnd/>
            <a:tailEnd/>
          </a:ln>
        </p:spPr>
      </p:pic>
      <p:sp>
        <p:nvSpPr>
          <p:cNvPr id="6" name="Title 1"/>
          <p:cNvSpPr txBox="1">
            <a:spLocks/>
          </p:cNvSpPr>
          <p:nvPr/>
        </p:nvSpPr>
        <p:spPr>
          <a:xfrm>
            <a:off x="18550" y="5105400"/>
            <a:ext cx="9125450"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ar-JO" sz="3600" dirty="0">
                <a:solidFill>
                  <a:prstClr val="white"/>
                </a:solidFill>
                <a:latin typeface="Arial" panose="020B0604020202020204" pitchFamily="34" charset="0"/>
                <a:cs typeface="Arial" panose="020B0604020202020204" pitchFamily="34" charset="0"/>
              </a:rPr>
              <a:t>الماء الفاتر في القرية المجاورة لاودكية يساعد العيون. لاحظ طبقة الكالسيوم على الأنقاض.</a:t>
            </a:r>
            <a:endParaRPr lang="en-SG" sz="3600" dirty="0">
              <a:solidFill>
                <a:prstClr val="white"/>
              </a:solidFill>
              <a:latin typeface="Arial" panose="020B0604020202020204" pitchFamily="34" charset="0"/>
              <a:cs typeface="Arial" panose="020B0604020202020204" pitchFamily="34" charset="0"/>
            </a:endParaRP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33360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Complacenc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 y="-193520"/>
            <a:ext cx="9144883" cy="7315906"/>
          </a:xfrm>
          <a:prstGeom prst="rect">
            <a:avLst/>
          </a:prstGeom>
        </p:spPr>
      </p:pic>
      <p:sp>
        <p:nvSpPr>
          <p:cNvPr id="4"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
        <p:nvSpPr>
          <p:cNvPr id="5" name="Rectangle 2"/>
          <p:cNvSpPr txBox="1">
            <a:spLocks noChangeArrowheads="1"/>
          </p:cNvSpPr>
          <p:nvPr/>
        </p:nvSpPr>
        <p:spPr bwMode="auto">
          <a:xfrm>
            <a:off x="0" y="6071810"/>
            <a:ext cx="9188896" cy="891263"/>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4000" b="1">
                <a:solidFill>
                  <a:schemeClr val="bg1"/>
                </a:solidFill>
                <a:effectLst>
                  <a:glow rad="317500">
                    <a:schemeClr val="tx1">
                      <a:alpha val="75000"/>
                    </a:schemeClr>
                  </a:glow>
                </a:effectLst>
                <a:latin typeface="Times New Roman"/>
                <a:cs typeface="Times New Roman"/>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914400" eaLnBrk="0" fontAlgn="base" hangingPunct="0">
              <a:spcBef>
                <a:spcPct val="0"/>
              </a:spcBef>
              <a:spcAft>
                <a:spcPct val="0"/>
              </a:spcAft>
            </a:pPr>
            <a:r>
              <a:rPr lang="ar-JO" altLang="ja-JP" sz="3600" dirty="0">
                <a:solidFill>
                  <a:srgbClr val="FFFFFF"/>
                </a:solidFill>
                <a:effectLst>
                  <a:glow rad="317500">
                    <a:srgbClr val="000000">
                      <a:alpha val="75000"/>
                    </a:srgbClr>
                  </a:glow>
                </a:effectLst>
                <a:ea typeface="ＭＳ Ｐゴシック" charset="0"/>
              </a:rPr>
              <a:t>أمر خطير في كل من الحب والتكنولوجيا</a:t>
            </a:r>
            <a:endParaRPr lang="en-US" sz="3600" dirty="0">
              <a:solidFill>
                <a:srgbClr val="FFFFFF"/>
              </a:solidFill>
              <a:effectLst>
                <a:glow rad="317500">
                  <a:srgbClr val="000000">
                    <a:alpha val="75000"/>
                  </a:srgbClr>
                </a:glow>
              </a:effectLst>
              <a:ea typeface="ＭＳ Ｐゴシック" charset="0"/>
            </a:endParaRPr>
          </a:p>
        </p:txBody>
      </p:sp>
      <p:sp>
        <p:nvSpPr>
          <p:cNvPr id="113667" name="Rectangle 2"/>
          <p:cNvSpPr>
            <a:spLocks noGrp="1" noChangeArrowheads="1"/>
          </p:cNvSpPr>
          <p:nvPr>
            <p:ph type="ctrTitle"/>
          </p:nvPr>
        </p:nvSpPr>
        <p:spPr>
          <a:xfrm>
            <a:off x="107504" y="5500912"/>
            <a:ext cx="9036496" cy="836990"/>
          </a:xfrm>
          <a:solidFill>
            <a:schemeClr val="tx1"/>
          </a:solidFill>
        </p:spPr>
        <p:txBody>
          <a:bodyPr/>
          <a:lstStyle/>
          <a:p>
            <a:r>
              <a:rPr lang="ar-JO" altLang="ja-JP" sz="6600" b="1" dirty="0">
                <a:effectLst>
                  <a:glow rad="317500">
                    <a:schemeClr val="tx1">
                      <a:alpha val="75000"/>
                    </a:schemeClr>
                  </a:glow>
                </a:effectLst>
                <a:latin typeface="Times New Roman"/>
                <a:ea typeface="ＭＳ Ｐゴシック" charset="0"/>
                <a:cs typeface="Times New Roman"/>
              </a:rPr>
              <a:t>الرضا عن النفس</a:t>
            </a:r>
            <a:endParaRPr lang="en-US" sz="6600" b="1" dirty="0">
              <a:effectLst>
                <a:glow rad="317500">
                  <a:schemeClr val="tx1">
                    <a:alpha val="75000"/>
                  </a:schemeClr>
                </a:glow>
              </a:effectLst>
              <a:latin typeface="Times New Roman"/>
              <a:ea typeface="ＭＳ Ｐゴシック" charset="0"/>
              <a:cs typeface="Times New Roman"/>
            </a:endParaRPr>
          </a:p>
        </p:txBody>
      </p:sp>
    </p:spTree>
    <p:extLst>
      <p:ext uri="{BB962C8B-B14F-4D97-AF65-F5344CB8AC3E}">
        <p14:creationId xmlns:p14="http://schemas.microsoft.com/office/powerpoint/2010/main" val="204754831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ar-SA"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يسوع المسيح له السلطان على كل هذه الكنائس </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sp>
        <p:nvSpPr>
          <p:cNvPr id="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345</a:t>
            </a:r>
            <a:endParaRPr lang="en-US" b="1" dirty="0">
              <a:solidFill>
                <a:srgbClr val="0000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ar-JO"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ثانيا. كشف يسوع عن المساومةة الداخلية والمعارضة الخارجية للسبع كنائس في سبع رسائل لإظهار سيادته في إدانة جميع الكنائس (رؤيا 2-3).</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14534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هيكل أرطاميس ساردس</a:t>
            </a:r>
          </a:p>
        </p:txBody>
      </p:sp>
    </p:spTree>
    <p:extLst>
      <p:ext uri="{BB962C8B-B14F-4D97-AF65-F5344CB8AC3E}">
        <p14:creationId xmlns:p14="http://schemas.microsoft.com/office/powerpoint/2010/main" val="82922532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صالة ساردس للألعاب الرياضية</a:t>
            </a:r>
            <a:endParaRPr lang="en-US" dirty="0"/>
          </a:p>
        </p:txBody>
      </p:sp>
    </p:spTree>
    <p:extLst>
      <p:ext uri="{BB962C8B-B14F-4D97-AF65-F5344CB8AC3E}">
        <p14:creationId xmlns:p14="http://schemas.microsoft.com/office/powerpoint/2010/main" val="254413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سميرنا</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١-٦</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8758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36084"/>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مجمع ساردس، القرن الرابع الميلادي</a:t>
            </a:r>
            <a:endParaRPr lang="en-US" dirty="0"/>
          </a:p>
        </p:txBody>
      </p:sp>
    </p:spTree>
    <p:extLst>
      <p:ext uri="{BB962C8B-B14F-4D97-AF65-F5344CB8AC3E}">
        <p14:creationId xmlns:p14="http://schemas.microsoft.com/office/powerpoint/2010/main" val="54214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كرسي قضاء مجمع ساردس</a:t>
            </a:r>
            <a:endParaRPr lang="en-US" dirty="0"/>
          </a:p>
        </p:txBody>
      </p:sp>
    </p:spTree>
    <p:extLst>
      <p:ext uri="{BB962C8B-B14F-4D97-AF65-F5344CB8AC3E}">
        <p14:creationId xmlns:p14="http://schemas.microsoft.com/office/powerpoint/2010/main" val="318711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فسيفساء مجمع ساردس، 400 م</a:t>
            </a:r>
            <a:endParaRPr lang="en-US" dirty="0"/>
          </a:p>
        </p:txBody>
      </p:sp>
    </p:spTree>
    <p:extLst>
      <p:ext uri="{BB962C8B-B14F-4D97-AF65-F5344CB8AC3E}">
        <p14:creationId xmlns:p14="http://schemas.microsoft.com/office/powerpoint/2010/main" val="351359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sz="3200" dirty="0"/>
              <a:t>ساردس: شارع روماني مرصوف يؤدي إلى بلاد فارس</a:t>
            </a:r>
            <a:endParaRPr lang="en-US" sz="3200" dirty="0"/>
          </a:p>
        </p:txBody>
      </p:sp>
    </p:spTree>
    <p:extLst>
      <p:ext uri="{BB962C8B-B14F-4D97-AF65-F5344CB8AC3E}">
        <p14:creationId xmlns:p14="http://schemas.microsoft.com/office/powerpoint/2010/main" val="3167295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167736" y="3000764"/>
              <a:ext cx="2448495" cy="1200548"/>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الذي له سبعة أرواح الله والسبعة الكواكب</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077422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إن رؤية يوحنا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للمسيح الممجد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تثبت أنه</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قادر أن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يعالج</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مشاكل الكنيسة</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الداخلية والخارجية. </a:t>
            </a:r>
            <a:br>
              <a:rPr lang="en-US" sz="3600" b="1" dirty="0">
                <a:effectLst>
                  <a:glow rad="152400">
                    <a:schemeClr val="tx1"/>
                  </a:glow>
                </a:effectLst>
                <a:latin typeface="Arial" charset="0"/>
                <a:ea typeface="ＭＳ Ｐゴシック" charset="0"/>
              </a:rPr>
            </a:br>
            <a:r>
              <a:rPr lang="ar-JO" sz="3600" b="1" dirty="0">
                <a:effectLst>
                  <a:glow rad="152400">
                    <a:schemeClr val="tx1"/>
                  </a:glow>
                </a:effectLst>
                <a:latin typeface="Arial" charset="0"/>
                <a:ea typeface="ＭＳ Ｐゴシック" charset="0"/>
              </a:rPr>
              <a:t>(1: 12- 16).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1960" y="206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السبع الكواكب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rtl="1">
              <a:lnSpc>
                <a:spcPct val="90000"/>
              </a:lnSpc>
              <a:defRPr/>
            </a:pPr>
            <a:r>
              <a:rPr lang="ar-JO" sz="3200" b="1" dirty="0">
                <a:solidFill>
                  <a:prstClr val="white"/>
                </a:solidFill>
                <a:effectLst>
                  <a:glow rad="152400">
                    <a:prstClr val="black"/>
                  </a:glow>
                </a:effectLst>
                <a:latin typeface="Arial"/>
                <a:cs typeface="Arial"/>
              </a:rPr>
              <a:t>سر السبعة الكواكب التي رأيت على يميني والسبع المناير الذهبية: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الأعمال</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اسم أنك حي</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637019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ar-JO" b="1" dirty="0">
                <a:latin typeface="Arial" charset="0"/>
                <a:ea typeface="ＭＳ Ｐゴシック" charset="0"/>
              </a:rPr>
              <a:t>يعرف المسيح كل أعمالك الحسنة وسمعتك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1205226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ar-JO" b="1" dirty="0">
                <a:latin typeface="Arial" charset="0"/>
                <a:ea typeface="ＭＳ Ｐゴシック" charset="0"/>
              </a:rPr>
              <a:t>كم هو مقدار اهتمامك؟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2549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b="1" dirty="0">
                <a:latin typeface="Arial" panose="020B0604020202020204" pitchFamily="34" charset="0"/>
                <a:ea typeface="ＭＳ Ｐゴシック" charset="0"/>
                <a:cs typeface="Arial" panose="020B0604020202020204" pitchFamily="34" charset="0"/>
              </a:rPr>
              <a:t>متميزة لكنها ميتة</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3: 1- 6)</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4135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01375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1118970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أنت ميت</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340901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304428"/>
            <a:ext cx="9144000" cy="923617"/>
          </a:xfrm>
          <a:effectLst>
            <a:outerShdw blurRad="63500" dist="35921" dir="2700000" algn="ctr" rotWithShape="0">
              <a:srgbClr val="000000">
                <a:alpha val="74998"/>
              </a:srgbClr>
            </a:outerShdw>
          </a:effectLst>
        </p:spPr>
        <p:txBody>
          <a:bodyPr/>
          <a:lstStyle/>
          <a:p>
            <a:r>
              <a:rPr lang="ar-JO" b="1" dirty="0">
                <a:solidFill>
                  <a:schemeClr val="bg1"/>
                </a:solidFill>
                <a:latin typeface="Arial" panose="020B0604020202020204" pitchFamily="34" charset="0"/>
                <a:cs typeface="Arial" panose="020B0604020202020204" pitchFamily="34" charset="0"/>
              </a:rPr>
              <a:t>ساردس: مميزة لكن ميتة</a:t>
            </a:r>
            <a:endParaRPr lang="en-US"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FF"/>
                </a:solidFill>
                <a:latin typeface="Arial" panose="020B0604020202020204" pitchFamily="34" charset="0"/>
                <a:cs typeface="Arial" panose="020B0604020202020204" pitchFamily="34" charset="0"/>
              </a:rPr>
              <a:t>لك اسم أنك </a:t>
            </a:r>
            <a:r>
              <a:rPr lang="ar-JO" sz="3600" b="1" dirty="0">
                <a:solidFill>
                  <a:srgbClr val="FFFF00"/>
                </a:solidFill>
                <a:latin typeface="Arial" panose="020B0604020202020204" pitchFamily="34" charset="0"/>
                <a:cs typeface="Arial" panose="020B0604020202020204" pitchFamily="34" charset="0"/>
              </a:rPr>
              <a:t>حي</a:t>
            </a:r>
            <a:r>
              <a:rPr lang="ar-JO" sz="3600" b="1" dirty="0">
                <a:solidFill>
                  <a:srgbClr val="FFFFFF"/>
                </a:solidFill>
                <a:latin typeface="Arial" panose="020B0604020202020204" pitchFamily="34" charset="0"/>
                <a:cs typeface="Arial" panose="020B0604020202020204" pitchFamily="34" charset="0"/>
              </a:rPr>
              <a:t> </a:t>
            </a:r>
          </a:p>
          <a:p>
            <a:pPr defTabSz="914400"/>
            <a:r>
              <a:rPr lang="ar-JO" sz="3600" b="1" dirty="0">
                <a:solidFill>
                  <a:srgbClr val="FFFFFF"/>
                </a:solidFill>
                <a:latin typeface="Arial" panose="020B0604020202020204" pitchFamily="34" charset="0"/>
                <a:cs typeface="Arial" panose="020B0604020202020204" pitchFamily="34" charset="0"/>
              </a:rPr>
              <a:t>وأنت </a:t>
            </a:r>
            <a:r>
              <a:rPr lang="ar-JO" sz="3600" b="1" dirty="0">
                <a:solidFill>
                  <a:srgbClr val="FFFF00"/>
                </a:solidFill>
                <a:latin typeface="Arial" panose="020B0604020202020204" pitchFamily="34" charset="0"/>
                <a:cs typeface="Arial" panose="020B0604020202020204" pitchFamily="34" charset="0"/>
              </a:rPr>
              <a:t>ميت </a:t>
            </a:r>
            <a:r>
              <a:rPr lang="ar-JO" sz="3600" b="1" dirty="0">
                <a:latin typeface="Arial" panose="020B0604020202020204" pitchFamily="34" charset="0"/>
                <a:cs typeface="Arial" panose="020B0604020202020204" pitchFamily="34" charset="0"/>
              </a:rPr>
              <a:t>(3: 1)</a:t>
            </a:r>
            <a:endParaRPr lang="en-US" sz="3600" b="1" dirty="0">
              <a:latin typeface="Arial" panose="020B0604020202020204" pitchFamily="34" charset="0"/>
              <a:cs typeface="Arial" panose="020B0604020202020204" pitchFamily="34" charset="0"/>
            </a:endParaRPr>
          </a:p>
        </p:txBody>
      </p:sp>
      <p:sp>
        <p:nvSpPr>
          <p:cNvPr id="5"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357</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5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ar-JO" sz="6000" b="1" dirty="0">
                <a:effectLst>
                  <a:glow rad="177800">
                    <a:schemeClr val="tx1"/>
                  </a:glow>
                </a:effectLst>
                <a:latin typeface="Arial" charset="0"/>
                <a:ea typeface="ＭＳ Ｐゴシック" charset="0"/>
              </a:rPr>
              <a:t>ساردس:</a:t>
            </a:r>
            <a:br>
              <a:rPr lang="en-US"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مميزة لكن ميتة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75774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JO" b="1" dirty="0">
                <a:effectLst>
                  <a:glow rad="279400">
                    <a:prstClr val="black">
                      <a:alpha val="94000"/>
                    </a:prstClr>
                  </a:glow>
                </a:effectLst>
              </a:rPr>
              <a:t>إذا انسحب الروح القدس من الكنيسة اليوم فإن 95% مما نقوم به سوف يستمر ولن يشعر أحد بالفرق. إذا انسحب الروح القدس من كنيسة العهد الجديد فإن 95% مما قاموا به سيتوقف وسيشعر الجميع بالفرق </a:t>
            </a:r>
            <a:endParaRPr lang="en-SG"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2700222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8"/>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كن ساهراً</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776610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latin typeface="Arial" panose="020B0604020202020204" pitchFamily="34" charset="0"/>
                <a:cs typeface="Arial" panose="020B0604020202020204" pitchFamily="34" charset="0"/>
              </a:rPr>
              <a:t>ساردس</a:t>
            </a:r>
            <a:endParaRPr lang="en-SG"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كُنْ سَاهِرًا</a:t>
            </a:r>
            <a:endParaRPr kumimoji="0" lang="ar-JO"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وَشَدِّدْ مَا بَقِيَ </a:t>
            </a:r>
            <a:endPar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ٱلَّذِي هُوَ عَتِيدٌ أَنْ يَمُوتَ</a:t>
            </a: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2). </a:t>
            </a:r>
            <a:endParaRPr kumimoji="0" lang="en-SG"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30263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ar-JO" dirty="0"/>
              <a:t>ساردس</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003688"/>
            <a:ext cx="8925514"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JO" b="1" dirty="0">
                <a:effectLst>
                  <a:glow rad="279400">
                    <a:prstClr val="black">
                      <a:alpha val="94000"/>
                    </a:prstClr>
                  </a:glow>
                </a:effectLst>
              </a:rPr>
              <a:t>وقفت ساردس على هذا المرصد المنيع على ارتفاع 457.5 متراً (1500 قدم) فوق السهل. وقد </a:t>
            </a:r>
            <a:r>
              <a:rPr lang="ar-JO" b="1" dirty="0">
                <a:solidFill>
                  <a:srgbClr val="FFFF00"/>
                </a:solidFill>
                <a:effectLst>
                  <a:glow rad="279400">
                    <a:prstClr val="black">
                      <a:alpha val="94000"/>
                    </a:prstClr>
                  </a:glow>
                </a:effectLst>
              </a:rPr>
              <a:t>غزاها </a:t>
            </a:r>
            <a:r>
              <a:rPr lang="ar-JO" b="1" dirty="0">
                <a:effectLst>
                  <a:glow rad="279400">
                    <a:prstClr val="black">
                      <a:alpha val="94000"/>
                    </a:prstClr>
                  </a:glow>
                </a:effectLst>
              </a:rPr>
              <a:t>جنود كورش (549 ق.م) وأنطيوخوس (214 ق.م) </a:t>
            </a:r>
            <a:r>
              <a:rPr lang="ar-JO" b="1" dirty="0">
                <a:solidFill>
                  <a:srgbClr val="FFFF00"/>
                </a:solidFill>
                <a:effectLst>
                  <a:glow rad="279400">
                    <a:prstClr val="black">
                      <a:alpha val="94000"/>
                    </a:prstClr>
                  </a:glow>
                </a:effectLst>
              </a:rPr>
              <a:t>مرتين</a:t>
            </a:r>
            <a:r>
              <a:rPr lang="ar-JO" b="1" dirty="0">
                <a:effectLst>
                  <a:glow rad="279400">
                    <a:prstClr val="black">
                      <a:alpha val="94000"/>
                    </a:prstClr>
                  </a:glow>
                </a:effectLst>
              </a:rPr>
              <a:t> عن طريق تسلق الجرف الشمالي غير المحمي ليلاً </a:t>
            </a:r>
            <a:r>
              <a:rPr lang="ar-JO" b="1" dirty="0">
                <a:solidFill>
                  <a:srgbClr val="FFFF00"/>
                </a:solidFill>
                <a:effectLst>
                  <a:glow rad="279400">
                    <a:prstClr val="black">
                      <a:alpha val="94000"/>
                    </a:prstClr>
                  </a:glow>
                </a:effectLst>
              </a:rPr>
              <a:t>عندما كان الحراس نائمين.</a:t>
            </a:r>
            <a:endParaRPr lang="en-SG" b="1" dirty="0">
              <a:solidFill>
                <a:srgbClr val="FFFF00"/>
              </a:solidFill>
              <a:effectLst>
                <a:glow rad="279400">
                  <a:prstClr val="black">
                    <a:alpha val="94000"/>
                  </a:prstClr>
                </a:glow>
              </a:effectLst>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277579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النوم في الكنيسة</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89306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547236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عدم النوم في الكنيسة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21859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188898" y="3449377"/>
            <a:ext cx="5150679"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تقديم ريد بول خلال شركة كسر الخبز</a:t>
            </a:r>
            <a:endParaRPr lang="en-US" sz="3600" b="1" dirty="0">
              <a:solidFill>
                <a:srgbClr val="FFFFFF"/>
              </a:solidFill>
              <a:effectLst>
                <a:glow rad="177800">
                  <a:srgbClr val="000000"/>
                </a:glow>
              </a:effectLst>
              <a:latin typeface="Arial" charset="0"/>
              <a:ea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8" y="2558143"/>
            <a:ext cx="2104572" cy="4771572"/>
          </a:xfrm>
          <a:prstGeom prst="rect">
            <a:avLst/>
          </a:prstGeom>
        </p:spPr>
      </p:pic>
    </p:spTree>
    <p:extLst>
      <p:ext uri="{BB962C8B-B14F-4D97-AF65-F5344CB8AC3E}">
        <p14:creationId xmlns:p14="http://schemas.microsoft.com/office/powerpoint/2010/main" val="15345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6680200"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يقاطع عظته ليضع رغوة الحلاقة في يدك ثم يدغدغ أنفك بالريشة</a:t>
            </a:r>
            <a:endParaRPr lang="en-US" sz="3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52179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يبدأ في التشكيك في دعوته بسبب غفلتك ثم يترك الخدمة ويبدأ في شرب الخمر بكثرة ويموت وحيدًا في المنزل فاشلاً .</a:t>
            </a:r>
            <a:endParaRPr lang="en-US" sz="3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897083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826" y="-206044"/>
            <a:ext cx="9433816" cy="7159593"/>
            <a:chOff x="-92826" y="-206044"/>
            <a:chExt cx="9433816" cy="7159593"/>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charset="0"/>
                <a:ea typeface="ＭＳ Ｐゴシック" charset="0"/>
              </a:rPr>
              <a:t>إحدى علامات أن الراعي أمسك بك في قيلولة خلال العظة</a:t>
            </a:r>
            <a:endParaRPr lang="en-US" sz="3200" b="1" dirty="0">
              <a:solidFill>
                <a:srgbClr val="000000"/>
              </a:solidFill>
              <a:latin typeface="Arial" charset="0"/>
              <a:ea typeface="ＭＳ Ｐゴシック" charset="0"/>
            </a:endParaRPr>
          </a:p>
        </p:txBody>
      </p:sp>
      <p:sp>
        <p:nvSpPr>
          <p:cNvPr id="5" name="Rectangle 2"/>
          <p:cNvSpPr txBox="1">
            <a:spLocks noChangeArrowheads="1"/>
          </p:cNvSpPr>
          <p:nvPr/>
        </p:nvSpPr>
        <p:spPr bwMode="auto">
          <a:xfrm>
            <a:off x="2082492" y="456173"/>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i="1" dirty="0">
                <a:solidFill>
                  <a:srgbClr val="000000"/>
                </a:solidFill>
                <a:latin typeface="Chalkboard"/>
                <a:ea typeface="ＭＳ Ｐゴシック" charset="0"/>
                <a:cs typeface="Arial" panose="020B0604020202020204" pitchFamily="34" charset="0"/>
              </a:rPr>
              <a:t>نراك الأحد القادم         يا أفتيخوس</a:t>
            </a:r>
            <a:endParaRPr lang="en-US" sz="3200" b="1" i="1" dirty="0">
              <a:solidFill>
                <a:srgbClr val="000000"/>
              </a:solidFill>
              <a:latin typeface="Chalkboard"/>
              <a:ea typeface="ＭＳ Ｐゴシック" charset="0"/>
              <a:cs typeface="Arial" panose="020B0604020202020204" pitchFamily="34" charset="0"/>
            </a:endParaRPr>
          </a:p>
        </p:txBody>
      </p:sp>
    </p:spTree>
    <p:extLst>
      <p:ext uri="{BB962C8B-B14F-4D97-AF65-F5344CB8AC3E}">
        <p14:creationId xmlns:p14="http://schemas.microsoft.com/office/powerpoint/2010/main" val="189702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إن لم تسهر </a:t>
              </a:r>
            </a:p>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أقدم عليك كلص</a:t>
              </a: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681768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ar-SA" b="1" dirty="0" err="1"/>
              <a:t>ساردس</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SA" sz="3600" b="1" dirty="0">
                <a:solidFill>
                  <a:schemeClr val="bg1"/>
                </a:solidFill>
              </a:rPr>
              <a:t>رؤيا ٣ : ٢-٣</a:t>
            </a:r>
          </a:p>
          <a:p>
            <a:pPr marL="0" indent="0" algn="r">
              <a:buFont typeface="Arial" charset="0"/>
              <a:buNone/>
            </a:pPr>
            <a:r>
              <a:rPr lang="ar-SA" sz="3600" b="1" dirty="0">
                <a:solidFill>
                  <a:schemeClr val="bg1"/>
                </a:solidFill>
              </a:rPr>
              <a:t>٢ كُنْ سَاهِراً وَشَدِّدْ مَا بَقِيَ، الَّذِي هُوَ عَتِيدٌ أَنْ يَمُوتَ، لأَنِّي لَمْ أَجِدْ أَعْمَالَكَ كَامِلَةً أَمَامَ اللهِ. ٣ فَاذْكُرْ كَيْفَ أَخَذْتَ وَسَمِعْتَ وَاحْفَظْ وَتُبْ، فَإِنِّي إِنْ لَمْ تَسْهَرْ أُقْدِمْ عَلَيْكَ كَلِصٍّ، وَلاَ تَعْلَمُ أَيَّةَ سَاعَةٍ أُقْدِمُ عَلَيْكَ. </a:t>
            </a: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986731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منفتح</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مخفي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نقطة عمياء</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ولنفسي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لنفسي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 لأحد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17" name="Oval 16">
            <a:extLst>
              <a:ext uri="{FF2B5EF4-FFF2-40B4-BE49-F238E27FC236}">
                <a16:creationId xmlns:a16="http://schemas.microsoft.com/office/drawing/2014/main" id="{5CFED9A7-ADB1-D870-C154-8122EE866464}"/>
              </a:ext>
            </a:extLst>
          </p:cNvPr>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8" name="Rectangle 2">
            <a:extLst>
              <a:ext uri="{FF2B5EF4-FFF2-40B4-BE49-F238E27FC236}">
                <a16:creationId xmlns:a16="http://schemas.microsoft.com/office/drawing/2014/main" id="{DA6897CD-9DEE-4BBE-8DA0-2291811AA0C3}"/>
              </a:ext>
            </a:extLst>
          </p:cNvPr>
          <p:cNvSpPr txBox="1">
            <a:spLocks noChangeArrowheads="1"/>
          </p:cNvSpPr>
          <p:nvPr/>
        </p:nvSpPr>
        <p:spPr bwMode="auto">
          <a:xfrm>
            <a:off x="4537328" y="888263"/>
            <a:ext cx="3353671" cy="112974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r" rtl="1"/>
            <a:r>
              <a:rPr lang="en-US" sz="2800" b="1" dirty="0">
                <a:solidFill>
                  <a:srgbClr val="000000"/>
                </a:solidFill>
                <a:latin typeface="Arial Black"/>
                <a:ea typeface="ＭＳ Ｐゴシック" charset="0"/>
                <a:cs typeface="Arial Black"/>
              </a:rPr>
              <a:t>• </a:t>
            </a:r>
            <a:r>
              <a:rPr lang="ar-JO" sz="2800" b="1" dirty="0">
                <a:solidFill>
                  <a:srgbClr val="000000"/>
                </a:solidFill>
                <a:latin typeface="Arial Black"/>
                <a:ea typeface="ＭＳ Ｐゴシック" charset="0"/>
                <a:cs typeface="Arial Black"/>
              </a:rPr>
              <a:t>العائلة</a:t>
            </a:r>
            <a:endParaRPr lang="en-US" sz="2800" b="1" dirty="0">
              <a:solidFill>
                <a:srgbClr val="000000"/>
              </a:solidFill>
              <a:latin typeface="Arial Black"/>
              <a:ea typeface="ＭＳ Ｐゴシック" charset="0"/>
              <a:cs typeface="Arial Black"/>
            </a:endParaRPr>
          </a:p>
          <a:p>
            <a:pPr marL="295275" indent="-295275" algn="r" rtl="1"/>
            <a:r>
              <a:rPr lang="en-US" sz="2800" b="1" dirty="0">
                <a:solidFill>
                  <a:srgbClr val="000000"/>
                </a:solidFill>
                <a:latin typeface="Arial Black"/>
                <a:ea typeface="ＭＳ Ｐゴシック" charset="0"/>
                <a:cs typeface="Arial Black"/>
              </a:rPr>
              <a:t>• </a:t>
            </a:r>
            <a:r>
              <a:rPr lang="ar-JO" sz="2800" b="1" dirty="0">
                <a:solidFill>
                  <a:srgbClr val="000000"/>
                </a:solidFill>
                <a:latin typeface="Arial Black"/>
                <a:ea typeface="ＭＳ Ｐゴシック" charset="0"/>
                <a:cs typeface="Arial Black"/>
              </a:rPr>
              <a:t>سوء التغذية الروحية</a:t>
            </a:r>
            <a:endParaRPr lang="en-US" sz="2800" b="1" dirty="0">
              <a:solidFill>
                <a:srgbClr val="000000"/>
              </a:solidFill>
              <a:latin typeface="Arial Black"/>
              <a:ea typeface="ＭＳ Ｐゴシック" charset="0"/>
              <a:cs typeface="Arial Black"/>
            </a:endParaRPr>
          </a:p>
        </p:txBody>
      </p:sp>
      <p:sp>
        <p:nvSpPr>
          <p:cNvPr id="19" name="Rectangle 2">
            <a:extLst>
              <a:ext uri="{FF2B5EF4-FFF2-40B4-BE49-F238E27FC236}">
                <a16:creationId xmlns:a16="http://schemas.microsoft.com/office/drawing/2014/main" id="{42678682-ABA2-990B-0DAE-0FDE8206271E}"/>
              </a:ext>
            </a:extLst>
          </p:cNvPr>
          <p:cNvSpPr txBox="1">
            <a:spLocks noChangeArrowheads="1"/>
          </p:cNvSpPr>
          <p:nvPr/>
        </p:nvSpPr>
        <p:spPr bwMode="auto">
          <a:xfrm rot="20288274">
            <a:off x="200504" y="2623588"/>
            <a:ext cx="5599296" cy="2389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11500" b="1" kern="0" dirty="0">
                <a:effectLst>
                  <a:glow rad="177800">
                    <a:schemeClr val="tx1"/>
                  </a:glow>
                </a:effectLst>
                <a:latin typeface="Arial" charset="0"/>
                <a:ea typeface="ＭＳ Ｐゴシック" charset="0"/>
              </a:rPr>
              <a:t>كن</a:t>
            </a:r>
          </a:p>
          <a:p>
            <a:pPr defTabSz="914400"/>
            <a:r>
              <a:rPr lang="ar-JO" sz="11500" b="1" kern="0" dirty="0">
                <a:effectLst>
                  <a:glow rad="177800">
                    <a:schemeClr val="tx1"/>
                  </a:glow>
                </a:effectLst>
                <a:latin typeface="Arial" charset="0"/>
                <a:ea typeface="ＭＳ Ｐゴシック" charset="0"/>
              </a:rPr>
              <a:t>ساهراً</a:t>
            </a:r>
            <a:endParaRPr lang="en-US" sz="11500" b="1" kern="0"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0426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55"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p:cTn id="37"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 calcmode="lin" valueType="num">
                                      <p:cBhvr>
                                        <p:cTn id="44" dur="1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45"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7" grpId="0" animBg="1"/>
      <p:bldP spid="1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6" y="908720"/>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ar-JO" sz="6000" b="1" dirty="0">
                <a:effectLst>
                  <a:glow rad="177800">
                    <a:schemeClr val="tx1"/>
                  </a:glow>
                </a:effectLst>
                <a:latin typeface="Arial" charset="0"/>
                <a:ea typeface="ＭＳ Ｐゴシック" charset="0"/>
              </a:rPr>
              <a:t>يحذرنا المسيح ككنيسة        لنستيقظ أيضاً</a:t>
            </a:r>
            <a:r>
              <a:rPr lang="en-US" sz="60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4800" b="1" dirty="0">
                <a:solidFill>
                  <a:srgbClr val="FFFFFF"/>
                </a:solidFill>
                <a:effectLst>
                  <a:glow rad="177800">
                    <a:srgbClr val="000000"/>
                  </a:glow>
                </a:effectLst>
                <a:latin typeface="Arial" charset="0"/>
                <a:ea typeface="ＭＳ Ｐゴシック" charset="0"/>
              </a:rPr>
              <a:t>1. هو يملك كل ما لدينا</a:t>
            </a:r>
          </a:p>
          <a:p>
            <a:pPr algn="r"/>
            <a:r>
              <a:rPr lang="ar-JO" sz="4800" b="1" dirty="0">
                <a:solidFill>
                  <a:srgbClr val="FFFFFF"/>
                </a:solidFill>
                <a:effectLst>
                  <a:glow rad="177800">
                    <a:srgbClr val="000000"/>
                  </a:glow>
                </a:effectLst>
                <a:latin typeface="Arial" charset="0"/>
                <a:ea typeface="ＭＳ Ｐゴシック" charset="0"/>
              </a:rPr>
              <a:t>2. الإهتمام بالناس يعني الإهتمام بأطفالهم</a:t>
            </a:r>
            <a:endParaRPr lang="en-US" sz="48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9164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47955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ar-JO" b="1" dirty="0">
                <a:latin typeface="Arial" charset="0"/>
                <a:ea typeface="ＭＳ Ｐゴシック" charset="0"/>
              </a:rPr>
              <a:t>جيم كينان</a:t>
            </a:r>
            <a:endParaRPr lang="en-US" b="1" dirty="0">
              <a:latin typeface="Arial" charset="0"/>
              <a:ea typeface="ＭＳ Ｐゴシック" charset="0"/>
            </a:endParaRPr>
          </a:p>
        </p:txBody>
      </p:sp>
    </p:spTree>
    <p:extLst>
      <p:ext uri="{BB962C8B-B14F-4D97-AF65-F5344CB8AC3E}">
        <p14:creationId xmlns:p14="http://schemas.microsoft.com/office/powerpoint/2010/main" val="110415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962653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3.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المستقبل</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106400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إن لم تسهر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أقدم عليك كلص</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DD06E7E1-6DF1-7607-90A7-C659CA4A6BBA}"/>
              </a:ext>
            </a:extLst>
          </p:cNvPr>
          <p:cNvGrpSpPr>
            <a:grpSpLocks noChangeAspect="1"/>
          </p:cNvGrpSpPr>
          <p:nvPr/>
        </p:nvGrpSpPr>
        <p:grpSpPr bwMode="auto">
          <a:xfrm>
            <a:off x="846162" y="321536"/>
            <a:ext cx="6823052" cy="6696075"/>
            <a:chOff x="1475656" y="836712"/>
            <a:chExt cx="5904656" cy="5688632"/>
          </a:xfrm>
        </p:grpSpPr>
        <p:sp>
          <p:nvSpPr>
            <p:cNvPr id="23" name="Oval 4">
              <a:extLst>
                <a:ext uri="{FF2B5EF4-FFF2-40B4-BE49-F238E27FC236}">
                  <a16:creationId xmlns:a16="http://schemas.microsoft.com/office/drawing/2014/main" id="{9B5A1DBA-BA74-63FE-29A6-76AB4C90C42F}"/>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4ED2E3B2-EA55-CEF0-2DA7-5D6242D03097}"/>
                </a:ext>
              </a:extLst>
            </p:cNvPr>
            <p:cNvSpPr txBox="1"/>
            <p:nvPr/>
          </p:nvSpPr>
          <p:spPr>
            <a:xfrm>
              <a:off x="2628876" y="1109036"/>
              <a:ext cx="3598216" cy="2588560"/>
            </a:xfrm>
            <a:prstGeom prst="rect">
              <a:avLst/>
            </a:prstGeom>
            <a:noFill/>
          </p:spPr>
          <p:txBody>
            <a:bodyPr>
              <a:spAutoFit/>
            </a:bodyPr>
            <a:lstStyle/>
            <a:p>
              <a:pPr algn="ctr" defTabSz="914400" eaLnBrk="0" fontAlgn="base" hangingPunct="0">
                <a:spcBef>
                  <a:spcPct val="0"/>
                </a:spcBef>
                <a:spcAft>
                  <a:spcPct val="0"/>
                </a:spcAft>
                <a:defRPr/>
              </a:pPr>
              <a:r>
                <a:rPr lang="ar-JO" sz="3200" b="1" dirty="0">
                  <a:solidFill>
                    <a:prstClr val="white"/>
                  </a:solidFill>
                  <a:effectLst>
                    <a:outerShdw blurRad="38100" dist="38100" dir="2700000" algn="tl">
                      <a:srgbClr val="000000">
                        <a:alpha val="43137"/>
                      </a:srgbClr>
                    </a:outerShdw>
                  </a:effectLst>
                  <a:latin typeface="Arial"/>
                  <a:ea typeface="ＭＳ Ｐゴシック" charset="0"/>
                  <a:cs typeface="Arial"/>
                </a:rPr>
                <a:t>الوعد</a:t>
              </a: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3200" b="1" dirty="0">
                  <a:solidFill>
                    <a:prstClr val="white"/>
                  </a:solidFill>
                  <a:effectLst>
                    <a:outerShdw blurRad="38100" dist="38100" dir="2700000" algn="tl">
                      <a:srgbClr val="000000">
                        <a:alpha val="43137"/>
                      </a:srgbClr>
                    </a:outerShdw>
                  </a:effectLst>
                  <a:latin typeface="Arial"/>
                  <a:ea typeface="ＭＳ Ｐゴシック" charset="0"/>
                  <a:cs typeface="Arial"/>
                </a:rPr>
                <a:t>وعد يسوع المؤمنين في ساردس أنهم غالبون وآمنون في مسيرهم معه في نقاوة   (3: 4-6)</a:t>
              </a: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4507597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59882"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سفر الحياة 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أمام ابي وأمام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600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ar-JO" sz="5400" b="1" dirty="0">
                <a:effectLst>
                  <a:glow rad="177800">
                    <a:schemeClr val="tx1"/>
                  </a:glow>
                </a:effectLst>
                <a:latin typeface="Arial" charset="0"/>
                <a:ea typeface="ＭＳ Ｐゴシック" charset="0"/>
              </a:rPr>
              <a:t>لدى المسيح مستقبل رائع لك</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77800">
                    <a:srgbClr val="000000"/>
                  </a:glow>
                </a:effectLst>
                <a:latin typeface="Arial" charset="0"/>
                <a:ea typeface="ＭＳ Ｐゴシック" charset="0"/>
              </a:rPr>
              <a:t>من له أذن فليسمع ما يقوله الروح للكنائس          (3: 6)</a:t>
            </a:r>
            <a:endParaRPr lang="en-US" sz="40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9272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202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3272250"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7200" b="1" dirty="0">
                <a:solidFill>
                  <a:srgbClr val="FFFFFF"/>
                </a:solidFill>
                <a:effectLst>
                  <a:glow rad="177800">
                    <a:srgbClr val="000000"/>
                  </a:glow>
                </a:effectLst>
                <a:latin typeface="Arial" charset="0"/>
                <a:ea typeface="ＭＳ Ｐゴシック" charset="0"/>
              </a:rPr>
              <a:t>لا       تنام      في الكنيسة</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3272250" y="241484"/>
            <a:ext cx="4036492" cy="963845"/>
          </a:xfrm>
          <a:noFill/>
        </p:spPr>
        <p:txBody>
          <a:bodyPr/>
          <a:lstStyle/>
          <a:p>
            <a:r>
              <a:rPr lang="ar-JO" sz="4800" b="1" dirty="0">
                <a:effectLst>
                  <a:glow rad="177800">
                    <a:schemeClr val="tx1"/>
                  </a:glow>
                </a:effectLst>
                <a:latin typeface="Arial" charset="0"/>
                <a:ea typeface="ＭＳ Ｐゴシック" charset="0"/>
              </a:rPr>
              <a:t>الفكرة الرئيسية؟</a:t>
            </a:r>
            <a:endParaRPr lang="en-US" sz="48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charset="0"/>
                <a:ea typeface="ＭＳ Ｐゴシック" charset="0"/>
              </a:rPr>
              <a:t>أمي، أعتقد أن أبي يأخذ يوم الراحة بشكل مبالغ فيه قليلاً.</a:t>
            </a:r>
            <a:endParaRPr lang="en-US" sz="32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693105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ar-JO" sz="6000" b="1" dirty="0">
                <a:effectLst>
                  <a:glow rad="177800">
                    <a:schemeClr val="tx1"/>
                  </a:glow>
                </a:effectLst>
                <a:latin typeface="Arial" charset="0"/>
                <a:ea typeface="ＭＳ Ｐゴシック" charset="0"/>
              </a:rPr>
              <a:t>الفكرة الرئيسية</a:t>
            </a:r>
            <a:endParaRPr lang="en-US" sz="60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6000" b="1" dirty="0">
                <a:solidFill>
                  <a:srgbClr val="FFFFFF"/>
                </a:solidFill>
                <a:effectLst>
                  <a:glow rad="177800">
                    <a:srgbClr val="000000"/>
                  </a:glow>
                </a:effectLst>
                <a:latin typeface="Arial" charset="0"/>
                <a:ea typeface="ＭＳ Ｐゴシック" charset="0"/>
              </a:rPr>
              <a:t>يعرف يسوع صالحك وسيئك و</a:t>
            </a:r>
            <a:r>
              <a:rPr lang="ar-JO" sz="6000" b="1" dirty="0">
                <a:solidFill>
                  <a:srgbClr val="FFFF00"/>
                </a:solidFill>
                <a:effectLst>
                  <a:glow rad="177800">
                    <a:srgbClr val="000000"/>
                  </a:glow>
                </a:effectLst>
                <a:latin typeface="Arial" charset="0"/>
                <a:ea typeface="ＭＳ Ｐゴシック" charset="0"/>
              </a:rPr>
              <a:t>مستقبلك</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401088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9462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5" y="1523999"/>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15558" y="2417777"/>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SA" sz="5400" dirty="0">
                <a:effectLst>
                  <a:glow rad="177800">
                    <a:schemeClr val="tx1"/>
                  </a:glow>
                </a:effectLst>
                <a:latin typeface="Arial" panose="020B0604020202020204" pitchFamily="34" charset="0"/>
                <a:ea typeface="ＭＳ Ｐゴシック" charset="0"/>
                <a:cs typeface="Arial" panose="020B0604020202020204" pitchFamily="34" charset="0"/>
              </a:rPr>
              <a:t>نعم</a:t>
            </a:r>
            <a:endParaRPr lang="en-US" sz="5400"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15558" y="3235914"/>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SA" sz="5400" dirty="0">
                <a:effectLst>
                  <a:glow rad="177800">
                    <a:schemeClr val="tx1"/>
                  </a:glow>
                </a:effectLst>
                <a:latin typeface="Arial" panose="020B0604020202020204" pitchFamily="34" charset="0"/>
                <a:ea typeface="ＭＳ Ｐゴシック" charset="0"/>
                <a:cs typeface="Arial" panose="020B0604020202020204" pitchFamily="34" charset="0"/>
              </a:rPr>
              <a:t>لا</a:t>
            </a:r>
            <a:endParaRPr lang="en-US" sz="5400"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879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منفتح</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مخفي</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غير معروف</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نقطة عمياء</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للآخرين ولنفسي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للآخرين فقط</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لنفسي فقط</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غير معروف لأحد</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24897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فيلادلفيا</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٧-١٣</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95971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سوء المعاملة بسبب فكر الإرساليات</a:t>
            </a:r>
            <a:endParaRPr lang="en-US" sz="4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(رؤيا 3: 7- 13)</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مؤسسة الدراسات اللاهوتية الأردنية </a:t>
            </a: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BibleStudyDownloads.org</a:t>
            </a:r>
          </a:p>
        </p:txBody>
      </p:sp>
    </p:spTree>
    <p:extLst>
      <p:ext uri="{BB962C8B-B14F-4D97-AF65-F5344CB8AC3E}">
        <p14:creationId xmlns:p14="http://schemas.microsoft.com/office/powerpoint/2010/main" val="3799803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spTree>
    <p:extLst>
      <p:ext uri="{BB962C8B-B14F-4D97-AF65-F5344CB8AC3E}">
        <p14:creationId xmlns:p14="http://schemas.microsoft.com/office/powerpoint/2010/main" val="107077860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من يكره الوحدة؟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لا أحد</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545380567"/>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ar-JO" sz="5400" b="1" dirty="0">
                <a:effectLst>
                  <a:glow rad="165100">
                    <a:schemeClr val="tx1"/>
                  </a:glow>
                </a:effectLst>
                <a:ea typeface="ＭＳ Ｐゴシック" charset="0"/>
              </a:rPr>
              <a:t>تجمهرنا</a:t>
            </a: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شكرا لله               أنه جعلنا واحداً       مع أننا من            16 دولة</a:t>
            </a:r>
            <a:endParaRPr lang="en-US" sz="4000" b="1" dirty="0">
              <a:solidFill>
                <a:prstClr val="white"/>
              </a:solidFill>
              <a:effectLst>
                <a:glow rad="165100">
                  <a:prstClr val="black"/>
                </a:glow>
              </a:effectLst>
              <a:ea typeface="ＭＳ Ｐゴシック" charset="0"/>
            </a:endParaRP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3124953505"/>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3" y="1791919"/>
            <a:ext cx="6846685" cy="4766018"/>
          </a:xfrm>
          <a:prstGeom prst="rect">
            <a:avLst/>
          </a:prstGeom>
        </p:spPr>
      </p:pic>
    </p:spTree>
    <p:extLst>
      <p:ext uri="{BB962C8B-B14F-4D97-AF65-F5344CB8AC3E}">
        <p14:creationId xmlns:p14="http://schemas.microsoft.com/office/powerpoint/2010/main" val="256527269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prstClr val="white"/>
                </a:solidFill>
                <a:effectLst>
                  <a:glow rad="165100">
                    <a:prstClr val="black"/>
                  </a:glow>
                </a:effectLst>
                <a:ea typeface="ＭＳ Ｐゴシック" charset="0"/>
              </a:rPr>
              <a:t>تركيز</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وحدة</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عبادة</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70338"/>
            <a:ext cx="9144000" cy="188388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prstClr val="white"/>
                </a:solidFill>
                <a:effectLst>
                  <a:glow rad="165100">
                    <a:prstClr val="black"/>
                  </a:glow>
                </a:effectLst>
                <a:ea typeface="ＭＳ Ｐゴシック" charset="0"/>
              </a:rPr>
              <a:t>التجمهر المقدس</a:t>
            </a:r>
            <a:endParaRPr lang="en-US" sz="7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024037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حيث ينظر الجميع ويتصرف ويبدو ويشم مثلنا تماماً</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608228800"/>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التوحيد </a:t>
            </a:r>
          </a:p>
          <a:p>
            <a:pPr defTabSz="914400">
              <a:defRPr/>
            </a:pPr>
            <a:r>
              <a:rPr lang="ar-JO" sz="4000" b="1" dirty="0">
                <a:solidFill>
                  <a:prstClr val="white"/>
                </a:solidFill>
                <a:effectLst>
                  <a:glow rad="165100">
                    <a:prstClr val="black"/>
                  </a:glow>
                </a:effectLst>
                <a:ea typeface="ＭＳ Ｐゴシック" charset="0"/>
              </a:rPr>
              <a:t>ليس الوحدة</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5437013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ar-JO" b="1" dirty="0">
                <a:effectLst>
                  <a:glow rad="165100">
                    <a:schemeClr val="tx1"/>
                  </a:glow>
                </a:effectLst>
                <a:ea typeface="ＭＳ Ｐゴシック" charset="0"/>
              </a:rPr>
              <a:t>لماذا تحب كنيستنا؟</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778169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66558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ar-JO" sz="6600" b="1" dirty="0">
                <a:effectLst>
                  <a:glow rad="165100">
                    <a:schemeClr val="tx1"/>
                  </a:glow>
                </a:effectLst>
                <a:ea typeface="ＭＳ Ｐゴシック" charset="0"/>
              </a:rPr>
              <a:t>هل تريد أن تبقى كنيستنا </a:t>
            </a:r>
            <a:r>
              <a:rPr lang="ar-JO" b="1" dirty="0">
                <a:effectLst>
                  <a:glow rad="165100">
                    <a:schemeClr val="tx1"/>
                  </a:glow>
                </a:effectLst>
                <a:ea typeface="ＭＳ Ｐゴシック" charset="0"/>
              </a:rPr>
              <a:t>صغيرة؟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1313018182"/>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ماذا يريد يسوع لنا؟</a:t>
            </a:r>
            <a:br>
              <a:rPr lang="ar-JO"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b="1" dirty="0">
                <a:effectLst>
                  <a:glow rad="165100">
                    <a:schemeClr val="tx1"/>
                  </a:glow>
                </a:effectLst>
                <a:ea typeface="ＭＳ Ｐゴシック" charset="0"/>
              </a:rPr>
              <a:t>ألا يريد منّا أن نصل؟</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على </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الوصول</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1545309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charset="0"/>
                <a:cs typeface="Arial" charset="0"/>
              </a:rPr>
              <a:t>هذه هي الرسالة الثانية من القسم التالي             من الرسائل السبعة في رؤيا يوحنا 2-3</a:t>
            </a:r>
            <a:endParaRPr lang="en-US" sz="4000" b="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charset="0"/>
                <a:cs typeface="Arial" charset="0"/>
              </a:rPr>
              <a:t>خدمة كتابة يسوع</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charset="0"/>
                <a:cs typeface="Arial" charset="0"/>
              </a:rPr>
              <a:t>الكنائس السبع في رؤيا يوحنا</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98877370"/>
      </p:ext>
    </p:extLst>
  </p:cSld>
  <p:clrMapOvr>
    <a:overrideClrMapping bg1="lt1" tx1="dk1" bg2="lt2" tx2="dk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ctr" rtl="1"/>
            <a:r>
              <a:rPr lang="ar-EG" b="1" dirty="0">
                <a:solidFill>
                  <a:srgbClr val="000000"/>
                </a:solidFill>
                <a:latin typeface="Arial" panose="020B0604020202020204" pitchFamily="34" charset="0"/>
                <a:ea typeface="ＭＳ Ｐゴシック" charset="0"/>
                <a:cs typeface="Arial" panose="020B0604020202020204" pitchFamily="34" charset="0"/>
              </a:rPr>
              <a:t>آسيا في ال</a:t>
            </a:r>
            <a:r>
              <a:rPr lang="ar-JO" b="1" dirty="0">
                <a:solidFill>
                  <a:srgbClr val="000000"/>
                </a:solidFill>
                <a:latin typeface="Arial" panose="020B0604020202020204" pitchFamily="34" charset="0"/>
                <a:ea typeface="ＭＳ Ｐゴシック" charset="0"/>
                <a:cs typeface="Arial" panose="020B0604020202020204" pitchFamily="34" charset="0"/>
              </a:rPr>
              <a:t>إ</a:t>
            </a:r>
            <a:r>
              <a:rPr lang="ar-EG" b="1" dirty="0">
                <a:solidFill>
                  <a:srgbClr val="000000"/>
                </a:solidFill>
                <a:latin typeface="Arial" panose="020B0604020202020204" pitchFamily="34" charset="0"/>
                <a:ea typeface="ＭＳ Ｐゴシック" charset="0"/>
                <a:cs typeface="Arial" panose="020B0604020202020204" pitchFamily="34" charset="0"/>
              </a:rPr>
              <a:t>مبراطورية الرومانية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8134320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latin typeface="Arial" panose="020B0604020202020204" pitchFamily="34" charset="0"/>
                <a:cs typeface="Arial" panose="020B0604020202020204" pitchFamily="34" charset="0"/>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72931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panose="020B0604020202020204" pitchFamily="34" charset="0"/>
                <a:ea typeface="ＭＳ Ｐゴシック" charset="0"/>
                <a:cs typeface="Arial" panose="020B0604020202020204" pitchFamily="34" charset="0"/>
              </a:rPr>
              <a:t>التصالب (رؤيا ٢-٣)</a:t>
            </a:r>
            <a:endParaRPr lang="en-US" dirty="0">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أفسس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لاودكية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فيلادلفيا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4513440" y="4432159"/>
            <a:ext cx="2232248" cy="584775"/>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ساردس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ثياتيرا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برغامس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سميرنا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تهديد        الوجود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أمانة في </a:t>
            </a: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الإضطهاد</a:t>
            </a:r>
            <a:endParaRPr lang="en-US" sz="16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600" b="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حقيبة مختلطة</a:t>
              </a:r>
              <a:endParaRPr lang="en-US" sz="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921412"/>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Arial" panose="020B0604020202020204" pitchFamily="34" charset="0"/>
                  <a:ea typeface="ＭＳ Ｐゴシック" charset="0"/>
                  <a:cs typeface="Arial" panose="020B0604020202020204" pitchFamily="34"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فكيف يشجعنا يسوع على </a:t>
            </a:r>
            <a:r>
              <a:rPr lang="ar-JO" b="1" dirty="0">
                <a:solidFill>
                  <a:srgbClr val="FFFF00"/>
                </a:solidFill>
                <a:effectLst>
                  <a:glow rad="165100">
                    <a:schemeClr val="tx1"/>
                  </a:glow>
                </a:effectLst>
                <a:ea typeface="ＭＳ Ｐゴシック" charset="0"/>
              </a:rPr>
              <a:t>الوصول</a:t>
            </a:r>
            <a:r>
              <a:rPr lang="ar-JO" b="1" dirty="0">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7200" b="1" dirty="0">
                <a:effectLst>
                  <a:glow rad="165100">
                    <a:prstClr val="black"/>
                  </a:glow>
                </a:effectLst>
                <a:ea typeface="ＭＳ Ｐゴシック" charset="0"/>
              </a:rPr>
              <a:t>بطريقتين</a:t>
            </a:r>
            <a:endParaRPr lang="en-US" sz="7200" b="1" dirty="0">
              <a:effectLst>
                <a:glow rad="165100">
                  <a:prstClr val="black"/>
                </a:glow>
              </a:effectLst>
              <a:ea typeface="ＭＳ Ｐゴシック" charset="0"/>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5400" b="1" i="1" dirty="0">
                <a:effectLst>
                  <a:glow rad="165100">
                    <a:prstClr val="black"/>
                  </a:glow>
                </a:effectLst>
                <a:ea typeface="ＭＳ Ｐゴシック" charset="0"/>
              </a:rPr>
              <a:t>رؤ 3: 7-13</a:t>
            </a:r>
            <a:endParaRPr lang="en-US" sz="5400" b="1" i="1" dirty="0">
              <a:effectLst>
                <a:glow rad="165100">
                  <a:prstClr val="black"/>
                </a:glow>
              </a:effectLst>
              <a:ea typeface="ＭＳ Ｐゴシック" charset="0"/>
            </a:endParaRPr>
          </a:p>
        </p:txBody>
      </p:sp>
    </p:spTree>
    <p:extLst>
      <p:ext uri="{BB962C8B-B14F-4D97-AF65-F5344CB8AC3E}">
        <p14:creationId xmlns:p14="http://schemas.microsoft.com/office/powerpoint/2010/main" val="64327043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b="1" dirty="0">
                <a:effectLst>
                  <a:glow rad="1651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6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الفرص</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و</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المكافآت</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3801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ليس الكرازة</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790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يفكر </a:t>
            </a:r>
            <a:r>
              <a:rPr lang="ar-JO" b="1" dirty="0">
                <a:solidFill>
                  <a:srgbClr val="FFFF00"/>
                </a:solidFill>
                <a:latin typeface="Arial" charset="0"/>
                <a:ea typeface="ＭＳ Ｐゴシック" charset="0"/>
              </a:rPr>
              <a:t>يسوع</a:t>
            </a:r>
            <a:r>
              <a:rPr lang="ar-JO" b="1" dirty="0">
                <a:latin typeface="Arial" charset="0"/>
                <a:ea typeface="ＭＳ Ｐゴシック" charset="0"/>
              </a:rPr>
              <a:t> عنك؟</a:t>
            </a:r>
            <a:endParaRPr lang="en-US" b="1" dirty="0">
              <a:latin typeface="Arial" charset="0"/>
              <a:ea typeface="ＭＳ Ｐゴシック" charset="0"/>
            </a:endParaRPr>
          </a:p>
        </p:txBody>
      </p:sp>
    </p:spTree>
    <p:extLst>
      <p:ext uri="{BB962C8B-B14F-4D97-AF65-F5344CB8AC3E}">
        <p14:creationId xmlns:p14="http://schemas.microsoft.com/office/powerpoint/2010/main" val="1526128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أعطى المسيح كنيسة فيلادلفيا فرصاً للشهادة   (3: 7-8)</a:t>
            </a:r>
            <a:br>
              <a:rPr lang="en-US" b="1" dirty="0">
                <a:effectLst>
                  <a:glow rad="177800">
                    <a:schemeClr val="tx1"/>
                  </a:glow>
                </a:effectLst>
                <a:latin typeface="Arial" panose="020B0604020202020204" pitchFamily="34" charset="0"/>
                <a:ea typeface="ＭＳ Ｐゴシック" charset="0"/>
                <a:cs typeface="Arial" panose="020B0604020202020204" pitchFamily="34" charset="0"/>
              </a:rPr>
            </a:b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2060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2400" dirty="0">
                <a:solidFill>
                  <a:srgbClr val="FFFFFF"/>
                </a:solidFill>
                <a:latin typeface="Arial" charset="0"/>
                <a:ea typeface="ＭＳ Ｐゴシック" charset="0"/>
              </a:rPr>
              <a:t>منظر فيلادلفيا إلى الجنوب من الأكروبوليس</a:t>
            </a:r>
            <a:endParaRPr lang="en-US" sz="2400" dirty="0">
              <a:solidFill>
                <a:srgbClr val="FFFFFF"/>
              </a:solidFill>
              <a:latin typeface="Arial" charset="0"/>
              <a:ea typeface="ＭＳ Ｐゴシック" charset="0"/>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3200" b="1" dirty="0">
                <a:solidFill>
                  <a:srgbClr val="FFFFFF"/>
                </a:solidFill>
                <a:latin typeface="Arial" charset="0"/>
                <a:ea typeface="ＭＳ Ｐゴシック" charset="0"/>
              </a:rPr>
              <a:t>أسسها يومينيس الثاني ملك برغامس                                    أو أخيه أتالوس الثاني فيلادلفوس                                     (حكم 159-138 ق.م)                                                وتعني عاشق أخيه.</a:t>
            </a:r>
            <a:endParaRPr lang="en-US" sz="32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08720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أين تقع فيلادلفيا؟</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ارثيرا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
        <p:nvSpPr>
          <p:cNvPr id="69" name="TextBox 68">
            <a:extLst>
              <a:ext uri="{FF2B5EF4-FFF2-40B4-BE49-F238E27FC236}">
                <a16:creationId xmlns:a16="http://schemas.microsoft.com/office/drawing/2014/main" id="{B6891084-B2B1-2BD4-F51E-02A8C9976E86}"/>
              </a:ext>
            </a:extLst>
          </p:cNvPr>
          <p:cNvSpPr txBox="1"/>
          <p:nvPr/>
        </p:nvSpPr>
        <p:spPr>
          <a:xfrm>
            <a:off x="5152310" y="3193517"/>
            <a:ext cx="3098766" cy="1200329"/>
          </a:xfrm>
          <a:prstGeom prst="rect">
            <a:avLst/>
          </a:prstGeom>
          <a:noFill/>
        </p:spPr>
        <p:txBody>
          <a:bodyPr wrap="square">
            <a:spAutoFit/>
          </a:bodyPr>
          <a:lstStyle/>
          <a:p>
            <a:pPr algn="ctr" defTabSz="914400" eaLnBrk="0" fontAlgn="base" hangingPunct="0">
              <a:spcBef>
                <a:spcPct val="0"/>
              </a:spcBef>
              <a:spcAft>
                <a:spcPct val="0"/>
              </a:spcAft>
              <a:defRPr/>
            </a:pPr>
            <a:r>
              <a:rPr lang="ar-JO" sz="3600" b="1" dirty="0">
                <a:solidFill>
                  <a:srgbClr val="FFFFFF"/>
                </a:solidFill>
                <a:effectLst>
                  <a:outerShdw blurRad="38100" dist="38100" dir="2700000" algn="tl">
                    <a:srgbClr val="000000">
                      <a:alpha val="43137"/>
                    </a:srgbClr>
                  </a:outerShdw>
                </a:effectLst>
                <a:latin typeface="Arial"/>
                <a:ea typeface="ＭＳ Ｐゴシック" charset="0"/>
                <a:cs typeface="Arial"/>
              </a:rPr>
              <a:t>الطريق            إلى الشرق</a:t>
            </a:r>
            <a:endPar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10405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القدوس الحق الذي له مفتاح داود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4274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ar-SA" b="1" dirty="0">
                <a:effectLst>
                  <a:glow rad="165100">
                    <a:schemeClr val="tx1"/>
                  </a:glow>
                </a:effectLst>
                <a:ea typeface="ＭＳ Ｐゴシック" charset="0"/>
              </a:rPr>
              <a:t>رؤيا ٣ : ٧</a:t>
            </a:r>
            <a:br>
              <a:rPr lang="en-US" b="1" dirty="0">
                <a:effectLst>
                  <a:glow rad="165100">
                    <a:schemeClr val="tx1"/>
                  </a:glow>
                </a:effectLst>
                <a:ea typeface="ＭＳ Ｐゴシック" charset="0"/>
              </a:rPr>
            </a:br>
            <a:br>
              <a:rPr lang="ar-SA" b="1" dirty="0">
                <a:effectLst>
                  <a:glow rad="165100">
                    <a:schemeClr val="tx1"/>
                  </a:glow>
                </a:effectLst>
                <a:ea typeface="ＭＳ Ｐゴシック" charset="0"/>
              </a:rPr>
            </a:br>
            <a:r>
              <a:rPr lang="ar-SA" b="1" dirty="0">
                <a:effectLst>
                  <a:glow rad="165100">
                    <a:schemeClr val="tx1"/>
                  </a:glow>
                </a:effectLst>
                <a:ea typeface="ＭＳ Ｐゴシック" charset="0"/>
              </a:rPr>
              <a:t>هَذَا يَقُولُهُ الْقُدُّوسُ الْحَقُّ الَّذِي لَهُ مِفْتَاحُ دَاوُدَ</a:t>
            </a:r>
          </a:p>
        </p:txBody>
      </p:sp>
    </p:spTree>
    <p:extLst>
      <p:ext uri="{BB962C8B-B14F-4D97-AF65-F5344CB8AC3E}">
        <p14:creationId xmlns:p14="http://schemas.microsoft.com/office/powerpoint/2010/main" val="1537983281"/>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pPr>
              <a:defRPr/>
            </a:pPr>
            <a:r>
              <a:rPr lang="ar-JO" sz="3600" b="1" dirty="0">
                <a:effectLst>
                  <a:glow rad="165100">
                    <a:schemeClr val="tx1"/>
                  </a:glow>
                </a:effectLst>
                <a:ea typeface="ＭＳ Ｐゴシック" charset="0"/>
              </a:rPr>
              <a:t>وأجعل مفتاح بيت داود على كتفه (ألياقيم) فيفتح وليس من يغلق، ويغلق وليس من يفتح.</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a:t>
            </a:r>
            <a:r>
              <a:rPr lang="ar-JO" sz="3600" b="1" dirty="0">
                <a:effectLst>
                  <a:glow rad="165100">
                    <a:schemeClr val="tx1"/>
                  </a:glow>
                </a:effectLst>
                <a:ea typeface="ＭＳ Ｐゴシック" charset="0"/>
              </a:rPr>
              <a:t>أش 22: 22</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600" b="1" dirty="0">
                <a:effectLst>
                  <a:glow rad="165100">
                    <a:prstClr val="black"/>
                  </a:glow>
                </a:effectLst>
                <a:ea typeface="ＭＳ Ｐゴシック" charset="0"/>
              </a:rPr>
              <a:t>مفتاح = مدخل                    إلى ثروات داود</a:t>
            </a:r>
            <a:endParaRPr lang="en-US" sz="3600" b="1" dirty="0">
              <a:effectLst>
                <a:glow rad="165100">
                  <a:prstClr val="black"/>
                </a:glow>
              </a:effectLst>
              <a:ea typeface="ＭＳ Ｐゴシック" charset="0"/>
            </a:endParaRPr>
          </a:p>
          <a:p>
            <a:pPr>
              <a:defRPr/>
            </a:pPr>
            <a:endParaRPr lang="en-US" sz="3600" b="1" dirty="0">
              <a:effectLst>
                <a:glow rad="165100">
                  <a:prstClr val="black"/>
                </a:glow>
              </a:effectLst>
              <a:ea typeface="ＭＳ Ｐゴシック" charset="0"/>
            </a:endParaRPr>
          </a:p>
          <a:p>
            <a:pPr>
              <a:defRPr/>
            </a:pPr>
            <a:r>
              <a:rPr lang="ar-JO" sz="3600" b="1" dirty="0">
                <a:effectLst>
                  <a:glow rad="165100">
                    <a:prstClr val="black"/>
                  </a:glow>
                </a:effectLst>
                <a:ea typeface="ＭＳ Ｐゴシック" charset="0"/>
              </a:rPr>
              <a:t>= له الكنوز الروحية           (مثل فرص الخدمة)</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3228124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pPr>
              <a:defRPr/>
            </a:pPr>
            <a:r>
              <a:rPr lang="ar-SA" sz="4000" b="1" dirty="0">
                <a:effectLst>
                  <a:glow rad="165100">
                    <a:schemeClr val="tx1"/>
                  </a:glow>
                </a:effectLst>
                <a:ea typeface="ＭＳ Ｐゴシック" charset="0"/>
              </a:rPr>
              <a:t>رؤيا ٣ : ٧</a:t>
            </a:r>
            <a:br>
              <a:rPr lang="en-US" sz="4000" b="1" dirty="0">
                <a:effectLst>
                  <a:glow rad="165100">
                    <a:schemeClr val="tx1"/>
                  </a:glow>
                </a:effectLst>
                <a:ea typeface="ＭＳ Ｐゴシック" charset="0"/>
              </a:rPr>
            </a:br>
            <a:br>
              <a:rPr lang="ar-SA" sz="4000" b="1" dirty="0">
                <a:effectLst>
                  <a:glow rad="165100">
                    <a:schemeClr val="tx1"/>
                  </a:glow>
                </a:effectLst>
                <a:ea typeface="ＭＳ Ｐゴシック" charset="0"/>
              </a:rPr>
            </a:br>
            <a:r>
              <a:rPr lang="ar-SA" sz="4000" b="1" dirty="0">
                <a:effectLst>
                  <a:glow rad="165100">
                    <a:schemeClr val="tx1"/>
                  </a:glow>
                </a:effectLst>
                <a:ea typeface="ＭＳ Ｐゴシック" charset="0"/>
              </a:rPr>
              <a:t>الَّذِي يَفْتَحُ وَلاَ أَحَدٌ يُغْلِقُ، وَيُغْلِقُ وَلاَ أَحَدٌ يَفْتَحُ. </a:t>
            </a:r>
            <a:endParaRPr lang="en-US" sz="4000" b="1" dirty="0">
              <a:effectLst>
                <a:glow rad="1651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232663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446" y="1157287"/>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t>Commendation: He gave them opportunities based on their faithfulness (3:8).</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2398956" y="1669925"/>
            <a:ext cx="6698610" cy="4128447"/>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"I know all the things you do, and I have opened a door for you that no one can close. You have little strength, yet you obeyed my word and did not deny me" (3:8 </a:t>
            </a:r>
            <a:r>
              <a:rPr lang="en-US" sz="3200" b="1" dirty="0">
                <a:solidFill>
                  <a:prstClr val="white"/>
                </a:solidFill>
                <a:ea typeface="ＭＳ Ｐゴシック" charset="0"/>
              </a:rPr>
              <a:t>NLT</a:t>
            </a:r>
            <a:r>
              <a:rPr lang="en-US" sz="3600" b="1" dirty="0">
                <a:solidFill>
                  <a:prstClr val="white"/>
                </a:solidFill>
                <a:ea typeface="ＭＳ Ｐゴシック" charset="0"/>
              </a:rPr>
              <a:t>).</a:t>
            </a:r>
          </a:p>
        </p:txBody>
      </p:sp>
      <p:pic>
        <p:nvPicPr>
          <p:cNvPr id="5" name="Picture 4">
            <a:extLst>
              <a:ext uri="{FF2B5EF4-FFF2-40B4-BE49-F238E27FC236}">
                <a16:creationId xmlns:a16="http://schemas.microsoft.com/office/drawing/2014/main" id="{2CB017FC-D086-55A4-6C44-F487E0CC4828}"/>
              </a:ext>
            </a:extLst>
          </p:cNvPr>
          <p:cNvPicPr>
            <a:picLocks noChangeAspect="1"/>
          </p:cNvPicPr>
          <p:nvPr/>
        </p:nvPicPr>
        <p:blipFill>
          <a:blip r:embed="rId5"/>
          <a:stretch>
            <a:fillRect/>
          </a:stretch>
        </p:blipFill>
        <p:spPr>
          <a:xfrm>
            <a:off x="35677" y="0"/>
            <a:ext cx="9144000" cy="5875867"/>
          </a:xfrm>
          <a:prstGeom prst="rect">
            <a:avLst/>
          </a:prstGeom>
        </p:spPr>
      </p:pic>
    </p:spTree>
    <p:extLst>
      <p:ext uri="{BB962C8B-B14F-4D97-AF65-F5344CB8AC3E}">
        <p14:creationId xmlns:p14="http://schemas.microsoft.com/office/powerpoint/2010/main" val="3535279063"/>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القدوس الحق الذي له مفتاح داود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0821E8-5AE5-2830-3ADE-8A929D4895DC}"/>
              </a:ext>
            </a:extLst>
          </p:cNvPr>
          <p:cNvGrpSpPr>
            <a:grpSpLocks/>
          </p:cNvGrpSpPr>
          <p:nvPr/>
        </p:nvGrpSpPr>
        <p:grpSpPr bwMode="auto">
          <a:xfrm>
            <a:off x="2913063" y="2276475"/>
            <a:ext cx="2954337" cy="2808288"/>
            <a:chOff x="2983932" y="2348880"/>
            <a:chExt cx="2963986" cy="2664296"/>
          </a:xfrm>
        </p:grpSpPr>
        <p:sp>
          <p:nvSpPr>
            <p:cNvPr id="3" name="Oval 23">
              <a:extLst>
                <a:ext uri="{FF2B5EF4-FFF2-40B4-BE49-F238E27FC236}">
                  <a16:creationId xmlns:a16="http://schemas.microsoft.com/office/drawing/2014/main" id="{E0D9CA74-CAA3-54D5-A240-6EBC6C4280DE}"/>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547205BB-ACF1-6206-FDCE-6E64AEFDFD0C}"/>
                </a:ext>
              </a:extLst>
            </p:cNvPr>
            <p:cNvSpPr txBox="1"/>
            <p:nvPr/>
          </p:nvSpPr>
          <p:spPr>
            <a:xfrm>
              <a:off x="2983932" y="2419667"/>
              <a:ext cx="2963986" cy="1489177"/>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الأعمال، حفظ كلمة    المسيح وعدم انكار    اسمه، التحمل بصبر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860497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ea typeface="ＭＳ Ｐゴシック" charset="0"/>
              </a:rPr>
              <a:t>أعطى يسوع كنيستنا أيضاً                            الكثير من الأبواب المفتوحة للشهادة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197931" y="2632056"/>
            <a:ext cx="511321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a:t>
            </a:r>
            <a:r>
              <a:rPr lang="ar-JO" sz="4000" b="1" dirty="0">
                <a:solidFill>
                  <a:prstClr val="white"/>
                </a:solidFill>
                <a:effectLst>
                  <a:glow rad="165100">
                    <a:prstClr val="black"/>
                  </a:glow>
                </a:effectLst>
                <a:ea typeface="ＭＳ Ｐゴシック" charset="0"/>
              </a:rPr>
              <a:t>3: 8</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39985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7753</TotalTime>
  <Words>14277</Words>
  <Application>Microsoft Macintosh PowerPoint</Application>
  <PresentationFormat>On-screen Show (4:3)</PresentationFormat>
  <Paragraphs>2222</Paragraphs>
  <Slides>280</Slides>
  <Notes>249</Notes>
  <HiddenSlides>0</HiddenSlides>
  <MMClips>1</MMClips>
  <ScaleCrop>false</ScaleCrop>
  <HeadingPairs>
    <vt:vector size="6" baseType="variant">
      <vt:variant>
        <vt:lpstr>Fonts Used</vt:lpstr>
      </vt:variant>
      <vt:variant>
        <vt:i4>16</vt:i4>
      </vt:variant>
      <vt:variant>
        <vt:lpstr>Theme</vt:lpstr>
      </vt:variant>
      <vt:variant>
        <vt:i4>29</vt:i4>
      </vt:variant>
      <vt:variant>
        <vt:lpstr>Slide Titles</vt:lpstr>
      </vt:variant>
      <vt:variant>
        <vt:i4>280</vt:i4>
      </vt:variant>
    </vt:vector>
  </HeadingPairs>
  <TitlesOfParts>
    <vt:vector size="325" baseType="lpstr">
      <vt:lpstr>26</vt:lpstr>
      <vt:lpstr>ＭＳ Ｐゴシック</vt:lpstr>
      <vt:lpstr>Osaka</vt:lpstr>
      <vt:lpstr>Times</vt:lpstr>
      <vt:lpstr>Angsana New</vt:lpstr>
      <vt:lpstr>Arial</vt:lpstr>
      <vt:lpstr>Arial Black</vt:lpstr>
      <vt:lpstr>Arial Rounded MT Bold</vt:lpstr>
      <vt:lpstr>Bwgrkl</vt:lpstr>
      <vt:lpstr>Calibri</vt:lpstr>
      <vt:lpstr>Chalkboard</vt:lpstr>
      <vt:lpstr>Comic Sans MS</vt:lpstr>
      <vt:lpstr>Helvetica</vt:lpstr>
      <vt:lpstr>Monotype Sorts</vt:lpstr>
      <vt:lpstr>Times New Roman</vt:lpstr>
      <vt:lpstr>Wingdings</vt:lpstr>
      <vt:lpstr>16_Blank Presentation</vt:lpstr>
      <vt:lpstr>21_Blank Presentation</vt:lpstr>
      <vt:lpstr>4_Office Theme</vt:lpstr>
      <vt:lpstr>預設簡報設計</vt:lpstr>
      <vt:lpstr>1_Office Theme</vt:lpstr>
      <vt:lpstr>18_Blank Presentation</vt:lpstr>
      <vt:lpstr>Office Theme</vt:lpstr>
      <vt:lpstr>19_Blank Presentation</vt:lpstr>
      <vt:lpstr>untitled 1</vt:lpstr>
      <vt:lpstr>2_White</vt:lpstr>
      <vt:lpstr>15_Default Design</vt:lpstr>
      <vt:lpstr>5_Blank Presentation</vt:lpstr>
      <vt:lpstr>Blank Presentation</vt:lpstr>
      <vt:lpstr>2_Office Theme</vt:lpstr>
      <vt:lpstr>2_Default Design</vt:lpstr>
      <vt:lpstr>30_Blank Presentation</vt:lpstr>
      <vt:lpstr>31_Blank Presentation</vt:lpstr>
      <vt:lpstr>1_White</vt:lpstr>
      <vt:lpstr>Orbit</vt:lpstr>
      <vt:lpstr>49_Blank Presentation</vt:lpstr>
      <vt:lpstr>1_Blank Presentation</vt:lpstr>
      <vt:lpstr>25_Default Design</vt:lpstr>
      <vt:lpstr>4_Beam</vt:lpstr>
      <vt:lpstr>7_Blank Presentation</vt:lpstr>
      <vt:lpstr>22_Blank Presentation</vt:lpstr>
      <vt:lpstr>2_untitled 1</vt:lpstr>
      <vt:lpstr>23_Office Theme</vt:lpstr>
      <vt:lpstr>5_Office Theme</vt:lpstr>
      <vt:lpstr>2_Blank Presentation</vt:lpstr>
      <vt:lpstr>الغالبون      (رؤيا ٢-٣)</vt:lpstr>
      <vt:lpstr>رؤيا 3 </vt:lpstr>
      <vt:lpstr>سميرنا رؤيا ٣ : ١-٦</vt:lpstr>
      <vt:lpstr>متميزة لكنها ميتة</vt:lpstr>
      <vt:lpstr>كيف تعرف نفسك بشكل جيد؟</vt:lpstr>
      <vt:lpstr>جيم كينان</vt:lpstr>
      <vt:lpstr>http://asalesguy.com/2012/12/11/how-well-do-you-know-you/</vt:lpstr>
      <vt:lpstr>كيف تعرف نفسك بشكل جيد؟</vt:lpstr>
      <vt:lpstr>ماذا يفكر يسوع عنك؟</vt:lpstr>
      <vt:lpstr>لو كتب يسوع رسالة لكنيستك ما الذي يمكن أن يقوله؟</vt:lpstr>
      <vt:lpstr>رؤيا يوحنا</vt:lpstr>
      <vt:lpstr>الكنائس السبعة (رؤ 2-3)</vt:lpstr>
      <vt:lpstr>الكنائس السبعة ( رؤيا 2-3 )</vt:lpstr>
      <vt:lpstr>مراحل الكنيسة السبعة</vt:lpstr>
      <vt:lpstr>أربع وجهات نظر (رؤيا 2-3 )</vt:lpstr>
      <vt:lpstr>يسوع المسيح له السلطان على كل هذه الكنائس </vt:lpstr>
      <vt:lpstr>لذلك كتب يسوع للكنائس السبعة (رؤ 2-3)</vt:lpstr>
      <vt:lpstr>رؤيا يوحنا</vt:lpstr>
      <vt:lpstr>الكنائس السع (رؤ 2-3)</vt:lpstr>
      <vt:lpstr>كلينت إيستوود 1966</vt:lpstr>
      <vt:lpstr>يعرفهم المسيح جميعاً</vt:lpstr>
      <vt:lpstr>1. يعرف يسوع الصالح</vt:lpstr>
      <vt:lpstr>شجع يسوع كنيسة ساردس من خلال الأخبار السارة أنه هو السيد ويعرف أمانتهم (3: 1-2أ)</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ساردس (رؤ 3: 1-6)</vt:lpstr>
      <vt:lpstr>إن رؤية يوحنا     للمسيح الممجد       تثبت أنه قادر أن     يعالج مشاكل الكنيسة  الداخلية والخارجية.  (1: 12- 16).</vt:lpstr>
      <vt:lpstr>ما هي السبع الكواكب                                   وما هي السبع المناير؟ (1: 20)</vt:lpstr>
      <vt:lpstr>ساردس (رؤ 3: 1-6)</vt:lpstr>
      <vt:lpstr>يعرف المسيح كل أعمالك الحسنة وسمعتك</vt:lpstr>
      <vt:lpstr>كم هو مقدار اهتمامك؟</vt:lpstr>
      <vt:lpstr>1. يعرف يسوع الصالح</vt:lpstr>
      <vt:lpstr>2. يعرف يسوع السيء</vt:lpstr>
      <vt:lpstr>ساردس (رؤ 3: 1-6)</vt:lpstr>
      <vt:lpstr>ساردس: مميزة لكن ميتة</vt:lpstr>
      <vt:lpstr>ساردس: مميزة لكن ميتة</vt:lpstr>
      <vt:lpstr>A. W. Tozer</vt:lpstr>
      <vt:lpstr>ساردس (رؤ 3: 1-6)</vt:lpstr>
      <vt:lpstr>ساردس</vt:lpstr>
      <vt:lpstr>ساردس</vt:lpstr>
      <vt:lpstr>النوم في الكنيسة</vt:lpstr>
      <vt:lpstr>عدم النوم في الكنيسة</vt:lpstr>
      <vt:lpstr>إحدى علامات أن الراعي أمسك بك   في قيلولة خلال العظة:</vt:lpstr>
      <vt:lpstr>إحدى علامات أن الراعي أمسك بك   في قيلولة خلال العظة:</vt:lpstr>
      <vt:lpstr>إحدى علامات أن الراعي أمسك بك   في قيلولة خلال العظة:</vt:lpstr>
      <vt:lpstr>Sleeping in Church</vt:lpstr>
      <vt:lpstr>ساردس (رؤ 3: 1-6)</vt:lpstr>
      <vt:lpstr>ساردس</vt:lpstr>
      <vt:lpstr>http://asalesguy.com/2012/12/11/how-well-do-you-know-you/</vt:lpstr>
      <vt:lpstr>يحذرنا المسيح ككنيسة        لنستيقظ أيضاً </vt:lpstr>
      <vt:lpstr>1. يعرف يسوع الصالح</vt:lpstr>
      <vt:lpstr>2. يعرف يسوع السيء</vt:lpstr>
      <vt:lpstr>3. يعرف يسوع المستقبل</vt:lpstr>
      <vt:lpstr>ساردس (رؤ 3: 1-6)</vt:lpstr>
      <vt:lpstr>الغالبون (رؤيا 2-3)</vt:lpstr>
      <vt:lpstr>لدى المسيح مستقبل رائع لك</vt:lpstr>
      <vt:lpstr>لو كتب يسوع رسالة لكنيستك ما الذي يمكن أن يقوله؟</vt:lpstr>
      <vt:lpstr>الفكرة الرئيسية؟</vt:lpstr>
      <vt:lpstr>الفكرة الرئيسية</vt:lpstr>
      <vt:lpstr>هل ستستيقظ؟</vt:lpstr>
      <vt:lpstr>هل ستستيقظ؟</vt:lpstr>
      <vt:lpstr>فيلادلفيا رؤيا ٣ : ٧-١٣</vt:lpstr>
      <vt:lpstr>سوء المعاملة بسبب فكر الإرساليات</vt:lpstr>
      <vt:lpstr>التجمهر</vt:lpstr>
      <vt:lpstr>من يكره الوحدة؟</vt:lpstr>
      <vt:lpstr>تجمهرنا</vt:lpstr>
      <vt:lpstr>التجمهر</vt:lpstr>
      <vt:lpstr>The Holy Huddle</vt:lpstr>
      <vt:lpstr>التجمهر المقدس</vt:lpstr>
      <vt:lpstr>التجمهر المقدس</vt:lpstr>
      <vt:lpstr>لماذا تحب كنيستنا؟</vt:lpstr>
      <vt:lpstr>رؤيتنا</vt:lpstr>
      <vt:lpstr>هل تريد أن تبقى كنيستنا صغيرة؟</vt:lpstr>
      <vt:lpstr>ماذا يريد يسوع لنا؟ ألا يريد منّا أن نصل؟</vt:lpstr>
      <vt:lpstr>رؤيا يوحنا</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التصالب (رؤيا ٢-٣)</vt:lpstr>
      <vt:lpstr>فكيف يشجعنا يسوع على الوصول؟</vt:lpstr>
      <vt:lpstr>الفكرة الرئيسية</vt:lpstr>
      <vt:lpstr>أوه لا ليس الكرازة</vt:lpstr>
      <vt:lpstr>أعطى المسيح كنيسة فيلادلفيا فرصاً للشهادة   (3: 7-8) </vt:lpstr>
      <vt:lpstr>Philadelphia view to south from acropolis</vt:lpstr>
      <vt:lpstr>أين تقع فيلادلفيا؟</vt:lpstr>
      <vt:lpstr>فيلادلفيا (رؤ 3: 7-13)</vt:lpstr>
      <vt:lpstr>رؤيا ٣ : ٧  هَذَا يَقُولُهُ الْقُدُّوسُ الْحَقُّ الَّذِي لَهُ مِفْتَاحُ دَاوُدَ</vt:lpstr>
      <vt:lpstr>وأجعل مفتاح بيت داود على كتفه (ألياقيم) فيفتح وليس من يغلق، ويغلق وليس من يفتح.  (أش 22: 22)</vt:lpstr>
      <vt:lpstr>رؤيا ٣ : ٧  الَّذِي يَفْتَحُ وَلاَ أَحَدٌ يُغْلِقُ، وَيُغْلِقُ وَلاَ أَحَدٌ يَفْتَحُ. </vt:lpstr>
      <vt:lpstr>"I know all the things you do, and I have opened a door for you that no one can close. You have little strength, yet you obeyed my word and did not deny me" (3:8 NLT).</vt:lpstr>
      <vt:lpstr>فيلادلفيا (رؤ 3: 7-13)</vt:lpstr>
      <vt:lpstr>أعطى يسوع كنيستنا أيضاً                            الكثير من الأبواب المفتوحة للشهادة</vt:lpstr>
      <vt:lpstr> شعب كنيسة الطرق المتقاطقة• حزيران 2021</vt:lpstr>
      <vt:lpstr>PowerPoint Presentation</vt:lpstr>
      <vt:lpstr>رؤيتنا</vt:lpstr>
      <vt:lpstr>عطاء إرساليتنا</vt:lpstr>
      <vt:lpstr>عطاء الإرساليات</vt:lpstr>
      <vt:lpstr>افتح الباب للرحلات الإرسالية</vt:lpstr>
      <vt:lpstr>التعليم 1994-2021</vt:lpstr>
      <vt:lpstr>الرحلة الإرسالية 2010</vt:lpstr>
      <vt:lpstr>الرحلة الإرسالية إلى ميانمار 2012</vt:lpstr>
      <vt:lpstr>دعوات للوصول خارج سنغافورة الآن</vt:lpstr>
      <vt:lpstr>ميانمار 2014؟</vt:lpstr>
      <vt:lpstr>PowerPoint Presentation</vt:lpstr>
      <vt:lpstr>زراعة كنيسة دولية من قبل عائلة مانيك</vt:lpstr>
      <vt:lpstr>Lakeside Family Centre</vt:lpstr>
      <vt:lpstr>السجن</vt:lpstr>
      <vt:lpstr>الكرازة غير الفعالة</vt:lpstr>
      <vt:lpstr>دعونا        نكون ملتفين</vt:lpstr>
      <vt:lpstr>مكانك في العمل هو                           حقل خدمة أيضاً</vt:lpstr>
      <vt:lpstr>فقط تحدث إلى الناس</vt:lpstr>
      <vt:lpstr>فكيف يشجعنا يسوع  على الوصول؟</vt:lpstr>
      <vt:lpstr>1. يفتح المسيح الأبواب للشهادة                (3: 7-8)</vt:lpstr>
      <vt:lpstr>يعد يسوع بمكافآت الخدمة                   (3: 9-13)</vt:lpstr>
      <vt:lpstr>فيلادلفيا (رؤ 3: 7- 13)</vt:lpstr>
      <vt:lpstr>يعد المسيح بالكرامة أمام الأعداء (3: 9)</vt:lpstr>
      <vt:lpstr>التدبيرية</vt:lpstr>
      <vt:lpstr>متى سيحدث الإختطاف؟</vt:lpstr>
      <vt:lpstr>حروف الجر اليونانية</vt:lpstr>
      <vt:lpstr>الإختطاف قبل الضيقة</vt:lpstr>
      <vt:lpstr>لماذا أنا من مؤمني الإختطاف قبل الضيقة؟</vt:lpstr>
      <vt:lpstr>الإختطاف قبل الضيقة</vt:lpstr>
      <vt:lpstr>الإختطاف قبل الضيقة</vt:lpstr>
      <vt:lpstr>الظهور الآخر الوحيد في العهد الجديد لكلمة أَحْفَظُكَ (    )</vt:lpstr>
      <vt:lpstr>الاختطاف قبل الضيقة</vt:lpstr>
      <vt:lpstr>لماذا أنا من مؤمني الإختطاف قبل الضيقة؟</vt:lpstr>
      <vt:lpstr>لماذا أنا من مؤمني الإختطاف قبل الضيقة؟</vt:lpstr>
      <vt:lpstr>الإختطاف قبل الضيقة</vt:lpstr>
      <vt:lpstr>لماذا أنا من مؤمني الإختطاف قبل الضيقة؟</vt:lpstr>
      <vt:lpstr>مراحل المجيء الثاني</vt:lpstr>
      <vt:lpstr>مراحل المجيء الثاني</vt:lpstr>
      <vt:lpstr>مراحل المجيء الثاني</vt:lpstr>
      <vt:lpstr>مراحل المجيء الثاني</vt:lpstr>
      <vt:lpstr>الإختطاف قبل الضيقة</vt:lpstr>
      <vt:lpstr>عقيدة ما قبل الألفية</vt:lpstr>
      <vt:lpstr>الإختطاف وسط الضيقة</vt:lpstr>
      <vt:lpstr>الإختطاف بعد الضيقة</vt:lpstr>
      <vt:lpstr>لماذا أنا لست من مؤمني بعد الضيقة؟</vt:lpstr>
      <vt:lpstr>الإختطاف الجزئي</vt:lpstr>
      <vt:lpstr>الغضب  قبل الإختطاف</vt:lpstr>
      <vt:lpstr>نظرة عامة على المستقبل</vt:lpstr>
      <vt:lpstr>وعد المسيح بمكافآت للثبات (رؤ 3: 11ب) </vt:lpstr>
      <vt:lpstr>يمكن فقدان المكافآت</vt:lpstr>
      <vt:lpstr>الغالبون (رؤيا 2-3)</vt:lpstr>
      <vt:lpstr>Philadelphia city from acropolis</vt:lpstr>
      <vt:lpstr>Philadelphia Church of St John columns</vt:lpstr>
      <vt:lpstr>الغالبون (رؤيا 2-3)</vt:lpstr>
      <vt:lpstr>آلبرت آينشتاين</vt:lpstr>
      <vt:lpstr>المكافآت ليست خطأ</vt:lpstr>
      <vt:lpstr>الحكم المستقبلي للملوك الخدام</vt:lpstr>
      <vt:lpstr>كيف يشجعنا يسوع للوصول؟</vt:lpstr>
      <vt:lpstr>1. يفتح المسيح الأبواب للشهادة (3: 7-8) </vt:lpstr>
      <vt:lpstr>يعد يسوع بالمكافآت للخدمة (3: 9-13)</vt:lpstr>
      <vt:lpstr>الفكرة الرئيسية</vt:lpstr>
      <vt:lpstr>سيكافئ يسوع خدمتنا أيضاً</vt:lpstr>
      <vt:lpstr>The Holy Huddle</vt:lpstr>
      <vt:lpstr>ما هي الأبواب المفتوحة التي أعطاك إياها المسيح هذا العام؟ </vt:lpstr>
      <vt:lpstr>لاودكية رؤيا ٣ : ١٤-٣٣</vt:lpstr>
      <vt:lpstr>فخمة ولكن فاترة</vt:lpstr>
      <vt:lpstr>الصلاة الربانية</vt:lpstr>
      <vt:lpstr>آه، مريح</vt:lpstr>
      <vt:lpstr>ما المشكلة مع الراحة؟</vt:lpstr>
      <vt:lpstr>عندما تكون على الطريق الجميل لا تبحث عن طريق أخرى</vt:lpstr>
      <vt:lpstr>جئت لأريح المتعبين وأتعب المرتاحين </vt:lpstr>
      <vt:lpstr>نحن إما أن نكون حارين أو باردين مع الله</vt:lpstr>
      <vt:lpstr>لكن هل هناك خيارين فقط؟</vt:lpstr>
      <vt:lpstr>لاودكية  الفاخرة ولكن الفاترة</vt:lpstr>
      <vt:lpstr>لاودكية  الفاخرة ولكن الفاترة</vt:lpstr>
      <vt:lpstr>يمكن للمسيحي أن يكون في الوسط</vt:lpstr>
      <vt:lpstr>هل أنت فاتر؟</vt:lpstr>
      <vt:lpstr>كيف يمكنك علاج الفتور الروحي؟</vt:lpstr>
      <vt:lpstr>ماذا يعتقد يسوع عنك؟</vt:lpstr>
      <vt:lpstr>لو كتب يسوع رسالة لكنيستك ما الذي يمكن أن يقوله؟</vt:lpstr>
      <vt:lpstr>رؤيا يوحنا</vt:lpstr>
      <vt:lpstr>كيف تبدو لاودكية؟</vt:lpstr>
      <vt:lpstr>فيديو لاودكية</vt:lpstr>
      <vt:lpstr>الكنائس السبعة (رؤ 2-3)</vt:lpstr>
      <vt:lpstr>وادي نهر ليكوس</vt:lpstr>
      <vt:lpstr>Laodicea tell from southwest</vt:lpstr>
      <vt:lpstr>Laodicea tell from south</vt:lpstr>
      <vt:lpstr>قنوات حارة وباردة</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كن حاراً</vt:lpstr>
      <vt:lpstr> 1. العلاقات: يقصر كبريائنا أمام مستوى سلطة المسيح الحقيقية  </vt:lpstr>
      <vt:lpstr>لاودكية الفاخرة</vt:lpstr>
      <vt:lpstr>صناعة ملابس لاودكية</vt:lpstr>
      <vt:lpstr>مدارس لاودكية الطبية</vt:lpstr>
      <vt:lpstr>الحاكم: يسوع هو السيد الخالق الأمين (3: 14ب)</vt:lpstr>
      <vt:lpstr>يسوع هو ليكن (راجع 1: 6)</vt:lpstr>
      <vt:lpstr>الشاهد         الأمين        الصادق</vt:lpstr>
      <vt:lpstr>الحاكم (البداية، الرأس، الأول) لكل الخيلقة (راجع 21: 6)</vt:lpstr>
      <vt:lpstr> 1. العلاقات: يقصر كبريائنا أمام مستوى سلطة المسيح الحقيقية  </vt:lpstr>
      <vt:lpstr>2. التوبيخ: يتجاوب المسيح مع اللامبالاة من خلال التأديب  </vt:lpstr>
      <vt:lpstr>الحقيقة: يمكن أن نكون نشيطين ولكن مساومين (3: 15-16أ) </vt:lpstr>
      <vt:lpstr>الحاكم: يسوع هو السيد الخالق الأمين (3: 14ب)</vt:lpstr>
      <vt:lpstr>لاودكية  الفاخرة ولكن الفاترة</vt:lpstr>
      <vt:lpstr>لاودكية  الفاخرة ولكن الفاترة</vt:lpstr>
      <vt:lpstr>قناة لاودكية</vt:lpstr>
      <vt:lpstr>وادي نهر ليكوس</vt:lpstr>
      <vt:lpstr>يفضل الجميع واحداً منهما</vt:lpstr>
      <vt:lpstr>على النار من أجل المسيح</vt:lpstr>
      <vt:lpstr>على النار من أجل المسيح</vt:lpstr>
      <vt:lpstr>بارد</vt:lpstr>
      <vt:lpstr>فاتر</vt:lpstr>
      <vt:lpstr>النتيجة: يوقف المسيح    المساومة (3: 16ب) </vt:lpstr>
      <vt:lpstr>تزويد لاودكية بالمياه</vt:lpstr>
      <vt:lpstr>ما معنى أن يتقيأ يسوع الشخص الفاتر؟</vt:lpstr>
      <vt:lpstr>التصالب (رؤ 2-3)</vt:lpstr>
      <vt:lpstr>لاودكية    اليوم</vt:lpstr>
      <vt:lpstr>الأشجار العالية في خليج مارينا</vt:lpstr>
      <vt:lpstr>محطة تحلية  قناطر مارينا</vt:lpstr>
      <vt:lpstr>مؤخراً ....</vt:lpstr>
      <vt:lpstr>يسوع: لا، أنت من تجعلني أشعر بالمرض</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أدرك حالتك الحزينة من الإكتفاء الذاتي الروحي      (3: 17)</vt:lpstr>
      <vt:lpstr>أدرك حالتك الحزينة من الإكتفاء الذاتي الروحي      (3: 17)</vt:lpstr>
      <vt:lpstr>لاودكية الفاخرة</vt:lpstr>
      <vt:lpstr>لاودكية الفاخرة</vt:lpstr>
      <vt:lpstr>صناعة الملابس في لاودكية</vt:lpstr>
      <vt:lpstr>صناعة الملابس في لاودكية</vt:lpstr>
      <vt:lpstr>كلية الطب في معبد أسكليبيوس</vt:lpstr>
      <vt:lpstr>كلية الطب في لاودكية</vt:lpstr>
      <vt:lpstr>لاودكية الفاخرة</vt:lpstr>
      <vt:lpstr>لاودكية (رؤ 3: 14-22)</vt:lpstr>
      <vt:lpstr>يسوع إلى فيلادلفيا</vt:lpstr>
      <vt:lpstr> هنذا واقف         على الباب       وأقرع إن          سمع أحد        صوتي وفتح      الباب أدخل إليه     (3: 20أ)</vt:lpstr>
      <vt:lpstr>هنذا واقف         على الباب       وأقرع إن          سمع أحد   (3: 20أ)</vt:lpstr>
      <vt:lpstr>وأتعشى معه وهو معي (3: 20ب)</vt:lpstr>
      <vt:lpstr> نملك مع المسيح كما يملك هو مع الآب (رؤ 3: 21-22)</vt:lpstr>
      <vt:lpstr>لاودكية (رؤ 3: 14-22)</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كيف يمكنك علاج الفتور الرّوحي؟</vt:lpstr>
      <vt:lpstr>استبدل الإعتماد – على الذات بالإعتماد – على المسيح</vt:lpstr>
      <vt:lpstr>كن حراً</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باي شكل أنت تشبه لاودكية الفاخرة ولكن فاترة؟</vt:lpstr>
      <vt:lpstr>كيف يبدو الفتور؟</vt:lpstr>
      <vt:lpstr>كيف يبدو الفتور؟</vt:lpstr>
      <vt:lpstr>أين أنت من الاستمرارية؟</vt:lpstr>
      <vt:lpstr>دعوة يسوع إلى الالتزام الجذري           (متى ١٠: ٣٢-٣٩)</vt:lpstr>
      <vt:lpstr>دعوة يسوع إلى الالتزام الجذري           (متى ١٠: ٣٢-٣٩)</vt:lpstr>
      <vt:lpstr>دعوة يسوع إلى الالتزام الجذري           (متى ١٠: ٣٢-٣٩)</vt:lpstr>
      <vt:lpstr> هنذا واقف         على الباب       وأقرع إن          سمع أحد        صوتي وفتح      الباب أدخل إليه     (3: 20أ)</vt:lpstr>
      <vt:lpstr>Will you answer Jesus?</vt:lpstr>
      <vt:lpstr>رؤيا ٣ : ٢٢  مَنْ لَهُ أُذُنٌ فَلْيَسْمَعْ مَا يَقُولُهُ الرُّوحُ لِلْكَنَائِسِ. </vt:lpstr>
      <vt:lpstr>تزويد لاودكية بالمياه</vt:lpstr>
      <vt:lpstr>الرضا عن النفس</vt:lpstr>
      <vt:lpstr>يسوع المسيح له السلطان على كل هذه الكنائس </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159</cp:revision>
  <dcterms:created xsi:type="dcterms:W3CDTF">2012-06-24T13:37:09Z</dcterms:created>
  <dcterms:modified xsi:type="dcterms:W3CDTF">2024-01-09T18:56:09Z</dcterms:modified>
</cp:coreProperties>
</file>