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1.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2.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3.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4.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5.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6.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7.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8.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9.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7.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8.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9.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0.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1.xml" ContentType="application/vnd.openxmlformats-officedocument.themeOverride+xml"/>
  <Override PartName="/ppt/notesSlides/notesSlide55.xml" ContentType="application/vnd.openxmlformats-officedocument.presentationml.notesSlide+xml"/>
  <Override PartName="/ppt/theme/themeOverride12.xml" ContentType="application/vnd.openxmlformats-officedocument.themeOverride+xml"/>
  <Override PartName="/ppt/notesSlides/notesSlide56.xml" ContentType="application/vnd.openxmlformats-officedocument.presentationml.notesSlide+xml"/>
  <Override PartName="/ppt/theme/themeOverride13.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4.xml" ContentType="application/vnd.openxmlformats-officedocument.themeOverride+xml"/>
  <Override PartName="/ppt/notesSlides/notesSlide62.xml" ContentType="application/vnd.openxmlformats-officedocument.presentationml.notesSlide+xml"/>
  <Override PartName="/ppt/theme/themeOverride15.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6.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17.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18.xml" ContentType="application/vnd.openxmlformats-officedocument.themeOverride+xml"/>
  <Override PartName="/ppt/notesSlides/notesSlide105.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notesSlides/notesSlide106.xml" ContentType="application/vnd.openxmlformats-officedocument.presentationml.notesSlide+xml"/>
  <Override PartName="/ppt/theme/themeOverride21.xml" ContentType="application/vnd.openxmlformats-officedocument.themeOverride+xml"/>
  <Override PartName="/ppt/notesSlides/notesSlide107.xml" ContentType="application/vnd.openxmlformats-officedocument.presentationml.notesSlide+xml"/>
  <Override PartName="/ppt/theme/themeOverride22.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23.xml" ContentType="application/vnd.openxmlformats-officedocument.themeOverride+xml"/>
  <Override PartName="/ppt/theme/themeOverride24.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heme/themeOverride32.xml" ContentType="application/vnd.openxmlformats-officedocument.themeOverr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33.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theme/themeOverride34.xml" ContentType="application/vnd.openxmlformats-officedocument.themeOverr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heme/themeOverride35.xml" ContentType="application/vnd.openxmlformats-officedocument.themeOverr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theme/themeOverride36.xml" ContentType="application/vnd.openxmlformats-officedocument.themeOverr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theme/themeOverride37.xml" ContentType="application/vnd.openxmlformats-officedocument.themeOverr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theme/themeOverride38.xml" ContentType="application/vnd.openxmlformats-officedocument.themeOverr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00" r:id="rId4"/>
    <p:sldMasterId id="2147483712" r:id="rId5"/>
    <p:sldMasterId id="2147483726" r:id="rId6"/>
    <p:sldMasterId id="2147483738" r:id="rId7"/>
    <p:sldMasterId id="2147483750" r:id="rId8"/>
    <p:sldMasterId id="2147483840" r:id="rId9"/>
    <p:sldMasterId id="2147483904" r:id="rId10"/>
    <p:sldMasterId id="2147484169" r:id="rId11"/>
    <p:sldMasterId id="2147484181" r:id="rId12"/>
    <p:sldMasterId id="2147484195" r:id="rId13"/>
    <p:sldMasterId id="2147484207" r:id="rId14"/>
    <p:sldMasterId id="2147484209" r:id="rId15"/>
    <p:sldMasterId id="2147484221" r:id="rId16"/>
    <p:sldMasterId id="2147484247" r:id="rId17"/>
    <p:sldMasterId id="2147484259" r:id="rId18"/>
    <p:sldMasterId id="2147484271" r:id="rId19"/>
    <p:sldMasterId id="2147484283" r:id="rId20"/>
    <p:sldMasterId id="2147484295" r:id="rId21"/>
    <p:sldMasterId id="2147484307" r:id="rId22"/>
    <p:sldMasterId id="2147484319" r:id="rId23"/>
    <p:sldMasterId id="2147484331" r:id="rId24"/>
    <p:sldMasterId id="2147484343" r:id="rId25"/>
    <p:sldMasterId id="2147484355" r:id="rId26"/>
    <p:sldMasterId id="2147484369" r:id="rId27"/>
    <p:sldMasterId id="2147484381" r:id="rId28"/>
    <p:sldMasterId id="2147484393" r:id="rId29"/>
    <p:sldMasterId id="2147484395" r:id="rId30"/>
    <p:sldMasterId id="2147484407" r:id="rId31"/>
    <p:sldMasterId id="2147484410" r:id="rId32"/>
    <p:sldMasterId id="2147484422" r:id="rId33"/>
    <p:sldMasterId id="2147484434" r:id="rId34"/>
    <p:sldMasterId id="2147484446" r:id="rId35"/>
    <p:sldMasterId id="2147484458" r:id="rId36"/>
    <p:sldMasterId id="2147484470" r:id="rId37"/>
    <p:sldMasterId id="2147484484" r:id="rId38"/>
    <p:sldMasterId id="2147484496" r:id="rId39"/>
    <p:sldMasterId id="2147484508" r:id="rId40"/>
  </p:sldMasterIdLst>
  <p:notesMasterIdLst>
    <p:notesMasterId r:id="rId302"/>
  </p:notesMasterIdLst>
  <p:sldIdLst>
    <p:sldId id="257" r:id="rId41"/>
    <p:sldId id="5245" r:id="rId42"/>
    <p:sldId id="651" r:id="rId43"/>
    <p:sldId id="258" r:id="rId44"/>
    <p:sldId id="259" r:id="rId45"/>
    <p:sldId id="260" r:id="rId46"/>
    <p:sldId id="261" r:id="rId47"/>
    <p:sldId id="262" r:id="rId48"/>
    <p:sldId id="263" r:id="rId49"/>
    <p:sldId id="632" r:id="rId50"/>
    <p:sldId id="264" r:id="rId51"/>
    <p:sldId id="374" r:id="rId52"/>
    <p:sldId id="5251" r:id="rId53"/>
    <p:sldId id="266" r:id="rId54"/>
    <p:sldId id="1217" r:id="rId55"/>
    <p:sldId id="267" r:id="rId56"/>
    <p:sldId id="256" r:id="rId57"/>
    <p:sldId id="289" r:id="rId58"/>
    <p:sldId id="5295" r:id="rId59"/>
    <p:sldId id="5296" r:id="rId60"/>
    <p:sldId id="265" r:id="rId61"/>
    <p:sldId id="268" r:id="rId62"/>
    <p:sldId id="269" r:id="rId63"/>
    <p:sldId id="270" r:id="rId64"/>
    <p:sldId id="271" r:id="rId65"/>
    <p:sldId id="272" r:id="rId66"/>
    <p:sldId id="4174" r:id="rId67"/>
    <p:sldId id="274" r:id="rId68"/>
    <p:sldId id="5298" r:id="rId69"/>
    <p:sldId id="3956" r:id="rId70"/>
    <p:sldId id="5297" r:id="rId71"/>
    <p:sldId id="275" r:id="rId72"/>
    <p:sldId id="276" r:id="rId73"/>
    <p:sldId id="277" r:id="rId74"/>
    <p:sldId id="278" r:id="rId75"/>
    <p:sldId id="279" r:id="rId76"/>
    <p:sldId id="280" r:id="rId77"/>
    <p:sldId id="281" r:id="rId78"/>
    <p:sldId id="282" r:id="rId79"/>
    <p:sldId id="283" r:id="rId80"/>
    <p:sldId id="284" r:id="rId81"/>
    <p:sldId id="290" r:id="rId82"/>
    <p:sldId id="291" r:id="rId83"/>
    <p:sldId id="5299" r:id="rId84"/>
    <p:sldId id="5300" r:id="rId85"/>
    <p:sldId id="5301" r:id="rId86"/>
    <p:sldId id="5302" r:id="rId87"/>
    <p:sldId id="5303" r:id="rId88"/>
    <p:sldId id="5304" r:id="rId89"/>
    <p:sldId id="5305" r:id="rId90"/>
    <p:sldId id="5306" r:id="rId91"/>
    <p:sldId id="285" r:id="rId92"/>
    <p:sldId id="5307" r:id="rId93"/>
    <p:sldId id="5308" r:id="rId94"/>
    <p:sldId id="5309" r:id="rId95"/>
    <p:sldId id="5310" r:id="rId96"/>
    <p:sldId id="5311" r:id="rId97"/>
    <p:sldId id="5312" r:id="rId98"/>
    <p:sldId id="5313" r:id="rId99"/>
    <p:sldId id="5314" r:id="rId100"/>
    <p:sldId id="292" r:id="rId101"/>
    <p:sldId id="5315" r:id="rId102"/>
    <p:sldId id="5316" r:id="rId103"/>
    <p:sldId id="293" r:id="rId104"/>
    <p:sldId id="5317" r:id="rId105"/>
    <p:sldId id="5318" r:id="rId106"/>
    <p:sldId id="5319" r:id="rId107"/>
    <p:sldId id="5320" r:id="rId108"/>
    <p:sldId id="5321" r:id="rId109"/>
    <p:sldId id="288" r:id="rId110"/>
    <p:sldId id="4973" r:id="rId111"/>
    <p:sldId id="286" r:id="rId112"/>
    <p:sldId id="287" r:id="rId113"/>
    <p:sldId id="652" r:id="rId114"/>
    <p:sldId id="399" r:id="rId115"/>
    <p:sldId id="624" r:id="rId116"/>
    <p:sldId id="401" r:id="rId117"/>
    <p:sldId id="402" r:id="rId118"/>
    <p:sldId id="403" r:id="rId119"/>
    <p:sldId id="404" r:id="rId120"/>
    <p:sldId id="405" r:id="rId121"/>
    <p:sldId id="406" r:id="rId122"/>
    <p:sldId id="407" r:id="rId123"/>
    <p:sldId id="408" r:id="rId124"/>
    <p:sldId id="409" r:id="rId125"/>
    <p:sldId id="410" r:id="rId126"/>
    <p:sldId id="411" r:id="rId127"/>
    <p:sldId id="412" r:id="rId128"/>
    <p:sldId id="413" r:id="rId129"/>
    <p:sldId id="414" r:id="rId130"/>
    <p:sldId id="415" r:id="rId131"/>
    <p:sldId id="416" r:id="rId132"/>
    <p:sldId id="417" r:id="rId133"/>
    <p:sldId id="418" r:id="rId134"/>
    <p:sldId id="419" r:id="rId135"/>
    <p:sldId id="420" r:id="rId136"/>
    <p:sldId id="5252" r:id="rId137"/>
    <p:sldId id="5255" r:id="rId138"/>
    <p:sldId id="5253" r:id="rId139"/>
    <p:sldId id="5254" r:id="rId140"/>
    <p:sldId id="5256" r:id="rId141"/>
    <p:sldId id="426" r:id="rId142"/>
    <p:sldId id="5263" r:id="rId143"/>
    <p:sldId id="428" r:id="rId144"/>
    <p:sldId id="429" r:id="rId145"/>
    <p:sldId id="5264" r:id="rId146"/>
    <p:sldId id="431" r:id="rId147"/>
    <p:sldId id="432" r:id="rId148"/>
    <p:sldId id="433" r:id="rId149"/>
    <p:sldId id="434" r:id="rId150"/>
    <p:sldId id="435" r:id="rId151"/>
    <p:sldId id="436" r:id="rId152"/>
    <p:sldId id="5284" r:id="rId153"/>
    <p:sldId id="438" r:id="rId154"/>
    <p:sldId id="439" r:id="rId155"/>
    <p:sldId id="440" r:id="rId156"/>
    <p:sldId id="441" r:id="rId157"/>
    <p:sldId id="626" r:id="rId158"/>
    <p:sldId id="443" r:id="rId159"/>
    <p:sldId id="444" r:id="rId160"/>
    <p:sldId id="445" r:id="rId161"/>
    <p:sldId id="446" r:id="rId162"/>
    <p:sldId id="1221" r:id="rId163"/>
    <p:sldId id="448" r:id="rId164"/>
    <p:sldId id="5285" r:id="rId165"/>
    <p:sldId id="5286" r:id="rId166"/>
    <p:sldId id="451" r:id="rId167"/>
    <p:sldId id="455" r:id="rId168"/>
    <p:sldId id="456" r:id="rId169"/>
    <p:sldId id="5287" r:id="rId170"/>
    <p:sldId id="453" r:id="rId171"/>
    <p:sldId id="454" r:id="rId172"/>
    <p:sldId id="5288" r:id="rId173"/>
    <p:sldId id="458" r:id="rId174"/>
    <p:sldId id="459" r:id="rId175"/>
    <p:sldId id="634" r:id="rId176"/>
    <p:sldId id="461" r:id="rId177"/>
    <p:sldId id="462" r:id="rId178"/>
    <p:sldId id="463" r:id="rId179"/>
    <p:sldId id="464" r:id="rId180"/>
    <p:sldId id="465" r:id="rId181"/>
    <p:sldId id="466" r:id="rId182"/>
    <p:sldId id="467" r:id="rId183"/>
    <p:sldId id="5289" r:id="rId184"/>
    <p:sldId id="294" r:id="rId185"/>
    <p:sldId id="295" r:id="rId186"/>
    <p:sldId id="296" r:id="rId187"/>
    <p:sldId id="297" r:id="rId188"/>
    <p:sldId id="5282" r:id="rId189"/>
    <p:sldId id="5271" r:id="rId190"/>
    <p:sldId id="5322" r:id="rId191"/>
    <p:sldId id="5323" r:id="rId192"/>
    <p:sldId id="5324" r:id="rId193"/>
    <p:sldId id="5325" r:id="rId194"/>
    <p:sldId id="5326" r:id="rId195"/>
    <p:sldId id="376" r:id="rId196"/>
    <p:sldId id="377" r:id="rId197"/>
    <p:sldId id="378" r:id="rId198"/>
    <p:sldId id="379" r:id="rId199"/>
    <p:sldId id="322" r:id="rId200"/>
    <p:sldId id="5272" r:id="rId201"/>
    <p:sldId id="381" r:id="rId202"/>
    <p:sldId id="442" r:id="rId203"/>
    <p:sldId id="3957" r:id="rId204"/>
    <p:sldId id="382" r:id="rId205"/>
    <p:sldId id="383" r:id="rId206"/>
    <p:sldId id="4181" r:id="rId207"/>
    <p:sldId id="4815" r:id="rId208"/>
    <p:sldId id="4816" r:id="rId209"/>
    <p:sldId id="4821" r:id="rId210"/>
    <p:sldId id="4826" r:id="rId211"/>
    <p:sldId id="4824" r:id="rId212"/>
    <p:sldId id="4823" r:id="rId213"/>
    <p:sldId id="391" r:id="rId214"/>
    <p:sldId id="392" r:id="rId215"/>
    <p:sldId id="393" r:id="rId216"/>
    <p:sldId id="394" r:id="rId217"/>
    <p:sldId id="395" r:id="rId218"/>
    <p:sldId id="396" r:id="rId219"/>
    <p:sldId id="397" r:id="rId220"/>
    <p:sldId id="5283" r:id="rId221"/>
    <p:sldId id="5273" r:id="rId222"/>
    <p:sldId id="537" r:id="rId223"/>
    <p:sldId id="538" r:id="rId224"/>
    <p:sldId id="647" r:id="rId225"/>
    <p:sldId id="638" r:id="rId226"/>
    <p:sldId id="639" r:id="rId227"/>
    <p:sldId id="640" r:id="rId228"/>
    <p:sldId id="641" r:id="rId229"/>
    <p:sldId id="642" r:id="rId230"/>
    <p:sldId id="643" r:id="rId231"/>
    <p:sldId id="644" r:id="rId232"/>
    <p:sldId id="645" r:id="rId233"/>
    <p:sldId id="646" r:id="rId234"/>
    <p:sldId id="549" r:id="rId235"/>
    <p:sldId id="550" r:id="rId236"/>
    <p:sldId id="5274" r:id="rId237"/>
    <p:sldId id="5265" r:id="rId238"/>
    <p:sldId id="5266" r:id="rId239"/>
    <p:sldId id="5267" r:id="rId240"/>
    <p:sldId id="555" r:id="rId241"/>
    <p:sldId id="5275" r:id="rId242"/>
    <p:sldId id="557" r:id="rId243"/>
    <p:sldId id="5268" r:id="rId244"/>
    <p:sldId id="559" r:id="rId245"/>
    <p:sldId id="560" r:id="rId246"/>
    <p:sldId id="561" r:id="rId247"/>
    <p:sldId id="562" r:id="rId248"/>
    <p:sldId id="5276" r:id="rId249"/>
    <p:sldId id="564" r:id="rId250"/>
    <p:sldId id="565" r:id="rId251"/>
    <p:sldId id="566" r:id="rId252"/>
    <p:sldId id="567" r:id="rId253"/>
    <p:sldId id="568" r:id="rId254"/>
    <p:sldId id="569" r:id="rId255"/>
    <p:sldId id="570" r:id="rId256"/>
    <p:sldId id="571" r:id="rId257"/>
    <p:sldId id="572" r:id="rId258"/>
    <p:sldId id="573" r:id="rId259"/>
    <p:sldId id="574" r:id="rId260"/>
    <p:sldId id="575" r:id="rId261"/>
    <p:sldId id="576" r:id="rId262"/>
    <p:sldId id="5277" r:id="rId263"/>
    <p:sldId id="578" r:id="rId264"/>
    <p:sldId id="5290" r:id="rId265"/>
    <p:sldId id="580" r:id="rId266"/>
    <p:sldId id="581" r:id="rId267"/>
    <p:sldId id="5270" r:id="rId268"/>
    <p:sldId id="583" r:id="rId269"/>
    <p:sldId id="5291" r:id="rId270"/>
    <p:sldId id="585" r:id="rId271"/>
    <p:sldId id="586" r:id="rId272"/>
    <p:sldId id="587" r:id="rId273"/>
    <p:sldId id="5292" r:id="rId274"/>
    <p:sldId id="589" r:id="rId275"/>
    <p:sldId id="590" r:id="rId276"/>
    <p:sldId id="5278" r:id="rId277"/>
    <p:sldId id="592" r:id="rId278"/>
    <p:sldId id="5293" r:id="rId279"/>
    <p:sldId id="594" r:id="rId280"/>
    <p:sldId id="4169" r:id="rId281"/>
    <p:sldId id="5257" r:id="rId282"/>
    <p:sldId id="5258" r:id="rId283"/>
    <p:sldId id="5259" r:id="rId284"/>
    <p:sldId id="5260" r:id="rId285"/>
    <p:sldId id="5261" r:id="rId286"/>
    <p:sldId id="5262" r:id="rId287"/>
    <p:sldId id="516" r:id="rId288"/>
    <p:sldId id="4751" r:id="rId289"/>
    <p:sldId id="4183" r:id="rId290"/>
    <p:sldId id="4184" r:id="rId291"/>
    <p:sldId id="4185" r:id="rId292"/>
    <p:sldId id="4186" r:id="rId293"/>
    <p:sldId id="5280" r:id="rId294"/>
    <p:sldId id="5279" r:id="rId295"/>
    <p:sldId id="610" r:id="rId296"/>
    <p:sldId id="5281" r:id="rId297"/>
    <p:sldId id="612" r:id="rId298"/>
    <p:sldId id="613" r:id="rId299"/>
    <p:sldId id="496" r:id="rId300"/>
    <p:sldId id="5294" r:id="rId3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BAE"/>
    <a:srgbClr val="E0A917"/>
    <a:srgbClr val="000000"/>
    <a:srgbClr val="00634B"/>
    <a:srgbClr val="808080"/>
    <a:srgbClr val="FFE0B7"/>
    <a:srgbClr val="222E38"/>
    <a:srgbClr val="016349"/>
    <a:srgbClr val="37A99D"/>
    <a:srgbClr val="FFF6C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835" autoAdjust="0"/>
    <p:restoredTop sz="82017" autoAdjust="0"/>
  </p:normalViewPr>
  <p:slideViewPr>
    <p:cSldViewPr snapToGrid="0" snapToObjects="1">
      <p:cViewPr varScale="1">
        <p:scale>
          <a:sx n="65" d="100"/>
          <a:sy n="65" d="100"/>
        </p:scale>
        <p:origin x="1160" y="200"/>
      </p:cViewPr>
      <p:guideLst>
        <p:guide orient="horz" pos="2160"/>
        <p:guide pos="2880"/>
      </p:guideLst>
    </p:cSldViewPr>
  </p:slideViewPr>
  <p:outlineViewPr>
    <p:cViewPr>
      <p:scale>
        <a:sx n="33" d="100"/>
        <a:sy n="33" d="100"/>
      </p:scale>
      <p:origin x="0" y="38080"/>
    </p:cViewPr>
  </p:outlineViewPr>
  <p:notesTextViewPr>
    <p:cViewPr>
      <p:scale>
        <a:sx n="100" d="100"/>
        <a:sy n="100" d="100"/>
      </p:scale>
      <p:origin x="0" y="0"/>
    </p:cViewPr>
  </p:notesTextViewPr>
  <p:sorterViewPr>
    <p:cViewPr varScale="1">
      <p:scale>
        <a:sx n="50" d="100"/>
        <a:sy n="50" d="100"/>
      </p:scale>
      <p:origin x="0" y="2745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99" Type="http://schemas.openxmlformats.org/officeDocument/2006/relationships/slide" Target="slides/slide259.xml"/><Relationship Id="rId21" Type="http://schemas.openxmlformats.org/officeDocument/2006/relationships/slideMaster" Target="slideMasters/slideMaster21.xml"/><Relationship Id="rId63" Type="http://schemas.openxmlformats.org/officeDocument/2006/relationships/slide" Target="slides/slide23.xml"/><Relationship Id="rId159" Type="http://schemas.openxmlformats.org/officeDocument/2006/relationships/slide" Target="slides/slide119.xml"/><Relationship Id="rId170" Type="http://schemas.openxmlformats.org/officeDocument/2006/relationships/slide" Target="slides/slide130.xml"/><Relationship Id="rId226" Type="http://schemas.openxmlformats.org/officeDocument/2006/relationships/slide" Target="slides/slide186.xml"/><Relationship Id="rId268" Type="http://schemas.openxmlformats.org/officeDocument/2006/relationships/slide" Target="slides/slide228.xml"/><Relationship Id="rId32" Type="http://schemas.openxmlformats.org/officeDocument/2006/relationships/slideMaster" Target="slideMasters/slideMaster32.xml"/><Relationship Id="rId74" Type="http://schemas.openxmlformats.org/officeDocument/2006/relationships/slide" Target="slides/slide34.xml"/><Relationship Id="rId128" Type="http://schemas.openxmlformats.org/officeDocument/2006/relationships/slide" Target="slides/slide88.xml"/><Relationship Id="rId5" Type="http://schemas.openxmlformats.org/officeDocument/2006/relationships/slideMaster" Target="slideMasters/slideMaster5.xml"/><Relationship Id="rId181" Type="http://schemas.openxmlformats.org/officeDocument/2006/relationships/slide" Target="slides/slide141.xml"/><Relationship Id="rId237" Type="http://schemas.openxmlformats.org/officeDocument/2006/relationships/slide" Target="slides/slide197.xml"/><Relationship Id="rId279" Type="http://schemas.openxmlformats.org/officeDocument/2006/relationships/slide" Target="slides/slide239.xml"/><Relationship Id="rId43" Type="http://schemas.openxmlformats.org/officeDocument/2006/relationships/slide" Target="slides/slide3.xml"/><Relationship Id="rId139" Type="http://schemas.openxmlformats.org/officeDocument/2006/relationships/slide" Target="slides/slide99.xml"/><Relationship Id="rId290" Type="http://schemas.openxmlformats.org/officeDocument/2006/relationships/slide" Target="slides/slide250.xml"/><Relationship Id="rId304" Type="http://schemas.openxmlformats.org/officeDocument/2006/relationships/viewProps" Target="viewProps.xml"/><Relationship Id="rId85" Type="http://schemas.openxmlformats.org/officeDocument/2006/relationships/slide" Target="slides/slide45.xml"/><Relationship Id="rId150" Type="http://schemas.openxmlformats.org/officeDocument/2006/relationships/slide" Target="slides/slide110.xml"/><Relationship Id="rId192" Type="http://schemas.openxmlformats.org/officeDocument/2006/relationships/slide" Target="slides/slide152.xml"/><Relationship Id="rId206" Type="http://schemas.openxmlformats.org/officeDocument/2006/relationships/slide" Target="slides/slide166.xml"/><Relationship Id="rId248" Type="http://schemas.openxmlformats.org/officeDocument/2006/relationships/slide" Target="slides/slide208.xml"/><Relationship Id="rId12" Type="http://schemas.openxmlformats.org/officeDocument/2006/relationships/slideMaster" Target="slideMasters/slideMaster12.xml"/><Relationship Id="rId108" Type="http://schemas.openxmlformats.org/officeDocument/2006/relationships/slide" Target="slides/slide68.xml"/><Relationship Id="rId54" Type="http://schemas.openxmlformats.org/officeDocument/2006/relationships/slide" Target="slides/slide14.xml"/><Relationship Id="rId96" Type="http://schemas.openxmlformats.org/officeDocument/2006/relationships/slide" Target="slides/slide56.xml"/><Relationship Id="rId161" Type="http://schemas.openxmlformats.org/officeDocument/2006/relationships/slide" Target="slides/slide121.xml"/><Relationship Id="rId217" Type="http://schemas.openxmlformats.org/officeDocument/2006/relationships/slide" Target="slides/slide177.xml"/><Relationship Id="rId259" Type="http://schemas.openxmlformats.org/officeDocument/2006/relationships/slide" Target="slides/slide219.xml"/><Relationship Id="rId23" Type="http://schemas.openxmlformats.org/officeDocument/2006/relationships/slideMaster" Target="slideMasters/slideMaster23.xml"/><Relationship Id="rId119" Type="http://schemas.openxmlformats.org/officeDocument/2006/relationships/slide" Target="slides/slide79.xml"/><Relationship Id="rId270" Type="http://schemas.openxmlformats.org/officeDocument/2006/relationships/slide" Target="slides/slide230.xml"/><Relationship Id="rId291" Type="http://schemas.openxmlformats.org/officeDocument/2006/relationships/slide" Target="slides/slide251.xml"/><Relationship Id="rId305" Type="http://schemas.openxmlformats.org/officeDocument/2006/relationships/theme" Target="theme/theme1.xml"/><Relationship Id="rId44" Type="http://schemas.openxmlformats.org/officeDocument/2006/relationships/slide" Target="slides/slide4.xml"/><Relationship Id="rId65" Type="http://schemas.openxmlformats.org/officeDocument/2006/relationships/slide" Target="slides/slide25.xml"/><Relationship Id="rId86" Type="http://schemas.openxmlformats.org/officeDocument/2006/relationships/slide" Target="slides/slide46.xml"/><Relationship Id="rId130" Type="http://schemas.openxmlformats.org/officeDocument/2006/relationships/slide" Target="slides/slide90.xml"/><Relationship Id="rId151" Type="http://schemas.openxmlformats.org/officeDocument/2006/relationships/slide" Target="slides/slide111.xml"/><Relationship Id="rId172" Type="http://schemas.openxmlformats.org/officeDocument/2006/relationships/slide" Target="slides/slide132.xml"/><Relationship Id="rId193" Type="http://schemas.openxmlformats.org/officeDocument/2006/relationships/slide" Target="slides/slide153.xml"/><Relationship Id="rId207" Type="http://schemas.openxmlformats.org/officeDocument/2006/relationships/slide" Target="slides/slide167.xml"/><Relationship Id="rId228" Type="http://schemas.openxmlformats.org/officeDocument/2006/relationships/slide" Target="slides/slide188.xml"/><Relationship Id="rId249" Type="http://schemas.openxmlformats.org/officeDocument/2006/relationships/slide" Target="slides/slide209.xml"/><Relationship Id="rId13" Type="http://schemas.openxmlformats.org/officeDocument/2006/relationships/slideMaster" Target="slideMasters/slideMaster13.xml"/><Relationship Id="rId109" Type="http://schemas.openxmlformats.org/officeDocument/2006/relationships/slide" Target="slides/slide69.xml"/><Relationship Id="rId260" Type="http://schemas.openxmlformats.org/officeDocument/2006/relationships/slide" Target="slides/slide220.xml"/><Relationship Id="rId281" Type="http://schemas.openxmlformats.org/officeDocument/2006/relationships/slide" Target="slides/slide241.xml"/><Relationship Id="rId34" Type="http://schemas.openxmlformats.org/officeDocument/2006/relationships/slideMaster" Target="slideMasters/slideMaster34.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20" Type="http://schemas.openxmlformats.org/officeDocument/2006/relationships/slide" Target="slides/slide80.xml"/><Relationship Id="rId141" Type="http://schemas.openxmlformats.org/officeDocument/2006/relationships/slide" Target="slides/slide101.xml"/><Relationship Id="rId7" Type="http://schemas.openxmlformats.org/officeDocument/2006/relationships/slideMaster" Target="slideMasters/slideMaster7.xml"/><Relationship Id="rId162" Type="http://schemas.openxmlformats.org/officeDocument/2006/relationships/slide" Target="slides/slide122.xml"/><Relationship Id="rId183" Type="http://schemas.openxmlformats.org/officeDocument/2006/relationships/slide" Target="slides/slide143.xml"/><Relationship Id="rId218" Type="http://schemas.openxmlformats.org/officeDocument/2006/relationships/slide" Target="slides/slide178.xml"/><Relationship Id="rId239" Type="http://schemas.openxmlformats.org/officeDocument/2006/relationships/slide" Target="slides/slide199.xml"/><Relationship Id="rId250" Type="http://schemas.openxmlformats.org/officeDocument/2006/relationships/slide" Target="slides/slide210.xml"/><Relationship Id="rId271" Type="http://schemas.openxmlformats.org/officeDocument/2006/relationships/slide" Target="slides/slide231.xml"/><Relationship Id="rId292" Type="http://schemas.openxmlformats.org/officeDocument/2006/relationships/slide" Target="slides/slide252.xml"/><Relationship Id="rId306"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31" Type="http://schemas.openxmlformats.org/officeDocument/2006/relationships/slide" Target="slides/slide91.xml"/><Relationship Id="rId152" Type="http://schemas.openxmlformats.org/officeDocument/2006/relationships/slide" Target="slides/slide112.xml"/><Relationship Id="rId173" Type="http://schemas.openxmlformats.org/officeDocument/2006/relationships/slide" Target="slides/slide133.xml"/><Relationship Id="rId194" Type="http://schemas.openxmlformats.org/officeDocument/2006/relationships/slide" Target="slides/slide154.xml"/><Relationship Id="rId208" Type="http://schemas.openxmlformats.org/officeDocument/2006/relationships/slide" Target="slides/slide168.xml"/><Relationship Id="rId229" Type="http://schemas.openxmlformats.org/officeDocument/2006/relationships/slide" Target="slides/slide189.xml"/><Relationship Id="rId240" Type="http://schemas.openxmlformats.org/officeDocument/2006/relationships/slide" Target="slides/slide200.xml"/><Relationship Id="rId261" Type="http://schemas.openxmlformats.org/officeDocument/2006/relationships/slide" Target="slides/slide22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282" Type="http://schemas.openxmlformats.org/officeDocument/2006/relationships/slide" Target="slides/slide242.xml"/><Relationship Id="rId8" Type="http://schemas.openxmlformats.org/officeDocument/2006/relationships/slideMaster" Target="slideMasters/slideMaster8.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219" Type="http://schemas.openxmlformats.org/officeDocument/2006/relationships/slide" Target="slides/slide179.xml"/><Relationship Id="rId230" Type="http://schemas.openxmlformats.org/officeDocument/2006/relationships/slide" Target="slides/slide190.xml"/><Relationship Id="rId251" Type="http://schemas.openxmlformats.org/officeDocument/2006/relationships/slide" Target="slides/slide211.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272" Type="http://schemas.openxmlformats.org/officeDocument/2006/relationships/slide" Target="slides/slide232.xml"/><Relationship Id="rId293" Type="http://schemas.openxmlformats.org/officeDocument/2006/relationships/slide" Target="slides/slide25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95" Type="http://schemas.openxmlformats.org/officeDocument/2006/relationships/slide" Target="slides/slide155.xml"/><Relationship Id="rId209" Type="http://schemas.openxmlformats.org/officeDocument/2006/relationships/slide" Target="slides/slide169.xml"/><Relationship Id="rId220" Type="http://schemas.openxmlformats.org/officeDocument/2006/relationships/slide" Target="slides/slide180.xml"/><Relationship Id="rId241" Type="http://schemas.openxmlformats.org/officeDocument/2006/relationships/slide" Target="slides/slide20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262" Type="http://schemas.openxmlformats.org/officeDocument/2006/relationships/slide" Target="slides/slide222.xml"/><Relationship Id="rId283" Type="http://schemas.openxmlformats.org/officeDocument/2006/relationships/slide" Target="slides/slide243.xml"/><Relationship Id="rId78" Type="http://schemas.openxmlformats.org/officeDocument/2006/relationships/slide" Target="slides/slide38.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64" Type="http://schemas.openxmlformats.org/officeDocument/2006/relationships/slide" Target="slides/slide124.xml"/><Relationship Id="rId185" Type="http://schemas.openxmlformats.org/officeDocument/2006/relationships/slide" Target="slides/slide145.xml"/><Relationship Id="rId9" Type="http://schemas.openxmlformats.org/officeDocument/2006/relationships/slideMaster" Target="slideMasters/slideMaster9.xml"/><Relationship Id="rId210" Type="http://schemas.openxmlformats.org/officeDocument/2006/relationships/slide" Target="slides/slide170.xml"/><Relationship Id="rId26" Type="http://schemas.openxmlformats.org/officeDocument/2006/relationships/slideMaster" Target="slideMasters/slideMaster26.xml"/><Relationship Id="rId231" Type="http://schemas.openxmlformats.org/officeDocument/2006/relationships/slide" Target="slides/slide191.xml"/><Relationship Id="rId252" Type="http://schemas.openxmlformats.org/officeDocument/2006/relationships/slide" Target="slides/slide212.xml"/><Relationship Id="rId273" Type="http://schemas.openxmlformats.org/officeDocument/2006/relationships/slide" Target="slides/slide233.xml"/><Relationship Id="rId294" Type="http://schemas.openxmlformats.org/officeDocument/2006/relationships/slide" Target="slides/slide254.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1.xml"/><Relationship Id="rId242" Type="http://schemas.openxmlformats.org/officeDocument/2006/relationships/slide" Target="slides/slide202.xml"/><Relationship Id="rId263" Type="http://schemas.openxmlformats.org/officeDocument/2006/relationships/slide" Target="slides/slide223.xml"/><Relationship Id="rId284" Type="http://schemas.openxmlformats.org/officeDocument/2006/relationships/slide" Target="slides/slide244.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211" Type="http://schemas.openxmlformats.org/officeDocument/2006/relationships/slide" Target="slides/slide171.xml"/><Relationship Id="rId232" Type="http://schemas.openxmlformats.org/officeDocument/2006/relationships/slide" Target="slides/slide192.xml"/><Relationship Id="rId253" Type="http://schemas.openxmlformats.org/officeDocument/2006/relationships/slide" Target="slides/slide213.xml"/><Relationship Id="rId274" Type="http://schemas.openxmlformats.org/officeDocument/2006/relationships/slide" Target="slides/slide234.xml"/><Relationship Id="rId295" Type="http://schemas.openxmlformats.org/officeDocument/2006/relationships/slide" Target="slides/slide255.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201" Type="http://schemas.openxmlformats.org/officeDocument/2006/relationships/slide" Target="slides/slide161.xml"/><Relationship Id="rId222" Type="http://schemas.openxmlformats.org/officeDocument/2006/relationships/slide" Target="slides/slide182.xml"/><Relationship Id="rId243" Type="http://schemas.openxmlformats.org/officeDocument/2006/relationships/slide" Target="slides/slide203.xml"/><Relationship Id="rId264" Type="http://schemas.openxmlformats.org/officeDocument/2006/relationships/slide" Target="slides/slide224.xml"/><Relationship Id="rId285" Type="http://schemas.openxmlformats.org/officeDocument/2006/relationships/slide" Target="slides/slide24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1" Type="http://schemas.openxmlformats.org/officeDocument/2006/relationships/slideMaster" Target="slideMasters/slideMaster1.xml"/><Relationship Id="rId212" Type="http://schemas.openxmlformats.org/officeDocument/2006/relationships/slide" Target="slides/slide172.xml"/><Relationship Id="rId233" Type="http://schemas.openxmlformats.org/officeDocument/2006/relationships/slide" Target="slides/slide193.xml"/><Relationship Id="rId254" Type="http://schemas.openxmlformats.org/officeDocument/2006/relationships/slide" Target="slides/slide214.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275" Type="http://schemas.openxmlformats.org/officeDocument/2006/relationships/slide" Target="slides/slide235.xml"/><Relationship Id="rId296" Type="http://schemas.openxmlformats.org/officeDocument/2006/relationships/slide" Target="slides/slide256.xml"/><Relationship Id="rId300" Type="http://schemas.openxmlformats.org/officeDocument/2006/relationships/slide" Target="slides/slide260.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202" Type="http://schemas.openxmlformats.org/officeDocument/2006/relationships/slide" Target="slides/slide162.xml"/><Relationship Id="rId223" Type="http://schemas.openxmlformats.org/officeDocument/2006/relationships/slide" Target="slides/slide183.xml"/><Relationship Id="rId244" Type="http://schemas.openxmlformats.org/officeDocument/2006/relationships/slide" Target="slides/slide20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5.xml"/><Relationship Id="rId286" Type="http://schemas.openxmlformats.org/officeDocument/2006/relationships/slide" Target="slides/slide246.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34" Type="http://schemas.openxmlformats.org/officeDocument/2006/relationships/slide" Target="slides/slide19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5.xml"/><Relationship Id="rId276" Type="http://schemas.openxmlformats.org/officeDocument/2006/relationships/slide" Target="slides/slide236.xml"/><Relationship Id="rId297" Type="http://schemas.openxmlformats.org/officeDocument/2006/relationships/slide" Target="slides/slide257.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301" Type="http://schemas.openxmlformats.org/officeDocument/2006/relationships/slide" Target="slides/slide261.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224" Type="http://schemas.openxmlformats.org/officeDocument/2006/relationships/slide" Target="slides/slide184.xml"/><Relationship Id="rId245" Type="http://schemas.openxmlformats.org/officeDocument/2006/relationships/slide" Target="slides/slide205.xml"/><Relationship Id="rId266" Type="http://schemas.openxmlformats.org/officeDocument/2006/relationships/slide" Target="slides/slide226.xml"/><Relationship Id="rId287" Type="http://schemas.openxmlformats.org/officeDocument/2006/relationships/slide" Target="slides/slide247.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189" Type="http://schemas.openxmlformats.org/officeDocument/2006/relationships/slide" Target="slides/slide149.xml"/><Relationship Id="rId3" Type="http://schemas.openxmlformats.org/officeDocument/2006/relationships/slideMaster" Target="slideMasters/slideMaster3.xml"/><Relationship Id="rId214" Type="http://schemas.openxmlformats.org/officeDocument/2006/relationships/slide" Target="slides/slide174.xml"/><Relationship Id="rId235" Type="http://schemas.openxmlformats.org/officeDocument/2006/relationships/slide" Target="slides/slide195.xml"/><Relationship Id="rId256" Type="http://schemas.openxmlformats.org/officeDocument/2006/relationships/slide" Target="slides/slide216.xml"/><Relationship Id="rId277" Type="http://schemas.openxmlformats.org/officeDocument/2006/relationships/slide" Target="slides/slide237.xml"/><Relationship Id="rId298" Type="http://schemas.openxmlformats.org/officeDocument/2006/relationships/slide" Target="slides/slide258.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302"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179" Type="http://schemas.openxmlformats.org/officeDocument/2006/relationships/slide" Target="slides/slide139.xml"/><Relationship Id="rId190" Type="http://schemas.openxmlformats.org/officeDocument/2006/relationships/slide" Target="slides/slide150.xml"/><Relationship Id="rId204" Type="http://schemas.openxmlformats.org/officeDocument/2006/relationships/slide" Target="slides/slide164.xml"/><Relationship Id="rId225" Type="http://schemas.openxmlformats.org/officeDocument/2006/relationships/slide" Target="slides/slide185.xml"/><Relationship Id="rId246" Type="http://schemas.openxmlformats.org/officeDocument/2006/relationships/slide" Target="slides/slide206.xml"/><Relationship Id="rId267" Type="http://schemas.openxmlformats.org/officeDocument/2006/relationships/slide" Target="slides/slide227.xml"/><Relationship Id="rId288" Type="http://schemas.openxmlformats.org/officeDocument/2006/relationships/slide" Target="slides/slide248.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94" Type="http://schemas.openxmlformats.org/officeDocument/2006/relationships/slide" Target="slides/slide54.xml"/><Relationship Id="rId148" Type="http://schemas.openxmlformats.org/officeDocument/2006/relationships/slide" Target="slides/slide108.xml"/><Relationship Id="rId169" Type="http://schemas.openxmlformats.org/officeDocument/2006/relationships/slide" Target="slides/slide129.xml"/><Relationship Id="rId4" Type="http://schemas.openxmlformats.org/officeDocument/2006/relationships/slideMaster" Target="slideMasters/slideMaster4.xml"/><Relationship Id="rId180" Type="http://schemas.openxmlformats.org/officeDocument/2006/relationships/slide" Target="slides/slide140.xml"/><Relationship Id="rId215" Type="http://schemas.openxmlformats.org/officeDocument/2006/relationships/slide" Target="slides/slide175.xml"/><Relationship Id="rId236" Type="http://schemas.openxmlformats.org/officeDocument/2006/relationships/slide" Target="slides/slide196.xml"/><Relationship Id="rId257" Type="http://schemas.openxmlformats.org/officeDocument/2006/relationships/slide" Target="slides/slide217.xml"/><Relationship Id="rId278" Type="http://schemas.openxmlformats.org/officeDocument/2006/relationships/slide" Target="slides/slide238.xml"/><Relationship Id="rId303" Type="http://schemas.openxmlformats.org/officeDocument/2006/relationships/presProps" Target="presProps.xml"/><Relationship Id="rId42" Type="http://schemas.openxmlformats.org/officeDocument/2006/relationships/slide" Target="slides/slide2.xml"/><Relationship Id="rId84" Type="http://schemas.openxmlformats.org/officeDocument/2006/relationships/slide" Target="slides/slide44.xml"/><Relationship Id="rId138" Type="http://schemas.openxmlformats.org/officeDocument/2006/relationships/slide" Target="slides/slide98.xml"/><Relationship Id="rId191" Type="http://schemas.openxmlformats.org/officeDocument/2006/relationships/slide" Target="slides/slide151.xml"/><Relationship Id="rId205" Type="http://schemas.openxmlformats.org/officeDocument/2006/relationships/slide" Target="slides/slide165.xml"/><Relationship Id="rId247" Type="http://schemas.openxmlformats.org/officeDocument/2006/relationships/slide" Target="slides/slide207.xml"/><Relationship Id="rId107" Type="http://schemas.openxmlformats.org/officeDocument/2006/relationships/slide" Target="slides/slide67.xml"/><Relationship Id="rId289" Type="http://schemas.openxmlformats.org/officeDocument/2006/relationships/slide" Target="slides/slide249.xml"/><Relationship Id="rId11" Type="http://schemas.openxmlformats.org/officeDocument/2006/relationships/slideMaster" Target="slideMasters/slideMaster11.xml"/><Relationship Id="rId53" Type="http://schemas.openxmlformats.org/officeDocument/2006/relationships/slide" Target="slides/slide13.xml"/><Relationship Id="rId149" Type="http://schemas.openxmlformats.org/officeDocument/2006/relationships/slide" Target="slides/slide109.xml"/><Relationship Id="rId95" Type="http://schemas.openxmlformats.org/officeDocument/2006/relationships/slide" Target="slides/slide55.xml"/><Relationship Id="rId160" Type="http://schemas.openxmlformats.org/officeDocument/2006/relationships/slide" Target="slides/slide120.xml"/><Relationship Id="rId216" Type="http://schemas.openxmlformats.org/officeDocument/2006/relationships/slide" Target="slides/slide176.xml"/><Relationship Id="rId258" Type="http://schemas.openxmlformats.org/officeDocument/2006/relationships/slide" Target="slides/slide218.xml"/><Relationship Id="rId22" Type="http://schemas.openxmlformats.org/officeDocument/2006/relationships/slideMaster" Target="slideMasters/slideMaster22.xml"/><Relationship Id="rId64" Type="http://schemas.openxmlformats.org/officeDocument/2006/relationships/slide" Target="slides/slide24.xml"/><Relationship Id="rId118" Type="http://schemas.openxmlformats.org/officeDocument/2006/relationships/slide" Target="slides/slide78.xml"/><Relationship Id="rId171" Type="http://schemas.openxmlformats.org/officeDocument/2006/relationships/slide" Target="slides/slide131.xml"/><Relationship Id="rId227" Type="http://schemas.openxmlformats.org/officeDocument/2006/relationships/slide" Target="slides/slide187.xml"/><Relationship Id="rId269" Type="http://schemas.openxmlformats.org/officeDocument/2006/relationships/slide" Target="slides/slide229.xml"/><Relationship Id="rId33" Type="http://schemas.openxmlformats.org/officeDocument/2006/relationships/slideMaster" Target="slideMasters/slideMaster33.xml"/><Relationship Id="rId129" Type="http://schemas.openxmlformats.org/officeDocument/2006/relationships/slide" Target="slides/slide89.xml"/><Relationship Id="rId280" Type="http://schemas.openxmlformats.org/officeDocument/2006/relationships/slide" Target="slides/slide240.xml"/><Relationship Id="rId75" Type="http://schemas.openxmlformats.org/officeDocument/2006/relationships/slide" Target="slides/slide35.xml"/><Relationship Id="rId140" Type="http://schemas.openxmlformats.org/officeDocument/2006/relationships/slide" Target="slides/slide100.xml"/><Relationship Id="rId182" Type="http://schemas.openxmlformats.org/officeDocument/2006/relationships/slide" Target="slides/slide142.xml"/><Relationship Id="rId6" Type="http://schemas.openxmlformats.org/officeDocument/2006/relationships/slideMaster" Target="slideMasters/slideMaster6.xml"/><Relationship Id="rId238" Type="http://schemas.openxmlformats.org/officeDocument/2006/relationships/slide" Target="slides/slide1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BAF52-BF34-E44E-B4F4-D1C30F834F89}" type="datetimeFigureOut">
              <a:rPr lang="en-US" smtClean="0"/>
              <a:pPr/>
              <a:t>9/28/24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8AAC-BD08-E443-89A2-A8F38D944BDB}" type="slidenum">
              <a:rPr lang="en-US" smtClean="0"/>
              <a:pPr/>
              <a:t>‹#›</a:t>
            </a:fld>
            <a:endParaRPr lang="en-US"/>
          </a:p>
        </p:txBody>
      </p:sp>
    </p:spTree>
    <p:extLst>
      <p:ext uri="{BB962C8B-B14F-4D97-AF65-F5344CB8AC3E}">
        <p14:creationId xmlns:p14="http://schemas.microsoft.com/office/powerpoint/2010/main" val="4252065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2.bp.blogspot.com/-UNEKbVr2yEA/U6cl4HrBjdI/AAAAAAAAB3M/axOErVcyxTk/s1600/Pergamum13.jpg" TargetMode="External"/><Relationship Id="rId2" Type="http://schemas.openxmlformats.org/officeDocument/2006/relationships/slide" Target="../slides/slide162.xml"/><Relationship Id="rId1" Type="http://schemas.openxmlformats.org/officeDocument/2006/relationships/notesMaster" Target="../notesMasters/notesMaster1.xml"/><Relationship Id="rId6" Type="http://schemas.openxmlformats.org/officeDocument/2006/relationships/hyperlink" Target="https://www.flickr.com/photos/chasid68/sets/72157645293175751/" TargetMode="External"/><Relationship Id="rId5" Type="http://schemas.openxmlformats.org/officeDocument/2006/relationships/hyperlink" Target="http://2.bp.blogspot.com/-IC0lzBQZjC8/U6cl4zxv3lI/AAAAAAAAB3Q/OK3RacyI-NA/s1600/Pergamum10.jpg" TargetMode="External"/><Relationship Id="rId4" Type="http://schemas.openxmlformats.org/officeDocument/2006/relationships/hyperlink" Target="http://2.bp.blogspot.com/-vd05CEX0e7U/U6clhGEb0QI/AAAAAAAAB3E/pOXVW0z-Feo/s1600/Pergamum04.jpg" TargetMode="Externa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pakistantoday.com.pk/2011/05/19/comment/growing-depression-rate/"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en.wikipedia.org/wiki/Intensive_care_unit" TargetMode="External"/><Relationship Id="rId4" Type="http://schemas.openxmlformats.org/officeDocument/2006/relationships/hyperlink" Target="http://tribune.com.pk/story/608541/fia-team-arrives-in-peshawar-to-investigate-church-attack/"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ليست لدينا روايات فعلية عن كتابة يسوع لاي شيء باستثناء ما كتبه على الرمل في يوحنا 8 – وليس لدينا أي فكرة عما كتبه!</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Slide Image Placeholder 1"/>
          <p:cNvSpPr>
            <a:spLocks noGrp="1" noRot="1" noChangeAspect="1"/>
          </p:cNvSpPr>
          <p:nvPr>
            <p:ph type="sldImg"/>
          </p:nvPr>
        </p:nvSpPr>
        <p:spPr>
          <a:ln/>
        </p:spPr>
      </p:sp>
      <p:sp>
        <p:nvSpPr>
          <p:cNvPr id="795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5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7708DD-8058-7A41-93BF-A3E76B4EFD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9045150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Slide Image Placeholder 1"/>
          <p:cNvSpPr>
            <a:spLocks noGrp="1" noRot="1" noChangeAspect="1"/>
          </p:cNvSpPr>
          <p:nvPr>
            <p:ph type="sldImg"/>
          </p:nvPr>
        </p:nvSpPr>
        <p:spPr>
          <a:ln/>
        </p:spPr>
      </p:sp>
      <p:sp>
        <p:nvSpPr>
          <p:cNvPr id="795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5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7708DD-8058-7A41-93BF-A3E76B4EFD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6030803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Slide Image Placeholder 1"/>
          <p:cNvSpPr>
            <a:spLocks noGrp="1" noRot="1" noChangeAspect="1"/>
          </p:cNvSpPr>
          <p:nvPr>
            <p:ph type="sldImg"/>
          </p:nvPr>
        </p:nvSpPr>
        <p:spPr>
          <a:ln/>
        </p:spPr>
      </p:sp>
      <p:sp>
        <p:nvSpPr>
          <p:cNvPr id="795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5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7708DD-8058-7A41-93BF-A3E76B4EFD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6173137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Slide Image Placeholder 1"/>
          <p:cNvSpPr>
            <a:spLocks noGrp="1" noRot="1" noChangeAspect="1"/>
          </p:cNvSpPr>
          <p:nvPr>
            <p:ph type="sldImg"/>
          </p:nvPr>
        </p:nvSpPr>
        <p:spPr>
          <a:ln/>
        </p:spPr>
      </p:sp>
      <p:sp>
        <p:nvSpPr>
          <p:cNvPr id="795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5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7708DD-8058-7A41-93BF-A3E76B4EFD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8815941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Slide Image Placeholder 1"/>
          <p:cNvSpPr>
            <a:spLocks noGrp="1" noRot="1" noChangeAspect="1"/>
          </p:cNvSpPr>
          <p:nvPr>
            <p:ph type="sldImg"/>
          </p:nvPr>
        </p:nvSpPr>
        <p:spPr>
          <a:ln/>
        </p:spPr>
      </p:sp>
      <p:sp>
        <p:nvSpPr>
          <p:cNvPr id="795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5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7708DD-8058-7A41-93BF-A3E76B4EFD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756263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Slide Image Placeholder 1"/>
          <p:cNvSpPr>
            <a:spLocks noGrp="1" noRot="1" noChangeAspect="1"/>
          </p:cNvSpPr>
          <p:nvPr>
            <p:ph type="sldImg"/>
          </p:nvPr>
        </p:nvSpPr>
        <p:spPr>
          <a:ln/>
        </p:spPr>
      </p:sp>
      <p:sp>
        <p:nvSpPr>
          <p:cNvPr id="7956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56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7708DD-8058-7A41-93BF-A3E76B4EFD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DC080-A41D-5945-A8D0-B0FF4BA49ED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xfrm>
            <a:off x="914400" y="4343400"/>
            <a:ext cx="5029200" cy="8334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It has long been assumed that the temple was dedicated to Zeus. The altar is mentioned in the Book of Revelation, 2:11-12: "To the angel of the church in Pergamum, write this: . . . </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I know that you live where Satan</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throne is . . . . </a:t>
            </a:r>
            <a:r>
              <a:rPr lang="fr-FR" b="1">
                <a:latin typeface="Times New Roman" charset="0"/>
                <a:ea typeface="ＭＳ Ｐゴシック" charset="0"/>
                <a:cs typeface="ＭＳ Ｐゴシック" charset="0"/>
              </a:rPr>
              <a:t>'"</a:t>
            </a:r>
            <a:r>
              <a:rPr lang="en-US" b="1">
                <a:latin typeface="Arial" charset="0"/>
                <a:ea typeface="ＭＳ Ｐゴシック" charset="0"/>
                <a:cs typeface="ＭＳ Ｐゴシック" charset="0"/>
              </a:rPr>
              <a:t> </a:t>
            </a:r>
            <a:r>
              <a:rPr lang="en-US" b="1">
                <a:latin typeface="Times New Roman" charset="0"/>
                <a:ea typeface="ＭＳ Ｐゴシック" charset="0"/>
                <a:cs typeface="ＭＳ Ｐゴシック" charset="0"/>
              </a:rPr>
              <a:t> This is a scale model of the altar.</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كان من المفترض ومنذ زمن طويل أن هذا المعبد كان مخصصًا لزيوس. وقد ذكر المذبح في سفر الرؤيا 2: 12- 13 "وأكتب إلى ملاك الكنيسة التي في برغامس... أنا عارف أعمالك وأين تسكن حيث كرسي الشيطان..." هذا هو نموذج مصغّر للمذبح. </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1503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b="1" dirty="0"/>
              <a:t>Satan's throne has been moved to Berlin</a:t>
            </a:r>
          </a:p>
          <a:p>
            <a:r>
              <a:rPr lang="en-US" b="1" dirty="0"/>
              <a:t>Mikael Good</a:t>
            </a:r>
          </a:p>
          <a:p>
            <a:br>
              <a:rPr lang="en-US" dirty="0"/>
            </a:br>
            <a:r>
              <a:rPr lang="en-US" b="1" dirty="0"/>
              <a:t>All that is left of the ancient city Pergamum are worn and looted ruins. The main sites of Pergamum are to the north and west of the modern city of Bergama in Turkey.</a:t>
            </a:r>
            <a:r>
              <a:rPr lang="en-US" dirty="0"/>
              <a:t> Even if the town was known for it's beauty it was also one of the darkest and greediest cities in the Roman Empire. Because it was a political and economical center in the province Asia Minor the city had a unique status that differed it from other cities in the Roman Empire. Pergamum was one of the most influential cities in the Empire and a also the center for worship of the Roman Emperor who was believed to be part God and part human in ancient times. </a:t>
            </a:r>
            <a:br>
              <a:rPr lang="en-US" dirty="0">
                <a:effectLst/>
                <a:hlinkClick r:id="rId3"/>
              </a:rPr>
            </a:br>
            <a:br>
              <a:rPr lang="en-US" dirty="0">
                <a:effectLst/>
                <a:hlinkClick r:id="rId3"/>
              </a:rPr>
            </a:br>
            <a:r>
              <a:rPr lang="en-US" dirty="0"/>
              <a:t>There was also a temple for worship of the War goddess Athena. But the most important altar for worship in the City was the Great Altar of Zeus which is also mentioned as the Throne of Satan in the Book of </a:t>
            </a:r>
            <a:r>
              <a:rPr lang="ar-SA" dirty="0"/>
              <a:t>رؤيا يوحنا</a:t>
            </a:r>
            <a:r>
              <a:rPr lang="en-US" dirty="0"/>
              <a:t> in the Bible:  </a:t>
            </a:r>
            <a:r>
              <a:rPr lang="en-US" i="1" dirty="0"/>
              <a:t>“To the angel of the church in Pergamum write: ‘I know your works, and where you dwell... where Satan’s throne is. And you hold fast to my name, and did not deny my faith even in the days in which Antipas was my faithful martyr, who was killed among you, where Satan dwells - </a:t>
            </a:r>
            <a:r>
              <a:rPr lang="ar-SA" i="1" dirty="0"/>
              <a:t>رؤيا يوحنا</a:t>
            </a:r>
            <a:r>
              <a:rPr lang="en-US" i="1" dirty="0"/>
              <a:t> 2:12</a:t>
            </a:r>
            <a:br>
              <a:rPr lang="en-US" dirty="0">
                <a:effectLst/>
                <a:hlinkClick r:id="rId4"/>
              </a:rPr>
            </a:br>
            <a:br>
              <a:rPr lang="en-US" dirty="0">
                <a:effectLst/>
                <a:hlinkClick r:id="rId4"/>
              </a:rPr>
            </a:br>
            <a:r>
              <a:rPr lang="en-US" dirty="0"/>
              <a:t>In 1878 the German engineer Carl </a:t>
            </a:r>
            <a:r>
              <a:rPr lang="en-US" dirty="0" err="1"/>
              <a:t>Humann</a:t>
            </a:r>
            <a:r>
              <a:rPr lang="en-US" dirty="0"/>
              <a:t> started to dismantle the Altar of Zeus from the since long abandoned city of Pergamum and took it to Berlin. The altar was stored until the building of a new museum in Berlin started in 1910. Due to war and economic depression in Germany the museum was not opened for visitors until 1930. The Great Altar of Zeus or the Throne of Satan that some people call it went on display in Berlin's Pergamon Museum in 1930 together with a reconstruction of the Ishtar Gate of ancient Babylon. The Ishtar Gate are also known as the gates of hell. </a:t>
            </a:r>
            <a:br>
              <a:rPr lang="en-US" dirty="0">
                <a:effectLst/>
                <a:hlinkClick r:id="rId5"/>
              </a:rPr>
            </a:br>
            <a:br>
              <a:rPr lang="en-US" dirty="0">
                <a:effectLst/>
                <a:hlinkClick r:id="rId5"/>
              </a:rPr>
            </a:br>
            <a:r>
              <a:rPr lang="en-US" dirty="0"/>
              <a:t>It might just be a awful coincidence but just three years after the grand opening of the museum Germany experienced a revival from hell when Adolf Hitler became the Chancellor of Germany and soon it's dictator and Führer. Adolf Hitler decided to commission the young architect Albert Speer to design the new parade grounds for his big party rallies in Nuremberg. Albert Speer took the inspiration from the Great Altar of Zeus in Berlin when he designed the colossal altar for his Führer. The altar became known as the </a:t>
            </a:r>
            <a:r>
              <a:rPr lang="en-US" dirty="0" err="1"/>
              <a:t>Zeppelintribüne</a:t>
            </a:r>
            <a:r>
              <a:rPr lang="en-US" dirty="0"/>
              <a:t> and it was here that Adolf Hitler received the adoration of the masses at the political rallies in Nuremberg like so many Roman Emperors had done before him. I am convinced that Adolf Hitler was deceived to think that he was both man and god when he stood on top of his altar in Nuremberg and received deafening salutations from hundreds of thousand devoted followers that would soon follow him into death. </a:t>
            </a:r>
            <a:br>
              <a:rPr lang="en-US" dirty="0"/>
            </a:br>
            <a:br>
              <a:rPr lang="en-US" dirty="0"/>
            </a:br>
            <a:r>
              <a:rPr lang="en-US" dirty="0"/>
              <a:t>The good old Canon EOS 20D are still a really good and capable camera as you can see in my pictures from Pergamum: </a:t>
            </a:r>
            <a:r>
              <a:rPr lang="en-US" dirty="0">
                <a:hlinkClick r:id="rId6"/>
              </a:rPr>
              <a:t>https://www.flickr.com/photos/chasid68/sets/72157645293175751/</a:t>
            </a:r>
            <a:r>
              <a:rPr lang="en-US" dirty="0"/>
              <a:t> </a:t>
            </a:r>
            <a:br>
              <a:rPr lang="en-US" dirty="0"/>
            </a:br>
            <a:br>
              <a:rPr lang="en-US" dirty="0"/>
            </a:br>
            <a:r>
              <a:rPr lang="en-US" b="1" dirty="0"/>
              <a:t>Text and Photo: Mikael Good</a:t>
            </a:r>
            <a:endParaRPr lang="en-US" dirty="0"/>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https://</a:t>
            </a:r>
            <a:r>
              <a:rPr lang="en-US" sz="1200" b="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www.fotosidan.se</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/blogs/</a:t>
            </a:r>
            <a:r>
              <a:rPr lang="en-US" sz="1200" b="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chasid</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/the-throne-of-</a:t>
            </a:r>
            <a:r>
              <a:rPr lang="en-US" sz="1200" b="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satan</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-moved-</a:t>
            </a:r>
            <a:r>
              <a:rPr lang="en-US" sz="1200" b="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to.htm</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Blog posted </a:t>
            </a:r>
            <a:r>
              <a:rPr lang="en-US" dirty="0"/>
              <a:t>2014-06-23 09:08</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Accessed 29 July 2020</a:t>
            </a:r>
          </a:p>
          <a:p>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u="none" strike="noStrike" kern="1200" baseline="0" dirty="0">
                <a:solidFill>
                  <a:schemeClr val="tx1"/>
                </a:solidFill>
                <a:latin typeface="+mn-lt"/>
                <a:ea typeface="+mn-ea"/>
                <a:cs typeface="+mn-cs"/>
              </a:rPr>
              <a:t>After the Persians took over Babylon in 539 B.C., they discouraged the continuation of the mystery religions of Babylon. Subsequently the Babylonian cultists moved to Pergamum (or </a:t>
            </a:r>
            <a:r>
              <a:rPr lang="en-US" sz="1200" b="0" i="0" u="none" strike="noStrike" kern="1200" baseline="0" dirty="0" err="1">
                <a:solidFill>
                  <a:schemeClr val="tx1"/>
                </a:solidFill>
                <a:latin typeface="+mn-lt"/>
                <a:ea typeface="+mn-ea"/>
                <a:cs typeface="+mn-cs"/>
              </a:rPr>
              <a:t>Pergamos</a:t>
            </a:r>
            <a:r>
              <a:rPr lang="en-US" sz="1200" b="0" i="0" u="none" strike="noStrike" kern="1200" baseline="0" dirty="0">
                <a:solidFill>
                  <a:schemeClr val="tx1"/>
                </a:solidFill>
                <a:latin typeface="+mn-lt"/>
                <a:ea typeface="+mn-ea"/>
                <a:cs typeface="+mn-cs"/>
              </a:rPr>
              <a:t>) where one of the seven churches of Asia Minor was located (cf. Rev. 2:12-17)… When the teachers of the Babylonian mystery religions later moved from Pergamum to Rome, they were influential in paganizing Christianity and were the source of many so-called religious rites which have crept into ritualistic churches" (Walvoord, BKC).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1298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u="none" strike="noStrike" kern="1200" baseline="0" dirty="0">
                <a:solidFill>
                  <a:schemeClr val="tx1"/>
                </a:solidFill>
                <a:latin typeface="+mn-lt"/>
                <a:ea typeface="+mn-ea"/>
                <a:cs typeface="+mn-cs"/>
              </a:rPr>
              <a:t>Crowns in the shape of a fish head were worn by the chief priests of the Babylonian cult to honor the fish god. The crowns bore the words "Keeper of the Bridge," symbolic of the "bridge" between man and Satan. This handle was adopted by the Roman emperors, who used the Latin title </a:t>
            </a:r>
            <a:r>
              <a:rPr lang="en-US" sz="1200" b="0" i="1" u="none" strike="noStrike" kern="1200" baseline="0" dirty="0" err="1">
                <a:solidFill>
                  <a:schemeClr val="tx1"/>
                </a:solidFill>
                <a:latin typeface="+mn-lt"/>
                <a:ea typeface="+mn-ea"/>
                <a:cs typeface="+mn-cs"/>
              </a:rPr>
              <a:t>Pontifex</a:t>
            </a:r>
            <a:r>
              <a:rPr lang="en-US" sz="1200" b="0" i="1" u="none" strike="noStrike" kern="1200" baseline="0" dirty="0">
                <a:solidFill>
                  <a:schemeClr val="tx1"/>
                </a:solidFill>
                <a:latin typeface="+mn-lt"/>
                <a:ea typeface="+mn-ea"/>
                <a:cs typeface="+mn-cs"/>
              </a:rPr>
              <a:t> Maximus</a:t>
            </a:r>
            <a:r>
              <a:rPr lang="en-US" sz="1200" b="0" i="0" u="none" strike="noStrike" kern="1200" baseline="0" dirty="0">
                <a:solidFill>
                  <a:schemeClr val="tx1"/>
                </a:solidFill>
                <a:latin typeface="+mn-lt"/>
                <a:ea typeface="+mn-ea"/>
                <a:cs typeface="+mn-cs"/>
              </a:rPr>
              <a:t>, which means "Major Keeper of the Bridge." And the same title was later used by the bishop of Rome. The pope today is often called the </a:t>
            </a:r>
            <a:r>
              <a:rPr lang="en-US" sz="1200" b="0" i="1" u="none" strike="noStrike" kern="1200" baseline="0" dirty="0">
                <a:solidFill>
                  <a:schemeClr val="tx1"/>
                </a:solidFill>
                <a:latin typeface="+mn-lt"/>
                <a:ea typeface="+mn-ea"/>
                <a:cs typeface="+mn-cs"/>
              </a:rPr>
              <a:t>pontiff</a:t>
            </a:r>
            <a:r>
              <a:rPr lang="en-US" sz="1200" b="0" i="0" u="none" strike="noStrike" kern="1200" baseline="0" dirty="0">
                <a:solidFill>
                  <a:schemeClr val="tx1"/>
                </a:solidFill>
                <a:latin typeface="+mn-lt"/>
                <a:ea typeface="+mn-ea"/>
                <a:cs typeface="+mn-cs"/>
              </a:rPr>
              <a:t>, which comes from </a:t>
            </a:r>
            <a:r>
              <a:rPr lang="en-US" sz="1200" b="0" i="1" u="none" strike="noStrike" kern="1200" baseline="0" dirty="0" err="1">
                <a:solidFill>
                  <a:schemeClr val="tx1"/>
                </a:solidFill>
                <a:latin typeface="+mn-lt"/>
                <a:ea typeface="+mn-ea"/>
                <a:cs typeface="+mn-cs"/>
              </a:rPr>
              <a:t>pontifex</a:t>
            </a:r>
            <a:r>
              <a:rPr lang="en-US" sz="1200" b="0" i="0" u="none" strike="noStrike" kern="1200" baseline="0" dirty="0">
                <a:solidFill>
                  <a:schemeClr val="tx1"/>
                </a:solidFill>
                <a:latin typeface="+mn-lt"/>
                <a:ea typeface="+mn-ea"/>
                <a:cs typeface="+mn-cs"/>
              </a:rPr>
              <a:t>. " (Walvoord, BKC).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90485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DA323D-B6C0-3346-9B20-B58C76C99FC3}"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184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1843"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9569BE-0035-AE47-827C-EC663A76C19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998969-30A8-8F40-987C-8A945AD7C15B}"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5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b="1" dirty="0">
                <a:latin typeface="Arial"/>
                <a:cs typeface="Arial"/>
              </a:rPr>
              <a:t>22: 20</a:t>
            </a:r>
            <a:r>
              <a:rPr lang="ar-JO" dirty="0">
                <a:latin typeface="Arial"/>
                <a:cs typeface="Arial"/>
              </a:rPr>
              <a:t> فَتَرَاءَى اللهُ لِبَلْعَامَ لَيْلاً وَقَالَ لَهُ: «إِنْ جَاءَ الرِّجَالُ يَسْتَدْعُونَكَ فَقُمْ وَامْضِ مَعَهُمْ، إِنَّمَا لَا تَنْطِقْ إِلّا بِمَا آمُرُكَ بِهِ فَقَطْ».</a:t>
            </a:r>
          </a:p>
          <a:p>
            <a:pPr algn="r" eaLnBrk="1" hangingPunct="1">
              <a:spcBef>
                <a:spcPct val="0"/>
              </a:spcBef>
            </a:pPr>
            <a:r>
              <a:rPr lang="ar-JO" b="1" dirty="0">
                <a:latin typeface="Arial"/>
                <a:cs typeface="Arial"/>
              </a:rPr>
              <a:t>22: 21- 27 </a:t>
            </a:r>
            <a:r>
              <a:rPr lang="ar-JO" dirty="0">
                <a:latin typeface="Arial"/>
                <a:cs typeface="Arial"/>
              </a:rPr>
              <a:t>فَنَهَضَ بَلْعَامُ صَبَاحاً وَأَسْرَجَ أَتَانَهُ، وَانْطَلَقَ مَعَ رُؤَسَاءِ مُوآبَ. 22فَاحْتَدَمَ غَضَبُ اللهِ لأَنَّهُ مَضَى مَعَهُمْ، فَاعْتَرَضَهُ مَلاكُ الرَّبِّ فِي الطَّرِيقِ لِيُقَاوِمَهُ وَهُوَ رَاكِبٌ عَلَى أَتَانِهِ وَغُلامَاهُ مَعَهُ. 23فَأَبْصَرَتِ الأَتَانُ مَلاكَ الرَّبِّ مُنْتَصِباً فِي الطَّرِيقِ، وَقَدِ اسْتَلَّ سَيْفَهُ بِيَدِهِ، فَحَادَتْ عَنِ الطَّرِيقِ وَمَشَتْ فِي الْحَقْلِ. فَضَرَبَهَا بَلْعَامُ لِيَرُدَّهَا إِلَى الطَّرِيقِ. 24ثُمَّ وَقَفَ مَلاكُ الرَّبِّ فِي مَمَرٍّ لِلْكُرُومِ يَقُومُ عَلَى جَانِبَيْهِ حَائِطَانِ. 25فَلَمَّا شَاهَدَتِ الأَتَانُ مَلاكَ الرَّبِّ زَحَمَتْ جَانِبَ الْحَائِطِ وَضَغَطَتْ رِجْلَ بَلْعَامَ عَلَيْهِ، فَضَرَبَهَا أَيْضاً. 26ثُمَّ اجْتَازَ بِهِ مَلاكُ الرَّبِّ وَوَقَفَ فِي مَوْضِعٍ ضَيِّقٍ، لَا سَبِيلَ فِيهِ لِلتَّحَوُّلِ يَمْنَةً أَوْ يَسْرَةً. 27فَلَمَّا رَأَتِ الأَتَانُ مَلاكَ الرَّبِّ رَبَضَتْ تَحْتَ بَلْعَامَ. فَثَارَ غَضَبُ بَلْعَامَ وَضَرَبَ الأَتَانَ بِالْقَضِيبِ.</a:t>
            </a:r>
          </a:p>
          <a:p>
            <a:pPr algn="r" eaLnBrk="1" hangingPunct="1">
              <a:spcBef>
                <a:spcPct val="0"/>
              </a:spcBef>
            </a:pPr>
            <a:r>
              <a:rPr lang="ar-JO" b="1" dirty="0">
                <a:latin typeface="Arial"/>
                <a:cs typeface="Arial"/>
              </a:rPr>
              <a:t>22: 28</a:t>
            </a:r>
            <a:r>
              <a:rPr lang="ar-JO" dirty="0">
                <a:latin typeface="Arial"/>
                <a:cs typeface="Arial"/>
              </a:rPr>
              <a:t> عِنْدَئِذٍ أَنْطَقَ الرَّبُّ الأَتَانَ، فَقَالَتْ لِبَلْعَامَ: «مَاذَا جَنَيْتُ حَتَّى ضَرَبْتَنِي الْآنَ ثَلاثَ دَفْعَاتٍ؟»</a:t>
            </a:r>
          </a:p>
          <a:p>
            <a:pPr algn="r" eaLnBrk="1" hangingPunct="1">
              <a:spcBef>
                <a:spcPct val="0"/>
              </a:spcBef>
            </a:pPr>
            <a:r>
              <a:rPr lang="ar-JO" b="1" dirty="0">
                <a:latin typeface="Arial"/>
                <a:cs typeface="Arial"/>
              </a:rPr>
              <a:t>22: 29</a:t>
            </a:r>
            <a:r>
              <a:rPr lang="ar-JO" dirty="0">
                <a:latin typeface="Arial"/>
                <a:cs typeface="Arial"/>
              </a:rPr>
              <a:t> فَقَالَ بَلْعَامُ: «لأَنَّكِ سَخَرْتِ مِنِّي. لَوْ كَانَ فِي يَدِي سَيْفٌ لَكُنْتُ قَدْ قَتَلْتُكِ».</a:t>
            </a:r>
          </a:p>
          <a:p>
            <a:pPr algn="r" eaLnBrk="1" hangingPunct="1">
              <a:spcBef>
                <a:spcPct val="0"/>
              </a:spcBef>
            </a:pPr>
            <a:r>
              <a:rPr lang="ar-JO" b="1" dirty="0">
                <a:latin typeface="Arial"/>
                <a:cs typeface="Arial"/>
              </a:rPr>
              <a:t>22: 30 </a:t>
            </a:r>
            <a:r>
              <a:rPr lang="ar-JO" dirty="0">
                <a:latin typeface="Arial"/>
                <a:cs typeface="Arial"/>
              </a:rPr>
              <a:t>فَأَجَابَتْهُ الأَتَانُ: «أَلَسْتُ أَنَا أَتَانَكَ الَّتِي رَكِبْتَ عَلَيْهَا دَائِماً إِلَى هَذَا الْيَوْمِ؟ وَهَلْ عَوَّدْتُكَ أَنْ أَصْنَعَ بِكَ هَكَذَا؟» فَقَالَ: «لا».</a:t>
            </a:r>
          </a:p>
          <a:p>
            <a:pPr algn="r" eaLnBrk="1" hangingPunct="1">
              <a:spcBef>
                <a:spcPct val="0"/>
              </a:spcBef>
            </a:pPr>
            <a:r>
              <a:rPr lang="ar-JO" b="1" dirty="0">
                <a:latin typeface="Arial"/>
                <a:cs typeface="Arial"/>
              </a:rPr>
              <a:t>22: 31</a:t>
            </a:r>
            <a:r>
              <a:rPr lang="ar-JO" dirty="0">
                <a:latin typeface="Arial"/>
                <a:cs typeface="Arial"/>
              </a:rPr>
              <a:t> عِنْدَئِذٍ كَشَفَ الرَّبُّ عَنْ عَيْنَيْ بَلْعَامَ، فَشَاهَدَ مَلاكَ الرَّبِّ مُنْتَصِباً فِي الطَّرِيقِ وَسَيْفُهُ مَسْلُولٌ فِي يَدِهِ، فَخَرَّ عَلَى وَجْهِهِ سَاجِداً.</a:t>
            </a:r>
          </a:p>
          <a:p>
            <a:pPr algn="r" eaLnBrk="1" hangingPunct="1">
              <a:spcBef>
                <a:spcPct val="0"/>
              </a:spcBef>
            </a:pPr>
            <a:r>
              <a:rPr lang="ar-JO" b="1" dirty="0">
                <a:latin typeface="Arial"/>
                <a:cs typeface="Arial"/>
              </a:rPr>
              <a:t>22: 32- 33</a:t>
            </a:r>
            <a:r>
              <a:rPr lang="ar-JO" dirty="0">
                <a:latin typeface="Arial"/>
                <a:cs typeface="Arial"/>
              </a:rPr>
              <a:t> فَقَالَ لَهُ مَلاكُ الرَّبِّ: «لِمَاذَا ضَرَبْتَ الآنَ أَتَانَكَ ثَلاثَ مَرَّاتٍ؟ فَهَا أَنَا قَدْ جِئْتُ لأَعْتَرِضَكَ، لأَنَّ طَرِيقَكَ مُلْتَوِيَةٌ فِي نَظَرِي، 33فَشَاهَدَتْنِي الأَتَانُ فَحَادَتْ مِنْ أَمَامِي ثَلاثَ مَرَّاتٍ. وَلَوْ لَمْ تَفْعَلْ لَكُنْتُ قَدْ قَتَلْتُكَ وَاسْتَحْيَيْتُهَا».</a:t>
            </a:r>
          </a:p>
          <a:p>
            <a:pPr algn="r" eaLnBrk="1" hangingPunct="1">
              <a:spcBef>
                <a:spcPct val="0"/>
              </a:spcBef>
            </a:pPr>
            <a:r>
              <a:rPr lang="ar-JO" b="1" dirty="0">
                <a:latin typeface="Arial"/>
                <a:cs typeface="Arial"/>
              </a:rPr>
              <a:t>22: 34</a:t>
            </a:r>
            <a:r>
              <a:rPr lang="ar-JO" dirty="0">
                <a:latin typeface="Arial"/>
                <a:cs typeface="Arial"/>
              </a:rPr>
              <a:t> فَقَالَ بَلْعَامُ لِمَلاكِ الرَّبِّ: «لَقَدْ أَخْطَأْتُ، وَلَمْ أَعْلَمْ أَنَّكَ وَاقِفٌ لاِعْتِرَاضِي فِي الطَّرِيقِ. وَالآنَ إِنْ سَاءَ فِي عَيْنَيْكَ فَإِنِّي أَرْجِعُ».</a:t>
            </a:r>
          </a:p>
          <a:p>
            <a:pPr algn="r" eaLnBrk="1" hangingPunct="1">
              <a:spcBef>
                <a:spcPct val="0"/>
              </a:spcBef>
            </a:pPr>
            <a:r>
              <a:rPr lang="ar-JO" b="1" dirty="0">
                <a:latin typeface="Arial"/>
                <a:cs typeface="Arial"/>
              </a:rPr>
              <a:t>22: 35</a:t>
            </a:r>
            <a:r>
              <a:rPr lang="ar-JO" dirty="0">
                <a:latin typeface="Arial"/>
                <a:cs typeface="Arial"/>
              </a:rPr>
              <a:t> فَقَالَ مَلاكُ الرَّبِّ لِبَلْعَامَ: «امْضِ مَعَ الرِّجَالِ، وَلَكِنْ عَلَيْكَ أَنْ تَنْطِقَ بِمَا آمُرُكَ بِهِ فَقَطْ». فَانْطَلَقَ بَلْعَامُ مَعَ رُؤَسَاءِ بَالاقَ.</a:t>
            </a:r>
          </a:p>
          <a:p>
            <a:pPr algn="r" eaLnBrk="1" hangingPunct="1">
              <a:spcBef>
                <a:spcPct val="0"/>
              </a:spcBef>
            </a:pPr>
            <a:endParaRPr lang="en-US" dirty="0">
              <a:latin typeface="Arial"/>
              <a:cs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025C87-EE33-414C-979B-6654AFCF1B6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0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003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DEA3C1-4041-6748-A565-6425CA96D4AF}"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8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822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27DECD-F590-CB44-9FC4-D776BBA936A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4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413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2EE717-DB24-1540-A89C-E60322C5C8D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Church</a:t>
            </a:r>
            <a:r>
              <a:rPr lang="en-US" sz="1200"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Christ</a:t>
            </a:r>
            <a:r>
              <a:rPr lang="en-US" sz="1200"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Commendation</a:t>
            </a:r>
            <a:r>
              <a:rPr lang="en-US" sz="1200"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Rebuke</a:t>
            </a:r>
            <a:r>
              <a:rPr lang="en-US" sz="1200"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Exhortation</a:t>
            </a:r>
            <a:r>
              <a:rPr lang="en-US" sz="1200"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Warning</a:t>
            </a:r>
            <a:r>
              <a:rPr lang="en-US" sz="1200"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Promise</a:t>
            </a:r>
            <a:r>
              <a:rPr lang="en-US" sz="1200"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14</a:t>
            </a:fld>
            <a:endParaRPr lang="en-GB" sz="1200">
              <a:solidFill>
                <a:prstClr val="white"/>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89AF245D-C4C6-40A3-A937-860C38BD7376}"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5123" name="Rectangle 2"/>
          <p:cNvSpPr>
            <a:spLocks noGrp="1" noRot="1" noChangeAspect="1" noChangeArrowheads="1" noTextEdit="1"/>
          </p:cNvSpPr>
          <p:nvPr>
            <p:ph type="sldImg"/>
          </p:nvPr>
        </p:nvSpPr>
        <p:spPr>
          <a:ln/>
        </p:spPr>
      </p:sp>
      <p:sp>
        <p:nvSpPr>
          <p:cNvPr id="645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3042092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7D133D6F-516B-4226-86A5-5C0EBE217A5A}"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6147" name="Rectangle 2"/>
          <p:cNvSpPr>
            <a:spLocks noGrp="1" noRot="1" noChangeAspect="1" noChangeArrowheads="1" noTextEdit="1"/>
          </p:cNvSpPr>
          <p:nvPr>
            <p:ph type="sldImg"/>
          </p:nvPr>
        </p:nvSpPr>
        <p:spPr>
          <a:ln/>
        </p:spPr>
      </p:sp>
      <p:sp>
        <p:nvSpPr>
          <p:cNvPr id="646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2395234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E00CD43A-1CD0-4F8F-930C-CBBF45CC7155}"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7171" name="Rectangle 2"/>
          <p:cNvSpPr>
            <a:spLocks noGrp="1" noRot="1" noChangeAspect="1" noChangeArrowheads="1" noTextEdit="1"/>
          </p:cNvSpPr>
          <p:nvPr>
            <p:ph type="sldImg"/>
          </p:nvPr>
        </p:nvSpPr>
        <p:spPr>
          <a:ln/>
        </p:spPr>
      </p:sp>
      <p:sp>
        <p:nvSpPr>
          <p:cNvPr id="64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pitchFamily="18" charset="0"/>
            </a:endParaRPr>
          </a:p>
        </p:txBody>
      </p:sp>
    </p:spTree>
    <p:extLst>
      <p:ext uri="{BB962C8B-B14F-4D97-AF65-F5344CB8AC3E}">
        <p14:creationId xmlns:p14="http://schemas.microsoft.com/office/powerpoint/2010/main" val="14116298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882C26E5-B59D-4826-BE1B-863474B4C4AD}"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8195" name="Rectangle 2"/>
          <p:cNvSpPr>
            <a:spLocks noGrp="1" noRot="1" noChangeAspect="1" noChangeArrowheads="1" noTextEdit="1"/>
          </p:cNvSpPr>
          <p:nvPr>
            <p:ph type="sldImg"/>
          </p:nvPr>
        </p:nvSpPr>
        <p:spPr>
          <a:ln/>
        </p:spPr>
      </p:sp>
      <p:sp>
        <p:nvSpPr>
          <p:cNvPr id="6481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61184613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0F1E83F5-3997-4FD9-BB9D-34A2992EF4E0}"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9219" name="Rectangle 2"/>
          <p:cNvSpPr>
            <a:spLocks noGrp="1" noRot="1" noChangeAspect="1" noChangeArrowheads="1" noTextEdit="1"/>
          </p:cNvSpPr>
          <p:nvPr>
            <p:ph type="sldImg"/>
          </p:nvPr>
        </p:nvSpPr>
        <p:spPr>
          <a:ln/>
        </p:spPr>
      </p:sp>
      <p:sp>
        <p:nvSpPr>
          <p:cNvPr id="6492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5790920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FF4ED16-2486-461E-A074-C1D1BE76D3EF}"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1240050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52DD6D1-2B81-4170-B1C0-F70C594D6250}"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38396021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2B8124A-BF90-4B75-ABDA-417B81272D6A}"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748611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B5F82D5-2E6B-7644-B89D-69369BD24E04}" type="slidenum">
              <a:rPr lang="en-US" sz="1200">
                <a:solidFill>
                  <a:srgbClr val="000000"/>
                </a:solidFill>
                <a:latin typeface="Times New Roman" charset="0"/>
              </a:rPr>
              <a:pPr eaLnBrk="1" hangingPunct="1"/>
              <a:t>16</a:t>
            </a:fld>
            <a:endParaRPr lang="en-US" sz="1200">
              <a:solidFill>
                <a:srgbClr val="000000"/>
              </a:solidFill>
              <a:latin typeface="Times New Roman"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DBBE57CD-6452-4B20-A989-ADFA80F34A27}"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76271149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a:t>
            </a:r>
            <a:r>
              <a:rPr lang="ar-JO" dirty="0" err="1">
                <a:latin typeface="Times New Roman" charset="0"/>
                <a:ea typeface="ＭＳ Ｐゴシック" charset="0"/>
                <a:cs typeface="ＭＳ Ｐゴシック" charset="0"/>
              </a:rPr>
              <a:t>سيمرنا</a:t>
            </a:r>
            <a:r>
              <a:rPr lang="ar-JO" dirty="0">
                <a:latin typeface="Times New Roman" charset="0"/>
                <a:ea typeface="ＭＳ Ｐゴシック" charset="0"/>
                <a:cs typeface="ＭＳ Ｐゴシック" charset="0"/>
              </a:rPr>
              <a:t> وقامت كنيسة </a:t>
            </a:r>
            <a:r>
              <a:rPr lang="ar-JO" dirty="0" err="1">
                <a:latin typeface="Times New Roman" charset="0"/>
                <a:ea typeface="ＭＳ Ｐゴシック" charset="0"/>
                <a:cs typeface="ＭＳ Ｐゴシック" charset="0"/>
              </a:rPr>
              <a:t>سيمرنا</a:t>
            </a:r>
            <a:r>
              <a:rPr lang="ar-JO" dirty="0">
                <a:latin typeface="Times New Roman" charset="0"/>
                <a:ea typeface="ＭＳ Ｐゴシック" charset="0"/>
                <a:cs typeface="ＭＳ Ｐゴシック" charset="0"/>
              </a:rPr>
              <a:t> بعد ذلك بعمل نسختها وإرسال النسخة الأصلية إلى </a:t>
            </a:r>
            <a:r>
              <a:rPr lang="ar-JO" dirty="0" err="1">
                <a:latin typeface="Times New Roman" charset="0"/>
                <a:ea typeface="ＭＳ Ｐゴシック" charset="0"/>
                <a:cs typeface="ＭＳ Ｐゴシック" charset="0"/>
              </a:rPr>
              <a:t>برغاموس</a:t>
            </a:r>
            <a:r>
              <a:rPr lang="ar-JO" dirty="0">
                <a:latin typeface="Times New Roman" charset="0"/>
                <a:ea typeface="ＭＳ Ｐゴシック" charset="0"/>
                <a:cs typeface="ＭＳ Ｐゴシック" charset="0"/>
              </a:rPr>
              <a:t> التي تقع على الطريق الرئيسي إلى الشمال </a:t>
            </a: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82185834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792801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415919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a:t>
            </a:r>
            <a:r>
              <a:rPr lang="ar-JO" dirty="0" err="1">
                <a:latin typeface="Times New Roman" charset="0"/>
                <a:ea typeface="ＭＳ Ｐゴシック" charset="0"/>
                <a:cs typeface="ＭＳ Ｐゴシック" charset="0"/>
              </a:rPr>
              <a:t>سيمرنا</a:t>
            </a:r>
            <a:r>
              <a:rPr lang="ar-JO" dirty="0">
                <a:latin typeface="Times New Roman" charset="0"/>
                <a:ea typeface="ＭＳ Ｐゴシック" charset="0"/>
                <a:cs typeface="ＭＳ Ｐゴシック" charset="0"/>
              </a:rPr>
              <a:t> وقامت كنيسة </a:t>
            </a:r>
            <a:r>
              <a:rPr lang="ar-JO" dirty="0" err="1">
                <a:latin typeface="Times New Roman" charset="0"/>
                <a:ea typeface="ＭＳ Ｐゴシック" charset="0"/>
                <a:cs typeface="ＭＳ Ｐゴシック" charset="0"/>
              </a:rPr>
              <a:t>سيمرنا</a:t>
            </a:r>
            <a:r>
              <a:rPr lang="ar-JO" dirty="0">
                <a:latin typeface="Times New Roman" charset="0"/>
                <a:ea typeface="ＭＳ Ｐゴシック" charset="0"/>
                <a:cs typeface="ＭＳ Ｐゴシック" charset="0"/>
              </a:rPr>
              <a:t> بعد ذلك بعمل نسختها وإرسال النسخة الأصلية إلى </a:t>
            </a:r>
            <a:r>
              <a:rPr lang="ar-JO" dirty="0" err="1">
                <a:latin typeface="Times New Roman" charset="0"/>
                <a:ea typeface="ＭＳ Ｐゴシック" charset="0"/>
                <a:cs typeface="ＭＳ Ｐゴシック" charset="0"/>
              </a:rPr>
              <a:t>برغاموس</a:t>
            </a:r>
            <a:r>
              <a:rPr lang="ar-JO" dirty="0">
                <a:latin typeface="Times New Roman" charset="0"/>
                <a:ea typeface="ＭＳ Ｐゴシック" charset="0"/>
                <a:cs typeface="ＭＳ Ｐゴシック" charset="0"/>
              </a:rPr>
              <a:t> التي تقع على الطريق الرئيسي إلى الشمال </a:t>
            </a: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271394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BB8B6C-8B93-494B-ACDC-F9FC79B81B7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cs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cs typeface="MS PGothic" charset="0"/>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bwMode="auto">
          <a:xfrm>
            <a:off x="946150" y="4457700"/>
            <a:ext cx="5207000" cy="476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cs typeface="MS PGothic"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765689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A7EDE2-8FBA-0142-8E7D-A724150ECBF7}" type="slidenum">
              <a:rPr lang="en-US" sz="1200">
                <a:solidFill>
                  <a:prstClr val="black"/>
                </a:solidFill>
              </a:rPr>
              <a:pPr eaLnBrk="1" hangingPunct="1"/>
              <a:t>22</a:t>
            </a:fld>
            <a:endParaRPr lang="en-US" sz="1200">
              <a:solidFill>
                <a:prstClr val="black"/>
              </a:solidFill>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257455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77670265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7ED99-5892-7B46-9296-16A2326D5AEE}" type="slidenum">
              <a:rPr lang="en-US" sz="1200">
                <a:solidFill>
                  <a:prstClr val="black"/>
                </a:solidFill>
              </a:rPr>
              <a:pPr eaLnBrk="1" hangingPunct="1"/>
              <a:t>23</a:t>
            </a:fld>
            <a:endParaRPr lang="en-US" sz="1200">
              <a:solidFill>
                <a:prstClr val="black"/>
              </a:solidFill>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9D095C2-E11B-2D4B-8B1E-A70723B2CA54}" type="slidenum">
              <a:rPr lang="en-US" sz="1200"/>
              <a:pPr eaLnBrk="1" hangingPunct="1"/>
              <a:t>228</a:t>
            </a:fld>
            <a:endParaRPr lang="en-US" sz="1200"/>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r>
              <a:rPr lang="en-US" sz="2400" dirty="0">
                <a:latin typeface="Arial" charset="0"/>
                <a:ea typeface="ＭＳ Ｐゴシック" charset="0"/>
                <a:cs typeface="ＭＳ Ｐゴシック" charset="0"/>
              </a:rPr>
              <a:t>OS-11-1Kings-182</a:t>
            </a:r>
          </a:p>
          <a:p>
            <a:pPr eaLnBrk="1" hangingPunct="1">
              <a:spcBef>
                <a:spcPct val="0"/>
              </a:spcBef>
            </a:pPr>
            <a:r>
              <a:rPr lang="en-US" sz="2400" dirty="0">
                <a:latin typeface="Arial" charset="0"/>
                <a:ea typeface="ＭＳ Ｐゴシック" charset="0"/>
                <a:cs typeface="ＭＳ Ｐゴシック" charset="0"/>
              </a:rPr>
              <a:t>OS-14-2Chron-150</a:t>
            </a:r>
          </a:p>
          <a:p>
            <a:pPr eaLnBrk="1" hangingPunct="1">
              <a:spcBef>
                <a:spcPct val="0"/>
              </a:spcBef>
            </a:pPr>
            <a:r>
              <a:rPr lang="en-US" sz="2400" dirty="0">
                <a:latin typeface="Arial" charset="0"/>
                <a:ea typeface="ＭＳ Ｐゴシック" charset="0"/>
                <a:cs typeface="ＭＳ Ｐゴシック" charset="0"/>
              </a:rPr>
              <a:t>NS-27-Rev2-slide 187</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84809210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56141105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lvl="2"/>
            <a:r>
              <a:rPr lang="en-US" sz="1200" b="1" kern="1200" dirty="0">
                <a:solidFill>
                  <a:schemeClr val="tx1"/>
                </a:solidFill>
                <a:effectLst/>
                <a:latin typeface="+mn-lt"/>
                <a:ea typeface="+mn-ea"/>
                <a:cs typeface="+mn-cs"/>
              </a:rPr>
              <a:t>"To all who have not learned the so-called "deep secrets of Satan," I do not burden you further; however, hold what you have until I come."</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Does Jesus really just expect some of us simply to remain faithful to the truth we have been taught (24-25)?  </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Yes, he expects perseverance, since growth and blessing are his responsibility.</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Since the church was so small, Jesus did not ask them to leave it but to remain until he purged it of false teachers.</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We often think we need to do great things for Christ.  Actually, it is HE who does the great things!  He only asks us to remain faithful.</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Obviously, those caught up in immorality were </a:t>
            </a:r>
            <a:r>
              <a:rPr lang="en-US" sz="1200" b="1" i="1"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faithful!</a:t>
            </a:r>
            <a:endParaRPr lang="en-US" sz="1400" b="1" kern="1200" dirty="0">
              <a:solidFill>
                <a:schemeClr val="tx1"/>
              </a:solidFill>
              <a:effectLst/>
              <a:latin typeface="+mn-lt"/>
              <a:ea typeface="+mn-ea"/>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09300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060594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D48ECB-A385-EA4A-9485-8A2313BA9AF2}" type="slidenum">
              <a:rPr lang="en-US" sz="1200">
                <a:solidFill>
                  <a:prstClr val="black"/>
                </a:solidFill>
              </a:rPr>
              <a:pPr eaLnBrk="1" hangingPunct="1"/>
              <a:t>24</a:t>
            </a:fld>
            <a:endParaRPr lang="en-US" sz="1200">
              <a:solidFill>
                <a:prstClr val="black"/>
              </a:solidFill>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921468-4159-074B-90CB-5A9117AB9E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9C1BFF-C656-4742-92FB-679E2A2E30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3E285F-C29F-6D4E-883E-74E6F5DAAB6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954922-BA53-EF41-861C-EEA237D863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1196C-BD1C-064B-9063-98B38F032B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4898" name="Rectangle 2"/>
          <p:cNvSpPr>
            <a:spLocks noGrp="1" noRot="1" noChangeAspect="1" noChangeArrowheads="1"/>
          </p:cNvSpPr>
          <p:nvPr>
            <p:ph type="sldImg"/>
          </p:nvPr>
        </p:nvSpPr>
        <p:spPr>
          <a:solidFill>
            <a:srgbClr val="FFFFFF"/>
          </a:solidFill>
          <a:ln/>
        </p:spPr>
      </p:sp>
      <p:sp>
        <p:nvSpPr>
          <p:cNvPr id="110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Believers</a:t>
            </a:r>
            <a:r>
              <a:rPr lang="en-US" baseline="0" dirty="0">
                <a:latin typeface="Arial"/>
                <a:ea typeface="ＭＳ Ｐゴシック" charset="0"/>
                <a:cs typeface="Arial"/>
              </a:rPr>
              <a:t> will reign with Christ for 1000 years! It makes sense that this period is between Christ’s return in Rev 19 and the eternal state in Rev 21–22.</a:t>
            </a:r>
          </a:p>
          <a:p>
            <a:r>
              <a:rPr lang="en-US" baseline="0" dirty="0">
                <a:latin typeface="Arial"/>
                <a:ea typeface="ＭＳ Ｐゴシック" charset="0"/>
                <a:cs typeface="Arial"/>
              </a:rPr>
              <a:t>___________</a:t>
            </a:r>
          </a:p>
          <a:p>
            <a:r>
              <a:rPr lang="en-US" dirty="0">
                <a:latin typeface="Arial"/>
                <a:ea typeface="ＭＳ Ｐゴシック" charset="0"/>
                <a:cs typeface="Arial"/>
              </a:rPr>
              <a:t>FU-</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705731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74786D-E4C4-6D41-84C6-73745B125C4D}" type="slidenum">
              <a:rPr lang="en-US" sz="1200">
                <a:solidFill>
                  <a:prstClr val="black"/>
                </a:solidFill>
              </a:rPr>
              <a:pPr eaLnBrk="1" hangingPunct="1"/>
              <a:t>25</a:t>
            </a:fld>
            <a:endParaRPr lang="en-US" sz="1200">
              <a:solidFill>
                <a:prstClr val="black"/>
              </a:solidFill>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2901297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CDD732-F301-A94E-91C1-609FEFE195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3" indent="0" algn="r" defTabSz="457200" rtl="1" eaLnBrk="1" fontAlgn="auto" latinLnBrk="0" hangingPunct="1">
              <a:lnSpc>
                <a:spcPct val="100000"/>
              </a:lnSpc>
              <a:spcBef>
                <a:spcPts val="0"/>
              </a:spcBef>
              <a:spcAft>
                <a:spcPts val="0"/>
              </a:spcAft>
              <a:buClrTx/>
              <a:buSzTx/>
              <a:buFontTx/>
              <a:buNone/>
              <a:tabLst/>
              <a:defRPr/>
            </a:pPr>
            <a:r>
              <a:rPr lang="ar-SA" dirty="0"/>
              <a:t>الأنشطة لا يمكن أن تحل محل العشق.</a:t>
            </a:r>
          </a:p>
          <a:p>
            <a:pPr marL="0" marR="0" lvl="3" indent="0" algn="r" defTabSz="457200" rtl="1" eaLnBrk="1" fontAlgn="auto" latinLnBrk="0" hangingPunct="1">
              <a:lnSpc>
                <a:spcPct val="100000"/>
              </a:lnSpc>
              <a:spcBef>
                <a:spcPts val="0"/>
              </a:spcBef>
              <a:spcAft>
                <a:spcPts val="0"/>
              </a:spcAft>
              <a:buClrTx/>
              <a:buSzTx/>
              <a:buFontTx/>
              <a:buNone/>
              <a:tabLst/>
              <a:defRPr/>
            </a:pPr>
            <a:r>
              <a:rPr lang="ar-SA" dirty="0"/>
              <a:t>الأعمال الجيدة لا يمكن أن تحل محل التقوى.</a:t>
            </a:r>
          </a:p>
          <a:p>
            <a:pPr marL="0" marR="0" lvl="3" indent="0" algn="r" defTabSz="457200" rtl="1" eaLnBrk="1" fontAlgn="auto" latinLnBrk="0" hangingPunct="1">
              <a:lnSpc>
                <a:spcPct val="100000"/>
              </a:lnSpc>
              <a:spcBef>
                <a:spcPts val="0"/>
              </a:spcBef>
              <a:spcAft>
                <a:spcPts val="0"/>
              </a:spcAft>
              <a:buClrTx/>
              <a:buSzTx/>
              <a:buFontTx/>
              <a:buNone/>
              <a:tabLst/>
              <a:defRPr/>
            </a:pPr>
            <a:r>
              <a:rPr lang="ar-SA" dirty="0"/>
              <a:t>المثابرة لا يمكن أن تحل محل النقاء.</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66418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C84255-5090-5D4A-8A4E-5CE54F5E31D2}" type="slidenum">
              <a:rPr lang="en-US" sz="1200">
                <a:solidFill>
                  <a:prstClr val="black"/>
                </a:solidFill>
              </a:rPr>
              <a:pPr eaLnBrk="1" hangingPunct="1"/>
              <a:t>26</a:t>
            </a:fld>
            <a:endParaRPr lang="en-US" sz="1200">
              <a:solidFill>
                <a:prstClr val="black"/>
              </a:solidFill>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CE68B1-9CB9-0F4A-84E8-682717550E5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6B815A-C7D8-7F45-9E0A-704962FE684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Diana-the goddess mother of e/t,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ar-JO" dirty="0">
                <a:solidFill>
                  <a:schemeClr val="tx2"/>
                </a:solidFill>
                <a:latin typeface="Times New Roman" charset="0"/>
                <a:cs typeface="Times New Roman" charset="0"/>
              </a:rPr>
              <a:t>أسطورة ديانا , كانت ألهه الصيد والقمر و الولادة مرتبطة بالبرية والغابات ولديها القدرة على التحدث مع الحيوانات و السيطرة عليها , كانت مساوية للإله أرتميس عند اليونان على الرغم من أن أصلها مستقل من إيطاليا  نجد المعلومات على ويكبيديا </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1133461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67F9CF-3F13-EB46-951D-73D12535A9A0}" type="slidenum">
              <a:rPr lang="en-US" sz="1200">
                <a:solidFill>
                  <a:srgbClr val="000000"/>
                </a:solidFill>
              </a:rPr>
              <a:pPr eaLnBrk="1" hangingPunct="1"/>
              <a:t>32</a:t>
            </a:fld>
            <a:endParaRPr lang="en-US" sz="1200">
              <a:solidFill>
                <a:srgbClr val="000000"/>
              </a:solidFill>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xfrm>
            <a:off x="914400" y="4343400"/>
            <a:ext cx="5029200" cy="1497975"/>
          </a:xfrm>
          <a:solidFill>
            <a:srgbClr val="FFFFFF"/>
          </a:solidFill>
          <a:ln>
            <a:solidFill>
              <a:srgbClr val="000000"/>
            </a:solidFill>
          </a:ln>
        </p:spPr>
        <p:txBody>
          <a:bodyPr/>
          <a:lstStyle/>
          <a:p>
            <a:pPr eaLnBrk="1" hangingPunct="1"/>
            <a:r>
              <a:rPr lang="en-US" dirty="0">
                <a:solidFill>
                  <a:schemeClr val="tx2"/>
                </a:solidFill>
                <a:latin typeface="Times New Roman" charset="0"/>
                <a:cs typeface="Times New Roman" charset="0"/>
              </a:rPr>
              <a:t>"</a:t>
            </a:r>
            <a:r>
              <a:rPr lang="ar-JO" dirty="0">
                <a:solidFill>
                  <a:schemeClr val="tx2"/>
                </a:solidFill>
                <a:latin typeface="Arial" panose="020B0604020202020204" pitchFamily="34" charset="0"/>
                <a:cs typeface="Arial" panose="020B0604020202020204" pitchFamily="34" charset="0"/>
              </a:rPr>
              <a:t>ديانا في علم </a:t>
            </a:r>
            <a:r>
              <a:rPr lang="ar-JO" dirty="0" err="1">
                <a:solidFill>
                  <a:schemeClr val="tx2"/>
                </a:solidFill>
                <a:latin typeface="Arial" panose="020B0604020202020204" pitchFamily="34" charset="0"/>
                <a:cs typeface="Arial" panose="020B0604020202020204" pitchFamily="34" charset="0"/>
              </a:rPr>
              <a:t>الميثيولوجيا</a:t>
            </a:r>
            <a:r>
              <a:rPr lang="ar-JO" dirty="0">
                <a:solidFill>
                  <a:schemeClr val="tx2"/>
                </a:solidFill>
                <a:latin typeface="Arial" panose="020B0604020202020204" pitchFamily="34" charset="0"/>
                <a:cs typeface="Arial" panose="020B0604020202020204" pitchFamily="34" charset="0"/>
              </a:rPr>
              <a:t> الروماني هي </a:t>
            </a:r>
            <a:r>
              <a:rPr lang="ar-JO" dirty="0" err="1">
                <a:solidFill>
                  <a:schemeClr val="tx2"/>
                </a:solidFill>
                <a:latin typeface="Arial" panose="020B0604020202020204" pitchFamily="34" charset="0"/>
                <a:cs typeface="Arial" panose="020B0604020202020204" pitchFamily="34" charset="0"/>
              </a:rPr>
              <a:t>ألهة</a:t>
            </a:r>
            <a:r>
              <a:rPr lang="ar-JO" dirty="0">
                <a:solidFill>
                  <a:schemeClr val="tx2"/>
                </a:solidFill>
                <a:latin typeface="Arial" panose="020B0604020202020204" pitchFamily="34" charset="0"/>
                <a:cs typeface="Arial" panose="020B0604020202020204" pitchFamily="34" charset="0"/>
              </a:rPr>
              <a:t> الصيد والقمر والولادة كونها متضامنة مع الحيوانات البرية والغابات ولديها القدرة على التحدث معها و السيطرة عليها كانت في حينها متساوية مع </a:t>
            </a:r>
            <a:r>
              <a:rPr lang="ar-JO" dirty="0" err="1">
                <a:solidFill>
                  <a:schemeClr val="tx2"/>
                </a:solidFill>
                <a:latin typeface="Arial" panose="020B0604020202020204" pitchFamily="34" charset="0"/>
                <a:cs typeface="Arial" panose="020B0604020202020204" pitchFamily="34" charset="0"/>
              </a:rPr>
              <a:t>الألهة</a:t>
            </a:r>
            <a:r>
              <a:rPr lang="ar-JO" dirty="0">
                <a:solidFill>
                  <a:schemeClr val="tx2"/>
                </a:solidFill>
                <a:latin typeface="Arial" panose="020B0604020202020204" pitchFamily="34" charset="0"/>
                <a:cs typeface="Arial" panose="020B0604020202020204" pitchFamily="34" charset="0"/>
              </a:rPr>
              <a:t> اليونانية رغم ان منبتها إيطاليا </a:t>
            </a:r>
            <a:r>
              <a:rPr lang="en-US" dirty="0">
                <a:solidFill>
                  <a:schemeClr val="tx2"/>
                </a:solidFill>
              </a:rPr>
              <a:t>." (http://en.wikipedia.org/wiki/Diana_%28mythology%29)</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a:t>
            </a:r>
            <a:r>
              <a:rPr lang="en-US" baseline="0" dirty="0">
                <a:latin typeface="Times New Roman" charset="0"/>
                <a:cs typeface="Times New Roman" charset="0"/>
              </a:rPr>
              <a:t> had </a:t>
            </a:r>
            <a:r>
              <a:rPr lang="en-US" dirty="0">
                <a:latin typeface="Times New Roman" charset="0"/>
                <a:cs typeface="Times New Roman" charset="0"/>
              </a:rPr>
              <a:t>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Picture was taken by Dr. Rick Griffith on 3 Sep 2022.</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09CC31-4334-4145-A3AB-E9AA5CD2B494}" type="slidenum">
              <a:rPr lang="en-US" sz="1200">
                <a:solidFill>
                  <a:srgbClr val="000000"/>
                </a:solidFill>
              </a:rPr>
              <a:pPr eaLnBrk="1" hangingPunct="1"/>
              <a:t>33</a:t>
            </a:fld>
            <a:endParaRPr lang="en-US" sz="1200">
              <a:solidFill>
                <a:srgbClr val="000000"/>
              </a:solidFill>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Sid Caesar, Venerate: Bow to Caesar or die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7F3225-26D0-3F46-AE2E-EAD96FDC5A51}" type="slidenum">
              <a:rPr lang="en-US" sz="1200">
                <a:solidFill>
                  <a:srgbClr val="000000"/>
                </a:solidFill>
              </a:rPr>
              <a:pPr eaLnBrk="1" hangingPunct="1"/>
              <a:t>34</a:t>
            </a:fld>
            <a:endParaRPr lang="en-US" sz="1200">
              <a:solidFill>
                <a:srgbClr val="000000"/>
              </a:solidFill>
            </a:endParaRPr>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ar-JO" dirty="0">
                <a:latin typeface="Arial" panose="020B0604020202020204" pitchFamily="34" charset="0"/>
                <a:cs typeface="Arial" panose="020B0604020202020204" pitchFamily="34" charset="0"/>
              </a:rPr>
              <a:t>المكان الذي تجنب فيه الكاتب في أفسس الشغب المذكور بأعمال الرسل</a:t>
            </a:r>
            <a:r>
              <a:rPr lang="en-US" dirty="0">
                <a:latin typeface="Times New Roman" charset="0"/>
                <a:cs typeface="Times New Roman" charset="0"/>
              </a:rPr>
              <a:t>19:29</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9BB9A2-68F5-E146-90A4-5DB24E611E47}" type="slidenum">
              <a:rPr lang="en-US" sz="1200">
                <a:solidFill>
                  <a:prstClr val="black"/>
                </a:solidFill>
              </a:rPr>
              <a:pPr eaLnBrk="1" hangingPunct="1"/>
              <a:t>35</a:t>
            </a:fld>
            <a:endParaRPr lang="en-US" sz="1200">
              <a:solidFill>
                <a:prstClr val="black"/>
              </a:solidFill>
            </a:endParaRPr>
          </a:p>
        </p:txBody>
      </p:sp>
      <p:sp>
        <p:nvSpPr>
          <p:cNvPr id="168963" name="Rectangle 2"/>
          <p:cNvSpPr>
            <a:spLocks noGrp="1" noRot="1" noChangeAspect="1" noChangeArrowheads="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A54DCF-1F60-DA4F-B5A5-00A8453E1301}" type="slidenum">
              <a:rPr lang="en-US" sz="1200">
                <a:solidFill>
                  <a:prstClr val="black"/>
                </a:solidFill>
              </a:rPr>
              <a:pPr eaLnBrk="1" hangingPunct="1"/>
              <a:t>36</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1376E1-97AF-8A47-8B0F-45AB8A8CD58A}" type="slidenum">
              <a:rPr lang="en-US" sz="1200">
                <a:solidFill>
                  <a:prstClr val="black"/>
                </a:solidFill>
              </a:rPr>
              <a:pPr eaLnBrk="1" hangingPunct="1"/>
              <a:t>37</a:t>
            </a:fld>
            <a:endParaRPr lang="en-US" sz="1200">
              <a:solidFill>
                <a:prstClr val="black"/>
              </a:solidFill>
            </a:endParaRPr>
          </a:p>
        </p:txBody>
      </p:sp>
      <p:sp>
        <p:nvSpPr>
          <p:cNvPr id="173059" name="Rectangle 2"/>
          <p:cNvSpPr>
            <a:spLocks noGrp="1" noRot="1" noChangeAspect="1" noChangeArrowheads="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DACE1-4099-0242-808E-71E9058BBFA6}" type="slidenum">
              <a:rPr lang="en-US" sz="1200">
                <a:solidFill>
                  <a:prstClr val="black"/>
                </a:solidFill>
              </a:rPr>
              <a:pPr eaLnBrk="1" hangingPunct="1"/>
              <a:t>38</a:t>
            </a:fld>
            <a:endParaRPr lang="en-US" sz="1200">
              <a:solidFill>
                <a:prstClr val="black"/>
              </a:solidFill>
            </a:endParaRPr>
          </a:p>
        </p:txBody>
      </p:sp>
      <p:sp>
        <p:nvSpPr>
          <p:cNvPr id="175107" name="Rectangle 2"/>
          <p:cNvSpPr>
            <a:spLocks noGrp="1" noRot="1" noChangeAspect="1" noChangeArrowheads="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The footprint etched into the marble street showed the way to the brothel for those who could not read.</a:t>
            </a:r>
          </a:p>
          <a:p>
            <a:pPr eaLnBrk="1" hangingPunct="1"/>
            <a:endParaRPr lang="en-US" dirty="0">
              <a:latin typeface="Times New Roman" charset="0"/>
              <a:cs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في عام 95 م , تم نفي يوحنا الى جزيرة بطمس المنعزلة في البحر الأدرياتيكي . وكان آنذاك مؤمنين بيسوع من أهل أسيا الصغرى , لكن كيف يمكن ان تصلهم هذه الرسالة ؟ </a:t>
            </a:r>
            <a:endParaRPr lang="en-US" dirty="0">
              <a:latin typeface="Times New Roman" charset="0"/>
              <a:ea typeface="ＭＳ Ｐゴシック" charset="0"/>
              <a:cs typeface="ＭＳ Ｐゴシック" charset="0"/>
            </a:endParaRP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prstClr val="white"/>
                </a:solidFill>
              </a:rPr>
              <a:pPr/>
              <a:t>5</a:t>
            </a:fld>
            <a:endParaRPr lang="en-GB" sz="1200">
              <a:solidFill>
                <a:prstClr val="white"/>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051F0E-DF10-FC4C-A955-71A83E574AAD}" type="slidenum">
              <a:rPr lang="en-US" sz="1200">
                <a:solidFill>
                  <a:prstClr val="black"/>
                </a:solidFill>
              </a:rPr>
              <a:pPr eaLnBrk="1" hangingPunct="1"/>
              <a:t>39</a:t>
            </a:fld>
            <a:endParaRPr lang="en-US" sz="1200">
              <a:solidFill>
                <a:prstClr val="black"/>
              </a:solidFill>
            </a:endParaRPr>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This was highly unusual for a city to have a public toilet on a public street, but Ephesus had such a luxury across the street from expensive housing. </a:t>
            </a:r>
          </a:p>
          <a:p>
            <a:pPr eaLnBrk="1" hangingPunct="1"/>
            <a:endParaRPr lang="en-US" dirty="0">
              <a:latin typeface="Times New Roman" charset="0"/>
              <a:cs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40</a:t>
            </a:fld>
            <a:endParaRPr lang="en-GB" sz="1200">
              <a:solidFill>
                <a:prstClr val="white"/>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BF2C41-1A56-0845-83C3-FD193DE0331E}" type="slidenum">
              <a:rPr lang="en-US" sz="1200">
                <a:solidFill>
                  <a:prstClr val="black"/>
                </a:solidFill>
              </a:rPr>
              <a:pPr eaLnBrk="1" hangingPunct="1"/>
              <a:t>41</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Unity in love is founded our our equality in Christ (chapters 1–3) and resulting in our witness to the world (chapters 4–6). </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6644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72</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Times New Roman" charset="0"/>
                <a:ea typeface="ＭＳ Ｐゴシック" charset="0"/>
                <a:cs typeface="ＭＳ Ｐゴシック" charset="0"/>
              </a:rPr>
              <a:t>تذكر المحبة الأولى</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73</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Times New Roman" charset="0"/>
                <a:ea typeface="ＭＳ Ｐゴシック" charset="0"/>
                <a:cs typeface="ＭＳ Ｐゴシック" charset="0"/>
              </a:rPr>
              <a:t>يتحد في هذا اليوم مليون كنيسة بالعالم من أجل الصلاة للمضطهدين من شعب الرب وقدد صممت خدمتنا بأكملها ان تتذكر أخوتنا وأخواتنا الذين فقدوا ممتلكاتهم فذلك يدعونا للتأمل كيف اضطهدوا من أجل إيمانهم بالرب يسوع فقط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تحولت أفكارنا اليوم اتجاه كنيسة جميع القديسين بالعودة سبة أسابيع للوراء </a:t>
            </a:r>
            <a:r>
              <a:rPr lang="en-US" dirty="0">
                <a:latin typeface="Times New Roman" charset="0"/>
                <a:ea typeface="ＭＳ Ｐゴシック" charset="0"/>
                <a:cs typeface="ＭＳ Ｐゴシック" charset="0"/>
              </a:rPr>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Tahoma" panose="020B0604030504040204" pitchFamily="34" charset="0"/>
                <a:cs typeface="Arial" panose="020B0604020202020204" pitchFamily="34" charset="0"/>
              </a:rPr>
              <a:t>في مدينة بيشاور ، بالقرب من الحدود مع أفغانستان           </a:t>
            </a:r>
            <a:r>
              <a:rPr lang="en-US" baseline="0"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سيمرنا وقامت كنيسة سيمرنا بعد ذلك بعمل نسختها وإرسال النسخة الأصلية إلى برغاموس التي تقع على الطريق الرئيسي إلى الشمال </a:t>
            </a:r>
            <a:endParaRPr lang="en-US" dirty="0">
              <a:latin typeface="Times New Roman" charset="0"/>
              <a:ea typeface="ＭＳ Ｐゴシック" charset="0"/>
              <a:cs typeface="ＭＳ Ｐゴシック" charset="0"/>
            </a:endParaRPr>
          </a:p>
          <a:p>
            <a:pPr algn="r"/>
            <a:r>
              <a:rPr lang="en-US" dirty="0">
                <a:latin typeface="Times New Roman" charset="0"/>
                <a:ea typeface="ＭＳ Ｐゴシック" charset="0"/>
                <a:cs typeface="ＭＳ Ｐゴシック" charset="0"/>
              </a:rPr>
              <a:t>_______________</a:t>
            </a:r>
          </a:p>
          <a:p>
            <a:pPr algn="r"/>
            <a:r>
              <a:rPr lang="en-US" dirty="0">
                <a:latin typeface="Times New Roman" charset="0"/>
                <a:ea typeface="ＭＳ Ｐゴシック" charset="0"/>
                <a:cs typeface="ＭＳ Ｐゴシック" charset="0"/>
              </a:rPr>
              <a:t>NP-02-Inheritance NT Summary-23</a:t>
            </a:r>
          </a:p>
          <a:p>
            <a:pPr algn="r"/>
            <a:r>
              <a:rPr lang="en-US" dirty="0">
                <a:latin typeface="Times New Roman" charset="0"/>
                <a:ea typeface="ＭＳ Ｐゴシック" charset="0"/>
                <a:cs typeface="ＭＳ Ｐゴシック" charset="0"/>
              </a:rPr>
              <a:t>NS-27-Rev2-slide 6</a:t>
            </a:r>
          </a:p>
          <a:p>
            <a:pPr algn="r"/>
            <a:r>
              <a:rPr lang="en-US" dirty="0">
                <a:latin typeface="Times New Roman" charset="0"/>
                <a:ea typeface="ＭＳ Ｐゴシック" charset="0"/>
                <a:cs typeface="ＭＳ Ｐゴシック" charset="0"/>
              </a:rPr>
              <a:t>SA-15-Inheritance-69</a:t>
            </a:r>
          </a:p>
          <a:p>
            <a:pPr algn="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6</a:t>
            </a:fld>
            <a:endParaRPr lang="en-GB" sz="1200">
              <a:solidFill>
                <a:prstClr val="white"/>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Tahoma" panose="020B0604030504040204" pitchFamily="34" charset="0"/>
                <a:ea typeface="Tahoma" panose="020B0604030504040204" pitchFamily="34" charset="0"/>
                <a:cs typeface="Tahoma" panose="020B0604030504040204" pitchFamily="34" charset="0"/>
              </a:rPr>
              <a:t>هذه الكنيسة تشبه إلى حد كبير كنائس أخرى في تلك المنطقة حيث يجلس بها الرجال و النساء على جانبين متقابلين </a:t>
            </a:r>
            <a:r>
              <a:rPr lang="en-US" dirty="0">
                <a:latin typeface="Times New Roman" charset="0"/>
                <a:ea typeface="ＭＳ Ｐゴシック" charset="0"/>
                <a:cs typeface="ＭＳ Ｐゴシック" charset="0"/>
              </a:rPr>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تجمع المؤمنين خارج المبنى في الفناء الخارجي لشركة الغداء و التحدث ، وقد أكل أثر من 200 رجل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sz="1200" kern="1200" dirty="0">
                <a:solidFill>
                  <a:schemeClr val="tx1"/>
                </a:solidFill>
                <a:effectLst/>
                <a:latin typeface="+mn-lt"/>
                <a:ea typeface="+mn-ea"/>
                <a:cs typeface="+mn-cs"/>
              </a:rPr>
              <a:t>استهدف انتحارين اثنان الحشد المجتمع للغداء من هذه الكنيسة وذلك بعد خدمتهم يوم الاحد مما اسفر عن مقتل 90 شخص وجرح 150 وكان من بين الضحايا الكثير من الأطفال </a:t>
            </a:r>
            <a:r>
              <a:rPr lang="en-US"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لا أحد منا يستطيع تخيل ذلك الرعب الموجود في تلك اللحظات </a:t>
            </a:r>
            <a:r>
              <a:rPr lang="en-US" dirty="0">
                <a:latin typeface="Times New Roman" charset="0"/>
                <a:ea typeface="ＭＳ Ｐゴシック" charset="0"/>
                <a:cs typeface="ＭＳ Ｐゴシック" charset="0"/>
              </a:rPr>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None of us can.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sz="1200" kern="1200" dirty="0">
                <a:solidFill>
                  <a:schemeClr val="tx1"/>
                </a:solidFill>
                <a:effectLst/>
                <a:latin typeface="Arial" panose="020B0604020202020204" pitchFamily="34" charset="0"/>
                <a:ea typeface="+mn-ea"/>
                <a:cs typeface="Arial" panose="020B0604020202020204" pitchFamily="34" charset="0"/>
              </a:rPr>
              <a:t>لقد أعلنت </a:t>
            </a:r>
            <a:r>
              <a:rPr lang="ar-JO" sz="1200" kern="1200" dirty="0" err="1">
                <a:solidFill>
                  <a:schemeClr val="tx1"/>
                </a:solidFill>
                <a:effectLst/>
                <a:latin typeface="Arial" panose="020B0604020202020204" pitchFamily="34" charset="0"/>
                <a:ea typeface="+mn-ea"/>
                <a:cs typeface="Arial" panose="020B0604020202020204" pitchFamily="34" charset="0"/>
              </a:rPr>
              <a:t>قوتت</a:t>
            </a:r>
            <a:r>
              <a:rPr lang="ar-JO" sz="1200" kern="1200" dirty="0">
                <a:solidFill>
                  <a:schemeClr val="tx1"/>
                </a:solidFill>
                <a:effectLst/>
                <a:latin typeface="Arial" panose="020B0604020202020204" pitchFamily="34" charset="0"/>
                <a:ea typeface="+mn-ea"/>
                <a:cs typeface="Arial" panose="020B0604020202020204" pitchFamily="34" charset="0"/>
              </a:rPr>
              <a:t> طالبان مسؤوليتها عن التفجير مهددة أنها ستستمر باستهداف غير المسلمين حتى في الولايات المتحدة التي أوقفت هجمات طيارات بدون طيارين في منطقة ثانية من البلاد استهدفت أخوة وأخوات لنا </a:t>
            </a:r>
            <a:r>
              <a:rPr lang="en-US" sz="1200" kern="1200" dirty="0">
                <a:solidFill>
                  <a:schemeClr val="tx1"/>
                </a:solidFill>
                <a:effectLst/>
                <a:latin typeface="+mn-lt"/>
                <a:ea typeface="+mn-ea"/>
                <a:cs typeface="+mn-cs"/>
              </a:rPr>
              <a:t>.</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035" rtl="0" eaLnBrk="1" fontAlgn="auto" latinLnBrk="0" hangingPunct="1">
              <a:lnSpc>
                <a:spcPct val="100000"/>
              </a:lnSpc>
              <a:spcBef>
                <a:spcPts val="0"/>
              </a:spcBef>
              <a:spcAft>
                <a:spcPts val="0"/>
              </a:spcAft>
              <a:buClrTx/>
              <a:buSzTx/>
              <a:buFontTx/>
              <a:buNone/>
              <a:tabLst/>
              <a:defRPr/>
            </a:pPr>
            <a:r>
              <a:rPr lang="ar-JO" dirty="0"/>
              <a:t>من أكثر القصص المحزنة قصتي </a:t>
            </a:r>
            <a:r>
              <a:rPr lang="ar-JO" dirty="0" err="1"/>
              <a:t>إيشان</a:t>
            </a:r>
            <a:r>
              <a:rPr lang="ar-JO" dirty="0"/>
              <a:t> نيها كان والدهما يعمل بالولايات المتحدة </a:t>
            </a:r>
            <a:r>
              <a:rPr lang="ar-JO" dirty="0" err="1"/>
              <a:t>الامريكة</a:t>
            </a:r>
            <a:r>
              <a:rPr lang="ar-JO" dirty="0"/>
              <a:t> في ذلك الوقت لكن في قداس ذلك الاحد , كانت </a:t>
            </a:r>
            <a:r>
              <a:rPr lang="ar-JO" dirty="0" err="1"/>
              <a:t>ايشان</a:t>
            </a:r>
            <a:r>
              <a:rPr lang="ar-JO" dirty="0"/>
              <a:t> تلعب بالقرب من بوابة الكنيسة مع صديقاتها غير عالمة ان هذه الصلاة في الكنيسة او اللعب مع الأصدقاء أو مضايقة أختها أو عناق والدتها قد يمزق رأسها من جراء ذلك الانفجار </a:t>
            </a:r>
            <a:r>
              <a:rPr lang="en-US" dirty="0"/>
              <a:t>."</a:t>
            </a:r>
          </a:p>
          <a:p>
            <a:pPr marL="0" marR="0" indent="0" algn="l" defTabSz="457035" rtl="0" eaLnBrk="1" fontAlgn="auto" latinLnBrk="0" hangingPunct="1">
              <a:lnSpc>
                <a:spcPct val="100000"/>
              </a:lnSpc>
              <a:spcBef>
                <a:spcPts val="0"/>
              </a:spcBef>
              <a:spcAft>
                <a:spcPts val="0"/>
              </a:spcAft>
              <a:buClrTx/>
              <a:buSzTx/>
              <a:buFontTx/>
              <a:buNone/>
              <a:tabLst/>
              <a:defRPr/>
            </a:pPr>
            <a:endParaRPr lang="en-US" b="1" dirty="0"/>
          </a:p>
          <a:p>
            <a:pPr marL="0" marR="0" indent="0" algn="l" defTabSz="457035" rtl="0" eaLnBrk="1" fontAlgn="auto" latinLnBrk="0" hangingPunct="1">
              <a:lnSpc>
                <a:spcPct val="100000"/>
              </a:lnSpc>
              <a:spcBef>
                <a:spcPts val="0"/>
              </a:spcBef>
              <a:spcAft>
                <a:spcPts val="0"/>
              </a:spcAft>
              <a:buClrTx/>
              <a:buSzTx/>
              <a:buFontTx/>
              <a:buNone/>
              <a:tabLst/>
              <a:defRPr/>
            </a:pPr>
            <a:r>
              <a:rPr lang="en-US" b="1" dirty="0"/>
              <a:t>Full</a:t>
            </a:r>
            <a:r>
              <a:rPr lang="en-US" b="1" baseline="0" dirty="0"/>
              <a:t> article:</a:t>
            </a:r>
            <a:endParaRPr lang="en-US" b="1" dirty="0"/>
          </a:p>
          <a:p>
            <a:endParaRPr lang="en-US" b="1" dirty="0"/>
          </a:p>
          <a:p>
            <a:r>
              <a:rPr lang="en-US" b="1" dirty="0"/>
              <a:t>"The twin bombs that exploded on Sunday at All Saints Church, Peshawar, killed more than 90 people, injured nearly 150 others, and </a:t>
            </a:r>
            <a:r>
              <a:rPr lang="en-US" b="1" dirty="0">
                <a:hlinkClick r:id="rId3"/>
              </a:rPr>
              <a:t>emotionally scarred</a:t>
            </a:r>
            <a:r>
              <a:rPr lang="en-US" b="1" dirty="0"/>
              <a:t> thousands more.</a:t>
            </a:r>
            <a:endParaRPr lang="en-US" dirty="0"/>
          </a:p>
          <a:p>
            <a:r>
              <a:rPr lang="en-US" dirty="0">
                <a:hlinkClick r:id="rId4"/>
              </a:rPr>
              <a:t>Investigations</a:t>
            </a:r>
            <a:r>
              <a:rPr lang="en-US" dirty="0"/>
              <a:t> are under way while recovery and treatment has begun for the injured and their families. For some, healing will be swift while others may take small steps over months, maybe even years. Many more might never fully recover from this tragedy.</a:t>
            </a:r>
          </a:p>
          <a:p>
            <a:r>
              <a:rPr lang="en-US" dirty="0"/>
              <a:t>The most heartbreaking of this and such tragedies is the number of young lives lost in these attacks. Since the blast took place on Sunday, the All Saints Church was packed to the brim with Christians from the locality; many of them students, volunteers, youth leaders, activists and Sunday school children. These were children we all knew, if not in person, at least by face. Even now as I close my eyes, I can </a:t>
            </a:r>
            <a:r>
              <a:rPr lang="en-US" dirty="0" err="1"/>
              <a:t>visualise</a:t>
            </a:r>
            <a:r>
              <a:rPr lang="en-US" dirty="0"/>
              <a:t> the happy little angels skipping through the church doors.</a:t>
            </a:r>
          </a:p>
          <a:p>
            <a:r>
              <a:rPr lang="en-US" dirty="0"/>
              <a:t>It is therefore, with great sorrow and a heavy heart that I share my memories of </a:t>
            </a:r>
            <a:r>
              <a:rPr lang="en-US" dirty="0" err="1"/>
              <a:t>Neha</a:t>
            </a:r>
            <a:r>
              <a:rPr lang="en-US" dirty="0"/>
              <a:t> and Eshaan.</a:t>
            </a:r>
          </a:p>
          <a:p>
            <a:r>
              <a:rPr lang="en-US" dirty="0"/>
              <a:t>Since the blast, I have not had a moment’s peace as I keep remembering how they used to make me laugh at their playful antics. Today I </a:t>
            </a:r>
            <a:r>
              <a:rPr lang="en-US" dirty="0" err="1"/>
              <a:t>realised</a:t>
            </a:r>
            <a:r>
              <a:rPr lang="en-US" dirty="0"/>
              <a:t> that the only way to alleviate my pain, even if a little bit, is by sharing their story.</a:t>
            </a:r>
          </a:p>
          <a:p>
            <a:r>
              <a:rPr lang="en-US" dirty="0"/>
              <a:t>These little victims of the senseless violence that rocked Peshawar in general and the Christian community in particular, were gems treasured by their parents, family, friends and teachers alike.</a:t>
            </a:r>
          </a:p>
          <a:p>
            <a:r>
              <a:rPr lang="en-US" dirty="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a:t>Neha</a:t>
            </a:r>
            <a:r>
              <a:rPr lang="en-US" dirty="0"/>
              <a:t>, who was running after him at the time, was so </a:t>
            </a:r>
            <a:r>
              <a:rPr lang="en-US" dirty="0" err="1"/>
              <a:t>traumatised</a:t>
            </a:r>
            <a:r>
              <a:rPr lang="en-US" dirty="0"/>
              <a:t> by the sight that her little heart gave in and she collapsed next to </a:t>
            </a:r>
            <a:r>
              <a:rPr lang="en-US" dirty="0" err="1"/>
              <a:t>Eshaan’s</a:t>
            </a:r>
            <a:r>
              <a:rPr lang="en-US" dirty="0"/>
              <a:t> torn body.</a:t>
            </a:r>
          </a:p>
          <a:p>
            <a:r>
              <a:rPr lang="en-US" dirty="0"/>
              <a:t>I cannot even begin to imagine what Eshaan and </a:t>
            </a:r>
            <a:r>
              <a:rPr lang="en-US" dirty="0" err="1"/>
              <a:t>Neha’s</a:t>
            </a:r>
            <a:r>
              <a:rPr lang="en-US" dirty="0"/>
              <a:t> parents must be feeling right now.  I can’t imagine the horror that any parent would feel upon hearing such news – that their two young children, the apples of their eyes, the stars in their life – are no more. There can be nothing more traumatic than raising your children, caring for them, loving them and already dreaming of their future only to have them ripped away from you.</a:t>
            </a:r>
          </a:p>
          <a:p>
            <a:r>
              <a:rPr lang="en-US" dirty="0"/>
              <a:t>In Eshaan and </a:t>
            </a:r>
            <a:r>
              <a:rPr lang="en-US" dirty="0" err="1"/>
              <a:t>Neha’s</a:t>
            </a:r>
            <a:r>
              <a:rPr lang="en-US" dirty="0"/>
              <a:t> case, the situation was worsened because their father, </a:t>
            </a:r>
            <a:r>
              <a:rPr lang="en-US" dirty="0" err="1"/>
              <a:t>Insar</a:t>
            </a:r>
            <a:r>
              <a:rPr lang="en-US" dirty="0"/>
              <a:t>, was in the United States at the time of the blast. In a cracked voice, he said over the phone,</a:t>
            </a:r>
          </a:p>
          <a:p>
            <a:r>
              <a:rPr lang="en-US" dirty="0"/>
              <a:t>“They were little angels sent down to me to love and protect. Like most fathers, I was often over-protective and sometimes downright clingy. After all, my children were my treasure.”</a:t>
            </a:r>
          </a:p>
          <a:p>
            <a:r>
              <a:rPr lang="en-US" dirty="0"/>
              <a:t>His voice completely broke then, and all we heard for a few minutes was the heart-wrenching weeping of a man in physical and emotional trauma. Mustering up his strength, he said,</a:t>
            </a:r>
          </a:p>
          <a:p>
            <a:r>
              <a:rPr lang="en-US" dirty="0"/>
              <a:t>“No parent should ever have to encounter a day like today; no parent should ever have to hear the words that your child is no more. Parents are never prepared to lose their children, not even children who have a terminal illness. Then how do I deal with something I did not even have an inkling of?”</a:t>
            </a:r>
          </a:p>
          <a:p>
            <a:r>
              <a:rPr lang="en-US" dirty="0"/>
              <a:t>After every few minutes of crying and talking about his children, he repeated, almost like a mantra,</a:t>
            </a:r>
          </a:p>
          <a:p>
            <a:r>
              <a:rPr lang="en-US" dirty="0"/>
              <a:t>“If only I was in Pakistan.”</a:t>
            </a:r>
          </a:p>
          <a:p>
            <a:r>
              <a:rPr lang="en-US" dirty="0"/>
              <a:t>While their father is in the US and has not been able to catch a flight back home yet, their mother, </a:t>
            </a:r>
            <a:r>
              <a:rPr lang="en-US" dirty="0" err="1"/>
              <a:t>Uzma</a:t>
            </a:r>
            <a:r>
              <a:rPr lang="en-US" dirty="0"/>
              <a:t>, is in the </a:t>
            </a:r>
            <a:r>
              <a:rPr lang="en-US" dirty="0">
                <a:hlinkClick r:id="rId5"/>
              </a:rPr>
              <a:t>Intensive Care Unit </a:t>
            </a:r>
            <a:r>
              <a:rPr lang="en-US" dirty="0"/>
              <a:t>(ICU). She still has no idea of what happened to her children.</a:t>
            </a:r>
          </a:p>
          <a:p>
            <a:r>
              <a:rPr lang="en-US" dirty="0"/>
              <a:t>Remembering his children, </a:t>
            </a:r>
            <a:r>
              <a:rPr lang="en-US" dirty="0" err="1"/>
              <a:t>Insar</a:t>
            </a:r>
            <a:r>
              <a:rPr lang="en-US" dirty="0"/>
              <a:t> says,</a:t>
            </a:r>
          </a:p>
          <a:p>
            <a:r>
              <a:rPr lang="en-US" dirty="0"/>
              <a:t>“Children change our life. They show us new ways to love, new things to find joy in, and new ways to look at the world.”</a:t>
            </a:r>
          </a:p>
          <a:p>
            <a:r>
              <a:rPr lang="en-US" dirty="0"/>
              <a:t>However, for </a:t>
            </a:r>
            <a:r>
              <a:rPr lang="en-US" dirty="0" err="1"/>
              <a:t>Insar</a:t>
            </a:r>
            <a:r>
              <a:rPr lang="en-US" dirty="0"/>
              <a:t> and </a:t>
            </a:r>
            <a:r>
              <a:rPr lang="en-US" dirty="0" err="1"/>
              <a:t>Uzma</a:t>
            </a:r>
            <a:r>
              <a:rPr lang="en-US" dirty="0"/>
              <a:t> the world has become dark and empty. This one incident has taken the light of their lives away and every room, every toy, every scribble will bring back painful memories. Their only wish will be to turn back time and see their children one last time, hold them tight and kiss their glowing faces. There will be times when getting through the day will feel like torture.</a:t>
            </a:r>
          </a:p>
          <a:p>
            <a:r>
              <a:rPr lang="en-US" dirty="0"/>
              <a:t>All we can do is pray that with time, these memories will become less painful and that one day, </a:t>
            </a:r>
            <a:r>
              <a:rPr lang="en-US" dirty="0" err="1"/>
              <a:t>Insar</a:t>
            </a:r>
            <a:r>
              <a:rPr lang="en-US" dirty="0"/>
              <a:t> and </a:t>
            </a:r>
            <a:r>
              <a:rPr lang="en-US" dirty="0" err="1"/>
              <a:t>Uzma</a:t>
            </a:r>
            <a:r>
              <a:rPr lang="en-US" dirty="0"/>
              <a:t> will begin to re-build their lives. We hope that they will learn to carry with them, happy memories of the love they shared with their precious children, even if it was for such a short time.</a:t>
            </a:r>
          </a:p>
          <a:p>
            <a:endParaRPr lang="en-US" dirty="0"/>
          </a:p>
          <a:p>
            <a:r>
              <a:rPr lang="en-US" dirty="0"/>
              <a:t>http://</a:t>
            </a:r>
            <a:r>
              <a:rPr lang="en-US" dirty="0" err="1"/>
              <a:t>blogs.tribune.com.pk</a:t>
            </a:r>
            <a:r>
              <a:rPr lang="en-US" dirty="0"/>
              <a:t>/story/18971/they-were-just-children-not-</a:t>
            </a:r>
            <a:r>
              <a:rPr lang="en-US" dirty="0" err="1"/>
              <a:t>christian</a:t>
            </a:r>
            <a:r>
              <a:rPr lang="en-US" dirty="0"/>
              <a:t>-children/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Times New Roman" charset="0"/>
                <a:ea typeface="ＭＳ Ｐゴシック" charset="0"/>
                <a:cs typeface="+mn-cs"/>
              </a:rPr>
              <a:t>ان حصيلة تجمع </a:t>
            </a:r>
            <a:r>
              <a:rPr lang="ar-JO">
                <a:latin typeface="Times New Roman" charset="0"/>
                <a:ea typeface="ＭＳ Ｐゴシック" charset="0"/>
                <a:cs typeface="+mn-cs"/>
              </a:rPr>
              <a:t>واحد مذهلة</a:t>
            </a:r>
            <a:endParaRPr lang="en-US" dirty="0">
              <a:latin typeface="Times New Roman" charset="0"/>
              <a:ea typeface="ＭＳ Ｐゴシック"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grief is unimaginable.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cs typeface="Arial" panose="020B0604020202020204" pitchFamily="34" charset="0"/>
              </a:rPr>
              <a:t>من المؤسف ان نرى غياب الطاقم الطبي بالمستشفى المحلي بسبب أن الأطباء </a:t>
            </a:r>
            <a:r>
              <a:rPr lang="ar-JO" dirty="0" err="1">
                <a:latin typeface="Arial" panose="020B0604020202020204" pitchFamily="34" charset="0"/>
                <a:cs typeface="Arial" panose="020B0604020202020204" pitchFamily="34" charset="0"/>
              </a:rPr>
              <a:t>لايعالجون</a:t>
            </a:r>
            <a:r>
              <a:rPr lang="ar-JO" dirty="0">
                <a:latin typeface="Arial" panose="020B0604020202020204" pitchFamily="34" charset="0"/>
                <a:cs typeface="Arial" panose="020B0604020202020204" pitchFamily="34" charset="0"/>
              </a:rPr>
              <a:t> مرضى مسيحين إلا بإذن من السياسة القائمة على البلد وفي الأسفل توجد مقالة عن هذا الموضوع</a:t>
            </a:r>
            <a:endParaRPr lang="en-US" dirty="0">
              <a:latin typeface="Arial" panose="020B0604020202020204" pitchFamily="34" charset="0"/>
              <a:cs typeface="Arial" panose="020B0604020202020204" pitchFamily="34" charset="0"/>
            </a:endParaRPr>
          </a:p>
          <a:p>
            <a:endParaRPr lang="en-US" dirty="0"/>
          </a:p>
          <a:p>
            <a:r>
              <a:rPr lang="en-US" dirty="0"/>
              <a:t>Full article:</a:t>
            </a:r>
          </a:p>
          <a:p>
            <a:endParaRPr lang="en-US" dirty="0"/>
          </a:p>
          <a:p>
            <a:r>
              <a:rPr lang="en-US" dirty="0"/>
              <a:t>PESHAWAR - Death toll from Sunday’s twin bombings at All Saints Church was horrendous and Lady Reading Hospital was running out of caskets, beds and medicine for the wounded; and on top of that doctors and paramedics were absent. </a:t>
            </a:r>
            <a:br>
              <a:rPr lang="en-US" dirty="0"/>
            </a:br>
            <a:r>
              <a:rPr lang="en-US" dirty="0"/>
              <a:t>To give vent to their anger over sorry state of affairs at the public health centre, attendants of the injured ransacked the hospital and chanted slogans against Khyber </a:t>
            </a:r>
            <a:r>
              <a:rPr lang="en-US" dirty="0" err="1"/>
              <a:t>Pakhtunkhwa</a:t>
            </a:r>
            <a:r>
              <a:rPr lang="en-US" dirty="0"/>
              <a:t> government for its inability to ensure every sort of health facility during the emergency situation. </a:t>
            </a:r>
            <a:br>
              <a:rPr lang="en-US" dirty="0"/>
            </a:br>
            <a:r>
              <a:rPr lang="en-US" dirty="0"/>
              <a:t>Insufficient number of doctors and nurses was present at the hospital that could hardly provide first aid treatment to over 100 injured ferried from the blast site. Despite the fact that an emergency was declared, most of the doctors remained absent from their duties. </a:t>
            </a:r>
            <a:br>
              <a:rPr lang="en-US" dirty="0"/>
            </a:br>
            <a:r>
              <a:rPr lang="en-US" dirty="0"/>
              <a:t>It came as a shock to learn that a provincial government so willing to provide free of cost treatment and medicines slipped on ensuring hassle-free health services. As a result, most of the injured could not get medical aid in a timely manner, while many of the injured had to lie down across the floor due to shortage of beds. </a:t>
            </a:r>
            <a:br>
              <a:rPr lang="en-US" dirty="0"/>
            </a:br>
            <a:r>
              <a:rPr lang="en-US" dirty="0"/>
              <a:t>Nevertheless, when Pakistan </a:t>
            </a:r>
            <a:r>
              <a:rPr lang="en-US" dirty="0" err="1"/>
              <a:t>Tehreek</a:t>
            </a:r>
            <a:r>
              <a:rPr lang="en-US" dirty="0"/>
              <a:t>-e-</a:t>
            </a:r>
            <a:r>
              <a:rPr lang="en-US" dirty="0" err="1"/>
              <a:t>Insaf</a:t>
            </a:r>
            <a:r>
              <a:rPr lang="en-US" dirty="0"/>
              <a:t> chief Imran Khan came in, most of the doctors had to pull up their socks in order to save their skin. </a:t>
            </a:r>
            <a:br>
              <a:rPr lang="en-US" dirty="0"/>
            </a:br>
            <a:r>
              <a:rPr lang="en-US" dirty="0"/>
              <a:t>People from different walks of life </a:t>
            </a:r>
            <a:r>
              <a:rPr lang="en-US" dirty="0" err="1"/>
              <a:t>criticised</a:t>
            </a:r>
            <a:r>
              <a:rPr lang="en-US" dirty="0"/>
              <a:t> PTI-led provincial government for its poor performance and asked it to provide all sort of health facilities to the injured. They also demanded stern action against the negligent doctors.</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www.nation.com.pk</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pakistan</a:t>
            </a:r>
            <a:r>
              <a:rPr lang="en-US" dirty="0">
                <a:latin typeface="Times New Roman" charset="0"/>
                <a:ea typeface="ＭＳ Ｐゴシック" charset="0"/>
                <a:cs typeface="ＭＳ Ｐゴシック" charset="0"/>
              </a:rPr>
              <a:t>-news-newspaper-daily-</a:t>
            </a:r>
            <a:r>
              <a:rPr lang="en-US" dirty="0" err="1">
                <a:latin typeface="Times New Roman" charset="0"/>
                <a:ea typeface="ＭＳ Ｐゴシック" charset="0"/>
                <a:cs typeface="ＭＳ Ｐゴシック" charset="0"/>
              </a:rPr>
              <a:t>english</a:t>
            </a:r>
            <a:r>
              <a:rPr lang="en-US" dirty="0">
                <a:latin typeface="Times New Roman" charset="0"/>
                <a:ea typeface="ＭＳ Ｐゴシック" charset="0"/>
                <a:cs typeface="ＭＳ Ｐゴシック" charset="0"/>
              </a:rPr>
              <a:t>-online/national/23-Sep-2013/</a:t>
            </a:r>
            <a:r>
              <a:rPr lang="en-US" dirty="0" err="1">
                <a:latin typeface="Times New Roman" charset="0"/>
                <a:ea typeface="ＭＳ Ｐゴシック" charset="0"/>
                <a:cs typeface="ＭＳ Ｐゴシック" charset="0"/>
              </a:rPr>
              <a:t>peshawar</a:t>
            </a:r>
            <a:r>
              <a:rPr lang="en-US" dirty="0">
                <a:latin typeface="Times New Roman" charset="0"/>
                <a:ea typeface="ＭＳ Ｐゴシック" charset="0"/>
                <a:cs typeface="ＭＳ Ｐゴシック" charset="0"/>
              </a:rPr>
              <a:t>-hospital-ransacked-for-absence-of-docs-facilities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لم تكن هذه الكنائس السبعة الأكبر او من المدن الأكثر نفوذا في اسيا الصغرى ومع ذلك , فقد تم تحديد موقعهم بشكل استراتيجي جميعا ( تحرك ) فمن خلال هذه المواقع نفهم كيف نسخوا النبوات وكيف ارسلوا هذه النسخ للكنائس القريبة منهم </a:t>
            </a:r>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7</a:t>
            </a:fld>
            <a:endParaRPr lang="en-GB" sz="1200">
              <a:solidFill>
                <a:prstClr val="white"/>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نجد بعض الضحايا الذين احتاجوا الى رعاية فورية لإنقاذ حياتهم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هل هو مكان عمل لك </a:t>
            </a:r>
            <a:r>
              <a:rPr lang="ar-JO" dirty="0" err="1">
                <a:latin typeface="Arial" panose="020B0604020202020204" pitchFamily="34" charset="0"/>
                <a:ea typeface="ＭＳ Ｐゴシック" charset="0"/>
                <a:cs typeface="Arial" panose="020B0604020202020204" pitchFamily="34" charset="0"/>
              </a:rPr>
              <a:t>مليئ</a:t>
            </a:r>
            <a:r>
              <a:rPr lang="ar-JO" dirty="0">
                <a:latin typeface="Arial" panose="020B0604020202020204" pitchFamily="34" charset="0"/>
                <a:ea typeface="ＭＳ Ｐゴシック" charset="0"/>
                <a:cs typeface="Arial" panose="020B0604020202020204" pitchFamily="34" charset="0"/>
              </a:rPr>
              <a:t> بالمتعصبين الذين يمنعون ترقيتك ويسخرون من إيمانك المسيحي ومن عائلتك؟</a:t>
            </a:r>
            <a:endParaRPr lang="en-US" dirty="0">
              <a:latin typeface="Arial" panose="020B0604020202020204" pitchFamily="34" charset="0"/>
              <a:ea typeface="ＭＳ Ｐゴシック" charset="0"/>
              <a:cs typeface="Arial" panose="020B0604020202020204" pitchFamily="34"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الأهم من كل هذا هو رأي المسيح بالمعاناة ورأيه بكيفية التجاوب معها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err="1">
                <a:latin typeface="Arial" panose="020B0604020202020204" pitchFamily="34" charset="0"/>
                <a:ea typeface="ＭＳ Ｐゴシック" charset="0"/>
                <a:cs typeface="Arial" panose="020B0604020202020204" pitchFamily="34" charset="0"/>
              </a:rPr>
              <a:t>لاتوجد</a:t>
            </a:r>
            <a:r>
              <a:rPr lang="ar-JO" dirty="0">
                <a:latin typeface="Arial" panose="020B0604020202020204" pitchFamily="34" charset="0"/>
                <a:ea typeface="ＭＳ Ｐゴシック" charset="0"/>
                <a:cs typeface="Arial" panose="020B0604020202020204" pitchFamily="34" charset="0"/>
              </a:rPr>
              <a:t> لدينا روايا فعلية عن كتابة يسوع لاي شيء باستثناء ما كتبه في يوحنا 8 – وليس لدينا فكرة كذلك عما كتبه!</a:t>
            </a:r>
            <a:r>
              <a:rPr lang="en-US" baseline="0"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dirty="0">
                <a:latin typeface="Arial" panose="020B0604020202020204" pitchFamily="34" charset="0"/>
                <a:cs typeface="Arial" panose="020B0604020202020204" pitchFamily="34" charset="0"/>
              </a:rPr>
              <a:t>نحن نتحدث عن </a:t>
            </a:r>
            <a:r>
              <a:rPr lang="en-US" dirty="0">
                <a:latin typeface="Arial" panose="020B0604020202020204" pitchFamily="34" charset="0"/>
                <a:cs typeface="Arial" panose="020B0604020202020204" pitchFamily="34" charset="0"/>
              </a:rPr>
              <a:t>WWJD </a:t>
            </a:r>
            <a:r>
              <a:rPr lang="ar-JO" dirty="0">
                <a:latin typeface="Arial" panose="020B0604020202020204" pitchFamily="34" charset="0"/>
                <a:cs typeface="Arial" panose="020B0604020202020204" pitchFamily="34" charset="0"/>
              </a:rPr>
              <a:t>( ماذا سيفعل يسوع ) ومع ذلك فأنا أخاطب </a:t>
            </a:r>
            <a:r>
              <a:rPr lang="en-US" dirty="0">
                <a:latin typeface="Arial" panose="020B0604020202020204" pitchFamily="34" charset="0"/>
                <a:cs typeface="Arial" panose="020B0604020202020204" pitchFamily="34" charset="0"/>
              </a:rPr>
              <a:t>, WWJS</a:t>
            </a:r>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93</a:t>
            </a:fld>
            <a:endParaRPr lang="en-US">
              <a:solidFill>
                <a:prstClr val="black"/>
              </a:solidFill>
              <a:latin typeface="Calibri"/>
            </a:endParaRPr>
          </a:p>
        </p:txBody>
      </p:sp>
    </p:spTree>
    <p:extLst>
      <p:ext uri="{BB962C8B-B14F-4D97-AF65-F5344CB8AC3E}">
        <p14:creationId xmlns:p14="http://schemas.microsoft.com/office/powerpoint/2010/main" val="23912398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في 95 م لقد تم نفي يوحنا لجزيرة بطموس وكان هناك إعلان تعزية بسفر الرؤيا من يسوع المسيح , فكيف تصلنا هذ </a:t>
            </a:r>
            <a:r>
              <a:rPr lang="ar-JO" dirty="0" err="1">
                <a:latin typeface="Times New Roman" charset="0"/>
                <a:ea typeface="ＭＳ Ｐゴシック" charset="0"/>
                <a:cs typeface="ＭＳ Ｐゴシック" charset="0"/>
              </a:rPr>
              <a:t>التعزيات</a:t>
            </a:r>
            <a:r>
              <a:rPr lang="ar-JO" dirty="0">
                <a:latin typeface="Times New Roman" charset="0"/>
                <a:ea typeface="ＭＳ Ｐゴシック" charset="0"/>
                <a:cs typeface="ＭＳ Ｐゴシック" charset="0"/>
              </a:rPr>
              <a:t> الأن ؟</a:t>
            </a:r>
            <a:r>
              <a:rPr lang="en-US" dirty="0">
                <a:latin typeface="Times New Roman" charset="0"/>
                <a:ea typeface="ＭＳ Ｐゴシック" charset="0"/>
                <a:cs typeface="ＭＳ Ｐゴシック" charset="0"/>
              </a:rPr>
              <a:t>?</a:t>
            </a: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prstClr val="white"/>
                </a:solidFill>
              </a:rPr>
              <a:pPr/>
              <a:t>94</a:t>
            </a:fld>
            <a:endParaRPr lang="en-GB" sz="1200">
              <a:solidFill>
                <a:prstClr val="white"/>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a:p>
            <a:r>
              <a:rPr lang="ar-JO" dirty="0">
                <a:latin typeface="Arial" panose="020B0604020202020204" pitchFamily="34" charset="0"/>
                <a:ea typeface="ＭＳ Ｐゴシック" charset="0"/>
                <a:cs typeface="Arial" panose="020B0604020202020204" pitchFamily="34" charset="0"/>
              </a:rPr>
              <a:t>ليسوع المسيح إستراتيجية ظهرت في سفر الرؤيا بأنه أعلن إلى يوحنا في جزيرة بطموس رؤيا أرسلها بدورها لعاصمة الكنائس المهمة في أفسس فنسخ </a:t>
            </a:r>
            <a:r>
              <a:rPr lang="ar-JO" dirty="0" err="1">
                <a:latin typeface="Arial" panose="020B0604020202020204" pitchFamily="34" charset="0"/>
                <a:ea typeface="ＭＳ Ｐゴシック" charset="0"/>
                <a:cs typeface="Arial" panose="020B0604020202020204" pitchFamily="34" charset="0"/>
              </a:rPr>
              <a:t>الأفسسيون</a:t>
            </a:r>
            <a:r>
              <a:rPr lang="ar-JO" dirty="0">
                <a:latin typeface="Arial" panose="020B0604020202020204" pitchFamily="34" charset="0"/>
                <a:ea typeface="ＭＳ Ｐゴシック" charset="0"/>
                <a:cs typeface="Arial" panose="020B0604020202020204" pitchFamily="34" charset="0"/>
              </a:rPr>
              <a:t> سفر الرؤيا كاملا و أرسلوه إلى بقية الكنائس حسب الترتيب الموجود بالخريطة </a:t>
            </a:r>
            <a:endParaRPr lang="en-US"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95</a:t>
            </a:fld>
            <a:endParaRPr lang="en-GB" sz="1200">
              <a:solidFill>
                <a:prstClr val="white"/>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ar-JO" dirty="0">
                <a:latin typeface="Arial" panose="020B0604020202020204" pitchFamily="34" charset="0"/>
                <a:ea typeface="ＭＳ Ｐゴシック" charset="0"/>
                <a:cs typeface="Arial" panose="020B0604020202020204" pitchFamily="34" charset="0"/>
              </a:rPr>
              <a:t>لم تكن هذه المدن الأكثر تأثيرا في أسيا لكنها عملت كل كنيسة منها أن تنسخ سفر الرؤيا و ترسله إلى الكنائس الأخرى القريبة و للكنائس التي تقع على طول الطريق من أفسس </a:t>
            </a:r>
            <a:r>
              <a:rPr lang="ar-JO" dirty="0" err="1">
                <a:latin typeface="Arial" panose="020B0604020202020204" pitchFamily="34" charset="0"/>
                <a:ea typeface="ＭＳ Ｐゴシック" charset="0"/>
                <a:cs typeface="Arial" panose="020B0604020202020204" pitchFamily="34" charset="0"/>
              </a:rPr>
              <a:t>إلىان</a:t>
            </a:r>
            <a:r>
              <a:rPr lang="ar-JO" dirty="0">
                <a:latin typeface="Arial" panose="020B0604020202020204" pitchFamily="34" charset="0"/>
                <a:ea typeface="ＭＳ Ｐゴシック" charset="0"/>
                <a:cs typeface="Arial" panose="020B0604020202020204" pitchFamily="34" charset="0"/>
              </a:rPr>
              <a:t> وصلت </a:t>
            </a:r>
            <a:r>
              <a:rPr lang="ar-JO" dirty="0" err="1">
                <a:latin typeface="Arial" panose="020B0604020202020204" pitchFamily="34" charset="0"/>
                <a:ea typeface="ＭＳ Ｐゴシック" charset="0"/>
                <a:cs typeface="Arial" panose="020B0604020202020204" pitchFamily="34" charset="0"/>
              </a:rPr>
              <a:t>لادوكية</a:t>
            </a:r>
            <a:r>
              <a:rPr lang="ar-JO">
                <a:latin typeface="Arial" panose="020B0604020202020204" pitchFamily="34" charset="0"/>
                <a:ea typeface="ＭＳ Ｐゴシック" charset="0"/>
                <a:cs typeface="Arial" panose="020B0604020202020204" pitchFamily="34" charset="0"/>
              </a:rPr>
              <a:t> </a:t>
            </a:r>
            <a:r>
              <a:rPr lang="en-US">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96</a:t>
            </a:fld>
            <a:endParaRPr lang="en-GB" sz="1200">
              <a:solidFill>
                <a:prstClr val="white"/>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NS-27-Rev1-slide 226</a:t>
            </a:r>
          </a:p>
          <a:p>
            <a:r>
              <a:rPr lang="en-US" dirty="0"/>
              <a:t>NS-27-Rev2-slide 10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5667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922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يعتقد بعض العلماء على مر السنين أن هذه الكنائس تمثل سبعة مراحل من تاريخ الكنيسة لقد نقل رسل المسيح الانجيل ولكن بحلول عام 95 م أصبح الحب في أفسس باردا حيث توفي يوحنا 100 م وهو أخر الرسل وقد انتقلت الرسالة عن طريق تلاميذهم أي تلاميذ الرسل ما اطلق عليهم تلاميذ الكنيسة  </a:t>
            </a:r>
          </a:p>
          <a:p>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p:txBody>
      </p:sp>
      <p:sp>
        <p:nvSpPr>
          <p:cNvPr id="7854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23025-A112-304B-AB77-E5A0D4C91B89}" type="slidenum">
              <a:rPr lang="en-GB" sz="1200">
                <a:solidFill>
                  <a:prstClr val="white"/>
                </a:solidFill>
              </a:rPr>
              <a:pPr/>
              <a:t>8</a:t>
            </a:fld>
            <a:endParaRPr lang="en-GB" sz="1200">
              <a:solidFill>
                <a:prstClr val="white"/>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1688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91124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Church</a:t>
            </a:r>
            <a:r>
              <a:rPr lang="en-US" sz="1200"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Christ</a:t>
            </a:r>
            <a:r>
              <a:rPr lang="en-US" sz="1200"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Commendation</a:t>
            </a:r>
            <a:r>
              <a:rPr lang="en-US" sz="1200"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Rebuke</a:t>
            </a:r>
            <a:r>
              <a:rPr lang="en-US" sz="1200"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Exhortation</a:t>
            </a:r>
            <a:r>
              <a:rPr lang="en-US" sz="1200"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Warning</a:t>
            </a:r>
            <a:r>
              <a:rPr lang="en-US" sz="1200"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Promise</a:t>
            </a:r>
            <a:r>
              <a:rPr lang="en-US" sz="1200"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E41C86-EA08-BA4E-8D69-6162DB12E0F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3315350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5F82D5-2E6B-7644-B89D-69369BD24E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Times New Roman" charset="0"/>
              </a:rPr>
              <a:t>The first letter was sent to Ephesus,</a:t>
            </a:r>
            <a:r>
              <a:rPr lang="en-US" baseline="0" dirty="0">
                <a:latin typeface="Times New Roman" charset="0"/>
                <a:ea typeface="ＭＳ Ｐゴシック" charset="0"/>
                <a:cs typeface="Times New Roman" charset="0"/>
              </a:rPr>
              <a:t> which we covered last week.</a:t>
            </a:r>
            <a:endParaRPr lang="en-US" dirty="0">
              <a:latin typeface="Times New Roman" charset="0"/>
              <a:ea typeface="ＭＳ Ｐゴシック" charset="0"/>
              <a:cs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103</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805189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DC811C-7C18-5241-9897-7A68211CCAF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So today</a:t>
            </a:r>
            <a:r>
              <a:rPr lang="en-US" baseline="0" dirty="0">
                <a:latin typeface="Times New Roman" charset="0"/>
                <a:ea typeface="ＭＳ Ｐゴシック" charset="0"/>
                <a:cs typeface="ＭＳ Ｐゴシック" charset="0"/>
              </a:rPr>
              <a:t> we come to the second letter, written to believers in Smyrna.  This letter addresses this question…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9406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a:p>
            <a:r>
              <a:rPr lang="ar-JO" dirty="0">
                <a:latin typeface="Arial" panose="020B0604020202020204" pitchFamily="34" charset="0"/>
                <a:ea typeface="ＭＳ Ｐゴシック" charset="0"/>
                <a:cs typeface="Arial" panose="020B0604020202020204" pitchFamily="34" charset="0"/>
              </a:rPr>
              <a:t>ليسوع المسيح إستراتيجية ظهرت في سفر الرؤيا بأنه أعلن إلى يوحنا في جزيرة بطموس رؤيا أرسلها بدورها لعاصمة الكنائس المهمة في أفسس فنسخ </a:t>
            </a:r>
            <a:r>
              <a:rPr lang="ar-JO" dirty="0" err="1">
                <a:latin typeface="Arial" panose="020B0604020202020204" pitchFamily="34" charset="0"/>
                <a:ea typeface="ＭＳ Ｐゴシック" charset="0"/>
                <a:cs typeface="Arial" panose="020B0604020202020204" pitchFamily="34" charset="0"/>
              </a:rPr>
              <a:t>الأفسسيون</a:t>
            </a:r>
            <a:r>
              <a:rPr lang="ar-JO" dirty="0">
                <a:latin typeface="Arial" panose="020B0604020202020204" pitchFamily="34" charset="0"/>
                <a:ea typeface="ＭＳ Ｐゴシック" charset="0"/>
                <a:cs typeface="Arial" panose="020B0604020202020204" pitchFamily="34" charset="0"/>
              </a:rPr>
              <a:t> سفر الرؤيا كاملا و أرسلوه إلى بقية الكنائس حسب الترتيب الموجود بالخريطة </a:t>
            </a:r>
            <a:endParaRPr lang="en-US"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106</a:t>
            </a:fld>
            <a:endParaRPr lang="en-GB" sz="1200">
              <a:solidFill>
                <a:prstClr val="white"/>
              </a:solidFill>
            </a:endParaRPr>
          </a:p>
        </p:txBody>
      </p:sp>
    </p:spTree>
    <p:extLst>
      <p:ext uri="{BB962C8B-B14F-4D97-AF65-F5344CB8AC3E}">
        <p14:creationId xmlns:p14="http://schemas.microsoft.com/office/powerpoint/2010/main" val="34150884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pain good?  Most of us do not think so!</a:t>
            </a:r>
          </a:p>
          <a:p>
            <a:r>
              <a:rPr lang="en-US" dirty="0"/>
              <a:t>• Isaac</a:t>
            </a:r>
          </a:p>
          <a:p>
            <a:r>
              <a:rPr lang="en-US" dirty="0"/>
              <a:t>Little Isaac Brown is five years old. Like other kids his age, he's learning to read and write his ABCs and to calculate simple addition and subtraction. But there is one thing Isaac is learning that rare few other children will ever have to learn. Isaac is learning about pain.</a:t>
            </a:r>
          </a:p>
          <a:p>
            <a:r>
              <a:rPr lang="en-US" dirty="0"/>
              <a:t>"We're doing the best we can to just teach him; he knows blood is bad," said Brown. "We taught him even when he was little to say '</a:t>
            </a:r>
            <a:r>
              <a:rPr lang="en-US" dirty="0" err="1"/>
              <a:t>ow</a:t>
            </a:r>
            <a:r>
              <a:rPr lang="en-US" dirty="0"/>
              <a:t>.' You don't have to tell normal kids to say '</a:t>
            </a:r>
            <a:r>
              <a:rPr lang="en-US" dirty="0" err="1"/>
              <a:t>ow</a:t>
            </a:r>
            <a:r>
              <a:rPr lang="en-US" dirty="0"/>
              <a:t>.'"</a:t>
            </a:r>
          </a:p>
          <a:p>
            <a:r>
              <a:rPr lang="en-US" dirty="0"/>
              <a:t>• Baby</a:t>
            </a:r>
          </a:p>
          <a:p>
            <a:r>
              <a:rPr lang="en-US" dirty="0"/>
              <a:t>Isaac was born with an extremely rare genetic insensitivity to pain. Like a modern day leper, Isaac doesn't know when he's touching a hot stove, when he's stepped on broken glass, or when he's broken a bone.  For example, he broke his pelvis and felt no pain at all.</a:t>
            </a:r>
          </a:p>
          <a:p>
            <a:r>
              <a:rPr lang="en-US" dirty="0"/>
              <a:t>• Leg</a:t>
            </a:r>
          </a:p>
          <a:p>
            <a:r>
              <a:rPr lang="en-US" dirty="0"/>
              <a:t>Because he doesn't feel injuries, Isaac's parents, Carrie and Randy Brown, are teaching him how to identify them to stay healthy.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3456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0" indent="0">
              <a:buNone/>
            </a:pPr>
            <a:r>
              <a:rPr lang="ar-JO" sz="1200" kern="1200" dirty="0">
                <a:solidFill>
                  <a:schemeClr val="tx1"/>
                </a:solidFill>
                <a:effectLst/>
                <a:latin typeface="Times New Roman" pitchFamily="-112" charset="0"/>
                <a:ea typeface="ＭＳ Ｐゴシック" pitchFamily="-108" charset="-128"/>
                <a:cs typeface="ＭＳ Ｐゴシック" pitchFamily="-108" charset="-128"/>
              </a:rPr>
              <a:t>أربع وجهات نظر :</a:t>
            </a:r>
          </a:p>
          <a:p>
            <a:pPr marL="0" indent="0">
              <a:buNone/>
            </a:pPr>
            <a:r>
              <a:rPr lang="ar-JO" sz="1200" kern="1200" dirty="0">
                <a:solidFill>
                  <a:schemeClr val="tx1"/>
                </a:solidFill>
                <a:effectLst/>
                <a:latin typeface="Times New Roman" pitchFamily="-112" charset="0"/>
                <a:ea typeface="ＭＳ Ｐゴシック" pitchFamily="-108" charset="-128"/>
                <a:cs typeface="ＭＳ Ｐゴシック" pitchFamily="-108" charset="-128"/>
              </a:rPr>
              <a:t>1- الكنائس التاريخية : كانت الكنائس السبعة على زمن يوحنا هي كنائس فعلية وكانوا متمسكين بهذا الرأي باستثناء </a:t>
            </a:r>
            <a:r>
              <a:rPr lang="ar-JO" sz="1200" kern="1200" dirty="0" err="1">
                <a:solidFill>
                  <a:schemeClr val="tx1"/>
                </a:solidFill>
                <a:effectLst/>
                <a:latin typeface="Times New Roman" pitchFamily="-112" charset="0"/>
                <a:ea typeface="ＭＳ Ｐゴシック" pitchFamily="-108" charset="-128"/>
                <a:cs typeface="ＭＳ Ｐゴシック" pitchFamily="-108" charset="-128"/>
              </a:rPr>
              <a:t>بوللينجر</a:t>
            </a:r>
            <a:r>
              <a:rPr lang="ar-JO" sz="1200" kern="1200" dirty="0">
                <a:solidFill>
                  <a:schemeClr val="tx1"/>
                </a:solidFill>
                <a:effectLst/>
                <a:latin typeface="Times New Roman" pitchFamily="-112" charset="0"/>
                <a:ea typeface="ＭＳ Ｐゴシック" pitchFamily="-108" charset="-128"/>
                <a:cs typeface="ＭＳ Ｐゴシック" pitchFamily="-108" charset="-128"/>
              </a:rPr>
              <a:t> عام 1935 والذي علم تعليم مختلف هو أن السبع كنائس تمثل سبع جماعات يهودية وقت </a:t>
            </a:r>
            <a:r>
              <a:rPr lang="ar-JO" sz="1200" kern="1200">
                <a:solidFill>
                  <a:schemeClr val="tx1"/>
                </a:solidFill>
                <a:effectLst/>
                <a:latin typeface="Times New Roman" pitchFamily="-112" charset="0"/>
                <a:ea typeface="ＭＳ Ｐゴシック" pitchFamily="-108" charset="-128"/>
                <a:cs typeface="ＭＳ Ｐゴシック" pitchFamily="-108" charset="-128"/>
              </a:rPr>
              <a:t>الضيقة المستقبلية </a:t>
            </a:r>
            <a:endParaRPr lang="ar-JO" sz="1200" kern="1200" dirty="0">
              <a:solidFill>
                <a:schemeClr val="tx1"/>
              </a:solidFill>
              <a:effectLst/>
              <a:latin typeface="Times New Roman" pitchFamily="-112" charset="0"/>
              <a:ea typeface="ＭＳ Ｐゴシック" pitchFamily="-108" charset="-128"/>
              <a:cs typeface="ＭＳ Ｐゴシック" pitchFamily="-108" charset="-128"/>
            </a:endParaRPr>
          </a:p>
          <a:p>
            <a:pPr marL="0" indent="0">
              <a:buNone/>
            </a:pPr>
            <a:endParaRPr lang="ar-JO" sz="1200" kern="1200" dirty="0">
              <a:solidFill>
                <a:schemeClr val="tx1"/>
              </a:solidFill>
              <a:effectLst/>
              <a:latin typeface="Times New Roman" pitchFamily="-112" charset="0"/>
              <a:ea typeface="ＭＳ Ｐゴシック" pitchFamily="-108" charset="-128"/>
              <a:cs typeface="ＭＳ Ｐゴシック" pitchFamily="-108" charset="-128"/>
            </a:endParaRPr>
          </a:p>
          <a:p>
            <a:pPr marL="0" indent="0">
              <a:buNone/>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200" baseline="0" dirty="0">
              <a:latin typeface="Times New Roman" charset="0"/>
              <a:ea typeface="ＭＳ Ｐゴシック" charset="0"/>
              <a:cs typeface="ＭＳ Ｐゴシック" charset="0"/>
            </a:endParaRPr>
          </a:p>
          <a:p>
            <a:pPr marL="228600" indent="-228600">
              <a:buAutoNum type="arabicPeriod"/>
            </a:pPr>
            <a:r>
              <a:rPr lang="en-US" sz="12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200" baseline="0" dirty="0">
              <a:latin typeface="Times New Roman" charset="0"/>
              <a:ea typeface="ＭＳ Ｐゴシック" charset="0"/>
              <a:cs typeface="ＭＳ Ｐゴシック" charset="0"/>
            </a:endParaRPr>
          </a:p>
          <a:p>
            <a:pPr marL="0" indent="0">
              <a:buNone/>
            </a:pPr>
            <a:r>
              <a:rPr lang="en-US" sz="1200" baseline="0" dirty="0">
                <a:latin typeface="Times New Roman" charset="0"/>
                <a:ea typeface="ＭＳ Ｐゴシック" charset="0"/>
                <a:cs typeface="ＭＳ Ｐゴシック" charset="0"/>
              </a:rPr>
              <a:t>Critique of Each View:</a:t>
            </a:r>
          </a:p>
          <a:p>
            <a:pPr marL="228600" indent="-228600">
              <a:buAutoNum type="arabicPeriod"/>
            </a:pPr>
            <a:r>
              <a:rPr lang="en-US" sz="12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200" baseline="0" dirty="0">
                <a:latin typeface="Times New Roman" charset="0"/>
                <a:ea typeface="ＭＳ Ｐゴシック" charset="0"/>
                <a:cs typeface="ＭＳ Ｐゴシック" charset="0"/>
              </a:rPr>
              <a:t>Prophetic: (a) Any prophetic element would destroy the doctrine of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so the chapters must relate only to actual first century churches since the 4</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and 6</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a:t>
            </a:r>
            <a:r>
              <a:rPr lang="en-US" sz="1200" baseline="0" dirty="0" err="1">
                <a:latin typeface="Times New Roman" charset="0"/>
                <a:ea typeface="ＭＳ Ｐゴシック" charset="0"/>
                <a:cs typeface="ＭＳ Ｐゴシック" charset="0"/>
              </a:rPr>
              <a:t>Laodicean</a:t>
            </a:r>
            <a:r>
              <a:rPr lang="en-US" sz="1200" baseline="0" dirty="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200" baseline="0" dirty="0">
                <a:latin typeface="Times New Roman" charset="0"/>
                <a:ea typeface="ＭＳ Ｐゴシック" charset="0"/>
                <a:cs typeface="ＭＳ Ｐゴシック" charset="0"/>
              </a:rPr>
              <a:t>Typical (Representative): (a)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would be ruined only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9</a:t>
            </a:fld>
            <a:endParaRPr lang="en-GB" sz="1200">
              <a:solidFill>
                <a:prstClr val="white"/>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Family</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"The toddler years were an absolute nightmare," said Isaac's mother, Carrie Brown. "He would just drop to the ground and smack his face on the table. He thought the fall was fun."</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Isaac has dunked his hand in hot coffee without flinching. He once placed his palm on a working oven burner without shedding a tear.</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His parents are believers.  His mother noted..</a:t>
            </a:r>
          </a:p>
          <a:p>
            <a:pPr marL="0" marR="0" lvl="3" indent="0" algn="l" defTabSz="457035" rtl="0" eaLnBrk="1" fontAlgn="auto" latinLnBrk="0" hangingPunct="1">
              <a:lnSpc>
                <a:spcPct val="100000"/>
              </a:lnSpc>
              <a:spcBef>
                <a:spcPts val="0"/>
              </a:spcBef>
              <a:spcAft>
                <a:spcPts val="0"/>
              </a:spcAft>
              <a:buClrTx/>
              <a:buSzTx/>
              <a:buFontTx/>
              <a:buNone/>
              <a:tabLst/>
              <a:defRPr/>
            </a:pPr>
            <a:endParaRPr lang="en-US" dirty="0"/>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Read</a:t>
            </a:r>
            <a:r>
              <a:rPr lang="en-US" baseline="0" dirty="0"/>
              <a:t> quote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3881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18101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D23918-9DE9-1A4B-A00F-037F1351245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04D16C-6DB0-3346-A0F5-B76AA8FBE7B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Indian Christians burn Pakistan’s flag to protest church attack in Peshawar - See more at: http://</a:t>
            </a:r>
            <a:r>
              <a:rPr lang="en-US" dirty="0" err="1">
                <a:effectLst/>
              </a:rPr>
              <a:t>post.jagran.com</a:t>
            </a:r>
            <a:r>
              <a:rPr lang="en-US" dirty="0">
                <a:effectLst/>
              </a:rPr>
              <a:t>/christians-burn-pakistans-flag-to-protest-church-attack-in-peshawar-1380097718#sthash.drVPwCB0.dpuf</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NS-27-Rev1-slide 226</a:t>
            </a:r>
          </a:p>
          <a:p>
            <a:r>
              <a:rPr lang="en-US" dirty="0"/>
              <a:t>NS-27-Rev2-slide 10</a:t>
            </a:r>
          </a:p>
        </p:txBody>
      </p:sp>
      <p:sp>
        <p:nvSpPr>
          <p:cNvPr id="4" name="Slide Number Placeholder 3"/>
          <p:cNvSpPr>
            <a:spLocks noGrp="1"/>
          </p:cNvSpPr>
          <p:nvPr>
            <p:ph type="sldNum" sz="quarter" idx="5"/>
          </p:nvPr>
        </p:nvSpPr>
        <p:spPr/>
        <p:txBody>
          <a:bodyPr/>
          <a:lstStyle/>
          <a:p>
            <a:fld id="{99208AAC-BD08-E443-89A2-A8F38D944BDB}" type="slidenum">
              <a:rPr lang="en-US" smtClean="0"/>
              <a:pPr/>
              <a:t>10</a:t>
            </a:fld>
            <a:endParaRPr lang="en-US"/>
          </a:p>
        </p:txBody>
      </p:sp>
    </p:spTree>
    <p:extLst>
      <p:ext uri="{BB962C8B-B14F-4D97-AF65-F5344CB8AC3E}">
        <p14:creationId xmlns:p14="http://schemas.microsoft.com/office/powerpoint/2010/main" val="2024649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Note the large words in English that the people of All Saints read prior to their martyrdom or suffering</a:t>
            </a:r>
            <a:r>
              <a:rPr lang="en-US" baseline="0" dirty="0">
                <a:latin typeface="Times New Roman" charset="0"/>
                <a:ea typeface="ＭＳ Ｐゴシック" charset="0"/>
                <a:cs typeface="ＭＳ Ｐゴシック" charset="0"/>
              </a:rPr>
              <a:t> in the courtyard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ea typeface="ＭＳ Ｐゴシック" charset="0"/>
                <a:cs typeface="Arial" panose="020B0604020202020204" pitchFamily="34" charset="0"/>
              </a:rPr>
              <a:t>لقد خصصنا 3000 دولار سنغافوري لمساعدة 6 عائلات فقدت معيليها لمدة ثلاثة أشهر.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68756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41620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D23918-9DE9-1A4B-A00F-037F1351245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66402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D23918-9DE9-1A4B-A00F-037F1351245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Commit now not to waver or give up your faith due to persecution.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7128628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DC811C-7C18-5241-9897-7A68211CCAF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1577139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ENDA has been presented in the two houses of the US Congress several times</a:t>
            </a:r>
            <a:r>
              <a:rPr lang="en-US" baseline="0" dirty="0"/>
              <a:t> in the past 40 years, each time being defeated.  However, the margin of defeat is narrowing and proponents are at </a:t>
            </a:r>
            <a:r>
              <a:rPr lang="en-US" baseline="0"/>
              <a:t>it again.</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196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Supporters have convinced people that homosexuality is not only OK, but it MUST be supported as it is as unchangeable as one’s race, gender, or national origin.</a:t>
            </a:r>
            <a:r>
              <a:rPr lang="en-US" dirty="0">
                <a:effectLst/>
              </a:rPr>
              <a:t> </a:t>
            </a:r>
            <a:endParaRPr lang="en-US" dirty="0"/>
          </a:p>
          <a:p>
            <a:endParaRPr lang="en-US" dirty="0"/>
          </a:p>
          <a:p>
            <a:r>
              <a:rPr lang="en-US" dirty="0"/>
              <a:t>http://</a:t>
            </a:r>
            <a:r>
              <a:rPr lang="en-US" dirty="0" err="1"/>
              <a:t>www.washingtonblade.com</a:t>
            </a:r>
            <a:r>
              <a:rPr lang="en-US" dirty="0"/>
              <a:t>/2013/10/30/</a:t>
            </a:r>
            <a:r>
              <a:rPr lang="en-US" dirty="0" err="1"/>
              <a:t>enda</a:t>
            </a:r>
            <a:r>
              <a:rPr lang="en-US" dirty="0"/>
              <a:t>-heats/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5691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04D16C-6DB0-3346-A0F5-B76AA8FBE7B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6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48872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2D99AC-733E-7843-92D5-0CB5F610B9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912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5C4E05-8D0C-D349-BE3A-42470D50D6A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8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135EEA-EF2E-0148-B402-74A6465A49C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90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FBF8A8-46EA-F045-838B-49F2AA79E98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92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8630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9/28/24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32444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9/28/24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51927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9/28/24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765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9/28/24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6436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202607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70256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357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9367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6486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172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1673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45473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5360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9777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946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4658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00181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9979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7692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0861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90949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93549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80393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20067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68666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500753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65123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50602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1935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14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985845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71964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677832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786309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612940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182025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232054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51436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963687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8998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341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54050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760493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295562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39411834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25266740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9640531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34725544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162941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39935833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1736319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2418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6406095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14092531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6179190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36800098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19818751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8805882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7957497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9720041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0790525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445550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568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6161449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7097746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9470984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6323996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3764114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9986686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a:t>Click to edit Master subtitle style</a:t>
            </a:r>
          </a:p>
        </p:txBody>
      </p:sp>
    </p:spTree>
    <p:extLst>
      <p:ext uri="{BB962C8B-B14F-4D97-AF65-F5344CB8AC3E}">
        <p14:creationId xmlns:p14="http://schemas.microsoft.com/office/powerpoint/2010/main" val="199001590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60734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a:t>Click to edit Master text styles</a:t>
            </a:r>
          </a:p>
        </p:txBody>
      </p:sp>
    </p:spTree>
    <p:extLst>
      <p:ext uri="{BB962C8B-B14F-4D97-AF65-F5344CB8AC3E}">
        <p14:creationId xmlns:p14="http://schemas.microsoft.com/office/powerpoint/2010/main" val="724714748"/>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6454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5643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600771"/>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048510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19112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218707977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endParaRPr lang="en-US"/>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381714140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46606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6"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268800"/>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lIns="91411" tIns="45706" rIns="91411" bIns="45706"/>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84016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lIns="91411" tIns="45706" rIns="91411" bIns="457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924739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a:prstGeom prst="rect">
            <a:avLst/>
          </a:prstGeom>
        </p:spPr>
        <p:txBody>
          <a:bodyPr lIns="91411" tIns="45706" rIns="91411" bIns="45706"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58001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3147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861615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434360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661180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843638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a:prstGeom prst="rect">
            <a:avLst/>
          </a:prstGeom>
        </p:spPr>
        <p:txBody>
          <a:bodyPr lIns="91411" tIns="45706" rIns="91411" bIns="4570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1596815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11" tIns="45706" rIns="91411" bIns="45706"/>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209074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1" tIns="45706" rIns="91411" bIns="457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160495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lIns="91411" tIns="45706" rIns="91411" bIns="457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125684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a:t>Click to edit Master subtitle style</a:t>
            </a:r>
          </a:p>
        </p:txBody>
      </p:sp>
    </p:spTree>
    <p:extLst>
      <p:ext uri="{BB962C8B-B14F-4D97-AF65-F5344CB8AC3E}">
        <p14:creationId xmlns:p14="http://schemas.microsoft.com/office/powerpoint/2010/main" val="525981644"/>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18461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8874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a:t>Click to edit Master text styles</a:t>
            </a:r>
          </a:p>
        </p:txBody>
      </p:sp>
    </p:spTree>
    <p:extLst>
      <p:ext uri="{BB962C8B-B14F-4D97-AF65-F5344CB8AC3E}">
        <p14:creationId xmlns:p14="http://schemas.microsoft.com/office/powerpoint/2010/main" val="166400346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60228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61842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899191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21522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418035142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337216976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003322"/>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5"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75925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2045324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8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78369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33121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332835594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30215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43596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0866834"/>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34189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180636418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5138564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82169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92685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6192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50E5D-8BAC-D143-89F1-6241E8FF2E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2673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7C6BC1-BB8E-5340-A878-AA5888E87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02151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216D4-EA55-F94B-90BE-6621CC7A89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4983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1F91BD-778D-FF4C-8C81-C2F3678820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7256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740CF2-CD43-4C47-B3BF-55345D425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93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D24CC5-329F-1B4F-82D9-E2D92FE6E2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0490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EC7CAB-9220-994A-B0D1-E531E6D1A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6765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F5F678-A786-8C47-B561-82BBF9741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3962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76D71-2826-3C4A-9301-BC77279E0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3357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8E70A-B321-C447-8441-A4D2A3DBD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3482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2147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C37241-9627-C346-9733-52A8A22141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7340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9394743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982268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233585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72445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556649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916391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674086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725396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18628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3131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756035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977743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74322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5770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36568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84441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1346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40407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32232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9126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5849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28906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8513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324381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14344184"/>
      </p:ext>
    </p:extLst>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54075966"/>
      </p:ext>
    </p:extLst>
  </p:cSld>
  <p:clrMapOvr>
    <a:masterClrMapping/>
  </p:clrMapOvr>
  <p:transition>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04119878"/>
      </p:ext>
    </p:extLst>
  </p:cSld>
  <p:clrMapOvr>
    <a:masterClrMapping/>
  </p:clrMapOvr>
  <p:transition>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06619085"/>
      </p:ext>
    </p:extLst>
  </p:cSld>
  <p:clrMapOvr>
    <a:masterClrMapping/>
  </p:clrMapOvr>
  <p:transition>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25896195"/>
      </p:ext>
    </p:extLst>
  </p:cSld>
  <p:clrMapOvr>
    <a:masterClrMapping/>
  </p:clrMapOvr>
  <p:transition>
    <p:rand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14729866"/>
      </p:ext>
    </p:extLst>
  </p:cSld>
  <p:clrMapOvr>
    <a:masterClrMapping/>
  </p:clrMapOvr>
  <p:transition>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98572228"/>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6777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77157286"/>
      </p:ext>
    </p:extLst>
  </p:cSld>
  <p:clrMapOvr>
    <a:masterClrMapping/>
  </p:clrMapOvr>
  <p:transition>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96228309"/>
      </p:ext>
    </p:extLst>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41193106"/>
      </p:ext>
    </p:extLst>
  </p:cSld>
  <p:clrMapOvr>
    <a:masterClrMapping/>
  </p:clrMapOvr>
  <p:transition>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29626909"/>
      </p:ext>
    </p:extLst>
  </p:cSld>
  <p:clrMapOvr>
    <a:masterClrMapping/>
  </p:clrMapOvr>
  <p:transition>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EB2B71A9-0352-C44C-862F-9C26A05BD3F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769063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0E384BA-D442-944A-8F93-61754ED82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5776844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3E39349-7AA1-C14C-B960-5A7E6C8DAF5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2504365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FCF51995-73A8-5A48-89BA-1633C01375A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7185774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46B1889F-7CDE-2546-A674-2A2F838812C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415941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1CECF33-A94D-CB46-99C0-AC5909EED7E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81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042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7522A03-17AC-3B4C-9A2B-B5D533A1CDE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472535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D5BFE59-746A-C146-86A6-5F38DD3912D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1712638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8D1D492-5F39-904F-8388-CE770E3E0C6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2556359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0DBEE9FF-7FCC-4246-8CDF-14B655F22E5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9382419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21AB2E97-D180-A24F-9E6E-45FF73F64A0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002568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960072546"/>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635406781"/>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1827277489"/>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2796326461"/>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380526568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941410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4140723157"/>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1233453943"/>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4126325310"/>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4037637671"/>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1577576522"/>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970844147"/>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7C06051-45D4-4B97-9C95-F9763806FECE}" type="slidenum">
              <a:rPr lang="en-US"/>
              <a:pPr>
                <a:defRPr/>
              </a:pPr>
              <a:t>‹#›</a:t>
            </a:fld>
            <a:endParaRPr lang="en-US"/>
          </a:p>
        </p:txBody>
      </p:sp>
    </p:spTree>
    <p:extLst>
      <p:ext uri="{BB962C8B-B14F-4D97-AF65-F5344CB8AC3E}">
        <p14:creationId xmlns:p14="http://schemas.microsoft.com/office/powerpoint/2010/main" val="13516808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4B9BB19-C0DB-4341-912E-D271F74CBE6D}" type="slidenum">
              <a:rPr lang="en-US"/>
              <a:pPr>
                <a:defRPr/>
              </a:pPr>
              <a:t>‹#›</a:t>
            </a:fld>
            <a:endParaRPr lang="en-US"/>
          </a:p>
        </p:txBody>
      </p:sp>
    </p:spTree>
    <p:extLst>
      <p:ext uri="{BB962C8B-B14F-4D97-AF65-F5344CB8AC3E}">
        <p14:creationId xmlns:p14="http://schemas.microsoft.com/office/powerpoint/2010/main" val="11303567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C83253-A117-40FD-AC83-3496E9A9FFE7}" type="slidenum">
              <a:rPr lang="en-US"/>
              <a:pPr>
                <a:defRPr/>
              </a:pPr>
              <a:t>‹#›</a:t>
            </a:fld>
            <a:endParaRPr lang="en-US"/>
          </a:p>
        </p:txBody>
      </p:sp>
    </p:spTree>
    <p:extLst>
      <p:ext uri="{BB962C8B-B14F-4D97-AF65-F5344CB8AC3E}">
        <p14:creationId xmlns:p14="http://schemas.microsoft.com/office/powerpoint/2010/main" val="166211520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2A2C6BD-BF77-44C8-8775-963CD21A78E7}" type="slidenum">
              <a:rPr lang="en-US"/>
              <a:pPr>
                <a:defRPr/>
              </a:pPr>
              <a:t>‹#›</a:t>
            </a:fld>
            <a:endParaRPr lang="en-US"/>
          </a:p>
        </p:txBody>
      </p:sp>
    </p:spTree>
    <p:extLst>
      <p:ext uri="{BB962C8B-B14F-4D97-AF65-F5344CB8AC3E}">
        <p14:creationId xmlns:p14="http://schemas.microsoft.com/office/powerpoint/2010/main" val="1374949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069376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725855C2-AA2D-499F-8EE4-8D77B94DA365}" type="slidenum">
              <a:rPr lang="en-US"/>
              <a:pPr>
                <a:defRPr/>
              </a:pPr>
              <a:t>‹#›</a:t>
            </a:fld>
            <a:endParaRPr lang="en-US"/>
          </a:p>
        </p:txBody>
      </p:sp>
    </p:spTree>
    <p:extLst>
      <p:ext uri="{BB962C8B-B14F-4D97-AF65-F5344CB8AC3E}">
        <p14:creationId xmlns:p14="http://schemas.microsoft.com/office/powerpoint/2010/main" val="17282580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646E5009-635A-42DC-8177-548F1AECFE25}" type="slidenum">
              <a:rPr lang="en-US"/>
              <a:pPr>
                <a:defRPr/>
              </a:pPr>
              <a:t>‹#›</a:t>
            </a:fld>
            <a:endParaRPr lang="en-US"/>
          </a:p>
        </p:txBody>
      </p:sp>
    </p:spTree>
    <p:extLst>
      <p:ext uri="{BB962C8B-B14F-4D97-AF65-F5344CB8AC3E}">
        <p14:creationId xmlns:p14="http://schemas.microsoft.com/office/powerpoint/2010/main" val="347286231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A7776D2C-81F2-49F5-A05D-B5CCBCD0E75B}" type="slidenum">
              <a:rPr lang="en-US"/>
              <a:pPr>
                <a:defRPr/>
              </a:pPr>
              <a:t>‹#›</a:t>
            </a:fld>
            <a:endParaRPr lang="en-US"/>
          </a:p>
        </p:txBody>
      </p:sp>
    </p:spTree>
    <p:extLst>
      <p:ext uri="{BB962C8B-B14F-4D97-AF65-F5344CB8AC3E}">
        <p14:creationId xmlns:p14="http://schemas.microsoft.com/office/powerpoint/2010/main" val="275048858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0F951B5A-B636-44BC-80A2-9CD16C1AE5FA}" type="slidenum">
              <a:rPr lang="en-US"/>
              <a:pPr>
                <a:defRPr/>
              </a:pPr>
              <a:t>‹#›</a:t>
            </a:fld>
            <a:endParaRPr lang="en-US"/>
          </a:p>
        </p:txBody>
      </p:sp>
    </p:spTree>
    <p:extLst>
      <p:ext uri="{BB962C8B-B14F-4D97-AF65-F5344CB8AC3E}">
        <p14:creationId xmlns:p14="http://schemas.microsoft.com/office/powerpoint/2010/main" val="342230811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BF6F325B-39A5-4F0A-A3B8-05BA8EC770BD}" type="slidenum">
              <a:rPr lang="en-US"/>
              <a:pPr>
                <a:defRPr/>
              </a:pPr>
              <a:t>‹#›</a:t>
            </a:fld>
            <a:endParaRPr lang="en-US"/>
          </a:p>
        </p:txBody>
      </p:sp>
    </p:spTree>
    <p:extLst>
      <p:ext uri="{BB962C8B-B14F-4D97-AF65-F5344CB8AC3E}">
        <p14:creationId xmlns:p14="http://schemas.microsoft.com/office/powerpoint/2010/main" val="20835398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AE0D2D37-8DDD-457A-820D-C566A4E580EC}" type="slidenum">
              <a:rPr lang="en-US"/>
              <a:pPr>
                <a:defRPr/>
              </a:pPr>
              <a:t>‹#›</a:t>
            </a:fld>
            <a:endParaRPr lang="en-US"/>
          </a:p>
        </p:txBody>
      </p:sp>
    </p:spTree>
    <p:extLst>
      <p:ext uri="{BB962C8B-B14F-4D97-AF65-F5344CB8AC3E}">
        <p14:creationId xmlns:p14="http://schemas.microsoft.com/office/powerpoint/2010/main" val="15756116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360E8E57-A086-4BF7-9EF9-0A9979542055}" type="slidenum">
              <a:rPr lang="en-US"/>
              <a:pPr>
                <a:defRPr/>
              </a:pPr>
              <a:t>‹#›</a:t>
            </a:fld>
            <a:endParaRPr lang="en-US"/>
          </a:p>
        </p:txBody>
      </p:sp>
    </p:spTree>
    <p:extLst>
      <p:ext uri="{BB962C8B-B14F-4D97-AF65-F5344CB8AC3E}">
        <p14:creationId xmlns:p14="http://schemas.microsoft.com/office/powerpoint/2010/main" val="53308386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0B9CD6D4-3E19-4039-A37A-EBEDD7F3D89D}" type="slidenum">
              <a:rPr lang="en-US"/>
              <a:pPr>
                <a:defRPr/>
              </a:pPr>
              <a:t>‹#›</a:t>
            </a:fld>
            <a:endParaRPr lang="en-US"/>
          </a:p>
        </p:txBody>
      </p:sp>
    </p:spTree>
    <p:extLst>
      <p:ext uri="{BB962C8B-B14F-4D97-AF65-F5344CB8AC3E}">
        <p14:creationId xmlns:p14="http://schemas.microsoft.com/office/powerpoint/2010/main" val="19359630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smtClean="0"/>
            </a:lvl1pPr>
          </a:lstStyle>
          <a:p>
            <a:pPr>
              <a:defRPr/>
            </a:pPr>
            <a:fld id="{FFB1308E-9EB6-4F59-A327-F33408E1CE0A}" type="slidenum">
              <a:rPr lang="en-US"/>
              <a:pPr>
                <a:defRPr/>
              </a:pPr>
              <a:t>‹#›</a:t>
            </a:fld>
            <a:endParaRPr lang="en-US"/>
          </a:p>
        </p:txBody>
      </p:sp>
    </p:spTree>
    <p:extLst>
      <p:ext uri="{BB962C8B-B14F-4D97-AF65-F5344CB8AC3E}">
        <p14:creationId xmlns:p14="http://schemas.microsoft.com/office/powerpoint/2010/main" val="171534981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946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1946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alt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lt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pPr>
              <a:defRPr/>
            </a:pPr>
            <a:fld id="{2BFB9A72-7661-F648-ADA6-DC6D644F71E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5127349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459253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7C3DD6C-AD88-CA4C-BDD1-9ABB479BDBF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61434216"/>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982E93B-F820-7E40-9C5C-BE53FA359C8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34525337"/>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60FEE10-ABF4-9042-8F5A-DD0787073A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743682824"/>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C9BC536-D3BB-1B45-BC20-057EA183B5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31652546"/>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03DAD3A-2C8B-D14A-875A-7394669A02C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98650468"/>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20B03B8-9F33-3B4B-B0E1-EF980447EDF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91374162"/>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2018193-F213-7E44-8951-75A2EDFA442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71042924"/>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DB00D4B-5CC2-4949-961B-ABFA0CB5FC8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57727979"/>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8FFB974-82F9-4E4A-90EE-CF8418CA0B7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99807606"/>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C6D109E-4CF8-A146-97D6-002B5556637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0068122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0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8990795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algn="ctr" defTabSz="914400" fontAlgn="base">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grpSp>
      <p:sp>
        <p:nvSpPr>
          <p:cNvPr id="315416" name="Rectangle 24"/>
          <p:cNvSpPr>
            <a:spLocks noGrp="1" noChangeArrowheads="1"/>
          </p:cNvSpPr>
          <p:nvPr>
            <p:ph type="ctrTitle" sz="quarter"/>
          </p:nvPr>
        </p:nvSpPr>
        <p:spPr>
          <a:xfrm>
            <a:off x="685800" y="1600200"/>
            <a:ext cx="7772400" cy="1828800"/>
          </a:xfrm>
        </p:spPr>
        <p:txBody>
          <a:bodyPr/>
          <a:lstStyle>
            <a:lvl1pPr>
              <a:defRPr sz="4800"/>
            </a:lvl1pPr>
          </a:lstStyle>
          <a:p>
            <a:r>
              <a:rPr lang="en-GB"/>
              <a:t>Click to edit Master title style</a:t>
            </a:r>
          </a:p>
        </p:txBody>
      </p:sp>
      <p:sp>
        <p:nvSpPr>
          <p:cNvPr id="3154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GB"/>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84B5B8D3-ED07-744D-87D7-9BF1FAF2D165}" type="datetime1">
              <a:rPr lang="en-GB">
                <a:ea typeface="Arial"/>
              </a:rPr>
              <a:pPr>
                <a:buClr>
                  <a:srgbClr val="FFFFCC"/>
                </a:buClr>
                <a:defRPr/>
              </a:pPr>
              <a:t>28/09/2024</a:t>
            </a:fld>
            <a:endParaRPr lang="en-GB">
              <a:ea typeface="Arial"/>
            </a:endParaRPr>
          </a:p>
        </p:txBody>
      </p:sp>
      <p:sp>
        <p:nvSpPr>
          <p:cNvPr id="27" name="Rectangle 27"/>
          <p:cNvSpPr>
            <a:spLocks noGrp="1" noChangeArrowheads="1"/>
          </p:cNvSpPr>
          <p:nvPr>
            <p:ph type="ftr"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28" name="Rectangle 28"/>
          <p:cNvSpPr>
            <a:spLocks noGrp="1" noChangeArrowheads="1"/>
          </p:cNvSpPr>
          <p:nvPr>
            <p:ph type="sldNum" sz="quarter" idx="12"/>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F92F375F-D5FC-8147-8181-A5C427D4502E}" type="slidenum">
              <a:rPr lang="en-GB">
                <a:ea typeface="Arial"/>
              </a:rPr>
              <a:pPr>
                <a:buClr>
                  <a:srgbClr val="FFFFCC"/>
                </a:buClr>
                <a:defRPr/>
              </a:pPr>
              <a:t>‹#›</a:t>
            </a:fld>
            <a:endParaRPr lang="en-GB">
              <a:ea typeface="Arial"/>
            </a:endParaRPr>
          </a:p>
        </p:txBody>
      </p:sp>
    </p:spTree>
    <p:extLst>
      <p:ext uri="{BB962C8B-B14F-4D97-AF65-F5344CB8AC3E}">
        <p14:creationId xmlns:p14="http://schemas.microsoft.com/office/powerpoint/2010/main" val="35360049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4598B36-0A44-B041-A30C-8CF9DDF982D8}"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63FCEB-3B1E-A34F-A9CC-DE29A37AE459}"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337342177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839E504-A7DA-A84E-A0F3-75051461A0F3}"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FDE77B6-0AD3-2944-A062-93CC9ED28BAE}"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14962361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1A271-D4F8-C342-B3FE-7FA7C7E9D841}"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B035B78-62D7-F44A-9797-8F6E0082E997}"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26993722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8"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CDC03F3E-52D4-4F4C-B210-CF5A8390F5E0}" type="slidenum">
              <a:rPr lang="en-GB">
                <a:ea typeface="Arial"/>
              </a:rPr>
              <a:pPr>
                <a:buClr>
                  <a:srgbClr val="FFFFCC"/>
                </a:buClr>
                <a:defRPr/>
              </a:pPr>
              <a:t>‹#›</a:t>
            </a:fld>
            <a:endParaRPr lang="en-GB">
              <a:ea typeface="Arial"/>
            </a:endParaRPr>
          </a:p>
        </p:txBody>
      </p:sp>
      <p:sp>
        <p:nvSpPr>
          <p:cNvPr id="9"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4740B53-06EA-D540-B2A2-3126501689C5}"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413139340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4"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14667C1-0721-3940-AD25-3E20D90B338E}" type="slidenum">
              <a:rPr lang="en-GB">
                <a:ea typeface="Arial"/>
              </a:rPr>
              <a:pPr>
                <a:buClr>
                  <a:srgbClr val="FFFFCC"/>
                </a:buClr>
                <a:defRPr/>
              </a:pPr>
              <a:t>‹#›</a:t>
            </a:fld>
            <a:endParaRPr lang="en-GB">
              <a:ea typeface="Arial"/>
            </a:endParaRPr>
          </a:p>
        </p:txBody>
      </p:sp>
      <p:sp>
        <p:nvSpPr>
          <p:cNvPr id="5"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D709E37-DBBF-2C42-9103-69FD16033F5B}"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242723204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3"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6D8F921-CA54-1349-B86E-9558CDF6F7CE}" type="slidenum">
              <a:rPr lang="en-GB">
                <a:ea typeface="Arial"/>
              </a:rPr>
              <a:pPr>
                <a:buClr>
                  <a:srgbClr val="FFFFCC"/>
                </a:buClr>
                <a:defRPr/>
              </a:pPr>
              <a:t>‹#›</a:t>
            </a:fld>
            <a:endParaRPr lang="en-GB">
              <a:ea typeface="Arial"/>
            </a:endParaRPr>
          </a:p>
        </p:txBody>
      </p:sp>
      <p:sp>
        <p:nvSpPr>
          <p:cNvPr id="4"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706F24D-F6C0-E44D-B06D-8305CC54EA2C}"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283409843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EF65A3A-192B-D749-BDAB-D9BA865C0993}"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12D733-EE48-7B45-A24C-0CD271F33565}"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68218985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D0ECA-353E-FB42-A208-1C22C69C6CF5}"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5BC37C4A-46D1-0745-BC8F-B12EE5B4BD34}"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157199042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A3C80A22-3EB6-8F45-B1BD-E4B7D41D96F4}"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61E5FD4A-1D00-3D4E-9893-D8DDE0B1D4AE}"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65938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409969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1E15BE1-9A97-CA46-B7EC-2014F0A855EE}"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55A77DF-0765-3941-8907-6E4F1C27D3E3}"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16616560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1C49D7-DA30-8B4D-822D-075EA98C3A0F}" type="slidenum">
              <a:rPr lang="en-US"/>
              <a:pPr>
                <a:defRPr/>
              </a:pPr>
              <a:t>‹#›</a:t>
            </a:fld>
            <a:endParaRPr lang="en-US"/>
          </a:p>
        </p:txBody>
      </p:sp>
    </p:spTree>
    <p:extLst>
      <p:ext uri="{BB962C8B-B14F-4D97-AF65-F5344CB8AC3E}">
        <p14:creationId xmlns:p14="http://schemas.microsoft.com/office/powerpoint/2010/main" val="170732763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B517536C-F47C-9942-B0AA-250E5744DF6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29121553"/>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801C560-2C86-B34E-9460-025D98677CD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15895496"/>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70DA0A7-04AE-EF45-B7E0-A5CEA4ACD03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60352529"/>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DC2560C4-CB2B-B047-AF8F-3D0CDBA15E3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34823752"/>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3CEE0454-B615-D440-97A7-75EE4FB6EA6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6501944"/>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85557AC1-D7EC-3C40-884E-F5D6D13F01C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66467843"/>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940A93C4-C7CF-6B4F-A052-9FB387B596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76728724"/>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3354A85C-52B1-474D-A616-B526DD1FC11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776076"/>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044429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B07C4F56-7BC1-BC46-B6B0-691F96CAEE5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22448647"/>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8744FF9-9AAC-904D-8963-7157DC1E447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83042379"/>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DB8DB39-B2F0-1B43-B40D-3B6A37AA01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3729409"/>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426407424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207454996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5271038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420886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0004470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4920623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45194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847881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843573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6890304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763787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9791793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9451012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963693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2882964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3152856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332382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50747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45078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8761198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375753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6946470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3201367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22864043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0047142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600890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1455550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1362234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42517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6642737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63098150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1775659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3724175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4237308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53844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74776783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6948867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9710148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29439174"/>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3317793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12685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57293769"/>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03102642"/>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18174254"/>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72170595"/>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78130272"/>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88409022"/>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47484317"/>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96912875"/>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5CB3FD8-0BA8-6C47-A903-EFFA255B8DAE}" type="datetimeFigureOut">
              <a:rPr lang="en-US"/>
              <a:pPr>
                <a:defRPr/>
              </a:pPr>
              <a:t>9/28/24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0ECC31E-2E98-0943-9014-3B98B83E1068}" type="slidenum">
              <a:rPr lang="en-US"/>
              <a:pPr>
                <a:defRPr/>
              </a:pPr>
              <a:t>‹#›</a:t>
            </a:fld>
            <a:endParaRPr lang="en-US"/>
          </a:p>
        </p:txBody>
      </p:sp>
    </p:spTree>
    <p:extLst>
      <p:ext uri="{BB962C8B-B14F-4D97-AF65-F5344CB8AC3E}">
        <p14:creationId xmlns:p14="http://schemas.microsoft.com/office/powerpoint/2010/main" val="70211659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FB31F30-3C0E-E940-9F82-583F2CE26B05}" type="datetimeFigureOut">
              <a:rPr lang="en-US"/>
              <a:pPr>
                <a:defRPr/>
              </a:pPr>
              <a:t>9/28/24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FCF55B9-337F-E947-9EFC-767ADF54C660}" type="slidenum">
              <a:rPr lang="en-US"/>
              <a:pPr>
                <a:defRPr/>
              </a:pPr>
              <a:t>‹#›</a:t>
            </a:fld>
            <a:endParaRPr lang="en-US"/>
          </a:p>
        </p:txBody>
      </p:sp>
    </p:spTree>
    <p:extLst>
      <p:ext uri="{BB962C8B-B14F-4D97-AF65-F5344CB8AC3E}">
        <p14:creationId xmlns:p14="http://schemas.microsoft.com/office/powerpoint/2010/main" val="1019130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6284970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94E338D-7063-4840-A03E-FC0D2149AD7B}" type="datetimeFigureOut">
              <a:rPr lang="en-US"/>
              <a:pPr>
                <a:defRPr/>
              </a:pPr>
              <a:t>9/28/24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7089F7A-D023-CF40-820D-CB2881AE9BC4}" type="slidenum">
              <a:rPr lang="en-US"/>
              <a:pPr>
                <a:defRPr/>
              </a:pPr>
              <a:t>‹#›</a:t>
            </a:fld>
            <a:endParaRPr lang="en-US"/>
          </a:p>
        </p:txBody>
      </p:sp>
    </p:spTree>
    <p:extLst>
      <p:ext uri="{BB962C8B-B14F-4D97-AF65-F5344CB8AC3E}">
        <p14:creationId xmlns:p14="http://schemas.microsoft.com/office/powerpoint/2010/main" val="607876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56C2FF6-6E6D-B641-962F-CA6EDD201339}" type="datetimeFigureOut">
              <a:rPr lang="en-US"/>
              <a:pPr>
                <a:defRPr/>
              </a:pPr>
              <a:t>9/28/24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564789A-6E74-7D4E-87DE-890DAFE2E2AC}" type="slidenum">
              <a:rPr lang="en-US"/>
              <a:pPr>
                <a:defRPr/>
              </a:pPr>
              <a:t>‹#›</a:t>
            </a:fld>
            <a:endParaRPr lang="en-US"/>
          </a:p>
        </p:txBody>
      </p:sp>
    </p:spTree>
    <p:extLst>
      <p:ext uri="{BB962C8B-B14F-4D97-AF65-F5344CB8AC3E}">
        <p14:creationId xmlns:p14="http://schemas.microsoft.com/office/powerpoint/2010/main" val="325598889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2D71F27-38BC-D640-9D3F-576541C6523F}" type="datetimeFigureOut">
              <a:rPr lang="en-US"/>
              <a:pPr>
                <a:defRPr/>
              </a:pPr>
              <a:t>9/28/24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4336BBD-CA4D-8243-8611-497A4BCCD6BC}" type="slidenum">
              <a:rPr lang="en-US"/>
              <a:pPr>
                <a:defRPr/>
              </a:pPr>
              <a:t>‹#›</a:t>
            </a:fld>
            <a:endParaRPr lang="en-US"/>
          </a:p>
        </p:txBody>
      </p:sp>
    </p:spTree>
    <p:extLst>
      <p:ext uri="{BB962C8B-B14F-4D97-AF65-F5344CB8AC3E}">
        <p14:creationId xmlns:p14="http://schemas.microsoft.com/office/powerpoint/2010/main" val="395721600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1C2298D-F0DE-E547-B173-12F113EE6132}" type="datetimeFigureOut">
              <a:rPr lang="en-US"/>
              <a:pPr>
                <a:defRPr/>
              </a:pPr>
              <a:t>9/28/24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779CC5D-AF8C-7846-BC8E-2BD936CEB171}" type="slidenum">
              <a:rPr lang="en-US"/>
              <a:pPr>
                <a:defRPr/>
              </a:pPr>
              <a:t>‹#›</a:t>
            </a:fld>
            <a:endParaRPr lang="en-US"/>
          </a:p>
        </p:txBody>
      </p:sp>
    </p:spTree>
    <p:extLst>
      <p:ext uri="{BB962C8B-B14F-4D97-AF65-F5344CB8AC3E}">
        <p14:creationId xmlns:p14="http://schemas.microsoft.com/office/powerpoint/2010/main" val="71264870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0EC7C3C-A0B1-1041-9A55-8130743EDA9C}" type="datetimeFigureOut">
              <a:rPr lang="en-US"/>
              <a:pPr>
                <a:defRPr/>
              </a:pPr>
              <a:t>9/28/24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1EAAA05-540C-8948-B30D-0E536E4488BE}" type="slidenum">
              <a:rPr lang="en-US"/>
              <a:pPr>
                <a:defRPr/>
              </a:pPr>
              <a:t>‹#›</a:t>
            </a:fld>
            <a:endParaRPr lang="en-US"/>
          </a:p>
        </p:txBody>
      </p:sp>
    </p:spTree>
    <p:extLst>
      <p:ext uri="{BB962C8B-B14F-4D97-AF65-F5344CB8AC3E}">
        <p14:creationId xmlns:p14="http://schemas.microsoft.com/office/powerpoint/2010/main" val="292432744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FD005058-0CCC-524F-94C6-66DFCA6A7567}" type="datetimeFigureOut">
              <a:rPr lang="en-US"/>
              <a:pPr>
                <a:defRPr/>
              </a:pPr>
              <a:t>9/28/24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057400E-2EBD-D040-B510-A2F50790047D}" type="slidenum">
              <a:rPr lang="en-US"/>
              <a:pPr>
                <a:defRPr/>
              </a:pPr>
              <a:t>‹#›</a:t>
            </a:fld>
            <a:endParaRPr lang="en-US"/>
          </a:p>
        </p:txBody>
      </p:sp>
    </p:spTree>
    <p:extLst>
      <p:ext uri="{BB962C8B-B14F-4D97-AF65-F5344CB8AC3E}">
        <p14:creationId xmlns:p14="http://schemas.microsoft.com/office/powerpoint/2010/main" val="198395295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EA9A954-7E3C-FE43-9210-BC1737AE28A1}" type="datetimeFigureOut">
              <a:rPr lang="en-US"/>
              <a:pPr>
                <a:defRPr/>
              </a:pPr>
              <a:t>9/28/24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405D563-3D73-744F-8734-92DFA0DC0907}" type="slidenum">
              <a:rPr lang="en-US"/>
              <a:pPr>
                <a:defRPr/>
              </a:pPr>
              <a:t>‹#›</a:t>
            </a:fld>
            <a:endParaRPr lang="en-US"/>
          </a:p>
        </p:txBody>
      </p:sp>
    </p:spTree>
    <p:extLst>
      <p:ext uri="{BB962C8B-B14F-4D97-AF65-F5344CB8AC3E}">
        <p14:creationId xmlns:p14="http://schemas.microsoft.com/office/powerpoint/2010/main" val="201175895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79AA5B1-D8C1-0B44-94EB-F4C16861A6E0}" type="datetimeFigureOut">
              <a:rPr lang="en-US"/>
              <a:pPr>
                <a:defRPr/>
              </a:pPr>
              <a:t>9/28/24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0760224E-5F5F-064C-A278-5848FBFCAC23}" type="slidenum">
              <a:rPr lang="en-US"/>
              <a:pPr>
                <a:defRPr/>
              </a:pPr>
              <a:t>‹#›</a:t>
            </a:fld>
            <a:endParaRPr lang="en-US"/>
          </a:p>
        </p:txBody>
      </p:sp>
    </p:spTree>
    <p:extLst>
      <p:ext uri="{BB962C8B-B14F-4D97-AF65-F5344CB8AC3E}">
        <p14:creationId xmlns:p14="http://schemas.microsoft.com/office/powerpoint/2010/main" val="315692345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282459B9-C4D8-4A4D-B0AB-B116936A892F}" type="datetimeFigureOut">
              <a:rPr lang="en-US"/>
              <a:pPr>
                <a:defRPr/>
              </a:pPr>
              <a:t>9/28/24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A193DA1-BA3E-AD4E-A332-D9E568345858}" type="slidenum">
              <a:rPr lang="en-US"/>
              <a:pPr>
                <a:defRPr/>
              </a:pPr>
              <a:t>‹#›</a:t>
            </a:fld>
            <a:endParaRPr lang="en-US"/>
          </a:p>
        </p:txBody>
      </p:sp>
    </p:spTree>
    <p:extLst>
      <p:ext uri="{BB962C8B-B14F-4D97-AF65-F5344CB8AC3E}">
        <p14:creationId xmlns:p14="http://schemas.microsoft.com/office/powerpoint/2010/main" val="364105218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436008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7" name="Picture 5"/>
            <p:cNvSpPr>
              <a:spLocks noChangeArrowheads="1"/>
            </p:cNvSpPr>
            <p:nvPr/>
          </p:nvSpPr>
          <p:spPr bwMode="auto">
            <a:xfrm>
              <a:off x="0" y="1028"/>
              <a:ext cx="1152" cy="1400"/>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atin typeface="Comic Sans MS" charset="0"/>
              </a:defRPr>
            </a:lvl1pPr>
          </a:lstStyle>
          <a:p>
            <a:fld id="{E349587E-88E7-9042-A081-AD0CF99D05BC}" type="slidenum">
              <a:rPr lang="en-US"/>
              <a:pPr/>
              <a:t>‹#›</a:t>
            </a:fld>
            <a:endParaRPr lang="en-US"/>
          </a:p>
        </p:txBody>
      </p:sp>
    </p:spTree>
    <p:extLst>
      <p:ext uri="{BB962C8B-B14F-4D97-AF65-F5344CB8AC3E}">
        <p14:creationId xmlns:p14="http://schemas.microsoft.com/office/powerpoint/2010/main" val="328470013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21969071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28860050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414555053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81568965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59655555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95296024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78422320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6009294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79979291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764034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098BBF94-5721-2F4B-B593-2911C1DC23DA}" type="slidenum">
              <a:rPr lang="en-US"/>
              <a:pPr/>
              <a:t>‹#›</a:t>
            </a:fld>
            <a:endParaRPr lang="en-US"/>
          </a:p>
        </p:txBody>
      </p:sp>
    </p:spTree>
    <p:extLst>
      <p:ext uri="{BB962C8B-B14F-4D97-AF65-F5344CB8AC3E}">
        <p14:creationId xmlns:p14="http://schemas.microsoft.com/office/powerpoint/2010/main" val="285300414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19640950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88257984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2400">
                <a:latin typeface="Times New Roman" pitchFamily="18" charset="0"/>
                <a:ea typeface="+mn-ea"/>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2400">
                <a:latin typeface="Times New Roman" pitchFamily="18" charset="0"/>
                <a:ea typeface="+mn-ea"/>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1946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1946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alt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lt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lt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B00C6F2F-D603-DB42-9EC3-619DE5709E4F}" type="slidenum">
              <a:rPr lang="en-US"/>
              <a:pPr>
                <a:defRPr/>
              </a:pPr>
              <a:t>‹#›</a:t>
            </a:fld>
            <a:endParaRPr lang="en-US"/>
          </a:p>
        </p:txBody>
      </p:sp>
    </p:spTree>
    <p:extLst>
      <p:ext uri="{BB962C8B-B14F-4D97-AF65-F5344CB8AC3E}">
        <p14:creationId xmlns:p14="http://schemas.microsoft.com/office/powerpoint/2010/main" val="2637161452"/>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p:cNvSpPr>
            <a:spLocks noGrp="1" noChangeArrowheads="1"/>
          </p:cNvSpPr>
          <p:nvPr>
            <p:ph type="sldNum" sz="quarter" idx="12"/>
          </p:nvPr>
        </p:nvSpPr>
        <p:spPr>
          <a:ln/>
        </p:spPr>
        <p:txBody>
          <a:bodyPr/>
          <a:lstStyle>
            <a:lvl1pPr>
              <a:defRPr/>
            </a:lvl1pPr>
          </a:lstStyle>
          <a:p>
            <a:pPr>
              <a:defRPr/>
            </a:pPr>
            <a:fld id="{FC1FE288-0C05-444D-8B73-1FD721377D8F}" type="slidenum">
              <a:rPr lang="en-US"/>
              <a:pPr>
                <a:defRPr/>
              </a:pPr>
              <a:t>‹#›</a:t>
            </a:fld>
            <a:endParaRPr lang="en-US"/>
          </a:p>
        </p:txBody>
      </p:sp>
    </p:spTree>
    <p:extLst>
      <p:ext uri="{BB962C8B-B14F-4D97-AF65-F5344CB8AC3E}">
        <p14:creationId xmlns:p14="http://schemas.microsoft.com/office/powerpoint/2010/main" val="3398024312"/>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p:cNvSpPr>
            <a:spLocks noGrp="1" noChangeArrowheads="1"/>
          </p:cNvSpPr>
          <p:nvPr>
            <p:ph type="sldNum" sz="quarter" idx="12"/>
          </p:nvPr>
        </p:nvSpPr>
        <p:spPr>
          <a:ln/>
        </p:spPr>
        <p:txBody>
          <a:bodyPr/>
          <a:lstStyle>
            <a:lvl1pPr>
              <a:defRPr/>
            </a:lvl1pPr>
          </a:lstStyle>
          <a:p>
            <a:pPr>
              <a:defRPr/>
            </a:pPr>
            <a:fld id="{70673126-AAC2-B546-89B7-84CA26B6DCD4}" type="slidenum">
              <a:rPr lang="en-US"/>
              <a:pPr>
                <a:defRPr/>
              </a:pPr>
              <a:t>‹#›</a:t>
            </a:fld>
            <a:endParaRPr lang="en-US"/>
          </a:p>
        </p:txBody>
      </p:sp>
    </p:spTree>
    <p:extLst>
      <p:ext uri="{BB962C8B-B14F-4D97-AF65-F5344CB8AC3E}">
        <p14:creationId xmlns:p14="http://schemas.microsoft.com/office/powerpoint/2010/main" val="833042091"/>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p:cNvSpPr>
            <a:spLocks noGrp="1" noChangeArrowheads="1"/>
          </p:cNvSpPr>
          <p:nvPr>
            <p:ph type="sldNum" sz="quarter" idx="12"/>
          </p:nvPr>
        </p:nvSpPr>
        <p:spPr>
          <a:ln/>
        </p:spPr>
        <p:txBody>
          <a:bodyPr/>
          <a:lstStyle>
            <a:lvl1pPr>
              <a:defRPr/>
            </a:lvl1pPr>
          </a:lstStyle>
          <a:p>
            <a:pPr>
              <a:defRPr/>
            </a:pPr>
            <a:fld id="{19D1ECB3-5989-594F-A9AC-7E85AA02771A}" type="slidenum">
              <a:rPr lang="en-US"/>
              <a:pPr>
                <a:defRPr/>
              </a:pPr>
              <a:t>‹#›</a:t>
            </a:fld>
            <a:endParaRPr lang="en-US"/>
          </a:p>
        </p:txBody>
      </p:sp>
    </p:spTree>
    <p:extLst>
      <p:ext uri="{BB962C8B-B14F-4D97-AF65-F5344CB8AC3E}">
        <p14:creationId xmlns:p14="http://schemas.microsoft.com/office/powerpoint/2010/main" val="2534785952"/>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
          <p:cNvSpPr>
            <a:spLocks noGrp="1" noChangeArrowheads="1"/>
          </p:cNvSpPr>
          <p:nvPr>
            <p:ph type="sldNum" sz="quarter" idx="12"/>
          </p:nvPr>
        </p:nvSpPr>
        <p:spPr>
          <a:ln/>
        </p:spPr>
        <p:txBody>
          <a:bodyPr/>
          <a:lstStyle>
            <a:lvl1pPr>
              <a:defRPr/>
            </a:lvl1pPr>
          </a:lstStyle>
          <a:p>
            <a:pPr>
              <a:defRPr/>
            </a:pPr>
            <a:fld id="{07D351C6-483A-6240-B190-963BF2C2D51D}" type="slidenum">
              <a:rPr lang="en-US"/>
              <a:pPr>
                <a:defRPr/>
              </a:pPr>
              <a:t>‹#›</a:t>
            </a:fld>
            <a:endParaRPr lang="en-US"/>
          </a:p>
        </p:txBody>
      </p:sp>
    </p:spTree>
    <p:extLst>
      <p:ext uri="{BB962C8B-B14F-4D97-AF65-F5344CB8AC3E}">
        <p14:creationId xmlns:p14="http://schemas.microsoft.com/office/powerpoint/2010/main" val="2957199077"/>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
          <p:cNvSpPr>
            <a:spLocks noGrp="1" noChangeArrowheads="1"/>
          </p:cNvSpPr>
          <p:nvPr>
            <p:ph type="sldNum" sz="quarter" idx="12"/>
          </p:nvPr>
        </p:nvSpPr>
        <p:spPr>
          <a:ln/>
        </p:spPr>
        <p:txBody>
          <a:bodyPr/>
          <a:lstStyle>
            <a:lvl1pPr>
              <a:defRPr/>
            </a:lvl1pPr>
          </a:lstStyle>
          <a:p>
            <a:pPr>
              <a:defRPr/>
            </a:pPr>
            <a:fld id="{8AE2C98B-1BFF-194F-B0EF-B016D402B1EB}" type="slidenum">
              <a:rPr lang="en-US"/>
              <a:pPr>
                <a:defRPr/>
              </a:pPr>
              <a:t>‹#›</a:t>
            </a:fld>
            <a:endParaRPr lang="en-US"/>
          </a:p>
        </p:txBody>
      </p:sp>
    </p:spTree>
    <p:extLst>
      <p:ext uri="{BB962C8B-B14F-4D97-AF65-F5344CB8AC3E}">
        <p14:creationId xmlns:p14="http://schemas.microsoft.com/office/powerpoint/2010/main" val="2347093472"/>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
          <p:cNvSpPr>
            <a:spLocks noGrp="1" noChangeArrowheads="1"/>
          </p:cNvSpPr>
          <p:nvPr>
            <p:ph type="sldNum" sz="quarter" idx="12"/>
          </p:nvPr>
        </p:nvSpPr>
        <p:spPr>
          <a:ln/>
        </p:spPr>
        <p:txBody>
          <a:bodyPr/>
          <a:lstStyle>
            <a:lvl1pPr>
              <a:defRPr/>
            </a:lvl1pPr>
          </a:lstStyle>
          <a:p>
            <a:pPr>
              <a:defRPr/>
            </a:pPr>
            <a:fld id="{4A1E4252-0BBB-F542-8DBF-34BCC134F557}" type="slidenum">
              <a:rPr lang="en-US"/>
              <a:pPr>
                <a:defRPr/>
              </a:pPr>
              <a:t>‹#›</a:t>
            </a:fld>
            <a:endParaRPr lang="en-US"/>
          </a:p>
        </p:txBody>
      </p:sp>
    </p:spTree>
    <p:extLst>
      <p:ext uri="{BB962C8B-B14F-4D97-AF65-F5344CB8AC3E}">
        <p14:creationId xmlns:p14="http://schemas.microsoft.com/office/powerpoint/2010/main" val="922287895"/>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p:cNvSpPr>
            <a:spLocks noGrp="1" noChangeArrowheads="1"/>
          </p:cNvSpPr>
          <p:nvPr>
            <p:ph type="sldNum" sz="quarter" idx="12"/>
          </p:nvPr>
        </p:nvSpPr>
        <p:spPr>
          <a:ln/>
        </p:spPr>
        <p:txBody>
          <a:bodyPr/>
          <a:lstStyle>
            <a:lvl1pPr>
              <a:defRPr/>
            </a:lvl1pPr>
          </a:lstStyle>
          <a:p>
            <a:pPr>
              <a:defRPr/>
            </a:pPr>
            <a:fld id="{5DB4BD93-71FE-9D42-B35A-1CD2C98BD18A}" type="slidenum">
              <a:rPr lang="en-US"/>
              <a:pPr>
                <a:defRPr/>
              </a:pPr>
              <a:t>‹#›</a:t>
            </a:fld>
            <a:endParaRPr lang="en-US"/>
          </a:p>
        </p:txBody>
      </p:sp>
    </p:spTree>
    <p:extLst>
      <p:ext uri="{BB962C8B-B14F-4D97-AF65-F5344CB8AC3E}">
        <p14:creationId xmlns:p14="http://schemas.microsoft.com/office/powerpoint/2010/main" val="104036414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499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C70EDF4A-2BAA-0944-B14D-57C5E5AEBFCE}" type="slidenum">
              <a:rPr lang="en-US"/>
              <a:pPr/>
              <a:t>‹#›</a:t>
            </a:fld>
            <a:endParaRPr lang="en-US"/>
          </a:p>
        </p:txBody>
      </p:sp>
    </p:spTree>
    <p:extLst>
      <p:ext uri="{BB962C8B-B14F-4D97-AF65-F5344CB8AC3E}">
        <p14:creationId xmlns:p14="http://schemas.microsoft.com/office/powerpoint/2010/main" val="260131877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p:cNvSpPr>
            <a:spLocks noGrp="1" noChangeArrowheads="1"/>
          </p:cNvSpPr>
          <p:nvPr>
            <p:ph type="sldNum" sz="quarter" idx="12"/>
          </p:nvPr>
        </p:nvSpPr>
        <p:spPr>
          <a:ln/>
        </p:spPr>
        <p:txBody>
          <a:bodyPr/>
          <a:lstStyle>
            <a:lvl1pPr>
              <a:defRPr/>
            </a:lvl1pPr>
          </a:lstStyle>
          <a:p>
            <a:pPr>
              <a:defRPr/>
            </a:pPr>
            <a:fld id="{B3218378-9A79-6D47-A890-3EED7F81619A}" type="slidenum">
              <a:rPr lang="en-US"/>
              <a:pPr>
                <a:defRPr/>
              </a:pPr>
              <a:t>‹#›</a:t>
            </a:fld>
            <a:endParaRPr lang="en-US"/>
          </a:p>
        </p:txBody>
      </p:sp>
    </p:spTree>
    <p:extLst>
      <p:ext uri="{BB962C8B-B14F-4D97-AF65-F5344CB8AC3E}">
        <p14:creationId xmlns:p14="http://schemas.microsoft.com/office/powerpoint/2010/main" val="1254147505"/>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p:cNvSpPr>
            <a:spLocks noGrp="1" noChangeArrowheads="1"/>
          </p:cNvSpPr>
          <p:nvPr>
            <p:ph type="sldNum" sz="quarter" idx="12"/>
          </p:nvPr>
        </p:nvSpPr>
        <p:spPr>
          <a:ln/>
        </p:spPr>
        <p:txBody>
          <a:bodyPr/>
          <a:lstStyle>
            <a:lvl1pPr>
              <a:defRPr/>
            </a:lvl1pPr>
          </a:lstStyle>
          <a:p>
            <a:pPr>
              <a:defRPr/>
            </a:pPr>
            <a:fld id="{87FE83A5-D60B-C341-AE63-85B7BB20A74A}" type="slidenum">
              <a:rPr lang="en-US"/>
              <a:pPr>
                <a:defRPr/>
              </a:pPr>
              <a:t>‹#›</a:t>
            </a:fld>
            <a:endParaRPr lang="en-US"/>
          </a:p>
        </p:txBody>
      </p:sp>
    </p:spTree>
    <p:extLst>
      <p:ext uri="{BB962C8B-B14F-4D97-AF65-F5344CB8AC3E}">
        <p14:creationId xmlns:p14="http://schemas.microsoft.com/office/powerpoint/2010/main" val="869166694"/>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p:cNvSpPr>
            <a:spLocks noGrp="1" noChangeArrowheads="1"/>
          </p:cNvSpPr>
          <p:nvPr>
            <p:ph type="sldNum" sz="quarter" idx="12"/>
          </p:nvPr>
        </p:nvSpPr>
        <p:spPr>
          <a:ln/>
        </p:spPr>
        <p:txBody>
          <a:bodyPr/>
          <a:lstStyle>
            <a:lvl1pPr>
              <a:defRPr/>
            </a:lvl1pPr>
          </a:lstStyle>
          <a:p>
            <a:pPr>
              <a:defRPr/>
            </a:pPr>
            <a:fld id="{F5095AEA-A0A9-A240-B4CB-7420F3759336}" type="slidenum">
              <a:rPr lang="en-US"/>
              <a:pPr>
                <a:defRPr/>
              </a:pPr>
              <a:t>‹#›</a:t>
            </a:fld>
            <a:endParaRPr lang="en-US"/>
          </a:p>
        </p:txBody>
      </p:sp>
    </p:spTree>
    <p:extLst>
      <p:ext uri="{BB962C8B-B14F-4D97-AF65-F5344CB8AC3E}">
        <p14:creationId xmlns:p14="http://schemas.microsoft.com/office/powerpoint/2010/main" val="461283330"/>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Comic Sans MS" charset="0"/>
              </a:defRPr>
            </a:lvl1pPr>
          </a:lstStyle>
          <a:p>
            <a:pPr>
              <a:defRPr/>
            </a:pPr>
            <a:fld id="{FDAE2CC3-C16C-A242-91CB-FEDCC24594C8}" type="slidenum">
              <a:rPr lang="en-US" altLang="zh-TW"/>
              <a:pPr>
                <a:defRPr/>
              </a:pPr>
              <a:t>‹#›</a:t>
            </a:fld>
            <a:endParaRPr lang="en-US" altLang="zh-TW"/>
          </a:p>
        </p:txBody>
      </p:sp>
    </p:spTree>
    <p:extLst>
      <p:ext uri="{BB962C8B-B14F-4D97-AF65-F5344CB8AC3E}">
        <p14:creationId xmlns:p14="http://schemas.microsoft.com/office/powerpoint/2010/main" val="1412370699"/>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Comic Sans MS" charset="0"/>
              </a:defRPr>
            </a:lvl1pPr>
          </a:lstStyle>
          <a:p>
            <a:pPr>
              <a:defRPr/>
            </a:pPr>
            <a:fld id="{53CD703B-6D3D-6E4D-A00C-3C73FE5AF636}" type="slidenum">
              <a:rPr lang="en-US" altLang="zh-TW"/>
              <a:pPr>
                <a:defRPr/>
              </a:pPr>
              <a:t>‹#›</a:t>
            </a:fld>
            <a:endParaRPr lang="en-US" altLang="zh-TW"/>
          </a:p>
        </p:txBody>
      </p:sp>
    </p:spTree>
    <p:extLst>
      <p:ext uri="{BB962C8B-B14F-4D97-AF65-F5344CB8AC3E}">
        <p14:creationId xmlns:p14="http://schemas.microsoft.com/office/powerpoint/2010/main" val="567274485"/>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Comic Sans MS" charset="0"/>
              </a:defRPr>
            </a:lvl1pPr>
          </a:lstStyle>
          <a:p>
            <a:pPr>
              <a:defRPr/>
            </a:pPr>
            <a:fld id="{FE9D3DC3-A32D-C24B-937E-92DAFACDE5C6}" type="slidenum">
              <a:rPr lang="en-US" altLang="zh-TW"/>
              <a:pPr>
                <a:defRPr/>
              </a:pPr>
              <a:t>‹#›</a:t>
            </a:fld>
            <a:endParaRPr lang="en-US" altLang="zh-TW"/>
          </a:p>
        </p:txBody>
      </p:sp>
    </p:spTree>
    <p:extLst>
      <p:ext uri="{BB962C8B-B14F-4D97-AF65-F5344CB8AC3E}">
        <p14:creationId xmlns:p14="http://schemas.microsoft.com/office/powerpoint/2010/main" val="152141937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Comic Sans MS" charset="0"/>
              </a:defRPr>
            </a:lvl1pPr>
          </a:lstStyle>
          <a:p>
            <a:pPr>
              <a:defRPr/>
            </a:pPr>
            <a:fld id="{FA1D3431-D00C-3843-B94E-52C62374AB19}" type="slidenum">
              <a:rPr lang="en-US" altLang="zh-TW"/>
              <a:pPr>
                <a:defRPr/>
              </a:pPr>
              <a:t>‹#›</a:t>
            </a:fld>
            <a:endParaRPr lang="en-US" altLang="zh-TW"/>
          </a:p>
        </p:txBody>
      </p:sp>
    </p:spTree>
    <p:extLst>
      <p:ext uri="{BB962C8B-B14F-4D97-AF65-F5344CB8AC3E}">
        <p14:creationId xmlns:p14="http://schemas.microsoft.com/office/powerpoint/2010/main" val="4145666991"/>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smtClean="0">
                <a:latin typeface="Comic Sans MS" charset="0"/>
              </a:defRPr>
            </a:lvl1pPr>
          </a:lstStyle>
          <a:p>
            <a:pPr>
              <a:defRPr/>
            </a:pPr>
            <a:fld id="{3EC1A617-1F62-F747-B5B7-E21A74A91022}" type="slidenum">
              <a:rPr lang="en-US" altLang="zh-TW"/>
              <a:pPr>
                <a:defRPr/>
              </a:pPr>
              <a:t>‹#›</a:t>
            </a:fld>
            <a:endParaRPr lang="en-US" altLang="zh-TW"/>
          </a:p>
        </p:txBody>
      </p:sp>
    </p:spTree>
    <p:extLst>
      <p:ext uri="{BB962C8B-B14F-4D97-AF65-F5344CB8AC3E}">
        <p14:creationId xmlns:p14="http://schemas.microsoft.com/office/powerpoint/2010/main" val="187246675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smtClean="0">
                <a:latin typeface="Comic Sans MS" charset="0"/>
              </a:defRPr>
            </a:lvl1pPr>
          </a:lstStyle>
          <a:p>
            <a:pPr>
              <a:defRPr/>
            </a:pPr>
            <a:fld id="{5D568BB2-0101-614F-924D-3D339B9BA9E4}" type="slidenum">
              <a:rPr lang="en-US" altLang="zh-TW"/>
              <a:pPr>
                <a:defRPr/>
              </a:pPr>
              <a:t>‹#›</a:t>
            </a:fld>
            <a:endParaRPr lang="en-US" altLang="zh-TW"/>
          </a:p>
        </p:txBody>
      </p:sp>
    </p:spTree>
    <p:extLst>
      <p:ext uri="{BB962C8B-B14F-4D97-AF65-F5344CB8AC3E}">
        <p14:creationId xmlns:p14="http://schemas.microsoft.com/office/powerpoint/2010/main" val="3194058150"/>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smtClean="0">
                <a:latin typeface="Comic Sans MS" charset="0"/>
              </a:defRPr>
            </a:lvl1pPr>
          </a:lstStyle>
          <a:p>
            <a:pPr>
              <a:defRPr/>
            </a:pPr>
            <a:fld id="{DEB21010-BB65-2C41-A3D8-DB078ECC3810}" type="slidenum">
              <a:rPr lang="en-US" altLang="zh-TW"/>
              <a:pPr>
                <a:defRPr/>
              </a:pPr>
              <a:t>‹#›</a:t>
            </a:fld>
            <a:endParaRPr lang="en-US" altLang="zh-TW"/>
          </a:p>
        </p:txBody>
      </p:sp>
    </p:spTree>
    <p:extLst>
      <p:ext uri="{BB962C8B-B14F-4D97-AF65-F5344CB8AC3E}">
        <p14:creationId xmlns:p14="http://schemas.microsoft.com/office/powerpoint/2010/main" val="243136546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224FD12E-AB04-AE47-B39E-4027C69993EB}" type="slidenum">
              <a:rPr lang="en-US"/>
              <a:pPr/>
              <a:t>‹#›</a:t>
            </a:fld>
            <a:endParaRPr lang="en-US"/>
          </a:p>
        </p:txBody>
      </p:sp>
    </p:spTree>
    <p:extLst>
      <p:ext uri="{BB962C8B-B14F-4D97-AF65-F5344CB8AC3E}">
        <p14:creationId xmlns:p14="http://schemas.microsoft.com/office/powerpoint/2010/main" val="27067478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Comic Sans MS" charset="0"/>
              </a:defRPr>
            </a:lvl1pPr>
          </a:lstStyle>
          <a:p>
            <a:pPr>
              <a:defRPr/>
            </a:pPr>
            <a:fld id="{D1F54B6A-7F3F-3D48-B392-5AB399C88259}" type="slidenum">
              <a:rPr lang="en-US" altLang="zh-TW"/>
              <a:pPr>
                <a:defRPr/>
              </a:pPr>
              <a:t>‹#›</a:t>
            </a:fld>
            <a:endParaRPr lang="en-US" altLang="zh-TW"/>
          </a:p>
        </p:txBody>
      </p:sp>
    </p:spTree>
    <p:extLst>
      <p:ext uri="{BB962C8B-B14F-4D97-AF65-F5344CB8AC3E}">
        <p14:creationId xmlns:p14="http://schemas.microsoft.com/office/powerpoint/2010/main" val="1482615302"/>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Comic Sans MS" charset="0"/>
              </a:defRPr>
            </a:lvl1pPr>
          </a:lstStyle>
          <a:p>
            <a:pPr>
              <a:defRPr/>
            </a:pPr>
            <a:fld id="{63BE9CA5-73C5-B04A-BDEE-B9530E0FE85D}" type="slidenum">
              <a:rPr lang="en-US" altLang="zh-TW"/>
              <a:pPr>
                <a:defRPr/>
              </a:pPr>
              <a:t>‹#›</a:t>
            </a:fld>
            <a:endParaRPr lang="en-US" altLang="zh-TW"/>
          </a:p>
        </p:txBody>
      </p:sp>
    </p:spTree>
    <p:extLst>
      <p:ext uri="{BB962C8B-B14F-4D97-AF65-F5344CB8AC3E}">
        <p14:creationId xmlns:p14="http://schemas.microsoft.com/office/powerpoint/2010/main" val="3939687005"/>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Comic Sans MS" charset="0"/>
              </a:defRPr>
            </a:lvl1pPr>
          </a:lstStyle>
          <a:p>
            <a:pPr>
              <a:defRPr/>
            </a:pPr>
            <a:fld id="{95CBE326-A463-4F4B-BA29-13FEC17064B9}" type="slidenum">
              <a:rPr lang="en-US" altLang="zh-TW"/>
              <a:pPr>
                <a:defRPr/>
              </a:pPr>
              <a:t>‹#›</a:t>
            </a:fld>
            <a:endParaRPr lang="en-US" altLang="zh-TW"/>
          </a:p>
        </p:txBody>
      </p:sp>
    </p:spTree>
    <p:extLst>
      <p:ext uri="{BB962C8B-B14F-4D97-AF65-F5344CB8AC3E}">
        <p14:creationId xmlns:p14="http://schemas.microsoft.com/office/powerpoint/2010/main" val="3599963767"/>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Comic Sans MS" charset="0"/>
              </a:defRPr>
            </a:lvl1pPr>
          </a:lstStyle>
          <a:p>
            <a:pPr>
              <a:defRPr/>
            </a:pPr>
            <a:fld id="{AA56A17E-7A63-D645-885C-8BFF865D2AE6}" type="slidenum">
              <a:rPr lang="en-US" altLang="zh-TW"/>
              <a:pPr>
                <a:defRPr/>
              </a:pPr>
              <a:t>‹#›</a:t>
            </a:fld>
            <a:endParaRPr lang="en-US" altLang="zh-TW"/>
          </a:p>
        </p:txBody>
      </p:sp>
    </p:spTree>
    <p:extLst>
      <p:ext uri="{BB962C8B-B14F-4D97-AF65-F5344CB8AC3E}">
        <p14:creationId xmlns:p14="http://schemas.microsoft.com/office/powerpoint/2010/main" val="2044392244"/>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DDCAA3C-BDE3-9E43-900A-8149D3A46783}" type="datetimeFigureOut">
              <a:rPr lang="en-US"/>
              <a:pPr>
                <a:defRPr/>
              </a:pPr>
              <a:t>9/29/24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3FD5E4D-711E-C342-8E20-3CF0FCF0EAED}" type="slidenum">
              <a:rPr lang="en-US"/>
              <a:pPr>
                <a:defRPr/>
              </a:pPr>
              <a:t>‹#›</a:t>
            </a:fld>
            <a:endParaRPr lang="en-US"/>
          </a:p>
        </p:txBody>
      </p:sp>
    </p:spTree>
    <p:extLst>
      <p:ext uri="{BB962C8B-B14F-4D97-AF65-F5344CB8AC3E}">
        <p14:creationId xmlns:p14="http://schemas.microsoft.com/office/powerpoint/2010/main" val="178180953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E8D3815-036C-F049-A7AF-5D6B7A67F767}" type="datetimeFigureOut">
              <a:rPr lang="en-US"/>
              <a:pPr>
                <a:defRPr/>
              </a:pPr>
              <a:t>9/29/24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F35C00A-FA90-8B4B-B1FA-EBE78DFB6321}" type="slidenum">
              <a:rPr lang="en-US"/>
              <a:pPr>
                <a:defRPr/>
              </a:pPr>
              <a:t>‹#›</a:t>
            </a:fld>
            <a:endParaRPr lang="en-US"/>
          </a:p>
        </p:txBody>
      </p:sp>
    </p:spTree>
    <p:extLst>
      <p:ext uri="{BB962C8B-B14F-4D97-AF65-F5344CB8AC3E}">
        <p14:creationId xmlns:p14="http://schemas.microsoft.com/office/powerpoint/2010/main" val="106897135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84D3D72-343F-214E-A6E2-2B8A98A22FF6}" type="datetimeFigureOut">
              <a:rPr lang="en-US"/>
              <a:pPr>
                <a:defRPr/>
              </a:pPr>
              <a:t>9/29/24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2ABB312-E2B4-8B4A-BCEB-37C82BCCA2F4}" type="slidenum">
              <a:rPr lang="en-US"/>
              <a:pPr>
                <a:defRPr/>
              </a:pPr>
              <a:t>‹#›</a:t>
            </a:fld>
            <a:endParaRPr lang="en-US"/>
          </a:p>
        </p:txBody>
      </p:sp>
    </p:spTree>
    <p:extLst>
      <p:ext uri="{BB962C8B-B14F-4D97-AF65-F5344CB8AC3E}">
        <p14:creationId xmlns:p14="http://schemas.microsoft.com/office/powerpoint/2010/main" val="41618077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AAD7415-7976-024B-A92D-59AB9749FA0D}" type="datetimeFigureOut">
              <a:rPr lang="en-US"/>
              <a:pPr>
                <a:defRPr/>
              </a:pPr>
              <a:t>9/29/24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CE7BE8-5A69-1442-8BE1-0DD631D963A4}" type="slidenum">
              <a:rPr lang="en-US"/>
              <a:pPr>
                <a:defRPr/>
              </a:pPr>
              <a:t>‹#›</a:t>
            </a:fld>
            <a:endParaRPr lang="en-US"/>
          </a:p>
        </p:txBody>
      </p:sp>
    </p:spTree>
    <p:extLst>
      <p:ext uri="{BB962C8B-B14F-4D97-AF65-F5344CB8AC3E}">
        <p14:creationId xmlns:p14="http://schemas.microsoft.com/office/powerpoint/2010/main" val="362217716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A8CA76E-C9A8-1A4D-8CF4-A3D0DE00DBB2}" type="datetimeFigureOut">
              <a:rPr lang="en-US"/>
              <a:pPr>
                <a:defRPr/>
              </a:pPr>
              <a:t>9/29/24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CB14D51-7A3B-4B43-BC4E-B2591264ACC9}" type="slidenum">
              <a:rPr lang="en-US"/>
              <a:pPr>
                <a:defRPr/>
              </a:pPr>
              <a:t>‹#›</a:t>
            </a:fld>
            <a:endParaRPr lang="en-US"/>
          </a:p>
        </p:txBody>
      </p:sp>
    </p:spTree>
    <p:extLst>
      <p:ext uri="{BB962C8B-B14F-4D97-AF65-F5344CB8AC3E}">
        <p14:creationId xmlns:p14="http://schemas.microsoft.com/office/powerpoint/2010/main" val="227700085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040DE3F-560F-3B4F-A444-C25B5757E361}" type="datetimeFigureOut">
              <a:rPr lang="en-US"/>
              <a:pPr>
                <a:defRPr/>
              </a:pPr>
              <a:t>9/29/24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F766176-F108-5B4F-B0E9-6F60DBCED697}" type="slidenum">
              <a:rPr lang="en-US"/>
              <a:pPr>
                <a:defRPr/>
              </a:pPr>
              <a:t>‹#›</a:t>
            </a:fld>
            <a:endParaRPr lang="en-US"/>
          </a:p>
        </p:txBody>
      </p:sp>
    </p:spTree>
    <p:extLst>
      <p:ext uri="{BB962C8B-B14F-4D97-AF65-F5344CB8AC3E}">
        <p14:creationId xmlns:p14="http://schemas.microsoft.com/office/powerpoint/2010/main" val="26026124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Comic Sans MS" charset="0"/>
              </a:defRPr>
            </a:lvl1pPr>
          </a:lstStyle>
          <a:p>
            <a:fld id="{BB13B58E-013B-0945-AF1B-C7219A334E1C}" type="slidenum">
              <a:rPr lang="en-US"/>
              <a:pPr/>
              <a:t>‹#›</a:t>
            </a:fld>
            <a:endParaRPr lang="en-US"/>
          </a:p>
        </p:txBody>
      </p:sp>
    </p:spTree>
    <p:extLst>
      <p:ext uri="{BB962C8B-B14F-4D97-AF65-F5344CB8AC3E}">
        <p14:creationId xmlns:p14="http://schemas.microsoft.com/office/powerpoint/2010/main" val="113255103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762A77A-9239-A046-9C27-A726502B3DE6}" type="datetimeFigureOut">
              <a:rPr lang="en-US"/>
              <a:pPr>
                <a:defRPr/>
              </a:pPr>
              <a:t>9/29/24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7677020-992B-8143-B010-6E8E429B8CA8}" type="slidenum">
              <a:rPr lang="en-US"/>
              <a:pPr>
                <a:defRPr/>
              </a:pPr>
              <a:t>‹#›</a:t>
            </a:fld>
            <a:endParaRPr lang="en-US"/>
          </a:p>
        </p:txBody>
      </p:sp>
    </p:spTree>
    <p:extLst>
      <p:ext uri="{BB962C8B-B14F-4D97-AF65-F5344CB8AC3E}">
        <p14:creationId xmlns:p14="http://schemas.microsoft.com/office/powerpoint/2010/main" val="86050644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5065795-8B0C-F34B-8FA6-9C0C476B29FC}" type="datetimeFigureOut">
              <a:rPr lang="en-US"/>
              <a:pPr>
                <a:defRPr/>
              </a:pPr>
              <a:t>9/29/24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D64077C-2889-1049-A723-A708A0EFAB2A}" type="slidenum">
              <a:rPr lang="en-US"/>
              <a:pPr>
                <a:defRPr/>
              </a:pPr>
              <a:t>‹#›</a:t>
            </a:fld>
            <a:endParaRPr lang="en-US"/>
          </a:p>
        </p:txBody>
      </p:sp>
    </p:spTree>
    <p:extLst>
      <p:ext uri="{BB962C8B-B14F-4D97-AF65-F5344CB8AC3E}">
        <p14:creationId xmlns:p14="http://schemas.microsoft.com/office/powerpoint/2010/main" val="338755264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16F6638-BDD7-FF45-A452-32DB3CE5A044}" type="datetimeFigureOut">
              <a:rPr lang="en-US"/>
              <a:pPr>
                <a:defRPr/>
              </a:pPr>
              <a:t>9/29/24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ECF05C6-22CC-E741-95EB-69033B280EF9}" type="slidenum">
              <a:rPr lang="en-US"/>
              <a:pPr>
                <a:defRPr/>
              </a:pPr>
              <a:t>‹#›</a:t>
            </a:fld>
            <a:endParaRPr lang="en-US"/>
          </a:p>
        </p:txBody>
      </p:sp>
    </p:spTree>
    <p:extLst>
      <p:ext uri="{BB962C8B-B14F-4D97-AF65-F5344CB8AC3E}">
        <p14:creationId xmlns:p14="http://schemas.microsoft.com/office/powerpoint/2010/main" val="224025328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C30DE93-4143-AC4F-8CBE-2265478887EC}" type="datetimeFigureOut">
              <a:rPr lang="en-US"/>
              <a:pPr>
                <a:defRPr/>
              </a:pPr>
              <a:t>9/29/24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3734F31-08B1-1D4A-9C67-D07AB8523546}" type="slidenum">
              <a:rPr lang="en-US"/>
              <a:pPr>
                <a:defRPr/>
              </a:pPr>
              <a:t>‹#›</a:t>
            </a:fld>
            <a:endParaRPr lang="en-US"/>
          </a:p>
        </p:txBody>
      </p:sp>
    </p:spTree>
    <p:extLst>
      <p:ext uri="{BB962C8B-B14F-4D97-AF65-F5344CB8AC3E}">
        <p14:creationId xmlns:p14="http://schemas.microsoft.com/office/powerpoint/2010/main" val="263138767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0169F48-FECA-6344-A722-70A2D8EB34B3}" type="datetimeFigureOut">
              <a:rPr lang="en-US"/>
              <a:pPr>
                <a:defRPr/>
              </a:pPr>
              <a:t>9/29/24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75B5868-79CC-8441-8A9A-DA29427344A5}" type="slidenum">
              <a:rPr lang="en-US"/>
              <a:pPr>
                <a:defRPr/>
              </a:pPr>
              <a:t>‹#›</a:t>
            </a:fld>
            <a:endParaRPr lang="en-US"/>
          </a:p>
        </p:txBody>
      </p:sp>
    </p:spTree>
    <p:extLst>
      <p:ext uri="{BB962C8B-B14F-4D97-AF65-F5344CB8AC3E}">
        <p14:creationId xmlns:p14="http://schemas.microsoft.com/office/powerpoint/2010/main" val="1543972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Comic Sans MS" charset="0"/>
              </a:defRPr>
            </a:lvl1pPr>
          </a:lstStyle>
          <a:p>
            <a:fld id="{30A15E0C-50B1-7548-905F-DD15D0182D58}" type="slidenum">
              <a:rPr lang="en-US"/>
              <a:pPr/>
              <a:t>‹#›</a:t>
            </a:fld>
            <a:endParaRPr lang="en-US"/>
          </a:p>
        </p:txBody>
      </p:sp>
    </p:spTree>
    <p:extLst>
      <p:ext uri="{BB962C8B-B14F-4D97-AF65-F5344CB8AC3E}">
        <p14:creationId xmlns:p14="http://schemas.microsoft.com/office/powerpoint/2010/main" val="1547424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Comic Sans MS" charset="0"/>
              </a:defRPr>
            </a:lvl1pPr>
          </a:lstStyle>
          <a:p>
            <a:fld id="{4CFD8E7F-6255-0347-AADD-1ABBF71167E3}" type="slidenum">
              <a:rPr lang="en-US"/>
              <a:pPr/>
              <a:t>‹#›</a:t>
            </a:fld>
            <a:endParaRPr lang="en-US"/>
          </a:p>
        </p:txBody>
      </p:sp>
    </p:spTree>
    <p:extLst>
      <p:ext uri="{BB962C8B-B14F-4D97-AF65-F5344CB8AC3E}">
        <p14:creationId xmlns:p14="http://schemas.microsoft.com/office/powerpoint/2010/main" val="3047654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C86DD3E5-EB2D-7C4A-B409-1EB0ABF0F0DD}" type="slidenum">
              <a:rPr lang="en-US"/>
              <a:pPr/>
              <a:t>‹#›</a:t>
            </a:fld>
            <a:endParaRPr lang="en-US"/>
          </a:p>
        </p:txBody>
      </p:sp>
    </p:spTree>
    <p:extLst>
      <p:ext uri="{BB962C8B-B14F-4D97-AF65-F5344CB8AC3E}">
        <p14:creationId xmlns:p14="http://schemas.microsoft.com/office/powerpoint/2010/main" val="3457793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41AEA793-B035-B142-A153-D436829884DD}" type="slidenum">
              <a:rPr lang="en-US"/>
              <a:pPr/>
              <a:t>‹#›</a:t>
            </a:fld>
            <a:endParaRPr lang="en-US"/>
          </a:p>
        </p:txBody>
      </p:sp>
    </p:spTree>
    <p:extLst>
      <p:ext uri="{BB962C8B-B14F-4D97-AF65-F5344CB8AC3E}">
        <p14:creationId xmlns:p14="http://schemas.microsoft.com/office/powerpoint/2010/main" val="1098957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34478636-C389-2A44-9F16-05110BB052D8}" type="slidenum">
              <a:rPr lang="en-US"/>
              <a:pPr/>
              <a:t>‹#›</a:t>
            </a:fld>
            <a:endParaRPr lang="en-US"/>
          </a:p>
        </p:txBody>
      </p:sp>
    </p:spTree>
    <p:extLst>
      <p:ext uri="{BB962C8B-B14F-4D97-AF65-F5344CB8AC3E}">
        <p14:creationId xmlns:p14="http://schemas.microsoft.com/office/powerpoint/2010/main" val="1425149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419D3060-584B-424A-94F6-D669D197A7D2}" type="slidenum">
              <a:rPr lang="en-US"/>
              <a:pPr/>
              <a:t>‹#›</a:t>
            </a:fld>
            <a:endParaRPr lang="en-US"/>
          </a:p>
        </p:txBody>
      </p:sp>
    </p:spTree>
    <p:extLst>
      <p:ext uri="{BB962C8B-B14F-4D97-AF65-F5344CB8AC3E}">
        <p14:creationId xmlns:p14="http://schemas.microsoft.com/office/powerpoint/2010/main" val="3461401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B837DF-9A10-5D4E-A37B-23A01B307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27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2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9E68A0-F260-6E47-9B23-0D55A6FB7A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2607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207357-3AE3-E749-AC8D-2F1E0A22D9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806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C6FCD-1496-D24B-A236-D8E154B7CC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27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B0F644A-0C31-9742-AE53-A521819A74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050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5DD664-DB7E-264B-AD3C-53F45EC7E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684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052ED65-A4A2-C842-B896-774DD2FAFA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893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507515-9150-C347-B4EB-EE191F4F3F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209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A9F8DE-4A64-BF47-910F-3A9AAC3074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4869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CB772D-D983-7F4D-B7E4-7B3BF3479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2695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9D3A8F-BAE8-434E-984D-A65A75AE4C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936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394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B0B30D-78DA-214A-9519-968A90AB7C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65059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4407E5C-B7A5-7049-A3F1-53D4C2921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5669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219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33261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073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58646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277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93063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128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07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61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8737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829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532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fld id="{FAD08171-90BB-3445-9E53-AC4502484B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63571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4956D9EB-76B4-504A-A2C6-D37BC997AD1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05756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7C71F99-D547-B44E-A973-4DA515768E2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84648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76538B8-299E-C646-87A1-171BCECB33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29115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101A5FC6-5E32-F64B-95D5-7F04BEAB14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586574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94DD5F7C-064A-044D-870E-911DB58AACC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8350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3D64AE7A-F4CA-444F-9285-0CE06B030FD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9385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382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DEEF6E6D-EE55-6848-B489-A9136A14C3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01541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5F26853C-F351-DB4D-AC06-E3F8B9DA4F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98685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604AAD0-C688-8F4B-A280-4E606F6B94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065109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35AFE870-5484-9849-BC38-CBB1681FCD8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190240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41796401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6563656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1321692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98451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9096758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9327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392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3452717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5684913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0907915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871824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642514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0014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122040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94391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9/28/24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34809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9/28/24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58367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4.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NUL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2.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image" Target="../media/image6.jpeg"/><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3.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image" Target="../media/image8.jpeg"/><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4.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theme" Target="../theme/theme35.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6.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slideLayout" Target="../slideLayouts/slideLayout391.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8.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image" Target="../media/image9.jpeg"/><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9.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0.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4.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97D7A15C-BA3C-4C47-93D9-7EC7623FA35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9210836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4219794998"/>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85356225"/>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extLst>
      <p:ext uri="{BB962C8B-B14F-4D97-AF65-F5344CB8AC3E}">
        <p14:creationId xmlns:p14="http://schemas.microsoft.com/office/powerpoint/2010/main" val="2713015822"/>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238232200"/>
      </p:ext>
    </p:extLst>
  </p:cSld>
  <p:clrMap bg1="dk2" tx1="lt1" bg2="dk1" tx2="lt2" accent1="accent1" accent2="accent2" accent3="accent3" accent4="accent4" accent5="accent5" accent6="accent6" hlink="hlink" folHlink="folHlink"/>
  <p:sldLayoutIdLst>
    <p:sldLayoutId id="2147484208"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07" tIns="45704" rIns="91407" bIns="45704"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1" y="6245225"/>
            <a:ext cx="2895600" cy="476250"/>
          </a:xfrm>
          <a:prstGeom prst="rect">
            <a:avLst/>
          </a:prstGeom>
          <a:noFill/>
          <a:ln>
            <a:noFill/>
          </a:ln>
          <a:effectLst/>
        </p:spPr>
        <p:txBody>
          <a:bodyPr vert="horz" wrap="square" lIns="91407" tIns="45704" rIns="91407" bIns="45704"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07" tIns="45704" rIns="91407" bIns="45704"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fld id="{8B1832C5-3FF4-114A-8F14-E7B73B0A9A84}" type="slidenum">
              <a:rPr lang="en-US" altLang="zh-TW" smtClean="0"/>
              <a:pPr defTabSz="914071" fontAlgn="base">
                <a:spcBef>
                  <a:spcPct val="0"/>
                </a:spcBef>
                <a:spcAft>
                  <a:spcPct val="0"/>
                </a:spcAft>
                <a:defRPr/>
              </a:pPr>
              <a:t>‹#›</a:t>
            </a:fld>
            <a:endParaRPr lang="en-US" altLang="zh-TW"/>
          </a:p>
        </p:txBody>
      </p:sp>
    </p:spTree>
    <p:extLst>
      <p:ext uri="{BB962C8B-B14F-4D97-AF65-F5344CB8AC3E}">
        <p14:creationId xmlns:p14="http://schemas.microsoft.com/office/powerpoint/2010/main" val="3548966973"/>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035"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071"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11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146"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778" indent="-342778" algn="l" rtl="0" eaLnBrk="0" fontAlgn="base" hangingPunct="0">
        <a:spcBef>
          <a:spcPct val="20000"/>
        </a:spcBef>
        <a:spcAft>
          <a:spcPct val="0"/>
        </a:spcAft>
        <a:buChar char="•"/>
        <a:defRPr sz="3200">
          <a:solidFill>
            <a:schemeClr val="tx1"/>
          </a:solidFill>
          <a:latin typeface="+mn-lt"/>
          <a:ea typeface="+mn-ea"/>
          <a:cs typeface="+mn-cs"/>
        </a:defRPr>
      </a:lvl1pPr>
      <a:lvl2pPr marL="742684" indent="-285647" algn="l" rtl="0" eaLnBrk="0" fontAlgn="base" hangingPunct="0">
        <a:spcBef>
          <a:spcPct val="20000"/>
        </a:spcBef>
        <a:spcAft>
          <a:spcPct val="0"/>
        </a:spcAft>
        <a:buChar char="–"/>
        <a:defRPr sz="2800">
          <a:solidFill>
            <a:schemeClr val="tx1"/>
          </a:solidFill>
          <a:latin typeface="+mn-lt"/>
          <a:ea typeface="+mn-ea"/>
          <a:cs typeface="+mn-cs"/>
        </a:defRPr>
      </a:lvl2pPr>
      <a:lvl3pPr marL="1142589" indent="-228517" algn="l" rtl="0" eaLnBrk="0" fontAlgn="base" hangingPunct="0">
        <a:spcBef>
          <a:spcPct val="20000"/>
        </a:spcBef>
        <a:spcAft>
          <a:spcPct val="0"/>
        </a:spcAft>
        <a:buChar char="•"/>
        <a:defRPr sz="2400">
          <a:solidFill>
            <a:schemeClr val="tx1"/>
          </a:solidFill>
          <a:latin typeface="+mn-lt"/>
          <a:ea typeface="+mn-ea"/>
          <a:cs typeface="+mn-cs"/>
        </a:defRPr>
      </a:lvl3pPr>
      <a:lvl4pPr marL="1599626" indent="-228517" algn="l" rtl="0" eaLnBrk="0" fontAlgn="base" hangingPunct="0">
        <a:spcBef>
          <a:spcPct val="20000"/>
        </a:spcBef>
        <a:spcAft>
          <a:spcPct val="0"/>
        </a:spcAft>
        <a:buChar char="–"/>
        <a:defRPr sz="2000">
          <a:solidFill>
            <a:schemeClr val="tx1"/>
          </a:solidFill>
          <a:latin typeface="+mn-lt"/>
          <a:ea typeface="+mn-ea"/>
          <a:cs typeface="+mn-cs"/>
        </a:defRPr>
      </a:lvl4pPr>
      <a:lvl5pPr marL="2056665" indent="-228517" algn="l" rtl="0" eaLnBrk="0" fontAlgn="base" hangingPunct="0">
        <a:spcBef>
          <a:spcPct val="20000"/>
        </a:spcBef>
        <a:spcAft>
          <a:spcPct val="0"/>
        </a:spcAft>
        <a:buChar char="»"/>
        <a:defRPr sz="2000">
          <a:solidFill>
            <a:schemeClr val="tx1"/>
          </a:solidFill>
          <a:latin typeface="+mn-lt"/>
          <a:ea typeface="+mn-ea"/>
          <a:cs typeface="+mn-cs"/>
        </a:defRPr>
      </a:lvl5pPr>
      <a:lvl6pPr marL="2513701" indent="-228517" algn="l" rtl="0" fontAlgn="base">
        <a:spcBef>
          <a:spcPct val="20000"/>
        </a:spcBef>
        <a:spcAft>
          <a:spcPct val="0"/>
        </a:spcAft>
        <a:buChar char="»"/>
        <a:defRPr sz="2000">
          <a:solidFill>
            <a:schemeClr val="tx1"/>
          </a:solidFill>
          <a:latin typeface="+mn-lt"/>
          <a:ea typeface="+mn-ea"/>
          <a:cs typeface="+mn-cs"/>
        </a:defRPr>
      </a:lvl6pPr>
      <a:lvl7pPr marL="2970736" indent="-228517" algn="l" rtl="0" fontAlgn="base">
        <a:spcBef>
          <a:spcPct val="20000"/>
        </a:spcBef>
        <a:spcAft>
          <a:spcPct val="0"/>
        </a:spcAft>
        <a:buChar char="»"/>
        <a:defRPr sz="2000">
          <a:solidFill>
            <a:schemeClr val="tx1"/>
          </a:solidFill>
          <a:latin typeface="+mn-lt"/>
          <a:ea typeface="+mn-ea"/>
          <a:cs typeface="+mn-cs"/>
        </a:defRPr>
      </a:lvl7pPr>
      <a:lvl8pPr marL="3427774" indent="-228517" algn="l" rtl="0" fontAlgn="base">
        <a:spcBef>
          <a:spcPct val="20000"/>
        </a:spcBef>
        <a:spcAft>
          <a:spcPct val="0"/>
        </a:spcAft>
        <a:buChar char="»"/>
        <a:defRPr sz="2000">
          <a:solidFill>
            <a:schemeClr val="tx1"/>
          </a:solidFill>
          <a:latin typeface="+mn-lt"/>
          <a:ea typeface="+mn-ea"/>
          <a:cs typeface="+mn-cs"/>
        </a:defRPr>
      </a:lvl8pPr>
      <a:lvl9pPr marL="3884807" indent="-2285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6" y="3536156"/>
            <a:ext cx="7358063" cy="3321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3" tIns="35703" rIns="35703" bIns="3570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6" y="0"/>
            <a:ext cx="7358063" cy="3473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3" tIns="35703" rIns="35703" bIns="35703"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4103305326"/>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4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68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36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41" algn="ctr" rtl="0" fontAlgn="base">
        <a:spcBef>
          <a:spcPct val="0"/>
        </a:spcBef>
        <a:spcAft>
          <a:spcPct val="0"/>
        </a:spcAft>
        <a:defRPr sz="2500">
          <a:solidFill>
            <a:schemeClr val="tx1"/>
          </a:solidFill>
          <a:latin typeface="+mn-lt"/>
          <a:ea typeface="+mn-ea"/>
          <a:cs typeface="+mn-cs"/>
          <a:sym typeface="Gill Sans" charset="0"/>
        </a:defRPr>
      </a:lvl6pPr>
      <a:lvl7pPr marL="642684" algn="ctr" rtl="0" fontAlgn="base">
        <a:spcBef>
          <a:spcPct val="0"/>
        </a:spcBef>
        <a:spcAft>
          <a:spcPct val="0"/>
        </a:spcAft>
        <a:defRPr sz="2500">
          <a:solidFill>
            <a:schemeClr val="tx1"/>
          </a:solidFill>
          <a:latin typeface="+mn-lt"/>
          <a:ea typeface="+mn-ea"/>
          <a:cs typeface="+mn-cs"/>
          <a:sym typeface="Gill Sans" charset="0"/>
        </a:defRPr>
      </a:lvl7pPr>
      <a:lvl8pPr marL="964025" algn="ctr" rtl="0" fontAlgn="base">
        <a:spcBef>
          <a:spcPct val="0"/>
        </a:spcBef>
        <a:spcAft>
          <a:spcPct val="0"/>
        </a:spcAft>
        <a:defRPr sz="2500">
          <a:solidFill>
            <a:schemeClr val="tx1"/>
          </a:solidFill>
          <a:latin typeface="+mn-lt"/>
          <a:ea typeface="+mn-ea"/>
          <a:cs typeface="+mn-cs"/>
          <a:sym typeface="Gill Sans" charset="0"/>
        </a:defRPr>
      </a:lvl8pPr>
      <a:lvl9pPr marL="1285368"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11" tIns="45706" rIns="91411" bIns="45706" rtlCol="0" anchor="ctr">
            <a:normAutofit/>
          </a:bodyPr>
          <a:lstStyle/>
          <a:p>
            <a:r>
              <a:rPr lang="en-US" dirty="0"/>
              <a:t>Click to edit Master title style</a:t>
            </a:r>
          </a:p>
        </p:txBody>
      </p:sp>
    </p:spTree>
    <p:extLst>
      <p:ext uri="{BB962C8B-B14F-4D97-AF65-F5344CB8AC3E}">
        <p14:creationId xmlns:p14="http://schemas.microsoft.com/office/powerpoint/2010/main" val="3589402036"/>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ctr" defTabSz="914118" rtl="0" eaLnBrk="1" latinLnBrk="0" hangingPunct="1">
        <a:spcBef>
          <a:spcPct val="0"/>
        </a:spcBef>
        <a:buNone/>
        <a:defRPr sz="4400" kern="1200">
          <a:solidFill>
            <a:srgbClr val="FFFFFF"/>
          </a:solidFill>
          <a:latin typeface="Arial"/>
          <a:ea typeface="+mj-ea"/>
          <a:cs typeface="Arial"/>
        </a:defRPr>
      </a:lvl1pPr>
    </p:titleStyle>
    <p:bodyStyle>
      <a:lvl1pPr marL="342796" indent="-342796" algn="l" defTabSz="914118"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722" indent="-285662" algn="l" defTabSz="914118"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2647" indent="-228529" algn="l" defTabSz="914118"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599708" indent="-228529" algn="l" defTabSz="914118"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6770" indent="-228529" algn="l" defTabSz="914118"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5" y="3536156"/>
            <a:ext cx="7358063" cy="3321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5" tIns="35705" rIns="35705" bIns="3570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5" y="0"/>
            <a:ext cx="7358063" cy="3473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5" tIns="35705" rIns="35705" bIns="35705"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4081684892"/>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1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7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43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57" algn="ctr" rtl="0" fontAlgn="base">
        <a:spcBef>
          <a:spcPct val="0"/>
        </a:spcBef>
        <a:spcAft>
          <a:spcPct val="0"/>
        </a:spcAft>
        <a:defRPr sz="2500">
          <a:solidFill>
            <a:schemeClr val="tx1"/>
          </a:solidFill>
          <a:latin typeface="+mn-lt"/>
          <a:ea typeface="+mn-ea"/>
          <a:cs typeface="+mn-cs"/>
          <a:sym typeface="Gill Sans" charset="0"/>
        </a:defRPr>
      </a:lvl6pPr>
      <a:lvl7pPr marL="642717" algn="ctr" rtl="0" fontAlgn="base">
        <a:spcBef>
          <a:spcPct val="0"/>
        </a:spcBef>
        <a:spcAft>
          <a:spcPct val="0"/>
        </a:spcAft>
        <a:defRPr sz="2500">
          <a:solidFill>
            <a:schemeClr val="tx1"/>
          </a:solidFill>
          <a:latin typeface="+mn-lt"/>
          <a:ea typeface="+mn-ea"/>
          <a:cs typeface="+mn-cs"/>
          <a:sym typeface="Gill Sans" charset="0"/>
        </a:defRPr>
      </a:lvl7pPr>
      <a:lvl8pPr marL="964075" algn="ctr" rtl="0" fontAlgn="base">
        <a:spcBef>
          <a:spcPct val="0"/>
        </a:spcBef>
        <a:spcAft>
          <a:spcPct val="0"/>
        </a:spcAft>
        <a:defRPr sz="2500">
          <a:solidFill>
            <a:schemeClr val="tx1"/>
          </a:solidFill>
          <a:latin typeface="+mn-lt"/>
          <a:ea typeface="+mn-ea"/>
          <a:cs typeface="+mn-cs"/>
          <a:sym typeface="Gill Sans" charset="0"/>
        </a:defRPr>
      </a:lvl8pPr>
      <a:lvl9pPr marL="1285434"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867631674"/>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357953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defTabSz="914400" fontAlgn="base">
              <a:spcBef>
                <a:spcPct val="0"/>
              </a:spcBef>
              <a:spcAft>
                <a:spcPct val="0"/>
              </a:spcAft>
              <a:defRPr/>
            </a:pPr>
            <a:fld id="{20DDAB0E-CAE4-5041-ACDE-D20EC284A8F1}"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20917436"/>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defRPr sz="1400"/>
            </a:lvl1pPr>
          </a:lstStyle>
          <a:p>
            <a:pPr defTabSz="914071"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a:defRPr sz="1400"/>
            </a:lvl1pPr>
          </a:lstStyle>
          <a:p>
            <a:pPr defTabSz="914071"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r">
              <a:defRPr sz="1400"/>
            </a:lvl1pPr>
          </a:lstStyle>
          <a:p>
            <a:pPr defTabSz="914071" eaLnBrk="0" fontAlgn="base" hangingPunct="0">
              <a:spcBef>
                <a:spcPct val="0"/>
              </a:spcBef>
              <a:spcAft>
                <a:spcPct val="0"/>
              </a:spcAft>
            </a:pPr>
            <a:fld id="{AAC67D26-C96F-9949-AF24-D449B9EA077B}" type="slidenum">
              <a:rPr lang="en-US" smtClean="0">
                <a:solidFill>
                  <a:srgbClr val="000000"/>
                </a:solidFill>
                <a:latin typeface="Arial" charset="0"/>
                <a:ea typeface="ＭＳ Ｐゴシック" charset="0"/>
                <a:cs typeface="ＭＳ Ｐゴシック" charset="0"/>
              </a:rPr>
              <a:pPr defTabSz="914071"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65877627"/>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035"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071"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11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146"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778" indent="-342778" algn="l" rtl="0" fontAlgn="base">
        <a:spcBef>
          <a:spcPct val="20000"/>
        </a:spcBef>
        <a:spcAft>
          <a:spcPct val="0"/>
        </a:spcAft>
        <a:buChar char="•"/>
        <a:defRPr sz="3200">
          <a:solidFill>
            <a:schemeClr val="tx1"/>
          </a:solidFill>
          <a:latin typeface="+mn-lt"/>
          <a:ea typeface="+mn-ea"/>
          <a:cs typeface="+mn-cs"/>
        </a:defRPr>
      </a:lvl1pPr>
      <a:lvl2pPr marL="742684" indent="-285647" algn="l" rtl="0" fontAlgn="base">
        <a:spcBef>
          <a:spcPct val="20000"/>
        </a:spcBef>
        <a:spcAft>
          <a:spcPct val="0"/>
        </a:spcAft>
        <a:buChar char="–"/>
        <a:defRPr sz="2800">
          <a:solidFill>
            <a:schemeClr val="tx1"/>
          </a:solidFill>
          <a:latin typeface="+mn-lt"/>
          <a:ea typeface="+mn-ea"/>
        </a:defRPr>
      </a:lvl2pPr>
      <a:lvl3pPr marL="1142589" indent="-228517" algn="l" rtl="0" fontAlgn="base">
        <a:spcBef>
          <a:spcPct val="20000"/>
        </a:spcBef>
        <a:spcAft>
          <a:spcPct val="0"/>
        </a:spcAft>
        <a:buChar char="•"/>
        <a:defRPr sz="2400">
          <a:solidFill>
            <a:schemeClr val="tx1"/>
          </a:solidFill>
          <a:latin typeface="+mn-lt"/>
          <a:ea typeface="+mn-ea"/>
        </a:defRPr>
      </a:lvl3pPr>
      <a:lvl4pPr marL="1599626" indent="-228517" algn="l" rtl="0" fontAlgn="base">
        <a:spcBef>
          <a:spcPct val="20000"/>
        </a:spcBef>
        <a:spcAft>
          <a:spcPct val="0"/>
        </a:spcAft>
        <a:buChar char="–"/>
        <a:defRPr sz="2000">
          <a:solidFill>
            <a:schemeClr val="tx1"/>
          </a:solidFill>
          <a:latin typeface="+mn-lt"/>
          <a:ea typeface="+mn-ea"/>
        </a:defRPr>
      </a:lvl4pPr>
      <a:lvl5pPr marL="2056665" indent="-228517" algn="l" rtl="0" fontAlgn="base">
        <a:spcBef>
          <a:spcPct val="20000"/>
        </a:spcBef>
        <a:spcAft>
          <a:spcPct val="0"/>
        </a:spcAft>
        <a:buChar char="»"/>
        <a:defRPr sz="2000">
          <a:solidFill>
            <a:schemeClr val="tx1"/>
          </a:solidFill>
          <a:latin typeface="+mn-lt"/>
          <a:ea typeface="+mn-ea"/>
        </a:defRPr>
      </a:lvl5pPr>
      <a:lvl6pPr marL="2513701" indent="-228517" algn="l" rtl="0" fontAlgn="base">
        <a:spcBef>
          <a:spcPct val="20000"/>
        </a:spcBef>
        <a:spcAft>
          <a:spcPct val="0"/>
        </a:spcAft>
        <a:buChar char="»"/>
        <a:defRPr sz="2000">
          <a:solidFill>
            <a:schemeClr val="tx1"/>
          </a:solidFill>
          <a:latin typeface="+mn-lt"/>
          <a:ea typeface="+mn-ea"/>
        </a:defRPr>
      </a:lvl6pPr>
      <a:lvl7pPr marL="2970736" indent="-228517" algn="l" rtl="0" fontAlgn="base">
        <a:spcBef>
          <a:spcPct val="20000"/>
        </a:spcBef>
        <a:spcAft>
          <a:spcPct val="0"/>
        </a:spcAft>
        <a:buChar char="»"/>
        <a:defRPr sz="2000">
          <a:solidFill>
            <a:schemeClr val="tx1"/>
          </a:solidFill>
          <a:latin typeface="+mn-lt"/>
          <a:ea typeface="+mn-ea"/>
        </a:defRPr>
      </a:lvl7pPr>
      <a:lvl8pPr marL="3427774" indent="-228517" algn="l" rtl="0" fontAlgn="base">
        <a:spcBef>
          <a:spcPct val="20000"/>
        </a:spcBef>
        <a:spcAft>
          <a:spcPct val="0"/>
        </a:spcAft>
        <a:buChar char="»"/>
        <a:defRPr sz="2000">
          <a:solidFill>
            <a:schemeClr val="tx1"/>
          </a:solidFill>
          <a:latin typeface="+mn-lt"/>
          <a:ea typeface="+mn-ea"/>
        </a:defRPr>
      </a:lvl8pPr>
      <a:lvl9pPr marL="3884807" indent="-22851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AAC67D26-C96F-9949-AF24-D449B9EA077B}" type="slidenum">
              <a:rPr lang="en-US" smtClean="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07421561"/>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defTabSz="914400" eaLnBrk="0" fontAlgn="base" hangingPunct="0">
              <a:spcAft>
                <a:spcPct val="0"/>
              </a:spcAft>
              <a:defRPr/>
            </a:pPr>
            <a:endParaRPr lang="en-US">
              <a:solidFill>
                <a:srgbClr val="000000"/>
              </a:solidFill>
              <a:latin typeface="Arial"/>
              <a:ea typeface="ＭＳ Ｐゴシック" charset="0"/>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defTabSz="914400" eaLnBrk="0" fontAlgn="base" hangingPunct="0">
              <a:spcAft>
                <a:spcPct val="0"/>
              </a:spcAft>
              <a:defRPr/>
            </a:pPr>
            <a:endParaRPr lang="en-US">
              <a:solidFill>
                <a:srgbClr val="000000"/>
              </a:solidFill>
              <a:latin typeface="Arial"/>
              <a:ea typeface="ＭＳ Ｐゴシック" charset="0"/>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defTabSz="914400" eaLnBrk="0" fontAlgn="base" hangingPunct="0">
              <a:spcAft>
                <a:spcPct val="0"/>
              </a:spcAft>
              <a:defRPr/>
            </a:pPr>
            <a:fld id="{63CF4C73-87DC-0747-BB43-22CDCC9EE31E}" type="slidenum">
              <a:rPr lang="en-US">
                <a:solidFill>
                  <a:srgbClr val="000000"/>
                </a:solidFill>
                <a:latin typeface="Arial"/>
                <a:ea typeface="ＭＳ Ｐゴシック" charset="0"/>
              </a:rPr>
              <a:pPr defTabSz="914400" eaLnBrk="0" fontAlgn="base" hangingPunct="0">
                <a:spcAft>
                  <a:spcPct val="0"/>
                </a:spcAft>
                <a:defRPr/>
              </a:pPr>
              <a:t>‹#›</a:t>
            </a:fld>
            <a:endParaRPr lang="en-US">
              <a:solidFill>
                <a:srgbClr val="000000"/>
              </a:solidFill>
              <a:latin typeface="Arial"/>
              <a:ea typeface="ＭＳ Ｐゴシック" charset="0"/>
            </a:endParaRPr>
          </a:p>
        </p:txBody>
      </p:sp>
    </p:spTree>
    <p:extLst>
      <p:ext uri="{BB962C8B-B14F-4D97-AF65-F5344CB8AC3E}">
        <p14:creationId xmlns:p14="http://schemas.microsoft.com/office/powerpoint/2010/main" val="2642364025"/>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FF17BAD0-A917-D446-9B19-37F6F25B3373}"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595745163"/>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718209208"/>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defTabSz="914400" fontAlgn="base">
              <a:spcBef>
                <a:spcPct val="0"/>
              </a:spcBef>
              <a:spcAft>
                <a:spcPct val="0"/>
              </a:spcAft>
              <a:defRPr/>
            </a:pPr>
            <a:fld id="{70D573E8-6576-42AB-B210-C9F85B6A3424}" type="slidenum">
              <a:rPr lang="en-US">
                <a:ea typeface="MS PGothic" pitchFamily="34" charset="-128"/>
              </a:rPr>
              <a:pPr defTabSz="9144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882458333"/>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Arial" charset="0"/>
                <a:ea typeface="+mn-ea"/>
                <a:cs typeface="Arial" charset="0"/>
              </a:defRPr>
            </a:lvl1pPr>
          </a:lstStyle>
          <a:p>
            <a:pPr defTabSz="914400" fontAlgn="base">
              <a:spcBef>
                <a:spcPct val="0"/>
              </a:spcBef>
              <a:spcAft>
                <a:spcPct val="0"/>
              </a:spcAft>
              <a:defRPr/>
            </a:pPr>
            <a:endParaRPr lang="en-US" altLang="en-US">
              <a:solidFill>
                <a:srgbClr val="FFFFFF"/>
              </a:solidFill>
            </a:endParaRPr>
          </a:p>
        </p:txBody>
      </p:sp>
      <p:sp>
        <p:nvSpPr>
          <p:cNvPr id="1844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Arial" charset="0"/>
                <a:ea typeface="+mn-ea"/>
                <a:cs typeface="Arial" charset="0"/>
              </a:defRPr>
            </a:lvl1pPr>
          </a:lstStyle>
          <a:p>
            <a:pPr defTabSz="914400" fontAlgn="base">
              <a:spcBef>
                <a:spcPct val="0"/>
              </a:spcBef>
              <a:spcAft>
                <a:spcPct val="0"/>
              </a:spcAft>
              <a:defRPr/>
            </a:pPr>
            <a:endParaRPr lang="en-US" altLang="en-US">
              <a:solidFill>
                <a:srgbClr val="FFFFFF"/>
              </a:solidFill>
            </a:endParaRPr>
          </a:p>
        </p:txBody>
      </p:sp>
      <p:sp>
        <p:nvSpPr>
          <p:cNvPr id="1844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smtClean="0">
                <a:cs typeface="Arial" charset="0"/>
              </a:defRPr>
            </a:lvl1pPr>
          </a:lstStyle>
          <a:p>
            <a:pPr defTabSz="914400" fontAlgn="base">
              <a:spcBef>
                <a:spcPct val="0"/>
              </a:spcBef>
              <a:spcAft>
                <a:spcPct val="0"/>
              </a:spcAft>
              <a:defRPr/>
            </a:pPr>
            <a:fld id="{33F03588-6F2D-BF47-8429-4BB5D6F9D1C4}"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814396336"/>
      </p:ext>
    </p:extLst>
  </p:cSld>
  <p:clrMap bg1="dk2" tx1="lt1" bg2="dk1" tx2="lt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9159875" cy="6858000"/>
            <a:chOff x="0" y="0"/>
            <a:chExt cx="5770" cy="4320"/>
          </a:xfrm>
        </p:grpSpPr>
        <p:sp>
          <p:nvSpPr>
            <p:cNvPr id="3143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3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3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3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3143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4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4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5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5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5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5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algn="ctr" defTabSz="914400" fontAlgn="base">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a typeface="ＭＳ Ｐゴシック" charset="0"/>
                <a:cs typeface="ＭＳ Ｐゴシック" charset="0"/>
              </a:endParaRPr>
            </a:p>
          </p:txBody>
        </p:sp>
        <p:sp>
          <p:nvSpPr>
            <p:cNvPr id="3143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grpSp>
      <p:sp>
        <p:nvSpPr>
          <p:cNvPr id="3143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3143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143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a:ea typeface="Arial"/>
                <a:cs typeface="Arial"/>
              </a:defRPr>
            </a:lvl1pPr>
          </a:lstStyle>
          <a:p>
            <a:pPr defTabSz="914400" fontAlgn="base">
              <a:defRPr/>
            </a:pPr>
            <a:endParaRPr lang="en-GB"/>
          </a:p>
        </p:txBody>
      </p:sp>
      <p:sp>
        <p:nvSpPr>
          <p:cNvPr id="3143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defRPr/>
            </a:pPr>
            <a:fld id="{83EB770A-646E-5845-8265-B6A661AC1729}" type="slidenum">
              <a:rPr lang="en-GB">
                <a:ea typeface="ＭＳ Ｐゴシック" charset="0"/>
              </a:rPr>
              <a:pPr defTabSz="914400" fontAlgn="base">
                <a:defRPr/>
              </a:pPr>
              <a:t>‹#›</a:t>
            </a:fld>
            <a:endParaRPr lang="en-GB">
              <a:ea typeface="ＭＳ Ｐゴシック" charset="0"/>
            </a:endParaRPr>
          </a:p>
        </p:txBody>
      </p:sp>
      <p:sp>
        <p:nvSpPr>
          <p:cNvPr id="3143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defRPr/>
            </a:pPr>
            <a:fld id="{C147A156-0CF2-4B46-AFB3-818DE8F8DC5C}" type="datetime1">
              <a:rPr lang="en-GB">
                <a:ea typeface="ＭＳ Ｐゴシック" charset="0"/>
              </a:rPr>
              <a:pPr defTabSz="914400" fontAlgn="base">
                <a:defRPr/>
              </a:pPr>
              <a:t>28/09/2024</a:t>
            </a:fld>
            <a:endParaRPr lang="en-GB">
              <a:ea typeface="ＭＳ Ｐゴシック" charset="0"/>
            </a:endParaRPr>
          </a:p>
        </p:txBody>
      </p:sp>
    </p:spTree>
    <p:extLst>
      <p:ext uri="{BB962C8B-B14F-4D97-AF65-F5344CB8AC3E}">
        <p14:creationId xmlns:p14="http://schemas.microsoft.com/office/powerpoint/2010/main" val="2687090733"/>
      </p:ext>
    </p:extLst>
  </p:cSld>
  <p:clrMap bg1="dk2" tx1="lt1" bg2="dk1" tx2="lt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FFFFFF"/>
                </a:solidFill>
                <a:latin typeface="+mn-lt"/>
                <a:ea typeface="+mn-ea"/>
                <a:cs typeface="+mn-cs"/>
              </a:defRPr>
            </a:lvl1pPr>
          </a:lstStyle>
          <a:p>
            <a:pPr defTabSz="914400" fontAlgn="base">
              <a:spcAft>
                <a:spcPct val="0"/>
              </a:spcAft>
              <a:defRPr/>
            </a:pPr>
            <a:endParaRPr lang="en-US">
              <a:latin typeface="Times"/>
            </a:endParaRPr>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mn-lt"/>
                <a:ea typeface="+mn-ea"/>
                <a:cs typeface="+mn-cs"/>
              </a:defRPr>
            </a:lvl1pPr>
          </a:lstStyle>
          <a:p>
            <a:pPr defTabSz="914400" fontAlgn="base">
              <a:spcAft>
                <a:spcPct val="0"/>
              </a:spcAft>
              <a:defRPr/>
            </a:pPr>
            <a:endParaRPr lang="en-US">
              <a:latin typeface="Times"/>
            </a:endParaRPr>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Times" charset="0"/>
              </a:defRPr>
            </a:lvl1pPr>
          </a:lstStyle>
          <a:p>
            <a:pPr defTabSz="914400" fontAlgn="base">
              <a:spcAft>
                <a:spcPct val="0"/>
              </a:spcAft>
              <a:defRPr/>
            </a:pPr>
            <a:fld id="{F9F86DCA-18CC-FA45-9C9F-16B7216C0717}"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grpSp>
        <p:nvGrpSpPr>
          <p:cNvPr id="65543"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grpSp>
      <p:sp>
        <p:nvSpPr>
          <p:cNvPr id="65544"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904321573"/>
      </p:ext>
    </p:extLst>
  </p:cSld>
  <p:clrMap bg1="dk2" tx1="lt1" bg2="dk1" tx2="lt2" accent1="accent1" accent2="accent2" accent3="accent3" accent4="accent4" accent5="accent5" accent6="accent6" hlink="hlink" folHlink="folHlink"/>
  <p:sldLayoutIdLst>
    <p:sldLayoutId id="2147484394"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879165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1DBE3667-D78F-1740-BFCD-268440DB8F9C}"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520511960"/>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1476812001"/>
      </p:ext>
    </p:extLst>
  </p:cSld>
  <p:clrMap bg1="lt1" tx1="dk1" bg2="lt2" tx2="dk2" accent1="accent1" accent2="accent2" accent3="accent3" accent4="accent4" accent5="accent5" accent6="accent6" hlink="hlink" folHlink="folHlink"/>
  <p:sldLayoutIdLst>
    <p:sldLayoutId id="2147484408" r:id="rId1"/>
    <p:sldLayoutId id="214748440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9/28/24</a:t>
            </a:fld>
            <a:endParaRPr lang="en-US">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3196503260"/>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defTabSz="914400" fontAlgn="base">
              <a:spcAft>
                <a:spcPct val="0"/>
              </a:spcAft>
            </a:pPr>
            <a:fld id="{C028FD83-1C87-FF4C-A638-BCE5B165E080}" type="datetimeFigureOut">
              <a:rPr lang="en-US" smtClean="0">
                <a:solidFill>
                  <a:srgbClr val="000000"/>
                </a:solidFill>
                <a:latin typeface="Arial"/>
                <a:ea typeface="ＭＳ Ｐゴシック" charset="0"/>
                <a:cs typeface="ＭＳ Ｐゴシック" charset="0"/>
              </a:rPr>
              <a:pPr defTabSz="914400" fontAlgn="base">
                <a:spcAft>
                  <a:spcPct val="0"/>
                </a:spcAft>
              </a:pPr>
              <a:t>9/28/24</a:t>
            </a:fld>
            <a:endParaRPr lang="en-US">
              <a:solidFill>
                <a:srgbClr val="000000"/>
              </a:solidFill>
              <a:latin typeface="Arial"/>
              <a:ea typeface="ＭＳ Ｐゴシック" charset="0"/>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defTabSz="914400" fontAlgn="base">
              <a:spcAft>
                <a:spcPct val="0"/>
              </a:spcAft>
            </a:pPr>
            <a:endParaRPr lang="en-US">
              <a:solidFill>
                <a:srgbClr val="000000"/>
              </a:solidFill>
              <a:latin typeface="Arial"/>
              <a:ea typeface="ＭＳ Ｐゴシック" charset="0"/>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defTabSz="914400" fontAlgn="base">
              <a:spcAft>
                <a:spcPct val="0"/>
              </a:spcAft>
            </a:pPr>
            <a:fld id="{7CFC9A5A-7D04-2A48-B7BF-DB5E21C5C841}" type="slidenum">
              <a:rPr lang="en-US" smtClean="0">
                <a:solidFill>
                  <a:srgbClr val="000000"/>
                </a:solidFill>
                <a:latin typeface="Arial"/>
                <a:ea typeface="ＭＳ Ｐゴシック" charset="0"/>
                <a:cs typeface="ＭＳ Ｐゴシック" charset="0"/>
              </a:rPr>
              <a:pPr defTabSz="914400" fontAlgn="base">
                <a:spcAft>
                  <a:spcPct val="0"/>
                </a:spcAft>
              </a:pPr>
              <a:t>‹#›</a:t>
            </a:fld>
            <a:endParaRPr lang="en-US">
              <a:solidFill>
                <a:srgbClr val="000000"/>
              </a:solidFill>
              <a:latin typeface="Arial"/>
              <a:ea typeface="ＭＳ Ｐゴシック" charset="0"/>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615465"/>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9/28/24</a:t>
            </a:fld>
            <a:endParaRPr lang="en-US">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1376030306"/>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543015641"/>
      </p:ext>
    </p:extLst>
  </p:cSld>
  <p:clrMap bg1="dk2" tx1="lt1" bg2="dk1" tx2="lt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133864860"/>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59908775"/>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 id="2147484482" r:id="rId12"/>
    <p:sldLayoutId id="21474844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2400">
                <a:latin typeface="Times New Roman" pitchFamily="18" charset="0"/>
                <a:ea typeface="+mn-ea"/>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2400">
                <a:latin typeface="Times New Roman" pitchFamily="18" charset="0"/>
                <a:ea typeface="+mn-ea"/>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Arial" charset="0"/>
                <a:ea typeface="+mn-ea"/>
                <a:cs typeface="Arial" charset="0"/>
              </a:defRPr>
            </a:lvl1pPr>
          </a:lstStyle>
          <a:p>
            <a:pPr>
              <a:defRPr/>
            </a:pPr>
            <a:endParaRPr lang="en-US" altLang="en-US"/>
          </a:p>
        </p:txBody>
      </p:sp>
      <p:sp>
        <p:nvSpPr>
          <p:cNvPr id="1844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Arial" charset="0"/>
                <a:ea typeface="+mn-ea"/>
                <a:cs typeface="Arial" charset="0"/>
              </a:defRPr>
            </a:lvl1pPr>
          </a:lstStyle>
          <a:p>
            <a:pPr>
              <a:defRPr/>
            </a:pPr>
            <a:endParaRPr lang="en-US" altLang="en-US"/>
          </a:p>
        </p:txBody>
      </p:sp>
      <p:sp>
        <p:nvSpPr>
          <p:cNvPr id="1844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a:cs typeface="Arial" charset="0"/>
              </a:defRPr>
            </a:lvl1pPr>
          </a:lstStyle>
          <a:p>
            <a:pPr>
              <a:defRPr/>
            </a:pPr>
            <a:fld id="{62578DA2-BE5F-934E-A4EF-0638F94B8299}" type="slidenum">
              <a:rPr lang="en-US"/>
              <a:pPr>
                <a:defRPr/>
              </a:pPr>
              <a:t>‹#›</a:t>
            </a:fld>
            <a:endParaRPr lang="en-US"/>
          </a:p>
        </p:txBody>
      </p:sp>
    </p:spTree>
    <p:extLst>
      <p:ext uri="{BB962C8B-B14F-4D97-AF65-F5344CB8AC3E}">
        <p14:creationId xmlns:p14="http://schemas.microsoft.com/office/powerpoint/2010/main" val="2698905321"/>
      </p:ext>
    </p:extLst>
  </p:cSld>
  <p:clrMap bg1="dk2" tx1="lt1" bg2="dk1" tx2="lt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PMingLiU" charset="0"/>
              </a:defRPr>
            </a:lvl1pPr>
          </a:lstStyle>
          <a:p>
            <a:pPr>
              <a:defRPr/>
            </a:pPr>
            <a:fld id="{EAA95479-AE4D-D64A-9F97-E3A637E1D0F9}" type="slidenum">
              <a:rPr lang="en-US" altLang="zh-TW"/>
              <a:pPr>
                <a:defRPr/>
              </a:pPr>
              <a:t>‹#›</a:t>
            </a:fld>
            <a:endParaRPr lang="en-US" altLang="zh-TW"/>
          </a:p>
        </p:txBody>
      </p:sp>
    </p:spTree>
    <p:extLst>
      <p:ext uri="{BB962C8B-B14F-4D97-AF65-F5344CB8AC3E}">
        <p14:creationId xmlns:p14="http://schemas.microsoft.com/office/powerpoint/2010/main" val="305162466"/>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5546" name="Picture 5"/>
            <p:cNvSpPr>
              <a:spLocks noChangeArrowheads="1"/>
            </p:cNvSpPr>
            <p:nvPr/>
          </p:nvSpPr>
          <p:spPr bwMode="auto">
            <a:xfrm>
              <a:off x="0" y="312"/>
              <a:ext cx="720" cy="1872"/>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583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latin typeface="Times New Roman" charset="0"/>
                <a:cs typeface="Times New Roman" charset="0"/>
              </a:defRPr>
            </a:lvl1pPr>
          </a:lstStyle>
          <a:p>
            <a:pPr defTabSz="914400" fontAlgn="base">
              <a:spcBef>
                <a:spcPct val="0"/>
              </a:spcBef>
              <a:spcAft>
                <a:spcPct val="0"/>
              </a:spcAft>
            </a:pPr>
            <a:fld id="{3BCAEFB6-1F61-914E-9E37-845723F6D8D1}" type="slidenum">
              <a:rPr lang="en-US" smtClean="0">
                <a:ea typeface="ＭＳ Ｐゴシック" charset="0"/>
              </a:rPr>
              <a:pPr defTabSz="914400"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1751285510"/>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pitchFamily="34" charset="-128"/>
        </a:defRPr>
      </a:lvl1pPr>
      <a:lvl2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2pPr>
      <a:lvl3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3pPr>
      <a:lvl4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4pPr>
      <a:lvl5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898752761"/>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Times New Roman" charset="0"/>
              </a:defRPr>
            </a:lvl1pPr>
          </a:lstStyle>
          <a:p>
            <a:pPr defTabSz="914400" fontAlgn="base">
              <a:spcBef>
                <a:spcPct val="0"/>
              </a:spcBef>
              <a:spcAft>
                <a:spcPct val="0"/>
              </a:spcAft>
            </a:pPr>
            <a:fld id="{E02A7DA3-09DE-1244-B197-36F6928B640D}"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54251537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pPr defTabSz="914400" fontAlgn="base">
              <a:spcBef>
                <a:spcPct val="0"/>
              </a:spcBef>
              <a:spcAft>
                <a:spcPct val="0"/>
              </a:spcAft>
            </a:pPr>
            <a:fld id="{8F8E74A1-7CD4-AD4A-96DC-2407E1E60648}"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67679304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defTabSz="914400" fontAlgn="base">
              <a:spcBef>
                <a:spcPct val="0"/>
              </a:spcBef>
              <a:spcAft>
                <a:spcPct val="0"/>
              </a:spcAft>
            </a:pPr>
            <a:fld id="{E60AC55C-B7D4-8F4D-9E8A-E56D1FE8B92A}" type="slidenum">
              <a:rPr lang="en-US" smtClean="0">
                <a:solidFill>
                  <a:srgbClr val="EAEAEA"/>
                </a:solidFill>
                <a:latin typeface="Times New Roman" charset="0"/>
                <a:ea typeface="ＭＳ Ｐゴシック" charset="0"/>
              </a:rPr>
              <a:pPr defTabSz="914400" fontAlgn="base">
                <a:spcBef>
                  <a:spcPct val="0"/>
                </a:spcBef>
                <a:spcAft>
                  <a:spcPct val="0"/>
                </a:spcAft>
              </a:pPr>
              <a:t>‹#›</a:t>
            </a:fld>
            <a:endParaRPr lang="en-US">
              <a:solidFill>
                <a:srgbClr val="EAEAEA"/>
              </a:solidFill>
              <a:latin typeface="Times New Roman" charset="0"/>
              <a:ea typeface="ＭＳ Ｐゴシック" charset="0"/>
            </a:endParaRPr>
          </a:p>
        </p:txBody>
      </p:sp>
    </p:spTree>
    <p:extLst>
      <p:ext uri="{BB962C8B-B14F-4D97-AF65-F5344CB8AC3E}">
        <p14:creationId xmlns:p14="http://schemas.microsoft.com/office/powerpoint/2010/main" val="306088377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3227080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9/28/24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31814061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95.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2.xml"/><Relationship Id="rId1" Type="http://schemas.openxmlformats.org/officeDocument/2006/relationships/themeOverride" Target="../theme/themeOverride14.xml"/><Relationship Id="rId4" Type="http://schemas.openxmlformats.org/officeDocument/2006/relationships/image" Target="../media/image12.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12.xml"/><Relationship Id="rId1" Type="http://schemas.openxmlformats.org/officeDocument/2006/relationships/themeOverride" Target="../theme/themeOverride15.xml"/><Relationship Id="rId4" Type="http://schemas.openxmlformats.org/officeDocument/2006/relationships/image" Target="../media/image12.jpeg"/></Relationships>
</file>

<file path=ppt/slides/_rels/slide10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161.xml"/><Relationship Id="rId4" Type="http://schemas.openxmlformats.org/officeDocument/2006/relationships/image" Target="../media/image60.jpeg"/></Relationships>
</file>

<file path=ppt/slides/_rels/slide10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5.xml"/><Relationship Id="rId1" Type="http://schemas.openxmlformats.org/officeDocument/2006/relationships/slideLayout" Target="../slideLayouts/slideLayout106.xml"/></Relationships>
</file>

<file path=ppt/slides/_rels/slide10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16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9.xml"/><Relationship Id="rId1" Type="http://schemas.openxmlformats.org/officeDocument/2006/relationships/themeOverride" Target="../theme/themeOverride16.xml"/><Relationship Id="rId4" Type="http://schemas.openxmlformats.org/officeDocument/2006/relationships/image" Target="../media/image12.jpeg"/></Relationships>
</file>

<file path=ppt/slides/_rels/slide10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8.xml"/><Relationship Id="rId1" Type="http://schemas.openxmlformats.org/officeDocument/2006/relationships/slideLayout" Target="../slideLayouts/slideLayout182.xml"/></Relationships>
</file>

<file path=ppt/slides/_rels/slide10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9.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111.xml"/><Relationship Id="rId5" Type="http://schemas.openxmlformats.org/officeDocument/2006/relationships/image" Target="../media/image83.png"/><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11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00.xml"/></Relationships>
</file>

<file path=ppt/slides/_rels/slide1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167.xml"/></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10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4.xml"/><Relationship Id="rId1" Type="http://schemas.openxmlformats.org/officeDocument/2006/relationships/slideLayout" Target="../slideLayouts/slideLayout182.xml"/></Relationships>
</file>

<file path=ppt/slides/_rels/slide1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15.xml"/></Relationships>
</file>

<file path=ppt/slides/_rels/slide11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5.xml"/><Relationship Id="rId1" Type="http://schemas.openxmlformats.org/officeDocument/2006/relationships/slideLayout" Target="../slideLayouts/slideLayout221.xml"/></Relationships>
</file>

<file path=ppt/slides/_rels/slide11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6.xml"/><Relationship Id="rId1" Type="http://schemas.openxmlformats.org/officeDocument/2006/relationships/slideLayout" Target="../slideLayouts/slideLayout106.xml"/></Relationships>
</file>

<file path=ppt/slides/_rels/slide1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8.xml"/><Relationship Id="rId1" Type="http://schemas.openxmlformats.org/officeDocument/2006/relationships/slideLayout" Target="../slideLayouts/slideLayout106.xml"/></Relationships>
</file>

<file path=ppt/slides/_rels/slide1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106.xml"/></Relationships>
</file>

<file path=ppt/slides/_rels/slide12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0.xml"/><Relationship Id="rId1" Type="http://schemas.openxmlformats.org/officeDocument/2006/relationships/slideLayout" Target="../slideLayouts/slideLayout106.xml"/></Relationships>
</file>

<file path=ppt/slides/_rels/slide12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1.xml"/><Relationship Id="rId1" Type="http://schemas.openxmlformats.org/officeDocument/2006/relationships/slideLayout" Target="../slideLayouts/slideLayout106.xml"/></Relationships>
</file>

<file path=ppt/slides/_rels/slide12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2.xml"/><Relationship Id="rId1" Type="http://schemas.openxmlformats.org/officeDocument/2006/relationships/slideLayout" Target="../slideLayouts/slideLayout106.xml"/></Relationships>
</file>

<file path=ppt/slides/_rels/slide1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167.xml"/></Relationships>
</file>

<file path=ppt/slides/_rels/slide1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4.xml"/><Relationship Id="rId1" Type="http://schemas.openxmlformats.org/officeDocument/2006/relationships/slideLayout" Target="../slideLayouts/slideLayout106.xml"/></Relationships>
</file>

<file path=ppt/slides/_rels/slide12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5.xml"/><Relationship Id="rId1" Type="http://schemas.openxmlformats.org/officeDocument/2006/relationships/slideLayout" Target="../slideLayouts/slideLayout10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6.xml"/><Relationship Id="rId1" Type="http://schemas.openxmlformats.org/officeDocument/2006/relationships/slideLayout" Target="../slideLayouts/slideLayout182.xml"/></Relationships>
</file>

<file path=ppt/slides/_rels/slide12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7.xml"/><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8.xml"/><Relationship Id="rId1" Type="http://schemas.openxmlformats.org/officeDocument/2006/relationships/slideLayout" Target="../slideLayouts/slideLayout182.xml"/></Relationships>
</file>

<file path=ppt/slides/_rels/slide13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9.xml"/><Relationship Id="rId1" Type="http://schemas.openxmlformats.org/officeDocument/2006/relationships/slideLayout" Target="../slideLayouts/slideLayout106.xml"/></Relationships>
</file>

<file path=ppt/slides/_rels/slide1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0.xml"/><Relationship Id="rId1" Type="http://schemas.openxmlformats.org/officeDocument/2006/relationships/slideLayout" Target="../slideLayouts/slideLayout10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1.xml"/><Relationship Id="rId1" Type="http://schemas.openxmlformats.org/officeDocument/2006/relationships/slideLayout" Target="../slideLayouts/slideLayout18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11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1.xml"/></Relationships>
</file>

<file path=ppt/slides/_rels/slide13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1.xml"/></Relationships>
</file>

<file path=ppt/slides/_rels/slide13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1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111.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2.xml"/><Relationship Id="rId1" Type="http://schemas.openxmlformats.org/officeDocument/2006/relationships/themeOverride" Target="../theme/themeOverride6.xml"/><Relationship Id="rId4" Type="http://schemas.openxmlformats.org/officeDocument/2006/relationships/image" Target="../media/image12.jpeg"/></Relationships>
</file>

<file path=ppt/slides/_rels/slide1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11.xml"/></Relationships>
</file>

<file path=ppt/slides/_rels/slide1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11.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11.xml"/></Relationships>
</file>

<file path=ppt/slides/_rels/slide14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11.xml"/></Relationships>
</file>

<file path=ppt/slides/_rels/slide1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4.xml"/><Relationship Id="rId1" Type="http://schemas.openxmlformats.org/officeDocument/2006/relationships/slideLayout" Target="../slideLayouts/slideLayout221.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5.xml"/><Relationship Id="rId1" Type="http://schemas.openxmlformats.org/officeDocument/2006/relationships/slideLayout" Target="../slideLayouts/slideLayout233.xml"/></Relationships>
</file>

<file path=ppt/slides/_rels/slide1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6.xml"/><Relationship Id="rId1" Type="http://schemas.openxmlformats.org/officeDocument/2006/relationships/slideLayout" Target="../slideLayouts/slideLayout233.xml"/></Relationships>
</file>

<file path=ppt/slides/_rels/slide1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7.xml"/><Relationship Id="rId1" Type="http://schemas.openxmlformats.org/officeDocument/2006/relationships/slideLayout" Target="../slideLayouts/slideLayout233.xml"/></Relationships>
</file>

<file path=ppt/slides/_rels/slide1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8.xml"/><Relationship Id="rId1" Type="http://schemas.openxmlformats.org/officeDocument/2006/relationships/slideLayout" Target="../slideLayouts/slideLayout23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5.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43.xml"/><Relationship Id="rId1" Type="http://schemas.openxmlformats.org/officeDocument/2006/relationships/themeOverride" Target="../theme/themeOverride17.xml"/><Relationship Id="rId5" Type="http://schemas.openxmlformats.org/officeDocument/2006/relationships/image" Target="../media/image114.wmf"/><Relationship Id="rId4" Type="http://schemas.openxmlformats.org/officeDocument/2006/relationships/oleObject" Target="../embeddings/oleObject1.bin"/></Relationships>
</file>

<file path=ppt/slides/_rels/slide1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0.xml"/><Relationship Id="rId1" Type="http://schemas.openxmlformats.org/officeDocument/2006/relationships/slideLayout" Target="../slideLayouts/slideLayout419.xml"/></Relationships>
</file>

<file path=ppt/slides/_rels/slide1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1.xml"/><Relationship Id="rId1" Type="http://schemas.openxmlformats.org/officeDocument/2006/relationships/slideLayout" Target="../slideLayouts/slideLayout419.xml"/></Relationships>
</file>

<file path=ppt/slides/_rels/slide1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2.xml"/><Relationship Id="rId1" Type="http://schemas.openxmlformats.org/officeDocument/2006/relationships/slideLayout" Target="../slideLayouts/slideLayout419.xml"/></Relationships>
</file>

<file path=ppt/slides/_rels/slide1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3.xml"/><Relationship Id="rId1" Type="http://schemas.openxmlformats.org/officeDocument/2006/relationships/slideLayout" Target="../slideLayouts/slideLayout419.xml"/></Relationships>
</file>

<file path=ppt/slides/_rels/slide1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4.xml"/><Relationship Id="rId1" Type="http://schemas.openxmlformats.org/officeDocument/2006/relationships/slideLayout" Target="../slideLayouts/slideLayout419.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2.xml"/><Relationship Id="rId1" Type="http://schemas.openxmlformats.org/officeDocument/2006/relationships/themeOverride" Target="../theme/themeOverride18.xml"/><Relationship Id="rId4" Type="http://schemas.openxmlformats.org/officeDocument/2006/relationships/image" Target="../media/image12.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1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69.xml"/><Relationship Id="rId1" Type="http://schemas.openxmlformats.org/officeDocument/2006/relationships/themeOverride" Target="../theme/themeOverride20.xml"/><Relationship Id="rId4" Type="http://schemas.openxmlformats.org/officeDocument/2006/relationships/image" Target="../media/image115.jpe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8.xml"/><Relationship Id="rId1" Type="http://schemas.openxmlformats.org/officeDocument/2006/relationships/themeOverride" Target="../theme/themeOverride21.xml"/><Relationship Id="rId4" Type="http://schemas.openxmlformats.org/officeDocument/2006/relationships/image" Target="../media/image116.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8.xml"/><Relationship Id="rId1" Type="http://schemas.openxmlformats.org/officeDocument/2006/relationships/themeOverride" Target="../theme/themeOverride22.xml"/><Relationship Id="rId4" Type="http://schemas.openxmlformats.org/officeDocument/2006/relationships/image" Target="../media/image117.jpeg"/></Relationships>
</file>

<file path=ppt/slides/_rels/slide1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9.xml"/><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0.xml"/><Relationship Id="rId1" Type="http://schemas.openxmlformats.org/officeDocument/2006/relationships/slideLayout" Target="../slideLayouts/slideLayout19.xml"/><Relationship Id="rId4" Type="http://schemas.openxmlformats.org/officeDocument/2006/relationships/image" Target="../media/image119.png"/></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3.xml"/></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4.xml"/></Relationships>
</file>

<file path=ppt/slides/_rels/slide16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1.xml"/><Relationship Id="rId1" Type="http://schemas.openxmlformats.org/officeDocument/2006/relationships/slideLayout" Target="../slideLayouts/slideLayout259.xml"/></Relationships>
</file>

<file path=ppt/slides/_rels/slide1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2.xml"/><Relationship Id="rId1" Type="http://schemas.openxmlformats.org/officeDocument/2006/relationships/slideLayout" Target="../slideLayouts/slideLayout266.xml"/><Relationship Id="rId4" Type="http://schemas.openxmlformats.org/officeDocument/2006/relationships/image" Target="../media/image122.png"/></Relationships>
</file>

<file path=ppt/slides/_rels/slide16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3.xml"/><Relationship Id="rId1" Type="http://schemas.openxmlformats.org/officeDocument/2006/relationships/slideLayout" Target="../slideLayouts/slideLayout271.xml"/><Relationship Id="rId4" Type="http://schemas.openxmlformats.org/officeDocument/2006/relationships/image" Target="../media/image1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4.xml"/><Relationship Id="rId1" Type="http://schemas.openxmlformats.org/officeDocument/2006/relationships/slideLayout" Target="../slideLayouts/slideLayout27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5.xml"/><Relationship Id="rId1" Type="http://schemas.openxmlformats.org/officeDocument/2006/relationships/slideLayout" Target="../slideLayouts/slideLayout27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6.xml"/><Relationship Id="rId1" Type="http://schemas.openxmlformats.org/officeDocument/2006/relationships/slideLayout" Target="../slideLayouts/slideLayout27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7.xml"/><Relationship Id="rId1" Type="http://schemas.openxmlformats.org/officeDocument/2006/relationships/slideLayout" Target="../slideLayouts/slideLayout266.xml"/><Relationship Id="rId4" Type="http://schemas.openxmlformats.org/officeDocument/2006/relationships/image" Target="../media/image122.png"/></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5.xml"/></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6.xml"/></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7.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8.xml"/></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9.xm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249.xml"/><Relationship Id="rId1" Type="http://schemas.openxmlformats.org/officeDocument/2006/relationships/themeOverride" Target="../theme/themeOverride3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03.xml"/><Relationship Id="rId1" Type="http://schemas.openxmlformats.org/officeDocument/2006/relationships/themeOverride" Target="../theme/themeOverride7.xml"/><Relationship Id="rId4" Type="http://schemas.openxmlformats.org/officeDocument/2006/relationships/image" Target="../media/image21.png"/></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3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18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1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3.xml"/><Relationship Id="rId1" Type="http://schemas.openxmlformats.org/officeDocument/2006/relationships/slideLayout" Target="../slideLayouts/slideLayout1.xml"/><Relationship Id="rId5" Type="http://schemas.openxmlformats.org/officeDocument/2006/relationships/image" Target="../media/image138.png"/><Relationship Id="rId4" Type="http://schemas.openxmlformats.org/officeDocument/2006/relationships/image" Target="../media/image129.png"/></Relationships>
</file>

<file path=ppt/slides/_rels/slide1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4.xml"/><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5.xml"/><Relationship Id="rId1" Type="http://schemas.openxmlformats.org/officeDocument/2006/relationships/slideLayout" Target="../slideLayouts/slideLayout1.xml"/><Relationship Id="rId5" Type="http://schemas.openxmlformats.org/officeDocument/2006/relationships/image" Target="../media/image145.png"/><Relationship Id="rId4" Type="http://schemas.openxmlformats.org/officeDocument/2006/relationships/image" Target="../media/image1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19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6.xml"/><Relationship Id="rId1" Type="http://schemas.openxmlformats.org/officeDocument/2006/relationships/slideLayout" Target="../slideLayouts/slideLayout276.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9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7.xml"/><Relationship Id="rId1" Type="http://schemas.openxmlformats.org/officeDocument/2006/relationships/slideLayout" Target="../slideLayouts/slideLayout276.xml"/><Relationship Id="rId5" Type="http://schemas.openxmlformats.org/officeDocument/2006/relationships/image" Target="../media/image149.png"/><Relationship Id="rId4" Type="http://schemas.openxmlformats.org/officeDocument/2006/relationships/image" Target="../media/image148.png"/></Relationships>
</file>

<file path=ppt/slides/_rels/slide19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8.xml"/><Relationship Id="rId1" Type="http://schemas.openxmlformats.org/officeDocument/2006/relationships/slideLayout" Target="../slideLayouts/slideLayout1.xml"/><Relationship Id="rId5" Type="http://schemas.openxmlformats.org/officeDocument/2006/relationships/image" Target="../media/image148.png"/><Relationship Id="rId4" Type="http://schemas.openxmlformats.org/officeDocument/2006/relationships/image" Target="../media/image149.png"/></Relationships>
</file>

<file path=ppt/slides/_rels/slide19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19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0.xml"/><Relationship Id="rId1" Type="http://schemas.openxmlformats.org/officeDocument/2006/relationships/slideLayout" Target="../slideLayouts/slideLayout27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9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34.xml"/><Relationship Id="rId7" Type="http://schemas.openxmlformats.org/officeDocument/2006/relationships/image" Target="../media/image14.jpeg"/><Relationship Id="rId2" Type="http://schemas.openxmlformats.org/officeDocument/2006/relationships/slideLayout" Target="../slideLayouts/slideLayout19.xml"/><Relationship Id="rId1" Type="http://schemas.openxmlformats.org/officeDocument/2006/relationships/themeOverride" Target="../theme/themeOverride32.xml"/><Relationship Id="rId6" Type="http://schemas.microsoft.com/office/2007/relationships/hdphoto" Target="../media/hdphoto1.wdp"/><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0.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93.xml"/></Relationships>
</file>

<file path=ppt/slides/_rels/slide20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39.xml"/><Relationship Id="rId7" Type="http://schemas.openxmlformats.org/officeDocument/2006/relationships/image" Target="../media/image14.jpeg"/><Relationship Id="rId2" Type="http://schemas.openxmlformats.org/officeDocument/2006/relationships/slideLayout" Target="../slideLayouts/slideLayout19.xml"/><Relationship Id="rId1" Type="http://schemas.openxmlformats.org/officeDocument/2006/relationships/themeOverride" Target="../theme/themeOverride33.xml"/><Relationship Id="rId6" Type="http://schemas.microsoft.com/office/2007/relationships/hdphoto" Target="../media/hdphoto1.wdp"/><Relationship Id="rId5" Type="http://schemas.openxmlformats.org/officeDocument/2006/relationships/image" Target="../media/image13.jpeg"/><Relationship Id="rId4" Type="http://schemas.openxmlformats.org/officeDocument/2006/relationships/image" Target="../media/image12.jpeg"/></Relationships>
</file>

<file path=ppt/slides/_rels/slide20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8.xml"/></Relationships>
</file>

<file path=ppt/slides/_rels/slide20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8.xml"/></Relationships>
</file>

<file path=ppt/slides/_rels/slide20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0.xml"/><Relationship Id="rId1" Type="http://schemas.openxmlformats.org/officeDocument/2006/relationships/slideLayout" Target="../slideLayouts/slideLayout32.xml"/></Relationships>
</file>

<file path=ppt/slides/_rels/slide208.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90.xml"/></Relationships>
</file>

<file path=ppt/slides/_rels/slide2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21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32.xml"/><Relationship Id="rId1" Type="http://schemas.openxmlformats.org/officeDocument/2006/relationships/themeOverride" Target="../theme/themeOverride34.xml"/><Relationship Id="rId4" Type="http://schemas.openxmlformats.org/officeDocument/2006/relationships/image" Target="../media/image12.jpeg"/></Relationships>
</file>

<file path=ppt/slides/_rels/slide21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4.xml"/><Relationship Id="rId1" Type="http://schemas.openxmlformats.org/officeDocument/2006/relationships/slideLayout" Target="../slideLayouts/slideLayout300.xml"/></Relationships>
</file>

<file path=ppt/slides/_rels/slide21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5.xml"/><Relationship Id="rId1" Type="http://schemas.openxmlformats.org/officeDocument/2006/relationships/slideLayout" Target="../slideLayouts/slideLayout300.xml"/></Relationships>
</file>

<file path=ppt/slides/_rels/slide214.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46.xml"/><Relationship Id="rId1" Type="http://schemas.openxmlformats.org/officeDocument/2006/relationships/slideLayout" Target="../slideLayouts/slideLayout300.xml"/></Relationships>
</file>

<file path=ppt/slides/_rels/slide215.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47.xml"/><Relationship Id="rId1" Type="http://schemas.openxmlformats.org/officeDocument/2006/relationships/slideLayout" Target="../slideLayouts/slideLayout300.xml"/></Relationships>
</file>

<file path=ppt/slides/_rels/slide21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48.xml"/><Relationship Id="rId1" Type="http://schemas.openxmlformats.org/officeDocument/2006/relationships/slideLayout" Target="../slideLayouts/slideLayout300.xml"/></Relationships>
</file>

<file path=ppt/slides/_rels/slide21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9.xml"/><Relationship Id="rId1" Type="http://schemas.openxmlformats.org/officeDocument/2006/relationships/slideLayout" Target="../slideLayouts/slideLayout300.xml"/></Relationships>
</file>

<file path=ppt/slides/_rels/slide21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0.xml"/><Relationship Id="rId1" Type="http://schemas.openxmlformats.org/officeDocument/2006/relationships/slideLayout" Target="../slideLayouts/slideLayout300.xml"/></Relationships>
</file>

<file path=ppt/slides/_rels/slide21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1.xml"/><Relationship Id="rId1" Type="http://schemas.openxmlformats.org/officeDocument/2006/relationships/slideLayout" Target="../slideLayouts/slideLayout30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22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2.xml"/><Relationship Id="rId1" Type="http://schemas.openxmlformats.org/officeDocument/2006/relationships/slideLayout" Target="../slideLayouts/slideLayout300.xml"/></Relationships>
</file>

<file path=ppt/slides/_rels/slide22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3.xml"/><Relationship Id="rId1" Type="http://schemas.openxmlformats.org/officeDocument/2006/relationships/slideLayout" Target="../slideLayouts/slideLayout300.xml"/></Relationships>
</file>

<file path=ppt/slides/_rels/slide22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4.xml"/><Relationship Id="rId1" Type="http://schemas.openxmlformats.org/officeDocument/2006/relationships/slideLayout" Target="../slideLayouts/slideLayout300.xml"/></Relationships>
</file>

<file path=ppt/slides/_rels/slide22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32.xml"/><Relationship Id="rId1" Type="http://schemas.openxmlformats.org/officeDocument/2006/relationships/themeOverride" Target="../theme/themeOverride35.xml"/><Relationship Id="rId5" Type="http://schemas.openxmlformats.org/officeDocument/2006/relationships/image" Target="../media/image178.png"/><Relationship Id="rId4" Type="http://schemas.openxmlformats.org/officeDocument/2006/relationships/image" Target="../media/image12.jpeg"/></Relationships>
</file>

<file path=ppt/slides/_rels/slide22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0.xml"/><Relationship Id="rId1" Type="http://schemas.openxmlformats.org/officeDocument/2006/relationships/slideLayout" Target="../slideLayouts/slideLayout311.xml"/></Relationships>
</file>

<file path=ppt/slides/_rels/slide22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32.xml"/><Relationship Id="rId1" Type="http://schemas.openxmlformats.org/officeDocument/2006/relationships/themeOverride" Target="../theme/themeOverride36.xml"/><Relationship Id="rId5" Type="http://schemas.openxmlformats.org/officeDocument/2006/relationships/image" Target="../media/image178.png"/><Relationship Id="rId4" Type="http://schemas.openxmlformats.org/officeDocument/2006/relationships/image" Target="../media/image12.jpeg"/></Relationships>
</file>

<file path=ppt/slides/_rels/slide23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17.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32.xml"/><Relationship Id="rId1" Type="http://schemas.openxmlformats.org/officeDocument/2006/relationships/themeOverride" Target="../theme/themeOverride37.xml"/><Relationship Id="rId5" Type="http://schemas.openxmlformats.org/officeDocument/2006/relationships/image" Target="../media/image178.png"/><Relationship Id="rId4" Type="http://schemas.openxmlformats.org/officeDocument/2006/relationships/image" Target="../media/image12.jpeg"/></Relationships>
</file>

<file path=ppt/slides/_rels/slide23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6.xml"/><Relationship Id="rId1" Type="http://schemas.openxmlformats.org/officeDocument/2006/relationships/slideLayout" Target="../slideLayouts/slideLayout1.xml"/><Relationship Id="rId4" Type="http://schemas.openxmlformats.org/officeDocument/2006/relationships/image" Target="../media/image187.png"/></Relationships>
</file>

<file path=ppt/slides/_rels/slide23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323.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32.xml"/><Relationship Id="rId1" Type="http://schemas.openxmlformats.org/officeDocument/2006/relationships/themeOverride" Target="../theme/themeOverride38.xml"/><Relationship Id="rId5" Type="http://schemas.openxmlformats.org/officeDocument/2006/relationships/image" Target="../media/image178.pn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file:///C:\Documents%20and%20Settings\Augustin\My%20Documents\Powerpoint\2005%20NT%20Survey%20Ephesians%20Presentation\Music\Photo%20Album.mp3" TargetMode="External"/><Relationship Id="rId1" Type="http://schemas.microsoft.com/office/2007/relationships/media" Target="file:///C:\Documents%20and%20Settings\Augustin\My%20Documents\Powerpoint\2005%20NT%20Survey%20Ephesians%20Presentation\Music\Photo%20Album.mp3" TargetMode="External"/><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24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8.xml"/></Relationships>
</file>

<file path=ppt/slides/_rels/slide2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0.xml"/><Relationship Id="rId1" Type="http://schemas.openxmlformats.org/officeDocument/2006/relationships/slideLayout" Target="../slideLayouts/slideLayout19.xml"/></Relationships>
</file>

<file path=ppt/slides/_rels/slide2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1.xml"/><Relationship Id="rId1" Type="http://schemas.openxmlformats.org/officeDocument/2006/relationships/slideLayout" Target="../slideLayouts/slideLayout19.xml"/></Relationships>
</file>

<file path=ppt/slides/_rels/slide2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2.xml"/><Relationship Id="rId1" Type="http://schemas.openxmlformats.org/officeDocument/2006/relationships/slideLayout" Target="../slideLayouts/slideLayout19.xml"/></Relationships>
</file>

<file path=ppt/slides/_rels/slide2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3.xml"/><Relationship Id="rId1" Type="http://schemas.openxmlformats.org/officeDocument/2006/relationships/slideLayout" Target="../slideLayouts/slideLayout19.xml"/></Relationships>
</file>

<file path=ppt/slides/_rels/slide2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4.xml"/><Relationship Id="rId1" Type="http://schemas.openxmlformats.org/officeDocument/2006/relationships/slideLayout" Target="../slideLayouts/slideLayout19.xml"/></Relationships>
</file>

<file path=ppt/slides/_rels/slide24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6.xml"/><Relationship Id="rId1" Type="http://schemas.openxmlformats.org/officeDocument/2006/relationships/slideLayout" Target="../slideLayouts/slideLayout326.xml"/></Relationships>
</file>

<file path=ppt/slides/_rels/slide24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7.xml"/><Relationship Id="rId1" Type="http://schemas.openxmlformats.org/officeDocument/2006/relationships/slideLayout" Target="../slideLayouts/slideLayout17.xml"/><Relationship Id="rId6" Type="http://schemas.openxmlformats.org/officeDocument/2006/relationships/image" Target="../media/image197.jpeg"/><Relationship Id="rId5" Type="http://schemas.openxmlformats.org/officeDocument/2006/relationships/image" Target="../media/image196.png"/><Relationship Id="rId4" Type="http://schemas.openxmlformats.org/officeDocument/2006/relationships/image" Target="../media/image195.jpeg"/></Relationships>
</file>

<file path=ppt/slides/_rels/slide24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78.xml"/><Relationship Id="rId1" Type="http://schemas.openxmlformats.org/officeDocument/2006/relationships/slideLayout" Target="../slideLayouts/slideLayout130.xml"/><Relationship Id="rId4" Type="http://schemas.openxmlformats.org/officeDocument/2006/relationships/image" Target="../media/image199.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36.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47.xml"/></Relationships>
</file>

<file path=ppt/slides/_rels/slide25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85.xml"/><Relationship Id="rId1" Type="http://schemas.openxmlformats.org/officeDocument/2006/relationships/slideLayout" Target="../slideLayouts/slideLayout1.xml"/><Relationship Id="rId4" Type="http://schemas.microsoft.com/office/2007/relationships/hdphoto" Target="../media/hdphoto3.wdp"/></Relationships>
</file>

<file path=ppt/slides/_rels/slide257.xml.rels><?xml version="1.0" encoding="UTF-8" standalone="yes"?>
<Relationships xmlns="http://schemas.openxmlformats.org/package/2006/relationships"><Relationship Id="rId3" Type="http://schemas.openxmlformats.org/officeDocument/2006/relationships/image" Target="../media/image204.tiff"/><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88.xml"/><Relationship Id="rId1" Type="http://schemas.openxmlformats.org/officeDocument/2006/relationships/slideLayout" Target="../slideLayouts/slideLayout1.xml"/><Relationship Id="rId4" Type="http://schemas.openxmlformats.org/officeDocument/2006/relationships/image" Target="../media/image207.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62.xml"/></Relationships>
</file>

<file path=ppt/slides/_rels/slide261.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189.xml"/><Relationship Id="rId1" Type="http://schemas.openxmlformats.org/officeDocument/2006/relationships/slideLayout" Target="../slideLayouts/slideLayout379.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3.xml"/><Relationship Id="rId1" Type="http://schemas.openxmlformats.org/officeDocument/2006/relationships/themeOverride" Target="../theme/themeOverride8.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93.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68.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2.xml"/><Relationship Id="rId1" Type="http://schemas.openxmlformats.org/officeDocument/2006/relationships/themeOverride" Target="../theme/themeOverride9.xml"/><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9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9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hemeOverride" Target="../theme/themeOverride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9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93.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93.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xml"/><Relationship Id="rId7" Type="http://schemas.openxmlformats.org/officeDocument/2006/relationships/image" Target="../media/image14.jpeg"/><Relationship Id="rId2" Type="http://schemas.openxmlformats.org/officeDocument/2006/relationships/slideLayout" Target="../slideLayouts/slideLayout19.xml"/><Relationship Id="rId1" Type="http://schemas.openxmlformats.org/officeDocument/2006/relationships/themeOverride" Target="../theme/themeOverride3.xml"/><Relationship Id="rId6" Type="http://schemas.microsoft.com/office/2007/relationships/hdphoto" Target="../media/hdphoto1.wdp"/><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93.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93.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isol.cc/isot/" TargetMode="External"/><Relationship Id="rId1" Type="http://schemas.openxmlformats.org/officeDocument/2006/relationships/slideLayout" Target="../slideLayouts/slideLayout39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93.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93.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9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hemeOverride" Target="../theme/themeOverride4.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3.xml"/><Relationship Id="rId1" Type="http://schemas.openxmlformats.org/officeDocument/2006/relationships/themeOverride" Target="../theme/themeOverride10.xml"/><Relationship Id="rId4" Type="http://schemas.openxmlformats.org/officeDocument/2006/relationships/image" Target="../media/image58.jpeg"/></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90.xml"/><Relationship Id="rId4" Type="http://schemas.openxmlformats.org/officeDocument/2006/relationships/image" Target="../media/image6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hemeOverride" Target="../theme/themeOverride5.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06.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106.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106.xml"/></Relationships>
</file>

<file path=ppt/slides/_rels/slide9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3.xml"/><Relationship Id="rId1" Type="http://schemas.openxmlformats.org/officeDocument/2006/relationships/slideLayout" Target="../slideLayouts/slideLayout106.xml"/></Relationships>
</file>

<file path=ppt/slides/_rels/slide9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4.xml"/><Relationship Id="rId1" Type="http://schemas.openxmlformats.org/officeDocument/2006/relationships/slideLayout" Target="../slideLayouts/slideLayout111.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9.xml"/><Relationship Id="rId1" Type="http://schemas.openxmlformats.org/officeDocument/2006/relationships/themeOverride" Target="../theme/themeOverride11.xml"/><Relationship Id="rId4" Type="http://schemas.openxmlformats.org/officeDocument/2006/relationships/image" Target="../media/image12.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9.xml"/><Relationship Id="rId1" Type="http://schemas.openxmlformats.org/officeDocument/2006/relationships/themeOverride" Target="../theme/themeOverride12.xml"/><Relationship Id="rId4" Type="http://schemas.openxmlformats.org/officeDocument/2006/relationships/image" Target="../media/image12.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9.xml"/><Relationship Id="rId1" Type="http://schemas.openxmlformats.org/officeDocument/2006/relationships/themeOverride" Target="../theme/themeOverride13.xml"/><Relationship Id="rId4" Type="http://schemas.openxmlformats.org/officeDocument/2006/relationships/image" Target="../media/image12.jpeg"/></Relationships>
</file>

<file path=ppt/slides/_rels/slide9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8.xml"/><Relationship Id="rId1" Type="http://schemas.openxmlformats.org/officeDocument/2006/relationships/slideLayout" Target="../slideLayouts/slideLayout95.xml"/><Relationship Id="rId4" Type="http://schemas.openxmlformats.org/officeDocument/2006/relationships/image" Target="../media/image16.png"/></Relationships>
</file>

<file path=ppt/slides/_rels/slide9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9.xml"/><Relationship Id="rId1" Type="http://schemas.openxmlformats.org/officeDocument/2006/relationships/slideLayout" Target="../slideLayouts/slideLayout106.xml"/></Relationships>
</file>

<file path=ppt/slides/_rels/slide9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452334"/>
            <a:ext cx="9144000" cy="980728"/>
          </a:xfrm>
          <a:solidFill>
            <a:schemeClr val="tx1"/>
          </a:solidFill>
        </p:spPr>
        <p:txBody>
          <a:bodyPr/>
          <a:lstStyle/>
          <a:p>
            <a:r>
              <a:rPr lang="ar-JO" b="1" dirty="0">
                <a:latin typeface="Arial" panose="020B0604020202020204" pitchFamily="34" charset="0"/>
                <a:ea typeface="ＭＳ Ｐゴシック" charset="0"/>
                <a:cs typeface="Arial" panose="020B0604020202020204" pitchFamily="34" charset="0"/>
              </a:rPr>
              <a:t>خدمة كتابة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E6EFB5A9-FCEA-5909-38AD-4FF1673B19EF}"/>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
        <p:nvSpPr>
          <p:cNvPr id="7" name="Title 4">
            <a:extLst>
              <a:ext uri="{FF2B5EF4-FFF2-40B4-BE49-F238E27FC236}">
                <a16:creationId xmlns:a16="http://schemas.microsoft.com/office/drawing/2014/main" id="{589D592C-DE00-A52B-7C78-59E0B8472D8A}"/>
              </a:ext>
            </a:extLst>
          </p:cNvPr>
          <p:cNvSpPr txBox="1">
            <a:spLocks/>
          </p:cNvSpPr>
          <p:nvPr/>
        </p:nvSpPr>
        <p:spPr bwMode="auto">
          <a:xfrm>
            <a:off x="4786666" y="4189196"/>
            <a:ext cx="4023513" cy="8382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6000" b="1" dirty="0">
                <a:latin typeface="Arial" panose="020B0604020202020204" pitchFamily="34" charset="0"/>
                <a:ea typeface="Osaka" charset="0"/>
                <a:cs typeface="Arial" panose="020B0604020202020204" pitchFamily="34" charset="0"/>
              </a:rPr>
              <a:t>رؤيا ٢</a:t>
            </a:r>
            <a:endParaRPr lang="en-US" sz="6000" b="1" kern="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3583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ar-JO" sz="4000" b="1" dirty="0">
                <a:solidFill>
                  <a:schemeClr val="bg1"/>
                </a:solidFill>
                <a:effectLst>
                  <a:glow rad="152400">
                    <a:schemeClr val="tx1"/>
                  </a:glow>
                </a:effectLst>
                <a:latin typeface="Arial"/>
                <a:cs typeface="Arial"/>
              </a:rPr>
              <a:t>ما هي السبع الكواكب وما هي السبع المناير (1: 20)؟</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030759"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nSpc>
                <a:spcPct val="90000"/>
              </a:lnSpc>
            </a:pPr>
            <a:r>
              <a:rPr lang="ar-JO" sz="3200" b="1" dirty="0">
                <a:solidFill>
                  <a:prstClr val="white"/>
                </a:solidFill>
                <a:effectLst>
                  <a:glow rad="152400">
                    <a:prstClr val="black"/>
                  </a:glow>
                </a:effectLst>
                <a:latin typeface="Arial" panose="020B0604020202020204" pitchFamily="34" charset="0"/>
                <a:cs typeface="Arial" panose="020B0604020202020204" pitchFamily="34" charset="0"/>
              </a:rPr>
              <a:t>سر السبعة الكواكب التي رأيت على يميني والسبع المناير الذهبية : السبعة الكواكب هي ملائكة السبع الكنائس والمناير السبع التي رأيتها هي السبع الكنائس</a:t>
            </a:r>
            <a:endParaRPr lang="en-US" sz="3200"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420197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extLst>
              <p:ext uri="{D42A27DB-BD31-4B8C-83A1-F6EECF244321}">
                <p14:modId xmlns:p14="http://schemas.microsoft.com/office/powerpoint/2010/main" val="1555305345"/>
              </p:ext>
            </p:extLst>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أ)</a:t>
                      </a:r>
                      <a:endParaRPr kumimoji="0" lang="en-US"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en-US" altLang="ja-JP"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125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الكنائس السبع (رؤيا 2-3)</a:t>
            </a:r>
            <a:endParaRPr lang="en-US" dirty="0">
              <a:latin typeface="Arial" charset="0"/>
              <a:ea typeface="ＭＳ Ｐゴシック" charset="0"/>
            </a:endParaRP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4801681"/>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376613" y="6211381"/>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لادوكي</a:t>
            </a: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4915981"/>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683956"/>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624969"/>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696406"/>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712531"/>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ارشاد</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456536" y="1667956"/>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يسوع المسيح</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0" name="TextBox 29"/>
          <p:cNvSpPr txBox="1"/>
          <p:nvPr/>
        </p:nvSpPr>
        <p:spPr>
          <a:xfrm>
            <a:off x="2277150" y="2930019"/>
            <a:ext cx="926426"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Box 30"/>
          <p:cNvSpPr txBox="1"/>
          <p:nvPr/>
        </p:nvSpPr>
        <p:spPr>
          <a:xfrm>
            <a:off x="3816351" y="4296856"/>
            <a:ext cx="86360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2" name="TextBox 31"/>
          <p:cNvSpPr txBox="1"/>
          <p:nvPr/>
        </p:nvSpPr>
        <p:spPr>
          <a:xfrm>
            <a:off x="5292725" y="4080956"/>
            <a:ext cx="140335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3489325" y="5809744"/>
            <a:ext cx="148024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7" name="TextBox 36"/>
          <p:cNvSpPr txBox="1"/>
          <p:nvPr/>
        </p:nvSpPr>
        <p:spPr>
          <a:xfrm>
            <a:off x="5508627" y="4690050"/>
            <a:ext cx="1366837"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348</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634933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407" tIns="45704" rIns="91407" bIns="45704"/>
          <a:lstStyle/>
          <a:p>
            <a:pPr marL="0" marR="0" lvl="0" indent="0" algn="l" defTabSz="91407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9"/>
            <a:ext cx="703972" cy="461633"/>
          </a:xfrm>
          <a:prstGeom prst="rect">
            <a:avLst/>
          </a:prstGeom>
          <a:noFill/>
          <a:ln>
            <a:noFill/>
          </a:ln>
        </p:spPr>
        <p:txBody>
          <a:bodyPr wrap="none" lIns="91407" tIns="45704" rIns="91407" bIns="45704">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071"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176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ar-JO" sz="3600" b="1" dirty="0">
                <a:solidFill>
                  <a:srgbClr val="FFFFFF"/>
                </a:solidFill>
                <a:latin typeface="Arial" charset="0"/>
                <a:cs typeface="Arial" charset="0"/>
              </a:rPr>
              <a:t>كانت أفسس          عاصمة آسيا</a:t>
            </a: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3629844072"/>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26760" y="1120980"/>
            <a:ext cx="71628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ヒラギノ角ゴ Pro W3"/>
                <a:cs typeface="Arial" panose="020B0604020202020204" pitchFamily="34" charset="0"/>
              </a:rPr>
              <a:t>لكن عندي عليك</a:t>
            </a:r>
            <a:endParaRPr lang="en-US" sz="4000" b="1" dirty="0">
              <a:solidFill>
                <a:srgbClr val="FFFFFF"/>
              </a:solidFill>
              <a:latin typeface="Arial" panose="020B0604020202020204" pitchFamily="34" charset="0"/>
              <a:ea typeface="ヒラギノ角ゴ Pro W3"/>
              <a:cs typeface="Arial" panose="020B0604020202020204" pitchFamily="34" charset="0"/>
            </a:endParaRPr>
          </a:p>
          <a:p>
            <a:pPr algn="ctr" defTabSz="914400" fontAlgn="base">
              <a:spcBef>
                <a:spcPct val="0"/>
              </a:spcBef>
              <a:spcAft>
                <a:spcPct val="0"/>
              </a:spcAft>
              <a:defRPr/>
            </a:pPr>
            <a:r>
              <a:rPr lang="ar-JO" sz="4000" b="1" dirty="0">
                <a:solidFill>
                  <a:srgbClr val="FFFFFF"/>
                </a:solidFill>
                <a:latin typeface="Arial" panose="020B0604020202020204" pitchFamily="34" charset="0"/>
                <a:ea typeface="ヒラギノ角ゴ Pro W3"/>
                <a:cs typeface="Arial" panose="020B0604020202020204" pitchFamily="34" charset="0"/>
              </a:rPr>
              <a:t>أنك تركت محبتك الأولى</a:t>
            </a:r>
          </a:p>
          <a:p>
            <a:pPr algn="ctr" defTabSz="914400" fontAlgn="base">
              <a:spcBef>
                <a:spcPct val="0"/>
              </a:spcBef>
              <a:spcAft>
                <a:spcPct val="0"/>
              </a:spcAft>
              <a:defRPr/>
            </a:pPr>
            <a:r>
              <a:rPr lang="en-US" sz="4000" b="1" dirty="0">
                <a:solidFill>
                  <a:srgbClr val="FFFFFF"/>
                </a:solidFill>
                <a:latin typeface="Arial" panose="020B0604020202020204" pitchFamily="34" charset="0"/>
                <a:ea typeface="ヒラギノ角ゴ Pro W3"/>
                <a:cs typeface="Arial" panose="020B0604020202020204" pitchFamily="34" charset="0"/>
              </a:rPr>
              <a:t>. </a:t>
            </a:r>
          </a:p>
        </p:txBody>
      </p:sp>
      <p:sp>
        <p:nvSpPr>
          <p:cNvPr id="790531" name="Title 4"/>
          <p:cNvSpPr>
            <a:spLocks noGrp="1"/>
          </p:cNvSpPr>
          <p:nvPr>
            <p:ph type="title" idx="4294967295"/>
          </p:nvPr>
        </p:nvSpPr>
        <p:spPr>
          <a:xfrm>
            <a:off x="4114800" y="5682342"/>
            <a:ext cx="5029200" cy="838200"/>
          </a:xfrm>
          <a:noFill/>
        </p:spPr>
        <p:txBody>
          <a:bodyPr/>
          <a:lstStyle/>
          <a:p>
            <a:r>
              <a:rPr lang="ar-SA" b="1" dirty="0">
                <a:solidFill>
                  <a:srgbClr val="FFFFFF"/>
                </a:solidFill>
                <a:latin typeface="Arial" panose="020B0604020202020204" pitchFamily="34" charset="0"/>
                <a:ea typeface="ＭＳ Ｐゴシック" charset="0"/>
                <a:cs typeface="Arial" panose="020B0604020202020204" pitchFamily="34" charset="0"/>
              </a:rPr>
              <a:t>رؤيا ٢ : ٤</a:t>
            </a:r>
          </a:p>
        </p:txBody>
      </p:sp>
      <p:sp>
        <p:nvSpPr>
          <p:cNvPr id="5" name="Text Box 3"/>
          <p:cNvSpPr txBox="1">
            <a:spLocks noChangeArrowheads="1"/>
          </p:cNvSpPr>
          <p:nvPr/>
        </p:nvSpPr>
        <p:spPr bwMode="auto">
          <a:xfrm>
            <a:off x="44689"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ヒラギノ角ゴ Pro W3"/>
                <a:cs typeface="Arial" panose="020B0604020202020204" pitchFamily="34" charset="0"/>
              </a:rPr>
              <a:t>أفسس</a:t>
            </a:r>
            <a:r>
              <a:rPr lang="en-US" sz="4000" b="1" dirty="0">
                <a:solidFill>
                  <a:srgbClr val="FFFFFF"/>
                </a:solidFill>
                <a:latin typeface="Arial" panose="020B0604020202020204" pitchFamily="34" charset="0"/>
                <a:ea typeface="ヒラギノ角ゴ Pro W3"/>
                <a:cs typeface="Arial" panose="020B0604020202020204" pitchFamily="34" charset="0"/>
              </a:rPr>
              <a:t>: </a:t>
            </a:r>
            <a:r>
              <a:rPr lang="ar-JO" sz="4000" b="1" dirty="0">
                <a:solidFill>
                  <a:srgbClr val="FFFFFF"/>
                </a:solidFill>
                <a:latin typeface="Arial" panose="020B0604020202020204" pitchFamily="34" charset="0"/>
                <a:ea typeface="ヒラギノ角ゴ Pro W3"/>
                <a:cs typeface="Arial" panose="020B0604020202020204" pitchFamily="34" charset="0"/>
              </a:rPr>
              <a:t>نشيطة لكن متراجعة</a:t>
            </a:r>
            <a:endParaRPr lang="en-US" sz="4000" b="1" dirty="0">
              <a:solidFill>
                <a:srgbClr val="FFFFFF"/>
              </a:solidFill>
              <a:latin typeface="Arial" panose="020B0604020202020204" pitchFamily="34" charset="0"/>
              <a:ea typeface="ヒラギノ角ゴ Pro W3"/>
              <a:cs typeface="Arial" panose="020B0604020202020204" pitchFamily="34" charset="0"/>
            </a:endParaRP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961"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8400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ctrTitle"/>
          </p:nvPr>
        </p:nvSpPr>
        <p:spPr>
          <a:xfrm>
            <a:off x="0" y="5019298"/>
            <a:ext cx="9144000" cy="1809224"/>
          </a:xfrm>
          <a:noFill/>
        </p:spPr>
        <p:txBody>
          <a:bodyPr/>
          <a:lstStyle/>
          <a:p>
            <a:pPr eaLnBrk="1" hangingPunct="1"/>
            <a:r>
              <a:rPr lang="ar-JO" sz="4000" b="1" dirty="0">
                <a:solidFill>
                  <a:schemeClr val="bg1"/>
                </a:solidFill>
                <a:latin typeface="Arial" panose="020B0604020202020204" pitchFamily="34" charset="0"/>
                <a:ea typeface="Osaka" charset="0"/>
                <a:cs typeface="Arial" panose="020B0604020202020204" pitchFamily="34" charset="0"/>
              </a:rPr>
              <a:t>كيف نتحمل الألم؟</a:t>
            </a:r>
            <a:br>
              <a:rPr lang="en-US" sz="4000" b="1" dirty="0">
                <a:solidFill>
                  <a:schemeClr val="bg1"/>
                </a:solidFill>
                <a:latin typeface="Arial" panose="020B0604020202020204" pitchFamily="34" charset="0"/>
                <a:ea typeface="Osaka" charset="0"/>
                <a:cs typeface="Arial" panose="020B0604020202020204" pitchFamily="34" charset="0"/>
              </a:rPr>
            </a:br>
            <a:r>
              <a:rPr lang="ar-JO" sz="4000" b="1" dirty="0">
                <a:solidFill>
                  <a:schemeClr val="bg1"/>
                </a:solidFill>
                <a:latin typeface="Arial" panose="020B0604020202020204" pitchFamily="34" charset="0"/>
                <a:ea typeface="Osaka" charset="0"/>
                <a:cs typeface="Arial" panose="020B0604020202020204" pitchFamily="34" charset="0"/>
              </a:rPr>
              <a:t>أعطى المسيح سميرنا ثلاث طرق</a:t>
            </a:r>
            <a:endParaRPr lang="en-US" sz="4000" b="1" dirty="0">
              <a:solidFill>
                <a:schemeClr val="bg1"/>
              </a:solidFill>
              <a:latin typeface="Arial" panose="020B0604020202020204" pitchFamily="34" charset="0"/>
              <a:ea typeface="Osaka" charset="0"/>
              <a:cs typeface="Arial" panose="020B0604020202020204" pitchFamily="34" charset="0"/>
            </a:endParaRPr>
          </a:p>
        </p:txBody>
      </p:sp>
      <p:pic>
        <p:nvPicPr>
          <p:cNvPr id="2" name="Picture 1" descr="man and girl pray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28"/>
            <a:ext cx="9144000" cy="5151120"/>
          </a:xfrm>
          <a:prstGeom prst="rect">
            <a:avLst/>
          </a:prstGeom>
        </p:spPr>
      </p:pic>
    </p:spTree>
    <p:extLst>
      <p:ext uri="{BB962C8B-B14F-4D97-AF65-F5344CB8AC3E}">
        <p14:creationId xmlns:p14="http://schemas.microsoft.com/office/powerpoint/2010/main" val="13923991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3857487" cy="5067300"/>
          </a:xfrm>
        </p:spPr>
        <p:txBody>
          <a:bodyPr anchor="ctr"/>
          <a:lstStyle/>
          <a:p>
            <a:pPr marL="533209" indent="-533209" algn="r"/>
            <a:r>
              <a:rPr lang="ar-JO" sz="4000" b="1" kern="1200" dirty="0">
                <a:solidFill>
                  <a:srgbClr val="FFFFFF"/>
                </a:solidFill>
                <a:effectLst>
                  <a:glow rad="152400">
                    <a:schemeClr val="tx1"/>
                  </a:glow>
                </a:effectLst>
                <a:latin typeface="Arial"/>
                <a:ea typeface="ＭＳ Ｐゴシック"/>
                <a:cs typeface="Arial"/>
              </a:rPr>
              <a:t>1. أدرك أن </a:t>
            </a:r>
            <a:br>
              <a:rPr lang="ar-JO" sz="4000" b="1" kern="1200" dirty="0">
                <a:solidFill>
                  <a:srgbClr val="FFFFFF"/>
                </a:solidFill>
                <a:effectLst>
                  <a:glow rad="152400">
                    <a:schemeClr val="tx1"/>
                  </a:glow>
                </a:effectLst>
                <a:latin typeface="Arial"/>
                <a:ea typeface="ＭＳ Ｐゴシック"/>
                <a:cs typeface="Arial"/>
              </a:rPr>
            </a:br>
            <a:r>
              <a:rPr lang="ar-JO" sz="6000" b="1" kern="1200" dirty="0">
                <a:solidFill>
                  <a:srgbClr val="FFFFFF"/>
                </a:solidFill>
                <a:effectLst>
                  <a:glow rad="152400">
                    <a:schemeClr val="tx1"/>
                  </a:glow>
                </a:effectLst>
                <a:latin typeface="Arial"/>
                <a:ea typeface="ＭＳ Ｐゴシック"/>
                <a:cs typeface="Arial"/>
              </a:rPr>
              <a:t>المسيح </a:t>
            </a:r>
            <a:br>
              <a:rPr lang="ar-JO" sz="4000" b="1" kern="1200" dirty="0">
                <a:solidFill>
                  <a:srgbClr val="FFFFFF"/>
                </a:solidFill>
                <a:effectLst>
                  <a:glow rad="152400">
                    <a:schemeClr val="tx1"/>
                  </a:glow>
                </a:effectLst>
                <a:latin typeface="Arial"/>
                <a:ea typeface="ＭＳ Ｐゴシック"/>
                <a:cs typeface="Arial"/>
              </a:rPr>
            </a:br>
            <a:r>
              <a:rPr lang="ar-JO" sz="8800" b="1" kern="1200" dirty="0">
                <a:solidFill>
                  <a:srgbClr val="FFFF00"/>
                </a:solidFill>
                <a:effectLst>
                  <a:glow rad="152400">
                    <a:schemeClr val="tx1"/>
                  </a:glow>
                </a:effectLst>
                <a:latin typeface="Arial"/>
                <a:ea typeface="ＭＳ Ｐゴシック"/>
                <a:cs typeface="Arial"/>
              </a:rPr>
              <a:t>يتفهم</a:t>
            </a:r>
            <a:r>
              <a:rPr lang="ar-JO" sz="4000" b="1" kern="1200" dirty="0">
                <a:solidFill>
                  <a:srgbClr val="FFFF00"/>
                </a:solidFill>
                <a:effectLst>
                  <a:glow rad="152400">
                    <a:schemeClr val="tx1"/>
                  </a:glow>
                </a:effectLst>
                <a:latin typeface="Arial"/>
                <a:ea typeface="ＭＳ Ｐゴシック"/>
                <a:cs typeface="Arial"/>
              </a:rPr>
              <a:t>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ألمك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(2: 8-9)</a:t>
            </a:r>
            <a:r>
              <a:rPr lang="en-US" sz="4000" b="1" kern="1200" dirty="0">
                <a:solidFill>
                  <a:srgbClr val="FFFFFF"/>
                </a:solidFill>
                <a:effectLst>
                  <a:glow rad="152400">
                    <a:schemeClr val="tx1"/>
                  </a:glow>
                </a:effectLst>
                <a:latin typeface="Arial"/>
                <a:ea typeface="ＭＳ Ｐゴシック"/>
                <a:cs typeface="Arial"/>
              </a:rPr>
              <a:t> </a:t>
            </a:r>
            <a:endParaRPr lang="en-US" dirty="0"/>
          </a:p>
        </p:txBody>
      </p:sp>
    </p:spTree>
    <p:extLst>
      <p:ext uri="{BB962C8B-B14F-4D97-AF65-F5344CB8AC3E}">
        <p14:creationId xmlns:p14="http://schemas.microsoft.com/office/powerpoint/2010/main" val="213368054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ترايلاس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 السبع كنائس (رؤيا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لادوكية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أرثيريا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أفروديسيس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سايم</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هيرابولس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أومنيا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إيزاني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ألباندا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هيرقلية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مالطا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ليبدس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أدرميتيوت</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868384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nodeType="afterGroup">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 grpId="0" animBg="1"/>
      <p:bldP spid="9" grpId="0" animBg="1"/>
      <p:bldP spid="11" grpId="0" animBg="1"/>
      <p:bldP spid="13" grpId="0" animBg="1"/>
      <p:bldP spid="15" grpId="0" animBg="1"/>
      <p:bldP spid="17" grpId="0" animBg="1"/>
      <p:bldP spid="1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2663687" y="2349500"/>
            <a:ext cx="3060838"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الأول والأخير الذي مات وقام من جديد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541589" y="2349500"/>
            <a:ext cx="3257550"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 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332383" y="1844675"/>
            <a:ext cx="3895379" cy="3671888"/>
            <a:chOff x="-30451731" y="1844824"/>
            <a:chExt cx="36751923" cy="3672408"/>
          </a:xfrm>
        </p:grpSpPr>
        <p:sp>
          <p:nvSpPr>
            <p:cNvPr id="792599" name="Oval 21"/>
            <p:cNvSpPr>
              <a:spLocks noChangeArrowheads="1"/>
            </p:cNvSpPr>
            <p:nvPr/>
          </p:nvSpPr>
          <p:spPr bwMode="auto">
            <a:xfrm>
              <a:off x="-30451731" y="1844824"/>
              <a:ext cx="36751923" cy="3672408"/>
            </a:xfrm>
            <a:prstGeom prst="ellipse">
              <a:avLst/>
            </a:prstGeom>
            <a:solidFill>
              <a:schemeClr val="tx1"/>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27325961" y="1878167"/>
              <a:ext cx="32760062" cy="12004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55387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75" y="4730552"/>
            <a:ext cx="7358063" cy="2051248"/>
          </a:xfrm>
        </p:spPr>
        <p:txBody>
          <a:bodyPr anchor="ctr"/>
          <a:lstStyle/>
          <a:p>
            <a:r>
              <a:rPr lang="ar-JO" sz="4400" b="1" dirty="0">
                <a:latin typeface="Arial"/>
                <a:ea typeface="Times New Roman"/>
                <a:cs typeface="Arial"/>
              </a:rPr>
              <a:t>اشكر المسيح </a:t>
            </a:r>
            <a:br>
              <a:rPr lang="ar-JO" sz="4400" b="1" dirty="0">
                <a:latin typeface="Arial"/>
                <a:ea typeface="Times New Roman"/>
                <a:cs typeface="Arial"/>
              </a:rPr>
            </a:br>
            <a:r>
              <a:rPr lang="ar-JO" sz="4400" b="1" dirty="0">
                <a:latin typeface="Arial"/>
                <a:ea typeface="Times New Roman"/>
                <a:cs typeface="Arial"/>
              </a:rPr>
              <a:t>أنه يتفهم </a:t>
            </a:r>
            <a:br>
              <a:rPr lang="ar-JO" sz="4400" b="1" dirty="0">
                <a:latin typeface="Arial"/>
                <a:ea typeface="Times New Roman"/>
                <a:cs typeface="Arial"/>
              </a:rPr>
            </a:br>
            <a:r>
              <a:rPr lang="ar-JO" sz="4400" b="1" dirty="0">
                <a:latin typeface="Arial"/>
                <a:ea typeface="Times New Roman"/>
                <a:cs typeface="Arial"/>
              </a:rPr>
              <a:t>مناطق ألمك الشخصي</a:t>
            </a:r>
            <a:endParaRPr lang="en-US" sz="19900" b="1" dirty="0"/>
          </a:p>
        </p:txBody>
      </p:sp>
    </p:spTree>
    <p:extLst>
      <p:ext uri="{BB962C8B-B14F-4D97-AF65-F5344CB8AC3E}">
        <p14:creationId xmlns:p14="http://schemas.microsoft.com/office/powerpoint/2010/main" val="223780098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1" y="2189127"/>
            <a:ext cx="6350000" cy="4229100"/>
          </a:xfrm>
          <a:prstGeom prst="rect">
            <a:avLst/>
          </a:prstGeom>
        </p:spPr>
      </p:pic>
      <p:sp>
        <p:nvSpPr>
          <p:cNvPr id="4" name="Title 1"/>
          <p:cNvSpPr txBox="1">
            <a:spLocks/>
          </p:cNvSpPr>
          <p:nvPr/>
        </p:nvSpPr>
        <p:spPr bwMode="auto">
          <a:xfrm>
            <a:off x="0" y="6418228"/>
            <a:ext cx="9144000" cy="439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http://</a:t>
            </a:r>
            <a:r>
              <a:rPr kumimoji="0" lang="en-US" sz="1600" b="1"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abcnews.go.com</a:t>
            </a:r>
            <a:r>
              <a:rPr kumimoji="0" lang="en-US" sz="1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/Health/meet-toddler-feels-pain/</a:t>
            </a:r>
            <a:r>
              <a:rPr kumimoji="0" lang="en-US" sz="1600" b="1"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story?id</a:t>
            </a:r>
            <a:r>
              <a:rPr kumimoji="0" lang="en-US" sz="1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=20658484</a:t>
            </a:r>
            <a:endParaRPr kumimoji="0" lang="en-US" sz="11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7" name="Picture 6"/>
          <p:cNvPicPr>
            <a:picLocks noChangeAspect="1"/>
          </p:cNvPicPr>
          <p:nvPr/>
        </p:nvPicPr>
        <p:blipFill>
          <a:blip r:embed="rId4"/>
          <a:stretch>
            <a:fillRect/>
          </a:stretch>
        </p:blipFill>
        <p:spPr>
          <a:xfrm>
            <a:off x="0" y="1274728"/>
            <a:ext cx="9144000" cy="51435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464463"/>
            <a:ext cx="2974590" cy="3993333"/>
          </a:xfrm>
          <a:prstGeom prst="rect">
            <a:avLst/>
          </a:prstGeom>
        </p:spPr>
      </p:pic>
      <p:sp>
        <p:nvSpPr>
          <p:cNvPr id="2" name="Title 1"/>
          <p:cNvSpPr>
            <a:spLocks noGrp="1"/>
          </p:cNvSpPr>
          <p:nvPr>
            <p:ph type="title"/>
          </p:nvPr>
        </p:nvSpPr>
        <p:spPr>
          <a:xfrm>
            <a:off x="685800" y="57939"/>
            <a:ext cx="7772400" cy="1579527"/>
          </a:xfrm>
        </p:spPr>
        <p:txBody>
          <a:bodyPr/>
          <a:lstStyle/>
          <a:p>
            <a:r>
              <a:rPr lang="ar-JO" sz="6000" b="1" dirty="0">
                <a:effectLst>
                  <a:glow rad="152400">
                    <a:schemeClr val="tx1"/>
                  </a:glow>
                </a:effectLst>
              </a:rPr>
              <a:t>إسحق براون</a:t>
            </a:r>
            <a:br>
              <a:rPr lang="en-US" sz="6000" b="1" dirty="0">
                <a:effectLst>
                  <a:glow rad="152400">
                    <a:schemeClr val="tx1"/>
                  </a:glow>
                </a:effectLst>
              </a:rPr>
            </a:br>
            <a:r>
              <a:rPr lang="ar-JO" b="1" dirty="0">
                <a:effectLst>
                  <a:glow rad="152400">
                    <a:schemeClr val="tx1"/>
                  </a:glow>
                </a:effectLst>
              </a:rPr>
              <a:t>الولد الذي لا يشعر بالألم</a:t>
            </a:r>
            <a:endParaRPr lang="en-US" b="1" dirty="0">
              <a:effectLst>
                <a:glow rad="152400">
                  <a:schemeClr val="tx1"/>
                </a:glow>
              </a:effectLst>
            </a:endParaRPr>
          </a:p>
        </p:txBody>
      </p:sp>
    </p:spTree>
    <p:extLst>
      <p:ext uri="{BB962C8B-B14F-4D97-AF65-F5344CB8AC3E}">
        <p14:creationId xmlns:p14="http://schemas.microsoft.com/office/powerpoint/2010/main" val="348615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يسوع المسيح   له السلطان على كل هذه الكنائس </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344</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41038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9758"/>
            <a:ext cx="7772400" cy="1579527"/>
          </a:xfrm>
        </p:spPr>
        <p:txBody>
          <a:bodyPr/>
          <a:lstStyle/>
          <a:p>
            <a:r>
              <a:rPr lang="en-US" sz="6000" b="1" dirty="0">
                <a:latin typeface="Arial" panose="020B0604020202020204" pitchFamily="34" charset="0"/>
                <a:cs typeface="Arial" panose="020B0604020202020204" pitchFamily="34" charset="0"/>
              </a:rPr>
              <a:t>Isaac Brown</a:t>
            </a:r>
            <a:br>
              <a:rPr lang="en-US" sz="6000"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Boy Who Feels NO Pain</a:t>
            </a:r>
          </a:p>
        </p:txBody>
      </p:sp>
      <p:pic>
        <p:nvPicPr>
          <p:cNvPr id="6" name="Picture 5"/>
          <p:cNvPicPr>
            <a:picLocks noChangeAspect="1"/>
          </p:cNvPicPr>
          <p:nvPr/>
        </p:nvPicPr>
        <p:blipFill>
          <a:blip r:embed="rId3"/>
          <a:stretch>
            <a:fillRect/>
          </a:stretch>
        </p:blipFill>
        <p:spPr>
          <a:xfrm>
            <a:off x="787401" y="0"/>
            <a:ext cx="7558988" cy="6858000"/>
          </a:xfrm>
          <a:prstGeom prst="rect">
            <a:avLst/>
          </a:prstGeom>
        </p:spPr>
      </p:pic>
      <p:sp>
        <p:nvSpPr>
          <p:cNvPr id="4" name="Title 1"/>
          <p:cNvSpPr txBox="1">
            <a:spLocks/>
          </p:cNvSpPr>
          <p:nvPr/>
        </p:nvSpPr>
        <p:spPr bwMode="auto">
          <a:xfrm>
            <a:off x="0" y="6418228"/>
            <a:ext cx="9144000" cy="43977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a:t>
            </a:r>
            <a:r>
              <a:rPr kumimoji="0" lang="en-US" sz="16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www.medicaldaily.com</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/can-boy-who-feels-no-pain-help-chronic-pain-sufferers-261005</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329239" y="2359043"/>
            <a:ext cx="6831101" cy="376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defTabSz="457035">
              <a:defRPr/>
            </a:pPr>
            <a:r>
              <a:rPr lang="ar-JO" sz="3200" b="1" dirty="0">
                <a:solidFill>
                  <a:srgbClr val="FFFFFF"/>
                </a:solidFill>
                <a:effectLst>
                  <a:glow rad="152400">
                    <a:srgbClr val="000000"/>
                  </a:glow>
                </a:effectLst>
                <a:latin typeface="Arial" panose="020B0604020202020204" pitchFamily="34" charset="0"/>
                <a:cs typeface="Arial" panose="020B0604020202020204" pitchFamily="34" charset="0"/>
              </a:rPr>
              <a:t>تتذكر والدته كاري قائلة: عندما تم تشخيص حالته قال الأطباء إنه لا يوجد شيء يمكننا القيام به من أجل إسحاق لكن ليس بعد على أي حال. لكن حقيقة أنهم يستطيعون أخذ جينته المتحورة وجعل الأشخاص الذين يعانون من الألم المزمن يشعرون بألم أقل. تلك الفكرة غير حقيقية... لقد أعطانا الله إسحاق ربما لهذا الغرض بالذات</a:t>
            </a:r>
          </a:p>
        </p:txBody>
      </p:sp>
      <p:sp>
        <p:nvSpPr>
          <p:cNvPr id="8" name="TextBox 7"/>
          <p:cNvSpPr txBox="1"/>
          <p:nvPr/>
        </p:nvSpPr>
        <p:spPr>
          <a:xfrm>
            <a:off x="5702645" y="7762418"/>
            <a:ext cx="184663" cy="373659"/>
          </a:xfrm>
          <a:prstGeom prst="rect">
            <a:avLst/>
          </a:prstGeom>
          <a:noFill/>
        </p:spPr>
        <p:txBody>
          <a:bodyPr wrap="none" lIns="91430" tIns="45716" rIns="91430" bIns="45716" rtlCol="0">
            <a:spAutoFit/>
          </a:bodyPr>
          <a:lstStyle/>
          <a:p>
            <a:pPr marL="0" marR="0" lvl="0" indent="0" algn="l" defTabSz="45703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69CFEC8-7951-601C-9411-96B60FCAF3F6}"/>
              </a:ext>
            </a:extLst>
          </p:cNvPr>
          <p:cNvSpPr txBox="1">
            <a:spLocks/>
          </p:cNvSpPr>
          <p:nvPr/>
        </p:nvSpPr>
        <p:spPr bwMode="auto">
          <a:xfrm>
            <a:off x="9370031" y="2701390"/>
            <a:ext cx="9144000" cy="376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defTabSz="457035">
              <a:defRPr/>
            </a:pPr>
            <a:r>
              <a:rPr lang="ar-JO" sz="3200" b="1" dirty="0">
                <a:solidFill>
                  <a:srgbClr val="FFFFFF"/>
                </a:solidFill>
                <a:effectLst>
                  <a:glow rad="152400">
                    <a:srgbClr val="000000"/>
                  </a:glow>
                </a:effectLst>
                <a:latin typeface="Arial" panose="020B0604020202020204" pitchFamily="34" charset="0"/>
                <a:cs typeface="Arial" panose="020B0604020202020204" pitchFamily="34" charset="0"/>
              </a:rPr>
              <a:t>تتذكر والدته كاري قائلة: عندما تم تشخيص حالته                   قال الأطباء إنه لا يوجد شيء يمكننا القيام به                         من أجل إسحاق لكن ليس بعد على أي حال.                          لكن حقيقة أنهم يستطيعون أخذ جينته المتحورة                   وجعل الأشخاص الذين يعانون من الألم المزمن                  يشعرون بألم أقل. تلك الفكرة غير حقيقية...                           لقد أعطانا الله إسحاق ربما لهذا الغرض بالذات</a:t>
            </a:r>
          </a:p>
        </p:txBody>
      </p:sp>
    </p:spTree>
    <p:extLst>
      <p:ext uri="{BB962C8B-B14F-4D97-AF65-F5344CB8AC3E}">
        <p14:creationId xmlns:p14="http://schemas.microsoft.com/office/powerpoint/2010/main" val="32556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7956"/>
            <a:ext cx="9144000" cy="1463040"/>
          </a:xfrm>
          <a:prstGeom prst="rect">
            <a:avLst/>
          </a:prstGeom>
          <a:gradFill flip="none" rotWithShape="1">
            <a:gsLst>
              <a:gs pos="0">
                <a:srgbClr val="7030A0"/>
              </a:gs>
              <a:gs pos="93000">
                <a:schemeClr val="tx1"/>
              </a:gs>
            </a:gsLst>
            <a:path path="circle">
              <a:fillToRect l="50000" t="50000" r="50000" b="50000"/>
            </a:path>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48856" y="1109177"/>
            <a:ext cx="8761227" cy="5748824"/>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3" indent="0" algn="r" defTabSz="457035"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يمكن أن نتوقع حدوث الألم للأشرار لكن لماذا يجب أن يتألم الأتقياء؟ يقدم لنا الكتاب المقدس مجموعة من الأسباب:</a:t>
            </a:r>
            <a:endParaRPr lang="en-US" sz="3200" b="1" dirty="0">
              <a:solidFill>
                <a:srgbClr val="FFFFFF"/>
              </a:solidFill>
              <a:latin typeface="Arial" panose="020B0604020202020204" pitchFamily="34" charset="0"/>
              <a:cs typeface="Arial" panose="020B0604020202020204" pitchFamily="34" charset="0"/>
            </a:endParaRPr>
          </a:p>
          <a:p>
            <a:pPr marL="0" marR="0" lvl="3" indent="0" algn="r" defTabSz="457035" rtl="0" eaLnBrk="0" fontAlgn="base" latinLnBrk="0" hangingPunct="0">
              <a:lnSpc>
                <a:spcPct val="100000"/>
              </a:lnSpc>
              <a:spcBef>
                <a:spcPct val="0"/>
              </a:spcBef>
              <a:spcAft>
                <a:spcPct val="0"/>
              </a:spcAft>
              <a:buClrTx/>
              <a:buSzTx/>
              <a:buFontTx/>
              <a:buNone/>
              <a:tabLst/>
              <a:defRPr/>
            </a:pPr>
            <a:r>
              <a:rPr lang="ar-JO" sz="3200" b="1" dirty="0">
                <a:solidFill>
                  <a:srgbClr val="FFFF00"/>
                </a:solidFill>
                <a:latin typeface="Arial" panose="020B0604020202020204" pitchFamily="34" charset="0"/>
                <a:cs typeface="Arial" panose="020B0604020202020204" pitchFamily="34" charset="0"/>
              </a:rPr>
              <a:t>قد يكون الألم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1638" marR="0" lvl="4" indent="-401638" algn="r" defTabSz="457035" rtl="1" eaLnBrk="0" fontAlgn="base" latinLnBrk="0" hangingPunct="0">
              <a:lnSpc>
                <a:spcPct val="100000"/>
              </a:lnSpc>
              <a:spcBef>
                <a:spcPct val="0"/>
              </a:spcBef>
              <a:spcAft>
                <a:spcPct val="0"/>
              </a:spcAft>
              <a:buClrTx/>
              <a:buSzTx/>
              <a:defRPr/>
            </a:pPr>
            <a:r>
              <a:rPr lang="ar-JO" sz="3200" b="1" dirty="0">
                <a:solidFill>
                  <a:srgbClr val="FFFF00"/>
                </a:solidFill>
                <a:latin typeface="Arial" panose="020B0604020202020204" pitchFamily="34" charset="0"/>
                <a:cs typeface="Arial" panose="020B0604020202020204" pitchFamily="34" charset="0"/>
              </a:rPr>
              <a:t>1. تأديبي</a:t>
            </a:r>
            <a:r>
              <a:rPr lang="ar-JO" sz="3200" b="1" dirty="0">
                <a:solidFill>
                  <a:srgbClr val="FFFFFF"/>
                </a:solidFill>
                <a:latin typeface="Arial" panose="020B0604020202020204" pitchFamily="34" charset="0"/>
                <a:cs typeface="Arial" panose="020B0604020202020204" pitchFamily="34" charset="0"/>
              </a:rPr>
              <a:t> (1 كو 11: 30-32، عب 12: 3-13)</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1638" marR="0" lvl="4" indent="-401638" algn="r" defTabSz="457035" rtl="1" eaLnBrk="0" fontAlgn="base" latinLnBrk="0" hangingPunct="0">
              <a:lnSpc>
                <a:spcPct val="100000"/>
              </a:lnSpc>
              <a:spcBef>
                <a:spcPct val="0"/>
              </a:spcBef>
              <a:spcAft>
                <a:spcPct val="0"/>
              </a:spcAft>
              <a:buClrTx/>
              <a:buSzTx/>
              <a:defRPr/>
            </a:pPr>
            <a:r>
              <a:rPr lang="ar-JO" sz="3200" b="1" dirty="0">
                <a:solidFill>
                  <a:srgbClr val="FFFF00"/>
                </a:solidFill>
                <a:latin typeface="Arial" panose="020B0604020202020204" pitchFamily="34" charset="0"/>
                <a:cs typeface="Arial" panose="020B0604020202020204" pitchFamily="34" charset="0"/>
              </a:rPr>
              <a:t>2. وقائي </a:t>
            </a:r>
            <a:r>
              <a:rPr lang="ar-JO" sz="3200" b="1" dirty="0">
                <a:solidFill>
                  <a:srgbClr val="FFFFFF"/>
                </a:solidFill>
                <a:latin typeface="Arial" panose="020B0604020202020204" pitchFamily="34" charset="0"/>
                <a:cs typeface="Arial" panose="020B0604020202020204" pitchFamily="34" charset="0"/>
              </a:rPr>
              <a:t>(مثل شوكة بولس في الجسد، 2 كو 12: 7)</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1638" marR="0" lvl="4" indent="-401638" algn="r" defTabSz="457035" rtl="1" eaLnBrk="0" fontAlgn="base" latinLnBrk="0" hangingPunct="0">
              <a:lnSpc>
                <a:spcPct val="100000"/>
              </a:lnSpc>
              <a:spcBef>
                <a:spcPct val="0"/>
              </a:spcBef>
              <a:spcAft>
                <a:spcPct val="0"/>
              </a:spcAft>
              <a:buClrTx/>
              <a:buSzTx/>
              <a:defRPr/>
            </a:pPr>
            <a:r>
              <a:rPr lang="ar-JO" sz="3200" b="1" dirty="0">
                <a:solidFill>
                  <a:srgbClr val="FFFF00"/>
                </a:solidFill>
                <a:latin typeface="Arial" panose="020B0604020202020204" pitchFamily="34" charset="0"/>
                <a:cs typeface="Arial" panose="020B0604020202020204" pitchFamily="34" charset="0"/>
              </a:rPr>
              <a:t>3. تعلم الطاعة </a:t>
            </a:r>
            <a:r>
              <a:rPr lang="ar-JO" sz="3200" b="1" dirty="0">
                <a:solidFill>
                  <a:srgbClr val="FFFFFF"/>
                </a:solidFill>
                <a:latin typeface="Arial" panose="020B0604020202020204" pitchFamily="34" charset="0"/>
                <a:cs typeface="Arial" panose="020B0604020202020204" pitchFamily="34" charset="0"/>
              </a:rPr>
              <a:t>(مثل آلام المسيح، عب 5: 8، راجع رو 5: 3-5)</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1638" marR="0" lvl="4" indent="-401638" algn="r" defTabSz="457035" rtl="1" eaLnBrk="0" fontAlgn="base" latinLnBrk="0" hangingPunct="0">
              <a:lnSpc>
                <a:spcPct val="100000"/>
              </a:lnSpc>
              <a:spcBef>
                <a:spcPct val="0"/>
              </a:spcBef>
              <a:spcAft>
                <a:spcPct val="0"/>
              </a:spcAft>
              <a:buClrTx/>
              <a:buSzTx/>
              <a:defRPr/>
            </a:pPr>
            <a:r>
              <a:rPr lang="ar-JO" sz="3200" b="1" dirty="0">
                <a:solidFill>
                  <a:srgbClr val="FFFF00"/>
                </a:solidFill>
                <a:latin typeface="Arial" panose="020B0604020202020204" pitchFamily="34" charset="0"/>
                <a:cs typeface="Arial" panose="020B0604020202020204" pitchFamily="34" charset="0"/>
              </a:rPr>
              <a:t>4. تقديم شهادة أفضل عن المسيح </a:t>
            </a:r>
            <a:r>
              <a:rPr lang="ar-JO" sz="3200" b="1" dirty="0">
                <a:solidFill>
                  <a:srgbClr val="FFFFFF"/>
                </a:solidFill>
                <a:latin typeface="Arial" panose="020B0604020202020204" pitchFamily="34" charset="0"/>
                <a:cs typeface="Arial" panose="020B0604020202020204" pitchFamily="34" charset="0"/>
              </a:rPr>
              <a:t>(كما في أعمال 9: 16)</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715264"/>
            <a:ext cx="9144000" cy="490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والفورد، رؤيا يوحنا، في تعليق معرفة الكتاب المقدس، ٢: ٩٣٥</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Rectangle 2"/>
          <p:cNvSpPr>
            <a:spLocks noGrp="1" noChangeArrowheads="1"/>
          </p:cNvSpPr>
          <p:nvPr>
            <p:ph type="ctrTitle"/>
          </p:nvPr>
        </p:nvSpPr>
        <p:spPr>
          <a:xfrm>
            <a:off x="0" y="-87956"/>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latin typeface="Arial" panose="020B0604020202020204" pitchFamily="34" charset="0"/>
                <a:ea typeface="ＭＳ Ｐゴシック" charset="0"/>
                <a:cs typeface="Arial" panose="020B0604020202020204" pitchFamily="34" charset="0"/>
              </a:rPr>
              <a:t>أسباب الألم</a:t>
            </a:r>
            <a:endParaRPr lang="en-US" sz="5400" b="1"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73069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69" y="0"/>
            <a:ext cx="7358063" cy="1511300"/>
          </a:xfrm>
        </p:spPr>
        <p:txBody>
          <a:bodyPr/>
          <a:lstStyle/>
          <a:p>
            <a:r>
              <a:rPr lang="ar-JO" dirty="0">
                <a:latin typeface="Arial" panose="020B0604020202020204" pitchFamily="34" charset="0"/>
                <a:cs typeface="Arial" panose="020B0604020202020204" pitchFamily="34" charset="0"/>
              </a:rPr>
              <a:t>يشعر المسيح بألمك</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856249"/>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3857487" cy="5067300"/>
          </a:xfrm>
        </p:spPr>
        <p:txBody>
          <a:bodyPr anchor="ctr"/>
          <a:lstStyle/>
          <a:p>
            <a:pPr marL="533209" indent="-533209" algn="r"/>
            <a:r>
              <a:rPr lang="ar-JO" sz="4000" b="1" kern="1200" dirty="0">
                <a:solidFill>
                  <a:srgbClr val="FFFFFF"/>
                </a:solidFill>
                <a:effectLst>
                  <a:glow rad="152400">
                    <a:schemeClr val="tx1"/>
                  </a:glow>
                </a:effectLst>
                <a:latin typeface="Arial"/>
                <a:ea typeface="ＭＳ Ｐゴシック"/>
                <a:cs typeface="Arial"/>
              </a:rPr>
              <a:t>1. أدرك أن </a:t>
            </a:r>
            <a:br>
              <a:rPr lang="ar-JO" sz="4000" b="1" kern="1200" dirty="0">
                <a:solidFill>
                  <a:srgbClr val="FFFFFF"/>
                </a:solidFill>
                <a:effectLst>
                  <a:glow rad="152400">
                    <a:schemeClr val="tx1"/>
                  </a:glow>
                </a:effectLst>
                <a:latin typeface="Arial"/>
                <a:ea typeface="ＭＳ Ｐゴシック"/>
                <a:cs typeface="Arial"/>
              </a:rPr>
            </a:br>
            <a:r>
              <a:rPr lang="ar-JO" sz="6000" b="1" kern="1200" dirty="0">
                <a:solidFill>
                  <a:srgbClr val="FFFFFF"/>
                </a:solidFill>
                <a:effectLst>
                  <a:glow rad="152400">
                    <a:schemeClr val="tx1"/>
                  </a:glow>
                </a:effectLst>
                <a:latin typeface="Arial"/>
                <a:ea typeface="ＭＳ Ｐゴシック"/>
                <a:cs typeface="Arial"/>
              </a:rPr>
              <a:t>المسيح </a:t>
            </a:r>
            <a:br>
              <a:rPr lang="ar-JO" sz="4000" b="1" kern="1200" dirty="0">
                <a:solidFill>
                  <a:srgbClr val="FFFFFF"/>
                </a:solidFill>
                <a:effectLst>
                  <a:glow rad="152400">
                    <a:schemeClr val="tx1"/>
                  </a:glow>
                </a:effectLst>
                <a:latin typeface="Arial"/>
                <a:ea typeface="ＭＳ Ｐゴシック"/>
                <a:cs typeface="Arial"/>
              </a:rPr>
            </a:br>
            <a:r>
              <a:rPr lang="ar-JO" sz="8800" b="1" kern="1200" dirty="0">
                <a:solidFill>
                  <a:srgbClr val="FFFF00"/>
                </a:solidFill>
                <a:effectLst>
                  <a:glow rad="152400">
                    <a:schemeClr val="tx1"/>
                  </a:glow>
                </a:effectLst>
                <a:latin typeface="Arial"/>
                <a:ea typeface="ＭＳ Ｐゴシック"/>
                <a:cs typeface="Arial"/>
              </a:rPr>
              <a:t>يتفهم</a:t>
            </a:r>
            <a:r>
              <a:rPr lang="ar-JO" sz="4000" b="1" kern="1200" dirty="0">
                <a:solidFill>
                  <a:srgbClr val="FFFF00"/>
                </a:solidFill>
                <a:effectLst>
                  <a:glow rad="152400">
                    <a:schemeClr val="tx1"/>
                  </a:glow>
                </a:effectLst>
                <a:latin typeface="Arial"/>
                <a:ea typeface="ＭＳ Ｐゴシック"/>
                <a:cs typeface="Arial"/>
              </a:rPr>
              <a:t>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ألمك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(2: 8-9)</a:t>
            </a:r>
            <a:r>
              <a:rPr lang="en-US" sz="4000" b="1" kern="1200" dirty="0">
                <a:solidFill>
                  <a:srgbClr val="FFFFFF"/>
                </a:solidFill>
                <a:effectLst>
                  <a:glow rad="152400">
                    <a:schemeClr val="tx1"/>
                  </a:glow>
                </a:effectLst>
                <a:latin typeface="Arial"/>
                <a:ea typeface="ＭＳ Ｐゴシック"/>
                <a:cs typeface="Arial"/>
              </a:rPr>
              <a:t> </a:t>
            </a:r>
            <a:endParaRPr lang="en-US" dirty="0"/>
          </a:p>
        </p:txBody>
      </p:sp>
    </p:spTree>
    <p:extLst>
      <p:ext uri="{BB962C8B-B14F-4D97-AF65-F5344CB8AC3E}">
        <p14:creationId xmlns:p14="http://schemas.microsoft.com/office/powerpoint/2010/main" val="2895880288"/>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ar-JO" b="1" dirty="0">
                <a:solidFill>
                  <a:schemeClr val="bg1"/>
                </a:solidFill>
                <a:latin typeface="Arial" panose="020B0604020202020204" pitchFamily="34" charset="0"/>
                <a:ea typeface="Osaka" charset="0"/>
                <a:cs typeface="Arial" panose="020B0604020202020204" pitchFamily="34" charset="0"/>
              </a:rPr>
              <a:t>2. لا </a:t>
            </a:r>
            <a:r>
              <a:rPr lang="ar-JO" b="1" dirty="0">
                <a:solidFill>
                  <a:srgbClr val="FFFF00"/>
                </a:solidFill>
                <a:latin typeface="Arial" panose="020B0604020202020204" pitchFamily="34" charset="0"/>
                <a:ea typeface="Osaka" charset="0"/>
                <a:cs typeface="Arial" panose="020B0604020202020204" pitchFamily="34" charset="0"/>
              </a:rPr>
              <a:t>تخف</a:t>
            </a:r>
            <a:r>
              <a:rPr lang="ar-JO" b="1" dirty="0">
                <a:solidFill>
                  <a:schemeClr val="bg1"/>
                </a:solidFill>
                <a:latin typeface="Arial" panose="020B0604020202020204" pitchFamily="34" charset="0"/>
                <a:ea typeface="Osaka" charset="0"/>
                <a:cs typeface="Arial" panose="020B0604020202020204" pitchFamily="34" charset="0"/>
              </a:rPr>
              <a:t> من الألم لأجل المسيح (2: 10أ)</a:t>
            </a:r>
            <a:endParaRPr lang="en-US"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6303135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2859088" y="2349500"/>
            <a:ext cx="2865437"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204234" y="2709309"/>
              <a:ext cx="2448495" cy="831149"/>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 الأول والآخر الحي وكان ميتاً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554287" y="2349500"/>
            <a:ext cx="3244851"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الثناء: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554287" y="1844675"/>
            <a:ext cx="3673475" cy="3671888"/>
            <a:chOff x="2555776" y="1844824"/>
            <a:chExt cx="3744416" cy="3672409"/>
          </a:xfrm>
        </p:grpSpPr>
        <p:sp>
          <p:nvSpPr>
            <p:cNvPr id="792599" name="Oval 21"/>
            <p:cNvSpPr>
              <a:spLocks noChangeArrowheads="1"/>
            </p:cNvSpPr>
            <p:nvPr/>
          </p:nvSpPr>
          <p:spPr bwMode="auto">
            <a:xfrm>
              <a:off x="2555776" y="1844824"/>
              <a:ext cx="3744416" cy="3672409"/>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3" name="TextBox 22"/>
            <p:cNvSpPr txBox="1"/>
            <p:nvPr/>
          </p:nvSpPr>
          <p:spPr>
            <a:xfrm>
              <a:off x="3421865" y="1878167"/>
              <a:ext cx="2012238" cy="120032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p:cNvGrpSpPr>
          <p:nvPr/>
        </p:nvGrpSpPr>
        <p:grpSpPr bwMode="auto">
          <a:xfrm>
            <a:off x="2447925" y="1349375"/>
            <a:ext cx="4284663" cy="4600575"/>
            <a:chOff x="2060104" y="1349152"/>
            <a:chExt cx="4672136" cy="4600129"/>
          </a:xfrm>
        </p:grpSpPr>
        <p:sp>
          <p:nvSpPr>
            <p:cNvPr id="17" name="Oval 16"/>
            <p:cNvSpPr/>
            <p:nvPr/>
          </p:nvSpPr>
          <p:spPr bwMode="auto">
            <a:xfrm>
              <a:off x="2060104" y="1349152"/>
              <a:ext cx="4672136" cy="4600129"/>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9" name="TextBox 18"/>
            <p:cNvSpPr txBox="1"/>
            <p:nvPr/>
          </p:nvSpPr>
          <p:spPr>
            <a:xfrm>
              <a:off x="2975156" y="1451725"/>
              <a:ext cx="2663895" cy="156950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لا تخف</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cs typeface="Arial" charset="0"/>
            </a:endParaRPr>
          </a:p>
        </p:txBody>
      </p:sp>
    </p:spTree>
    <p:extLst>
      <p:ext uri="{BB962C8B-B14F-4D97-AF65-F5344CB8AC3E}">
        <p14:creationId xmlns:p14="http://schemas.microsoft.com/office/powerpoint/2010/main" val="651411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6" y="0"/>
            <a:ext cx="9144000" cy="6858000"/>
          </a:xfrm>
          <a:prstGeom prst="rect">
            <a:avLst/>
          </a:prstGeom>
        </p:spPr>
      </p:pic>
      <p:sp>
        <p:nvSpPr>
          <p:cNvPr id="574465" name="Title 1"/>
          <p:cNvSpPr>
            <a:spLocks noGrp="1"/>
          </p:cNvSpPr>
          <p:nvPr>
            <p:ph type="title"/>
          </p:nvPr>
        </p:nvSpPr>
        <p:spPr>
          <a:xfrm>
            <a:off x="684213" y="115888"/>
            <a:ext cx="7772400" cy="720725"/>
          </a:xfrm>
        </p:spPr>
        <p:txBody>
          <a:bodyPr/>
          <a:lstStyle/>
          <a:p>
            <a:r>
              <a:rPr lang="ar-JO" b="1" dirty="0">
                <a:solidFill>
                  <a:schemeClr val="bg1"/>
                </a:solidFill>
                <a:effectLst>
                  <a:glow rad="139700">
                    <a:schemeClr val="tx2"/>
                  </a:glow>
                </a:effectLst>
                <a:latin typeface="Arial" charset="0"/>
                <a:ea typeface="ＭＳ Ｐゴシック" charset="0"/>
              </a:rPr>
              <a:t>من يخاف أكثر؟</a:t>
            </a:r>
            <a:endParaRPr lang="en-US" b="1" dirty="0">
              <a:solidFill>
                <a:schemeClr val="bg1"/>
              </a:solidFill>
              <a:effectLst>
                <a:glow rad="139700">
                  <a:schemeClr val="tx2"/>
                </a:glow>
              </a:effectLst>
              <a:latin typeface="Arial" charset="0"/>
              <a:ea typeface="ＭＳ Ｐゴシック" charset="0"/>
            </a:endParaRP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المضطهِدون</a:t>
              </a:r>
              <a:endPar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endParaRPr>
            </a:p>
          </p:txBody>
        </p:sp>
        <p:sp>
          <p:nvSpPr>
            <p:cNvPr id="574471" name="Down Arrow 4"/>
            <p:cNvSpPr>
              <a:spLocks noChangeArrowheads="1"/>
            </p:cNvSpPr>
            <p:nvPr/>
          </p:nvSpPr>
          <p:spPr bwMode="auto">
            <a:xfrm rot="3327122">
              <a:off x="3514169" y="565227"/>
              <a:ext cx="504056" cy="1368152"/>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glow rad="139700">
                    <a:srgbClr val="000000"/>
                  </a:glow>
                </a:effectLst>
                <a:uLnTx/>
                <a:uFillTx/>
                <a:latin typeface="Georgia" charset="0"/>
                <a:ea typeface="ＭＳ Ｐゴシック" charset="0"/>
                <a:cs typeface="ＭＳ Ｐゴシック"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المضطهَدون</a:t>
              </a:r>
              <a:endPar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endParaRPr>
            </a:p>
          </p:txBody>
        </p:sp>
        <p:sp>
          <p:nvSpPr>
            <p:cNvPr id="574469" name="Down Arrow 5"/>
            <p:cNvSpPr>
              <a:spLocks noChangeArrowheads="1"/>
            </p:cNvSpPr>
            <p:nvPr/>
          </p:nvSpPr>
          <p:spPr bwMode="auto">
            <a:xfrm rot="-3323958">
              <a:off x="4533984" y="564841"/>
              <a:ext cx="504056" cy="1368152"/>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glow rad="139700">
                    <a:srgbClr val="000000"/>
                  </a:glow>
                </a:effectLst>
                <a:uLnTx/>
                <a:uFillTx/>
                <a:latin typeface="Georgia" charset="0"/>
                <a:ea typeface="ＭＳ Ｐゴシック" charset="0"/>
                <a:cs typeface="ＭＳ Ｐゴシック" charset="0"/>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39700">
                    <a:srgbClr val="000000"/>
                  </a:glow>
                </a:effectLst>
                <a:latin typeface="Arial" charset="0"/>
                <a:ea typeface="ＭＳ Ｐゴシック" charset="0"/>
              </a:rPr>
              <a:t>وأما </a:t>
            </a:r>
            <a:r>
              <a:rPr lang="ar-JO" b="1" dirty="0">
                <a:solidFill>
                  <a:srgbClr val="FFFF00"/>
                </a:solidFill>
                <a:effectLst>
                  <a:glow rad="139700">
                    <a:srgbClr val="000000"/>
                  </a:glow>
                </a:effectLst>
                <a:latin typeface="Arial" charset="0"/>
                <a:ea typeface="ＭＳ Ｐゴシック" charset="0"/>
              </a:rPr>
              <a:t>خوفهم </a:t>
            </a:r>
            <a:r>
              <a:rPr lang="ar-JO" b="1" dirty="0">
                <a:solidFill>
                  <a:srgbClr val="FFFFFF"/>
                </a:solidFill>
                <a:effectLst>
                  <a:glow rad="139700">
                    <a:srgbClr val="000000"/>
                  </a:glow>
                </a:effectLst>
                <a:latin typeface="Arial" charset="0"/>
                <a:ea typeface="ＭＳ Ｐゴシック" charset="0"/>
              </a:rPr>
              <a:t>(المضطهِدون) فلا تخافوه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(1 بط 3: 14ب)</a:t>
            </a:r>
            <a:endPar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291388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52601"/>
            <a:ext cx="5257800" cy="4040188"/>
          </a:xfrm>
          <a:prstGeom prst="rect">
            <a:avLst/>
          </a:prstGeom>
          <a:noFill/>
          <a:extLst>
            <a:ext uri="{909E8E84-426E-40dd-AFC4-6F175D3DCCD1}">
              <a14:hiddenFill xmlns="" xmlns:a14="http://schemas.microsoft.com/office/drawing/2010/main">
                <a:solidFill>
                  <a:srgbClr val="FFFFFF"/>
                </a:solidFill>
              </a14:hiddenFill>
            </a:ext>
          </a:extLst>
        </p:spPr>
      </p:pic>
      <p:sp>
        <p:nvSpPr>
          <p:cNvPr id="624646"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07" tIns="45704" rIns="91407" bIns="45704" anchor="ctr"/>
          <a:lstStyle/>
          <a:p>
            <a:pPr marL="0" marR="0" lvl="0" indent="0" algn="ctr" defTabSz="914071"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دماء الشهداء هي بذار الكنيسة</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ar-JO" sz="1600" b="1" dirty="0">
                <a:solidFill>
                  <a:srgbClr val="000000"/>
                </a:solidFill>
                <a:latin typeface="Arial" panose="020B0604020202020204" pitchFamily="34" charset="0"/>
                <a:ea typeface="ＭＳ Ｐゴシック" charset="0"/>
                <a:cs typeface="Arial" panose="020B0604020202020204" pitchFamily="34" charset="0"/>
              </a:rPr>
              <a:t>ترتليانوس</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624648" name="Rectangle 8"/>
          <p:cNvSpPr>
            <a:spLocks noGrp="1" noChangeArrowheads="1"/>
          </p:cNvSpPr>
          <p:nvPr>
            <p:ph type="ctrTitle"/>
          </p:nvPr>
        </p:nvSpPr>
        <p:spPr>
          <a:xfrm>
            <a:off x="609601" y="228600"/>
            <a:ext cx="7924800" cy="1639957"/>
          </a:xfrm>
        </p:spPr>
        <p:txBody>
          <a:bodyPr/>
          <a:lstStyle/>
          <a:p>
            <a:r>
              <a:rPr lang="ar-JO" sz="17000" b="1" dirty="0">
                <a:latin typeface="Arial" panose="020B0604020202020204" pitchFamily="34" charset="0"/>
                <a:cs typeface="Arial" panose="020B0604020202020204" pitchFamily="34" charset="0"/>
              </a:rPr>
              <a:t>العطاء</a:t>
            </a:r>
            <a:endParaRPr lang="en-US" sz="27500" b="1" dirty="0">
              <a:latin typeface="Arial" panose="020B0604020202020204" pitchFamily="34" charset="0"/>
              <a:cs typeface="Arial" panose="020B0604020202020204" pitchFamily="34" charset="0"/>
            </a:endParaRPr>
          </a:p>
        </p:txBody>
      </p:sp>
      <p:sp>
        <p:nvSpPr>
          <p:cNvPr id="624651" name="Rectangle 11"/>
          <p:cNvSpPr>
            <a:spLocks noChangeArrowheads="1"/>
          </p:cNvSpPr>
          <p:nvPr/>
        </p:nvSpPr>
        <p:spPr bwMode="auto">
          <a:xfrm>
            <a:off x="2034298" y="2438400"/>
            <a:ext cx="5029200" cy="318530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07" tIns="45704" rIns="91407" bIns="45704"/>
          <a:lstStyle/>
          <a:p>
            <a:pPr marL="0" marR="0" lvl="0" indent="0" algn="ctr" defTabSz="914071" rtl="0" eaLnBrk="1" fontAlgn="base" latinLnBrk="0" hangingPunct="1">
              <a:lnSpc>
                <a:spcPct val="100000"/>
              </a:lnSpc>
              <a:spcBef>
                <a:spcPct val="20000"/>
              </a:spcBef>
              <a:spcAft>
                <a:spcPct val="0"/>
              </a:spcAft>
              <a:buClrTx/>
              <a:buSzTx/>
              <a:buFontTx/>
              <a:buNone/>
              <a:tabLst/>
              <a:defRPr/>
            </a:pPr>
            <a:r>
              <a:rPr kumimoji="0" lang="ar-JO" altLang="ja-JP" sz="4000" b="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وإن سلمت جسدي      حتى أحترق                ولكن ليس لي محبة          فلا أنتفع شيئاً</a:t>
            </a:r>
            <a:endParaRPr kumimoji="0" lang="en-US" sz="3200" b="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071" rtl="0" eaLnBrk="1" fontAlgn="base" latinLnBrk="0" hangingPunct="1">
              <a:lnSpc>
                <a:spcPct val="100000"/>
              </a:lnSpc>
              <a:spcBef>
                <a:spcPct val="20000"/>
              </a:spcBef>
              <a:spcAft>
                <a:spcPct val="0"/>
              </a:spcAft>
              <a:buClrTx/>
              <a:buSzTx/>
              <a:buFontTx/>
              <a:buNone/>
              <a:tabLst/>
              <a:defRPr/>
            </a:pPr>
            <a:r>
              <a:rPr lang="ar-JO" sz="3200" dirty="0">
                <a:solidFill>
                  <a:srgbClr val="000000"/>
                </a:solidFill>
                <a:latin typeface="Arial" panose="020B0604020202020204" pitchFamily="34" charset="0"/>
                <a:ea typeface="ＭＳ Ｐゴシック" charset="0"/>
                <a:cs typeface="Arial" panose="020B0604020202020204" pitchFamily="34" charset="0"/>
              </a:rPr>
              <a:t>(1 كو 13: 3)</a:t>
            </a:r>
            <a:endPar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37698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pic>
        <p:nvPicPr>
          <p:cNvPr id="3" name="Picture 2" descr="martyrs on blac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979713"/>
            <a:ext cx="9143999" cy="5143499"/>
          </a:xfrm>
          <a:prstGeom prst="rect">
            <a:avLst/>
          </a:prstGeom>
        </p:spPr>
      </p:pic>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الردود</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1219200" y="911116"/>
            <a:ext cx="7924800" cy="1140249"/>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مخصص لشهداء كنيسة جميع القديسين في انفجار بيشاور</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0" y="5334001"/>
            <a:ext cx="9144000" cy="152400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لا أحد يستطيع أن يحركهم ولا يمكنهم أن يرتعدوا</a:t>
            </a:r>
            <a:endParaRPr kumimoji="0" lang="en-US" sz="48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9191632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نتصرف أحياناً بدافع الخوف</a:t>
            </a:r>
            <a:endParaRPr kumimoji="0" lang="en-US" sz="40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pic>
        <p:nvPicPr>
          <p:cNvPr id="5" name="Picture 4"/>
          <p:cNvPicPr>
            <a:picLocks noChangeAspect="1"/>
          </p:cNvPicPr>
          <p:nvPr/>
        </p:nvPicPr>
        <p:blipFill>
          <a:blip r:embed="rId3"/>
          <a:stretch>
            <a:fillRect/>
          </a:stretch>
        </p:blipFill>
        <p:spPr>
          <a:xfrm>
            <a:off x="0" y="846667"/>
            <a:ext cx="9144000" cy="6194323"/>
          </a:xfrm>
          <a:prstGeom prst="rect">
            <a:avLst/>
          </a:prstGeom>
        </p:spPr>
      </p:pic>
    </p:spTree>
    <p:extLst>
      <p:ext uri="{BB962C8B-B14F-4D97-AF65-F5344CB8AC3E}">
        <p14:creationId xmlns:p14="http://schemas.microsoft.com/office/powerpoint/2010/main" val="4043153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371513"/>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Arial" panose="020B0604020202020204" pitchFamily="34" charset="0"/>
              <a:cs typeface="Arial" panose="020B0604020202020204" pitchFamily="34"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لذلك كتب يسوع للكنائس السبعة</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(رؤ 2-3)</a:t>
            </a:r>
            <a:endParaRPr lang="en-US" sz="3200" b="1" dirty="0">
              <a:latin typeface="Arial" panose="020B0604020202020204" pitchFamily="34" charset="0"/>
              <a:ea typeface="ＭＳ Ｐゴシック" charset="0"/>
              <a:cs typeface="Arial" panose="020B0604020202020204" pitchFamily="34"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أفسس</a:t>
            </a:r>
          </a:p>
          <a:p>
            <a:pPr>
              <a:defRPr/>
            </a:pPr>
            <a:r>
              <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سميرنا</a:t>
            </a:r>
          </a:p>
          <a:p>
            <a:pPr>
              <a:defRPr/>
            </a:pPr>
            <a:r>
              <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برغامس</a:t>
            </a:r>
          </a:p>
          <a:p>
            <a:pPr>
              <a:defRPr/>
            </a:pPr>
            <a:r>
              <a:rPr lang="ar-JO" altLang="zh-SG" sz="4000" b="1" dirty="0" err="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ثياتيرا</a:t>
            </a:r>
            <a:endPar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ساردس</a:t>
            </a:r>
          </a:p>
          <a:p>
            <a:pPr>
              <a:defRPr/>
            </a:pPr>
            <a:r>
              <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فيلادلفيا</a:t>
            </a:r>
          </a:p>
          <a:p>
            <a:pPr>
              <a:defRPr/>
            </a:pPr>
            <a:r>
              <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لادوكية</a:t>
            </a:r>
            <a:endParaRPr lang="zh-SG" altLang="en-US"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5031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k_christian_2509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37991"/>
            <a:ext cx="9144000" cy="4640649"/>
          </a:xfrm>
          <a:prstGeom prst="rect">
            <a:avLst/>
          </a:prstGeom>
        </p:spPr>
      </p:pic>
      <p:sp>
        <p:nvSpPr>
          <p:cNvPr id="111618" name="Rectangle 2"/>
          <p:cNvSpPr>
            <a:spLocks noGrp="1" noChangeArrowheads="1"/>
          </p:cNvSpPr>
          <p:nvPr>
            <p:ph type="ctrTitle"/>
          </p:nvPr>
        </p:nvSpPr>
        <p:spPr>
          <a:xfrm>
            <a:off x="-2" y="5578638"/>
            <a:ext cx="9144000" cy="980728"/>
          </a:xfrm>
          <a:noFill/>
          <a:ln>
            <a:noFill/>
          </a:ln>
        </p:spPr>
        <p:txBody>
          <a:bodyPr vert="horz" wrap="square" lIns="91407" tIns="45704" rIns="91407" bIns="45704" numCol="1" anchor="ctr" anchorCtr="0" compatLnSpc="1">
            <a:prstTxWarp prst="textNoShape">
              <a:avLst/>
            </a:prstTxWarp>
          </a:bodyPr>
          <a:lstStyle/>
          <a:p>
            <a:r>
              <a:rPr lang="ar-JO" b="1" dirty="0">
                <a:effectLst>
                  <a:glow rad="241300">
                    <a:schemeClr val="tx1"/>
                  </a:glow>
                </a:effectLst>
                <a:latin typeface="Arial" charset="0"/>
                <a:ea typeface="ＭＳ Ｐゴシック" charset="0"/>
              </a:rPr>
              <a:t>يطالب المسيحيون الهنود                        بقطع العلاقات مع باكستان</a:t>
            </a:r>
            <a:endParaRPr lang="en-US"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الردود السياسية</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1215226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ردود غاضبة</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pic>
        <p:nvPicPr>
          <p:cNvPr id="5" name="Picture 4"/>
          <p:cNvPicPr>
            <a:picLocks noChangeAspect="1"/>
          </p:cNvPicPr>
          <p:nvPr/>
        </p:nvPicPr>
        <p:blipFill>
          <a:blip r:embed="rId3"/>
          <a:stretch>
            <a:fillRect/>
          </a:stretch>
        </p:blipFill>
        <p:spPr>
          <a:xfrm>
            <a:off x="-2" y="974652"/>
            <a:ext cx="9144000" cy="5883349"/>
          </a:xfrm>
          <a:prstGeom prst="rect">
            <a:avLst/>
          </a:prstGeom>
        </p:spPr>
      </p:pic>
    </p:spTree>
    <p:extLst>
      <p:ext uri="{BB962C8B-B14F-4D97-AF65-F5344CB8AC3E}">
        <p14:creationId xmlns:p14="http://schemas.microsoft.com/office/powerpoint/2010/main" val="17050937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22 Sep 2013</a:t>
            </a:r>
          </a:p>
        </p:txBody>
      </p:sp>
      <p:pic>
        <p:nvPicPr>
          <p:cNvPr id="2" name="Picture 1" descr="I Will Make Them Joyfu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8345" y="26287"/>
            <a:ext cx="11865429" cy="7904853"/>
          </a:xfrm>
          <a:prstGeom prst="rect">
            <a:avLst/>
          </a:prstGeom>
        </p:spPr>
      </p:pic>
    </p:spTree>
    <p:extLst>
      <p:ext uri="{BB962C8B-B14F-4D97-AF65-F5344CB8AC3E}">
        <p14:creationId xmlns:p14="http://schemas.microsoft.com/office/powerpoint/2010/main" val="37537188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247858"/>
          </a:xfrm>
          <a:prstGeom prst="rect">
            <a:avLst/>
          </a:prstGeom>
          <a:solidFill>
            <a:srgbClr val="49E9FF"/>
          </a:solidFill>
        </p:spPr>
      </p:pic>
      <p:sp>
        <p:nvSpPr>
          <p:cNvPr id="5" name="Rectangle 2"/>
          <p:cNvSpPr txBox="1">
            <a:spLocks noChangeArrowheads="1"/>
          </p:cNvSpPr>
          <p:nvPr/>
        </p:nvSpPr>
        <p:spPr bwMode="auto">
          <a:xfrm>
            <a:off x="-2864" y="3017111"/>
            <a:ext cx="9144000" cy="1004570"/>
          </a:xfrm>
          <a:prstGeom prst="rect">
            <a:avLst/>
          </a:prstGeom>
          <a:solidFill>
            <a:srgbClr val="49E9FF"/>
          </a:solidFill>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إذا </a:t>
            </a:r>
            <a:r>
              <a:rPr lang="ar-JO" sz="6000" b="1" dirty="0">
                <a:solidFill>
                  <a:srgbClr val="000000"/>
                </a:solidFill>
                <a:latin typeface="Arial" panose="020B0604020202020204" pitchFamily="34" charset="0"/>
                <a:ea typeface="ＭＳ Ｐゴシック" charset="0"/>
                <a:cs typeface="Arial" panose="020B0604020202020204" pitchFamily="34" charset="0"/>
              </a:rPr>
              <a:t>تألم</a:t>
            </a: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عضو واحد</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bwMode="auto">
          <a:xfrm>
            <a:off x="-171611" y="4021680"/>
            <a:ext cx="9484362" cy="648484"/>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1618" name="Rectangle 2"/>
          <p:cNvSpPr>
            <a:spLocks noGrp="1" noChangeArrowheads="1"/>
          </p:cNvSpPr>
          <p:nvPr>
            <p:ph type="ctrTitle"/>
          </p:nvPr>
        </p:nvSpPr>
        <p:spPr>
          <a:xfrm>
            <a:off x="-2864" y="3899256"/>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فإن ردنا</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67062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ational-Day-of-Prayer-Women-Pray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91" y="0"/>
            <a:ext cx="9129209" cy="6076630"/>
          </a:xfrm>
          <a:prstGeom prst="rect">
            <a:avLst/>
          </a:prstGeom>
        </p:spPr>
      </p:pic>
      <p:sp>
        <p:nvSpPr>
          <p:cNvPr id="111618" name="Rectangle 2"/>
          <p:cNvSpPr>
            <a:spLocks noGrp="1" noChangeArrowheads="1"/>
          </p:cNvSpPr>
          <p:nvPr>
            <p:ph type="ctrTitle"/>
          </p:nvPr>
        </p:nvSpPr>
        <p:spPr>
          <a:xfrm>
            <a:off x="14792" y="2823516"/>
            <a:ext cx="9129208" cy="4034484"/>
          </a:xfrm>
          <a:noFill/>
          <a:ln>
            <a:noFill/>
          </a:ln>
        </p:spPr>
        <p:txBody>
          <a:bodyPr vert="horz" wrap="square" lIns="91407" tIns="45704" rIns="91407" bIns="45704" numCol="1" anchor="ctr" anchorCtr="0" compatLnSpc="1">
            <a:prstTxWarp prst="textNoShape">
              <a:avLst/>
            </a:prstTxWarp>
          </a:bodyPr>
          <a:lstStyle/>
          <a:p>
            <a:r>
              <a:rPr lang="ar-JO" sz="6600" b="1" dirty="0">
                <a:effectLst>
                  <a:glow rad="241300">
                    <a:schemeClr val="tx1"/>
                  </a:glow>
                </a:effectLst>
                <a:latin typeface="Arial" charset="0"/>
                <a:ea typeface="ＭＳ Ｐゴシック" charset="0"/>
              </a:rPr>
              <a:t>هل ستعترف بخوفك              من الألم الآن؟</a:t>
            </a:r>
            <a:endParaRPr lang="en-US" sz="66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4902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115678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3857487" cy="5067300"/>
          </a:xfrm>
        </p:spPr>
        <p:txBody>
          <a:bodyPr anchor="ctr"/>
          <a:lstStyle/>
          <a:p>
            <a:pPr marL="533209" indent="-533209" algn="r"/>
            <a:r>
              <a:rPr lang="ar-JO" sz="4000" b="1" kern="1200" dirty="0">
                <a:solidFill>
                  <a:srgbClr val="FFFFFF"/>
                </a:solidFill>
                <a:effectLst>
                  <a:glow rad="152400">
                    <a:schemeClr val="tx1"/>
                  </a:glow>
                </a:effectLst>
                <a:latin typeface="Arial"/>
                <a:ea typeface="ＭＳ Ｐゴシック"/>
                <a:cs typeface="Arial"/>
              </a:rPr>
              <a:t>1. أدرك أن </a:t>
            </a:r>
            <a:br>
              <a:rPr lang="ar-JO" sz="4000" b="1" kern="1200" dirty="0">
                <a:solidFill>
                  <a:srgbClr val="FFFFFF"/>
                </a:solidFill>
                <a:effectLst>
                  <a:glow rad="152400">
                    <a:schemeClr val="tx1"/>
                  </a:glow>
                </a:effectLst>
                <a:latin typeface="Arial"/>
                <a:ea typeface="ＭＳ Ｐゴシック"/>
                <a:cs typeface="Arial"/>
              </a:rPr>
            </a:br>
            <a:r>
              <a:rPr lang="ar-JO" sz="6000" b="1" kern="1200" dirty="0">
                <a:solidFill>
                  <a:srgbClr val="FFFFFF"/>
                </a:solidFill>
                <a:effectLst>
                  <a:glow rad="152400">
                    <a:schemeClr val="tx1"/>
                  </a:glow>
                </a:effectLst>
                <a:latin typeface="Arial"/>
                <a:ea typeface="ＭＳ Ｐゴシック"/>
                <a:cs typeface="Arial"/>
              </a:rPr>
              <a:t>المسيح </a:t>
            </a:r>
            <a:br>
              <a:rPr lang="ar-JO" sz="4000" b="1" kern="1200" dirty="0">
                <a:solidFill>
                  <a:srgbClr val="FFFFFF"/>
                </a:solidFill>
                <a:effectLst>
                  <a:glow rad="152400">
                    <a:schemeClr val="tx1"/>
                  </a:glow>
                </a:effectLst>
                <a:latin typeface="Arial"/>
                <a:ea typeface="ＭＳ Ｐゴシック"/>
                <a:cs typeface="Arial"/>
              </a:rPr>
            </a:br>
            <a:r>
              <a:rPr lang="ar-JO" sz="8800" b="1" kern="1200" dirty="0">
                <a:solidFill>
                  <a:srgbClr val="FFFF00"/>
                </a:solidFill>
                <a:effectLst>
                  <a:glow rad="152400">
                    <a:schemeClr val="tx1"/>
                  </a:glow>
                </a:effectLst>
                <a:latin typeface="Arial"/>
                <a:ea typeface="ＭＳ Ｐゴシック"/>
                <a:cs typeface="Arial"/>
              </a:rPr>
              <a:t>يتفهم</a:t>
            </a:r>
            <a:r>
              <a:rPr lang="ar-JO" sz="4000" b="1" kern="1200" dirty="0">
                <a:solidFill>
                  <a:srgbClr val="FFFF00"/>
                </a:solidFill>
                <a:effectLst>
                  <a:glow rad="152400">
                    <a:schemeClr val="tx1"/>
                  </a:glow>
                </a:effectLst>
                <a:latin typeface="Arial"/>
                <a:ea typeface="ＭＳ Ｐゴシック"/>
                <a:cs typeface="Arial"/>
              </a:rPr>
              <a:t>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ألمك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(2: 8-9)</a:t>
            </a:r>
            <a:r>
              <a:rPr lang="en-US" sz="4000" b="1" kern="1200" dirty="0">
                <a:solidFill>
                  <a:srgbClr val="FFFFFF"/>
                </a:solidFill>
                <a:effectLst>
                  <a:glow rad="152400">
                    <a:schemeClr val="tx1"/>
                  </a:glow>
                </a:effectLst>
                <a:latin typeface="Arial"/>
                <a:ea typeface="ＭＳ Ｐゴシック"/>
                <a:cs typeface="Arial"/>
              </a:rPr>
              <a:t> </a:t>
            </a:r>
            <a:endParaRPr lang="en-US" dirty="0"/>
          </a:p>
        </p:txBody>
      </p:sp>
    </p:spTree>
    <p:extLst>
      <p:ext uri="{BB962C8B-B14F-4D97-AF65-F5344CB8AC3E}">
        <p14:creationId xmlns:p14="http://schemas.microsoft.com/office/powerpoint/2010/main" val="75520653"/>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ar-JO" b="1" dirty="0">
                <a:solidFill>
                  <a:schemeClr val="bg1"/>
                </a:solidFill>
                <a:latin typeface="Arial" panose="020B0604020202020204" pitchFamily="34" charset="0"/>
                <a:ea typeface="Osaka" charset="0"/>
                <a:cs typeface="Arial" panose="020B0604020202020204" pitchFamily="34" charset="0"/>
              </a:rPr>
              <a:t>2. لا </a:t>
            </a:r>
            <a:r>
              <a:rPr lang="ar-JO" b="1" dirty="0">
                <a:solidFill>
                  <a:srgbClr val="FFFF00"/>
                </a:solidFill>
                <a:latin typeface="Arial" panose="020B0604020202020204" pitchFamily="34" charset="0"/>
                <a:ea typeface="Osaka" charset="0"/>
                <a:cs typeface="Arial" panose="020B0604020202020204" pitchFamily="34" charset="0"/>
              </a:rPr>
              <a:t>تخف</a:t>
            </a:r>
            <a:r>
              <a:rPr lang="ar-JO" b="1" dirty="0">
                <a:solidFill>
                  <a:schemeClr val="bg1"/>
                </a:solidFill>
                <a:latin typeface="Arial" panose="020B0604020202020204" pitchFamily="34" charset="0"/>
                <a:ea typeface="Osaka" charset="0"/>
                <a:cs typeface="Arial" panose="020B0604020202020204" pitchFamily="34" charset="0"/>
              </a:rPr>
              <a:t> من الألم لأجل المسيح (2: 10أ)</a:t>
            </a:r>
            <a:endParaRPr lang="en-US"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2026459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ctrTitle"/>
          </p:nvPr>
        </p:nvSpPr>
        <p:spPr>
          <a:xfrm>
            <a:off x="0" y="130892"/>
            <a:ext cx="9144000" cy="1143000"/>
          </a:xfrm>
        </p:spPr>
        <p:txBody>
          <a:bodyPr/>
          <a:lstStyle/>
          <a:p>
            <a:pPr eaLnBrk="1" hangingPunct="1"/>
            <a:r>
              <a:rPr lang="ar-JO" sz="4800" b="1" dirty="0"/>
              <a:t>3. كن </a:t>
            </a:r>
            <a:r>
              <a:rPr lang="ar-JO" sz="4800" b="1" dirty="0">
                <a:solidFill>
                  <a:srgbClr val="FFFF00"/>
                </a:solidFill>
              </a:rPr>
              <a:t>أميناً</a:t>
            </a:r>
            <a:r>
              <a:rPr lang="ar-JO" sz="4800" b="1" dirty="0"/>
              <a:t> خلال الألم (2: 10ب-11)</a:t>
            </a:r>
            <a:endParaRPr lang="en-US" sz="4800" b="1" dirty="0">
              <a:latin typeface="Arial" charset="0"/>
              <a:ea typeface="Osaka" charset="0"/>
              <a:cs typeface="Osaka" charset="0"/>
            </a:endParaRPr>
          </a:p>
        </p:txBody>
      </p:sp>
      <p:pic>
        <p:nvPicPr>
          <p:cNvPr id="2" name="Picture 1" descr="cristianos-perseguido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9908" y="1709920"/>
            <a:ext cx="6025018" cy="4964275"/>
          </a:xfrm>
          <a:prstGeom prst="rect">
            <a:avLst/>
          </a:prstGeom>
        </p:spPr>
      </p:pic>
    </p:spTree>
    <p:extLst>
      <p:ext uri="{BB962C8B-B14F-4D97-AF65-F5344CB8AC3E}">
        <p14:creationId xmlns:p14="http://schemas.microsoft.com/office/powerpoint/2010/main" val="22771958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2897188" y="2349500"/>
            <a:ext cx="2827337"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الأول والآخر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الحي وكان ميتاً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743200" y="2349500"/>
            <a:ext cx="3055938"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الثناء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647649" y="1844675"/>
            <a:ext cx="3580114"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p:cNvGrpSpPr>
          <p:nvPr/>
        </p:nvGrpSpPr>
        <p:grpSpPr bwMode="auto">
          <a:xfrm>
            <a:off x="2565400" y="1349375"/>
            <a:ext cx="4167188"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1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لا تخف</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أميناً               إلى الموت</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28" name="Group 27"/>
          <p:cNvGrpSpPr>
            <a:grpSpLocks noChangeAspect="1"/>
          </p:cNvGrpSpPr>
          <p:nvPr/>
        </p:nvGrpSpPr>
        <p:grpSpPr bwMode="auto">
          <a:xfrm>
            <a:off x="2305878" y="1268411"/>
            <a:ext cx="4987097" cy="5154613"/>
            <a:chOff x="1475656" y="836712"/>
            <a:chExt cx="5904656" cy="5688632"/>
          </a:xfrm>
        </p:grpSpPr>
        <p:sp>
          <p:nvSpPr>
            <p:cNvPr id="79259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2894553" y="836712"/>
              <a:ext cx="3065213" cy="193920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black"/>
                  </a:solidFill>
                  <a:effectLst>
                    <a:outerShdw blurRad="38100" dist="38100" dir="2700000" algn="tl">
                      <a:srgbClr val="000000">
                        <a:alpha val="43137"/>
                      </a:srgbClr>
                    </a:outerShdw>
                  </a:effectLst>
                  <a:latin typeface="Arial"/>
                  <a:ea typeface="ＭＳ Ｐゴシック" charset="0"/>
                  <a:cs typeface="Arial"/>
                </a:rPr>
                <a:t>الشيطان مزمع أن يلقي بعضاً منكم في السجن عشرة أيام</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66053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ands behind ba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28242"/>
            <a:ext cx="9063013" cy="5929758"/>
          </a:xfrm>
          <a:prstGeom prst="rect">
            <a:avLst/>
          </a:prstGeom>
        </p:spPr>
      </p:pic>
      <p:sp>
        <p:nvSpPr>
          <p:cNvPr id="113667" name="Rectangle 2"/>
          <p:cNvSpPr>
            <a:spLocks noGrp="1" noChangeArrowheads="1"/>
          </p:cNvSpPr>
          <p:nvPr>
            <p:ph type="ctrTitle"/>
          </p:nvPr>
        </p:nvSpPr>
        <p:spPr>
          <a:xfrm>
            <a:off x="0" y="78188"/>
            <a:ext cx="9144000" cy="769960"/>
          </a:xfrm>
        </p:spPr>
        <p:txBody>
          <a:bodyPr/>
          <a:lstStyle/>
          <a:p>
            <a:r>
              <a:rPr lang="ar-JO" altLang="ja-JP" sz="3600" b="1" dirty="0">
                <a:latin typeface="Arial" panose="020B0604020202020204" pitchFamily="34" charset="0"/>
                <a:ea typeface="ＭＳ Ｐゴシック" charset="0"/>
                <a:cs typeface="Arial" panose="020B0604020202020204" pitchFamily="34" charset="0"/>
              </a:rPr>
              <a:t>سميرنا: متألمة لكن ثابتة</a:t>
            </a:r>
            <a:endParaRPr lang="en-US" sz="3600" b="1" dirty="0">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750432" y="5239269"/>
            <a:ext cx="7393569" cy="1412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071"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65100">
                    <a:srgbClr val="000000"/>
                  </a:glow>
                </a:effectLst>
                <a:latin typeface="Arial" panose="020B0604020202020204" pitchFamily="34" charset="0"/>
                <a:ea typeface="ＭＳ Ｐゴシック" charset="0"/>
                <a:cs typeface="Arial" panose="020B0604020202020204" pitchFamily="34" charset="0"/>
              </a:rPr>
              <a:t>هوذا إبليس مزمع أن يلقي بعضاً منكم في السجن    لكي تجربوا ويكون لكم ضيق عشرة أيام</a:t>
            </a:r>
          </a:p>
          <a:p>
            <a:pPr marL="0" marR="0" lvl="0" indent="0" algn="ctr" defTabSz="914071"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(2: 10ب)</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1872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extLst>
              <p:ext uri="{D42A27DB-BD31-4B8C-83A1-F6EECF244321}">
                <p14:modId xmlns:p14="http://schemas.microsoft.com/office/powerpoint/2010/main" val="3448992772"/>
              </p:ext>
            </p:extLst>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رَأَيْتَ</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أ)</a:t>
                      </a:r>
                      <a:endParaRPr kumimoji="0" lang="en-US"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كَائِنٌ</a:t>
                      </a:r>
                      <a:endParaRPr kumimoji="0" lang="en-US" altLang="ja-JP"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03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2897188" y="2349500"/>
            <a:ext cx="2827337"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الأول والآخر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الحي وكان ميتاً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743200" y="2349500"/>
            <a:ext cx="3055938"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647649" y="1844675"/>
            <a:ext cx="3580114"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p:cNvGrpSpPr>
          <p:nvPr/>
        </p:nvGrpSpPr>
        <p:grpSpPr bwMode="auto">
          <a:xfrm>
            <a:off x="2565400" y="1349375"/>
            <a:ext cx="4167188"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1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لا تخف</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أميناً               إلى الموت</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237322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martry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8646"/>
            <a:ext cx="9144000" cy="5556738"/>
          </a:xfrm>
          <a:prstGeom prst="rect">
            <a:avLst/>
          </a:prstGeom>
        </p:spPr>
      </p:pic>
      <p:sp>
        <p:nvSpPr>
          <p:cNvPr id="113667" name="Rectangle 2"/>
          <p:cNvSpPr>
            <a:spLocks noGrp="1" noChangeArrowheads="1"/>
          </p:cNvSpPr>
          <p:nvPr>
            <p:ph type="ctrTitle"/>
          </p:nvPr>
        </p:nvSpPr>
        <p:spPr>
          <a:xfrm>
            <a:off x="0" y="158282"/>
            <a:ext cx="9144000" cy="1110478"/>
          </a:xfrm>
        </p:spPr>
        <p:txBody>
          <a:bodyPr/>
          <a:lstStyle/>
          <a:p>
            <a:r>
              <a:rPr lang="ar-SA" altLang="ja-JP" sz="3600" b="1" dirty="0">
                <a:latin typeface="Arial" panose="020B0604020202020204" pitchFamily="34" charset="0"/>
                <a:ea typeface="ＭＳ Ｐゴシック" charset="0"/>
                <a:cs typeface="Arial" panose="020B0604020202020204" pitchFamily="34" charset="0"/>
              </a:rPr>
              <a:t>رؤيا ٢ : ١٠</a:t>
            </a:r>
            <a:br>
              <a:rPr lang="ar-SA" altLang="ja-JP" sz="3600" b="1" dirty="0">
                <a:latin typeface="Arial" panose="020B0604020202020204" pitchFamily="34" charset="0"/>
                <a:ea typeface="ＭＳ Ｐゴシック" charset="0"/>
                <a:cs typeface="Arial" panose="020B0604020202020204" pitchFamily="34" charset="0"/>
              </a:rPr>
            </a:br>
            <a:r>
              <a:rPr lang="ar-SA" altLang="ja-JP" sz="3600" b="1" dirty="0">
                <a:latin typeface="Arial" panose="020B0604020202020204" pitchFamily="34" charset="0"/>
                <a:ea typeface="ＭＳ Ｐゴシック" charset="0"/>
                <a:cs typeface="Arial" panose="020B0604020202020204" pitchFamily="34" charset="0"/>
              </a:rPr>
              <a:t>كُنْ أَمِيناً إِلَى الْمَوْتِ</a:t>
            </a:r>
          </a:p>
        </p:txBody>
      </p:sp>
    </p:spTree>
    <p:extLst>
      <p:ext uri="{BB962C8B-B14F-4D97-AF65-F5344CB8AC3E}">
        <p14:creationId xmlns:p14="http://schemas.microsoft.com/office/powerpoint/2010/main" val="41008490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ar-JO" altLang="ja-JP" dirty="0">
                <a:solidFill>
                  <a:schemeClr val="bg1"/>
                </a:solidFill>
                <a:latin typeface="Arial" panose="020B0604020202020204" pitchFamily="34" charset="0"/>
                <a:ea typeface="Osaka" charset="0"/>
                <a:cs typeface="Arial" panose="020B0604020202020204" pitchFamily="34" charset="0"/>
              </a:rPr>
              <a:t>استشهاد بيربيتوا (203 م)</a:t>
            </a:r>
            <a:endParaRPr lang="en-US" dirty="0">
              <a:solidFill>
                <a:schemeClr val="bg1"/>
              </a:solidFill>
              <a:latin typeface="Arial" panose="020B0604020202020204" pitchFamily="34" charset="0"/>
              <a:ea typeface="Osaka" charset="0"/>
              <a:cs typeface="Arial" panose="020B0604020202020204" pitchFamily="34" charset="0"/>
            </a:endParaRPr>
          </a:p>
        </p:txBody>
      </p:sp>
      <p:sp>
        <p:nvSpPr>
          <p:cNvPr id="5" name="Text Box 37"/>
          <p:cNvSpPr txBox="1">
            <a:spLocks noChangeArrowheads="1"/>
          </p:cNvSpPr>
          <p:nvPr/>
        </p:nvSpPr>
        <p:spPr bwMode="auto">
          <a:xfrm>
            <a:off x="8410857" y="34954"/>
            <a:ext cx="701064" cy="463814"/>
          </a:xfrm>
          <a:prstGeom prst="rect">
            <a:avLst/>
          </a:prstGeom>
          <a:solidFill>
            <a:schemeClr val="tx1"/>
          </a:solidFill>
          <a:ln>
            <a:noFill/>
          </a:ln>
        </p:spPr>
        <p:txBody>
          <a:bodyPr wrap="none" lIns="89967" tIns="46784" rIns="89967" bIns="46784">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071"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6744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2897188" y="2349500"/>
            <a:ext cx="2827337"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الأول والآخر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الحي وكان ميتاً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743200" y="2349500"/>
            <a:ext cx="3055938"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647649" y="1844675"/>
            <a:ext cx="3580114"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p:cNvGrpSpPr>
          <p:nvPr/>
        </p:nvGrpSpPr>
        <p:grpSpPr bwMode="auto">
          <a:xfrm>
            <a:off x="2351881" y="1861283"/>
            <a:ext cx="4167188" cy="384898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1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لا تخف</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أميناً               إلى الموت</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28" name="Group 27"/>
          <p:cNvGrpSpPr>
            <a:grpSpLocks noChangeAspect="1"/>
          </p:cNvGrpSpPr>
          <p:nvPr/>
        </p:nvGrpSpPr>
        <p:grpSpPr bwMode="auto">
          <a:xfrm>
            <a:off x="2078451" y="1609904"/>
            <a:ext cx="4987097" cy="4600575"/>
            <a:chOff x="1475656" y="836712"/>
            <a:chExt cx="5904656" cy="5688632"/>
          </a:xfrm>
        </p:grpSpPr>
        <p:sp>
          <p:nvSpPr>
            <p:cNvPr id="79259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2894553" y="836712"/>
              <a:ext cx="3065213" cy="193920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الشيطان مزمع أن يلقي بعضاً منكم في السجن عشرة أيام</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72593742-4AD2-9103-11B9-90481EBED5B9}"/>
              </a:ext>
            </a:extLst>
          </p:cNvPr>
          <p:cNvGrpSpPr>
            <a:grpSpLocks noChangeAspect="1"/>
          </p:cNvGrpSpPr>
          <p:nvPr/>
        </p:nvGrpSpPr>
        <p:grpSpPr bwMode="auto">
          <a:xfrm>
            <a:off x="1083896" y="704517"/>
            <a:ext cx="6696075" cy="6696075"/>
            <a:chOff x="1475656" y="836712"/>
            <a:chExt cx="5904656" cy="5688632"/>
          </a:xfrm>
        </p:grpSpPr>
        <p:sp>
          <p:nvSpPr>
            <p:cNvPr id="3" name="Oval 4">
              <a:extLst>
                <a:ext uri="{FF2B5EF4-FFF2-40B4-BE49-F238E27FC236}">
                  <a16:creationId xmlns:a16="http://schemas.microsoft.com/office/drawing/2014/main" id="{FF218FC5-0E2B-A0A2-5B45-E1FFDC6967A0}"/>
                </a:ext>
              </a:extLst>
            </p:cNvPr>
            <p:cNvSpPr>
              <a:spLocks noChangeArrowheads="1"/>
            </p:cNvSpPr>
            <p:nvPr/>
          </p:nvSpPr>
          <p:spPr bwMode="auto">
            <a:xfrm>
              <a:off x="1475656" y="836712"/>
              <a:ext cx="5904656" cy="5688632"/>
            </a:xfrm>
            <a:prstGeom prst="ellipse">
              <a:avLst/>
            </a:prstGeom>
            <a:solidFill>
              <a:srgbClr val="660066"/>
            </a:solidFill>
            <a:ln w="9525">
              <a:solidFill>
                <a:srgbClr val="000000"/>
              </a:solidFill>
              <a:round/>
              <a:headEnd/>
              <a:tailEnd type="stealth" w="lg" len="lg"/>
            </a:ln>
          </p:spPr>
          <p:txBody>
            <a:bodyPr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AB8C441E-FB46-49C0-AF81-20B94A389513}"/>
                </a:ext>
              </a:extLst>
            </p:cNvPr>
            <p:cNvSpPr txBox="1"/>
            <p:nvPr/>
          </p:nvSpPr>
          <p:spPr>
            <a:xfrm>
              <a:off x="3484471" y="836712"/>
              <a:ext cx="1887026" cy="1019736"/>
            </a:xfrm>
            <a:prstGeom prst="rect">
              <a:avLst/>
            </a:prstGeom>
            <a:noFill/>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تنال إكليل الحياة</a:t>
              </a: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3900539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1749" y="421861"/>
            <a:ext cx="4565126" cy="5738286"/>
          </a:xfrm>
          <a:prstGeom prst="rect">
            <a:avLst/>
          </a:prstGeom>
        </p:spPr>
      </p:pic>
      <p:sp>
        <p:nvSpPr>
          <p:cNvPr id="2" name="Title 1"/>
          <p:cNvSpPr>
            <a:spLocks noGrp="1"/>
          </p:cNvSpPr>
          <p:nvPr>
            <p:ph type="title"/>
          </p:nvPr>
        </p:nvSpPr>
        <p:spPr>
          <a:xfrm>
            <a:off x="5102101" y="421861"/>
            <a:ext cx="3832082" cy="1143000"/>
          </a:xfrm>
        </p:spPr>
        <p:txBody>
          <a:bodyPr/>
          <a:lstStyle/>
          <a:p>
            <a:r>
              <a:rPr lang="en-US" sz="7200" b="1" u="sng" dirty="0">
                <a:solidFill>
                  <a:srgbClr val="FFFF00"/>
                </a:solidFill>
              </a:rPr>
              <a:t>ENDA</a:t>
            </a:r>
          </a:p>
        </p:txBody>
      </p:sp>
      <p:sp>
        <p:nvSpPr>
          <p:cNvPr id="4" name="Title 1"/>
          <p:cNvSpPr txBox="1">
            <a:spLocks/>
          </p:cNvSpPr>
          <p:nvPr/>
        </p:nvSpPr>
        <p:spPr bwMode="auto">
          <a:xfrm>
            <a:off x="5168359" y="1702903"/>
            <a:ext cx="3942522" cy="275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035"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قانون                عدم                 التمييز                في                  العمل</a:t>
            </a:r>
            <a:endPar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5" name="Title 1"/>
          <p:cNvSpPr txBox="1">
            <a:spLocks/>
          </p:cNvSpPr>
          <p:nvPr/>
        </p:nvSpPr>
        <p:spPr bwMode="auto">
          <a:xfrm>
            <a:off x="441749" y="637828"/>
            <a:ext cx="4565126" cy="1111200"/>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الدفاع عن المساواة</a:t>
            </a:r>
            <a:endParaRPr kumimoji="0" lang="en-US" sz="36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كيف يتم صياغة قضية ... </a:t>
            </a:r>
            <a:endParaRPr kumimoji="0" lang="en-US" sz="2400" b="1" i="1"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6138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pic>
        <p:nvPicPr>
          <p:cNvPr id="3" name="Picture 2"/>
          <p:cNvPicPr>
            <a:picLocks noChangeAspect="1"/>
          </p:cNvPicPr>
          <p:nvPr/>
        </p:nvPicPr>
        <p:blipFill>
          <a:blip r:embed="rId2"/>
          <a:stretch>
            <a:fillRect/>
          </a:stretch>
        </p:blipFill>
        <p:spPr>
          <a:xfrm>
            <a:off x="1231332" y="-1"/>
            <a:ext cx="6830391" cy="6830391"/>
          </a:xfrm>
          <a:prstGeom prst="rect">
            <a:avLst/>
          </a:prstGeom>
        </p:spPr>
      </p:pic>
      <p:sp>
        <p:nvSpPr>
          <p:cNvPr id="4" name="Title 1"/>
          <p:cNvSpPr txBox="1">
            <a:spLocks/>
          </p:cNvSpPr>
          <p:nvPr/>
        </p:nvSpPr>
        <p:spPr bwMode="auto">
          <a:xfrm rot="281242">
            <a:off x="3354273" y="4268613"/>
            <a:ext cx="4397725" cy="1653524"/>
          </a:xfrm>
          <a:prstGeom prst="rect">
            <a:avLst/>
          </a:prstGeom>
          <a:solidFill>
            <a:srgbClr val="FEDBAE"/>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نهاية التمييز القانوني</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5" name="Title 1"/>
          <p:cNvSpPr txBox="1">
            <a:spLocks/>
          </p:cNvSpPr>
          <p:nvPr/>
        </p:nvSpPr>
        <p:spPr bwMode="auto">
          <a:xfrm>
            <a:off x="5167422" y="3917"/>
            <a:ext cx="3910739" cy="658462"/>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2400" b="1" u="none" strike="noStrike" kern="1200" cap="none" spc="0" normalizeH="0" baseline="0" noProof="0" dirty="0">
                <a:ln>
                  <a:noFill/>
                </a:ln>
                <a:solidFill>
                  <a:srgbClr val="CCFFCC"/>
                </a:solidFill>
                <a:effectLst/>
                <a:uLnTx/>
                <a:uFillTx/>
                <a:latin typeface="Arial"/>
                <a:ea typeface="ＭＳ Ｐゴシック" pitchFamily="-108" charset="-128"/>
                <a:cs typeface="Arial"/>
              </a:rPr>
              <a:t>كيف يتم صياغة قضية ...</a:t>
            </a:r>
            <a:endParaRPr kumimoji="0" lang="en-US" sz="2400" b="1"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9916157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pic>
        <p:nvPicPr>
          <p:cNvPr id="3" name="Picture 2"/>
          <p:cNvPicPr>
            <a:picLocks noChangeAspect="1"/>
          </p:cNvPicPr>
          <p:nvPr/>
        </p:nvPicPr>
        <p:blipFill>
          <a:blip r:embed="rId2"/>
          <a:stretch>
            <a:fillRect/>
          </a:stretch>
        </p:blipFill>
        <p:spPr>
          <a:xfrm>
            <a:off x="235117" y="287131"/>
            <a:ext cx="8682491" cy="6273800"/>
          </a:xfrm>
          <a:prstGeom prst="rect">
            <a:avLst/>
          </a:prstGeom>
        </p:spPr>
      </p:pic>
      <p:sp>
        <p:nvSpPr>
          <p:cNvPr id="4" name="Title 1"/>
          <p:cNvSpPr txBox="1">
            <a:spLocks/>
          </p:cNvSpPr>
          <p:nvPr/>
        </p:nvSpPr>
        <p:spPr bwMode="auto">
          <a:xfrm>
            <a:off x="5178038" y="145581"/>
            <a:ext cx="3841372" cy="5410421"/>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rPr>
              <a:t>قمت بالإستحمام بجانب شخص مثلي</a:t>
            </a:r>
            <a:endParaRPr kumimoji="0" lang="en-US" sz="44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CCFFCC"/>
                </a:solidFill>
              </a:rPr>
              <a:t>يمكنك العمل   بجانب أحدهم</a:t>
            </a:r>
            <a:endParaRPr kumimoji="0" lang="en-US" sz="44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
        <p:nvSpPr>
          <p:cNvPr id="5" name="Title 1"/>
          <p:cNvSpPr txBox="1">
            <a:spLocks/>
          </p:cNvSpPr>
          <p:nvPr/>
        </p:nvSpPr>
        <p:spPr bwMode="auto">
          <a:xfrm>
            <a:off x="5178038" y="5531581"/>
            <a:ext cx="3841372" cy="1111200"/>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rPr>
              <a:t>قم بتمرير</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b="1" dirty="0">
                <a:solidFill>
                  <a:srgbClr val="FFFFFF"/>
                </a:solidFill>
              </a:rPr>
              <a:t>ENDA</a:t>
            </a:r>
            <a:endParaRPr lang="ar-JO" sz="3200" b="1" dirty="0">
              <a:solidFill>
                <a:srgbClr val="FFFFFF"/>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rPr>
              <a:t> </a:t>
            </a:r>
            <a:endParaRPr kumimoji="0" lang="en-US" sz="32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كيف يتم صياغة قضية ...</a:t>
            </a:r>
          </a:p>
        </p:txBody>
      </p:sp>
    </p:spTree>
    <p:extLst>
      <p:ext uri="{BB962C8B-B14F-4D97-AF65-F5344CB8AC3E}">
        <p14:creationId xmlns:p14="http://schemas.microsoft.com/office/powerpoint/2010/main" val="42524216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609600"/>
            <a:ext cx="4373217" cy="5155096"/>
          </a:xfrm>
        </p:spPr>
        <p:txBody>
          <a:bodyPr/>
          <a:lstStyle/>
          <a:p>
            <a:r>
              <a:rPr lang="ar-JO" b="1" dirty="0"/>
              <a:t>يقاوم معظم  المسيحيون المحافظون</a:t>
            </a:r>
            <a:br>
              <a:rPr lang="ar-JO" b="1" dirty="0"/>
            </a:br>
            <a:r>
              <a:rPr lang="en-US" b="1" dirty="0"/>
              <a:t>ENDA</a:t>
            </a:r>
          </a:p>
        </p:txBody>
      </p:sp>
      <p:pic>
        <p:nvPicPr>
          <p:cNvPr id="3" name="Picture 2"/>
          <p:cNvPicPr>
            <a:picLocks noChangeAspect="1"/>
          </p:cNvPicPr>
          <p:nvPr/>
        </p:nvPicPr>
        <p:blipFill>
          <a:blip r:embed="rId2"/>
          <a:stretch>
            <a:fillRect/>
          </a:stretch>
        </p:blipFill>
        <p:spPr>
          <a:xfrm>
            <a:off x="264367" y="1468555"/>
            <a:ext cx="4130938" cy="4130938"/>
          </a:xfrm>
          <a:prstGeom prst="rect">
            <a:avLst/>
          </a:prstGeom>
        </p:spPr>
      </p:pic>
      <p:sp>
        <p:nvSpPr>
          <p:cNvPr id="4" name="Title 1"/>
          <p:cNvSpPr txBox="1">
            <a:spLocks/>
          </p:cNvSpPr>
          <p:nvPr/>
        </p:nvSpPr>
        <p:spPr bwMode="auto">
          <a:xfrm>
            <a:off x="403008" y="4322692"/>
            <a:ext cx="3841372" cy="1111200"/>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فاتورة </a:t>
            </a:r>
            <a:endParaRPr lang="ar-JO" sz="3200" b="1" dirty="0">
              <a:solidFill>
                <a:srgbClr val="FFFFFF"/>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ENDA</a:t>
            </a:r>
            <a:endParaRPr kumimoji="0" lang="en-US" sz="32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
        <p:nvSpPr>
          <p:cNvPr id="5" name="Title 1"/>
          <p:cNvSpPr txBox="1">
            <a:spLocks/>
          </p:cNvSpPr>
          <p:nvPr/>
        </p:nvSpPr>
        <p:spPr bwMode="auto">
          <a:xfrm>
            <a:off x="403008" y="3429000"/>
            <a:ext cx="3841372" cy="968123"/>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6600" b="1" dirty="0">
                <a:solidFill>
                  <a:srgbClr val="FF0000"/>
                </a:solidFill>
              </a:rPr>
              <a:t>أ</a:t>
            </a:r>
            <a:r>
              <a:rPr kumimoji="0" lang="ar-JO" sz="66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وقفوا</a:t>
            </a:r>
            <a:endParaRPr kumimoji="0" lang="en-US" sz="6600" b="1" i="0" u="none" strike="noStrike" kern="1200" cap="none" spc="0" normalizeH="0" baseline="0" noProof="0" dirty="0">
              <a:ln>
                <a:noFill/>
              </a:ln>
              <a:solidFill>
                <a:srgbClr val="FF0000"/>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6931427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7826" y="0"/>
            <a:ext cx="3930374" cy="1752607"/>
          </a:xfrm>
        </p:spPr>
        <p:txBody>
          <a:bodyPr/>
          <a:lstStyle/>
          <a:p>
            <a:r>
              <a:rPr lang="ar-JO" sz="3600" b="1" dirty="0">
                <a:solidFill>
                  <a:srgbClr val="000090"/>
                </a:solidFill>
              </a:rPr>
              <a:t>استثناءات</a:t>
            </a:r>
            <a:br>
              <a:rPr lang="ar-JO" sz="3600" b="1" dirty="0">
                <a:solidFill>
                  <a:srgbClr val="000090"/>
                </a:solidFill>
              </a:rPr>
            </a:br>
            <a:r>
              <a:rPr lang="en-US" sz="3600" b="1" dirty="0">
                <a:solidFill>
                  <a:srgbClr val="000090"/>
                </a:solidFill>
              </a:rPr>
              <a:t>ENDA</a:t>
            </a:r>
            <a:br>
              <a:rPr lang="en-US" sz="3600" b="1" dirty="0">
                <a:solidFill>
                  <a:srgbClr val="000090"/>
                </a:solidFill>
              </a:rPr>
            </a:br>
            <a:r>
              <a:rPr lang="ar-JO" sz="3600" b="1" dirty="0">
                <a:solidFill>
                  <a:srgbClr val="000090"/>
                </a:solidFill>
              </a:rPr>
              <a:t>السابقة</a:t>
            </a:r>
            <a:endParaRPr lang="en-US" sz="3600" b="1" dirty="0">
              <a:solidFill>
                <a:srgbClr val="000090"/>
              </a:solidFill>
            </a:endParaRPr>
          </a:p>
        </p:txBody>
      </p:sp>
      <p:sp>
        <p:nvSpPr>
          <p:cNvPr id="3" name="Rectangle 2"/>
          <p:cNvSpPr/>
          <p:nvPr/>
        </p:nvSpPr>
        <p:spPr>
          <a:xfrm>
            <a:off x="563219" y="2798948"/>
            <a:ext cx="7894983" cy="2677624"/>
          </a:xfrm>
          <a:prstGeom prst="rect">
            <a:avLst/>
          </a:prstGeom>
        </p:spPr>
        <p:txBody>
          <a:bodyPr wrap="square" lIns="91407" tIns="45704" rIns="91407" bIns="45704">
            <a:spAutoFit/>
          </a:bodyPr>
          <a:lstStyle/>
          <a:p>
            <a:pPr marL="0" marR="0" lvl="0" indent="0" algn="ctr" defTabSz="457035"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90"/>
                </a:solidFill>
                <a:effectLst/>
                <a:uLnTx/>
                <a:uFillTx/>
                <a:latin typeface="Arial"/>
                <a:ea typeface="+mn-ea"/>
                <a:cs typeface="Arial"/>
              </a:rPr>
              <a:t>حالياً في (30 أكتوبر 2013) لدى </a:t>
            </a:r>
            <a:r>
              <a:rPr kumimoji="0" lang="en-US" sz="2800" b="1" i="0" u="none" strike="noStrike" kern="1200" cap="none" spc="0" normalizeH="0" baseline="0" noProof="0" dirty="0">
                <a:ln>
                  <a:noFill/>
                </a:ln>
                <a:solidFill>
                  <a:srgbClr val="000090"/>
                </a:solidFill>
                <a:effectLst/>
                <a:uLnTx/>
                <a:uFillTx/>
                <a:latin typeface="Arial"/>
                <a:ea typeface="+mn-ea"/>
                <a:cs typeface="Arial"/>
              </a:rPr>
              <a:t> ENDA </a:t>
            </a:r>
            <a:r>
              <a:rPr kumimoji="0" lang="ar-JO" sz="2800" b="1" i="0" u="none" strike="noStrike" kern="1200" cap="none" spc="0" normalizeH="0" baseline="0" noProof="0" dirty="0">
                <a:ln>
                  <a:noFill/>
                </a:ln>
                <a:solidFill>
                  <a:srgbClr val="000090"/>
                </a:solidFill>
                <a:effectLst/>
                <a:uLnTx/>
                <a:uFillTx/>
                <a:latin typeface="Arial"/>
                <a:ea typeface="+mn-ea"/>
                <a:cs typeface="Arial"/>
              </a:rPr>
              <a:t>إعفاء ديني يوفر الحرية للمنظمات الدينية مثل الكنائس أو المدارس الدينية للتمييز ضد الموظفين المثليين. ولم يتم العثور على نفس هذه الحرية بموجب الباب السابع من قانون الحقوق المدنية لعام 1964 الذي يحظر على المنظمات الدينية التمييز على أساس العرق أو الجنس أو الأصل القومي.</a:t>
            </a:r>
            <a:endParaRPr kumimoji="0" lang="en-US" sz="2800" b="1" i="0" u="none" strike="noStrike" kern="1200" cap="none" spc="0" normalizeH="0" baseline="0" noProof="0" dirty="0">
              <a:ln>
                <a:noFill/>
              </a:ln>
              <a:solidFill>
                <a:srgbClr val="000090"/>
              </a:solidFill>
              <a:effectLst/>
              <a:uLnTx/>
              <a:uFillTx/>
              <a:latin typeface="Arial"/>
              <a:ea typeface="+mn-ea"/>
              <a:cs typeface="Arial"/>
            </a:endParaRPr>
          </a:p>
        </p:txBody>
      </p:sp>
      <p:pic>
        <p:nvPicPr>
          <p:cNvPr id="4" name="Picture 3"/>
          <p:cNvPicPr>
            <a:picLocks noChangeAspect="1"/>
          </p:cNvPicPr>
          <p:nvPr/>
        </p:nvPicPr>
        <p:blipFill>
          <a:blip r:embed="rId3"/>
          <a:stretch>
            <a:fillRect/>
          </a:stretch>
        </p:blipFill>
        <p:spPr>
          <a:xfrm>
            <a:off x="92765" y="194364"/>
            <a:ext cx="4152900" cy="1676400"/>
          </a:xfrm>
          <a:prstGeom prst="rect">
            <a:avLst/>
          </a:prstGeom>
        </p:spPr>
      </p:pic>
      <p:sp>
        <p:nvSpPr>
          <p:cNvPr id="5" name="Title 1"/>
          <p:cNvSpPr txBox="1">
            <a:spLocks/>
          </p:cNvSpPr>
          <p:nvPr/>
        </p:nvSpPr>
        <p:spPr bwMode="auto">
          <a:xfrm>
            <a:off x="0" y="1965739"/>
            <a:ext cx="9144000" cy="667578"/>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المصدر الأهم لأخبار المثليين في أمريكا</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6" name="Title 1"/>
          <p:cNvSpPr txBox="1">
            <a:spLocks/>
          </p:cNvSpPr>
          <p:nvPr/>
        </p:nvSpPr>
        <p:spPr bwMode="auto">
          <a:xfrm>
            <a:off x="4245672" y="1517933"/>
            <a:ext cx="4898335" cy="3197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03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Calibri"/>
                <a:ea typeface="ＭＳ Ｐゴシック" pitchFamily="-108" charset="-128"/>
                <a:cs typeface="Arial"/>
              </a:rPr>
              <a:t>http://</a:t>
            </a:r>
            <a:r>
              <a:rPr kumimoji="0" lang="en-US" sz="1400" b="1" i="0" u="none" strike="noStrike" kern="1200" cap="none" spc="0" normalizeH="0" baseline="0" noProof="0" dirty="0" err="1">
                <a:ln>
                  <a:noFill/>
                </a:ln>
                <a:solidFill>
                  <a:srgbClr val="000090"/>
                </a:solidFill>
                <a:effectLst/>
                <a:uLnTx/>
                <a:uFillTx/>
                <a:latin typeface="Calibri"/>
                <a:ea typeface="ＭＳ Ｐゴシック" pitchFamily="-108" charset="-128"/>
                <a:cs typeface="Arial"/>
              </a:rPr>
              <a:t>www.washingtonblade.com</a:t>
            </a:r>
            <a:r>
              <a:rPr kumimoji="0" lang="en-US" sz="1400" b="1" i="0" u="none" strike="noStrike" kern="1200" cap="none" spc="0" normalizeH="0" baseline="0" noProof="0" dirty="0">
                <a:ln>
                  <a:noFill/>
                </a:ln>
                <a:solidFill>
                  <a:srgbClr val="000090"/>
                </a:solidFill>
                <a:effectLst/>
                <a:uLnTx/>
                <a:uFillTx/>
                <a:latin typeface="Calibri"/>
                <a:ea typeface="ＭＳ Ｐゴシック" pitchFamily="-108" charset="-128"/>
                <a:cs typeface="Arial"/>
              </a:rPr>
              <a:t>/2013/10/30/</a:t>
            </a:r>
            <a:r>
              <a:rPr kumimoji="0" lang="en-US" sz="1400" b="1" i="0" u="none" strike="noStrike" kern="1200" cap="none" spc="0" normalizeH="0" baseline="0" noProof="0" dirty="0" err="1">
                <a:ln>
                  <a:noFill/>
                </a:ln>
                <a:solidFill>
                  <a:srgbClr val="000090"/>
                </a:solidFill>
                <a:effectLst/>
                <a:uLnTx/>
                <a:uFillTx/>
                <a:latin typeface="Calibri"/>
                <a:ea typeface="ＭＳ Ｐゴシック" pitchFamily="-108" charset="-128"/>
                <a:cs typeface="Arial"/>
              </a:rPr>
              <a:t>enda</a:t>
            </a:r>
            <a:r>
              <a:rPr kumimoji="0" lang="en-US" sz="1400" b="1" i="0" u="none" strike="noStrike" kern="1200" cap="none" spc="0" normalizeH="0" baseline="0" noProof="0" dirty="0">
                <a:ln>
                  <a:noFill/>
                </a:ln>
                <a:solidFill>
                  <a:srgbClr val="000090"/>
                </a:solidFill>
                <a:effectLst/>
                <a:uLnTx/>
                <a:uFillTx/>
                <a:latin typeface="Calibri"/>
                <a:ea typeface="ＭＳ Ｐゴシック" pitchFamily="-108" charset="-128"/>
                <a:cs typeface="Arial"/>
              </a:rPr>
              <a:t>-heats/</a:t>
            </a:r>
          </a:p>
        </p:txBody>
      </p:sp>
      <p:sp>
        <p:nvSpPr>
          <p:cNvPr id="7"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كيف يتم صياغة قضية ...</a:t>
            </a:r>
          </a:p>
        </p:txBody>
      </p:sp>
    </p:spTree>
    <p:extLst>
      <p:ext uri="{BB962C8B-B14F-4D97-AF65-F5344CB8AC3E}">
        <p14:creationId xmlns:p14="http://schemas.microsoft.com/office/powerpoint/2010/main" val="5796740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00000"/>
          </a:solidFill>
        </p:spPr>
        <p:txBody>
          <a:bodyPr/>
          <a:lstStyle/>
          <a:p>
            <a:pPr rtl="1"/>
            <a:r>
              <a:rPr lang="ar-JO" b="1" dirty="0"/>
              <a:t>صياغة </a:t>
            </a:r>
            <a:r>
              <a:rPr lang="en-US" b="1" dirty="0"/>
              <a:t> ENDA</a:t>
            </a:r>
            <a:r>
              <a:rPr lang="ar-JO" b="1" dirty="0"/>
              <a:t>الفعلية</a:t>
            </a:r>
            <a:endParaRPr lang="en-US" b="1" dirty="0"/>
          </a:p>
        </p:txBody>
      </p:sp>
      <p:sp>
        <p:nvSpPr>
          <p:cNvPr id="3" name="Rectangle 2"/>
          <p:cNvSpPr/>
          <p:nvPr/>
        </p:nvSpPr>
        <p:spPr>
          <a:xfrm>
            <a:off x="685799" y="2136340"/>
            <a:ext cx="7894983" cy="2554513"/>
          </a:xfrm>
          <a:prstGeom prst="rect">
            <a:avLst/>
          </a:prstGeom>
          <a:solidFill>
            <a:schemeClr val="accent4">
              <a:lumMod val="75000"/>
              <a:lumOff val="25000"/>
            </a:schemeClr>
          </a:solidFill>
        </p:spPr>
        <p:txBody>
          <a:bodyPr wrap="square" lIns="91407" tIns="45704" rIns="91407" bIns="45704">
            <a:spAutoFit/>
          </a:bodyPr>
          <a:lstStyle/>
          <a:p>
            <a:pPr marL="0" marR="0" lvl="0" indent="0" algn="ctr" defTabSz="457035"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mn-ea"/>
                <a:cs typeface="Arial"/>
              </a:rPr>
              <a:t>"يجب أن يكون غير قانوني لأي صاحب عمل أن يحبط أو يرفض تعيين أو فصل أي فرد أو التمييز عنصرياً ضد أي فرد فيما يتعلق بالتعويضات أو شروط أو أنظمة أو امتيازات توظيف الفرد، بسبب </a:t>
            </a:r>
            <a:r>
              <a:rPr kumimoji="0" lang="ar-JO" sz="3200" b="1" i="0" u="none" strike="noStrike" kern="1200" cap="none" spc="0" normalizeH="0" baseline="0" noProof="0" dirty="0">
                <a:ln>
                  <a:noFill/>
                </a:ln>
                <a:solidFill>
                  <a:srgbClr val="FFFF00"/>
                </a:solidFill>
                <a:effectLst/>
                <a:uLnTx/>
                <a:uFillTx/>
                <a:latin typeface="Arial"/>
                <a:ea typeface="+mn-ea"/>
                <a:cs typeface="Arial"/>
              </a:rPr>
              <a:t>التوجه الجنسي الفعلي أو المتصور أو الهوية الجنسية</a:t>
            </a:r>
            <a:endParaRPr kumimoji="0" lang="en-US" sz="3200" b="1" i="0" u="none" strike="noStrike" kern="1200" cap="none" spc="0" normalizeH="0" baseline="0" noProof="0" dirty="0">
              <a:ln>
                <a:noFill/>
              </a:ln>
              <a:solidFill>
                <a:srgbClr val="FFFF00"/>
              </a:solidFill>
              <a:effectLst/>
              <a:uLnTx/>
              <a:uFillTx/>
              <a:latin typeface="Arial"/>
              <a:ea typeface="+mn-ea"/>
              <a:cs typeface="Arial"/>
            </a:endParaRPr>
          </a:p>
        </p:txBody>
      </p:sp>
      <p:pic>
        <p:nvPicPr>
          <p:cNvPr id="4" name="Picture 3"/>
          <p:cNvPicPr>
            <a:picLocks noChangeAspect="1"/>
          </p:cNvPicPr>
          <p:nvPr/>
        </p:nvPicPr>
        <p:blipFill>
          <a:blip r:embed="rId2"/>
          <a:stretch>
            <a:fillRect/>
          </a:stretch>
        </p:blipFill>
        <p:spPr>
          <a:xfrm>
            <a:off x="0" y="0"/>
            <a:ext cx="2304478" cy="2136340"/>
          </a:xfrm>
          <a:prstGeom prst="rect">
            <a:avLst/>
          </a:prstGeom>
        </p:spPr>
      </p:pic>
    </p:spTree>
    <p:extLst>
      <p:ext uri="{BB962C8B-B14F-4D97-AF65-F5344CB8AC3E}">
        <p14:creationId xmlns:p14="http://schemas.microsoft.com/office/powerpoint/2010/main" val="2333749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الكنائس السبع (رؤيا 2-3)</a:t>
            </a:r>
            <a:endParaRPr lang="en-US" dirty="0">
              <a:latin typeface="Arial" charset="0"/>
              <a:ea typeface="ＭＳ Ｐゴシック" charset="0"/>
            </a:endParaRP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الوعد</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 name="TextBox 7"/>
          <p:cNvSpPr txBox="1"/>
          <p:nvPr/>
        </p:nvSpPr>
        <p:spPr>
          <a:xfrm>
            <a:off x="107950" y="4801681"/>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376613" y="6211381"/>
            <a:ext cx="1885950" cy="461963"/>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لادوكية</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6861175" y="4915981"/>
            <a:ext cx="2174875"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683956"/>
            <a:ext cx="1671638"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5781675" y="624969"/>
            <a:ext cx="1958975"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71550" y="696406"/>
            <a:ext cx="18875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0" y="2712531"/>
            <a:ext cx="14763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black"/>
                  </a:solidFill>
                  <a:effectLst>
                    <a:outerShdw blurRad="38100" dist="38100" dir="2700000" algn="tl">
                      <a:srgbClr val="000000">
                        <a:alpha val="43137"/>
                      </a:srgbClr>
                    </a:outerShdw>
                  </a:effectLst>
                  <a:latin typeface="Arial"/>
                  <a:ea typeface="ＭＳ Ｐゴシック" charset="0"/>
                  <a:cs typeface="Arial"/>
                </a:rPr>
                <a:t>تحذير</a:t>
              </a: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defTabSz="914400" eaLnBrk="0" fontAlgn="base" hangingPunct="0">
                <a:spcBef>
                  <a:spcPct val="0"/>
                </a:spcBef>
                <a:spcAft>
                  <a:spcPct val="0"/>
                </a:spcAft>
                <a:defRPr/>
              </a:pPr>
              <a:r>
                <a:rPr lang="ar-JO" sz="2400" b="1" dirty="0">
                  <a:effectLst>
                    <a:outerShdw blurRad="38100" dist="38100" dir="2700000" algn="tl">
                      <a:srgbClr val="000000">
                        <a:alpha val="43137"/>
                      </a:srgbClr>
                    </a:outerShdw>
                  </a:effectLst>
                  <a:latin typeface="Arial"/>
                  <a:ea typeface="ＭＳ Ｐゴシック" charset="0"/>
                  <a:cs typeface="Arial"/>
                </a:rPr>
                <a:t>ارشاد</a:t>
              </a:r>
              <a:endParaRPr lang="en-US" sz="2400" b="1" dirty="0">
                <a:effectLst>
                  <a:outerShdw blurRad="38100" dist="38100" dir="2700000" algn="tl">
                    <a:srgbClr val="000000">
                      <a:alpha val="43137"/>
                    </a:srgbClr>
                  </a:outerShdw>
                </a:effectLst>
                <a:latin typeface="Arial"/>
                <a:ea typeface="ＭＳ Ｐゴシック" charset="0"/>
                <a:cs typeface="Arial"/>
              </a:endParaRPr>
            </a:p>
          </p:txBody>
        </p:sp>
      </p:grpSp>
      <p:grpSp>
        <p:nvGrpSpPr>
          <p:cNvPr id="9" name="Group 8"/>
          <p:cNvGrpSpPr>
            <a:grpSpLocks noChangeAspect="1"/>
          </p:cNvGrpSpPr>
          <p:nvPr/>
        </p:nvGrpSpPr>
        <p:grpSpPr bwMode="auto">
          <a:xfrm>
            <a:off x="2456536" y="1667956"/>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توبيخ</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ثناء</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يسوع المسيح</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30" name="TextBox 29"/>
          <p:cNvSpPr txBox="1"/>
          <p:nvPr/>
        </p:nvSpPr>
        <p:spPr>
          <a:xfrm>
            <a:off x="2220000" y="2930019"/>
            <a:ext cx="983576" cy="830997"/>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غير موجود</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Box 30"/>
          <p:cNvSpPr txBox="1"/>
          <p:nvPr/>
        </p:nvSpPr>
        <p:spPr>
          <a:xfrm>
            <a:off x="3816351" y="4296856"/>
            <a:ext cx="863600" cy="830997"/>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غير موجود</a:t>
            </a:r>
          </a:p>
        </p:txBody>
      </p:sp>
      <p:sp>
        <p:nvSpPr>
          <p:cNvPr id="32" name="TextBox 31"/>
          <p:cNvSpPr txBox="1"/>
          <p:nvPr/>
        </p:nvSpPr>
        <p:spPr>
          <a:xfrm>
            <a:off x="5120363" y="4080956"/>
            <a:ext cx="893088" cy="830997"/>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غير موجود</a:t>
            </a:r>
          </a:p>
        </p:txBody>
      </p:sp>
      <p:sp>
        <p:nvSpPr>
          <p:cNvPr id="36" name="TextBox 35"/>
          <p:cNvSpPr txBox="1"/>
          <p:nvPr/>
        </p:nvSpPr>
        <p:spPr>
          <a:xfrm>
            <a:off x="3362325" y="5809744"/>
            <a:ext cx="1317626" cy="461665"/>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غير موجود</a:t>
            </a:r>
          </a:p>
        </p:txBody>
      </p:sp>
      <p:sp>
        <p:nvSpPr>
          <p:cNvPr id="37" name="TextBox 36"/>
          <p:cNvSpPr txBox="1"/>
          <p:nvPr/>
        </p:nvSpPr>
        <p:spPr>
          <a:xfrm>
            <a:off x="5982376" y="4512756"/>
            <a:ext cx="893088" cy="830997"/>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غير موجود</a:t>
            </a:r>
          </a:p>
        </p:txBody>
      </p:sp>
      <p:sp>
        <p:nvSpPr>
          <p:cNvPr id="38"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prstClr val="white"/>
                </a:solidFill>
                <a:latin typeface="Arial" charset="0"/>
                <a:cs typeface="Arial" charset="0"/>
              </a:rPr>
              <a:t>348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929099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130" y="127591"/>
            <a:ext cx="8525566" cy="1477925"/>
          </a:xfrm>
          <a:ln>
            <a:solidFill>
              <a:schemeClr val="bg1"/>
            </a:solidFill>
          </a:ln>
        </p:spPr>
        <p:txBody>
          <a:bodyPr/>
          <a:lstStyle/>
          <a:p>
            <a:pPr rtl="1"/>
            <a:r>
              <a:rPr lang="ar-JO" b="1" dirty="0"/>
              <a:t>تصويت مجلس الشيوخ على </a:t>
            </a:r>
            <a:r>
              <a:rPr lang="en-US" b="1" dirty="0"/>
              <a:t>ENDA</a:t>
            </a:r>
            <a:r>
              <a:rPr lang="ar-JO" b="1" dirty="0"/>
              <a:t>        (5 نوفمبر 13)</a:t>
            </a:r>
            <a:endParaRPr lang="en-US" b="1" dirty="0"/>
          </a:p>
        </p:txBody>
      </p:sp>
      <p:sp>
        <p:nvSpPr>
          <p:cNvPr id="3" name="Title 1"/>
          <p:cNvSpPr txBox="1">
            <a:spLocks/>
          </p:cNvSpPr>
          <p:nvPr/>
        </p:nvSpPr>
        <p:spPr bwMode="auto">
          <a:xfrm>
            <a:off x="1" y="1275428"/>
            <a:ext cx="5499724" cy="5154485"/>
          </a:xfrm>
          <a:prstGeom prst="rect">
            <a:avLst/>
          </a:prstGeom>
          <a:noFill/>
          <a:ln>
            <a:no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035"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l" defTabSz="457035" rtl="0" eaLnBrk="0" fontAlgn="base" latinLnBrk="0" hangingPunct="0">
              <a:lnSpc>
                <a:spcPct val="100000"/>
              </a:lnSpc>
              <a:spcBef>
                <a:spcPct val="0"/>
              </a:spcBef>
              <a:spcAft>
                <a:spcPct val="0"/>
              </a:spcAft>
              <a:buClrTx/>
              <a:buSzTx/>
              <a:buFontTx/>
              <a:buNone/>
              <a:tabLst/>
              <a:defRPr/>
            </a:pPr>
            <a:endParaRPr lang="en-US" sz="2000" b="1" dirty="0">
              <a:solidFill>
                <a:srgbClr val="FFFFFF"/>
              </a:solidFill>
            </a:endParaRPr>
          </a:p>
          <a:p>
            <a:pPr marL="0" marR="0" lvl="0" indent="0" algn="r" defTabSz="457035"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بهامش 61-30 أزال مجلس الشيوخ العقبة الأخيرة بين قانون عدم التمييز في العمل (</a:t>
            </a:r>
            <a:r>
              <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ENDA) </a:t>
            </a:r>
            <a:r>
              <a:rPr kumimoji="0" lang="ar-JO"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والتمرير النهائي قبل التوجه إلى مجلس النواب. وعلى عكس العشرات من الإصدارات الأخرى فإن مشروع القانون هذا يأخذ الأجندة الراديكالية خطوة أبعد من خلال تضمينها الهوية الجنسية كفئة محمية بموجب القانون.   وفقاً لـ 61 من أعضاء مجلس الشيوخ الأمريكي سيتعين على المدارس والمنظمات والشركات والجمعيات الخيرية الأمريكية استيعاب مخاوفهم بشأن السلامة والأرباح والأعمال المستقبلية، وليس فقط تشجيع الرجال على ارتداء ملابس مثل النساء (والعكس صحيح) في العمل - ولكن القيام بتوفير أماكن إقامة خاصة لهم للقيام بذلك</a:t>
            </a:r>
          </a:p>
          <a:p>
            <a:pPr marL="0" marR="0" lvl="0" indent="0" algn="l" defTabSz="457035"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4"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توني بيركنز مجلس أبحاث الأسرة في واشنطن تحديث 6 نوفمبر 2013</a:t>
            </a: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5" name="Picture 4" descr="ENDA.pn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586763">
            <a:off x="5865532" y="1641152"/>
            <a:ext cx="3044970" cy="3549873"/>
          </a:xfrm>
          <a:prstGeom prst="rect">
            <a:avLst/>
          </a:prstGeom>
        </p:spPr>
      </p:pic>
    </p:spTree>
    <p:extLst>
      <p:ext uri="{BB962C8B-B14F-4D97-AF65-F5344CB8AC3E}">
        <p14:creationId xmlns:p14="http://schemas.microsoft.com/office/powerpoint/2010/main" val="1960442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توني بيركنز مجلس أبحاث الأسرة في واشنطن تحديث 7 نوفمبر 2013</a:t>
            </a: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3" name="Picture 2"/>
          <p:cNvPicPr>
            <a:picLocks noChangeAspect="1"/>
          </p:cNvPicPr>
          <p:nvPr/>
        </p:nvPicPr>
        <p:blipFill>
          <a:blip r:embed="rId2"/>
          <a:stretch>
            <a:fillRect/>
          </a:stretch>
        </p:blipFill>
        <p:spPr>
          <a:xfrm>
            <a:off x="0" y="11499"/>
            <a:ext cx="9144000" cy="6225540"/>
          </a:xfrm>
          <a:prstGeom prst="rect">
            <a:avLst/>
          </a:prstGeom>
        </p:spPr>
      </p:pic>
      <p:sp>
        <p:nvSpPr>
          <p:cNvPr id="2" name="Title 1"/>
          <p:cNvSpPr>
            <a:spLocks noGrp="1"/>
          </p:cNvSpPr>
          <p:nvPr>
            <p:ph type="title"/>
          </p:nvPr>
        </p:nvSpPr>
        <p:spPr>
          <a:xfrm>
            <a:off x="0" y="1"/>
            <a:ext cx="9144000" cy="968261"/>
          </a:xfrm>
          <a:noFill/>
          <a:ln>
            <a:noFill/>
          </a:ln>
        </p:spPr>
        <p:txBody>
          <a:bodyPr vert="horz" wrap="square" lIns="91407" tIns="45704" rIns="91407" bIns="45704" numCol="1" anchor="ctr" anchorCtr="0" compatLnSpc="1">
            <a:prstTxWarp prst="textNoShape">
              <a:avLst/>
            </a:prstTxWarp>
          </a:bodyPr>
          <a:lstStyle/>
          <a:p>
            <a:pPr defTabSz="457035" rtl="1"/>
            <a:r>
              <a:rPr lang="ar-JO" sz="3600" b="1" kern="1200" dirty="0">
                <a:effectLst>
                  <a:glow rad="152400">
                    <a:schemeClr val="tx1"/>
                  </a:glow>
                </a:effectLst>
              </a:rPr>
              <a:t>رئيس مجلس النواب جون بوينر يعارض </a:t>
            </a:r>
            <a:r>
              <a:rPr lang="en-US" sz="3600" b="1" kern="1200" dirty="0">
                <a:effectLst>
                  <a:glow rad="152400">
                    <a:schemeClr val="tx1"/>
                  </a:glow>
                </a:effectLst>
              </a:rPr>
              <a:t>ENDA</a:t>
            </a:r>
          </a:p>
        </p:txBody>
      </p:sp>
      <p:sp>
        <p:nvSpPr>
          <p:cNvPr id="4" name="Title 1"/>
          <p:cNvSpPr txBox="1">
            <a:spLocks/>
          </p:cNvSpPr>
          <p:nvPr/>
        </p:nvSpPr>
        <p:spPr bwMode="auto">
          <a:xfrm>
            <a:off x="0" y="2531165"/>
            <a:ext cx="9144000" cy="3614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035">
              <a:defRPr/>
            </a:pPr>
            <a:r>
              <a:rPr lang="ar-JO" sz="3600" b="1" dirty="0">
                <a:solidFill>
                  <a:srgbClr val="FFFFFF"/>
                </a:solidFill>
                <a:effectLst>
                  <a:glow rad="152400">
                    <a:srgbClr val="000000"/>
                  </a:glow>
                </a:effectLst>
              </a:rPr>
              <a:t>يعتقد رئيس مجلس النواب أن هذا التشريع سيزيد من الدعاوى القضائية التافهة ويكلف الوظائف الأمريكية وخاصة وظائف الشركات الصغيرة. وتابع مكتبه أن بوينر يعتقد دائمًا أن هذا مشمول بالقانون الحالي</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3287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6000" b="1" dirty="0"/>
              <a:t>الفكرة الرئيسية</a:t>
            </a:r>
            <a:endParaRPr lang="en-US" sz="6000" b="1" dirty="0"/>
          </a:p>
        </p:txBody>
      </p:sp>
      <p:pic>
        <p:nvPicPr>
          <p:cNvPr id="5" name="Picture 4" descr="PRAY-for-the-persecuted-churc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86" y="2076332"/>
            <a:ext cx="9195517" cy="4781669"/>
          </a:xfrm>
          <a:prstGeom prst="rect">
            <a:avLst/>
          </a:prstGeom>
        </p:spPr>
      </p:pic>
      <p:sp>
        <p:nvSpPr>
          <p:cNvPr id="6" name="Title 1"/>
          <p:cNvSpPr txBox="1">
            <a:spLocks/>
          </p:cNvSpPr>
          <p:nvPr/>
        </p:nvSpPr>
        <p:spPr bwMode="auto">
          <a:xfrm>
            <a:off x="0" y="1855412"/>
            <a:ext cx="9144000" cy="2712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52400">
                    <a:srgbClr val="000000"/>
                  </a:glow>
                </a:effectLst>
              </a:rPr>
              <a:t>استبدل </a:t>
            </a:r>
            <a:r>
              <a:rPr lang="ar-JO" sz="4800" b="1" dirty="0">
                <a:solidFill>
                  <a:srgbClr val="FFFF00"/>
                </a:solidFill>
                <a:effectLst>
                  <a:glow rad="152400">
                    <a:srgbClr val="000000"/>
                  </a:glow>
                </a:effectLst>
              </a:rPr>
              <a:t>الخوف</a:t>
            </a:r>
            <a:r>
              <a:rPr lang="ar-JO" sz="4800" b="1" dirty="0">
                <a:solidFill>
                  <a:srgbClr val="FFFFFF"/>
                </a:solidFill>
                <a:effectLst>
                  <a:glow rad="152400">
                    <a:srgbClr val="000000"/>
                  </a:glow>
                </a:effectLst>
              </a:rPr>
              <a:t> ب</a:t>
            </a:r>
            <a:r>
              <a:rPr lang="ar-JO" sz="4800" b="1" dirty="0">
                <a:solidFill>
                  <a:srgbClr val="FFFF00"/>
                </a:solidFill>
                <a:effectLst>
                  <a:glow rad="152400">
                    <a:srgbClr val="000000"/>
                  </a:glow>
                </a:effectLst>
              </a:rPr>
              <a:t>الأمانة</a:t>
            </a:r>
            <a:r>
              <a:rPr lang="ar-JO" sz="4800" b="1" dirty="0">
                <a:solidFill>
                  <a:srgbClr val="FFFFFF"/>
                </a:solidFill>
                <a:effectLst>
                  <a:glow rad="152400">
                    <a:srgbClr val="000000"/>
                  </a:glow>
                </a:effectLst>
              </a:rPr>
              <a:t> خلال الألم كون يسوع يعرف تماماً كيف تشعر</a:t>
            </a:r>
            <a:endParaRPr kumimoji="0" lang="en-US" sz="4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
        <p:nvSpPr>
          <p:cNvPr id="7" name="Title 1"/>
          <p:cNvSpPr txBox="1">
            <a:spLocks/>
          </p:cNvSpPr>
          <p:nvPr/>
        </p:nvSpPr>
        <p:spPr bwMode="auto">
          <a:xfrm>
            <a:off x="24431" y="5922062"/>
            <a:ext cx="9012514" cy="93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035"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هل أنت مستعد؟</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49227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ayer-hands-creationsw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75834"/>
            <a:ext cx="5602290" cy="3082166"/>
          </a:xfrm>
          <a:prstGeom prst="rect">
            <a:avLst/>
          </a:prstGeom>
        </p:spPr>
      </p:pic>
      <p:sp>
        <p:nvSpPr>
          <p:cNvPr id="2" name="Title 1"/>
          <p:cNvSpPr>
            <a:spLocks noGrp="1"/>
          </p:cNvSpPr>
          <p:nvPr>
            <p:ph type="title"/>
          </p:nvPr>
        </p:nvSpPr>
        <p:spPr>
          <a:xfrm>
            <a:off x="4821140" y="3445168"/>
            <a:ext cx="4322859" cy="3412830"/>
          </a:xfrm>
        </p:spPr>
        <p:txBody>
          <a:bodyPr/>
          <a:lstStyle/>
          <a:p>
            <a:r>
              <a:rPr lang="ar-JO" sz="5400" b="1" dirty="0"/>
              <a:t>كيف تتألم     الآن؟</a:t>
            </a:r>
            <a:endParaRPr lang="en-US" sz="5400" b="1" dirty="0"/>
          </a:p>
        </p:txBody>
      </p:sp>
      <p:sp>
        <p:nvSpPr>
          <p:cNvPr id="3" name="Title 1"/>
          <p:cNvSpPr txBox="1">
            <a:spLocks/>
          </p:cNvSpPr>
          <p:nvPr/>
        </p:nvSpPr>
        <p:spPr bwMode="auto">
          <a:xfrm>
            <a:off x="-1" y="6656"/>
            <a:ext cx="9144000" cy="3722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3" algn="r" defTabSz="457035" rtl="0" eaLnBrk="0" fontAlgn="base" latinLnBrk="0" hangingPunct="0">
              <a:lnSpc>
                <a:spcPct val="100000"/>
              </a:lnSpc>
              <a:spcBef>
                <a:spcPct val="0"/>
              </a:spcBef>
              <a:spcAft>
                <a:spcPct val="0"/>
              </a:spcAft>
              <a:buClrTx/>
              <a:buSzTx/>
              <a:tabLst/>
              <a:defRPr/>
            </a:pPr>
            <a:r>
              <a:rPr lang="ar-JO" sz="4000" b="1" dirty="0">
                <a:solidFill>
                  <a:srgbClr val="FFFFFF"/>
                </a:solidFill>
                <a:latin typeface="Arial" panose="020B0604020202020204" pitchFamily="34" charset="0"/>
                <a:cs typeface="Arial" panose="020B0604020202020204" pitchFamily="34" charset="0"/>
              </a:rPr>
              <a:t>1. أدرك أن يسوع يتفهم حالتك</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3" algn="r" defTabSz="457035" rtl="0" eaLnBrk="0" fontAlgn="base" latinLnBrk="0" hangingPunct="0">
              <a:lnSpc>
                <a:spcPct val="100000"/>
              </a:lnSpc>
              <a:spcBef>
                <a:spcPct val="0"/>
              </a:spcBef>
              <a:spcAft>
                <a:spcPct val="0"/>
              </a:spcAft>
              <a:buClrTx/>
              <a:buSzTx/>
              <a:tabLst/>
              <a:defRPr/>
            </a:pPr>
            <a:r>
              <a:rPr lang="ar-JO" sz="4000" b="1" dirty="0">
                <a:solidFill>
                  <a:srgbClr val="FFFFFF"/>
                </a:solidFill>
                <a:latin typeface="Arial" panose="020B0604020202020204" pitchFamily="34" charset="0"/>
                <a:cs typeface="Arial" panose="020B0604020202020204" pitchFamily="34" charset="0"/>
              </a:rPr>
              <a:t>2. لا تخف من الألم لأجل المسيح في هذه المنطقة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3" algn="r" defTabSz="457035" rtl="0" eaLnBrk="0" fontAlgn="base" latinLnBrk="0" hangingPunct="0">
              <a:lnSpc>
                <a:spcPct val="100000"/>
              </a:lnSpc>
              <a:spcBef>
                <a:spcPct val="0"/>
              </a:spcBef>
              <a:spcAft>
                <a:spcPct val="0"/>
              </a:spcAft>
              <a:buClrTx/>
              <a:buSzTx/>
              <a:tabLst/>
              <a:defRPr/>
            </a:pPr>
            <a:r>
              <a:rPr lang="ar-JO" sz="4000" b="1" dirty="0">
                <a:solidFill>
                  <a:srgbClr val="FFFFFF"/>
                </a:solidFill>
                <a:latin typeface="Arial" panose="020B0604020202020204" pitchFamily="34" charset="0"/>
                <a:cs typeface="Arial" panose="020B0604020202020204" pitchFamily="34" charset="0"/>
              </a:rPr>
              <a:t>3. كن أميناً له بغض النظر عن المخرجات</a:t>
            </a:r>
            <a:endParaRPr kumimoji="0" lang="en-US" sz="8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643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52601"/>
            <a:ext cx="5257800" cy="4040188"/>
          </a:xfrm>
          <a:prstGeom prst="rect">
            <a:avLst/>
          </a:prstGeom>
          <a:noFill/>
          <a:extLst>
            <a:ext uri="{909E8E84-426E-40dd-AFC4-6F175D3DCCD1}">
              <a14:hiddenFill xmlns="" xmlns:a14="http://schemas.microsoft.com/office/drawing/2010/main">
                <a:solidFill>
                  <a:srgbClr val="FFFFFF"/>
                </a:solidFill>
              </a14:hiddenFill>
            </a:ext>
          </a:extLst>
        </p:spPr>
      </p:pic>
      <p:sp>
        <p:nvSpPr>
          <p:cNvPr id="624646"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07" tIns="45704" rIns="91407" bIns="45704" anchor="ctr"/>
          <a:lstStyle/>
          <a:p>
            <a:pPr marL="0" marR="0" lvl="0" indent="0" algn="ctr" defTabSz="914071"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دماء الشهداء هي بذار الكنيسة</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ترتليانوس</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624648" name="Rectangle 8"/>
          <p:cNvSpPr>
            <a:spLocks noGrp="1" noChangeArrowheads="1"/>
          </p:cNvSpPr>
          <p:nvPr>
            <p:ph type="ctrTitle"/>
          </p:nvPr>
        </p:nvSpPr>
        <p:spPr>
          <a:xfrm>
            <a:off x="609601" y="228600"/>
            <a:ext cx="7924800" cy="1639957"/>
          </a:xfrm>
        </p:spPr>
        <p:txBody>
          <a:bodyPr/>
          <a:lstStyle/>
          <a:p>
            <a:r>
              <a:rPr lang="ar-JO" sz="17000" b="1" dirty="0">
                <a:latin typeface="Arial" panose="020B0604020202020204" pitchFamily="34" charset="0"/>
                <a:cs typeface="Arial" panose="020B0604020202020204" pitchFamily="34" charset="0"/>
              </a:rPr>
              <a:t>الهند</a:t>
            </a:r>
            <a:endParaRPr lang="en-US" sz="27500" b="1" dirty="0">
              <a:latin typeface="Arial" panose="020B0604020202020204" pitchFamily="34" charset="0"/>
              <a:cs typeface="Arial" panose="020B0604020202020204" pitchFamily="34" charset="0"/>
            </a:endParaRPr>
          </a:p>
        </p:txBody>
      </p:sp>
      <p:sp>
        <p:nvSpPr>
          <p:cNvPr id="624651" name="Rectangle 11"/>
          <p:cNvSpPr>
            <a:spLocks noChangeArrowheads="1"/>
          </p:cNvSpPr>
          <p:nvPr/>
        </p:nvSpPr>
        <p:spPr bwMode="auto">
          <a:xfrm>
            <a:off x="2034298" y="2438400"/>
            <a:ext cx="5029200" cy="318530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07" tIns="45704" rIns="91407" bIns="45704"/>
          <a:lstStyle/>
          <a:p>
            <a:pPr marL="0" marR="0" lvl="0" indent="0" algn="ctr" defTabSz="914071" rtl="0" eaLnBrk="1" fontAlgn="base" latinLnBrk="0" hangingPunct="1">
              <a:lnSpc>
                <a:spcPct val="100000"/>
              </a:lnSpc>
              <a:spcBef>
                <a:spcPct val="20000"/>
              </a:spcBef>
              <a:spcAft>
                <a:spcPct val="0"/>
              </a:spcAft>
              <a:buClrTx/>
              <a:buSzTx/>
              <a:buFontTx/>
              <a:buNone/>
              <a:tabLst/>
              <a:defRPr/>
            </a:pPr>
            <a:r>
              <a:rPr kumimoji="0" lang="ar-JO" altLang="ja-JP" sz="4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وإن سلمت جسدي      حتى أحترق                ولكن ليس لي محبة          فلا أنتفع شيئاً</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071" rtl="0" eaLnBrk="1" fontAlgn="base" latinLnBrk="0" hangingPunct="1">
              <a:lnSpc>
                <a:spcPct val="100000"/>
              </a:lnSpc>
              <a:spcBef>
                <a:spcPct val="20000"/>
              </a:spcBef>
              <a:spcAft>
                <a:spcPct val="0"/>
              </a:spcAft>
              <a:buClrTx/>
              <a:buSzTx/>
              <a:buFontTx/>
              <a:buNone/>
              <a:tabLst/>
              <a:defRPr/>
            </a:pPr>
            <a:r>
              <a:rPr kumimoji="0" lang="ar-JO"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13: 3)</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40816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8" name="Picture 4" descr="image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211" y="-6003"/>
            <a:ext cx="8403115" cy="6864003"/>
          </a:xfrm>
          <a:prstGeom prst="rect">
            <a:avLst/>
          </a:prstGeom>
          <a:noFill/>
          <a:extLst>
            <a:ext uri="{909E8E84-426E-40dd-AFC4-6F175D3DCCD1}">
              <a14:hiddenFill xmlns="" xmlns:a14="http://schemas.microsoft.com/office/drawing/2010/main">
                <a:solidFill>
                  <a:srgbClr val="FFFFFF"/>
                </a:solidFill>
              </a14:hiddenFill>
            </a:ext>
          </a:extLst>
        </p:spPr>
      </p:pic>
      <p:sp>
        <p:nvSpPr>
          <p:cNvPr id="630786" name="Rectangle 2"/>
          <p:cNvSpPr>
            <a:spLocks noGrp="1" noChangeArrowheads="1"/>
          </p:cNvSpPr>
          <p:nvPr>
            <p:ph type="title"/>
          </p:nvPr>
        </p:nvSpPr>
        <p:spPr>
          <a:xfrm>
            <a:off x="685800" y="19512"/>
            <a:ext cx="7772400" cy="1143000"/>
          </a:xfrm>
        </p:spPr>
        <p:txBody>
          <a:bodyPr/>
          <a:lstStyle/>
          <a:p>
            <a:r>
              <a:rPr lang="ar-JO" b="1" dirty="0">
                <a:solidFill>
                  <a:srgbClr val="FFFFFF"/>
                </a:solidFill>
                <a:latin typeface="Arial" panose="020B0604020202020204" pitchFamily="34" charset="0"/>
                <a:cs typeface="Arial" panose="020B0604020202020204" pitchFamily="34" charset="0"/>
              </a:rPr>
              <a:t>مبنى الكنيسة المحترق</a:t>
            </a:r>
            <a:endParaRPr lang="en-US" b="1" dirty="0">
              <a:solidFill>
                <a:srgbClr val="FFFFFF"/>
              </a:solidFill>
              <a:latin typeface="Arial" panose="020B0604020202020204" pitchFamily="34" charset="0"/>
              <a:cs typeface="Arial" panose="020B0604020202020204" pitchFamily="34" charset="0"/>
            </a:endParaRPr>
          </a:p>
        </p:txBody>
      </p:sp>
      <p:sp>
        <p:nvSpPr>
          <p:cNvPr id="4" name="Text Box 37"/>
          <p:cNvSpPr txBox="1">
            <a:spLocks noChangeArrowheads="1"/>
          </p:cNvSpPr>
          <p:nvPr/>
        </p:nvSpPr>
        <p:spPr bwMode="auto">
          <a:xfrm>
            <a:off x="8410818" y="34953"/>
            <a:ext cx="701131" cy="463846"/>
          </a:xfrm>
          <a:prstGeom prst="rect">
            <a:avLst/>
          </a:prstGeom>
          <a:solidFill>
            <a:schemeClr val="bg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352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13792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6" name="Picture 4" descr="image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6225"/>
            <a:ext cx="8458200" cy="6362700"/>
          </a:xfrm>
          <a:prstGeom prst="rect">
            <a:avLst/>
          </a:prstGeom>
          <a:noFill/>
          <a:extLst>
            <a:ext uri="{909E8E84-426E-40dd-AFC4-6F175D3DCCD1}">
              <a14:hiddenFill xmlns="" xmlns:a14="http://schemas.microsoft.com/office/drawing/2010/main">
                <a:solidFill>
                  <a:srgbClr val="FFFFFF"/>
                </a:solidFill>
              </a14:hiddenFill>
            </a:ext>
          </a:extLst>
        </p:spPr>
      </p:pic>
      <p:sp>
        <p:nvSpPr>
          <p:cNvPr id="627714" name="Rectangle 2"/>
          <p:cNvSpPr>
            <a:spLocks noGrp="1" noChangeArrowheads="1"/>
          </p:cNvSpPr>
          <p:nvPr>
            <p:ph type="title"/>
          </p:nvPr>
        </p:nvSpPr>
        <p:spPr>
          <a:xfrm>
            <a:off x="0" y="0"/>
            <a:ext cx="9144000" cy="1016000"/>
          </a:xfrm>
          <a:solidFill>
            <a:srgbClr val="000000"/>
          </a:solidFill>
        </p:spPr>
        <p:txBody>
          <a:bodyPr/>
          <a:lstStyle/>
          <a:p>
            <a:r>
              <a:rPr lang="ar-JO" sz="3600" b="1" dirty="0">
                <a:solidFill>
                  <a:schemeClr val="bg1"/>
                </a:solidFill>
                <a:latin typeface="Arial" panose="020B0604020202020204" pitchFamily="34" charset="0"/>
                <a:cs typeface="Arial" panose="020B0604020202020204" pitchFamily="34" charset="0"/>
              </a:rPr>
              <a:t>دمر حريق مبنى هذه الكنيسة</a:t>
            </a:r>
            <a:endParaRPr lang="en-US" sz="3600" b="1" dirty="0">
              <a:solidFill>
                <a:schemeClr val="bg1"/>
              </a:solidFill>
              <a:latin typeface="Arial" panose="020B0604020202020204" pitchFamily="34" charset="0"/>
              <a:cs typeface="Arial" panose="020B0604020202020204" pitchFamily="34" charset="0"/>
            </a:endParaRPr>
          </a:p>
        </p:txBody>
      </p:sp>
      <p:sp>
        <p:nvSpPr>
          <p:cNvPr id="4" name="Text Box 37"/>
          <p:cNvSpPr txBox="1">
            <a:spLocks noChangeArrowheads="1"/>
          </p:cNvSpPr>
          <p:nvPr/>
        </p:nvSpPr>
        <p:spPr bwMode="auto">
          <a:xfrm>
            <a:off x="8410818" y="34953"/>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90153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4" name="Picture 4" descr="image01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148"/>
          <a:stretch/>
        </p:blipFill>
        <p:spPr bwMode="auto">
          <a:xfrm>
            <a:off x="0" y="-215900"/>
            <a:ext cx="9144000" cy="7073900"/>
          </a:xfrm>
          <a:prstGeom prst="rect">
            <a:avLst/>
          </a:prstGeom>
          <a:noFill/>
          <a:extLst>
            <a:ext uri="{909E8E84-426E-40dd-AFC4-6F175D3DCCD1}">
              <a14:hiddenFill xmlns="" xmlns:a14="http://schemas.microsoft.com/office/drawing/2010/main">
                <a:solidFill>
                  <a:srgbClr val="FFFFFF"/>
                </a:solidFill>
              </a14:hiddenFill>
            </a:ext>
          </a:extLst>
        </p:spPr>
      </p:pic>
      <p:sp>
        <p:nvSpPr>
          <p:cNvPr id="629762" name="Rectangle 2"/>
          <p:cNvSpPr>
            <a:spLocks noGrp="1" noChangeArrowheads="1"/>
          </p:cNvSpPr>
          <p:nvPr>
            <p:ph type="title"/>
          </p:nvPr>
        </p:nvSpPr>
        <p:spPr>
          <a:xfrm>
            <a:off x="82837" y="609600"/>
            <a:ext cx="3547830" cy="3533742"/>
          </a:xfrm>
        </p:spPr>
        <p:txBody>
          <a:bodyPr/>
          <a:lstStyle/>
          <a:p>
            <a:r>
              <a:rPr lang="ar-JO" b="1" dirty="0">
                <a:latin typeface="Arial" panose="020B0604020202020204" pitchFamily="34" charset="0"/>
                <a:cs typeface="Arial" panose="020B0604020202020204" pitchFamily="34" charset="0"/>
              </a:rPr>
              <a:t>نجاة           بعض      المؤمنين</a:t>
            </a:r>
            <a:endParaRPr lang="en-US" b="1" dirty="0">
              <a:latin typeface="Arial" panose="020B0604020202020204" pitchFamily="34" charset="0"/>
              <a:cs typeface="Arial" panose="020B0604020202020204" pitchFamily="34" charset="0"/>
            </a:endParaRPr>
          </a:p>
        </p:txBody>
      </p:sp>
      <p:sp>
        <p:nvSpPr>
          <p:cNvPr id="4"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213132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12" name="Picture 4" descr="image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31810" name="Rectangle 2"/>
          <p:cNvSpPr>
            <a:spLocks noGrp="1" noChangeArrowheads="1"/>
          </p:cNvSpPr>
          <p:nvPr>
            <p:ph type="title"/>
          </p:nvPr>
        </p:nvSpPr>
        <p:spPr>
          <a:xfrm>
            <a:off x="-1" y="0"/>
            <a:ext cx="9144001" cy="974904"/>
          </a:xfrm>
          <a:solidFill>
            <a:srgbClr val="000000"/>
          </a:solidFill>
        </p:spPr>
        <p:txBody>
          <a:bodyPr/>
          <a:lstStyle/>
          <a:p>
            <a:r>
              <a:rPr lang="ar-JO" dirty="0">
                <a:solidFill>
                  <a:srgbClr val="FFFFFF"/>
                </a:solidFill>
                <a:latin typeface="Arial" panose="020B0604020202020204" pitchFamily="34" charset="0"/>
                <a:cs typeface="Arial" panose="020B0604020202020204" pitchFamily="34" charset="0"/>
              </a:rPr>
              <a:t>ذهب آخرون إلى المسيح</a:t>
            </a:r>
            <a:endParaRPr lang="en-US" dirty="0">
              <a:solidFill>
                <a:srgbClr val="FFFFFF"/>
              </a:solidFill>
              <a:latin typeface="Arial" panose="020B0604020202020204" pitchFamily="34" charset="0"/>
              <a:cs typeface="Arial" panose="020B0604020202020204" pitchFamily="34" charset="0"/>
            </a:endParaRPr>
          </a:p>
        </p:txBody>
      </p:sp>
      <p:sp>
        <p:nvSpPr>
          <p:cNvPr id="4"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14796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7"/>
            <a:ext cx="9144000" cy="1786164"/>
          </a:xfrm>
        </p:spPr>
        <p:txBody>
          <a:bodyPr/>
          <a:lstStyle/>
          <a:p>
            <a:r>
              <a:rPr lang="ar-JO" sz="8800" dirty="0">
                <a:solidFill>
                  <a:schemeClr val="bg1"/>
                </a:solidFill>
                <a:latin typeface="Arial" panose="020B0604020202020204" pitchFamily="34" charset="0"/>
                <a:ea typeface="Osaka" charset="0"/>
                <a:cs typeface="Arial" panose="020B0604020202020204" pitchFamily="34" charset="0"/>
              </a:rPr>
              <a:t>برغامس</a:t>
            </a:r>
            <a:endParaRPr lang="en-US" sz="8800" dirty="0">
              <a:solidFill>
                <a:schemeClr val="bg1"/>
              </a:solidFill>
              <a:latin typeface="Arial" charset="0"/>
              <a:ea typeface="Osaka" charset="0"/>
              <a:cs typeface="Arial" charset="0"/>
            </a:endParaRPr>
          </a:p>
        </p:txBody>
      </p:sp>
      <p:sp>
        <p:nvSpPr>
          <p:cNvPr id="2" name="Title 2">
            <a:extLst>
              <a:ext uri="{FF2B5EF4-FFF2-40B4-BE49-F238E27FC236}">
                <a16:creationId xmlns:a16="http://schemas.microsoft.com/office/drawing/2014/main" id="{700B3BE9-EFC9-8F47-C0C1-885DF7EB4851}"/>
              </a:ext>
            </a:extLst>
          </p:cNvPr>
          <p:cNvSpPr txBox="1">
            <a:spLocks/>
          </p:cNvSpPr>
          <p:nvPr/>
        </p:nvSpPr>
        <p:spPr bwMode="auto">
          <a:xfrm>
            <a:off x="0" y="3733801"/>
            <a:ext cx="9144000" cy="1306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uLnTx/>
                <a:uFillTx/>
                <a:latin typeface="Arial" charset="0"/>
                <a:ea typeface="Osaka" charset="0"/>
                <a:cs typeface="Arial" charset="0"/>
              </a:rPr>
              <a:t>رؤيا ٢ :١٢-١٧</a:t>
            </a:r>
            <a:endParaRPr kumimoji="0" lang="en-US" sz="88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3439648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8D5622B-3A14-2344-858A-AD93B55134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5219" name="Title 2"/>
          <p:cNvSpPr>
            <a:spLocks noGrp="1"/>
          </p:cNvSpPr>
          <p:nvPr>
            <p:ph type="title" idx="4294967295"/>
          </p:nvPr>
        </p:nvSpPr>
        <p:spPr>
          <a:xfrm>
            <a:off x="0" y="1947636"/>
            <a:ext cx="9144000" cy="2401711"/>
          </a:xfrm>
        </p:spPr>
        <p:txBody>
          <a:bodyPr/>
          <a:lstStyle/>
          <a:p>
            <a:r>
              <a:rPr lang="ar-JO" sz="8800" dirty="0">
                <a:solidFill>
                  <a:schemeClr val="bg1"/>
                </a:solidFill>
                <a:latin typeface="Arial" charset="0"/>
                <a:ea typeface="Osaka" charset="0"/>
                <a:cs typeface="Arial" charset="0"/>
              </a:rPr>
              <a:t>أفسس</a:t>
            </a:r>
            <a:br>
              <a:rPr lang="en-US" sz="8800" dirty="0">
                <a:solidFill>
                  <a:schemeClr val="bg1"/>
                </a:solidFill>
                <a:latin typeface="Arial" charset="0"/>
                <a:ea typeface="Osaka" charset="0"/>
                <a:cs typeface="Arial" charset="0"/>
              </a:rPr>
            </a:br>
            <a:r>
              <a:rPr lang="ar-JO" sz="6000" dirty="0">
                <a:solidFill>
                  <a:schemeClr val="bg1"/>
                </a:solidFill>
                <a:latin typeface="Arial" charset="0"/>
                <a:ea typeface="Osaka" charset="0"/>
                <a:cs typeface="Arial" charset="0"/>
              </a:rPr>
              <a:t>نشيطة لكن متراجعة</a:t>
            </a:r>
            <a:br>
              <a:rPr lang="en-US" sz="6000" dirty="0">
                <a:solidFill>
                  <a:schemeClr val="bg1"/>
                </a:solidFill>
                <a:latin typeface="Arial" charset="0"/>
                <a:ea typeface="Osaka" charset="0"/>
                <a:cs typeface="Arial" charset="0"/>
              </a:rPr>
            </a:br>
            <a:r>
              <a:rPr lang="ar-JO" sz="4800" dirty="0">
                <a:solidFill>
                  <a:schemeClr val="bg1"/>
                </a:solidFill>
                <a:latin typeface="Arial" charset="0"/>
                <a:ea typeface="Osaka" charset="0"/>
                <a:cs typeface="Arial" charset="0"/>
              </a:rPr>
              <a:t>رؤيا 2: 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590748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ctrTitle"/>
          </p:nvPr>
        </p:nvSpPr>
        <p:spPr>
          <a:xfrm>
            <a:off x="1173163" y="1066800"/>
            <a:ext cx="7772400" cy="1257300"/>
          </a:xfrm>
        </p:spPr>
        <p:txBody>
          <a:bodyPr/>
          <a:lstStyle/>
          <a:p>
            <a:pPr algn="ctr"/>
            <a:r>
              <a:rPr lang="ar-JO" b="1" dirty="0">
                <a:solidFill>
                  <a:schemeClr val="tx1"/>
                </a:solidFill>
                <a:latin typeface="Arial" panose="020B0604020202020204" pitchFamily="34" charset="0"/>
                <a:ea typeface="ＭＳ Ｐゴシック" charset="0"/>
                <a:cs typeface="Arial" panose="020B0604020202020204" pitchFamily="34" charset="0"/>
              </a:rPr>
              <a:t>عزيزتي برغامس</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5602" name="Rectangle 3"/>
          <p:cNvSpPr>
            <a:spLocks noGrp="1" noChangeArrowheads="1"/>
          </p:cNvSpPr>
          <p:nvPr>
            <p:ph type="subTitle" idx="1"/>
          </p:nvPr>
        </p:nvSpPr>
        <p:spPr>
          <a:xfrm>
            <a:off x="838200" y="4594225"/>
            <a:ext cx="8305800" cy="1425575"/>
          </a:xfrm>
        </p:spPr>
        <p:txBody>
          <a:bodyPr/>
          <a:lstStyle/>
          <a:p>
            <a:pPr algn="ctr"/>
            <a:r>
              <a:rPr lang="ar-JO" sz="4000" b="1" dirty="0">
                <a:latin typeface="Arial" panose="020B0604020202020204" pitchFamily="34" charset="0"/>
                <a:ea typeface="ＭＳ Ｐゴシック" charset="0"/>
                <a:cs typeface="Arial" panose="020B0604020202020204" pitchFamily="34" charset="0"/>
              </a:rPr>
              <a:t>الكنيسة المساومة ومع ذلك</a:t>
            </a:r>
          </a:p>
          <a:p>
            <a:pPr algn="ctr"/>
            <a:r>
              <a:rPr lang="ar-JO" sz="4000" b="1" dirty="0">
                <a:latin typeface="Arial" panose="020B0604020202020204" pitchFamily="34" charset="0"/>
                <a:ea typeface="ＭＳ Ｐゴシック" charset="0"/>
                <a:cs typeface="Arial" panose="020B0604020202020204" pitchFamily="34" charset="0"/>
              </a:rPr>
              <a:t>المستمرة</a:t>
            </a:r>
            <a:endParaRPr lang="en-US" sz="4000" b="1" dirty="0">
              <a:latin typeface="Arial" panose="020B0604020202020204" pitchFamily="34" charset="0"/>
              <a:ea typeface="ＭＳ Ｐゴシック" charset="0"/>
              <a:cs typeface="Arial" panose="020B0604020202020204" pitchFamily="34" charset="0"/>
            </a:endParaRPr>
          </a:p>
        </p:txBody>
      </p:sp>
      <p:graphicFrame>
        <p:nvGraphicFramePr>
          <p:cNvPr id="25603"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name="Document" r:id="rId4" imgW="1505712" imgH="664464" progId="Word.Document.8">
                  <p:embed/>
                </p:oleObj>
              </mc:Choice>
              <mc:Fallback>
                <p:oleObj name="Document" r:id="rId4" imgW="1505712" imgH="664464" progId="Word.Document.8">
                  <p:embed/>
                  <p:pic>
                    <p:nvPicPr>
                      <p:cNvPr id="2560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34751648"/>
      </p:ext>
    </p:extLst>
  </p:cSld>
  <p:clrMapOvr>
    <a:overrideClrMapping bg1="dk2" tx1="lt1" bg2="dk1" tx2="lt2" accent1="accent1" accent2="accent2" accent3="accent3" accent4="accent4" accent5="accent5" accent6="accent6" hlink="hlink" folHlink="folHlink"/>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noChangeAspect="1"/>
          </p:cNvGrpSpPr>
          <p:nvPr/>
        </p:nvGrpSpPr>
        <p:grpSpPr bwMode="auto">
          <a:xfrm>
            <a:off x="2762248" y="1981200"/>
            <a:ext cx="2962277" cy="3032125"/>
            <a:chOff x="3059832" y="2348880"/>
            <a:chExt cx="2664304" cy="2664312"/>
          </a:xfrm>
        </p:grpSpPr>
        <p:sp>
          <p:nvSpPr>
            <p:cNvPr id="794651"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059832" y="2709309"/>
              <a:ext cx="2592897" cy="1569947"/>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السيف الماضي  ذي الحدين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4631"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برغامس (رؤ 2: 12-17)</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4640"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353</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51059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noChangeAspect="1"/>
          </p:cNvGrpSpPr>
          <p:nvPr/>
        </p:nvGrpSpPr>
        <p:grpSpPr bwMode="auto">
          <a:xfrm>
            <a:off x="2762248" y="2349500"/>
            <a:ext cx="2962277" cy="2663825"/>
            <a:chOff x="3059832" y="2348880"/>
            <a:chExt cx="2664304" cy="2664312"/>
          </a:xfrm>
        </p:grpSpPr>
        <p:sp>
          <p:nvSpPr>
            <p:cNvPr id="794651"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059832" y="2709309"/>
              <a:ext cx="2592897" cy="1569947"/>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السيف الماضي  ذي الحدين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703512" y="1997075"/>
            <a:ext cx="3240088" cy="3108325"/>
            <a:chOff x="2983932" y="2348880"/>
            <a:chExt cx="3035995" cy="2628770"/>
          </a:xfrm>
        </p:grpSpPr>
        <p:sp>
          <p:nvSpPr>
            <p:cNvPr id="794649"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5" name="TextBox 24"/>
            <p:cNvSpPr txBox="1"/>
            <p:nvPr/>
          </p:nvSpPr>
          <p:spPr>
            <a:xfrm>
              <a:off x="2983932" y="2420944"/>
              <a:ext cx="3035995" cy="15490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متمسك باسم المسيح         ولم ينكر إيمانه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4631"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برغامس (رؤ 2: 12-17)</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4640"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353</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83221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noChangeAspect="1"/>
          </p:cNvGrpSpPr>
          <p:nvPr/>
        </p:nvGrpSpPr>
        <p:grpSpPr bwMode="auto">
          <a:xfrm>
            <a:off x="2762248" y="2349500"/>
            <a:ext cx="2962277" cy="2663825"/>
            <a:chOff x="3059832" y="2348880"/>
            <a:chExt cx="2664304" cy="2664312"/>
          </a:xfrm>
        </p:grpSpPr>
        <p:sp>
          <p:nvSpPr>
            <p:cNvPr id="794651"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059832" y="2709309"/>
              <a:ext cx="2592897" cy="1569947"/>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السيف الماضي  ذي الحدين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627312" y="2349500"/>
            <a:ext cx="3240088" cy="2663825"/>
            <a:chOff x="2983932" y="2348880"/>
            <a:chExt cx="3035995" cy="2628770"/>
          </a:xfrm>
        </p:grpSpPr>
        <p:sp>
          <p:nvSpPr>
            <p:cNvPr id="794649"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5" name="TextBox 24"/>
            <p:cNvSpPr txBox="1"/>
            <p:nvPr/>
          </p:nvSpPr>
          <p:spPr>
            <a:xfrm>
              <a:off x="2983932" y="2420944"/>
              <a:ext cx="3035995" cy="15490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متمسك باسم المسيح         ولم ينكر إيمانه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605085" y="1844675"/>
            <a:ext cx="3622677" cy="3671888"/>
            <a:chOff x="2203949" y="1844824"/>
            <a:chExt cx="4096243" cy="3672409"/>
          </a:xfrm>
        </p:grpSpPr>
        <p:sp>
          <p:nvSpPr>
            <p:cNvPr id="794647" name="Oval 21"/>
            <p:cNvSpPr>
              <a:spLocks noChangeArrowheads="1"/>
            </p:cNvSpPr>
            <p:nvPr/>
          </p:nvSpPr>
          <p:spPr bwMode="auto">
            <a:xfrm>
              <a:off x="2203949" y="1844824"/>
              <a:ext cx="4096243" cy="3672409"/>
            </a:xfrm>
            <a:prstGeom prst="ellipse">
              <a:avLst/>
            </a:prstGeom>
            <a:solidFill>
              <a:schemeClr val="tx1"/>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3" name="TextBox 22"/>
            <p:cNvSpPr txBox="1"/>
            <p:nvPr/>
          </p:nvSpPr>
          <p:spPr>
            <a:xfrm>
              <a:off x="3135568" y="2252215"/>
              <a:ext cx="2283906" cy="193926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قوم متمسكين بتعليم بلعام والنيقولاويين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4631"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برغامس (رؤ 2: 12-17)</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4640"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353</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12904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noChangeAspect="1"/>
          </p:cNvGrpSpPr>
          <p:nvPr/>
        </p:nvGrpSpPr>
        <p:grpSpPr bwMode="auto">
          <a:xfrm>
            <a:off x="2762248" y="2349500"/>
            <a:ext cx="2962277" cy="2663825"/>
            <a:chOff x="3059832" y="2348880"/>
            <a:chExt cx="2664304" cy="2664312"/>
          </a:xfrm>
        </p:grpSpPr>
        <p:sp>
          <p:nvSpPr>
            <p:cNvPr id="794651"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059832" y="2709309"/>
              <a:ext cx="2592897" cy="1569947"/>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السيف الماضي  ذي الحدين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627312" y="2349500"/>
            <a:ext cx="3240088" cy="2663825"/>
            <a:chOff x="2983932" y="2348880"/>
            <a:chExt cx="3035995" cy="2628770"/>
          </a:xfrm>
        </p:grpSpPr>
        <p:sp>
          <p:nvSpPr>
            <p:cNvPr id="794649"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5" name="TextBox 24"/>
            <p:cNvSpPr txBox="1"/>
            <p:nvPr/>
          </p:nvSpPr>
          <p:spPr>
            <a:xfrm>
              <a:off x="2983932" y="2420944"/>
              <a:ext cx="3035995" cy="15490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متمسك باسم المسيح         ولم ينكر إيمانه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605085" y="1844675"/>
            <a:ext cx="3622677" cy="3671888"/>
            <a:chOff x="2203949" y="1844824"/>
            <a:chExt cx="4096243" cy="3672409"/>
          </a:xfrm>
        </p:grpSpPr>
        <p:sp>
          <p:nvSpPr>
            <p:cNvPr id="794647" name="Oval 21"/>
            <p:cNvSpPr>
              <a:spLocks noChangeArrowheads="1"/>
            </p:cNvSpPr>
            <p:nvPr/>
          </p:nvSpPr>
          <p:spPr bwMode="auto">
            <a:xfrm>
              <a:off x="2203949" y="1844824"/>
              <a:ext cx="4096243" cy="3672409"/>
            </a:xfrm>
            <a:prstGeom prst="ellipse">
              <a:avLst/>
            </a:prstGeom>
            <a:solidFill>
              <a:schemeClr val="tx1"/>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3" name="TextBox 22"/>
            <p:cNvSpPr txBox="1"/>
            <p:nvPr/>
          </p:nvSpPr>
          <p:spPr>
            <a:xfrm>
              <a:off x="3370356" y="1844824"/>
              <a:ext cx="2283906" cy="193926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قوم متمسكين بتعليم بلعام والنيقولاويين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noChangeAspect="1"/>
          </p:cNvGrpSpPr>
          <p:nvPr/>
        </p:nvGrpSpPr>
        <p:grpSpPr bwMode="auto">
          <a:xfrm>
            <a:off x="2362200" y="1298575"/>
            <a:ext cx="4076423" cy="4176713"/>
            <a:chOff x="2060104" y="1349152"/>
            <a:chExt cx="4672136" cy="4600127"/>
          </a:xfrm>
        </p:grpSpPr>
        <p:sp>
          <p:nvSpPr>
            <p:cNvPr id="17" name="Oval 16"/>
            <p:cNvSpPr/>
            <p:nvPr/>
          </p:nvSpPr>
          <p:spPr bwMode="auto">
            <a:xfrm>
              <a:off x="2060104" y="1349152"/>
              <a:ext cx="4672136" cy="4600127"/>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9" name="TextBox 18"/>
            <p:cNvSpPr txBox="1"/>
            <p:nvPr/>
          </p:nvSpPr>
          <p:spPr>
            <a:xfrm>
              <a:off x="3059552" y="1412646"/>
              <a:ext cx="2665193" cy="120003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4631"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برغامس (رؤ 2: 12-17)</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4640"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353</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68216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noChangeAspect="1"/>
          </p:cNvGrpSpPr>
          <p:nvPr/>
        </p:nvGrpSpPr>
        <p:grpSpPr bwMode="auto">
          <a:xfrm>
            <a:off x="2762248" y="2349500"/>
            <a:ext cx="2962277" cy="2663825"/>
            <a:chOff x="3059832" y="2348880"/>
            <a:chExt cx="2664304" cy="2664312"/>
          </a:xfrm>
        </p:grpSpPr>
        <p:sp>
          <p:nvSpPr>
            <p:cNvPr id="794651"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059832" y="2709309"/>
              <a:ext cx="2592897" cy="1569947"/>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السيف الماضي  ذي الحدين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627312" y="2349500"/>
            <a:ext cx="3240088" cy="2663825"/>
            <a:chOff x="2983932" y="2348880"/>
            <a:chExt cx="3035995" cy="2628770"/>
          </a:xfrm>
        </p:grpSpPr>
        <p:sp>
          <p:nvSpPr>
            <p:cNvPr id="794649"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5" name="TextBox 24"/>
            <p:cNvSpPr txBox="1"/>
            <p:nvPr/>
          </p:nvSpPr>
          <p:spPr>
            <a:xfrm>
              <a:off x="2983932" y="2420944"/>
              <a:ext cx="3035995" cy="15490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متمسك باسم المسيح         ولم ينكر إيمانه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605085" y="1844675"/>
            <a:ext cx="3622677" cy="3671888"/>
            <a:chOff x="2203949" y="1844824"/>
            <a:chExt cx="4096243" cy="3672409"/>
          </a:xfrm>
        </p:grpSpPr>
        <p:sp>
          <p:nvSpPr>
            <p:cNvPr id="794647" name="Oval 21"/>
            <p:cNvSpPr>
              <a:spLocks noChangeArrowheads="1"/>
            </p:cNvSpPr>
            <p:nvPr/>
          </p:nvSpPr>
          <p:spPr bwMode="auto">
            <a:xfrm>
              <a:off x="2203949" y="1844824"/>
              <a:ext cx="4096243" cy="3672409"/>
            </a:xfrm>
            <a:prstGeom prst="ellipse">
              <a:avLst/>
            </a:prstGeom>
            <a:solidFill>
              <a:schemeClr val="tx1"/>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3" name="TextBox 22"/>
            <p:cNvSpPr txBox="1"/>
            <p:nvPr/>
          </p:nvSpPr>
          <p:spPr>
            <a:xfrm>
              <a:off x="3370356" y="1844824"/>
              <a:ext cx="2283906" cy="193926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قوم متمسكين بتعليم بلعام والنيقولاويين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noChangeAspect="1"/>
          </p:cNvGrpSpPr>
          <p:nvPr/>
        </p:nvGrpSpPr>
        <p:grpSpPr bwMode="auto">
          <a:xfrm>
            <a:off x="2474915" y="1349375"/>
            <a:ext cx="4076423" cy="4600575"/>
            <a:chOff x="2060104" y="1349152"/>
            <a:chExt cx="4672136" cy="4600127"/>
          </a:xfrm>
        </p:grpSpPr>
        <p:sp>
          <p:nvSpPr>
            <p:cNvPr id="17" name="Oval 16"/>
            <p:cNvSpPr/>
            <p:nvPr/>
          </p:nvSpPr>
          <p:spPr bwMode="auto">
            <a:xfrm>
              <a:off x="2060104" y="1349152"/>
              <a:ext cx="4672136" cy="4600127"/>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9" name="TextBox 18"/>
            <p:cNvSpPr txBox="1"/>
            <p:nvPr/>
          </p:nvSpPr>
          <p:spPr>
            <a:xfrm>
              <a:off x="3059552" y="1412646"/>
              <a:ext cx="2665193" cy="120003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28" name="Group 27"/>
          <p:cNvGrpSpPr>
            <a:grpSpLocks noChangeAspect="1"/>
          </p:cNvGrpSpPr>
          <p:nvPr/>
        </p:nvGrpSpPr>
        <p:grpSpPr bwMode="auto">
          <a:xfrm>
            <a:off x="1828800" y="836613"/>
            <a:ext cx="5062536" cy="5326062"/>
            <a:chOff x="1475656" y="836712"/>
            <a:chExt cx="5904656" cy="5688632"/>
          </a:xfrm>
        </p:grpSpPr>
        <p:sp>
          <p:nvSpPr>
            <p:cNvPr id="794643"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30" name="TextBox 29"/>
            <p:cNvSpPr txBox="1"/>
            <p:nvPr/>
          </p:nvSpPr>
          <p:spPr>
            <a:xfrm>
              <a:off x="2596272" y="836712"/>
              <a:ext cx="3663424" cy="156983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إن لم تتب وإلا سأحارب هؤلاء بسيف فمي</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4631"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برغامس (رؤ 2: 12-17)</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4640"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353</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30915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4625"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762248" y="2349500"/>
            <a:ext cx="2962277" cy="2663825"/>
            <a:chOff x="3059832" y="2348880"/>
            <a:chExt cx="2664304" cy="2664312"/>
          </a:xfrm>
        </p:grpSpPr>
        <p:sp>
          <p:nvSpPr>
            <p:cNvPr id="794651"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059832" y="2709309"/>
              <a:ext cx="2592897" cy="1569947"/>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السيف الماضي  ذي الحدين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627312" y="2349500"/>
            <a:ext cx="3240088" cy="2663825"/>
            <a:chOff x="2983932" y="2348880"/>
            <a:chExt cx="3035995" cy="2628770"/>
          </a:xfrm>
        </p:grpSpPr>
        <p:sp>
          <p:nvSpPr>
            <p:cNvPr id="794649"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5" name="TextBox 24"/>
            <p:cNvSpPr txBox="1"/>
            <p:nvPr/>
          </p:nvSpPr>
          <p:spPr>
            <a:xfrm>
              <a:off x="2983932" y="2420944"/>
              <a:ext cx="3035995" cy="15490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متمسك باسم المسيح         ولم ينكر إيمانه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605085" y="1844675"/>
            <a:ext cx="3622677" cy="3671888"/>
            <a:chOff x="2203949" y="1844824"/>
            <a:chExt cx="4096243" cy="3672409"/>
          </a:xfrm>
        </p:grpSpPr>
        <p:sp>
          <p:nvSpPr>
            <p:cNvPr id="794647" name="Oval 21"/>
            <p:cNvSpPr>
              <a:spLocks noChangeArrowheads="1"/>
            </p:cNvSpPr>
            <p:nvPr/>
          </p:nvSpPr>
          <p:spPr bwMode="auto">
            <a:xfrm>
              <a:off x="2203949" y="1844824"/>
              <a:ext cx="4096243" cy="3672409"/>
            </a:xfrm>
            <a:prstGeom prst="ellipse">
              <a:avLst/>
            </a:prstGeom>
            <a:solidFill>
              <a:schemeClr val="tx1"/>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3" name="TextBox 22"/>
            <p:cNvSpPr txBox="1"/>
            <p:nvPr/>
          </p:nvSpPr>
          <p:spPr>
            <a:xfrm>
              <a:off x="3370356" y="1844824"/>
              <a:ext cx="2283906" cy="193926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قوم متمسكين بتعليم بلعام والنيقولاويين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noChangeAspect="1"/>
          </p:cNvGrpSpPr>
          <p:nvPr/>
        </p:nvGrpSpPr>
        <p:grpSpPr bwMode="auto">
          <a:xfrm>
            <a:off x="2474915" y="1349375"/>
            <a:ext cx="4076423" cy="4600575"/>
            <a:chOff x="2060104" y="1349152"/>
            <a:chExt cx="4672136" cy="4600127"/>
          </a:xfrm>
        </p:grpSpPr>
        <p:sp>
          <p:nvSpPr>
            <p:cNvPr id="17" name="Oval 16"/>
            <p:cNvSpPr/>
            <p:nvPr/>
          </p:nvSpPr>
          <p:spPr bwMode="auto">
            <a:xfrm>
              <a:off x="2060104" y="1349152"/>
              <a:ext cx="4672136" cy="4600127"/>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9" name="TextBox 18"/>
            <p:cNvSpPr txBox="1"/>
            <p:nvPr/>
          </p:nvSpPr>
          <p:spPr>
            <a:xfrm>
              <a:off x="3059552" y="1412646"/>
              <a:ext cx="2665193" cy="120003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28" name="Group 27"/>
          <p:cNvGrpSpPr>
            <a:grpSpLocks noChangeAspect="1"/>
          </p:cNvGrpSpPr>
          <p:nvPr/>
        </p:nvGrpSpPr>
        <p:grpSpPr bwMode="auto">
          <a:xfrm>
            <a:off x="2101851" y="836613"/>
            <a:ext cx="5062536" cy="5688012"/>
            <a:chOff x="1475656" y="836712"/>
            <a:chExt cx="5904656" cy="5688632"/>
          </a:xfrm>
        </p:grpSpPr>
        <p:sp>
          <p:nvSpPr>
            <p:cNvPr id="794643"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30" name="TextBox 29"/>
            <p:cNvSpPr txBox="1"/>
            <p:nvPr/>
          </p:nvSpPr>
          <p:spPr>
            <a:xfrm>
              <a:off x="2596272" y="836712"/>
              <a:ext cx="3663424" cy="156983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black"/>
                  </a:solidFill>
                  <a:effectLst>
                    <a:outerShdw blurRad="38100" dist="38100" dir="2700000" algn="tl">
                      <a:srgbClr val="000000">
                        <a:alpha val="43137"/>
                      </a:srgbClr>
                    </a:outerShdw>
                  </a:effectLst>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black"/>
                  </a:solidFill>
                  <a:effectLst>
                    <a:outerShdw blurRad="38100" dist="38100" dir="2700000" algn="tl">
                      <a:srgbClr val="000000">
                        <a:alpha val="43137"/>
                      </a:srgbClr>
                    </a:outerShdw>
                  </a:effectLst>
                  <a:latin typeface="Arial"/>
                  <a:ea typeface="ＭＳ Ｐゴシック" charset="0"/>
                  <a:cs typeface="Arial"/>
                </a:rPr>
                <a:t>إن لم تتب وإلا سأحارب هؤلاء بسيف فمي</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4631"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برغامس (رؤ 2: 12-17)</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13" name="Group 12"/>
          <p:cNvGrpSpPr>
            <a:grpSpLocks noChangeAspect="1"/>
          </p:cNvGrpSpPr>
          <p:nvPr/>
        </p:nvGrpSpPr>
        <p:grpSpPr bwMode="auto">
          <a:xfrm>
            <a:off x="1786212" y="386522"/>
            <a:ext cx="5882999" cy="6650382"/>
            <a:chOff x="2193862" y="836712"/>
            <a:chExt cx="5186450" cy="5688634"/>
          </a:xfrm>
        </p:grpSpPr>
        <p:sp>
          <p:nvSpPr>
            <p:cNvPr id="794641" name="Oval 4"/>
            <p:cNvSpPr>
              <a:spLocks noChangeArrowheads="1"/>
            </p:cNvSpPr>
            <p:nvPr/>
          </p:nvSpPr>
          <p:spPr bwMode="auto">
            <a:xfrm>
              <a:off x="2193862" y="836712"/>
              <a:ext cx="5186450" cy="5688634"/>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15" name="TextBox 14"/>
            <p:cNvSpPr txBox="1"/>
            <p:nvPr/>
          </p:nvSpPr>
          <p:spPr>
            <a:xfrm>
              <a:off x="2915782" y="836712"/>
              <a:ext cx="3024405" cy="13426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الحصول على المن المخفى والحصاة البيضاء وعليها اسم</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4640"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cs typeface="Arial" charset="0"/>
              </a:rPr>
              <a:t>353</a:t>
            </a:r>
            <a:endParaRPr kumimoji="0" lang="en-US" sz="2400" b="1" i="0" u="none" strike="noStrike" kern="1200" cap="none" spc="0" normalizeH="0" baseline="0" noProof="0" dirty="0">
              <a:ln>
                <a:noFill/>
              </a:ln>
              <a:solidFill>
                <a:prstClr val="white"/>
              </a:solidFill>
              <a:effectLst/>
              <a:uLnTx/>
              <a:uFillTx/>
              <a:latin typeface="Arial" charset="0"/>
              <a:cs typeface="Arial" charset="0"/>
            </a:endParaRPr>
          </a:p>
        </p:txBody>
      </p:sp>
    </p:spTree>
    <p:extLst>
      <p:ext uri="{BB962C8B-B14F-4D97-AF65-F5344CB8AC3E}">
        <p14:creationId xmlns:p14="http://schemas.microsoft.com/office/powerpoint/2010/main" val="25912264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14400" y="457200"/>
            <a:ext cx="8229600" cy="6494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ar-SA" sz="3200" b="1" dirty="0">
                <a:latin typeface="Arial" panose="020B0604020202020204" pitchFamily="34" charset="0"/>
                <a:cs typeface="Arial" panose="020B0604020202020204" pitchFamily="34" charset="0"/>
              </a:rPr>
              <a:t>١٢ وَاكْتُبْ إِلَى مَلاَكِ الْكَنِيسَةِ الَّتِي فِي </a:t>
            </a:r>
            <a:r>
              <a:rPr lang="ar-SA" sz="3200" b="1" dirty="0" err="1">
                <a:latin typeface="Arial" panose="020B0604020202020204" pitchFamily="34" charset="0"/>
                <a:cs typeface="Arial" panose="020B0604020202020204" pitchFamily="34" charset="0"/>
              </a:rPr>
              <a:t>بَرْغَامُسَ</a:t>
            </a:r>
            <a:r>
              <a:rPr lang="ar-SA" sz="3200" b="1" dirty="0">
                <a:latin typeface="Arial" panose="020B0604020202020204" pitchFamily="34" charset="0"/>
                <a:cs typeface="Arial" panose="020B0604020202020204" pitchFamily="34" charset="0"/>
              </a:rPr>
              <a:t>: «هَذَا يَقُولُهُ الَّذِي لَهُ السَّيْفُ الْمَاضِي ذُو الْحَدَّيْنِ. ١٣ أَنَا عَارِفٌ أَعْمَالَكَ، وَأَيْنَ تَسْكُنُ حَيْثُ كُرْسِيُّ الشَّيْطَانِ، وَأَنْتَ مُتَمَسِّكٌ بِاسْمِي وَلَمْ تُنْكِرْ إِيمَانِي حَتَّى فِي الأَيَّامِ الَّتِي فِيهَا كَانَ </a:t>
            </a:r>
            <a:r>
              <a:rPr lang="ar-SA" sz="3200" b="1" dirty="0" err="1">
                <a:latin typeface="Arial" panose="020B0604020202020204" pitchFamily="34" charset="0"/>
                <a:cs typeface="Arial" panose="020B0604020202020204" pitchFamily="34" charset="0"/>
              </a:rPr>
              <a:t>أَنْتِيبَاسُ</a:t>
            </a:r>
            <a:r>
              <a:rPr lang="ar-SA" sz="3200" b="1" dirty="0">
                <a:latin typeface="Arial" panose="020B0604020202020204" pitchFamily="34" charset="0"/>
                <a:cs typeface="Arial" panose="020B0604020202020204" pitchFamily="34" charset="0"/>
              </a:rPr>
              <a:t> شَهِيدِي الأَمِينُ الَّذِي قُتِلَ عِنْدَكُمْ حَيْثُ الشَّيْطَانُ يَسْكُنُ. ١٤ وَلَكِنْ عِنْدِي عَلَيْكَ قَلِيلٌ: أَنَّ عِنْدَكَ هُنَاكَ قَوْماً مُتَمَسِّكِينَ بِتَعْلِيمِ </a:t>
            </a:r>
            <a:r>
              <a:rPr lang="ar-SA" sz="3200" b="1" dirty="0" err="1">
                <a:latin typeface="Arial" panose="020B0604020202020204" pitchFamily="34" charset="0"/>
                <a:cs typeface="Arial" panose="020B0604020202020204" pitchFamily="34" charset="0"/>
              </a:rPr>
              <a:t>بَلْعَامَ</a:t>
            </a:r>
            <a:r>
              <a:rPr lang="ar-SA" sz="3200" b="1" dirty="0">
                <a:latin typeface="Arial" panose="020B0604020202020204" pitchFamily="34" charset="0"/>
                <a:cs typeface="Arial" panose="020B0604020202020204" pitchFamily="34" charset="0"/>
              </a:rPr>
              <a:t>، الَّذِي كَانَ يُعَلِّمُ </a:t>
            </a:r>
            <a:r>
              <a:rPr lang="ar-SA" sz="3200" b="1" dirty="0" err="1">
                <a:latin typeface="Arial" panose="020B0604020202020204" pitchFamily="34" charset="0"/>
                <a:cs typeface="Arial" panose="020B0604020202020204" pitchFamily="34" charset="0"/>
              </a:rPr>
              <a:t>بَالاَقَ</a:t>
            </a:r>
            <a:r>
              <a:rPr lang="ar-SA" sz="3200" b="1" dirty="0">
                <a:latin typeface="Arial" panose="020B0604020202020204" pitchFamily="34" charset="0"/>
                <a:cs typeface="Arial" panose="020B0604020202020204" pitchFamily="34" charset="0"/>
              </a:rPr>
              <a:t> أَنْ يُلْقِيَ </a:t>
            </a:r>
            <a:r>
              <a:rPr lang="ar-SA" sz="3200" b="1" dirty="0" err="1">
                <a:latin typeface="Arial" panose="020B0604020202020204" pitchFamily="34" charset="0"/>
                <a:cs typeface="Arial" panose="020B0604020202020204" pitchFamily="34" charset="0"/>
              </a:rPr>
              <a:t>مَعْثَرَةً</a:t>
            </a:r>
            <a:r>
              <a:rPr lang="ar-SA" sz="3200" b="1" dirty="0">
                <a:latin typeface="Arial" panose="020B0604020202020204" pitchFamily="34" charset="0"/>
                <a:cs typeface="Arial" panose="020B0604020202020204" pitchFamily="34" charset="0"/>
              </a:rPr>
              <a:t> أَمَامَ بَنِي إِسْرَائِيلَ: أَنْ يَأْكُلُوا مَا ذُبِحَ لِلأَوْثَانِ، وَيَزْنُوا. ١٥ هَكَذَا عِنْدَكَ أَنْتَ أَيْضاً قَوْمٌ مُتَمَسِّكُونَ بِتَعَالِيمِ </a:t>
            </a:r>
            <a:r>
              <a:rPr lang="ar-SA" sz="3200" b="1" dirty="0" err="1">
                <a:latin typeface="Arial" panose="020B0604020202020204" pitchFamily="34" charset="0"/>
                <a:cs typeface="Arial" panose="020B0604020202020204" pitchFamily="34" charset="0"/>
              </a:rPr>
              <a:t>النُّقُولاَوِيِّينَ</a:t>
            </a:r>
            <a:r>
              <a:rPr lang="ar-SA" sz="3200" b="1" dirty="0">
                <a:latin typeface="Arial" panose="020B0604020202020204" pitchFamily="34" charset="0"/>
                <a:cs typeface="Arial" panose="020B0604020202020204" pitchFamily="34" charset="0"/>
              </a:rPr>
              <a:t> الَّذِي أُبْغِضُهُ. ١٦ فَتُبْ وَإِلَّا فَإِنِّي آتِيكَ سَرِيعاً وَأُحَارِبُهُمْ بِسَيْفِ فَمِي. ١٧ مَنْ لَهُ أُذُنٌ فَلْيَسْمَعْ مَا يَقُولُهُ الرُّوحُ لِلْكَنَائِسِ. مَنْ يَغْلِبُ فَسَأُعْطِيهِ أَنْ يَأْكُلَ مِنَ الْمَنِّ </a:t>
            </a:r>
            <a:r>
              <a:rPr lang="ar-SA" sz="3200" b="1" dirty="0" err="1">
                <a:latin typeface="Arial" panose="020B0604020202020204" pitchFamily="34" charset="0"/>
                <a:cs typeface="Arial" panose="020B0604020202020204" pitchFamily="34" charset="0"/>
              </a:rPr>
              <a:t>الْمُخْفَى</a:t>
            </a:r>
            <a:r>
              <a:rPr lang="ar-SA" sz="3200" b="1" dirty="0">
                <a:latin typeface="Arial" panose="020B0604020202020204" pitchFamily="34" charset="0"/>
                <a:cs typeface="Arial" panose="020B0604020202020204" pitchFamily="34" charset="0"/>
              </a:rPr>
              <a:t>، وَأُعْطِيهِ حَصَاةً بَيْضَاءَ، وَعَلَى الْحَصَاةِ اسْمٌ جَدِيدٌ مَكْتُوبٌ لاَ يَعْرِفُهُ أَحَدٌ غَيْرُ الَّذِي يَأْخُذُ». </a:t>
            </a:r>
          </a:p>
        </p:txBody>
      </p:sp>
      <p:sp>
        <p:nvSpPr>
          <p:cNvPr id="18435" name="Text Box 3"/>
          <p:cNvSpPr txBox="1">
            <a:spLocks noChangeArrowheads="1"/>
          </p:cNvSpPr>
          <p:nvPr/>
        </p:nvSpPr>
        <p:spPr bwMode="auto">
          <a:xfrm>
            <a:off x="1676400" y="-76200"/>
            <a:ext cx="6553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r>
              <a:rPr lang="ar-SA" sz="2800" b="1" dirty="0"/>
              <a:t>رؤيا ٢ : ١٢-١٧</a:t>
            </a:r>
          </a:p>
        </p:txBody>
      </p:sp>
    </p:spTree>
    <p:extLst>
      <p:ext uri="{BB962C8B-B14F-4D97-AF65-F5344CB8AC3E}">
        <p14:creationId xmlns:p14="http://schemas.microsoft.com/office/powerpoint/2010/main" val="1347198034"/>
      </p:ext>
    </p:extLst>
  </p:cSld>
  <p:clrMapOvr>
    <a:masterClrMapping/>
  </p:clrMapOvr>
  <p:transition>
    <p:random/>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ctrTitle"/>
          </p:nvPr>
        </p:nvSpPr>
        <p:spPr>
          <a:xfrm>
            <a:off x="145774" y="1341438"/>
            <a:ext cx="8799789" cy="1143000"/>
          </a:xfrm>
        </p:spPr>
        <p:txBody>
          <a:bodyPr/>
          <a:lstStyle/>
          <a:p>
            <a:pPr algn="ctr"/>
            <a:r>
              <a:rPr lang="ar-JO" b="1" dirty="0">
                <a:latin typeface="Arial" panose="020B0604020202020204" pitchFamily="34" charset="0"/>
                <a:ea typeface="ＭＳ Ｐゴシック" charset="0"/>
                <a:cs typeface="Arial" panose="020B0604020202020204" pitchFamily="34" charset="0"/>
              </a:rPr>
              <a:t>مأمورية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27650" name="Rectangle 3"/>
          <p:cNvSpPr>
            <a:spLocks noGrp="1" noChangeArrowheads="1"/>
          </p:cNvSpPr>
          <p:nvPr>
            <p:ph type="subTitle" idx="1"/>
          </p:nvPr>
        </p:nvSpPr>
        <p:spPr>
          <a:xfrm>
            <a:off x="914400" y="3886200"/>
            <a:ext cx="7315200" cy="1752600"/>
          </a:xfrm>
        </p:spPr>
        <p:txBody>
          <a:bodyPr/>
          <a:lstStyle/>
          <a:p>
            <a:pPr algn="ctr"/>
            <a:r>
              <a:rPr lang="ar-JO" sz="2800" b="1" dirty="0">
                <a:latin typeface="Arial" charset="0"/>
                <a:ea typeface="ＭＳ Ｐゴシック" charset="0"/>
                <a:cs typeface="Arial" charset="0"/>
              </a:rPr>
              <a:t>أخبر يسوع يوحنا أن يرسل هذه الرسالة                       إلى ملاك (أو رسول) كنيسة برغامس (2: 12)</a:t>
            </a:r>
            <a:endParaRPr lang="en-US" sz="2800" b="1" dirty="0">
              <a:latin typeface="Arial" charset="0"/>
              <a:ea typeface="ＭＳ Ｐゴシック" charset="0"/>
              <a:cs typeface="Arial" charset="0"/>
            </a:endParaRPr>
          </a:p>
        </p:txBody>
      </p:sp>
    </p:spTree>
    <p:extLst>
      <p:ext uri="{BB962C8B-B14F-4D97-AF65-F5344CB8AC3E}">
        <p14:creationId xmlns:p14="http://schemas.microsoft.com/office/powerpoint/2010/main" val="686710457"/>
      </p:ext>
    </p:extLst>
  </p:cSld>
  <p:clrMapOvr>
    <a:masterClrMapping/>
  </p:clrMapOvr>
  <p:transition>
    <p:random/>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ctrTitle"/>
          </p:nvPr>
        </p:nvSpPr>
        <p:spPr>
          <a:xfrm>
            <a:off x="212036" y="1341438"/>
            <a:ext cx="8733528" cy="1143000"/>
          </a:xfrm>
        </p:spPr>
        <p:txBody>
          <a:bodyPr/>
          <a:lstStyle/>
          <a:p>
            <a:pPr algn="ctr"/>
            <a:r>
              <a:rPr lang="ar-JO" b="1" dirty="0">
                <a:latin typeface="Arial" panose="020B0604020202020204" pitchFamily="34" charset="0"/>
                <a:ea typeface="ＭＳ Ｐゴシック" charset="0"/>
                <a:cs typeface="Arial" panose="020B0604020202020204" pitchFamily="34" charset="0"/>
              </a:rPr>
              <a:t>مأمورية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28674" name="Rectangle 3"/>
          <p:cNvSpPr>
            <a:spLocks noGrp="1" noChangeArrowheads="1"/>
          </p:cNvSpPr>
          <p:nvPr>
            <p:ph type="subTitle" idx="1"/>
          </p:nvPr>
        </p:nvSpPr>
        <p:spPr>
          <a:xfrm>
            <a:off x="914400" y="3886200"/>
            <a:ext cx="7239000" cy="2819400"/>
          </a:xfrm>
        </p:spPr>
        <p:txBody>
          <a:bodyPr/>
          <a:lstStyle/>
          <a:p>
            <a:pPr algn="r" rtl="1"/>
            <a:r>
              <a:rPr lang="ar-SA" b="1" dirty="0">
                <a:latin typeface="Arial" panose="020B0604020202020204" pitchFamily="34" charset="0"/>
                <a:cs typeface="Arial" panose="020B0604020202020204" pitchFamily="34" charset="0"/>
              </a:rPr>
              <a:t>رؤيا ٢ : ١٣</a:t>
            </a:r>
          </a:p>
          <a:p>
            <a:pPr algn="r" rtl="1"/>
            <a:r>
              <a:rPr lang="ar-SA" b="1" dirty="0">
                <a:latin typeface="Arial" panose="020B0604020202020204" pitchFamily="34" charset="0"/>
                <a:cs typeface="Arial" panose="020B0604020202020204" pitchFamily="34" charset="0"/>
              </a:rPr>
              <a:t>أَنَا عَارِفٌ أَعْمَالَكَ، وَأَيْنَ تَسْكُنُ حَيْثُ كُرْسِيُّ الشَّيْطَانِ، وَأَنْتَ مُتَمَسِّكٌ بِاسْمِي وَلَمْ تُنْكِرْ إِيمَانِي حَتَّى فِي الأَيَّامِ الَّتِي فِيهَا كَانَ </a:t>
            </a:r>
            <a:r>
              <a:rPr lang="ar-SA" b="1" dirty="0" err="1">
                <a:latin typeface="Arial" panose="020B0604020202020204" pitchFamily="34" charset="0"/>
                <a:cs typeface="Arial" panose="020B0604020202020204" pitchFamily="34" charset="0"/>
              </a:rPr>
              <a:t>أَنْتِيبَاسُ</a:t>
            </a:r>
            <a:r>
              <a:rPr lang="ar-SA" b="1" dirty="0">
                <a:latin typeface="Arial" panose="020B0604020202020204" pitchFamily="34" charset="0"/>
                <a:cs typeface="Arial" panose="020B0604020202020204" pitchFamily="34" charset="0"/>
              </a:rPr>
              <a:t> شَهِيدِي الأَمِينُ الَّذِي قُتِلَ عِنْدَكُمْ حَيْثُ الشَّيْطَانُ يَسْكُنُ. </a:t>
            </a:r>
          </a:p>
        </p:txBody>
      </p:sp>
    </p:spTree>
    <p:extLst>
      <p:ext uri="{BB962C8B-B14F-4D97-AF65-F5344CB8AC3E}">
        <p14:creationId xmlns:p14="http://schemas.microsoft.com/office/powerpoint/2010/main" val="2049338590"/>
      </p:ext>
    </p:extLst>
  </p:cSld>
  <p:clrMapOvr>
    <a:overrideClrMapping bg1="dk2" tx1="lt1" bg2="dk1" tx2="lt2" accent1="accent1" accent2="accent2" accent3="accent3" accent4="accent4" accent5="accent5" accent6="accent6" hlink="hlink" folHlink="folHlink"/>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EPHESUS"/>
          <p:cNvPicPr>
            <a:picLocks noChangeAspect="1" noChangeArrowheads="1"/>
          </p:cNvPicPr>
          <p:nvPr/>
        </p:nvPicPr>
        <p:blipFill rotWithShape="1">
          <a:blip r:embed="rId3" cstate="screen">
            <a:lum bright="-6000" contrast="18000"/>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white"/>
              </a:solidFill>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5"/>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ar-JO" b="1" dirty="0">
                <a:solidFill>
                  <a:srgbClr val="EAEAEA"/>
                </a:solidFill>
                <a:latin typeface="Times New Roman" charset="0"/>
              </a:rPr>
              <a:t>176</a:t>
            </a:r>
            <a:endParaRPr lang="en-US" dirty="0">
              <a:solidFill>
                <a:srgbClr val="EAEAEA"/>
              </a:solidFill>
              <a:latin typeface="Times New Roman" charset="0"/>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ar-JO" sz="3600" b="1" dirty="0">
                <a:solidFill>
                  <a:srgbClr val="FFFFFF"/>
                </a:solidFill>
                <a:latin typeface="Arial" charset="0"/>
                <a:cs typeface="Arial" charset="0"/>
              </a:rPr>
              <a:t>أفسس أكبر مدينة في أسيا </a:t>
            </a: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28065430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2700"/>
            <a:ext cx="9144000" cy="1544638"/>
          </a:xfrm>
          <a:effectLst>
            <a:outerShdw blurRad="63500" dist="35921" dir="2700000" algn="ctr" rotWithShape="0">
              <a:schemeClr val="tx2">
                <a:alpha val="74998"/>
              </a:schemeClr>
            </a:outerShdw>
          </a:effectLst>
        </p:spPr>
        <p:txBody>
          <a:bodyPr rtlCol="0">
            <a:normAutofit/>
          </a:bodyPr>
          <a:lstStyle/>
          <a:p>
            <a:pPr eaLnBrk="1" fontAlgn="auto" hangingPunct="1">
              <a:spcAft>
                <a:spcPts val="0"/>
              </a:spcAft>
              <a:defRPr/>
            </a:pPr>
            <a:r>
              <a:rPr lang="ar-JO" b="1" dirty="0">
                <a:latin typeface="Arial" panose="020B0604020202020204" pitchFamily="34" charset="0"/>
                <a:cs typeface="Arial" panose="020B0604020202020204" pitchFamily="34" charset="0"/>
              </a:rPr>
              <a:t>نموذج برغامس:</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الإستمرار رغم المساومة</a:t>
            </a:r>
            <a:endParaRPr lang="en-US" b="1" dirty="0">
              <a:latin typeface="Arial" panose="020B0604020202020204" pitchFamily="34" charset="0"/>
              <a:cs typeface="Arial" panose="020B0604020202020204" pitchFamily="34" charset="0"/>
            </a:endParaRPr>
          </a:p>
        </p:txBody>
      </p:sp>
      <p:pic>
        <p:nvPicPr>
          <p:cNvPr id="305155" name="Picture 2" descr="rev 2 800px-Modell_Pergamonmuseu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570038"/>
            <a:ext cx="9144000"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56" name="Oval 1"/>
          <p:cNvSpPr>
            <a:spLocks noChangeArrowheads="1"/>
          </p:cNvSpPr>
          <p:nvPr/>
        </p:nvSpPr>
        <p:spPr bwMode="auto">
          <a:xfrm>
            <a:off x="4221163" y="3738563"/>
            <a:ext cx="2187575" cy="652255"/>
          </a:xfrm>
          <a:prstGeom prst="ellipse">
            <a:avLst/>
          </a:prstGeom>
          <a:noFill/>
          <a:ln w="76200">
            <a:solidFill>
              <a:srgbClr val="FF0000"/>
            </a:solidFill>
            <a:round/>
            <a:headEnd/>
            <a:tailEnd type="stealth"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5157" name="Text Box 37"/>
          <p:cNvSpPr txBox="1">
            <a:spLocks noChangeArrowheads="1"/>
          </p:cNvSpPr>
          <p:nvPr/>
        </p:nvSpPr>
        <p:spPr bwMode="auto">
          <a:xfrm>
            <a:off x="8410847"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PergamunModelSatansThro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7384"/>
            <a:ext cx="9144000" cy="6858000"/>
          </a:xfrm>
          <a:prstGeom prst="rect">
            <a:avLst/>
          </a:prstGeom>
        </p:spPr>
      </p:pic>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p:spPr>
        <p:txBody>
          <a:bodyPr/>
          <a:lstStyle/>
          <a:p>
            <a:pPr>
              <a:defRPr/>
            </a:pPr>
            <a:r>
              <a:rPr lang="ar-JO" b="1" dirty="0">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مذبح زيوس</a:t>
            </a:r>
            <a:endParaRPr lang="en-US" b="1" dirty="0">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أَنَا عَارِفٌ أَعْمَالَكَ، وَأَيْنَ تَسْكُنُ – </a:t>
            </a:r>
            <a:endParaRPr kumimoji="0" lang="ar-JO"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حَيْثُ كُرْسِيُّ ٱلشَّيْطَانِ."</a:t>
            </a:r>
            <a:r>
              <a:rPr kumimoji="0" lang="ar-JO"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(2: 13).</a:t>
            </a:r>
            <a:endParaRPr kumimoji="0" lang="en-US"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37"/>
          <p:cNvSpPr txBox="1">
            <a:spLocks noChangeArrowheads="1"/>
          </p:cNvSpPr>
          <p:nvPr/>
        </p:nvSpPr>
        <p:spPr bwMode="auto">
          <a:xfrm>
            <a:off x="8410848" y="44450"/>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353</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42337760"/>
      </p:ext>
    </p:extLst>
  </p:cSld>
  <p:clrMapOvr>
    <a:overrideClrMapping bg1="lt1" tx1="dk1" bg2="lt2" tx2="dk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p:spPr>
        <p:txBody>
          <a:bodyPr/>
          <a:lstStyle/>
          <a:p>
            <a:pPr>
              <a:defRPr/>
            </a:pPr>
            <a:r>
              <a:rPr lang="ar-JO" b="1" dirty="0">
                <a:effectLst>
                  <a:glow rad="101600">
                    <a:schemeClr val="tx1">
                      <a:alpha val="75000"/>
                    </a:schemeClr>
                  </a:glow>
                </a:effectLst>
                <a:ea typeface="ＭＳ Ｐゴシック" charset="0"/>
              </a:rPr>
              <a:t>مذبح زيوس</a:t>
            </a:r>
            <a:endParaRPr lang="en-US" b="1" dirty="0">
              <a:effectLst>
                <a:glow rad="101600">
                  <a:schemeClr val="tx1">
                    <a:alpha val="75000"/>
                  </a:schemeClr>
                </a:glow>
              </a:effectLst>
              <a:ea typeface="ＭＳ Ｐゴシック" charset="0"/>
            </a:endParaRPr>
          </a:p>
        </p:txBody>
      </p:sp>
      <p:sp>
        <p:nvSpPr>
          <p:cNvPr id="5" name="Rectangle 2"/>
          <p:cNvSpPr txBox="1">
            <a:spLocks noChangeArrowheads="1"/>
          </p:cNvSpPr>
          <p:nvPr/>
        </p:nvSpPr>
        <p:spPr bwMode="auto">
          <a:xfrm>
            <a:off x="0" y="5410200"/>
            <a:ext cx="9144000" cy="13546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01600">
                    <a:prstClr val="black">
                      <a:alpha val="75000"/>
                    </a:prstClr>
                  </a:glow>
                </a:effectLst>
                <a:uLnTx/>
                <a:uFillTx/>
                <a:latin typeface="Arial"/>
                <a:ea typeface="ＭＳ Ｐゴシック" charset="0"/>
                <a:cs typeface="Arial"/>
              </a:rPr>
              <a:t>تم نقل المذبح الفعلي إلى برلين في عام 1878                                  وتم تركيبه في متحف بيرغامون في عام 1930                                وتم نسخه لتمجيد هتلر في نورمبرغ في عام 1933.</a:t>
            </a:r>
            <a:endParaRPr kumimoji="0" lang="en-US" sz="2800" b="1" i="0" u="none" strike="noStrike" kern="1200" cap="none" spc="0" normalizeH="0" baseline="0" noProof="0" dirty="0">
              <a:ln>
                <a:noFill/>
              </a:ln>
              <a:solidFill>
                <a:prstClr val="white"/>
              </a:solidFill>
              <a:effectLst>
                <a:glow rad="101600">
                  <a:prstClr val="black">
                    <a:alpha val="75000"/>
                  </a:prstClr>
                </a:glow>
              </a:effectLst>
              <a:uLnTx/>
              <a:uFillTx/>
              <a:latin typeface="Arial"/>
              <a:ea typeface="ＭＳ Ｐゴシック" charset="0"/>
              <a:cs typeface="Arial"/>
            </a:endParaRPr>
          </a:p>
        </p:txBody>
      </p:sp>
      <p:sp>
        <p:nvSpPr>
          <p:cNvPr id="6" name="Text Box 37"/>
          <p:cNvSpPr txBox="1">
            <a:spLocks noChangeArrowheads="1"/>
          </p:cNvSpPr>
          <p:nvPr/>
        </p:nvSpPr>
        <p:spPr bwMode="auto">
          <a:xfrm>
            <a:off x="8410848" y="44450"/>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353</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9698" name="Picture 2">
            <a:extLst>
              <a:ext uri="{FF2B5EF4-FFF2-40B4-BE49-F238E27FC236}">
                <a16:creationId xmlns:a16="http://schemas.microsoft.com/office/drawing/2014/main" id="{46870616-A7DE-F943-8A13-4B5A7B56A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40" y="1066800"/>
            <a:ext cx="65151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953975"/>
      </p:ext>
    </p:extLst>
  </p:cSld>
  <p:clrMapOvr>
    <a:overrideClrMapping bg1="lt1" tx1="dk1" bg2="lt2" tx2="dk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118535" y="-13096"/>
            <a:ext cx="9311704" cy="1143000"/>
          </a:xfrm>
          <a:solidFill>
            <a:schemeClr val="tx1"/>
          </a:solidFill>
        </p:spPr>
        <p:txBody>
          <a:bodyPr/>
          <a:lstStyle/>
          <a:p>
            <a:r>
              <a:rPr lang="ar-JO" b="1" dirty="0"/>
              <a:t>تحرك الدين البابلي غرباً</a:t>
            </a:r>
            <a:endParaRPr lang="en-US" b="1" dirty="0"/>
          </a:p>
        </p:txBody>
      </p:sp>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بابل</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برغامس</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روما</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5" name="Left Arrow 14"/>
          <p:cNvSpPr/>
          <p:nvPr/>
        </p:nvSpPr>
        <p:spPr bwMode="auto">
          <a:xfrm>
            <a:off x="322592" y="5015782"/>
            <a:ext cx="1760208"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Left Arrow 15"/>
          <p:cNvSpPr/>
          <p:nvPr/>
        </p:nvSpPr>
        <p:spPr bwMode="auto">
          <a:xfrm rot="2304875">
            <a:off x="965198" y="3848830"/>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Left Arrow 16"/>
          <p:cNvSpPr/>
          <p:nvPr/>
        </p:nvSpPr>
        <p:spPr bwMode="auto">
          <a:xfrm rot="5561714">
            <a:off x="1906726" y="3420883"/>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Left Arrow 17"/>
          <p:cNvSpPr/>
          <p:nvPr/>
        </p:nvSpPr>
        <p:spPr bwMode="auto">
          <a:xfrm rot="7931245">
            <a:off x="2836756" y="3800437"/>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Left Arrow 18"/>
          <p:cNvSpPr/>
          <p:nvPr/>
        </p:nvSpPr>
        <p:spPr bwMode="auto">
          <a:xfrm rot="18142377">
            <a:off x="1481669" y="5996164"/>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Left Arrow 19"/>
          <p:cNvSpPr/>
          <p:nvPr/>
        </p:nvSpPr>
        <p:spPr bwMode="auto">
          <a:xfrm rot="13551154">
            <a:off x="2948447" y="5953612"/>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95667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strVal val="#ppt_w*0.70"/>
                                          </p:val>
                                        </p:tav>
                                        <p:tav tm="100000">
                                          <p:val>
                                            <p:strVal val="#ppt_w"/>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55"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1500"/>
                            </p:stCondLst>
                            <p:childTnLst>
                              <p:par>
                                <p:cTn id="46" presetID="2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000"/>
                            </p:stCondLst>
                            <p:childTnLst>
                              <p:par>
                                <p:cTn id="50" presetID="22" presetClass="entr" presetSubtype="1"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بابل</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Pergamum</a:t>
              </a: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21" name="Picture 20"/>
          <p:cNvPicPr>
            <a:picLocks noChangeAspect="1"/>
          </p:cNvPicPr>
          <p:nvPr/>
        </p:nvPicPr>
        <p:blipFill>
          <a:blip r:embed="rId4"/>
          <a:stretch>
            <a:fillRect/>
          </a:stretch>
        </p:blipFill>
        <p:spPr>
          <a:xfrm>
            <a:off x="-33863" y="1117472"/>
            <a:ext cx="6980863" cy="5740528"/>
          </a:xfrm>
          <a:prstGeom prst="rect">
            <a:avLst/>
          </a:prstGeom>
        </p:spPr>
      </p:pic>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روما</a:t>
              </a:r>
              <a:endPar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3" name="Title 1"/>
          <p:cNvSpPr txBox="1">
            <a:spLocks/>
          </p:cNvSpPr>
          <p:nvPr/>
        </p:nvSpPr>
        <p:spPr bwMode="auto">
          <a:xfrm>
            <a:off x="6434667" y="1341253"/>
            <a:ext cx="2758502" cy="2316351"/>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حارس              الجسر</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بين الإنسان  والشيطان</a:t>
            </a:r>
            <a:endPar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25" name="Title 1"/>
          <p:cNvSpPr txBox="1">
            <a:spLocks/>
          </p:cNvSpPr>
          <p:nvPr/>
        </p:nvSpPr>
        <p:spPr bwMode="auto">
          <a:xfrm>
            <a:off x="-33862" y="1341253"/>
            <a:ext cx="2758502" cy="2316351"/>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Pontifex Maximus </a:t>
            </a:r>
            <a:br>
              <a:rPr kumimoji="0" lang="en-US"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ar-JO"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الحارس الرئيسي للجسر</a:t>
            </a:r>
            <a:endPar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2" name="Title 1"/>
          <p:cNvSpPr>
            <a:spLocks noGrp="1"/>
          </p:cNvSpPr>
          <p:nvPr>
            <p:ph type="title"/>
          </p:nvPr>
        </p:nvSpPr>
        <p:spPr>
          <a:xfrm>
            <a:off x="-118535" y="-13096"/>
            <a:ext cx="9311704" cy="1143000"/>
          </a:xfrm>
          <a:solidFill>
            <a:schemeClr val="tx1"/>
          </a:solidFill>
        </p:spPr>
        <p:txBody>
          <a:bodyPr/>
          <a:lstStyle/>
          <a:p>
            <a:r>
              <a:rPr lang="ar-JO" b="1" dirty="0"/>
              <a:t>تحرك الدين البابلي غرباً</a:t>
            </a:r>
            <a:endParaRPr lang="en-US" b="1" dirty="0"/>
          </a:p>
        </p:txBody>
      </p:sp>
    </p:spTree>
    <p:extLst>
      <p:ext uri="{BB962C8B-B14F-4D97-AF65-F5344CB8AC3E}">
        <p14:creationId xmlns:p14="http://schemas.microsoft.com/office/powerpoint/2010/main" val="84261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p:nvPr>
        </p:nvSpPr>
        <p:spPr>
          <a:xfrm>
            <a:off x="185530" y="1341438"/>
            <a:ext cx="8760033" cy="1143000"/>
          </a:xfrm>
        </p:spPr>
        <p:txBody>
          <a:bodyPr/>
          <a:lstStyle/>
          <a:p>
            <a:pPr algn="ctr"/>
            <a:r>
              <a:rPr lang="ar-JO" b="1" dirty="0">
                <a:solidFill>
                  <a:srgbClr val="FFFF00"/>
                </a:solidFill>
                <a:latin typeface="Arial" panose="020B0604020202020204" pitchFamily="34" charset="0"/>
                <a:ea typeface="ＭＳ Ｐゴシック" charset="0"/>
                <a:cs typeface="Arial" panose="020B0604020202020204" pitchFamily="34" charset="0"/>
              </a:rPr>
              <a:t>إدانة المسيح</a:t>
            </a:r>
            <a:endParaRPr lang="en-US"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9698" name="Rectangle 3"/>
          <p:cNvSpPr>
            <a:spLocks noGrp="1" noChangeArrowheads="1"/>
          </p:cNvSpPr>
          <p:nvPr>
            <p:ph type="subTitle" idx="1"/>
          </p:nvPr>
        </p:nvSpPr>
        <p:spPr>
          <a:xfrm>
            <a:off x="533400" y="3505200"/>
            <a:ext cx="8305800" cy="3200400"/>
          </a:xfrm>
        </p:spPr>
        <p:txBody>
          <a:bodyPr/>
          <a:lstStyle/>
          <a:p>
            <a:pPr marL="179388" lvl="2" indent="0" algn="r">
              <a:buFontTx/>
              <a:buNone/>
            </a:pPr>
            <a:r>
              <a:rPr lang="ar-JO" altLang="ja-JP" sz="2800" b="1" dirty="0">
                <a:latin typeface="Arial" charset="0"/>
                <a:ea typeface="ＭＳ Ｐゴシック" charset="0"/>
              </a:rPr>
              <a:t>2: 14 ولكن عندي عليك قليل أن عندك هناك قوماً متمسكين بتعليم بلعام الذي كان يعلم بالاق أن يلقي معثرة أمام بني إسرائيل أن يأكلوا ما ذبح للأوثان ويزنوا 15 هكذا عندك أنت أيضاً قوم متمسكين بتعليم النقولاويين الذي أبغضه</a:t>
            </a:r>
            <a:endParaRPr lang="en-US" sz="2800" b="1" dirty="0">
              <a:latin typeface="Arial" charset="0"/>
              <a:ea typeface="ＭＳ Ｐゴシック" charset="0"/>
            </a:endParaRPr>
          </a:p>
        </p:txBody>
      </p:sp>
    </p:spTree>
    <p:extLst>
      <p:ext uri="{BB962C8B-B14F-4D97-AF65-F5344CB8AC3E}">
        <p14:creationId xmlns:p14="http://schemas.microsoft.com/office/powerpoint/2010/main" val="1047090762"/>
      </p:ext>
    </p:extLst>
  </p:cSld>
  <p:clrMapOvr>
    <a:overrideClrMapping bg1="dk2" tx1="lt1" bg2="dk1" tx2="lt2" accent1="accent1" accent2="accent2" accent3="accent3" accent4="accent4" accent5="accent5" accent6="accent6" hlink="hlink" folHlink="folHlink"/>
  </p:clrMapOvr>
  <p:transition>
    <p:rand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ctrTitle"/>
          </p:nvPr>
        </p:nvSpPr>
        <p:spPr>
          <a:xfrm>
            <a:off x="457200" y="990600"/>
            <a:ext cx="8458200" cy="1143000"/>
          </a:xfrm>
        </p:spPr>
        <p:txBody>
          <a:bodyPr/>
          <a:lstStyle/>
          <a:p>
            <a:pPr algn="ctr"/>
            <a:r>
              <a:rPr lang="ar-JO" b="1" dirty="0">
                <a:latin typeface="Arial" charset="0"/>
                <a:ea typeface="ＭＳ Ｐゴシック" charset="0"/>
                <a:cs typeface="Arial" charset="0"/>
              </a:rPr>
              <a:t>بعض الأعضاء هناك متمسكين بتعليم بلعام</a:t>
            </a:r>
            <a:endParaRPr lang="en-US" b="1" dirty="0">
              <a:latin typeface="Arial" charset="0"/>
              <a:ea typeface="ＭＳ Ｐゴシック" charset="0"/>
              <a:cs typeface="Arial" charset="0"/>
            </a:endParaRPr>
          </a:p>
        </p:txBody>
      </p:sp>
      <p:sp>
        <p:nvSpPr>
          <p:cNvPr id="30722" name="Rectangle 3"/>
          <p:cNvSpPr>
            <a:spLocks noGrp="1" noChangeArrowheads="1"/>
          </p:cNvSpPr>
          <p:nvPr>
            <p:ph type="subTitle" idx="1"/>
          </p:nvPr>
        </p:nvSpPr>
        <p:spPr>
          <a:xfrm>
            <a:off x="304800" y="3733800"/>
            <a:ext cx="8839200" cy="3048000"/>
          </a:xfrm>
        </p:spPr>
        <p:txBody>
          <a:bodyPr/>
          <a:lstStyle/>
          <a:p>
            <a:pPr algn="r"/>
            <a:r>
              <a:rPr lang="ar-JO" altLang="ja-JP" sz="2800" b="1" dirty="0">
                <a:latin typeface="Arial" charset="0"/>
                <a:ea typeface="ＭＳ Ｐゴシック" charset="0"/>
                <a:cs typeface="Arial" charset="0"/>
              </a:rPr>
              <a:t>2: 14 ولكن عندي عليك قليل أن عندك هناك قوماً متمسكين بتعليم بلعام الذي كان يعلم بالاق أن يلقي معثرة أمام بني إسرائيل أن يأكلوا ما ذبح للأوثان ويزنوا </a:t>
            </a:r>
            <a:endParaRPr lang="en-US" sz="2800" b="1" dirty="0">
              <a:latin typeface="Arial" charset="0"/>
              <a:ea typeface="ＭＳ Ｐゴシック" charset="0"/>
              <a:cs typeface="Arial" charset="0"/>
            </a:endParaRPr>
          </a:p>
        </p:txBody>
      </p:sp>
    </p:spTree>
    <p:extLst>
      <p:ext uri="{BB962C8B-B14F-4D97-AF65-F5344CB8AC3E}">
        <p14:creationId xmlns:p14="http://schemas.microsoft.com/office/powerpoint/2010/main" val="156831957"/>
      </p:ext>
    </p:extLst>
  </p:cSld>
  <p:clrMapOvr>
    <a:overrideClrMapping bg1="lt1" tx1="dk1" bg2="lt2" tx2="dk2" accent1="accent1" accent2="accent2" accent3="accent3" accent4="accent4" accent5="accent5" accent6="accent6" hlink="hlink" folHlink="folHlink"/>
  </p:clrMapOvr>
  <p:transition>
    <p:random/>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762000"/>
            <a:ext cx="9144000" cy="755650"/>
            <a:chOff x="0" y="0"/>
            <a:chExt cx="4560" cy="671"/>
          </a:xfrm>
        </p:grpSpPr>
        <p:sp>
          <p:nvSpPr>
            <p:cNvPr id="29092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الاستعداد لامتلاك الأرض</a:t>
              </a:r>
              <a:endParaRPr kumimoji="0" lang="en-US" altLang="zh-CN" sz="3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2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19" name="Group 5"/>
          <p:cNvGrpSpPr>
            <a:grpSpLocks/>
          </p:cNvGrpSpPr>
          <p:nvPr/>
        </p:nvGrpSpPr>
        <p:grpSpPr bwMode="auto">
          <a:xfrm>
            <a:off x="0" y="1517650"/>
            <a:ext cx="2630488" cy="904875"/>
            <a:chOff x="0" y="671"/>
            <a:chExt cx="1312" cy="805"/>
          </a:xfrm>
        </p:grpSpPr>
        <p:sp>
          <p:nvSpPr>
            <p:cNvPr id="290921"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استعداد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الجيل القديم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2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0" name="Group 8"/>
          <p:cNvGrpSpPr>
            <a:grpSpLocks/>
          </p:cNvGrpSpPr>
          <p:nvPr/>
        </p:nvGrpSpPr>
        <p:grpSpPr bwMode="auto">
          <a:xfrm>
            <a:off x="2630488" y="1517650"/>
            <a:ext cx="3673475" cy="904875"/>
            <a:chOff x="1312" y="671"/>
            <a:chExt cx="1832" cy="805"/>
          </a:xfrm>
        </p:grpSpPr>
        <p:sp>
          <p:nvSpPr>
            <p:cNvPr id="290919"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تأجيل بسبب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عدم الإيمان</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2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1" name="Group 11"/>
          <p:cNvGrpSpPr>
            <a:grpSpLocks/>
          </p:cNvGrpSpPr>
          <p:nvPr/>
        </p:nvGrpSpPr>
        <p:grpSpPr bwMode="auto">
          <a:xfrm>
            <a:off x="6303963" y="1517650"/>
            <a:ext cx="2840037" cy="904875"/>
            <a:chOff x="3144" y="671"/>
            <a:chExt cx="1416" cy="805"/>
          </a:xfrm>
        </p:grpSpPr>
        <p:sp>
          <p:nvSpPr>
            <p:cNvPr id="290917"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استعداد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الجيل الجديد</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1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2" name="Group 14"/>
          <p:cNvGrpSpPr>
            <a:grpSpLocks/>
          </p:cNvGrpSpPr>
          <p:nvPr/>
        </p:nvGrpSpPr>
        <p:grpSpPr bwMode="auto">
          <a:xfrm>
            <a:off x="0" y="2422525"/>
            <a:ext cx="2630488" cy="476250"/>
            <a:chOff x="0" y="1476"/>
            <a:chExt cx="1312" cy="422"/>
          </a:xfrm>
        </p:grpSpPr>
        <p:sp>
          <p:nvSpPr>
            <p:cNvPr id="290915"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1- 10: 10</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1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3" name="Group 17"/>
          <p:cNvGrpSpPr>
            <a:grpSpLocks/>
          </p:cNvGrpSpPr>
          <p:nvPr/>
        </p:nvGrpSpPr>
        <p:grpSpPr bwMode="auto">
          <a:xfrm>
            <a:off x="2630488" y="2422525"/>
            <a:ext cx="3673475" cy="476250"/>
            <a:chOff x="1312" y="1476"/>
            <a:chExt cx="1832" cy="422"/>
          </a:xfrm>
        </p:grpSpPr>
        <p:sp>
          <p:nvSpPr>
            <p:cNvPr id="290913"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10: 11- 25: 18</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1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4" name="Group 20"/>
          <p:cNvGrpSpPr>
            <a:grpSpLocks/>
          </p:cNvGrpSpPr>
          <p:nvPr/>
        </p:nvGrpSpPr>
        <p:grpSpPr bwMode="auto">
          <a:xfrm>
            <a:off x="6303963" y="2422525"/>
            <a:ext cx="2840037" cy="476250"/>
            <a:chOff x="3144" y="1476"/>
            <a:chExt cx="1416" cy="422"/>
          </a:xfrm>
        </p:grpSpPr>
        <p:sp>
          <p:nvSpPr>
            <p:cNvPr id="290911"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26-36</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1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5" name="Group 23"/>
          <p:cNvGrpSpPr>
            <a:grpSpLocks/>
          </p:cNvGrpSpPr>
          <p:nvPr/>
        </p:nvGrpSpPr>
        <p:grpSpPr bwMode="auto">
          <a:xfrm>
            <a:off x="0" y="2898775"/>
            <a:ext cx="2630488" cy="474663"/>
            <a:chOff x="0" y="1898"/>
            <a:chExt cx="1312" cy="422"/>
          </a:xfrm>
        </p:grpSpPr>
        <p:sp>
          <p:nvSpPr>
            <p:cNvPr id="290909"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أمانة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1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6" name="Group 26"/>
          <p:cNvGrpSpPr>
            <a:grpSpLocks/>
          </p:cNvGrpSpPr>
          <p:nvPr/>
        </p:nvGrpSpPr>
        <p:grpSpPr bwMode="auto">
          <a:xfrm>
            <a:off x="2630488" y="2898775"/>
            <a:ext cx="3673475" cy="474663"/>
            <a:chOff x="1312" y="1898"/>
            <a:chExt cx="1832" cy="422"/>
          </a:xfrm>
        </p:grpSpPr>
        <p:sp>
          <p:nvSpPr>
            <p:cNvPr id="290907"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عدم أمانة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0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7" name="Group 29"/>
          <p:cNvGrpSpPr>
            <a:grpSpLocks/>
          </p:cNvGrpSpPr>
          <p:nvPr/>
        </p:nvGrpSpPr>
        <p:grpSpPr bwMode="auto">
          <a:xfrm>
            <a:off x="6303963" y="2898775"/>
            <a:ext cx="2840037" cy="474663"/>
            <a:chOff x="3144" y="1898"/>
            <a:chExt cx="1416" cy="422"/>
          </a:xfrm>
        </p:grpSpPr>
        <p:sp>
          <p:nvSpPr>
            <p:cNvPr id="290905"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أمانة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0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8" name="Group 32"/>
          <p:cNvGrpSpPr>
            <a:grpSpLocks/>
          </p:cNvGrpSpPr>
          <p:nvPr/>
        </p:nvGrpSpPr>
        <p:grpSpPr bwMode="auto">
          <a:xfrm>
            <a:off x="0" y="3373438"/>
            <a:ext cx="2630488" cy="474662"/>
            <a:chOff x="0" y="2320"/>
            <a:chExt cx="1312" cy="422"/>
          </a:xfrm>
        </p:grpSpPr>
        <p:sp>
          <p:nvSpPr>
            <p:cNvPr id="290903"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بركات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0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9" name="Group 35"/>
          <p:cNvGrpSpPr>
            <a:grpSpLocks/>
          </p:cNvGrpSpPr>
          <p:nvPr/>
        </p:nvGrpSpPr>
        <p:grpSpPr bwMode="auto">
          <a:xfrm>
            <a:off x="2630488" y="3373438"/>
            <a:ext cx="3673475" cy="474662"/>
            <a:chOff x="1312" y="2320"/>
            <a:chExt cx="1832" cy="422"/>
          </a:xfrm>
        </p:grpSpPr>
        <p:sp>
          <p:nvSpPr>
            <p:cNvPr id="290901"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تأديب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0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0" name="Group 38"/>
          <p:cNvGrpSpPr>
            <a:grpSpLocks/>
          </p:cNvGrpSpPr>
          <p:nvPr/>
        </p:nvGrpSpPr>
        <p:grpSpPr bwMode="auto">
          <a:xfrm>
            <a:off x="6303963" y="3373438"/>
            <a:ext cx="2840037" cy="474662"/>
            <a:chOff x="3144" y="2320"/>
            <a:chExt cx="1416" cy="422"/>
          </a:xfrm>
        </p:grpSpPr>
        <p:sp>
          <p:nvSpPr>
            <p:cNvPr id="290899"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بركات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0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1" name="Group 41"/>
          <p:cNvGrpSpPr>
            <a:grpSpLocks/>
          </p:cNvGrpSpPr>
          <p:nvPr/>
        </p:nvGrpSpPr>
        <p:grpSpPr bwMode="auto">
          <a:xfrm>
            <a:off x="0" y="3848100"/>
            <a:ext cx="2630488" cy="474663"/>
            <a:chOff x="0" y="2742"/>
            <a:chExt cx="1312" cy="422"/>
          </a:xfrm>
        </p:grpSpPr>
        <p:sp>
          <p:nvSpPr>
            <p:cNvPr id="290897"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التزام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9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2" name="Group 44"/>
          <p:cNvGrpSpPr>
            <a:grpSpLocks/>
          </p:cNvGrpSpPr>
          <p:nvPr/>
        </p:nvGrpSpPr>
        <p:grpSpPr bwMode="auto">
          <a:xfrm>
            <a:off x="2630488" y="3848100"/>
            <a:ext cx="3673475" cy="474663"/>
            <a:chOff x="1312" y="2742"/>
            <a:chExt cx="1832" cy="422"/>
          </a:xfrm>
        </p:grpSpPr>
        <p:sp>
          <p:nvSpPr>
            <p:cNvPr id="290895"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تذمر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9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3" name="Group 47"/>
          <p:cNvGrpSpPr>
            <a:grpSpLocks/>
          </p:cNvGrpSpPr>
          <p:nvPr/>
        </p:nvGrpSpPr>
        <p:grpSpPr bwMode="auto">
          <a:xfrm>
            <a:off x="6303963" y="3848100"/>
            <a:ext cx="2840037" cy="474663"/>
            <a:chOff x="3144" y="2742"/>
            <a:chExt cx="1416" cy="422"/>
          </a:xfrm>
        </p:grpSpPr>
        <p:sp>
          <p:nvSpPr>
            <p:cNvPr id="290893"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التزام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9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4" name="Group 50"/>
          <p:cNvGrpSpPr>
            <a:grpSpLocks/>
          </p:cNvGrpSpPr>
          <p:nvPr/>
        </p:nvGrpSpPr>
        <p:grpSpPr bwMode="auto">
          <a:xfrm>
            <a:off x="0" y="4322763"/>
            <a:ext cx="2630488" cy="476250"/>
            <a:chOff x="0" y="3164"/>
            <a:chExt cx="1312" cy="422"/>
          </a:xfrm>
        </p:grpSpPr>
        <p:sp>
          <p:nvSpPr>
            <p:cNvPr id="290891"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النظام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9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5" name="Group 53"/>
          <p:cNvGrpSpPr>
            <a:grpSpLocks/>
          </p:cNvGrpSpPr>
          <p:nvPr/>
        </p:nvGrpSpPr>
        <p:grpSpPr bwMode="auto">
          <a:xfrm>
            <a:off x="2630488" y="4322763"/>
            <a:ext cx="3673475" cy="476250"/>
            <a:chOff x="1312" y="3164"/>
            <a:chExt cx="1832" cy="422"/>
          </a:xfrm>
        </p:grpSpPr>
        <p:sp>
          <p:nvSpPr>
            <p:cNvPr id="290889"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الفوضى</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9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6" name="Group 56"/>
          <p:cNvGrpSpPr>
            <a:grpSpLocks/>
          </p:cNvGrpSpPr>
          <p:nvPr/>
        </p:nvGrpSpPr>
        <p:grpSpPr bwMode="auto">
          <a:xfrm>
            <a:off x="6303963" y="4322763"/>
            <a:ext cx="2840037" cy="476250"/>
            <a:chOff x="3144" y="3164"/>
            <a:chExt cx="1416" cy="422"/>
          </a:xfrm>
        </p:grpSpPr>
        <p:sp>
          <p:nvSpPr>
            <p:cNvPr id="290887"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إعادة النظام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7" name="Group 59"/>
          <p:cNvGrpSpPr>
            <a:grpSpLocks/>
          </p:cNvGrpSpPr>
          <p:nvPr/>
        </p:nvGrpSpPr>
        <p:grpSpPr bwMode="auto">
          <a:xfrm>
            <a:off x="0" y="4799013"/>
            <a:ext cx="2630488" cy="474662"/>
            <a:chOff x="0" y="3586"/>
            <a:chExt cx="1312" cy="422"/>
          </a:xfrm>
        </p:grpSpPr>
        <p:sp>
          <p:nvSpPr>
            <p:cNvPr id="290885"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جبل سيناء</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8" name="Group 62"/>
          <p:cNvGrpSpPr>
            <a:grpSpLocks/>
          </p:cNvGrpSpPr>
          <p:nvPr/>
        </p:nvGrpSpPr>
        <p:grpSpPr bwMode="auto">
          <a:xfrm>
            <a:off x="2630488" y="4799013"/>
            <a:ext cx="3673475" cy="474662"/>
            <a:chOff x="1312" y="3586"/>
            <a:chExt cx="1832" cy="422"/>
          </a:xfrm>
        </p:grpSpPr>
        <p:sp>
          <p:nvSpPr>
            <p:cNvPr id="290883"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البريّة</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9" name="Group 65"/>
          <p:cNvGrpSpPr>
            <a:grpSpLocks/>
          </p:cNvGrpSpPr>
          <p:nvPr/>
        </p:nvGrpSpPr>
        <p:grpSpPr bwMode="auto">
          <a:xfrm>
            <a:off x="6303963" y="4799013"/>
            <a:ext cx="2840037" cy="474662"/>
            <a:chOff x="3144" y="3586"/>
            <a:chExt cx="1416" cy="422"/>
          </a:xfrm>
        </p:grpSpPr>
        <p:sp>
          <p:nvSpPr>
            <p:cNvPr id="290881"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موآب</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0" name="Group 68"/>
          <p:cNvGrpSpPr>
            <a:grpSpLocks/>
          </p:cNvGrpSpPr>
          <p:nvPr/>
        </p:nvGrpSpPr>
        <p:grpSpPr bwMode="auto">
          <a:xfrm>
            <a:off x="0" y="5273675"/>
            <a:ext cx="2630488" cy="582613"/>
            <a:chOff x="0" y="4008"/>
            <a:chExt cx="1312" cy="518"/>
          </a:xfrm>
        </p:grpSpPr>
        <p:sp>
          <p:nvSpPr>
            <p:cNvPr id="290879"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20 يوم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1" name="Group 71"/>
          <p:cNvGrpSpPr>
            <a:grpSpLocks/>
          </p:cNvGrpSpPr>
          <p:nvPr/>
        </p:nvGrpSpPr>
        <p:grpSpPr bwMode="auto">
          <a:xfrm>
            <a:off x="2630488" y="5273675"/>
            <a:ext cx="3673475" cy="582613"/>
            <a:chOff x="1312" y="4008"/>
            <a:chExt cx="1832" cy="518"/>
          </a:xfrm>
        </p:grpSpPr>
        <p:sp>
          <p:nvSpPr>
            <p:cNvPr id="290877"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38 سنة، 3 أشهر، 10 أيام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2" name="Group 74"/>
          <p:cNvGrpSpPr>
            <a:grpSpLocks/>
          </p:cNvGrpSpPr>
          <p:nvPr/>
        </p:nvGrpSpPr>
        <p:grpSpPr bwMode="auto">
          <a:xfrm>
            <a:off x="6303963" y="5273675"/>
            <a:ext cx="2840037" cy="582613"/>
            <a:chOff x="3144" y="4008"/>
            <a:chExt cx="1416" cy="518"/>
          </a:xfrm>
        </p:grpSpPr>
        <p:sp>
          <p:nvSpPr>
            <p:cNvPr id="290875"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أشهر</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3" name="Group 77"/>
          <p:cNvGrpSpPr>
            <a:grpSpLocks/>
          </p:cNvGrpSpPr>
          <p:nvPr/>
        </p:nvGrpSpPr>
        <p:grpSpPr bwMode="auto">
          <a:xfrm>
            <a:off x="0" y="5856288"/>
            <a:ext cx="1347788" cy="1001712"/>
            <a:chOff x="0" y="4526"/>
            <a:chExt cx="672" cy="890"/>
          </a:xfrm>
        </p:grpSpPr>
        <p:sp>
          <p:nvSpPr>
            <p:cNvPr id="290873"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التأسيس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(1-4)</a:t>
              </a:r>
              <a:endParaRPr kumimoji="0" lang="en-US"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4" name="Group 80"/>
          <p:cNvGrpSpPr>
            <a:grpSpLocks/>
          </p:cNvGrpSpPr>
          <p:nvPr/>
        </p:nvGrpSpPr>
        <p:grpSpPr bwMode="auto">
          <a:xfrm>
            <a:off x="1347788" y="5856288"/>
            <a:ext cx="1282700" cy="1001712"/>
            <a:chOff x="672" y="4526"/>
            <a:chExt cx="640" cy="890"/>
          </a:xfrm>
        </p:grpSpPr>
        <p:sp>
          <p:nvSpPr>
            <p:cNvPr id="290871"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التقديس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1- 10: 10)</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5" name="Group 83"/>
          <p:cNvGrpSpPr>
            <a:grpSpLocks/>
          </p:cNvGrpSpPr>
          <p:nvPr/>
        </p:nvGrpSpPr>
        <p:grpSpPr bwMode="auto">
          <a:xfrm>
            <a:off x="2630488" y="5856288"/>
            <a:ext cx="785812" cy="1001712"/>
            <a:chOff x="1312" y="4526"/>
            <a:chExt cx="392" cy="890"/>
          </a:xfrm>
        </p:grpSpPr>
        <p:sp>
          <p:nvSpPr>
            <p:cNvPr id="290869"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إلى قادش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(10: 11- 12: 16)</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6" name="Group 86"/>
          <p:cNvGrpSpPr>
            <a:grpSpLocks/>
          </p:cNvGrpSpPr>
          <p:nvPr/>
        </p:nvGrpSpPr>
        <p:grpSpPr bwMode="auto">
          <a:xfrm>
            <a:off x="3416300" y="5856288"/>
            <a:ext cx="722313" cy="1001712"/>
            <a:chOff x="1704" y="4526"/>
            <a:chExt cx="360" cy="890"/>
          </a:xfrm>
        </p:grpSpPr>
        <p:sp>
          <p:nvSpPr>
            <p:cNvPr id="290867"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خطيئة قادش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(13-14)</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7" name="Group 89"/>
          <p:cNvGrpSpPr>
            <a:grpSpLocks/>
          </p:cNvGrpSpPr>
          <p:nvPr/>
        </p:nvGrpSpPr>
        <p:grpSpPr bwMode="auto">
          <a:xfrm>
            <a:off x="4138613" y="5856288"/>
            <a:ext cx="722312" cy="1001712"/>
            <a:chOff x="2064" y="4526"/>
            <a:chExt cx="360" cy="890"/>
          </a:xfrm>
        </p:grpSpPr>
        <p:sp>
          <p:nvSpPr>
            <p:cNvPr id="290865"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البرية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(15-19)</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8" name="Group 92"/>
          <p:cNvGrpSpPr>
            <a:grpSpLocks/>
          </p:cNvGrpSpPr>
          <p:nvPr/>
        </p:nvGrpSpPr>
        <p:grpSpPr bwMode="auto">
          <a:xfrm>
            <a:off x="4860925" y="5856288"/>
            <a:ext cx="657225" cy="1001712"/>
            <a:chOff x="2424" y="4526"/>
            <a:chExt cx="328" cy="890"/>
          </a:xfrm>
        </p:grpSpPr>
        <p:sp>
          <p:nvSpPr>
            <p:cNvPr id="290863"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إلى موآب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20-21)</a:t>
              </a:r>
              <a:r>
                <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p:txBody>
        </p:sp>
        <p:sp>
          <p:nvSpPr>
            <p:cNvPr id="29086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9" name="Group 95"/>
          <p:cNvGrpSpPr>
            <a:grpSpLocks/>
          </p:cNvGrpSpPr>
          <p:nvPr/>
        </p:nvGrpSpPr>
        <p:grpSpPr bwMode="auto">
          <a:xfrm>
            <a:off x="5518150" y="5856288"/>
            <a:ext cx="785813" cy="1001712"/>
            <a:chOff x="2752" y="4526"/>
            <a:chExt cx="392" cy="890"/>
          </a:xfrm>
        </p:grpSpPr>
        <p:sp>
          <p:nvSpPr>
            <p:cNvPr id="290861"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خطيئة موآب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(22-25)</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50" name="Group 98"/>
          <p:cNvGrpSpPr>
            <a:grpSpLocks/>
          </p:cNvGrpSpPr>
          <p:nvPr/>
        </p:nvGrpSpPr>
        <p:grpSpPr bwMode="auto">
          <a:xfrm>
            <a:off x="6303963" y="5856288"/>
            <a:ext cx="890587" cy="1001712"/>
            <a:chOff x="3144" y="4526"/>
            <a:chExt cx="444" cy="890"/>
          </a:xfrm>
        </p:grpSpPr>
        <p:sp>
          <p:nvSpPr>
            <p:cNvPr id="290859"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تجهيز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(26-27)</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51" name="Group 101"/>
          <p:cNvGrpSpPr>
            <a:grpSpLocks/>
          </p:cNvGrpSpPr>
          <p:nvPr/>
        </p:nvGrpSpPr>
        <p:grpSpPr bwMode="auto">
          <a:xfrm>
            <a:off x="7194550" y="5856288"/>
            <a:ext cx="882650" cy="1001712"/>
            <a:chOff x="3588" y="4526"/>
            <a:chExt cx="440" cy="890"/>
          </a:xfrm>
        </p:grpSpPr>
        <p:sp>
          <p:nvSpPr>
            <p:cNvPr id="290857"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التقدمات والنذور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(28-30)</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
        <p:nvSpPr>
          <p:cNvPr id="29085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الاستعدادات النهائية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(31-36)</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290854"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135</a:t>
            </a: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sp>
        <p:nvSpPr>
          <p:cNvPr id="29085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panose="020B0604020202020204" pitchFamily="34" charset="0"/>
                <a:cs typeface="Arial" panose="020B0604020202020204" pitchFamily="34" charset="0"/>
              </a:rPr>
              <a:t>سِفر العدد</a:t>
            </a:r>
            <a:endParaRPr lang="en-US" dirty="0">
              <a:solidFill>
                <a:srgbClr val="000000"/>
              </a:solidFill>
              <a:latin typeface="Arial" panose="020B0604020202020204" pitchFamily="34" charset="0"/>
              <a:cs typeface="Arial" panose="020B0604020202020204" pitchFamily="34" charset="0"/>
            </a:endParaRPr>
          </a:p>
        </p:txBody>
      </p:sp>
      <p:sp>
        <p:nvSpPr>
          <p:cNvPr id="290856" name="Oval 108"/>
          <p:cNvSpPr>
            <a:spLocks noChangeArrowheads="1"/>
          </p:cNvSpPr>
          <p:nvPr/>
        </p:nvSpPr>
        <p:spPr bwMode="auto">
          <a:xfrm>
            <a:off x="5410200" y="5965081"/>
            <a:ext cx="914400" cy="649188"/>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721354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 سيحون</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8"/>
          <p:cNvSpPr txBox="1">
            <a:spLocks noChangeArrowheads="1"/>
          </p:cNvSpPr>
          <p:nvPr/>
        </p:nvSpPr>
        <p:spPr bwMode="auto">
          <a:xfrm>
            <a:off x="688825" y="782290"/>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 عوج</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موآب</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عمّون</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ادوم</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الأمم المتجاورة مرتبطة بالدم</a:t>
            </a:r>
            <a:endParaRPr kumimoji="0" 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إذرعي</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1902155" y="625759"/>
            <a:ext cx="335934" cy="334173"/>
            <a:chOff x="6972297" y="5071534"/>
            <a:chExt cx="206026" cy="677269"/>
          </a:xfrm>
        </p:grpSpPr>
        <p:sp>
          <p:nvSpPr>
            <p:cNvPr id="21" name="Oval 31"/>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22" name="Oval 32"/>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ar-JO" dirty="0">
                <a:solidFill>
                  <a:srgbClr val="FFFFFF"/>
                </a:solidFill>
                <a:latin typeface="Arial" panose="020B0604020202020204" pitchFamily="34" charset="0"/>
                <a:cs typeface="Arial" panose="020B0604020202020204" pitchFamily="34" charset="0"/>
              </a:rPr>
              <a:t>أحداث شرق الأردن</a:t>
            </a:r>
            <a:endParaRPr kumimoji="1" lang="en-US" dirty="0">
              <a:solidFill>
                <a:srgbClr val="FFFFFF"/>
              </a:solidFill>
              <a:latin typeface="Arial" panose="020B0604020202020204" pitchFamily="34" charset="0"/>
              <a:cs typeface="Arial" panose="020B0604020202020204" pitchFamily="34" charset="0"/>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Beitzel, </a:t>
            </a:r>
            <a:r>
              <a:rPr kumimoji="0" lang="en-US" sz="11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Moody Atlas</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1</a:t>
            </a:r>
            <a:r>
              <a:rPr kumimoji="0" lang="en-US" sz="11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st</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ياهص</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4" name="Group 30"/>
          <p:cNvGrpSpPr>
            <a:grpSpLocks/>
          </p:cNvGrpSpPr>
          <p:nvPr/>
        </p:nvGrpSpPr>
        <p:grpSpPr bwMode="auto">
          <a:xfrm>
            <a:off x="1679944" y="3905484"/>
            <a:ext cx="335934" cy="334173"/>
            <a:chOff x="6972297" y="5071534"/>
            <a:chExt cx="206026" cy="677269"/>
          </a:xfrm>
        </p:grpSpPr>
        <p:sp>
          <p:nvSpPr>
            <p:cNvPr id="25" name="Oval 31"/>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26" name="Oval 32"/>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الإنتصار على سيحون وعوج</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(عَدَد 21: 21- 35).</a:t>
            </a: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فشل بالاق في تحويل الله ضد إسرائيل – ومباركتهم من بلعام (عَدَد 22- 24)</a:t>
            </a:r>
            <a:endParaRPr kumimoji="1"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endParaRPr kumimoji="1"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70838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56678">
                                            <p:txEl>
                                              <p:pRg st="0" end="0"/>
                                            </p:txEl>
                                          </p:spTgt>
                                        </p:tgtEl>
                                        <p:attrNameLst>
                                          <p:attrName>style.visibility</p:attrName>
                                        </p:attrNameLst>
                                      </p:cBhvr>
                                      <p:to>
                                        <p:strVal val="visible"/>
                                      </p:to>
                                    </p:set>
                                    <p:animEffect transition="in" filter="blinds(horizontal)">
                                      <p:cBhvr>
                                        <p:cTn id="16" dur="500"/>
                                        <p:tgtEl>
                                          <p:spTgt spid="15667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6678">
                                            <p:txEl>
                                              <p:pRg st="1" end="1"/>
                                            </p:txEl>
                                          </p:spTgt>
                                        </p:tgtEl>
                                        <p:attrNameLst>
                                          <p:attrName>style.visibility</p:attrName>
                                        </p:attrNameLst>
                                      </p:cBhvr>
                                      <p:to>
                                        <p:strVal val="visible"/>
                                      </p:to>
                                    </p:set>
                                    <p:animEffect transition="in" filter="blinds(horizontal)">
                                      <p:cBhvr>
                                        <p:cTn id="21" dur="500"/>
                                        <p:tgtEl>
                                          <p:spTgt spid="15667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56678">
                                            <p:txEl>
                                              <p:pRg st="2" end="2"/>
                                            </p:txEl>
                                          </p:spTgt>
                                        </p:tgtEl>
                                        <p:attrNameLst>
                                          <p:attrName>style.visibility</p:attrName>
                                        </p:attrNameLst>
                                      </p:cBhvr>
                                      <p:to>
                                        <p:strVal val="visible"/>
                                      </p:to>
                                    </p:set>
                                    <p:animEffect transition="in" filter="blinds(horizontal)">
                                      <p:cBhvr>
                                        <p:cTn id="26" dur="500"/>
                                        <p:tgtEl>
                                          <p:spTgt spid="1566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pic>
        <p:nvPicPr>
          <p:cNvPr id="29491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5109882" y="5638800"/>
            <a:ext cx="3729318"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بلعام</a:t>
            </a: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عَدَد 22: 20- 35</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2169713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defRPr/>
            </a:pPr>
            <a:r>
              <a:rPr lang="ar-JO" b="1" dirty="0">
                <a:effectLst>
                  <a:outerShdw blurRad="38100" dist="38100" dir="2700000" algn="tl">
                    <a:srgbClr val="666633"/>
                  </a:outerShdw>
                </a:effectLst>
                <a:latin typeface="Times New Roman" charset="0"/>
                <a:cs typeface="Arial" charset="0"/>
              </a:rPr>
              <a:t>تعلم المحبة</a:t>
            </a:r>
            <a:br>
              <a:rPr lang="ar-JO" b="1" dirty="0">
                <a:effectLst>
                  <a:outerShdw blurRad="38100" dist="38100" dir="2700000" algn="tl">
                    <a:srgbClr val="666633"/>
                  </a:outerShdw>
                </a:effectLst>
                <a:latin typeface="Times New Roman" charset="0"/>
                <a:cs typeface="Arial" charset="0"/>
              </a:rPr>
            </a:br>
            <a:r>
              <a:rPr lang="ar-JO" b="1" dirty="0">
                <a:effectLst>
                  <a:outerShdw blurRad="38100" dist="38100" dir="2700000" algn="tl">
                    <a:srgbClr val="666633"/>
                  </a:outerShdw>
                </a:effectLst>
                <a:latin typeface="Times New Roman" charset="0"/>
                <a:cs typeface="Arial" charset="0"/>
              </a:rPr>
              <a:t>ثانية</a:t>
            </a:r>
            <a:br>
              <a:rPr lang="ar-JO" b="1" dirty="0">
                <a:effectLst>
                  <a:outerShdw blurRad="38100" dist="38100" dir="2700000" algn="tl">
                    <a:srgbClr val="666633"/>
                  </a:outerShdw>
                </a:effectLst>
                <a:latin typeface="Times New Roman" charset="0"/>
                <a:cs typeface="Arial" charset="0"/>
              </a:rPr>
            </a:br>
            <a:endParaRPr lang="en-US" b="1" dirty="0">
              <a:effectLst>
                <a:outerShdw blurRad="38100" dist="38100" dir="2700000" algn="tl">
                  <a:srgbClr val="666633"/>
                </a:outerShdw>
              </a:effectLst>
              <a:latin typeface="Times New Roman" charset="0"/>
              <a:cs typeface="Arial" charset="0"/>
            </a:endParaRPr>
          </a:p>
        </p:txBody>
      </p:sp>
      <p:sp>
        <p:nvSpPr>
          <p:cNvPr id="3075" name="Rectangle 3"/>
          <p:cNvSpPr>
            <a:spLocks noGrp="1" noChangeArrowheads="1"/>
          </p:cNvSpPr>
          <p:nvPr>
            <p:ph type="subTitle" idx="1"/>
          </p:nvPr>
        </p:nvSpPr>
        <p:spPr>
          <a:xfrm>
            <a:off x="1371600" y="3733800"/>
            <a:ext cx="6400800" cy="1219200"/>
          </a:xfrm>
        </p:spPr>
        <p:txBody>
          <a:bodyPr/>
          <a:lstStyle/>
          <a:p>
            <a:pPr eaLnBrk="1" hangingPunct="1">
              <a:buFont typeface="Wingdings" charset="0"/>
              <a:buNone/>
              <a:defRPr/>
            </a:pPr>
            <a:r>
              <a:rPr lang="ar-JO" b="1" dirty="0">
                <a:effectLst>
                  <a:outerShdw blurRad="38100" dist="38100" dir="2700000" algn="tl">
                    <a:srgbClr val="666633"/>
                  </a:outerShdw>
                </a:effectLst>
                <a:latin typeface="Arial" charset="0"/>
                <a:cs typeface="Arial" charset="0"/>
              </a:rPr>
              <a:t>رؤيا 2: 1-7</a:t>
            </a:r>
            <a:endParaRPr lang="en-US" b="1" dirty="0">
              <a:effectLst>
                <a:outerShdw blurRad="38100" dist="38100" dir="2700000" algn="tl">
                  <a:srgbClr val="666633"/>
                </a:outerShdw>
              </a:effectLst>
              <a:latin typeface="Arial" charset="0"/>
              <a:cs typeface="Arial" charset="0"/>
            </a:endParaRPr>
          </a:p>
          <a:p>
            <a:pPr eaLnBrk="1" hangingPunct="1">
              <a:defRPr/>
            </a:pPr>
            <a:r>
              <a:rPr lang="ar-JO" sz="2400" b="1" dirty="0">
                <a:solidFill>
                  <a:srgbClr val="E5E5FF"/>
                </a:solidFill>
                <a:effectLst>
                  <a:outerShdw blurRad="38100" dist="38100" dir="2700000" algn="tl">
                    <a:srgbClr val="000000"/>
                  </a:outerShdw>
                </a:effectLst>
                <a:latin typeface="Arial" charset="0"/>
                <a:cs typeface="Arial" charset="0"/>
              </a:rPr>
              <a:t>لويس وينكلر</a:t>
            </a:r>
            <a:endParaRPr lang="en-US" b="1" dirty="0">
              <a:effectLst>
                <a:outerShdw blurRad="38100" dist="38100" dir="2700000" algn="tl">
                  <a:srgbClr val="666633"/>
                </a:outerShdw>
              </a:effectLst>
              <a:latin typeface="Arial" charset="0"/>
              <a:cs typeface="Arial" charset="0"/>
            </a:endParaRPr>
          </a:p>
        </p:txBody>
      </p:sp>
      <p:sp>
        <p:nvSpPr>
          <p:cNvPr id="4" name="Text Box 1028"/>
          <p:cNvSpPr txBox="1">
            <a:spLocks noChangeArrowheads="1"/>
          </p:cNvSpPr>
          <p:nvPr/>
        </p:nvSpPr>
        <p:spPr bwMode="auto">
          <a:xfrm>
            <a:off x="0" y="4800600"/>
            <a:ext cx="9144000" cy="966788"/>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كنيسة الطرق المتقاطعة الدولية</a:t>
            </a:r>
            <a:br>
              <a:rPr kumimoji="0" lang="en-US"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BibleStudyDownloads.org</a:t>
            </a:r>
          </a:p>
        </p:txBody>
      </p:sp>
    </p:spTree>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a:ln>
                <a:noFill/>
              </a:ln>
              <a:solidFill>
                <a:srgbClr val="000000"/>
              </a:solidFill>
              <a:effectLst/>
              <a:uLnTx/>
              <a:uFillTx/>
              <a:latin typeface="Arial"/>
              <a:ea typeface="Times New Roman" pitchFamily="-111" charset="0"/>
              <a:cs typeface="Arial"/>
            </a:endParaRPr>
          </a:p>
        </p:txBody>
      </p:sp>
      <p:pic>
        <p:nvPicPr>
          <p:cNvPr id="299010"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"وَإِذْ خَرَجُوا عَنِ الطَّرِيقِ الْمُسْتَقِيمِ، ضَلُّوا.</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فَهُمْ سَائِرُونَ فِي طَرِيقِ بَلْعَامَ بْنِ بَعُورَ،</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الَّذِي أَحَبَّ الْحُصُولَ عَلَى الْمَالِ أُجْرَةً لإِثْمِهِ.</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وَلَكِنَّهُ تَوَبَّخَ عَلَى هذِهِ الْمُخَالَفَةِ</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الَّتِي ارْتَكَبَهَا إِذْ إِنَّ الْحِمَارَ -الأَبْكَمَ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نَطَقَ بِصَوْتٍ بَشَرِيٍّ،</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فَوَضَعَ حَدّاً لِحَمَاقَةِ ذَلِكَ النَّبِيِّ!"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dirty="0">
                <a:ea typeface="+mj-ea"/>
              </a:rPr>
              <a:t> </a:t>
            </a:r>
            <a:r>
              <a:rPr lang="ar-JO" sz="2800" b="1" dirty="0">
                <a:latin typeface="Arial" panose="020B0604020202020204" pitchFamily="34" charset="0"/>
                <a:ea typeface="+mj-ea"/>
                <a:cs typeface="Arial" panose="020B0604020202020204" pitchFamily="34" charset="0"/>
              </a:rPr>
              <a:t>2 بط 2: 15- 16</a:t>
            </a:r>
            <a:endParaRPr lang="en-US" sz="2800" b="1" dirty="0">
              <a:ea typeface="+mj-ea"/>
            </a:endParaRPr>
          </a:p>
        </p:txBody>
      </p:sp>
    </p:spTree>
    <p:extLst>
      <p:ext uri="{BB962C8B-B14F-4D97-AF65-F5344CB8AC3E}">
        <p14:creationId xmlns:p14="http://schemas.microsoft.com/office/powerpoint/2010/main" val="779596850"/>
      </p:ext>
    </p:extLst>
  </p:cSld>
  <p:clrMapOvr>
    <a:masterClrMapping/>
  </p:clrMapOvr>
  <p:transition spd="med">
    <p:randomBar dir="ver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a:ln>
                <a:noFill/>
              </a:ln>
              <a:solidFill>
                <a:srgbClr val="000000"/>
              </a:solidFill>
              <a:effectLst/>
              <a:uLnTx/>
              <a:uFillTx/>
              <a:latin typeface="Arial"/>
              <a:ea typeface="Times New Roman" pitchFamily="-111" charset="0"/>
              <a:cs typeface="Arial"/>
            </a:endParaRPr>
          </a:p>
        </p:txBody>
      </p:sp>
      <p:pic>
        <p:nvPicPr>
          <p:cNvPr id="30720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u="none" strike="noStrike" kern="1200" cap="none" spc="0" normalizeH="0" baseline="30000" noProof="0" dirty="0">
                <a:ln>
                  <a:noFill/>
                </a:ln>
                <a:solidFill>
                  <a:srgbClr val="FFFFFF"/>
                </a:solidFill>
                <a:effectLst/>
                <a:uLnTx/>
                <a:uFillTx/>
                <a:latin typeface="Arial"/>
                <a:ea typeface="ＭＳ Ｐゴシック" charset="0"/>
                <a:cs typeface="Arial"/>
              </a:rPr>
              <a:t> </a:t>
            </a:r>
            <a:r>
              <a:rPr kumimoji="0" lang="ru-RU" sz="3600" b="1" u="none" strike="noStrike" kern="1200" cap="none" spc="0" normalizeH="0" baseline="30000" noProof="0" dirty="0">
                <a:ln>
                  <a:noFill/>
                </a:ln>
                <a:solidFill>
                  <a:srgbClr val="FFFFFF"/>
                </a:solidFill>
                <a:effectLst/>
                <a:uLnTx/>
                <a:uFillTx/>
                <a:latin typeface="Arial"/>
                <a:ea typeface="ＭＳ Ｐゴシック" charset="0"/>
                <a:cs typeface="Arial"/>
              </a:rPr>
              <a:t>"</a:t>
            </a: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"وَلَكِنِّي عَاتِبٌ عَلَيْكَ قَلِيلاً لأَنَّكَ تَتَسَامَحُ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مَعَ الْقَوْمِ الَّذِينَ يَتَمَسَّكُونَ بِتَعْلِيمِ بَلْعَامَ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عِنْدَمَا عَلَّمَ الْمَلِكَ بَالاقَ أَنْ يُدَمِّرَ بَنِي إِسْرَائِيلَ</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بِتَوْرِيطِهِمْ فِي ارْتِكَابِ الزِّنَى</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وَالأَكْلِ مِنَ الذَّبَائِحِ الْمُقَدَّمَةِ لِلأَصْنَامِ،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هَكَذَا عِنْدَكَ أَنْتَ أَيْضاً قَوْمٌ يَتَمَسَّكُونَ بِتَعَالِيمِ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النِّيقُولاوِيِّينَ!"</a:t>
            </a:r>
            <a:endParaRPr kumimoji="0" lang="en-US" sz="36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b="1" dirty="0">
                <a:ea typeface="+mj-ea"/>
              </a:rPr>
              <a:t>رؤيا 2: 14- 15</a:t>
            </a:r>
            <a:endParaRPr lang="en-US" sz="2800" b="1" dirty="0">
              <a:ea typeface="+mj-ea"/>
            </a:endParaRPr>
          </a:p>
        </p:txBody>
      </p:sp>
    </p:spTree>
    <p:extLst>
      <p:ext uri="{BB962C8B-B14F-4D97-AF65-F5344CB8AC3E}">
        <p14:creationId xmlns:p14="http://schemas.microsoft.com/office/powerpoint/2010/main" val="2691439340"/>
      </p:ext>
    </p:extLst>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a:ln>
                <a:noFill/>
              </a:ln>
              <a:solidFill>
                <a:srgbClr val="000000"/>
              </a:solidFill>
              <a:effectLst/>
              <a:uLnTx/>
              <a:uFillTx/>
              <a:latin typeface="Arial"/>
              <a:ea typeface="Times New Roman" pitchFamily="-111" charset="0"/>
              <a:cs typeface="Arial"/>
            </a:endParaRPr>
          </a:p>
        </p:txBody>
      </p:sp>
      <p:pic>
        <p:nvPicPr>
          <p:cNvPr id="303106"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448524"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ru-RU" sz="3600" b="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"الْوَيْلُ لَهُمْ! لأَنَّهُمْ سَلَكُوا طَرِيقَ قَايِينَ،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وَانْدَفَعُوا إِلَى ارْتِكَابِ خَطِيئَةِ بَلْعَامَ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طَلَباً لِلْمَالِ، وَتَمَرَّدُوا كَمَا تَمَرَّدَ قُورَحُ،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فَدَمَّرُوا أَنْفُسَهُمْ."</a:t>
            </a:r>
            <a:r>
              <a:rPr kumimoji="0" lang="ru-RU" sz="3600" b="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600" b="1"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b="1" dirty="0">
                <a:ea typeface="+mj-ea"/>
              </a:rPr>
              <a:t>يهوذا 1: 11</a:t>
            </a:r>
            <a:endParaRPr lang="en-US" sz="2800" b="1" dirty="0">
              <a:ea typeface="+mj-ea"/>
            </a:endParaRPr>
          </a:p>
        </p:txBody>
      </p:sp>
    </p:spTree>
    <p:extLst>
      <p:ext uri="{BB962C8B-B14F-4D97-AF65-F5344CB8AC3E}">
        <p14:creationId xmlns:p14="http://schemas.microsoft.com/office/powerpoint/2010/main" val="1363668897"/>
      </p:ext>
    </p:extLst>
  </p:cSld>
  <p:clrMapOvr>
    <a:masterClrMapping/>
  </p:clrMapOvr>
  <p:transition spd="med">
    <p:randomBar dir="ver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301058"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الإنتصار على سيحون وعوج </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(عد 21: 21- 35)</a:t>
            </a:r>
          </a:p>
          <a:p>
            <a:pPr marL="0" marR="0" lvl="0" indent="0" algn="r" defTabSz="914400" rtl="1" eaLnBrk="1" fontAlgn="base" latinLnBrk="0" hangingPunct="1">
              <a:lnSpc>
                <a:spcPct val="90000"/>
              </a:lnSpc>
              <a:spcBef>
                <a:spcPct val="20000"/>
              </a:spcBef>
              <a:spcAft>
                <a:spcPct val="0"/>
              </a:spcAft>
              <a:buClrTx/>
              <a:buSzTx/>
              <a:buFontTx/>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فشل بالاق في تحويل الله ضد إسرائيل – ومباركتهم من بلعام (عَدَد 22- 24)</a:t>
            </a:r>
          </a:p>
          <a:p>
            <a:pPr marL="0" marR="0" lvl="0" indent="0" algn="r" defTabSz="914400" rtl="1" eaLnBrk="1" fontAlgn="base" latinLnBrk="0" hangingPunct="1">
              <a:lnSpc>
                <a:spcPct val="90000"/>
              </a:lnSpc>
              <a:spcBef>
                <a:spcPct val="20000"/>
              </a:spcBef>
              <a:spcAft>
                <a:spcPct val="0"/>
              </a:spcAft>
              <a:buClrTx/>
              <a:buSzTx/>
              <a:buFontTx/>
              <a:buNone/>
              <a:tabLst/>
              <a:defRPr/>
            </a:pPr>
            <a:endPar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نجح بالاق في تأليب إسرائيل ضد الله – والفجور في بيت فغور (عد 25)</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Beitzel, Moody Atlas, 1</a:t>
            </a:r>
            <a:r>
              <a:rPr kumimoji="0" lang="en-US" sz="1100" b="1"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st</a:t>
            </a: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ar-JO" sz="5400" b="1" dirty="0">
                <a:effectLst>
                  <a:glow rad="165100">
                    <a:schemeClr val="tx1">
                      <a:alpha val="96000"/>
                    </a:schemeClr>
                  </a:glow>
                </a:effectLst>
                <a:latin typeface="Arial" panose="020B0604020202020204" pitchFamily="34" charset="0"/>
                <a:cs typeface="Arial" panose="020B0604020202020204" pitchFamily="34" charset="0"/>
              </a:rPr>
              <a:t>أحداث شرق الأردن</a:t>
            </a:r>
            <a:endParaRPr lang="en-US" sz="5400" b="1" dirty="0">
              <a:effectLst>
                <a:glow rad="165100">
                  <a:schemeClr val="tx1">
                    <a:alpha val="96000"/>
                  </a:schemeClr>
                </a:glow>
              </a:effectLst>
              <a:latin typeface="Arial" panose="020B0604020202020204" pitchFamily="34" charset="0"/>
              <a:cs typeface="Arial" panose="020B0604020202020204" pitchFamily="34" charset="0"/>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بيت - فغور</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980661" y="3175357"/>
            <a:ext cx="422689" cy="439713"/>
            <a:chOff x="6972297" y="5071534"/>
            <a:chExt cx="206026" cy="1021570"/>
          </a:xfrm>
        </p:grpSpPr>
        <p:sp>
          <p:nvSpPr>
            <p:cNvPr id="21" name="Oval 31"/>
            <p:cNvSpPr>
              <a:spLocks noChangeAspect="1"/>
            </p:cNvSpPr>
            <p:nvPr/>
          </p:nvSpPr>
          <p:spPr bwMode="auto">
            <a:xfrm>
              <a:off x="6993408" y="5099457"/>
              <a:ext cx="184915" cy="993647"/>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22" name="Oval 32"/>
            <p:cNvSpPr>
              <a:spLocks noChangeAspect="1"/>
            </p:cNvSpPr>
            <p:nvPr/>
          </p:nvSpPr>
          <p:spPr bwMode="auto">
            <a:xfrm>
              <a:off x="6972297" y="5071534"/>
              <a:ext cx="184915" cy="99364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1369892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ctrTitle"/>
          </p:nvPr>
        </p:nvSpPr>
        <p:spPr>
          <a:xfrm>
            <a:off x="304800" y="762000"/>
            <a:ext cx="8229600" cy="1371600"/>
          </a:xfrm>
        </p:spPr>
        <p:txBody>
          <a:bodyPr/>
          <a:lstStyle/>
          <a:p>
            <a:pPr algn="ctr"/>
            <a:r>
              <a:rPr lang="ar-JO" b="1" dirty="0">
                <a:latin typeface="Arial" charset="0"/>
                <a:ea typeface="ＭＳ Ｐゴシック" charset="0"/>
                <a:cs typeface="Arial" charset="0"/>
              </a:rPr>
              <a:t>بعض الأعضاء هناك متمسكين               بتعليم النقولاويين</a:t>
            </a:r>
            <a:endParaRPr lang="en-US" b="1" dirty="0">
              <a:latin typeface="Arial" charset="0"/>
              <a:ea typeface="ＭＳ Ｐゴシック" charset="0"/>
              <a:cs typeface="Arial" charset="0"/>
            </a:endParaRPr>
          </a:p>
        </p:txBody>
      </p:sp>
      <p:sp>
        <p:nvSpPr>
          <p:cNvPr id="31746" name="Rectangle 3"/>
          <p:cNvSpPr>
            <a:spLocks noGrp="1" noChangeArrowheads="1"/>
          </p:cNvSpPr>
          <p:nvPr>
            <p:ph type="subTitle" idx="1"/>
          </p:nvPr>
        </p:nvSpPr>
        <p:spPr>
          <a:xfrm>
            <a:off x="838200" y="3886200"/>
            <a:ext cx="7696200" cy="1752600"/>
          </a:xfrm>
        </p:spPr>
        <p:txBody>
          <a:bodyPr/>
          <a:lstStyle/>
          <a:p>
            <a:pPr algn="r"/>
            <a:r>
              <a:rPr lang="ar-JO" altLang="ja-JP" sz="2800" b="1" dirty="0">
                <a:latin typeface="Arial" charset="0"/>
                <a:ea typeface="ＭＳ Ｐゴシック" charset="0"/>
                <a:cs typeface="Arial" charset="0"/>
              </a:rPr>
              <a:t>2: 15 هكذا عندك أنت أيضاً قوم متمسكين بتعليم النقولاويين الذي أبغضه</a:t>
            </a:r>
            <a:endParaRPr lang="en-US" sz="2800" b="1" dirty="0">
              <a:latin typeface="Arial" charset="0"/>
              <a:ea typeface="ＭＳ Ｐゴシック" charset="0"/>
              <a:cs typeface="Arial" charset="0"/>
            </a:endParaRPr>
          </a:p>
        </p:txBody>
      </p:sp>
    </p:spTree>
    <p:extLst>
      <p:ext uri="{BB962C8B-B14F-4D97-AF65-F5344CB8AC3E}">
        <p14:creationId xmlns:p14="http://schemas.microsoft.com/office/powerpoint/2010/main" val="2199898185"/>
      </p:ext>
    </p:extLst>
  </p:cSld>
  <p:clrMapOvr>
    <a:overrideClrMapping bg1="lt1" tx1="dk1" bg2="lt2" tx2="dk2" accent1="accent1" accent2="accent2" accent3="accent3" accent4="accent4" accent5="accent5" accent6="accent6" hlink="hlink" folHlink="folHlink"/>
  </p:clrMapOvr>
  <p:transition>
    <p:random/>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ctrTitle"/>
          </p:nvPr>
        </p:nvSpPr>
        <p:spPr>
          <a:xfrm>
            <a:off x="152400" y="1341438"/>
            <a:ext cx="8793163" cy="1143000"/>
          </a:xfrm>
        </p:spPr>
        <p:txBody>
          <a:bodyPr/>
          <a:lstStyle/>
          <a:p>
            <a:pPr algn="ctr"/>
            <a:r>
              <a:rPr lang="ar-JO" b="1" dirty="0">
                <a:latin typeface="Arial" panose="020B0604020202020204" pitchFamily="34" charset="0"/>
                <a:ea typeface="ＭＳ Ｐゴシック" charset="0"/>
                <a:cs typeface="Arial" panose="020B0604020202020204" pitchFamily="34" charset="0"/>
              </a:rPr>
              <a:t>تصحيح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32770" name="Rectangle 3"/>
          <p:cNvSpPr>
            <a:spLocks noGrp="1" noChangeArrowheads="1"/>
          </p:cNvSpPr>
          <p:nvPr>
            <p:ph type="subTitle" idx="1"/>
          </p:nvPr>
        </p:nvSpPr>
        <p:spPr>
          <a:xfrm>
            <a:off x="297712" y="3581400"/>
            <a:ext cx="8922488" cy="3200400"/>
          </a:xfrm>
        </p:spPr>
        <p:txBody>
          <a:bodyPr/>
          <a:lstStyle/>
          <a:p>
            <a:pPr marL="349250" algn="r" rtl="1"/>
            <a:r>
              <a:rPr lang="ar-JO" sz="2800" b="1" dirty="0">
                <a:latin typeface="Arial" panose="020B0604020202020204" pitchFamily="34" charset="0"/>
                <a:ea typeface="ＭＳ Ｐゴシック" charset="0"/>
                <a:cs typeface="Arial" panose="020B0604020202020204" pitchFamily="34" charset="0"/>
              </a:rPr>
              <a:t>2: 16 فتب وإلا فإني آتيك سريعا وأحاربهم بسيف فمي. 17من له أذن فليسمع ما يقوله الروح للكنائس من يغلب فسأعطيه أن يأكل من المن المخفى وأعطيه حصاة بيضاء وعلى الحصاة اسم جديد مكتوب لا يعرفه أحد غير الذي يأخذ</a:t>
            </a:r>
            <a:endParaRPr lang="en-US" sz="2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7692195"/>
      </p:ext>
    </p:extLst>
  </p:cSld>
  <p:clrMapOvr>
    <a:overrideClrMapping bg1="dk2" tx1="lt1" bg2="dk1" tx2="lt2" accent1="accent1" accent2="accent2" accent3="accent3" accent4="accent4" accent5="accent5" accent6="accent6" hlink="hlink" folHlink="folHlink"/>
  </p:clrMapOvr>
  <p:transition>
    <p:random/>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p:txBody>
          <a:bodyPr/>
          <a:lstStyle/>
          <a:p>
            <a:pPr algn="r"/>
            <a:r>
              <a:rPr lang="ar-JO" b="1" dirty="0">
                <a:solidFill>
                  <a:srgbClr val="FFFF00"/>
                </a:solidFill>
                <a:latin typeface="Arial" panose="020B0604020202020204" pitchFamily="34" charset="0"/>
                <a:ea typeface="ＭＳ Ｐゴシック" charset="0"/>
                <a:cs typeface="Arial" panose="020B0604020202020204" pitchFamily="34" charset="0"/>
              </a:rPr>
              <a:t>تُب ...</a:t>
            </a:r>
            <a:endParaRPr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33794" name="Rectangle 3"/>
          <p:cNvSpPr>
            <a:spLocks noGrp="1" noChangeArrowheads="1"/>
          </p:cNvSpPr>
          <p:nvPr>
            <p:ph type="subTitle" idx="1"/>
          </p:nvPr>
        </p:nvSpPr>
        <p:spPr>
          <a:xfrm>
            <a:off x="1066800" y="3886200"/>
            <a:ext cx="7391400" cy="1752600"/>
          </a:xfrm>
        </p:spPr>
        <p:txBody>
          <a:bodyPr/>
          <a:lstStyle/>
          <a:p>
            <a:pPr algn="r"/>
            <a:r>
              <a:rPr lang="ar-JO" altLang="ja-JP" sz="2800" b="1" dirty="0">
                <a:latin typeface="Arial" panose="020B0604020202020204" pitchFamily="34" charset="0"/>
                <a:ea typeface="ＭＳ Ｐゴシック" charset="0"/>
                <a:cs typeface="Arial" panose="020B0604020202020204" pitchFamily="34" charset="0"/>
              </a:rPr>
              <a:t>2: 16 فتب وإلا فإني آتيك سريعا وأحاربهم بسيف فمي</a:t>
            </a:r>
            <a:endParaRPr lang="en-US" sz="2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0118958"/>
      </p:ext>
    </p:extLst>
  </p:cSld>
  <p:clrMapOvr>
    <a:overrideClrMapping bg1="dk2" tx1="lt1" bg2="dk1" tx2="lt2" accent1="accent1" accent2="accent2" accent3="accent3" accent4="accent4" accent5="accent5" accent6="accent6" hlink="hlink" folHlink="folHlink"/>
  </p:clrMapOvr>
  <p:transition>
    <p:random/>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ctrTitle"/>
          </p:nvPr>
        </p:nvSpPr>
        <p:spPr/>
        <p:txBody>
          <a:bodyPr/>
          <a:lstStyle/>
          <a:p>
            <a:pPr algn="r"/>
            <a:r>
              <a:rPr lang="ar-JO" b="1" dirty="0">
                <a:latin typeface="Arial" panose="020B0604020202020204" pitchFamily="34" charset="0"/>
                <a:ea typeface="ＭＳ Ｐゴシック" charset="0"/>
                <a:cs typeface="Arial" panose="020B0604020202020204" pitchFamily="34" charset="0"/>
              </a:rPr>
              <a:t>استلم ...</a:t>
            </a:r>
            <a:endParaRPr lang="en-US" b="1" dirty="0">
              <a:latin typeface="Arial" panose="020B0604020202020204" pitchFamily="34" charset="0"/>
              <a:ea typeface="ＭＳ Ｐゴシック" charset="0"/>
              <a:cs typeface="Arial" panose="020B0604020202020204" pitchFamily="34" charset="0"/>
            </a:endParaRPr>
          </a:p>
        </p:txBody>
      </p:sp>
      <p:sp>
        <p:nvSpPr>
          <p:cNvPr id="34818" name="Rectangle 3"/>
          <p:cNvSpPr>
            <a:spLocks noGrp="1" noChangeArrowheads="1"/>
          </p:cNvSpPr>
          <p:nvPr>
            <p:ph type="subTitle" idx="1"/>
          </p:nvPr>
        </p:nvSpPr>
        <p:spPr>
          <a:xfrm>
            <a:off x="381000" y="3886200"/>
            <a:ext cx="8686800" cy="2590800"/>
          </a:xfrm>
        </p:spPr>
        <p:txBody>
          <a:bodyPr/>
          <a:lstStyle/>
          <a:p>
            <a:pPr algn="r"/>
            <a:r>
              <a:rPr lang="ar-JO" altLang="ja-JP" sz="2800" b="1" dirty="0">
                <a:latin typeface="Arial" panose="020B0604020202020204" pitchFamily="34" charset="0"/>
                <a:ea typeface="ＭＳ Ｐゴシック" charset="0"/>
                <a:cs typeface="Arial" panose="020B0604020202020204" pitchFamily="34" charset="0"/>
              </a:rPr>
              <a:t>2: 17من له أذن فليسمع ما يقوله الروح للكنائس من يغلب فسأعطيه أن يأكل من المن المخفى وأعطيه حصاة بيضاء وعلى الحصاة اسم جديد مكتوب لا يعرفه أحد غير الذي يأخذ</a:t>
            </a:r>
            <a:endParaRPr lang="en-US" sz="2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2137577"/>
      </p:ext>
    </p:extLst>
  </p:cSld>
  <p:clrMapOvr>
    <a:overrideClrMapping bg1="lt1" tx1="dk1" bg2="lt2" tx2="dk2" accent1="accent1" accent2="accent2" accent3="accent3" accent4="accent4" accent5="accent5" accent6="accent6" hlink="hlink" folHlink="folHlink"/>
  </p:clrMapOvr>
  <p:transition>
    <p:random/>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ctrTitle"/>
          </p:nvPr>
        </p:nvSpPr>
        <p:spPr/>
        <p:txBody>
          <a:bodyPr/>
          <a:lstStyle/>
          <a:p>
            <a:pPr algn="ctr"/>
            <a:r>
              <a:rPr lang="ar-JO" dirty="0">
                <a:latin typeface="Arial" panose="020B0604020202020204" pitchFamily="34" charset="0"/>
                <a:ea typeface="ＭＳ Ｐゴシック" charset="0"/>
                <a:cs typeface="Arial" panose="020B0604020202020204" pitchFamily="34" charset="0"/>
              </a:rPr>
              <a:t>استلم ... خبز الحياة</a:t>
            </a:r>
            <a:endParaRPr lang="en-US" dirty="0">
              <a:latin typeface="Arial" panose="020B0604020202020204" pitchFamily="34" charset="0"/>
              <a:ea typeface="ＭＳ Ｐゴシック" charset="0"/>
              <a:cs typeface="Arial" panose="020B0604020202020204" pitchFamily="34" charset="0"/>
            </a:endParaRPr>
          </a:p>
        </p:txBody>
      </p:sp>
      <p:sp>
        <p:nvSpPr>
          <p:cNvPr id="35842" name="Rectangle 3"/>
          <p:cNvSpPr>
            <a:spLocks noGrp="1" noChangeArrowheads="1"/>
          </p:cNvSpPr>
          <p:nvPr>
            <p:ph type="subTitle" idx="1"/>
          </p:nvPr>
        </p:nvSpPr>
        <p:spPr>
          <a:xfrm>
            <a:off x="990600" y="4038600"/>
            <a:ext cx="7543800" cy="1752600"/>
          </a:xfrm>
        </p:spPr>
        <p:txBody>
          <a:bodyPr/>
          <a:lstStyle/>
          <a:p>
            <a:pPr algn="ctr"/>
            <a:r>
              <a:rPr lang="ar-JO" altLang="ja-JP" b="1" dirty="0">
                <a:latin typeface="Arial" panose="020B0604020202020204" pitchFamily="34" charset="0"/>
                <a:ea typeface="ＭＳ Ｐゴシック" charset="0"/>
                <a:cs typeface="Arial" panose="020B0604020202020204" pitchFamily="34" charset="0"/>
              </a:rPr>
              <a:t>من يغلب فسأعطيه أن يأكل من المن المخفى</a:t>
            </a:r>
          </a:p>
          <a:p>
            <a:pPr algn="ctr"/>
            <a:r>
              <a:rPr lang="en-US" altLang="ja-JP" b="1" dirty="0">
                <a:latin typeface="Arial" panose="020B0604020202020204" pitchFamily="34" charset="0"/>
                <a:ea typeface="ＭＳ Ｐゴシック" charset="0"/>
                <a:cs typeface="Arial" panose="020B0604020202020204" pitchFamily="34" charset="0"/>
              </a:rPr>
              <a:t>(</a:t>
            </a:r>
            <a:r>
              <a:rPr lang="ar-JO" altLang="ja-JP" b="1" dirty="0">
                <a:latin typeface="Arial" panose="020B0604020202020204" pitchFamily="34" charset="0"/>
                <a:ea typeface="ＭＳ Ｐゴシック" charset="0"/>
                <a:cs typeface="Arial" panose="020B0604020202020204" pitchFamily="34" charset="0"/>
              </a:rPr>
              <a:t>2: 17أ</a:t>
            </a:r>
            <a:r>
              <a:rPr lang="en-US"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08546796"/>
      </p:ext>
    </p:extLst>
  </p:cSld>
  <p:clrMapOvr>
    <a:overrideClrMapping bg1="dk2" tx1="lt1" bg2="dk1" tx2="lt2" accent1="accent1" accent2="accent2" accent3="accent3" accent4="accent4" accent5="accent5" accent6="accent6" hlink="hlink" folHlink="folHlink"/>
  </p:clrMapOvr>
  <p:transition>
    <p:random/>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19200" y="1059564"/>
            <a:ext cx="7543800" cy="5632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ar-SA" sz="3600" b="1" dirty="0">
                <a:latin typeface="Arial" panose="020B0604020202020204" pitchFamily="34" charset="0"/>
                <a:cs typeface="Arial" panose="020B0604020202020204" pitchFamily="34" charset="0"/>
              </a:rPr>
              <a:t>٣٠ فَقَالُوا لَهُ: «فَأَيَّةَ آيَةٍ تَصْنَعُ لِنَرَى وَنُؤْمِنَ بِكَ؟ مَاذَا تَعْمَلُ؟ ٣١ آبَاؤُنَا أَكَلُوا الْمَنَّ فِي الْبَرِّيَّةِ كَمَا هُوَ مَكْتُوبٌ: أَنَّهُ أَعْطَاهُمْ خُبْزاً مِنَ السَّمَاءِ لِيَأْكُلُوا». ٣٢ فَقَالَ لَهُمْ يَسُوعُ: «الْحَقَّ الْحَقَّ أَقُولُ لَكُمْ: لَيْسَ مُوسَى أَعْطَاكُمُ الْخُبْزَ مِنَ السَّمَاءِ بَلْ أَبِي يُعْطِيكُمُ الْخُبْزَ الْحَقِيقِيَّ مِنَ السَّمَاءِ ٣٣ لأَنَّ خُبْزَ اللَّهِ هُوَ النَّازِلُ مِنَ السَّمَاءِ الْوَاهِبُ حَيَاةً لِلْعَالَمِ». ٣٤ فَقَالُوا لَهُ: «يَا سَيِّدُ أَعْطِنَا فِي كُلِّ حِينٍ هَذَا الْخُبْزَ». ٣٥ فَقَالَ لَهُمْ يَسُوعُ: «أَنَا هُوَ خُبْزُ الْحَيَاةِ. مَنْ يُقْبِلْ إِلَيَّ فلاَ يَجُوعُ وَمَنْ يُؤْمِنْ بِي فلاَ يَعْطَشُ أَبَداً. </a:t>
            </a:r>
          </a:p>
        </p:txBody>
      </p:sp>
      <p:sp>
        <p:nvSpPr>
          <p:cNvPr id="2" name="Title 1"/>
          <p:cNvSpPr>
            <a:spLocks noGrp="1"/>
          </p:cNvSpPr>
          <p:nvPr>
            <p:ph type="title" idx="4294967295"/>
          </p:nvPr>
        </p:nvSpPr>
        <p:spPr>
          <a:xfrm>
            <a:off x="1219200" y="99037"/>
            <a:ext cx="7772400" cy="698689"/>
          </a:xfrm>
          <a:solidFill>
            <a:srgbClr val="000090"/>
          </a:solidFill>
        </p:spPr>
        <p:txBody>
          <a:bodyPr/>
          <a:lstStyle/>
          <a:p>
            <a:pPr algn="ctr"/>
            <a:r>
              <a:rPr lang="ar-SA" sz="3600" b="1" kern="1200" dirty="0">
                <a:solidFill>
                  <a:srgbClr val="FFFFFF"/>
                </a:solidFill>
                <a:latin typeface="Arial" panose="020B0604020202020204" pitchFamily="34" charset="0"/>
                <a:cs typeface="Arial" panose="020B0604020202020204" pitchFamily="34" charset="0"/>
              </a:rPr>
              <a:t>يوحنا ٦ : ٣٠-٣٥</a:t>
            </a:r>
          </a:p>
        </p:txBody>
      </p:sp>
    </p:spTree>
    <p:extLst>
      <p:ext uri="{BB962C8B-B14F-4D97-AF65-F5344CB8AC3E}">
        <p14:creationId xmlns:p14="http://schemas.microsoft.com/office/powerpoint/2010/main" val="1138324077"/>
      </p:ext>
    </p:extLst>
  </p:cSld>
  <p:clrMapOvr>
    <a:overrideClrMapping bg1="lt1" tx1="dk1" bg2="lt2" tx2="dk2" accent1="accent1" accent2="accent2" accent3="accent3" accent4="accent4" accent5="accent5" accent6="accent6" hlink="hlink" folHlink="folHlink"/>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0" y="5357813"/>
            <a:ext cx="9144000" cy="1355725"/>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rotWithShape="0">
              <a:srgbClr val="000000">
                <a:alpha val="42999"/>
              </a:srgbClr>
            </a:outerShdw>
          </a:effectLst>
        </p:spPr>
        <p:txBody>
          <a:bodyPr/>
          <a:lstStyle/>
          <a:p>
            <a:pPr eaLnBrk="1" hangingPunct="1">
              <a:defRPr/>
            </a:pPr>
            <a:r>
              <a:rPr lang="en-US" sz="8000" dirty="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8676" name="Picture 1" descr="Rev 2-3 Buildings of 7 Churches.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7735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028"/>
          <p:cNvSpPr txBox="1">
            <a:spLocks noChangeArrowheads="1"/>
          </p:cNvSpPr>
          <p:nvPr/>
        </p:nvSpPr>
        <p:spPr bwMode="auto">
          <a:xfrm>
            <a:off x="5867400" y="3046413"/>
            <a:ext cx="2819400" cy="458787"/>
          </a:xfrm>
          <a:prstGeom prst="rect">
            <a:avLst/>
          </a:prstGeom>
          <a:solidFill>
            <a:srgbClr val="800000"/>
          </a:solidFill>
          <a:ln w="9525">
            <a:noFill/>
            <a:miter lim="800000"/>
            <a:headEnd/>
            <a:tailEnd/>
          </a:ln>
          <a:effectLst/>
        </p:spPr>
        <p:txBody>
          <a:bodyPr anchor="ctr"/>
          <a:lstStyle>
            <a:lvl1pPr eaLnBrk="0" hangingPunct="0">
              <a:defRPr>
                <a:solidFill>
                  <a:schemeClr val="tx1"/>
                </a:solidFill>
                <a:latin typeface="Arial" charset="0"/>
                <a:ea typeface="ＭＳ Ｐゴシック" charset="0"/>
                <a:cs typeface="Arial" charset="0"/>
              </a:defRPr>
            </a:lvl1pPr>
            <a:lvl2pPr marL="37931725" indent="-37474525"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rPr>
              <a:t>تعلم المحبة ثانية</a:t>
            </a:r>
            <a:endParaRPr kumimoji="0" lang="en-US" sz="1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endParaRPr>
          </a:p>
        </p:txBody>
      </p:sp>
      <p:sp>
        <p:nvSpPr>
          <p:cNvPr id="7" name="Text Box 1028"/>
          <p:cNvSpPr txBox="1">
            <a:spLocks noChangeArrowheads="1"/>
          </p:cNvSpPr>
          <p:nvPr/>
        </p:nvSpPr>
        <p:spPr bwMode="auto">
          <a:xfrm>
            <a:off x="1" y="685950"/>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الكنائس السبع في رؤيا</a:t>
            </a:r>
            <a:endParaRPr kumimoji="0" 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ransition spd="med">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228600" y="1341438"/>
            <a:ext cx="8716963" cy="1143000"/>
          </a:xfrm>
        </p:spPr>
        <p:txBody>
          <a:bodyPr/>
          <a:lstStyle/>
          <a:p>
            <a:pPr algn="ctr"/>
            <a:r>
              <a:rPr lang="ar-JO" dirty="0">
                <a:latin typeface="Arial" panose="020B0604020202020204" pitchFamily="34" charset="0"/>
                <a:ea typeface="ＭＳ Ｐゴシック" charset="0"/>
                <a:cs typeface="Arial" panose="020B0604020202020204" pitchFamily="34" charset="0"/>
              </a:rPr>
              <a:t>استلم ... الحياة الأبدية</a:t>
            </a:r>
            <a:endParaRPr lang="en-US" dirty="0">
              <a:latin typeface="Arial" panose="020B0604020202020204" pitchFamily="34" charset="0"/>
              <a:ea typeface="ＭＳ Ｐゴシック" charset="0"/>
              <a:cs typeface="Arial" panose="020B0604020202020204" pitchFamily="34" charset="0"/>
            </a:endParaRPr>
          </a:p>
        </p:txBody>
      </p:sp>
      <p:sp>
        <p:nvSpPr>
          <p:cNvPr id="37890" name="Rectangle 3"/>
          <p:cNvSpPr>
            <a:spLocks noGrp="1" noChangeArrowheads="1"/>
          </p:cNvSpPr>
          <p:nvPr>
            <p:ph type="subTitle" idx="1"/>
          </p:nvPr>
        </p:nvSpPr>
        <p:spPr>
          <a:xfrm>
            <a:off x="228600" y="3886200"/>
            <a:ext cx="8839200" cy="1752600"/>
          </a:xfrm>
        </p:spPr>
        <p:txBody>
          <a:bodyPr/>
          <a:lstStyle/>
          <a:p>
            <a:pPr algn="ctr"/>
            <a:r>
              <a:rPr lang="ar-JO" altLang="ja-JP" b="1" dirty="0">
                <a:latin typeface="Arial" panose="020B0604020202020204" pitchFamily="34" charset="0"/>
                <a:ea typeface="ＭＳ Ｐゴシック" charset="0"/>
                <a:cs typeface="Arial" panose="020B0604020202020204" pitchFamily="34" charset="0"/>
              </a:rPr>
              <a:t>وأعطيه حصاة بيضاء وعلى الحصاة اسم جديد مكتوب لا يعرفه أحد غير الذي يأخذ</a:t>
            </a:r>
          </a:p>
          <a:p>
            <a:pPr algn="ct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2: 17ب</a:t>
            </a:r>
            <a:r>
              <a:rPr lang="en-US"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54401688"/>
      </p:ext>
    </p:extLst>
  </p:cSld>
  <p:clrMapOvr>
    <a:overrideClrMapping bg1="dk2" tx1="lt1" bg2="dk1" tx2="lt2" accent1="accent1" accent2="accent2" accent3="accent3" accent4="accent4" accent5="accent5" accent6="accent6" hlink="hlink" folHlink="folHlink"/>
  </p:clrMapOvr>
  <p:transition>
    <p:random/>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7"/>
            <a:ext cx="9144000" cy="1786164"/>
          </a:xfrm>
        </p:spPr>
        <p:txBody>
          <a:bodyPr/>
          <a:lstStyle/>
          <a:p>
            <a:r>
              <a:rPr lang="ar-JO" sz="8800" dirty="0">
                <a:solidFill>
                  <a:schemeClr val="bg1"/>
                </a:solidFill>
                <a:latin typeface="Arial" panose="020B0604020202020204" pitchFamily="34" charset="0"/>
                <a:ea typeface="Osaka" charset="0"/>
                <a:cs typeface="Arial" panose="020B0604020202020204" pitchFamily="34" charset="0"/>
              </a:rPr>
              <a:t>ثياتيرا</a:t>
            </a:r>
            <a:endParaRPr lang="en-US" sz="8800" dirty="0">
              <a:solidFill>
                <a:schemeClr val="bg1"/>
              </a:solidFill>
              <a:latin typeface="Arial" charset="0"/>
              <a:ea typeface="Osaka" charset="0"/>
              <a:cs typeface="Arial" charset="0"/>
            </a:endParaRPr>
          </a:p>
        </p:txBody>
      </p:sp>
      <p:sp>
        <p:nvSpPr>
          <p:cNvPr id="2" name="Title 2">
            <a:extLst>
              <a:ext uri="{FF2B5EF4-FFF2-40B4-BE49-F238E27FC236}">
                <a16:creationId xmlns:a16="http://schemas.microsoft.com/office/drawing/2014/main" id="{700B3BE9-EFC9-8F47-C0C1-885DF7EB4851}"/>
              </a:ext>
            </a:extLst>
          </p:cNvPr>
          <p:cNvSpPr txBox="1">
            <a:spLocks/>
          </p:cNvSpPr>
          <p:nvPr/>
        </p:nvSpPr>
        <p:spPr bwMode="auto">
          <a:xfrm>
            <a:off x="0" y="3733801"/>
            <a:ext cx="9144000" cy="1306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uLnTx/>
                <a:uFillTx/>
                <a:latin typeface="Arial" charset="0"/>
                <a:ea typeface="Osaka" charset="0"/>
                <a:cs typeface="Arial" charset="0"/>
              </a:rPr>
              <a:t>رؤيا ٢ :١٨-٢٩</a:t>
            </a:r>
            <a:endParaRPr kumimoji="0" lang="en-US" sz="88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405544829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5E5FF"/>
                </a:solidFill>
                <a:effectLst/>
                <a:uLnTx/>
                <a:uFillTx/>
                <a:latin typeface="Arial" charset="0"/>
                <a:ea typeface="ＭＳ Ｐゴシック" charset="0"/>
                <a:cs typeface="Arial" charset="0"/>
              </a:rPr>
              <a:t>ريك جريفيث. كنيسة الطرق المتقاطعة الدولية</a:t>
            </a:r>
            <a:r>
              <a:rPr kumimoji="0" lang="en-US" sz="1800" b="1" u="none" strike="noStrike" kern="1200" cap="none" spc="0" normalizeH="0" baseline="0" noProof="0" dirty="0">
                <a:ln>
                  <a:noFill/>
                </a:ln>
                <a:solidFill>
                  <a:srgbClr val="E5E5FF"/>
                </a:solidFill>
                <a:effectLst/>
                <a:uLnTx/>
                <a:uFillTx/>
                <a:latin typeface="Arial" charset="0"/>
                <a:ea typeface="ＭＳ Ｐゴシック" charset="0"/>
                <a:cs typeface="Arial" charset="0"/>
              </a:rPr>
              <a:t>• BibleStudyDownloads.org </a:t>
            </a:r>
          </a:p>
        </p:txBody>
      </p:sp>
      <p:sp>
        <p:nvSpPr>
          <p:cNvPr id="111618" name="Rectangle 2"/>
          <p:cNvSpPr>
            <a:spLocks noGrp="1" noChangeArrowheads="1"/>
          </p:cNvSpPr>
          <p:nvPr>
            <p:ph type="ctrTitle"/>
          </p:nvPr>
        </p:nvSpPr>
        <p:spPr>
          <a:xfrm>
            <a:off x="1" y="3765641"/>
            <a:ext cx="9144000" cy="1446439"/>
          </a:xfrm>
          <a:noFill/>
        </p:spPr>
        <p:txBody>
          <a:bodyPr/>
          <a:lstStyle/>
          <a:p>
            <a:r>
              <a:rPr lang="ar-JO" sz="5400" b="1" dirty="0">
                <a:latin typeface="Arial" panose="020B0604020202020204" pitchFamily="34" charset="0"/>
                <a:ea typeface="ＭＳ Ｐゴシック" charset="0"/>
                <a:cs typeface="Arial" panose="020B0604020202020204" pitchFamily="34" charset="0"/>
              </a:rPr>
              <a:t>ثياتيرا:</a:t>
            </a:r>
            <a:br>
              <a:rPr lang="ar-JO" sz="5400" b="1" dirty="0">
                <a:latin typeface="Arial" panose="020B0604020202020204" pitchFamily="34" charset="0"/>
                <a:ea typeface="ＭＳ Ｐゴシック" charset="0"/>
                <a:cs typeface="Arial" panose="020B0604020202020204" pitchFamily="34" charset="0"/>
              </a:rPr>
            </a:br>
            <a:r>
              <a:rPr lang="ar-JO" sz="5400" b="1" dirty="0">
                <a:latin typeface="Arial" panose="020B0604020202020204" pitchFamily="34" charset="0"/>
                <a:ea typeface="ＭＳ Ｐゴシック" charset="0"/>
                <a:cs typeface="Arial" panose="020B0604020202020204" pitchFamily="34" charset="0"/>
              </a:rPr>
              <a:t>متورطة ومع ذلك غير أخلاقية</a:t>
            </a:r>
            <a:endParaRPr lang="en-US" sz="5400" b="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
        <p:nvSpPr>
          <p:cNvPr id="7" name="Rectangle 2">
            <a:extLst>
              <a:ext uri="{FF2B5EF4-FFF2-40B4-BE49-F238E27FC236}">
                <a16:creationId xmlns:a16="http://schemas.microsoft.com/office/drawing/2014/main" id="{30DEA8DD-2D74-344B-8DBD-465B40ABEB79}"/>
              </a:ext>
            </a:extLst>
          </p:cNvPr>
          <p:cNvSpPr txBox="1">
            <a:spLocks noChangeArrowheads="1"/>
          </p:cNvSpPr>
          <p:nvPr/>
        </p:nvSpPr>
        <p:spPr bwMode="auto">
          <a:xfrm>
            <a:off x="22861" y="5408207"/>
            <a:ext cx="9144000" cy="832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charset="0"/>
                <a:ea typeface="ＭＳ Ｐゴシック" charset="0"/>
                <a:cs typeface="Arial"/>
              </a:rPr>
              <a:t>رؤيا 2: 18- 29</a:t>
            </a:r>
            <a:endParaRPr kumimoji="0" lang="en-US" sz="4400" b="1"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41735003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3080F9-1D5F-F04C-8BA7-8713BB8A3959}"/>
              </a:ext>
            </a:extLst>
          </p:cNvPr>
          <p:cNvGrpSpPr/>
          <p:nvPr/>
        </p:nvGrpSpPr>
        <p:grpSpPr>
          <a:xfrm>
            <a:off x="-1" y="0"/>
            <a:ext cx="9141327" cy="6033276"/>
            <a:chOff x="-1" y="0"/>
            <a:chExt cx="9141327" cy="6033276"/>
          </a:xfrm>
        </p:grpSpPr>
        <p:grpSp>
          <p:nvGrpSpPr>
            <p:cNvPr id="4" name="Group 3">
              <a:extLst>
                <a:ext uri="{FF2B5EF4-FFF2-40B4-BE49-F238E27FC236}">
                  <a16:creationId xmlns:a16="http://schemas.microsoft.com/office/drawing/2014/main" id="{C70F7731-5B74-3942-B96E-543760E676DE}"/>
                </a:ext>
              </a:extLst>
            </p:cNvPr>
            <p:cNvGrpSpPr/>
            <p:nvPr/>
          </p:nvGrpSpPr>
          <p:grpSpPr>
            <a:xfrm>
              <a:off x="-1" y="0"/>
              <a:ext cx="9141327" cy="6033276"/>
              <a:chOff x="-1" y="0"/>
              <a:chExt cx="9141327" cy="6033276"/>
            </a:xfrm>
          </p:grpSpPr>
          <p:pic>
            <p:nvPicPr>
              <p:cNvPr id="2" name="Picture 1"/>
              <p:cNvPicPr>
                <a:picLocks noChangeAspect="1"/>
              </p:cNvPicPr>
              <p:nvPr/>
            </p:nvPicPr>
            <p:blipFill>
              <a:blip r:embed="rId3"/>
              <a:stretch>
                <a:fillRect/>
              </a:stretch>
            </p:blipFill>
            <p:spPr>
              <a:xfrm>
                <a:off x="-1" y="0"/>
                <a:ext cx="9141327" cy="6033276"/>
              </a:xfrm>
              <a:prstGeom prst="rect">
                <a:avLst/>
              </a:prstGeom>
            </p:spPr>
          </p:pic>
          <p:sp>
            <p:nvSpPr>
              <p:cNvPr id="3" name="Rectangle 2">
                <a:extLst>
                  <a:ext uri="{FF2B5EF4-FFF2-40B4-BE49-F238E27FC236}">
                    <a16:creationId xmlns:a16="http://schemas.microsoft.com/office/drawing/2014/main" id="{6D7EE1D7-BDAF-364E-AB8C-B8887735DE78}"/>
                  </a:ext>
                </a:extLst>
              </p:cNvPr>
              <p:cNvSpPr/>
              <p:nvPr/>
            </p:nvSpPr>
            <p:spPr bwMode="auto">
              <a:xfrm rot="21058296">
                <a:off x="5216968" y="1978139"/>
                <a:ext cx="1313477"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8" name="Rectangle 7">
                <a:extLst>
                  <a:ext uri="{FF2B5EF4-FFF2-40B4-BE49-F238E27FC236}">
                    <a16:creationId xmlns:a16="http://schemas.microsoft.com/office/drawing/2014/main" id="{115129EC-527B-7442-9764-FF22C4817EFA}"/>
                  </a:ext>
                </a:extLst>
              </p:cNvPr>
              <p:cNvSpPr/>
              <p:nvPr/>
            </p:nvSpPr>
            <p:spPr bwMode="auto">
              <a:xfrm rot="21058296">
                <a:off x="4605626" y="1706432"/>
                <a:ext cx="1313477"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9" name="Rectangle 8">
                <a:extLst>
                  <a:ext uri="{FF2B5EF4-FFF2-40B4-BE49-F238E27FC236}">
                    <a16:creationId xmlns:a16="http://schemas.microsoft.com/office/drawing/2014/main" id="{AB2481E5-9B91-E643-8182-1494834947EA}"/>
                  </a:ext>
                </a:extLst>
              </p:cNvPr>
              <p:cNvSpPr/>
              <p:nvPr/>
            </p:nvSpPr>
            <p:spPr bwMode="auto">
              <a:xfrm rot="831352">
                <a:off x="1950198" y="1211114"/>
                <a:ext cx="3724562"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0" name="Rectangle 9">
                <a:extLst>
                  <a:ext uri="{FF2B5EF4-FFF2-40B4-BE49-F238E27FC236}">
                    <a16:creationId xmlns:a16="http://schemas.microsoft.com/office/drawing/2014/main" id="{2BFE77C4-7BA2-DA43-96AA-33A8072070A2}"/>
                  </a:ext>
                </a:extLst>
              </p:cNvPr>
              <p:cNvSpPr/>
              <p:nvPr/>
            </p:nvSpPr>
            <p:spPr bwMode="auto">
              <a:xfrm rot="831352">
                <a:off x="1792152" y="1617514"/>
                <a:ext cx="3724562"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7" name="Rectangle 6">
              <a:extLst>
                <a:ext uri="{FF2B5EF4-FFF2-40B4-BE49-F238E27FC236}">
                  <a16:creationId xmlns:a16="http://schemas.microsoft.com/office/drawing/2014/main" id="{56E4534E-DA21-E947-9127-62670A83AE79}"/>
                </a:ext>
              </a:extLst>
            </p:cNvPr>
            <p:cNvSpPr/>
            <p:nvPr/>
          </p:nvSpPr>
          <p:spPr bwMode="auto">
            <a:xfrm rot="21231968">
              <a:off x="2371322" y="3229888"/>
              <a:ext cx="4857211" cy="1236557"/>
            </a:xfrm>
            <a:prstGeom prst="rect">
              <a:avLst/>
            </a:prstGeom>
            <a:solidFill>
              <a:srgbClr val="016349"/>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111618" name="Rectangle 2"/>
          <p:cNvSpPr>
            <a:spLocks noGrp="1" noChangeArrowheads="1"/>
          </p:cNvSpPr>
          <p:nvPr>
            <p:ph type="ctrTitle"/>
          </p:nvPr>
        </p:nvSpPr>
        <p:spPr>
          <a:xfrm>
            <a:off x="9178532" y="1130554"/>
            <a:ext cx="3352494" cy="4835624"/>
          </a:xfrm>
        </p:spPr>
        <p:txBody>
          <a:bodyPr/>
          <a:lstStyle/>
          <a:p>
            <a:r>
              <a:rPr lang="ar-JO" b="1" dirty="0">
                <a:effectLst>
                  <a:glow rad="177800">
                    <a:schemeClr val="tx1"/>
                  </a:glow>
                </a:effectLst>
                <a:latin typeface="Arial" charset="0"/>
                <a:ea typeface="ＭＳ Ｐゴシック" charset="0"/>
              </a:rPr>
              <a:t>الطريق الصحيح،</a:t>
            </a:r>
            <a:br>
              <a:rPr lang="ar-JO" b="1" dirty="0">
                <a:effectLst>
                  <a:glow rad="177800">
                    <a:schemeClr val="tx1"/>
                  </a:glow>
                </a:effectLst>
                <a:latin typeface="Arial" charset="0"/>
                <a:ea typeface="ＭＳ Ｐゴシック" charset="0"/>
              </a:rPr>
            </a:br>
            <a:r>
              <a:rPr lang="ar-JO" b="1" dirty="0">
                <a:effectLst>
                  <a:glow rad="177800">
                    <a:schemeClr val="tx1"/>
                  </a:glow>
                </a:effectLst>
                <a:latin typeface="Arial" charset="0"/>
                <a:ea typeface="ＭＳ Ｐゴシック" charset="0"/>
              </a:rPr>
              <a:t>الطريق الخاطئ</a:t>
            </a:r>
            <a:endParaRPr lang="en-US"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rot="785119">
            <a:off x="1837482" y="1163596"/>
            <a:ext cx="4584907" cy="126821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Times"/>
                <a:ea typeface="ＭＳ Ｐゴシック" charset="0"/>
                <a:cs typeface="Times"/>
              </a:rPr>
              <a:t>الطريق الصحيح</a:t>
            </a:r>
            <a:endParaRPr kumimoji="0" lang="en-US" sz="66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
        <p:nvSpPr>
          <p:cNvPr id="6" name="Rectangle 2"/>
          <p:cNvSpPr txBox="1">
            <a:spLocks noChangeArrowheads="1"/>
          </p:cNvSpPr>
          <p:nvPr/>
        </p:nvSpPr>
        <p:spPr bwMode="auto">
          <a:xfrm rot="21221657">
            <a:off x="2374309" y="3165222"/>
            <a:ext cx="4792809" cy="126821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Times"/>
                <a:ea typeface="ＭＳ Ｐゴシック" charset="0"/>
                <a:cs typeface="Times"/>
              </a:rPr>
              <a:t>الطريق الخاطئ</a:t>
            </a:r>
            <a:endParaRPr kumimoji="0" lang="en-US" sz="66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212577322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_Porn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928" y="-61925"/>
            <a:ext cx="8332891" cy="6918357"/>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ar-SA" b="1" dirty="0">
                <a:effectLst>
                  <a:glow rad="177800">
                    <a:schemeClr val="tx1"/>
                  </a:glow>
                </a:effectLst>
                <a:latin typeface="Arial" charset="0"/>
                <a:ea typeface="ＭＳ Ｐゴシック" charset="0"/>
              </a:rPr>
              <a:t>المواد الإباحية</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1082640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638"/>
            <a:ext cx="9144000" cy="4095857"/>
            <a:chOff x="0" y="1587638"/>
            <a:chExt cx="9144000" cy="4095857"/>
          </a:xfrm>
        </p:grpSpPr>
        <p:pic>
          <p:nvPicPr>
            <p:cNvPr id="3" name="Picture 2" descr="Screen Shot 2013-11-22 at 4.14.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638"/>
              <a:ext cx="9144000" cy="4095857"/>
            </a:xfrm>
            <a:prstGeom prst="rect">
              <a:avLst/>
            </a:prstGeom>
          </p:spPr>
        </p:pic>
        <p:pic>
          <p:nvPicPr>
            <p:cNvPr id="6"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28951" y="2217753"/>
              <a:ext cx="2511253" cy="1431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11618" name="Rectangle 2"/>
          <p:cNvSpPr>
            <a:spLocks noGrp="1" noChangeArrowheads="1"/>
          </p:cNvSpPr>
          <p:nvPr>
            <p:ph type="ctrTitle"/>
          </p:nvPr>
        </p:nvSpPr>
        <p:spPr>
          <a:xfrm>
            <a:off x="0" y="0"/>
            <a:ext cx="9144000" cy="1335242"/>
          </a:xfrm>
        </p:spPr>
        <p:txBody>
          <a:bodyPr/>
          <a:lstStyle/>
          <a:p>
            <a:r>
              <a:rPr lang="ar-SA" sz="5400" b="1" dirty="0">
                <a:effectLst>
                  <a:glow rad="177800">
                    <a:schemeClr val="tx1"/>
                  </a:glow>
                </a:effectLst>
                <a:latin typeface="Arial" panose="020B0604020202020204" pitchFamily="34" charset="0"/>
                <a:ea typeface="ＭＳ Ｐゴシック" charset="0"/>
                <a:cs typeface="Arial" panose="020B0604020202020204" pitchFamily="34" charset="0"/>
              </a:rPr>
              <a:t>المواد الإباحية</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2" name="Right Triangle 1"/>
          <p:cNvSpPr/>
          <p:nvPr/>
        </p:nvSpPr>
        <p:spPr bwMode="auto">
          <a:xfrm rot="21291074">
            <a:off x="0" y="4153110"/>
            <a:ext cx="6756400" cy="1104479"/>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Box 3"/>
          <p:cNvSpPr txBox="1"/>
          <p:nvPr/>
        </p:nvSpPr>
        <p:spPr>
          <a:xfrm>
            <a:off x="25398" y="4912917"/>
            <a:ext cx="9004302" cy="1569660"/>
          </a:xfrm>
          <a:prstGeom prst="rect">
            <a:avLst/>
          </a:prstGeom>
          <a:solidFill>
            <a:srgbClr val="000000"/>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itchFamily="34" charset="0"/>
              </a:rPr>
              <a:t>يعد بيع الجنس أحد أقدم الأعمال التجارية في العالم، وفي الوقت الحالي لم تكن الأعمال أفضل في أي وقت مضى. لكن هذا الإدمان الكامل للإباحية ينتشر من شاشات الكمبيوتر والتلفزيون في جميع أنحاء أمريكا إلى المنازل والأسر والزواج في جميع أنحاء البلاد بوتيرة خطيرة.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itchFamily="34" charset="0"/>
            </a:endParaRPr>
          </a:p>
        </p:txBody>
      </p:sp>
      <p:sp>
        <p:nvSpPr>
          <p:cNvPr id="7" name="TextBox 6"/>
          <p:cNvSpPr txBox="1"/>
          <p:nvPr/>
        </p:nvSpPr>
        <p:spPr>
          <a:xfrm>
            <a:off x="179031" y="2227271"/>
            <a:ext cx="43434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itchFamily="34" charset="0"/>
              </a:rPr>
              <a:t>أمريكا مدمنة على</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itchFamily="34" charset="0"/>
            </a:endParaRPr>
          </a:p>
        </p:txBody>
      </p:sp>
      <p:pic>
        <p:nvPicPr>
          <p:cNvPr id="8" name="Picture 7" descr="Screen Shot 2013-11-22 at 4.14.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96236" y="1603713"/>
            <a:ext cx="9144000" cy="4095857"/>
          </a:xfrm>
          <a:prstGeom prst="rect">
            <a:avLst/>
          </a:prstGeom>
        </p:spPr>
      </p:pic>
      <p:sp>
        <p:nvSpPr>
          <p:cNvPr id="10" name="TextBox 9"/>
          <p:cNvSpPr txBox="1"/>
          <p:nvPr/>
        </p:nvSpPr>
        <p:spPr>
          <a:xfrm>
            <a:off x="323728" y="2625466"/>
            <a:ext cx="43434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6600" b="1" dirty="0">
                <a:solidFill>
                  <a:srgbClr val="FF0000"/>
                </a:solidFill>
                <a:latin typeface="Arial" panose="020B0604020202020204" pitchFamily="34" charset="0"/>
                <a:cs typeface="Arial" pitchFamily="34" charset="0"/>
              </a:rPr>
              <a:t>ا</a:t>
            </a:r>
            <a:r>
              <a:rPr kumimoji="0" lang="ar-JO" sz="6600" b="1" i="0" u="none" strike="noStrike" kern="1200" cap="none" spc="0" normalizeH="0" baseline="0" noProof="0" dirty="0">
                <a:ln>
                  <a:noFill/>
                </a:ln>
                <a:solidFill>
                  <a:srgbClr val="FF0000"/>
                </a:solidFill>
                <a:effectLst/>
                <a:uLnTx/>
                <a:uFillTx/>
                <a:latin typeface="Arial" panose="020B0604020202020204" pitchFamily="34" charset="0"/>
                <a:cs typeface="Arial" pitchFamily="34" charset="0"/>
              </a:rPr>
              <a:t>لإباحية</a:t>
            </a:r>
            <a:endParaRPr kumimoji="0" lang="en-US" sz="6600" b="1" i="0" u="none" strike="noStrike" kern="1200" cap="none" spc="0" normalizeH="0" baseline="0" noProof="0" dirty="0">
              <a:ln>
                <a:noFill/>
              </a:ln>
              <a:solidFill>
                <a:srgbClr val="FF0000"/>
              </a:solidFill>
              <a:effectLst/>
              <a:uLnTx/>
              <a:uFillTx/>
              <a:latin typeface="Arial" panose="020B0604020202020204" pitchFamily="34" charset="0"/>
              <a:cs typeface="Arial" pitchFamily="34" charset="0"/>
            </a:endParaRPr>
          </a:p>
        </p:txBody>
      </p:sp>
    </p:spTree>
    <p:extLst>
      <p:ext uri="{BB962C8B-B14F-4D97-AF65-F5344CB8AC3E}">
        <p14:creationId xmlns:p14="http://schemas.microsoft.com/office/powerpoint/2010/main" val="376214922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23400" y="181752"/>
            <a:ext cx="7607300" cy="60709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1618" name="Rectangle 2"/>
          <p:cNvSpPr>
            <a:spLocks noGrp="1" noChangeArrowheads="1"/>
          </p:cNvSpPr>
          <p:nvPr>
            <p:ph type="ctrTitle"/>
          </p:nvPr>
        </p:nvSpPr>
        <p:spPr>
          <a:xfrm>
            <a:off x="0" y="0"/>
            <a:ext cx="9144000" cy="1335242"/>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1" y="1333441"/>
            <a:ext cx="9144001" cy="4481512"/>
            <a:chOff x="-1" y="1335088"/>
            <a:chExt cx="9144001" cy="4481512"/>
          </a:xfrm>
        </p:grpSpPr>
        <p:pic>
          <p:nvPicPr>
            <p:cNvPr id="459779" name="Picture 1" descr="Screen Shot 2013-11-22 at 4.14.1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35088"/>
              <a:ext cx="9144000" cy="448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3154"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22000" y="2590800"/>
              <a:ext cx="195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315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0800000">
              <a:off x="7186612" y="2587626"/>
              <a:ext cx="1957387" cy="841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315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6553200" y="4267200"/>
              <a:ext cx="2590799" cy="847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3157"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 y="4038600"/>
              <a:ext cx="2057401" cy="1076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3159" name="Picture 7"/>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516910" y="2895600"/>
              <a:ext cx="669702" cy="345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8295" y="2227940"/>
            <a:ext cx="1837096" cy="1015663"/>
          </a:xfrm>
          <a:prstGeom prst="rect">
            <a:avLst/>
          </a:prstGeom>
          <a:noFill/>
        </p:spPr>
        <p:txBody>
          <a:bodyPr wrap="square" rtlCol="0">
            <a:spAutoFit/>
          </a:bodyPr>
          <a:lstStyle/>
          <a:p>
            <a:pPr lvl="0" algn="r">
              <a:defRPr/>
            </a:pPr>
            <a:r>
              <a:rPr lang="ar-JO" sz="2000" b="1" dirty="0">
                <a:solidFill>
                  <a:srgbClr val="000000"/>
                </a:solidFill>
                <a:latin typeface="Arial" pitchFamily="34" charset="0"/>
                <a:cs typeface="Arial" pitchFamily="34" charset="0"/>
              </a:rPr>
              <a:t>كل 30 دقيقة </a:t>
            </a:r>
            <a:r>
              <a:rPr lang="ar-JO" sz="2000" b="1" dirty="0">
                <a:solidFill>
                  <a:srgbClr val="FF0000"/>
                </a:solidFill>
                <a:latin typeface="Arial" pitchFamily="34" charset="0"/>
                <a:cs typeface="Arial" pitchFamily="34" charset="0"/>
              </a:rPr>
              <a:t>يتم صناعة فيلم إباحي  </a:t>
            </a:r>
            <a:r>
              <a:rPr lang="ar-JO" sz="2000" b="1" dirty="0">
                <a:solidFill>
                  <a:srgbClr val="000000"/>
                </a:solidFill>
                <a:latin typeface="Arial" pitchFamily="34" charset="0"/>
                <a:cs typeface="Arial" pitchFamily="34" charset="0"/>
              </a:rPr>
              <a:t>في الولايات المتحدة</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 name="TextBox 13"/>
          <p:cNvSpPr txBox="1"/>
          <p:nvPr/>
        </p:nvSpPr>
        <p:spPr>
          <a:xfrm>
            <a:off x="0" y="4028084"/>
            <a:ext cx="1981202"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000" b="1" dirty="0">
                <a:solidFill>
                  <a:srgbClr val="000000"/>
                </a:solidFill>
                <a:latin typeface="Arial" pitchFamily="34" charset="0"/>
                <a:cs typeface="Arial" pitchFamily="34" charset="0"/>
              </a:rPr>
              <a:t>تنتج الولايات المتحدة </a:t>
            </a:r>
            <a:r>
              <a:rPr lang="ar-JO" sz="2000" b="1" dirty="0">
                <a:solidFill>
                  <a:srgbClr val="FF0000"/>
                </a:solidFill>
                <a:latin typeface="Arial" pitchFamily="34" charset="0"/>
                <a:cs typeface="Arial" pitchFamily="34" charset="0"/>
              </a:rPr>
              <a:t>89%</a:t>
            </a:r>
            <a:r>
              <a:rPr lang="ar-JO" sz="2000" b="1" dirty="0">
                <a:solidFill>
                  <a:srgbClr val="000000"/>
                </a:solidFill>
                <a:latin typeface="Arial" pitchFamily="34" charset="0"/>
                <a:cs typeface="Arial" pitchFamily="34" charset="0"/>
              </a:rPr>
              <a:t> من كل المواقع الإباحية</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 name="TextBox 14"/>
          <p:cNvSpPr txBox="1"/>
          <p:nvPr/>
        </p:nvSpPr>
        <p:spPr>
          <a:xfrm>
            <a:off x="6553200" y="4267200"/>
            <a:ext cx="2577546" cy="132343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000" b="1" dirty="0">
                <a:solidFill>
                  <a:srgbClr val="FF0000"/>
                </a:solidFill>
                <a:latin typeface="Arial" pitchFamily="34" charset="0"/>
                <a:cs typeface="Arial" pitchFamily="34" charset="0"/>
              </a:rPr>
              <a:t>7ر42% </a:t>
            </a:r>
            <a:r>
              <a:rPr lang="ar-JO" sz="2000" b="1" dirty="0">
                <a:latin typeface="Arial" pitchFamily="34" charset="0"/>
                <a:cs typeface="Arial" pitchFamily="34" charset="0"/>
              </a:rPr>
              <a:t>من مستخدمي الإنترنت يشاهدون المواد الإباحية</a:t>
            </a:r>
            <a:r>
              <a:rPr lang="ar-JO" sz="2000" b="1" dirty="0">
                <a:solidFill>
                  <a:srgbClr val="FF0000"/>
                </a:solidFill>
                <a:latin typeface="Arial" pitchFamily="34" charset="0"/>
                <a:cs typeface="Arial" pitchFamily="34" charset="0"/>
              </a:rPr>
              <a:t> (هذا يساوي 102434567 شخص</a:t>
            </a:r>
            <a:endParaRPr kumimoji="0" lang="en-US"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6" name="TextBox 15"/>
          <p:cNvSpPr txBox="1"/>
          <p:nvPr/>
        </p:nvSpPr>
        <p:spPr>
          <a:xfrm>
            <a:off x="6881837" y="2386214"/>
            <a:ext cx="2278985"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كل ثانية يشاهد    </a:t>
            </a:r>
            <a:r>
              <a:rPr kumimoji="0" lang="ar-JO"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30000</a:t>
            </a: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شخص    المواد الإباحية</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64703836"/>
      </p:ext>
    </p:extLst>
  </p:cSld>
  <p:clrMapOvr>
    <a:masterClrMapping/>
  </p:clrMapOvr>
  <p:transition spd="slow"/>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5311775"/>
            <a:chOff x="0" y="1335088"/>
            <a:chExt cx="9144000" cy="5311775"/>
          </a:xfrm>
        </p:grpSpPr>
        <p:pic>
          <p:nvPicPr>
            <p:cNvPr id="460803" name="Picture 1" descr="Screen Shot 2013-11-22 at 4.14.3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531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00200" y="1600200"/>
              <a:ext cx="2438400" cy="345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0" y="2834473"/>
              <a:ext cx="1219200" cy="345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455692" y="2340429"/>
              <a:ext cx="3104868" cy="16157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838200" y="1491339"/>
            <a:ext cx="43434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أرباح الإباحية تقريباً</a:t>
            </a: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9" name="TextBox 8"/>
          <p:cNvSpPr txBox="1"/>
          <p:nvPr/>
        </p:nvSpPr>
        <p:spPr>
          <a:xfrm>
            <a:off x="1814286" y="2734685"/>
            <a:ext cx="2260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industry</a:t>
            </a:r>
          </a:p>
        </p:txBody>
      </p:sp>
      <p:sp>
        <p:nvSpPr>
          <p:cNvPr id="10" name="TextBox 9"/>
          <p:cNvSpPr txBox="1"/>
          <p:nvPr/>
        </p:nvSpPr>
        <p:spPr>
          <a:xfrm>
            <a:off x="5326743" y="2396612"/>
            <a:ext cx="337896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إنها أكبر من                 إيرادات شركات        التكنولوجيا الكبرى        مجتمعة.</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1" name="Picture 10" descr="Screen Shot 2013-11-22 at 4.1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09100" y="1335088"/>
            <a:ext cx="9144000" cy="5311509"/>
          </a:xfrm>
          <a:prstGeom prst="rect">
            <a:avLst/>
          </a:prstGeom>
        </p:spPr>
      </p:pic>
    </p:spTree>
    <p:extLst>
      <p:ext uri="{BB962C8B-B14F-4D97-AF65-F5344CB8AC3E}">
        <p14:creationId xmlns:p14="http://schemas.microsoft.com/office/powerpoint/2010/main" val="713879594"/>
      </p:ext>
    </p:extLst>
  </p:cSld>
  <p:clrMapOvr>
    <a:masterClrMapping/>
  </p:clrMapOvr>
  <p:transition spd="slow"/>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3" name="Group 2"/>
          <p:cNvGrpSpPr/>
          <p:nvPr/>
        </p:nvGrpSpPr>
        <p:grpSpPr>
          <a:xfrm>
            <a:off x="0" y="146386"/>
            <a:ext cx="9144000" cy="6575425"/>
            <a:chOff x="0" y="160338"/>
            <a:chExt cx="9144000" cy="6575425"/>
          </a:xfrm>
        </p:grpSpPr>
        <p:pic>
          <p:nvPicPr>
            <p:cNvPr id="461827" name="Picture 1" descr="Screen Shot 2013-11-22 at 4.14.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338"/>
              <a:ext cx="9144000" cy="657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1219200" y="1371600"/>
              <a:ext cx="1600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10000" y="382362"/>
              <a:ext cx="2438400" cy="1979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3852926"/>
              <a:ext cx="9143999" cy="492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descr="Screen Shot 2013-11-22 at 4.15.37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12210" y="4572000"/>
              <a:ext cx="1826990" cy="1524000"/>
            </a:xfrm>
            <a:prstGeom prst="rect">
              <a:avLst/>
            </a:prstGeom>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12209" y="838200"/>
              <a:ext cx="1244221" cy="1104900"/>
            </a:xfrm>
            <a:prstGeom prst="flowChartConnector">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326571" y="1273770"/>
            <a:ext cx="337094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srgbClr val="FFFFFF"/>
                </a:solidFill>
                <a:effectLst>
                  <a:outerShdw blurRad="38100" dist="38100" dir="2700000" algn="tl">
                    <a:srgbClr val="000000">
                      <a:alpha val="43137"/>
                    </a:srgbClr>
                  </a:outerShdw>
                </a:effectLst>
                <a:latin typeface="Arial" pitchFamily="34" charset="0"/>
                <a:cs typeface="Arial" pitchFamily="34" charset="0"/>
              </a:rPr>
              <a:t>هل هو </a:t>
            </a:r>
            <a:r>
              <a:rPr lang="ar-JO" sz="2800" b="1" dirty="0">
                <a:solidFill>
                  <a:srgbClr val="FFFF00"/>
                </a:solidFill>
                <a:effectLst>
                  <a:outerShdw blurRad="38100" dist="38100" dir="2700000" algn="tl">
                    <a:srgbClr val="000000">
                      <a:alpha val="43137"/>
                    </a:srgbClr>
                  </a:outerShdw>
                </a:effectLst>
                <a:latin typeface="Arial" pitchFamily="34" charset="0"/>
                <a:cs typeface="Arial" pitchFamily="34" charset="0"/>
              </a:rPr>
              <a:t>الموضوع الأول   </a:t>
            </a:r>
            <a:r>
              <a:rPr lang="ar-JO" sz="2800" b="1" dirty="0">
                <a:solidFill>
                  <a:srgbClr val="FFFFFF"/>
                </a:solidFill>
                <a:effectLst>
                  <a:outerShdw blurRad="38100" dist="38100" dir="2700000" algn="tl">
                    <a:srgbClr val="000000">
                      <a:alpha val="43137"/>
                    </a:srgbClr>
                  </a:outerShdw>
                </a:effectLst>
                <a:latin typeface="Arial" pitchFamily="34" charset="0"/>
                <a:cs typeface="Arial" pitchFamily="34" charset="0"/>
              </a:rPr>
              <a:t>في البحث على الإنترنت</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3" name="TextBox 12"/>
          <p:cNvSpPr txBox="1"/>
          <p:nvPr/>
        </p:nvSpPr>
        <p:spPr>
          <a:xfrm>
            <a:off x="3643085" y="425989"/>
            <a:ext cx="2743200" cy="23698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هناك</a:t>
            </a:r>
            <a:endPar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68 مليون  </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lang="ar-JO" sz="2800" b="1" dirty="0">
                <a:solidFill>
                  <a:srgbClr val="000000"/>
                </a:solidFill>
                <a:effectLst>
                  <a:outerShdw blurRad="38100" dist="38100" dir="2700000" algn="tl">
                    <a:srgbClr val="000000">
                      <a:alpha val="43137"/>
                    </a:srgbClr>
                  </a:outerShdw>
                </a:effectLst>
                <a:latin typeface="Arial" pitchFamily="34" charset="0"/>
                <a:cs typeface="Arial" pitchFamily="34" charset="0"/>
              </a:rPr>
              <a:t>طلب بحث          يومي عن         المواد الإباحية</a:t>
            </a: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 </a:t>
            </a:r>
          </a:p>
        </p:txBody>
      </p:sp>
      <p:sp>
        <p:nvSpPr>
          <p:cNvPr id="14" name="TextBox 13"/>
          <p:cNvSpPr txBox="1"/>
          <p:nvPr/>
        </p:nvSpPr>
        <p:spPr>
          <a:xfrm>
            <a:off x="6935103" y="701589"/>
            <a:ext cx="139843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25%        </a:t>
            </a:r>
            <a:r>
              <a:rPr kumimoji="0" lang="ar-JO" sz="2000" b="1" i="0" u="none" strike="noStrike" kern="1200" cap="none" spc="0" normalizeH="0" baseline="0" noProof="0" dirty="0">
                <a:ln>
                  <a:noFill/>
                </a:ln>
                <a:effectLst/>
                <a:uLnTx/>
                <a:uFillTx/>
                <a:latin typeface="Arial" pitchFamily="34" charset="0"/>
                <a:ea typeface="+mn-ea"/>
                <a:cs typeface="Arial" pitchFamily="34" charset="0"/>
              </a:rPr>
              <a:t>من كل    طلبات     البحث</a:t>
            </a:r>
            <a:endParaRPr kumimoji="0" lang="en-US" sz="20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15" name="TextBox 14"/>
          <p:cNvSpPr txBox="1"/>
          <p:nvPr/>
        </p:nvSpPr>
        <p:spPr>
          <a:xfrm>
            <a:off x="-1" y="3657544"/>
            <a:ext cx="9144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srgbClr val="000000"/>
                </a:solidFill>
                <a:latin typeface="Arial" pitchFamily="34" charset="0"/>
                <a:cs typeface="Arial" pitchFamily="34" charset="0"/>
              </a:rPr>
              <a:t>5ر2 مليار رسالة إلكترونية إباحية يومياً</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b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a:t>
            </a:r>
            <a:r>
              <a:rPr lang="ar-JO" sz="3200" b="1" dirty="0">
                <a:solidFill>
                  <a:srgbClr val="FF0000"/>
                </a:solidFill>
                <a:latin typeface="Arial" pitchFamily="34" charset="0"/>
                <a:cs typeface="Arial" pitchFamily="34" charset="0"/>
              </a:rPr>
              <a:t>8% من مجموع الرسائل الإلكترونية</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sp>
        <p:nvSpPr>
          <p:cNvPr id="16" name="TextBox 15"/>
          <p:cNvSpPr txBox="1"/>
          <p:nvPr/>
        </p:nvSpPr>
        <p:spPr>
          <a:xfrm>
            <a:off x="6712857" y="4431046"/>
            <a:ext cx="243114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dirty="0">
                <a:solidFill>
                  <a:srgbClr val="000000"/>
                </a:solidFill>
                <a:latin typeface="Arial" pitchFamily="34" charset="0"/>
                <a:cs typeface="Arial" pitchFamily="34" charset="0"/>
              </a:rPr>
              <a:t>مستخدم</a:t>
            </a: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الإنترنت الطبيعي يستقبل</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5ر4</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endPar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رسالة الكترونية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إباحية يومياً</a:t>
            </a:r>
            <a:endPar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pic>
        <p:nvPicPr>
          <p:cNvPr id="17" name="Picture 16" descr="Screen Shot 2013-11-22 at 4.14.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6399" y="146386"/>
            <a:ext cx="9144000" cy="6575580"/>
          </a:xfrm>
          <a:prstGeom prst="rect">
            <a:avLst/>
          </a:prstGeom>
        </p:spPr>
      </p:pic>
    </p:spTree>
    <p:extLst>
      <p:ext uri="{BB962C8B-B14F-4D97-AF65-F5344CB8AC3E}">
        <p14:creationId xmlns:p14="http://schemas.microsoft.com/office/powerpoint/2010/main" val="2543706146"/>
      </p:ext>
    </p:extLst>
  </p:cSld>
  <p:clrMapOvr>
    <a:masterClrMapping/>
  </p:clrMapOvr>
  <p:transition spd="slow"/>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309563"/>
            <a:ext cx="9144000" cy="6199187"/>
            <a:chOff x="0" y="309563"/>
            <a:chExt cx="9144000" cy="6199187"/>
          </a:xfrm>
        </p:grpSpPr>
        <p:pic>
          <p:nvPicPr>
            <p:cNvPr id="462851" name="Picture 1" descr="Screen Shot 2013-11-22 at 4.15.1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9563"/>
              <a:ext cx="9144000" cy="619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213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762000"/>
              <a:ext cx="2743200" cy="1023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1868" y="762000"/>
              <a:ext cx="2743200" cy="1023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191000"/>
              <a:ext cx="3886200" cy="871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85068" y="3810000"/>
              <a:ext cx="1610932"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76928" y="1058279"/>
              <a:ext cx="2928872" cy="541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98393" y="2729467"/>
              <a:ext cx="2700272" cy="194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TextBox 12"/>
          <p:cNvSpPr txBox="1"/>
          <p:nvPr/>
        </p:nvSpPr>
        <p:spPr>
          <a:xfrm>
            <a:off x="1785870" y="762000"/>
            <a:ext cx="301472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dirty="0">
                <a:latin typeface="Arial" pitchFamily="34" charset="0"/>
                <a:cs typeface="Arial" pitchFamily="34" charset="0"/>
              </a:rPr>
              <a:t>متوسط العمر لمستخدم المواد الإباحية المبتدئ </a:t>
            </a:r>
            <a:r>
              <a:rPr lang="ar-JO" sz="2400" b="1" dirty="0">
                <a:solidFill>
                  <a:srgbClr val="FF0000"/>
                </a:solidFill>
                <a:latin typeface="Arial" pitchFamily="34" charset="0"/>
                <a:cs typeface="Arial" pitchFamily="34" charset="0"/>
              </a:rPr>
              <a:t>هو 11 سنة فقط</a:t>
            </a:r>
            <a:endPar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5" name="TextBox 14"/>
          <p:cNvSpPr txBox="1"/>
          <p:nvPr/>
        </p:nvSpPr>
        <p:spPr>
          <a:xfrm>
            <a:off x="0" y="4062879"/>
            <a:ext cx="4201886"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glow rad="355600">
                    <a:srgbClr val="FFF6CB">
                      <a:alpha val="75000"/>
                    </a:srgbClr>
                  </a:glow>
                </a:effectLst>
                <a:uLnTx/>
                <a:uFillTx/>
                <a:latin typeface="Arial" pitchFamily="34" charset="0"/>
                <a:ea typeface="+mn-ea"/>
                <a:cs typeface="Arial" pitchFamily="34" charset="0"/>
              </a:rPr>
              <a:t>الرجال أكثر مشاهدة للمواد الإباحية بنسبة 6 أضعاف من النساء ومن المرجح أن يقضوا وقتاً أطول في مشاهدتها.</a:t>
            </a:r>
            <a:endParaRPr kumimoji="0" lang="en-US" sz="2400" b="1" i="0" u="none" strike="noStrike" kern="1200" cap="none" spc="0" normalizeH="0" baseline="0" noProof="0" dirty="0">
              <a:ln>
                <a:noFill/>
              </a:ln>
              <a:solidFill>
                <a:srgbClr val="FF0000"/>
              </a:solidFill>
              <a:effectLst>
                <a:glow rad="355600">
                  <a:srgbClr val="FFF6CB">
                    <a:alpha val="75000"/>
                  </a:srgbClr>
                </a:glow>
              </a:effectLst>
              <a:uLnTx/>
              <a:uFillTx/>
              <a:latin typeface="Arial" pitchFamily="34" charset="0"/>
              <a:ea typeface="+mn-ea"/>
              <a:cs typeface="Arial" pitchFamily="34" charset="0"/>
            </a:endParaRPr>
          </a:p>
        </p:txBody>
      </p:sp>
      <p:sp>
        <p:nvSpPr>
          <p:cNvPr id="16" name="TextBox 15"/>
          <p:cNvSpPr txBox="1"/>
          <p:nvPr/>
        </p:nvSpPr>
        <p:spPr>
          <a:xfrm>
            <a:off x="4191000" y="3555999"/>
            <a:ext cx="2122714"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dirty="0">
                <a:solidFill>
                  <a:srgbClr val="FF0000"/>
                </a:solidFill>
                <a:latin typeface="Arial" pitchFamily="34" charset="0"/>
                <a:cs typeface="Arial" pitchFamily="34" charset="0"/>
              </a:rPr>
              <a:t>17%</a:t>
            </a:r>
            <a:r>
              <a:rPr lang="ar-JO" sz="2400" b="1" dirty="0">
                <a:solidFill>
                  <a:srgbClr val="000000"/>
                </a:solidFill>
                <a:latin typeface="Arial" pitchFamily="34" charset="0"/>
                <a:cs typeface="Arial" pitchFamily="34" charset="0"/>
              </a:rPr>
              <a:t> من النساء يقولون أنهنَّ يعانين من إدمان الإباحية</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7" name="TextBox 16"/>
          <p:cNvSpPr txBox="1"/>
          <p:nvPr/>
        </p:nvSpPr>
        <p:spPr>
          <a:xfrm>
            <a:off x="5029200" y="981580"/>
            <a:ext cx="3429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توزيع عدد زوار المواقع الإباحية     من الذكور والإناث:</a:t>
            </a:r>
            <a:endParaRPr kumimoji="0" lang="en-US"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 name="TextBox 17"/>
          <p:cNvSpPr txBox="1"/>
          <p:nvPr/>
        </p:nvSpPr>
        <p:spPr>
          <a:xfrm>
            <a:off x="4844145" y="2486988"/>
            <a:ext cx="381362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outerShdw blurRad="38100" dist="38100" dir="2700000" algn="tl">
                    <a:srgbClr val="000000">
                      <a:alpha val="43137"/>
                    </a:srgbClr>
                  </a:outerShdw>
                </a:effectLst>
                <a:latin typeface="Arial" pitchFamily="34" charset="0"/>
                <a:cs typeface="Arial" pitchFamily="34" charset="0"/>
              </a:rPr>
              <a:t>28% إناث </a:t>
            </a:r>
            <a:r>
              <a:rPr lang="ar-JO"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72% ذكور</a:t>
            </a:r>
            <a:endPar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19" name="Picture 18" descr="Screen Shot 2013-11-22 at 4.15.1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8300" y="278636"/>
            <a:ext cx="9144000" cy="6198208"/>
          </a:xfrm>
          <a:prstGeom prst="rect">
            <a:avLst/>
          </a:prstGeom>
        </p:spPr>
      </p:pic>
    </p:spTree>
    <p:extLst>
      <p:ext uri="{BB962C8B-B14F-4D97-AF65-F5344CB8AC3E}">
        <p14:creationId xmlns:p14="http://schemas.microsoft.com/office/powerpoint/2010/main" val="69978846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r" rtl="1" eaLnBrk="1" hangingPunct="1">
              <a:defRPr/>
            </a:pPr>
            <a:r>
              <a:rPr lang="ar-JO" b="1" dirty="0">
                <a:effectLst>
                  <a:outerShdw blurRad="38100" dist="38100" dir="2700000" algn="tl">
                    <a:srgbClr val="666633"/>
                  </a:outerShdw>
                </a:effectLst>
                <a:latin typeface="Times New Roman" charset="0"/>
                <a:cs typeface="Arial" charset="0"/>
              </a:rPr>
              <a:t>مقدمة:</a:t>
            </a:r>
            <a:endParaRPr lang="en-US" b="1" dirty="0">
              <a:effectLst>
                <a:outerShdw blurRad="38100" dist="38100" dir="2700000" algn="tl">
                  <a:srgbClr val="666633"/>
                </a:outerShdw>
              </a:effectLst>
              <a:latin typeface="Times New Roman" charset="0"/>
              <a:cs typeface="Arial" charset="0"/>
            </a:endParaRPr>
          </a:p>
        </p:txBody>
      </p:sp>
      <p:sp>
        <p:nvSpPr>
          <p:cNvPr id="34819" name="Rectangle 3"/>
          <p:cNvSpPr>
            <a:spLocks noGrp="1" noChangeArrowheads="1"/>
          </p:cNvSpPr>
          <p:nvPr>
            <p:ph type="body" idx="1"/>
          </p:nvPr>
        </p:nvSpPr>
        <p:spPr/>
        <p:txBody>
          <a:bodyPr/>
          <a:lstStyle/>
          <a:p>
            <a:pPr algn="r" rtl="1" eaLnBrk="1" hangingPunct="1">
              <a:defRPr/>
            </a:pPr>
            <a:r>
              <a:rPr lang="ar-JO" sz="2700" b="1" dirty="0">
                <a:effectLst>
                  <a:outerShdw blurRad="38100" dist="38100" dir="2700000" algn="tl">
                    <a:srgbClr val="666633"/>
                  </a:outerShdw>
                </a:effectLst>
                <a:latin typeface="Arial" charset="0"/>
                <a:cs typeface="Arial" charset="0"/>
              </a:rPr>
              <a:t>ما هي المحبة الحقيقية؟</a:t>
            </a:r>
            <a:endParaRPr lang="en-US" sz="2700" b="1" dirty="0">
              <a:effectLst>
                <a:outerShdw blurRad="38100" dist="38100" dir="2700000" algn="tl">
                  <a:srgbClr val="666633"/>
                </a:outerShdw>
              </a:effectLst>
              <a:latin typeface="Arial" charset="0"/>
              <a:cs typeface="Arial" charset="0"/>
            </a:endParaRPr>
          </a:p>
          <a:p>
            <a:pPr eaLnBrk="1" hangingPunct="1">
              <a:defRPr/>
            </a:pPr>
            <a:endParaRPr lang="en-US" sz="2700" b="1" dirty="0">
              <a:effectLst>
                <a:outerShdw blurRad="38100" dist="38100" dir="2700000" algn="tl">
                  <a:srgbClr val="666633"/>
                </a:outerShdw>
              </a:effectLst>
              <a:latin typeface="Arial" charset="0"/>
              <a:cs typeface="Arial" charset="0"/>
            </a:endParaRPr>
          </a:p>
          <a:p>
            <a:pPr algn="r" rtl="1" eaLnBrk="1" hangingPunct="1">
              <a:defRPr/>
            </a:pPr>
            <a:r>
              <a:rPr lang="ar-JO" sz="2700" b="1" dirty="0">
                <a:effectLst>
                  <a:outerShdw blurRad="38100" dist="38100" dir="2700000" algn="tl">
                    <a:srgbClr val="666633"/>
                  </a:outerShdw>
                </a:effectLst>
                <a:latin typeface="Arial" charset="0"/>
                <a:cs typeface="Arial" charset="0"/>
              </a:rPr>
              <a:t>ما الذي يتبادر إلى ذهنك عند سماع عبارة المحبة الحقيقية؟</a:t>
            </a:r>
            <a:endParaRPr lang="en-US" sz="2700" b="1" dirty="0">
              <a:effectLst>
                <a:outerShdw blurRad="38100" dist="38100" dir="2700000" algn="tl">
                  <a:srgbClr val="666633"/>
                </a:outerShdw>
              </a:effectLst>
              <a:latin typeface="Arial" charset="0"/>
              <a:cs typeface="Arial" charset="0"/>
            </a:endParaRPr>
          </a:p>
          <a:p>
            <a:pPr eaLnBrk="1" hangingPunct="1">
              <a:defRPr/>
            </a:pPr>
            <a:endParaRPr lang="en-US" sz="2700" b="1" dirty="0">
              <a:effectLst>
                <a:outerShdw blurRad="38100" dist="38100" dir="2700000" algn="tl">
                  <a:srgbClr val="666633"/>
                </a:outerShdw>
              </a:effectLst>
              <a:latin typeface="Arial" charset="0"/>
              <a:cs typeface="Arial" charset="0"/>
            </a:endParaRPr>
          </a:p>
          <a:p>
            <a:pPr algn="r" rtl="1" eaLnBrk="1" hangingPunct="1">
              <a:defRPr/>
            </a:pPr>
            <a:r>
              <a:rPr lang="ar-JO" sz="2700" b="1" dirty="0">
                <a:effectLst>
                  <a:outerShdw blurRad="38100" dist="38100" dir="2700000" algn="tl">
                    <a:srgbClr val="666633"/>
                  </a:outerShdw>
                </a:effectLst>
                <a:latin typeface="Arial" charset="0"/>
                <a:cs typeface="Arial" charset="0"/>
              </a:rPr>
              <a:t>ماذا يحدث عندما تموت محبتنا الأولى؟</a:t>
            </a:r>
            <a:endParaRPr lang="en-US" sz="2700" b="1" dirty="0">
              <a:effectLst>
                <a:outerShdw blurRad="38100" dist="38100" dir="2700000" algn="tl">
                  <a:srgbClr val="666633"/>
                </a:outerShdw>
              </a:effectLst>
              <a:latin typeface="Arial" charset="0"/>
              <a:cs typeface="Arial" charset="0"/>
            </a:endParaRPr>
          </a:p>
          <a:p>
            <a:pPr eaLnBrk="1" hangingPunct="1">
              <a:defRPr/>
            </a:pPr>
            <a:endParaRPr lang="en-US" sz="2700" b="1" dirty="0">
              <a:effectLst>
                <a:outerShdw blurRad="38100" dist="38100" dir="2700000" algn="tl">
                  <a:srgbClr val="666633"/>
                </a:outerShdw>
              </a:effectLst>
              <a:latin typeface="Arial" charset="0"/>
              <a:cs typeface="Arial" charset="0"/>
            </a:endParaRPr>
          </a:p>
          <a:p>
            <a:pPr algn="r" rtl="1" eaLnBrk="1" hangingPunct="1">
              <a:defRPr/>
            </a:pPr>
            <a:r>
              <a:rPr lang="ar-JO" sz="2700" b="1" dirty="0">
                <a:effectLst>
                  <a:outerShdw blurRad="38100" dist="38100" dir="2700000" algn="tl">
                    <a:srgbClr val="666633"/>
                  </a:outerShdw>
                </a:effectLst>
                <a:latin typeface="Arial" charset="0"/>
                <a:cs typeface="Arial" charset="0"/>
              </a:rPr>
              <a:t>كيف نستطيع أن نتعلم المحبة ثانية؟</a:t>
            </a:r>
            <a:endParaRPr lang="en-US" sz="2700"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9">
                                            <p:txEl>
                                              <p:pRg st="2" end="2"/>
                                            </p:txEl>
                                          </p:spTgt>
                                        </p:tgtEl>
                                        <p:attrNameLst>
                                          <p:attrName>style.visibility</p:attrName>
                                        </p:attrNameLst>
                                      </p:cBhvr>
                                      <p:to>
                                        <p:strVal val="visible"/>
                                      </p:to>
                                    </p:set>
                                    <p:animEffect transition="in" filter="fade">
                                      <p:cBhvr>
                                        <p:cTn id="7" dur="500"/>
                                        <p:tgtEl>
                                          <p:spTgt spid="348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9">
                                            <p:txEl>
                                              <p:pRg st="4" end="4"/>
                                            </p:txEl>
                                          </p:spTgt>
                                        </p:tgtEl>
                                        <p:attrNameLst>
                                          <p:attrName>style.visibility</p:attrName>
                                        </p:attrNameLst>
                                      </p:cBhvr>
                                      <p:to>
                                        <p:strVal val="visible"/>
                                      </p:to>
                                    </p:set>
                                    <p:animEffect transition="in" filter="fade">
                                      <p:cBhvr>
                                        <p:cTn id="12" dur="500"/>
                                        <p:tgtEl>
                                          <p:spTgt spid="3481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819">
                                            <p:txEl>
                                              <p:pRg st="6" end="6"/>
                                            </p:txEl>
                                          </p:spTgt>
                                        </p:tgtEl>
                                        <p:attrNameLst>
                                          <p:attrName>style.visibility</p:attrName>
                                        </p:attrNameLst>
                                      </p:cBhvr>
                                      <p:to>
                                        <p:strVal val="visible"/>
                                      </p:to>
                                    </p:set>
                                    <p:animEffect transition="in" filter="fade">
                                      <p:cBhvr>
                                        <p:cTn id="17" dur="500"/>
                                        <p:tgtEl>
                                          <p:spTgt spid="34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192212"/>
            <a:ext cx="9144000" cy="3913187"/>
            <a:chOff x="0" y="1192212"/>
            <a:chExt cx="9144000" cy="3913187"/>
          </a:xfrm>
        </p:grpSpPr>
        <p:pic>
          <p:nvPicPr>
            <p:cNvPr id="463875" name="Picture 1" descr="Screen Shot 2013-11-22 at 4.15.3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92212"/>
              <a:ext cx="9144000" cy="391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315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0079">
              <a:off x="1066800" y="1591614"/>
              <a:ext cx="3276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724400" y="1747759"/>
              <a:ext cx="3733800" cy="8307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7620000" y="3733800"/>
              <a:ext cx="152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21433402">
              <a:off x="7455291" y="4009551"/>
              <a:ext cx="240659" cy="676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282286" y="2979508"/>
              <a:ext cx="2051714" cy="1592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44715" y="1335242"/>
            <a:ext cx="4115659" cy="132343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هناك حوالي 200 ألف أمريكي مدمني إباحية: </a:t>
            </a:r>
            <a:r>
              <a:rPr kumimoji="0" lang="ar-JO" sz="2000" b="1" i="0" u="none" strike="noStrike" kern="1200" cap="none" spc="0" normalizeH="0" baseline="0" noProof="0" dirty="0">
                <a:ln>
                  <a:noFill/>
                </a:ln>
                <a:effectLst/>
                <a:uLnTx/>
                <a:uFillTx/>
                <a:latin typeface="Arial" pitchFamily="34" charset="0"/>
                <a:ea typeface="MS PGothic" pitchFamily="34" charset="-128"/>
                <a:cs typeface="Arial" pitchFamily="34" charset="0"/>
              </a:rPr>
              <a:t>يُعرّفون بأنهم يقضون 11 ساعة أو أكثر أسبوعيًا على الإنترنت في مشاهدة المواد الإباحية.</a:t>
            </a:r>
            <a:endParaRPr kumimoji="0" lang="en-US" sz="2000" b="1" i="0" u="none" strike="noStrike" kern="1200" cap="none" spc="0" normalizeH="0" baseline="0" noProof="0" dirty="0">
              <a:ln>
                <a:noFill/>
              </a:ln>
              <a:effectLst/>
              <a:uLnTx/>
              <a:uFillTx/>
              <a:latin typeface="Arial" pitchFamily="34" charset="0"/>
              <a:ea typeface="MS PGothic" pitchFamily="34" charset="-128"/>
              <a:cs typeface="Arial" pitchFamily="34" charset="0"/>
            </a:endParaRPr>
          </a:p>
        </p:txBody>
      </p:sp>
      <p:sp>
        <p:nvSpPr>
          <p:cNvPr id="11" name="TextBox 10"/>
          <p:cNvSpPr txBox="1"/>
          <p:nvPr/>
        </p:nvSpPr>
        <p:spPr>
          <a:xfrm>
            <a:off x="4369659" y="1870725"/>
            <a:ext cx="446954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تكرار مشاهدة المواد الإباحية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solidFill>
                  <a:srgbClr val="FF0000"/>
                </a:solidFill>
                <a:latin typeface="Arial" pitchFamily="34" charset="0"/>
                <a:ea typeface="MS PGothic" pitchFamily="34" charset="-128"/>
                <a:cs typeface="Arial" pitchFamily="34" charset="0"/>
              </a:rPr>
              <a:t>يؤثر</a:t>
            </a: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 سلباً على الدافع الجنسي</a:t>
            </a:r>
            <a:endParaRPr kumimoji="0" lang="en-US"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endParaRPr>
          </a:p>
        </p:txBody>
      </p:sp>
      <p:sp>
        <p:nvSpPr>
          <p:cNvPr id="12" name="TextBox 11"/>
          <p:cNvSpPr txBox="1"/>
          <p:nvPr/>
        </p:nvSpPr>
        <p:spPr>
          <a:xfrm>
            <a:off x="3029860" y="2830700"/>
            <a:ext cx="2497483" cy="132343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أكثر من 50% </a:t>
            </a:r>
            <a:r>
              <a:rPr kumimoji="0" lang="ar-JO" sz="2000" b="1" i="0" u="none" strike="noStrike" kern="1200" cap="none" spc="0" normalizeH="0" baseline="0" noProof="0" dirty="0">
                <a:ln>
                  <a:noFill/>
                </a:ln>
                <a:effectLst/>
                <a:uLnTx/>
                <a:uFillTx/>
                <a:latin typeface="Arial" pitchFamily="34" charset="0"/>
                <a:ea typeface="MS PGothic" pitchFamily="34" charset="-128"/>
                <a:cs typeface="Arial" pitchFamily="34" charset="0"/>
              </a:rPr>
              <a:t>ممن شاركوا في التفاعلات الجنسية عبر الإنترنت </a:t>
            </a: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فقدوا الإهتمام بالجنس الفعلي</a:t>
            </a:r>
            <a:endParaRPr kumimoji="0" lang="en-US"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endParaRPr>
          </a:p>
        </p:txBody>
      </p:sp>
      <p:sp>
        <p:nvSpPr>
          <p:cNvPr id="13" name="TextBox 12"/>
          <p:cNvSpPr txBox="1"/>
          <p:nvPr/>
        </p:nvSpPr>
        <p:spPr>
          <a:xfrm>
            <a:off x="7848600" y="2781521"/>
            <a:ext cx="1295399" cy="1015663"/>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2000" b="1" dirty="0">
                <a:solidFill>
                  <a:srgbClr val="FF0000"/>
                </a:solidFill>
                <a:latin typeface="Arial" pitchFamily="34" charset="0"/>
                <a:ea typeface="MS PGothic" pitchFamily="34" charset="-128"/>
                <a:cs typeface="Arial" pitchFamily="34" charset="0"/>
              </a:rPr>
              <a:t>ثلث شركائهم فقدوا الإهتمام </a:t>
            </a:r>
            <a:r>
              <a:rPr lang="ar-JO" sz="2000" b="1" dirty="0">
                <a:solidFill>
                  <a:srgbClr val="000000"/>
                </a:solidFill>
                <a:latin typeface="Arial" pitchFamily="34" charset="0"/>
                <a:ea typeface="MS PGothic" pitchFamily="34" charset="-128"/>
                <a:cs typeface="Arial" pitchFamily="34" charset="0"/>
              </a:rPr>
              <a:t>كذلك</a:t>
            </a:r>
            <a:endParaRPr kumimoji="0" lang="en-US"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pic>
        <p:nvPicPr>
          <p:cNvPr id="14" name="Picture 13" descr="Screen Shot 2013-11-22 at 4.15.3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8300" y="1195542"/>
            <a:ext cx="9144000" cy="3914037"/>
          </a:xfrm>
          <a:prstGeom prst="rect">
            <a:avLst/>
          </a:prstGeom>
        </p:spPr>
      </p:pic>
    </p:spTree>
    <p:extLst>
      <p:ext uri="{BB962C8B-B14F-4D97-AF65-F5344CB8AC3E}">
        <p14:creationId xmlns:p14="http://schemas.microsoft.com/office/powerpoint/2010/main" val="1031974322"/>
      </p:ext>
    </p:extLst>
  </p:cSld>
  <p:clrMapOvr>
    <a:masterClrMapping/>
  </p:clrMapOvr>
  <p:transition spd="slow"/>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4237037"/>
            <a:chOff x="0" y="1335088"/>
            <a:chExt cx="9144000" cy="4237037"/>
          </a:xfrm>
        </p:grpSpPr>
        <p:pic>
          <p:nvPicPr>
            <p:cNvPr id="464899" name="Picture 1" descr="Screen Shot 2013-11-22 at 4.15.5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423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52600" y="2158273"/>
              <a:ext cx="5334000" cy="415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145406" y="2573628"/>
              <a:ext cx="5550794" cy="321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124200" y="2910625"/>
              <a:ext cx="3962400" cy="321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6172200" y="3484663"/>
              <a:ext cx="1905000" cy="1620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990745" y="1447800"/>
              <a:ext cx="5463976" cy="5123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5780314" y="3431893"/>
            <a:ext cx="2525486"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uLnTx/>
                <a:uFillTx/>
                <a:latin typeface="Arial" pitchFamily="34" charset="0"/>
                <a:ea typeface="+mn-ea"/>
                <a:cs typeface="Arial" pitchFamily="34" charset="0"/>
              </a:rPr>
              <a:t>يؤدي استخدام           المواد الإباحية</a:t>
            </a:r>
            <a:r>
              <a:rPr kumimoji="0" lang="ar-JO" sz="4400" b="1" i="0" u="none" strike="noStrike" kern="1200" cap="none" spc="0" normalizeH="0" baseline="0" noProof="0" dirty="0">
                <a:ln>
                  <a:noFill/>
                </a:ln>
                <a:solidFill>
                  <a:srgbClr val="FF0000"/>
                </a:solidFill>
                <a:uLnTx/>
                <a:uFillTx/>
                <a:latin typeface="Arial" pitchFamily="34" charset="0"/>
                <a:ea typeface="+mn-ea"/>
                <a:cs typeface="Arial" pitchFamily="34" charset="0"/>
              </a:rPr>
              <a:t>       </a:t>
            </a:r>
            <a:r>
              <a:rPr kumimoji="0" lang="ar-JO" sz="2000" b="1" i="0" u="none" strike="noStrike" kern="1200" cap="none" spc="0" normalizeH="0" baseline="0" noProof="0" dirty="0">
                <a:ln>
                  <a:noFill/>
                </a:ln>
                <a:solidFill>
                  <a:srgbClr val="FF0000"/>
                </a:solidFill>
                <a:uLnTx/>
                <a:uFillTx/>
                <a:latin typeface="Arial" pitchFamily="34" charset="0"/>
                <a:ea typeface="+mn-ea"/>
                <a:cs typeface="Arial" pitchFamily="34" charset="0"/>
              </a:rPr>
              <a:t>إلى زيادة معدل         الخيانة الزوجية          </a:t>
            </a:r>
            <a:r>
              <a:rPr kumimoji="0" lang="ar-JO" sz="2000" b="1" i="0" u="none" strike="noStrike" kern="1200" cap="none" spc="0" normalizeH="0" baseline="0" noProof="0" dirty="0">
                <a:ln>
                  <a:noFill/>
                </a:ln>
                <a:uLnTx/>
                <a:uFillTx/>
                <a:latin typeface="Arial" pitchFamily="34" charset="0"/>
                <a:ea typeface="+mn-ea"/>
                <a:cs typeface="Arial" pitchFamily="34" charset="0"/>
              </a:rPr>
              <a:t>بأكثر من</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FF0000"/>
                </a:solidFill>
                <a:uLnTx/>
                <a:uFillTx/>
                <a:latin typeface="Arial" pitchFamily="34" charset="0"/>
                <a:ea typeface="+mn-ea"/>
                <a:cs typeface="Arial" pitchFamily="34" charset="0"/>
              </a:rPr>
              <a:t>300%</a:t>
            </a:r>
            <a:endParaRPr kumimoji="0" lang="en-US" sz="4000" b="1" i="0" u="none" strike="noStrike" kern="1200" cap="none" spc="0" normalizeH="0" baseline="0" noProof="0" dirty="0">
              <a:ln>
                <a:noFill/>
              </a:ln>
              <a:solidFill>
                <a:srgbClr val="FF0000"/>
              </a:solidFill>
              <a:uLnTx/>
              <a:uFillTx/>
              <a:latin typeface="Arial" pitchFamily="34" charset="0"/>
              <a:ea typeface="+mn-ea"/>
              <a:cs typeface="Arial" pitchFamily="34" charset="0"/>
            </a:endParaRPr>
          </a:p>
        </p:txBody>
      </p:sp>
      <p:sp>
        <p:nvSpPr>
          <p:cNvPr id="11" name="TextBox 10"/>
          <p:cNvSpPr txBox="1"/>
          <p:nvPr/>
        </p:nvSpPr>
        <p:spPr>
          <a:xfrm>
            <a:off x="1360713" y="2080327"/>
            <a:ext cx="7742084"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dirty="0">
                <a:solidFill>
                  <a:srgbClr val="FF0000"/>
                </a:solidFill>
                <a:latin typeface="Arial" pitchFamily="34" charset="0"/>
                <a:cs typeface="Arial" pitchFamily="34" charset="0"/>
              </a:rPr>
              <a:t>40% من مدمني الجنس </a:t>
            </a:r>
            <a:r>
              <a:rPr lang="ar-JO" sz="2800" b="1" dirty="0">
                <a:solidFill>
                  <a:srgbClr val="000000"/>
                </a:solidFill>
                <a:latin typeface="Arial" pitchFamily="34" charset="0"/>
                <a:cs typeface="Arial" pitchFamily="34" charset="0"/>
              </a:rPr>
              <a:t>فقدوا شركاء حياتهم</a:t>
            </a:r>
            <a:endParaRPr kumimoji="0" lang="en-US" sz="2000" b="1" i="0" u="none" strike="noStrike" kern="1200" cap="none" spc="0" normalizeH="0" baseline="0" noProof="0" dirty="0">
              <a:ln>
                <a:noFill/>
              </a:ln>
              <a:solidFill>
                <a:srgbClr val="000000"/>
              </a:solidFill>
              <a:uLnTx/>
              <a:uFillTx/>
              <a:latin typeface="Arial" pitchFamily="34" charset="0"/>
              <a:cs typeface="Arial" pitchFamily="34" charset="0"/>
            </a:endParaRPr>
          </a:p>
        </p:txBody>
      </p:sp>
      <p:sp>
        <p:nvSpPr>
          <p:cNvPr id="12" name="TextBox 11"/>
          <p:cNvSpPr txBox="1"/>
          <p:nvPr/>
        </p:nvSpPr>
        <p:spPr>
          <a:xfrm>
            <a:off x="1982119" y="2495490"/>
            <a:ext cx="7161880"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58%</a:t>
            </a:r>
            <a:r>
              <a:rPr lang="ar-JO" sz="2800" b="1" dirty="0">
                <a:solidFill>
                  <a:srgbClr val="000000"/>
                </a:solidFill>
                <a:effectLst>
                  <a:outerShdw blurRad="38100" dist="38100" dir="2700000" algn="tl">
                    <a:srgbClr val="000000">
                      <a:alpha val="43137"/>
                    </a:srgbClr>
                  </a:outerShdw>
                </a:effectLst>
                <a:latin typeface="Arial" pitchFamily="34" charset="0"/>
                <a:cs typeface="Arial" pitchFamily="34" charset="0"/>
              </a:rPr>
              <a:t> يعانون خسارات مالية حقيقية</a:t>
            </a:r>
            <a:endPar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3" name="TextBox 12"/>
          <p:cNvSpPr txBox="1"/>
          <p:nvPr/>
        </p:nvSpPr>
        <p:spPr>
          <a:xfrm>
            <a:off x="3115204" y="2889884"/>
            <a:ext cx="602879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الثلث</a:t>
            </a:r>
            <a:r>
              <a:rPr lang="ar-JO" sz="2800" b="1" dirty="0">
                <a:solidFill>
                  <a:srgbClr val="000000"/>
                </a:solidFill>
                <a:effectLst>
                  <a:outerShdw blurRad="38100" dist="38100" dir="2700000" algn="tl">
                    <a:srgbClr val="000000">
                      <a:alpha val="43137"/>
                    </a:srgbClr>
                  </a:outerShdw>
                </a:effectLst>
                <a:latin typeface="Arial" pitchFamily="34" charset="0"/>
                <a:cs typeface="Arial" pitchFamily="34" charset="0"/>
              </a:rPr>
              <a:t> خسروا وظائفهم</a:t>
            </a:r>
            <a:endPar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4" name="TextBox 13"/>
          <p:cNvSpPr txBox="1"/>
          <p:nvPr/>
        </p:nvSpPr>
        <p:spPr>
          <a:xfrm>
            <a:off x="381000" y="1447800"/>
            <a:ext cx="87629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يؤدي إدمان الإباحية إلى :</a:t>
            </a:r>
            <a:endPar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15" name="Picture 14" descr="Screen Shot 2013-11-22 at 4.15.5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77910" y="1367128"/>
            <a:ext cx="9144000" cy="4236685"/>
          </a:xfrm>
          <a:prstGeom prst="rect">
            <a:avLst/>
          </a:prstGeom>
        </p:spPr>
      </p:pic>
    </p:spTree>
    <p:extLst>
      <p:ext uri="{BB962C8B-B14F-4D97-AF65-F5344CB8AC3E}">
        <p14:creationId xmlns:p14="http://schemas.microsoft.com/office/powerpoint/2010/main" val="1908721658"/>
      </p:ext>
    </p:extLst>
  </p:cSld>
  <p:clrMapOvr>
    <a:masterClrMapping/>
  </p:clrMapOvr>
  <p:transition spd="slow"/>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227013"/>
            <a:ext cx="9144000" cy="6399212"/>
            <a:chOff x="0" y="227013"/>
            <a:chExt cx="9144000" cy="6399212"/>
          </a:xfrm>
        </p:grpSpPr>
        <p:pic>
          <p:nvPicPr>
            <p:cNvPr id="465923" name="Picture 1" descr="Screen Shot 2013-11-22 at 4.16.0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7013"/>
              <a:ext cx="9144000" cy="639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57400" y="762000"/>
              <a:ext cx="2209800" cy="198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5248136" y="2057397"/>
              <a:ext cx="3667261" cy="13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603123" y="3657599"/>
              <a:ext cx="3667261" cy="912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267199" y="4722019"/>
              <a:ext cx="4876800" cy="1904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TextBox 8"/>
          <p:cNvSpPr txBox="1"/>
          <p:nvPr/>
        </p:nvSpPr>
        <p:spPr>
          <a:xfrm>
            <a:off x="1981200" y="317728"/>
            <a:ext cx="258832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56% </a:t>
            </a:r>
            <a:r>
              <a:rPr kumimoji="0" lang="ar-JO" sz="2400" b="1" i="0" u="none" strike="noStrike" kern="1200" cap="none" spc="0" normalizeH="0" baseline="0" noProof="0" dirty="0">
                <a:ln>
                  <a:noFill/>
                </a:ln>
                <a:effectLst/>
                <a:uLnTx/>
                <a:uFillTx/>
                <a:latin typeface="Arial" pitchFamily="34" charset="0"/>
                <a:ea typeface="+mn-ea"/>
                <a:cs typeface="Arial" pitchFamily="34" charset="0"/>
              </a:rPr>
              <a:t>من          حالات الطلاق       </a:t>
            </a: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تتعلق بشخص واحد   لديه اهتمام مهووس </a:t>
            </a:r>
            <a:r>
              <a:rPr kumimoji="0" lang="ar-JO" sz="2400" b="1" i="0" u="none" strike="noStrike" kern="1200" cap="none" spc="0" normalizeH="0" baseline="0" noProof="0" dirty="0">
                <a:ln>
                  <a:noFill/>
                </a:ln>
                <a:effectLst/>
                <a:uLnTx/>
                <a:uFillTx/>
                <a:latin typeface="Arial" pitchFamily="34" charset="0"/>
                <a:ea typeface="+mn-ea"/>
                <a:cs typeface="Arial" pitchFamily="34" charset="0"/>
              </a:rPr>
              <a:t>بالمواقع الإباحية.</a:t>
            </a:r>
            <a:endParaRPr kumimoji="0" lang="en-US" sz="24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10" name="TextBox 9"/>
          <p:cNvSpPr txBox="1"/>
          <p:nvPr/>
        </p:nvSpPr>
        <p:spPr>
          <a:xfrm>
            <a:off x="4267199" y="1930395"/>
            <a:ext cx="487680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تم الإبلاغ عن </a:t>
            </a: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الإكتئاب السريري الشديد    مرتين أكثر </a:t>
            </a: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بين مستخدمي المواد الإباحية    على الإنترنت.</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 name="TextBox 10"/>
          <p:cNvSpPr txBox="1"/>
          <p:nvPr/>
        </p:nvSpPr>
        <p:spPr>
          <a:xfrm>
            <a:off x="4045857" y="3657599"/>
            <a:ext cx="5098142" cy="1200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الأشخاص الذين يعانون من القهريات الجنسية والمدمنين هم أكثر عرضة بنسبة </a:t>
            </a: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23 مرة </a:t>
            </a: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من أولئك الذين لا يعانون من مشكلة لقول ما يلي:</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2" name="TextBox 11"/>
          <p:cNvSpPr txBox="1"/>
          <p:nvPr/>
        </p:nvSpPr>
        <p:spPr>
          <a:xfrm>
            <a:off x="4329577" y="4838422"/>
            <a:ext cx="4561499"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كان اكتشاف المواد الجنسية عبر الإنترنت </a:t>
            </a:r>
            <a:r>
              <a:rPr kumimoji="0" lang="ar-JO"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أسوأ شيء حدث على الإطلاق </a:t>
            </a:r>
            <a:r>
              <a:rPr kumimoji="0" lang="ar-JO"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في حياتهم.</a:t>
            </a: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3" name="Picture 12" descr="Screen Shot 2013-11-22 at 4.16.0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352" y="227013"/>
            <a:ext cx="9144000" cy="6399740"/>
          </a:xfrm>
          <a:prstGeom prst="rect">
            <a:avLst/>
          </a:prstGeom>
        </p:spPr>
      </p:pic>
    </p:spTree>
    <p:extLst>
      <p:ext uri="{BB962C8B-B14F-4D97-AF65-F5344CB8AC3E}">
        <p14:creationId xmlns:p14="http://schemas.microsoft.com/office/powerpoint/2010/main" val="2567516296"/>
      </p:ext>
    </p:extLst>
  </p:cSld>
  <p:clrMapOvr>
    <a:masterClrMapping/>
  </p:clrMapOvr>
  <p:transition spd="slow"/>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737" y="4889649"/>
            <a:ext cx="9266037" cy="81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0"/>
            <a:ext cx="9144000" cy="1335242"/>
          </a:xfrm>
        </p:spPr>
        <p:txBody>
          <a:bodyPr/>
          <a:lstStyle/>
          <a:p>
            <a:pPr>
              <a:defRPr/>
            </a:pPr>
            <a:r>
              <a:rPr lang="ar-SA" b="1" dirty="0">
                <a:effectLst>
                  <a:glow rad="177800">
                    <a:schemeClr val="tx1"/>
                  </a:glow>
                </a:effectLst>
                <a:latin typeface="Arial" charset="0"/>
                <a:ea typeface="ＭＳ Ｐゴシック" charset="0"/>
              </a:rPr>
              <a:t>المواد الإباحية</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1719263"/>
            <a:ext cx="9144000" cy="3311525"/>
            <a:chOff x="0" y="1719263"/>
            <a:chExt cx="9144000" cy="3311525"/>
          </a:xfrm>
        </p:grpSpPr>
        <p:pic>
          <p:nvPicPr>
            <p:cNvPr id="466947" name="Picture 2" descr="Screen Shot 2013-11-22 at 4.47.03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719263"/>
              <a:ext cx="9144000" cy="331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9659" y="4191000"/>
              <a:ext cx="9134341" cy="81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Box 2"/>
          <p:cNvSpPr txBox="1"/>
          <p:nvPr/>
        </p:nvSpPr>
        <p:spPr>
          <a:xfrm>
            <a:off x="58110" y="4233532"/>
            <a:ext cx="9134341"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4400" b="1" dirty="0">
                <a:solidFill>
                  <a:srgbClr val="000000"/>
                </a:solidFill>
                <a:latin typeface="Arial"/>
                <a:cs typeface="Arial"/>
              </a:rPr>
              <a:t>من الرجال في سن </a:t>
            </a:r>
            <a:r>
              <a:rPr lang="ar-JO" sz="4400" b="1" dirty="0">
                <a:solidFill>
                  <a:srgbClr val="7030A0"/>
                </a:solidFill>
                <a:latin typeface="Arial"/>
                <a:cs typeface="Arial"/>
              </a:rPr>
              <a:t>18-24</a:t>
            </a:r>
            <a:r>
              <a:rPr lang="ar-JO" sz="4400" b="1" dirty="0">
                <a:solidFill>
                  <a:srgbClr val="000000"/>
                </a:solidFill>
                <a:latin typeface="Arial"/>
                <a:cs typeface="Arial"/>
              </a:rPr>
              <a:t> زاروا مواقع إباحية بشكل شهري</a:t>
            </a:r>
            <a:endParaRPr kumimoji="0" lang="en-US" sz="4000" b="1" i="0" u="none" strike="noStrike" kern="1200" cap="none" spc="0" normalizeH="0" baseline="0" noProof="0" dirty="0">
              <a:ln>
                <a:noFill/>
              </a:ln>
              <a:solidFill>
                <a:srgbClr val="000000"/>
              </a:solidFill>
              <a:effectLst/>
              <a:uLnTx/>
              <a:uFillTx/>
              <a:latin typeface="Arial"/>
              <a:ea typeface="+mn-ea"/>
              <a:cs typeface="Arial"/>
            </a:endParaRPr>
          </a:p>
        </p:txBody>
      </p:sp>
      <p:pic>
        <p:nvPicPr>
          <p:cNvPr id="7" name="Picture 6" descr="Screen Shot 2013-11-22 at 4.47.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58300" y="1723473"/>
            <a:ext cx="9144000" cy="3311251"/>
          </a:xfrm>
          <a:prstGeom prst="rect">
            <a:avLst/>
          </a:prstGeom>
        </p:spPr>
      </p:pic>
    </p:spTree>
    <p:extLst>
      <p:ext uri="{BB962C8B-B14F-4D97-AF65-F5344CB8AC3E}">
        <p14:creationId xmlns:p14="http://schemas.microsoft.com/office/powerpoint/2010/main" val="1081998221"/>
      </p:ext>
    </p:extLst>
  </p:cSld>
  <p:clrMapOvr>
    <a:masterClrMapping/>
  </p:clrMapOvr>
  <p:transition spd="slow"/>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921938"/>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12" name="Group 11"/>
          <p:cNvGrpSpPr/>
          <p:nvPr/>
        </p:nvGrpSpPr>
        <p:grpSpPr>
          <a:xfrm>
            <a:off x="7340" y="1066800"/>
            <a:ext cx="9113837" cy="5643563"/>
            <a:chOff x="17463" y="1165225"/>
            <a:chExt cx="9113837" cy="5643563"/>
          </a:xfrm>
        </p:grpSpPr>
        <p:pic>
          <p:nvPicPr>
            <p:cNvPr id="467971" name="Picture 1" descr="Screen Shot 2013-11-22 at 4.20.0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1165225"/>
              <a:ext cx="9113837" cy="564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p:cNvGrpSpPr/>
            <p:nvPr/>
          </p:nvGrpSpPr>
          <p:grpSpPr>
            <a:xfrm>
              <a:off x="35276" y="1165225"/>
              <a:ext cx="8575324" cy="4298949"/>
              <a:chOff x="35276" y="1165225"/>
              <a:chExt cx="8575324" cy="4298949"/>
            </a:xfrm>
          </p:grpSpPr>
          <p:pic>
            <p:nvPicPr>
              <p:cNvPr id="4"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 y="1165225"/>
                <a:ext cx="83820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5276" y="3200400"/>
                <a:ext cx="1641124"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181600" y="3183123"/>
                <a:ext cx="1641124"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969476" y="4876800"/>
                <a:ext cx="1641124"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524000" y="4952999"/>
                <a:ext cx="2469078"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238954" y="1747653"/>
                <a:ext cx="7315200" cy="1224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 descr="Screen Shot 2013-11-22 at 4.20.03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flipV="1">
                <a:off x="7443947" y="2057400"/>
                <a:ext cx="259337" cy="4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5400000" flipV="1">
                <a:off x="-398148" y="2256260"/>
                <a:ext cx="1230472" cy="200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 name="TextBox 14"/>
          <p:cNvSpPr txBox="1"/>
          <p:nvPr/>
        </p:nvSpPr>
        <p:spPr>
          <a:xfrm>
            <a:off x="-52189" y="1142551"/>
            <a:ext cx="9196190" cy="461665"/>
          </a:xfrm>
          <a:prstGeom prst="rect">
            <a:avLst/>
          </a:prstGeom>
          <a:noFill/>
        </p:spPr>
        <p:txBody>
          <a:bodyPr wrap="square" rtlCol="0">
            <a:spAutoFit/>
          </a:bodyPr>
          <a:lstStyle>
            <a:defPPr>
              <a:defRPr lang="en-US"/>
            </a:defPPr>
            <a:lvl1pPr algn="ctr" defTabSz="914400" fontAlgn="base">
              <a:spcBef>
                <a:spcPct val="0"/>
              </a:spcBef>
              <a:spcAft>
                <a:spcPct val="0"/>
              </a:spcAft>
              <a:defRPr sz="1600" b="1">
                <a:solidFill>
                  <a:srgbClr val="FF0000"/>
                </a:solidFill>
                <a:effectLst>
                  <a:outerShdw blurRad="38100" dist="38100" dir="2700000" algn="tl">
                    <a:srgbClr val="000000">
                      <a:alpha val="43137"/>
                    </a:srgbClr>
                  </a:outerShdw>
                </a:effectLst>
                <a:latin typeface="Arial" pitchFamily="34" charset="0"/>
                <a:ea typeface="MS PGothic" pitchFamily="34" charset="-128"/>
                <a:cs typeface="Arial" pitchFamily="34" charset="0"/>
              </a:defRPr>
            </a:lvl1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chemeClr val="tx1"/>
                </a:solidFill>
                <a:effectLst/>
                <a:uLnTx/>
                <a:uFillTx/>
                <a:latin typeface="Arial" pitchFamily="34" charset="0"/>
                <a:ea typeface="MS PGothic" pitchFamily="34" charset="-128"/>
                <a:cs typeface="Arial" pitchFamily="34" charset="0"/>
              </a:rPr>
              <a:t>تستمر زيارة موقع </a:t>
            </a:r>
            <a:r>
              <a:rPr kumimoji="0" lang="en-US" sz="2400" b="1" i="0" u="none" strike="noStrike" kern="1200" cap="none" spc="0" normalizeH="0" baseline="0" noProof="0" dirty="0">
                <a:ln>
                  <a:noFill/>
                </a:ln>
                <a:solidFill>
                  <a:schemeClr val="tx1"/>
                </a:solidFill>
                <a:effectLst/>
                <a:uLnTx/>
                <a:uFillTx/>
                <a:latin typeface="Arial" pitchFamily="34" charset="0"/>
                <a:ea typeface="MS PGothic" pitchFamily="34" charset="-128"/>
                <a:cs typeface="Arial" pitchFamily="34" charset="0"/>
              </a:rPr>
              <a:t>AVE PORN </a:t>
            </a:r>
            <a:r>
              <a:rPr kumimoji="0" lang="ar-JO" sz="2400" b="1" i="0" u="none" strike="noStrike" kern="1200" cap="none" spc="0" normalizeH="0" baseline="0" noProof="0" dirty="0">
                <a:ln>
                  <a:noFill/>
                </a:ln>
                <a:solidFill>
                  <a:schemeClr val="tx1"/>
                </a:solidFill>
                <a:effectLst/>
                <a:uLnTx/>
                <a:uFillTx/>
                <a:latin typeface="Arial" pitchFamily="34" charset="0"/>
                <a:ea typeface="MS PGothic" pitchFamily="34" charset="-128"/>
                <a:cs typeface="Arial" pitchFamily="34" charset="0"/>
              </a:rPr>
              <a:t> </a:t>
            </a:r>
            <a:r>
              <a:rPr kumimoji="0" lang="ar-JO" sz="2400" b="1" i="0" u="none" strike="noStrike" kern="1200" cap="none" spc="0" normalizeH="0" baseline="0" noProof="0" dirty="0">
                <a:ln>
                  <a:noFill/>
                </a:ln>
                <a:solidFill>
                  <a:srgbClr val="FF6600"/>
                </a:solidFill>
                <a:effectLst/>
                <a:uLnTx/>
                <a:uFillTx/>
                <a:latin typeface="Arial" pitchFamily="34" charset="0"/>
                <a:ea typeface="MS PGothic" pitchFamily="34" charset="-128"/>
                <a:cs typeface="Arial" pitchFamily="34" charset="0"/>
              </a:rPr>
              <a:t>لمدة 6 دقائق و29 ثانية.</a:t>
            </a:r>
            <a:endParaRPr kumimoji="0" lang="en-US" sz="2400" b="1" i="0" u="none" strike="noStrike" kern="1200" cap="none" spc="0" normalizeH="0" baseline="0" noProof="0" dirty="0">
              <a:ln>
                <a:noFill/>
              </a:ln>
              <a:solidFill>
                <a:srgbClr val="FF6600"/>
              </a:solidFill>
              <a:effectLst/>
              <a:uLnTx/>
              <a:uFillTx/>
              <a:latin typeface="Arial" pitchFamily="34" charset="0"/>
              <a:ea typeface="MS PGothic" pitchFamily="34" charset="-128"/>
              <a:cs typeface="Arial" pitchFamily="34" charset="0"/>
            </a:endParaRPr>
          </a:p>
        </p:txBody>
      </p:sp>
      <p:sp>
        <p:nvSpPr>
          <p:cNvPr id="16" name="TextBox 15"/>
          <p:cNvSpPr txBox="1"/>
          <p:nvPr/>
        </p:nvSpPr>
        <p:spPr>
          <a:xfrm>
            <a:off x="-1" y="1762033"/>
            <a:ext cx="3722837"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اليوم</a:t>
            </a:r>
            <a:r>
              <a:rPr kumimoji="0" lang="ar-JO"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 الأقل شعبية </a:t>
            </a:r>
            <a:r>
              <a:rPr kumimoji="0" lang="ar-JO" sz="2000" b="1" i="0" u="none" strike="noStrike" kern="1200" cap="none" spc="0" normalizeH="0" baseline="0" noProof="0" dirty="0">
                <a:ln>
                  <a:noFill/>
                </a:ln>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في العام            لمشاهدة المواد الإباحية هو                </a:t>
            </a:r>
            <a:r>
              <a:rPr kumimoji="0" lang="ar-JO"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عيد الشكر.</a:t>
            </a:r>
            <a:endPar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p:txBody>
      </p:sp>
      <p:sp>
        <p:nvSpPr>
          <p:cNvPr id="17" name="TextBox 16"/>
          <p:cNvSpPr txBox="1"/>
          <p:nvPr/>
        </p:nvSpPr>
        <p:spPr>
          <a:xfrm>
            <a:off x="3931772" y="1762033"/>
            <a:ext cx="3612260"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effectLst>
                  <a:outerShdw blurRad="38100" dist="38100" dir="2700000" algn="tl">
                    <a:srgbClr val="000000">
                      <a:alpha val="43137"/>
                    </a:srgbClr>
                  </a:outerShdw>
                </a:effectLst>
                <a:latin typeface="Arial" pitchFamily="34" charset="0"/>
                <a:ea typeface="MS PGothic" pitchFamily="34" charset="-128"/>
                <a:cs typeface="Arial" pitchFamily="34" charset="0"/>
              </a:rPr>
              <a:t>اليوم</a:t>
            </a:r>
            <a:r>
              <a:rPr lang="ar-JO"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 الأكثر شعبية </a:t>
            </a:r>
            <a:r>
              <a:rPr lang="ar-JO" sz="2000" b="1" dirty="0">
                <a:effectLst>
                  <a:outerShdw blurRad="38100" dist="38100" dir="2700000" algn="tl">
                    <a:srgbClr val="000000">
                      <a:alpha val="43137"/>
                    </a:srgbClr>
                  </a:outerShdw>
                </a:effectLst>
                <a:latin typeface="Arial" pitchFamily="34" charset="0"/>
                <a:ea typeface="MS PGothic" pitchFamily="34" charset="-128"/>
                <a:cs typeface="Arial" pitchFamily="34" charset="0"/>
              </a:rPr>
              <a:t>في الأسبوع    لمشاهدة المواد الإباحية هو              </a:t>
            </a:r>
            <a:r>
              <a:rPr lang="ar-JO"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يوم الأحد</a:t>
            </a:r>
            <a:endPar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p:txBody>
      </p:sp>
      <p:sp>
        <p:nvSpPr>
          <p:cNvPr id="13" name="TextBox 12"/>
          <p:cNvSpPr txBox="1"/>
          <p:nvPr/>
        </p:nvSpPr>
        <p:spPr>
          <a:xfrm>
            <a:off x="25153" y="3202466"/>
            <a:ext cx="164112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howcard Gothic" pitchFamily="82" charset="0"/>
                <a:ea typeface="MS PGothic" pitchFamily="34" charset="-128"/>
                <a:cs typeface="+mn-cs"/>
              </a:rPr>
              <a:t>الأقل</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howcard Gothic" pitchFamily="82" charset="0"/>
              <a:ea typeface="MS PGothic" pitchFamily="34" charset="-128"/>
              <a:cs typeface="+mn-cs"/>
            </a:endParaRPr>
          </a:p>
        </p:txBody>
      </p:sp>
      <p:sp>
        <p:nvSpPr>
          <p:cNvPr id="20" name="TextBox 19"/>
          <p:cNvSpPr txBox="1"/>
          <p:nvPr/>
        </p:nvSpPr>
        <p:spPr>
          <a:xfrm>
            <a:off x="4971503" y="3180695"/>
            <a:ext cx="184109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howcard Gothic" pitchFamily="82" charset="0"/>
                <a:ea typeface="MS PGothic" pitchFamily="34" charset="-128"/>
                <a:cs typeface="+mn-cs"/>
              </a:rPr>
              <a:t>الأكثر</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howcard Gothic" pitchFamily="82" charset="0"/>
              <a:ea typeface="MS PGothic" pitchFamily="34" charset="-128"/>
              <a:cs typeface="+mn-cs"/>
            </a:endParaRPr>
          </a:p>
        </p:txBody>
      </p:sp>
      <p:pic>
        <p:nvPicPr>
          <p:cNvPr id="19" name="Picture 18" descr="Screen Shot 2013-11-22 at 4.20.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5261" y="1066800"/>
            <a:ext cx="9113358" cy="5643473"/>
          </a:xfrm>
          <a:prstGeom prst="rect">
            <a:avLst/>
          </a:prstGeom>
        </p:spPr>
      </p:pic>
      <p:sp>
        <p:nvSpPr>
          <p:cNvPr id="21" name="TextBox 20"/>
          <p:cNvSpPr txBox="1"/>
          <p:nvPr/>
        </p:nvSpPr>
        <p:spPr>
          <a:xfrm>
            <a:off x="1078579" y="4827885"/>
            <a:ext cx="3892923" cy="5847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عيد الشكر</a:t>
            </a:r>
            <a:endParaRPr kumimoji="0" lang="en-US"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p:txBody>
      </p:sp>
      <p:sp>
        <p:nvSpPr>
          <p:cNvPr id="22" name="TextBox 21"/>
          <p:cNvSpPr txBox="1"/>
          <p:nvPr/>
        </p:nvSpPr>
        <p:spPr>
          <a:xfrm>
            <a:off x="6515100" y="4827885"/>
            <a:ext cx="2606076" cy="5847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الأحد</a:t>
            </a:r>
            <a:endParaRPr kumimoji="0" lang="en-US"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947843424"/>
      </p:ext>
    </p:extLst>
  </p:cSld>
  <p:clrMapOvr>
    <a:masterClrMapping/>
  </p:clrMapOvr>
  <p:transition spd="slow"/>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ar-SA" sz="5400" b="1" dirty="0">
                <a:effectLst>
                  <a:glow rad="177800">
                    <a:schemeClr val="tx1"/>
                  </a:glow>
                </a:effectLst>
                <a:latin typeface="Arial" charset="0"/>
                <a:ea typeface="ＭＳ Ｐゴシック" charset="0"/>
              </a:rPr>
              <a:t>المواد الإباحية</a:t>
            </a:r>
            <a:endParaRPr lang="en-US" b="1" dirty="0">
              <a:effectLst>
                <a:glow rad="177800">
                  <a:schemeClr val="tx1"/>
                </a:glow>
              </a:effectLst>
              <a:latin typeface="Arial" charset="0"/>
              <a:ea typeface="ＭＳ Ｐゴシック" charset="0"/>
            </a:endParaRPr>
          </a:p>
        </p:txBody>
      </p:sp>
      <p:pic>
        <p:nvPicPr>
          <p:cNvPr id="2" name="Picture 1" descr="Screen Shot 2013-11-22 at 4.16.4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343" y="1901439"/>
            <a:ext cx="9847618" cy="3195311"/>
          </a:xfrm>
          <a:prstGeom prst="rect">
            <a:avLst/>
          </a:prstGeom>
        </p:spPr>
      </p:pic>
    </p:spTree>
    <p:extLst>
      <p:ext uri="{BB962C8B-B14F-4D97-AF65-F5344CB8AC3E}">
        <p14:creationId xmlns:p14="http://schemas.microsoft.com/office/powerpoint/2010/main" val="10040231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ernet-Pornography-usage-by-musl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765382"/>
            <a:ext cx="9138927" cy="6092618"/>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ar-JO" b="1" dirty="0">
                <a:effectLst>
                  <a:glow rad="177800">
                    <a:schemeClr val="tx1"/>
                  </a:glow>
                </a:effectLst>
                <a:latin typeface="Arial" charset="0"/>
                <a:ea typeface="ＭＳ Ｐゴシック" charset="0"/>
              </a:rPr>
              <a:t>الإباحية في الكنيسة</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2840564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35794752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أن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 </a:t>
            </a:r>
            <a:endParaRPr kumimoji="0" lang="en-US"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endParaRPr kumimoji="0" lang="en-US"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5583334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ترايلس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الكنائس السبعة (رؤيا 2-3 )</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a:t>
            </a:r>
            <a:r>
              <a:rPr lang="ar-JO" sz="2400" b="1" noProof="0" dirty="0">
                <a:solidFill>
                  <a:srgbClr val="FFFFFF"/>
                </a:solidFill>
                <a:effectLst>
                  <a:outerShdw blurRad="38100" dist="38100" dir="2700000" algn="tl">
                    <a:srgbClr val="000000">
                      <a:alpha val="43137"/>
                    </a:srgbClr>
                  </a:outerShdw>
                </a:effectLst>
                <a:latin typeface="Arial"/>
                <a:ea typeface="ＭＳ Ｐゴシック" charset="0"/>
                <a:cs typeface="Arial"/>
              </a:rPr>
              <a:t>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ارثيرا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افروديسيس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السنمة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ايزاني</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ادراميتيوم</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Tree>
    <p:extLst>
      <p:ext uri="{BB962C8B-B14F-4D97-AF65-F5344CB8AC3E}">
        <p14:creationId xmlns:p14="http://schemas.microsoft.com/office/powerpoint/2010/main" val="34725605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الموت</a:t>
            </a:r>
            <a:endParaRPr kumimoji="0" lang="en-US"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1</a:t>
            </a:r>
            <a:r>
              <a:rPr kumimoji="0" lang="en-US"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a:t>
            </a:r>
          </a:p>
        </p:txBody>
      </p:sp>
      <p:sp>
        <p:nvSpPr>
          <p:cNvPr id="2" name="Title 1"/>
          <p:cNvSpPr>
            <a:spLocks noGrp="1"/>
          </p:cNvSpPr>
          <p:nvPr>
            <p:ph type="ctrTitle"/>
          </p:nvPr>
        </p:nvSpPr>
        <p:spPr>
          <a:xfrm>
            <a:off x="136993" y="50754"/>
            <a:ext cx="8992241" cy="1688992"/>
          </a:xfrm>
          <a:noFill/>
        </p:spPr>
        <p:txBody>
          <a:bodyPr anchor="t"/>
          <a:lstStyle/>
          <a:p>
            <a:pPr rtl="1"/>
            <a:r>
              <a:rPr lang="ar-JO" sz="5400" b="1" dirty="0">
                <a:effectLst>
                  <a:glow rad="101600">
                    <a:schemeClr val="tx1">
                      <a:alpha val="99000"/>
                    </a:schemeClr>
                  </a:glow>
                </a:effectLst>
                <a:latin typeface="Arial" panose="020B0604020202020204" pitchFamily="34" charset="0"/>
                <a:cs typeface="Arial" panose="020B0604020202020204" pitchFamily="34" charset="0"/>
              </a:rPr>
              <a:t>ننتصر عندما نرى أن يسوع يسود على </a:t>
            </a:r>
          </a:p>
        </p:txBody>
      </p:sp>
      <p:sp>
        <p:nvSpPr>
          <p:cNvPr id="3" name="Title 1"/>
          <p:cNvSpPr txBox="1">
            <a:spLocks/>
          </p:cNvSpPr>
          <p:nvPr/>
        </p:nvSpPr>
        <p:spPr bwMode="auto">
          <a:xfrm>
            <a:off x="14766" y="1433727"/>
            <a:ext cx="9114468"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مخطط سفر الرؤيا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الكنائس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3</a:t>
            </a:r>
            <a:r>
              <a:rPr kumimoji="0" lang="en-US"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2</a:t>
            </a:r>
            <a:r>
              <a:rPr kumimoji="0" lang="en-US"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a:t>
            </a: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29181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3212" y="457200"/>
            <a:ext cx="4878388" cy="838200"/>
          </a:xfrm>
        </p:spPr>
        <p:txBody>
          <a:bodyPr/>
          <a:lstStyle/>
          <a:p>
            <a:pPr algn="r" eaLnBrk="1" hangingPunct="1">
              <a:defRPr/>
            </a:pPr>
            <a:r>
              <a:rPr lang="ar-JO" sz="4000" b="1" u="sng" dirty="0">
                <a:solidFill>
                  <a:srgbClr val="FFFF00"/>
                </a:solidFill>
                <a:latin typeface="Times New Roman" charset="0"/>
                <a:cs typeface="Arial" charset="0"/>
              </a:rPr>
              <a:t>الشرح</a:t>
            </a:r>
            <a:r>
              <a:rPr lang="ar-JO" sz="4000" b="1" dirty="0">
                <a:latin typeface="Times New Roman" charset="0"/>
                <a:cs typeface="Arial" charset="0"/>
              </a:rPr>
              <a:t> الإفتتاحي (1):</a:t>
            </a:r>
            <a:endParaRPr lang="en-US" sz="4000" b="1" dirty="0">
              <a:latin typeface="Times New Roman" charset="0"/>
              <a:cs typeface="Arial" charset="0"/>
            </a:endParaRPr>
          </a:p>
        </p:txBody>
      </p:sp>
      <p:sp>
        <p:nvSpPr>
          <p:cNvPr id="5123" name="Rectangle 3"/>
          <p:cNvSpPr>
            <a:spLocks noGrp="1" noChangeArrowheads="1"/>
          </p:cNvSpPr>
          <p:nvPr>
            <p:ph type="body" idx="1"/>
          </p:nvPr>
        </p:nvSpPr>
        <p:spPr>
          <a:xfrm>
            <a:off x="533400" y="1828800"/>
            <a:ext cx="4267200" cy="4038600"/>
          </a:xfrm>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إلى كنيسة أفسس</a:t>
            </a:r>
            <a:endParaRPr lang="en-US" b="1" dirty="0">
              <a:effectLst>
                <a:outerShdw blurRad="38100" dist="38100" dir="2700000" algn="tl">
                  <a:srgbClr val="666633"/>
                </a:outerShdw>
              </a:effectLst>
              <a:latin typeface="Arial" charset="0"/>
              <a:cs typeface="Arial" charset="0"/>
            </a:endParaRPr>
          </a:p>
        </p:txBody>
      </p:sp>
      <p:pic>
        <p:nvPicPr>
          <p:cNvPr id="31747" name="Picture 7" descr="Map%20-%20The%20Seven%20Churches%20of%20Asia%20Min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381000"/>
            <a:ext cx="3659188" cy="568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Oval 8"/>
          <p:cNvSpPr>
            <a:spLocks noChangeArrowheads="1"/>
          </p:cNvSpPr>
          <p:nvPr/>
        </p:nvSpPr>
        <p:spPr bwMode="auto">
          <a:xfrm>
            <a:off x="6705600" y="3478213"/>
            <a:ext cx="838200" cy="304800"/>
          </a:xfrm>
          <a:prstGeom prst="ellipse">
            <a:avLst/>
          </a:prstGeom>
          <a:noFill/>
          <a:ln w="254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8438" name="Oval 9"/>
          <p:cNvSpPr>
            <a:spLocks noChangeArrowheads="1"/>
          </p:cNvSpPr>
          <p:nvPr/>
        </p:nvSpPr>
        <p:spPr bwMode="auto">
          <a:xfrm>
            <a:off x="5791200" y="4073525"/>
            <a:ext cx="609600" cy="304800"/>
          </a:xfrm>
          <a:prstGeom prst="ellipse">
            <a:avLst/>
          </a:pr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لذلك كتب يسوع للكنائس السبعة</a:t>
            </a:r>
            <a:br>
              <a:rPr lang="ar-JO" b="1" dirty="0">
                <a:latin typeface="Arial" panose="020B0604020202020204" pitchFamily="34" charset="0"/>
                <a:ea typeface="ＭＳ Ｐゴシック" charset="0"/>
                <a:cs typeface="Arial" panose="020B0604020202020204" pitchFamily="34" charset="0"/>
              </a:rPr>
            </a:br>
            <a:r>
              <a:rPr lang="en-US" b="1" dirty="0">
                <a:latin typeface="Arial" charset="0"/>
                <a:ea typeface="ＭＳ Ｐゴシック" charset="0"/>
              </a:rPr>
              <a:t>(</a:t>
            </a:r>
            <a:r>
              <a:rPr lang="ar-JO" b="1" dirty="0">
                <a:latin typeface="Arial" charset="0"/>
                <a:ea typeface="ＭＳ Ｐゴシック" charset="0"/>
              </a:rPr>
              <a:t>رؤ 2-3</a:t>
            </a:r>
            <a:r>
              <a:rPr lang="en-US" b="1" dirty="0">
                <a:latin typeface="Arial" charset="0"/>
                <a:ea typeface="ＭＳ Ｐゴシック" charset="0"/>
              </a:rPr>
              <a:t>)</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أفسس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سميرنا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برغامس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ثياتيرا</a:t>
            </a:r>
            <a:endPar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لادوكية</a:t>
            </a:r>
            <a:endParaRPr kumimoji="0" lang="zh-SG"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87635670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20700"/>
            <a:ext cx="9144000" cy="5814612"/>
          </a:xfrm>
          <a:prstGeom prst="rect">
            <a:avLst/>
          </a:prstGeom>
        </p:spPr>
      </p:pic>
      <p:sp>
        <p:nvSpPr>
          <p:cNvPr id="111618" name="Rectangle 2"/>
          <p:cNvSpPr>
            <a:spLocks noGrp="1" noChangeArrowheads="1"/>
          </p:cNvSpPr>
          <p:nvPr>
            <p:ph type="ctrTitle"/>
          </p:nvPr>
        </p:nvSpPr>
        <p:spPr>
          <a:xfrm>
            <a:off x="503371" y="316053"/>
            <a:ext cx="8245518" cy="1377280"/>
          </a:xfrm>
        </p:spPr>
        <p:txBody>
          <a:bodyPr/>
          <a:lstStyle/>
          <a:p>
            <a:r>
              <a:rPr lang="ar-JO" sz="6000" b="1" dirty="0">
                <a:effectLst>
                  <a:glow rad="177800">
                    <a:schemeClr val="tx1"/>
                  </a:glow>
                </a:effectLst>
                <a:latin typeface="Arial" charset="0"/>
                <a:ea typeface="ＭＳ Ｐゴシック" charset="0"/>
              </a:rPr>
              <a:t>هيكل رؤيا يوحنا 2: 18-29</a:t>
            </a:r>
            <a:endParaRPr lang="en-US" sz="6000"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a:off x="0" y="2517386"/>
            <a:ext cx="4372023" cy="1800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سلبي</a:t>
            </a:r>
            <a:endPar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4771977" y="2537116"/>
            <a:ext cx="4372023" cy="1800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إيجابي</a:t>
            </a:r>
            <a:endPar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7" name="Rectangle 2"/>
          <p:cNvSpPr txBox="1">
            <a:spLocks noChangeArrowheads="1"/>
          </p:cNvSpPr>
          <p:nvPr/>
        </p:nvSpPr>
        <p:spPr bwMode="auto">
          <a:xfrm>
            <a:off x="0" y="4513103"/>
            <a:ext cx="4372023" cy="1800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سلبي</a:t>
            </a:r>
            <a:endPar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8" name="Rectangle 2"/>
          <p:cNvSpPr txBox="1">
            <a:spLocks noChangeArrowheads="1"/>
          </p:cNvSpPr>
          <p:nvPr/>
        </p:nvSpPr>
        <p:spPr bwMode="auto">
          <a:xfrm>
            <a:off x="4771977" y="4513103"/>
            <a:ext cx="4372023" cy="1800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إيجابي</a:t>
            </a:r>
            <a:endPar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4" name="Right Arrow 3"/>
          <p:cNvSpPr/>
          <p:nvPr/>
        </p:nvSpPr>
        <p:spPr bwMode="auto">
          <a:xfrm>
            <a:off x="4030077" y="3345813"/>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Right Arrow 11"/>
          <p:cNvSpPr/>
          <p:nvPr/>
        </p:nvSpPr>
        <p:spPr bwMode="auto">
          <a:xfrm rot="9942352">
            <a:off x="1897111" y="4189412"/>
            <a:ext cx="4265933"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ight Arrow 12"/>
          <p:cNvSpPr/>
          <p:nvPr/>
        </p:nvSpPr>
        <p:spPr bwMode="auto">
          <a:xfrm>
            <a:off x="3920165" y="5196919"/>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62065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animBg="1"/>
      <p:bldP spid="12" grpId="0" animBg="1"/>
      <p:bldP spid="1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226205440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ar-JO" sz="5400" b="1" dirty="0">
                <a:effectLst>
                  <a:glow rad="177800">
                    <a:schemeClr val="tx1"/>
                  </a:glow>
                </a:effectLst>
                <a:latin typeface="Arial" charset="0"/>
                <a:ea typeface="ＭＳ Ｐゴシック" charset="0"/>
              </a:rPr>
              <a:t>1. </a:t>
            </a:r>
            <a:r>
              <a:rPr lang="ar-JO" sz="5400" b="1" dirty="0">
                <a:solidFill>
                  <a:srgbClr val="FFFF00"/>
                </a:solidFill>
                <a:effectLst>
                  <a:glow rad="177800">
                    <a:schemeClr val="tx1"/>
                  </a:glow>
                </a:effectLst>
                <a:latin typeface="Arial" charset="0"/>
                <a:ea typeface="ＭＳ Ｐゴシック" charset="0"/>
              </a:rPr>
              <a:t>يدين</a:t>
            </a:r>
            <a:r>
              <a:rPr lang="ar-JO" sz="5400" b="1" dirty="0">
                <a:effectLst>
                  <a:glow rad="177800">
                    <a:schemeClr val="tx1"/>
                  </a:glow>
                </a:effectLst>
                <a:latin typeface="Arial" charset="0"/>
                <a:ea typeface="ＭＳ Ｐゴシック" charset="0"/>
              </a:rPr>
              <a:t> يسوع الخطية في المؤمنين  (2: 18)</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2580405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ترايلس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الكنائس السبعة (رؤيا 2-3 )</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ارثيرا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افروديسيس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السنمة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ايزاني</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ادراميتيوم</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Tree>
    <p:extLst>
      <p:ext uri="{BB962C8B-B14F-4D97-AF65-F5344CB8AC3E}">
        <p14:creationId xmlns:p14="http://schemas.microsoft.com/office/powerpoint/2010/main" val="3011839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nodeType="afterGroup">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nodeType="afterGroup">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nodeType="afterGroup">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par>
                          <p:cTn id="62" fill="hold" nodeType="afterGroup">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5" grpId="0" animBg="1"/>
      <p:bldP spid="9" grpId="0" animBg="1"/>
      <p:bldP spid="11" grpId="0" animBg="1"/>
      <p:bldP spid="13" grpId="0" animBg="1"/>
      <p:bldP spid="15" grpId="0" animBg="1"/>
      <p:bldP spid="17" grpId="0" animBg="1"/>
      <p:bldP spid="19"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ar-JO" b="1" dirty="0"/>
              <a:t>ثياتيرا</a:t>
            </a:r>
            <a:endParaRPr lang="en-SG" b="1" dirty="0"/>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671" y="3204728"/>
            <a:ext cx="6429471" cy="3653272"/>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1"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6705600" y="3200400"/>
            <a:ext cx="2406379" cy="3657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lang="ar-JO" b="1" dirty="0"/>
              <a:t>مات الكثير      من المسيحيين بدلاً من   المساومة في احتفالات النقابات</a:t>
            </a:r>
            <a:endParaRPr kumimoji="0" lang="en-SG" sz="3200" b="1" i="0" u="none" strike="noStrike" kern="1200" cap="none" spc="0" normalizeH="0" baseline="0" noProof="0" dirty="0">
              <a:ln>
                <a:noFill/>
              </a:ln>
              <a:solidFill>
                <a:srgbClr val="FFFFFF"/>
              </a:solidFill>
              <a:effectLst/>
              <a:uLnTx/>
              <a:uFillTx/>
              <a:latin typeface="Arial"/>
              <a:ea typeface="+mn-ea"/>
              <a:cs typeface="Arial"/>
            </a:endParaRPr>
          </a:p>
        </p:txBody>
      </p:sp>
      <p:sp>
        <p:nvSpPr>
          <p:cNvPr id="7" name="Content Placeholder 2"/>
          <p:cNvSpPr txBox="1">
            <a:spLocks/>
          </p:cNvSpPr>
          <p:nvPr/>
        </p:nvSpPr>
        <p:spPr>
          <a:xfrm>
            <a:off x="914400" y="1066800"/>
            <a:ext cx="8229600" cy="19812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JO" sz="3200" b="1" i="0" u="none" strike="noStrike" kern="1200" cap="none" spc="0" normalizeH="0" baseline="0" noProof="0" dirty="0">
                <a:ln>
                  <a:noFill/>
                </a:ln>
                <a:solidFill>
                  <a:srgbClr val="FFFFFF"/>
                </a:solidFill>
                <a:effectLst/>
                <a:uLnTx/>
                <a:uFillTx/>
                <a:latin typeface="Arial"/>
                <a:ea typeface="+mn-ea"/>
                <a:cs typeface="Arial"/>
              </a:rPr>
              <a:t>اشتهرت ثياتيرا بأصباغها الأرجوانية ونقابات الدباغين والصباغين وعمال الصوف والكتان. أدى ذلك إلى الإستخدام المكثف للأواني الفخارية والإحتفالات الوثنية.</a:t>
            </a:r>
            <a:endParaRPr kumimoji="0" lang="en-SG" sz="3200" b="1"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150412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ar-JO" b="1" dirty="0"/>
              <a:t>ثياتيرا</a:t>
            </a:r>
            <a:endParaRPr lang="en-SG" b="1" dirty="0"/>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066800"/>
            <a:ext cx="9144000" cy="4971059"/>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1"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0" y="5257800"/>
            <a:ext cx="9144000" cy="1600200"/>
          </a:xfrm>
          <a:prstGeom prst="rect">
            <a:avLst/>
          </a:prstGeom>
          <a:solidFill>
            <a:schemeClr val="tx1"/>
          </a:soli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ar-JO" sz="3200" b="1" i="0" u="none" strike="noStrike" kern="1200" cap="none" spc="0" normalizeH="0" baseline="0" noProof="0" dirty="0">
                <a:ln>
                  <a:noFill/>
                </a:ln>
                <a:solidFill>
                  <a:srgbClr val="FFFFFF"/>
                </a:solidFill>
                <a:effectLst/>
                <a:uLnTx/>
                <a:uFillTx/>
                <a:latin typeface="Arial"/>
                <a:ea typeface="+mn-ea"/>
                <a:cs typeface="Arial"/>
              </a:rPr>
              <a:t>كان لدى ثياتيرا نقابات تجارية أكثر من أي مدينة أخرى وقد دعمت هذه النقابات الآلهة الوثنية لذلك واجه المسيحيون صعوبة في إعالة أنفسهم.</a:t>
            </a:r>
            <a:endParaRPr kumimoji="0" lang="en-SG" sz="3200" b="1"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5561557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6"/>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593537"/>
              <a:ext cx="2448495" cy="1939812"/>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26701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6626" name="Rectangle 2"/>
          <p:cNvSpPr>
            <a:spLocks noGrp="1" noChangeArrowheads="1"/>
          </p:cNvSpPr>
          <p:nvPr>
            <p:ph type="title"/>
          </p:nvPr>
        </p:nvSpPr>
        <p:spPr>
          <a:xfrm>
            <a:off x="0" y="353095"/>
            <a:ext cx="3331304" cy="2168525"/>
          </a:xfrm>
        </p:spPr>
        <p:txBody>
          <a:bodyPr anchor="t"/>
          <a:lstStyle/>
          <a:p>
            <a:pPr algn="ctr" eaLnBrk="1" hangingPunct="1">
              <a:defRPr/>
            </a:pPr>
            <a:r>
              <a:rPr lang="ar-JO" sz="4000" b="1" dirty="0">
                <a:effectLst>
                  <a:glow rad="101600">
                    <a:schemeClr val="bg1"/>
                  </a:glow>
                </a:effectLst>
                <a:latin typeface="Arial"/>
                <a:cs typeface="Arial"/>
              </a:rPr>
              <a:t>وصف       المسيح</a:t>
            </a:r>
            <a:endParaRPr lang="en-US" sz="4000" b="1" dirty="0">
              <a:effectLst>
                <a:glow rad="101600">
                  <a:schemeClr val="bg1"/>
                </a:glow>
              </a:effectLst>
              <a:latin typeface="Arial"/>
              <a:cs typeface="Arial"/>
            </a:endParaRPr>
          </a:p>
        </p:txBody>
      </p:sp>
      <p:sp>
        <p:nvSpPr>
          <p:cNvPr id="26627" name="Rectangle 3"/>
          <p:cNvSpPr>
            <a:spLocks noGrp="1" noChangeArrowheads="1"/>
          </p:cNvSpPr>
          <p:nvPr>
            <p:ph type="body" idx="1"/>
          </p:nvPr>
        </p:nvSpPr>
        <p:spPr>
          <a:xfrm>
            <a:off x="136965" y="1868282"/>
            <a:ext cx="3271398" cy="4885613"/>
          </a:xfrm>
        </p:spPr>
        <p:txBody>
          <a:bodyPr/>
          <a:lstStyle/>
          <a:p>
            <a:pPr marL="0" indent="0" algn="ctr" eaLnBrk="1" hangingPunct="1">
              <a:buNone/>
              <a:defRPr/>
            </a:pPr>
            <a:r>
              <a:rPr lang="ar-JO" b="1" dirty="0">
                <a:effectLst>
                  <a:glow rad="101600">
                    <a:schemeClr val="bg1"/>
                  </a:glow>
                </a:effectLst>
                <a:latin typeface="Arial"/>
                <a:cs typeface="Arial"/>
              </a:rPr>
              <a:t>هذا يقوله              ابن الله                الذي له عينان     كلهيب نار          ورجلاه مثل       النحاس النقي</a:t>
            </a:r>
            <a:endParaRPr lang="en-US" b="1" dirty="0">
              <a:effectLst>
                <a:glow rad="101600">
                  <a:schemeClr val="bg1"/>
                </a:glow>
              </a:effectLst>
              <a:latin typeface="Arial"/>
              <a:cs typeface="Arial"/>
            </a:endParaRPr>
          </a:p>
        </p:txBody>
      </p:sp>
    </p:spTree>
    <p:extLst>
      <p:ext uri="{BB962C8B-B14F-4D97-AF65-F5344CB8AC3E}">
        <p14:creationId xmlns:p14="http://schemas.microsoft.com/office/powerpoint/2010/main" val="1798741851"/>
      </p:ext>
    </p:extLst>
  </p:cSld>
  <p:clrMapOvr>
    <a:masterClrMapping/>
  </p:clrMapOvr>
  <p:transition>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13707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r" eaLnBrk="1" hangingPunct="1">
              <a:defRPr/>
            </a:pPr>
            <a:r>
              <a:rPr lang="ar-JO" b="1" dirty="0">
                <a:effectLst>
                  <a:outerShdw blurRad="38100" dist="38100" dir="2700000" algn="tl">
                    <a:srgbClr val="666633"/>
                  </a:outerShdw>
                </a:effectLst>
                <a:latin typeface="Times New Roman" charset="0"/>
                <a:cs typeface="Arial" charset="0"/>
              </a:rPr>
              <a:t>أفسس:</a:t>
            </a:r>
            <a:endParaRPr lang="en-US" b="1" dirty="0">
              <a:effectLst>
                <a:outerShdw blurRad="38100" dist="38100" dir="2700000" algn="tl">
                  <a:srgbClr val="666633"/>
                </a:outerShdw>
              </a:effectLst>
              <a:latin typeface="Times New Roman" charset="0"/>
              <a:cs typeface="Arial" charset="0"/>
            </a:endParaRPr>
          </a:p>
        </p:txBody>
      </p:sp>
      <p:sp>
        <p:nvSpPr>
          <p:cNvPr id="6147"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كانت في ذلك الوقت أكثر المدن أهمية في غرب آسيا الصغرى (تركيا الحالية).</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0"/>
            <a:ext cx="9148629" cy="2435308"/>
          </a:xfrm>
        </p:spPr>
        <p:txBody>
          <a:bodyPr/>
          <a:lstStyle/>
          <a:p>
            <a:pPr marL="895350" indent="-895350"/>
            <a:r>
              <a:rPr lang="ar-JO" sz="5400" b="1" dirty="0">
                <a:effectLst>
                  <a:glow rad="177800">
                    <a:schemeClr val="tx1"/>
                  </a:glow>
                </a:effectLst>
                <a:latin typeface="Arial" charset="0"/>
                <a:ea typeface="ＭＳ Ｐゴシック" charset="0"/>
              </a:rPr>
              <a:t>2. </a:t>
            </a:r>
            <a:r>
              <a:rPr lang="ar-JO" sz="5400" b="1" dirty="0">
                <a:solidFill>
                  <a:srgbClr val="FFFF00"/>
                </a:solidFill>
                <a:effectLst>
                  <a:glow rad="177800">
                    <a:schemeClr val="tx1"/>
                  </a:glow>
                </a:effectLst>
                <a:latin typeface="Arial" charset="0"/>
                <a:ea typeface="ＭＳ Ｐゴシック" charset="0"/>
              </a:rPr>
              <a:t>يمدح</a:t>
            </a:r>
            <a:r>
              <a:rPr lang="ar-JO" sz="5400" b="1" dirty="0">
                <a:effectLst>
                  <a:glow rad="177800">
                    <a:schemeClr val="tx1"/>
                  </a:glow>
                </a:effectLst>
                <a:latin typeface="Arial" charset="0"/>
                <a:ea typeface="ＭＳ Ｐゴシック" charset="0"/>
              </a:rPr>
              <a:t> يسوع الخدمة للمسيح        (2: 19)</a:t>
            </a:r>
            <a:r>
              <a:rPr lang="en-US" sz="5400" b="1" dirty="0">
                <a:effectLst>
                  <a:glow rad="177800">
                    <a:schemeClr val="tx1"/>
                  </a:glow>
                </a:effectLst>
                <a:latin typeface="Arial" charset="0"/>
                <a:ea typeface="ＭＳ Ｐゴシック" charset="0"/>
              </a:rPr>
              <a:t> </a:t>
            </a:r>
          </a:p>
        </p:txBody>
      </p:sp>
      <p:pic>
        <p:nvPicPr>
          <p:cNvPr id="2" name="Picture 1"/>
          <p:cNvPicPr>
            <a:picLocks noChangeAspect="1"/>
          </p:cNvPicPr>
          <p:nvPr/>
        </p:nvPicPr>
        <p:blipFill>
          <a:blip r:embed="rId3"/>
          <a:stretch>
            <a:fillRect/>
          </a:stretch>
        </p:blipFill>
        <p:spPr>
          <a:xfrm>
            <a:off x="793655" y="2135024"/>
            <a:ext cx="4699000" cy="4419600"/>
          </a:xfrm>
          <a:prstGeom prst="rect">
            <a:avLst/>
          </a:prstGeom>
        </p:spPr>
      </p:pic>
    </p:spTree>
    <p:extLst>
      <p:ext uri="{BB962C8B-B14F-4D97-AF65-F5344CB8AC3E}">
        <p14:creationId xmlns:p14="http://schemas.microsoft.com/office/powerpoint/2010/main" val="353019017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22510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0" y="103922"/>
            <a:ext cx="9144000" cy="3373228"/>
          </a:xfrm>
        </p:spPr>
        <p:txBody>
          <a:bodyPr/>
          <a:lstStyle/>
          <a:p>
            <a:pPr eaLnBrk="1" hangingPunct="1">
              <a:defRPr/>
            </a:pPr>
            <a:r>
              <a:rPr lang="ar-JO" sz="4000" b="1" dirty="0">
                <a:effectLst>
                  <a:glow rad="152400">
                    <a:schemeClr val="accent6"/>
                  </a:glow>
                </a:effectLst>
                <a:latin typeface="Arial"/>
              </a:rPr>
              <a:t>أنا عارف أعمالك ومحبتك                          وخدمتك وإيمانك وصبرك                               وأن أعمالك الأخيرة أكثر من الأولى.</a:t>
            </a:r>
            <a:br>
              <a:rPr lang="ar-JO" sz="4000" b="1" dirty="0">
                <a:effectLst>
                  <a:glow rad="152400">
                    <a:schemeClr val="accent6"/>
                  </a:glow>
                </a:effectLst>
                <a:latin typeface="Arial"/>
              </a:rPr>
            </a:br>
            <a:r>
              <a:rPr lang="ar-JO" sz="4000" b="1" dirty="0">
                <a:effectLst>
                  <a:glow rad="152400">
                    <a:schemeClr val="accent6"/>
                  </a:glow>
                </a:effectLst>
                <a:latin typeface="Arial"/>
              </a:rPr>
              <a:t>   </a:t>
            </a:r>
            <a:r>
              <a:rPr lang="en-US" sz="4000" b="1" dirty="0">
                <a:effectLst>
                  <a:glow rad="152400">
                    <a:schemeClr val="accent6"/>
                  </a:glow>
                </a:effectLst>
                <a:latin typeface="Arial"/>
                <a:cs typeface="Arial"/>
              </a:rPr>
              <a:t>(</a:t>
            </a:r>
            <a:r>
              <a:rPr lang="ar-JO" sz="4000" b="1" dirty="0">
                <a:effectLst>
                  <a:glow rad="152400">
                    <a:schemeClr val="accent6"/>
                  </a:glow>
                </a:effectLst>
                <a:latin typeface="Arial"/>
                <a:cs typeface="Arial"/>
              </a:rPr>
              <a:t>2: 19</a:t>
            </a:r>
            <a:r>
              <a:rPr lang="en-US" sz="4000" b="1" dirty="0">
                <a:effectLst>
                  <a:glow rad="152400">
                    <a:schemeClr val="accent6"/>
                  </a:glow>
                </a:effectLst>
                <a:latin typeface="Arial"/>
                <a:cs typeface="Arial"/>
              </a:rPr>
              <a:t>)</a:t>
            </a:r>
            <a:endParaRPr lang="en-US" sz="4000" b="1" dirty="0">
              <a:solidFill>
                <a:srgbClr val="FFFFFF"/>
              </a:solidFill>
              <a:effectLst>
                <a:glow rad="152400">
                  <a:schemeClr val="accent6"/>
                </a:glow>
              </a:effectLst>
              <a:latin typeface="Arial"/>
              <a:cs typeface="Arial"/>
            </a:endParaRPr>
          </a:p>
        </p:txBody>
      </p:sp>
    </p:spTree>
    <p:extLst>
      <p:ext uri="{BB962C8B-B14F-4D97-AF65-F5344CB8AC3E}">
        <p14:creationId xmlns:p14="http://schemas.microsoft.com/office/powerpoint/2010/main" val="355132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6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7406" y="-1"/>
            <a:ext cx="10504065" cy="7002710"/>
          </a:xfrm>
          <a:prstGeom prst="rect">
            <a:avLst/>
          </a:prstGeom>
        </p:spPr>
      </p:pic>
      <p:sp>
        <p:nvSpPr>
          <p:cNvPr id="316419" name="Rectangle 3"/>
          <p:cNvSpPr>
            <a:spLocks noGrp="1" noChangeArrowheads="1"/>
          </p:cNvSpPr>
          <p:nvPr>
            <p:ph type="ctrTitle"/>
          </p:nvPr>
        </p:nvSpPr>
        <p:spPr>
          <a:xfrm>
            <a:off x="-1073426" y="437058"/>
            <a:ext cx="10217426" cy="661987"/>
          </a:xfrm>
        </p:spPr>
        <p:txBody>
          <a:bodyPr/>
          <a:lstStyle/>
          <a:p>
            <a:pPr eaLnBrk="1" hangingPunct="1">
              <a:defRPr/>
            </a:pPr>
            <a:r>
              <a:rPr lang="ar-JO" sz="4000" b="1" dirty="0">
                <a:solidFill>
                  <a:srgbClr val="FFFFFF"/>
                </a:solidFill>
                <a:effectLst/>
                <a:latin typeface="Tahoma" charset="0"/>
              </a:rPr>
              <a:t>من الذي يستحق المدح بيننا؟</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57732883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i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0" y="20638"/>
            <a:ext cx="9144000" cy="661987"/>
          </a:xfrm>
        </p:spPr>
        <p:txBody>
          <a:bodyPr/>
          <a:lstStyle/>
          <a:p>
            <a:pPr eaLnBrk="1" hangingPunct="1">
              <a:defRPr/>
            </a:pPr>
            <a:r>
              <a:rPr lang="ar-JO" sz="4000" b="1" dirty="0">
                <a:solidFill>
                  <a:srgbClr val="FFFFFF"/>
                </a:solidFill>
                <a:effectLst/>
                <a:latin typeface="Tahoma" charset="0"/>
              </a:rPr>
              <a:t>مريم بيرنت</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25573980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wis Barbara Christi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316419" name="Rectangle 3"/>
          <p:cNvSpPr>
            <a:spLocks noGrp="1" noChangeArrowheads="1"/>
          </p:cNvSpPr>
          <p:nvPr>
            <p:ph type="ctrTitle"/>
          </p:nvPr>
        </p:nvSpPr>
        <p:spPr>
          <a:xfrm>
            <a:off x="0" y="20638"/>
            <a:ext cx="9144000" cy="661987"/>
          </a:xfrm>
        </p:spPr>
        <p:txBody>
          <a:bodyPr/>
          <a:lstStyle/>
          <a:p>
            <a:pPr eaLnBrk="1" hangingPunct="1">
              <a:defRPr/>
            </a:pPr>
            <a:r>
              <a:rPr lang="ar-JO" sz="3600" b="1" dirty="0">
                <a:solidFill>
                  <a:srgbClr val="FFFFFF"/>
                </a:solidFill>
                <a:effectLst/>
                <a:latin typeface="Tahoma" charset="0"/>
              </a:rPr>
              <a:t>لويس، باربرا وكريستين وينكلر</a:t>
            </a:r>
            <a:endParaRPr lang="en-US" sz="3600" b="1" dirty="0">
              <a:solidFill>
                <a:srgbClr val="FFFFFF"/>
              </a:solidFill>
              <a:effectLst/>
              <a:latin typeface="Tahoma" charset="0"/>
            </a:endParaRPr>
          </a:p>
        </p:txBody>
      </p:sp>
    </p:spTree>
    <p:extLst>
      <p:ext uri="{BB962C8B-B14F-4D97-AF65-F5344CB8AC3E}">
        <p14:creationId xmlns:p14="http://schemas.microsoft.com/office/powerpoint/2010/main" val="240182909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164564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651078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097545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3605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9144000" cy="6842125"/>
          </a:xfrm>
        </p:spPr>
      </p:pic>
      <p:sp>
        <p:nvSpPr>
          <p:cNvPr id="2" name="Title 1"/>
          <p:cNvSpPr>
            <a:spLocks noGrp="1"/>
          </p:cNvSpPr>
          <p:nvPr>
            <p:ph type="title"/>
          </p:nvPr>
        </p:nvSpPr>
        <p:spPr/>
        <p:txBody>
          <a:bodyPr/>
          <a:lstStyle/>
          <a:p>
            <a:r>
              <a:rPr lang="ar-JO" dirty="0">
                <a:latin typeface="Arial" panose="020B0604020202020204" pitchFamily="34" charset="0"/>
                <a:ea typeface="Microsoft Sans Serif" panose="020B0604020202020204" pitchFamily="34" charset="0"/>
                <a:cs typeface="Arial" panose="020B0604020202020204" pitchFamily="34" charset="0"/>
              </a:rPr>
              <a:t>مخطط مدينة أفسس</a:t>
            </a:r>
            <a:endParaRPr lang="en-US" dirty="0">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43602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340743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4830219" y="20638"/>
            <a:ext cx="4313781" cy="2327694"/>
          </a:xfrm>
        </p:spPr>
        <p:txBody>
          <a:bodyPr/>
          <a:lstStyle/>
          <a:p>
            <a:pPr eaLnBrk="1" hangingPunct="1">
              <a:defRPr/>
            </a:pPr>
            <a:r>
              <a:rPr lang="ar-JO" sz="4000" b="1" dirty="0">
                <a:solidFill>
                  <a:srgbClr val="FFFFFF"/>
                </a:solidFill>
                <a:effectLst/>
                <a:latin typeface="Tahoma" charset="0"/>
              </a:rPr>
              <a:t>سوزان جريفيث</a:t>
            </a:r>
            <a:endParaRPr lang="en-US" sz="4000" b="1" dirty="0">
              <a:solidFill>
                <a:srgbClr val="FFFFFF"/>
              </a:solidFill>
              <a:effectLst/>
              <a:latin typeface="Tahoma" charset="0"/>
            </a:endParaRPr>
          </a:p>
        </p:txBody>
      </p:sp>
      <p:pic>
        <p:nvPicPr>
          <p:cNvPr id="3" name="Picture 2" descr="Susan 20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8"/>
            <a:ext cx="4830219" cy="6858000"/>
          </a:xfrm>
          <a:prstGeom prst="rect">
            <a:avLst/>
          </a:prstGeom>
        </p:spPr>
      </p:pic>
    </p:spTree>
    <p:extLst>
      <p:ext uri="{BB962C8B-B14F-4D97-AF65-F5344CB8AC3E}">
        <p14:creationId xmlns:p14="http://schemas.microsoft.com/office/powerpoint/2010/main" val="359595284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452" y="-41945"/>
            <a:ext cx="9457559" cy="6920766"/>
          </a:xfrm>
          <a:prstGeom prst="rect">
            <a:avLst/>
          </a:prstGeom>
        </p:spPr>
      </p:pic>
      <p:sp>
        <p:nvSpPr>
          <p:cNvPr id="4" name="Rectangle 3"/>
          <p:cNvSpPr txBox="1">
            <a:spLocks noChangeArrowheads="1"/>
          </p:cNvSpPr>
          <p:nvPr/>
        </p:nvSpPr>
        <p:spPr bwMode="auto">
          <a:xfrm rot="19951790">
            <a:off x="2995133" y="100890"/>
            <a:ext cx="2932729" cy="1292582"/>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ممتاز</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 name="Rectangle 3"/>
          <p:cNvSpPr txBox="1">
            <a:spLocks noChangeArrowheads="1"/>
          </p:cNvSpPr>
          <p:nvPr/>
        </p:nvSpPr>
        <p:spPr bwMode="auto">
          <a:xfrm rot="19951790">
            <a:off x="3452955" y="858780"/>
            <a:ext cx="3294983"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جيد جداً</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Rectangle 3"/>
          <p:cNvSpPr txBox="1">
            <a:spLocks noChangeArrowheads="1"/>
          </p:cNvSpPr>
          <p:nvPr/>
        </p:nvSpPr>
        <p:spPr bwMode="auto">
          <a:xfrm rot="19951790">
            <a:off x="3861451" y="2141928"/>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جيد</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7" name="Rectangle 3"/>
          <p:cNvSpPr txBox="1">
            <a:spLocks noChangeArrowheads="1"/>
          </p:cNvSpPr>
          <p:nvPr/>
        </p:nvSpPr>
        <p:spPr bwMode="auto">
          <a:xfrm rot="19951790">
            <a:off x="4523734" y="3213471"/>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متوسط</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Rectangle 3"/>
          <p:cNvSpPr txBox="1">
            <a:spLocks noChangeArrowheads="1"/>
          </p:cNvSpPr>
          <p:nvPr/>
        </p:nvSpPr>
        <p:spPr bwMode="auto">
          <a:xfrm rot="19951790">
            <a:off x="4947087" y="4307220"/>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ضعيف</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16419" name="Rectangle 3"/>
          <p:cNvSpPr>
            <a:spLocks noGrp="1" noChangeArrowheads="1"/>
          </p:cNvSpPr>
          <p:nvPr>
            <p:ph type="ctrTitle"/>
          </p:nvPr>
        </p:nvSpPr>
        <p:spPr>
          <a:xfrm>
            <a:off x="6367945" y="20638"/>
            <a:ext cx="3027161" cy="2327694"/>
          </a:xfrm>
          <a:noFill/>
        </p:spPr>
        <p:txBody>
          <a:bodyPr/>
          <a:lstStyle/>
          <a:p>
            <a:pPr eaLnBrk="1" hangingPunct="1">
              <a:defRPr/>
            </a:pPr>
            <a:r>
              <a:rPr lang="ar-JO" sz="5400" b="1" dirty="0">
                <a:solidFill>
                  <a:srgbClr val="800000"/>
                </a:solidFill>
                <a:effectLst/>
                <a:latin typeface="Tahoma" charset="0"/>
              </a:rPr>
              <a:t>يسوع     يعلم</a:t>
            </a:r>
            <a:endParaRPr lang="en-US" sz="5400" b="1" dirty="0">
              <a:solidFill>
                <a:srgbClr val="800000"/>
              </a:solidFill>
              <a:effectLst/>
              <a:latin typeface="Tahoma" charset="0"/>
            </a:endParaRPr>
          </a:p>
        </p:txBody>
      </p:sp>
    </p:spTree>
    <p:extLst>
      <p:ext uri="{BB962C8B-B14F-4D97-AF65-F5344CB8AC3E}">
        <p14:creationId xmlns:p14="http://schemas.microsoft.com/office/powerpoint/2010/main" val="250355324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67040239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92" y="2435308"/>
            <a:ext cx="9242292" cy="4422692"/>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ar-JO" sz="5400" b="1" dirty="0">
                <a:effectLst>
                  <a:glow rad="177800">
                    <a:schemeClr val="tx1"/>
                  </a:glow>
                </a:effectLst>
                <a:latin typeface="Arial" charset="0"/>
                <a:ea typeface="ＭＳ Ｐゴシック" charset="0"/>
              </a:rPr>
              <a:t>3. </a:t>
            </a:r>
            <a:r>
              <a:rPr lang="ar-JO" sz="5400" b="1" dirty="0">
                <a:solidFill>
                  <a:srgbClr val="FFFF00"/>
                </a:solidFill>
                <a:effectLst>
                  <a:glow rad="177800">
                    <a:schemeClr val="tx1"/>
                  </a:glow>
                </a:effectLst>
                <a:latin typeface="Arial" charset="0"/>
                <a:ea typeface="ＭＳ Ｐゴシック" charset="0"/>
              </a:rPr>
              <a:t>يميز</a:t>
            </a:r>
            <a:r>
              <a:rPr lang="ar-JO" sz="5400" b="1" dirty="0">
                <a:effectLst>
                  <a:glow rad="177800">
                    <a:schemeClr val="tx1"/>
                  </a:glow>
                </a:effectLst>
                <a:latin typeface="Arial" charset="0"/>
                <a:ea typeface="ＭＳ Ｐゴシック" charset="0"/>
              </a:rPr>
              <a:t> يسوع بين المؤمنين الأمناء وغير الأمناء (2: 20-25)</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59795017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41F940A1-51F1-01A4-45B7-DAC0D868368E}"/>
              </a:ext>
            </a:extLst>
          </p:cNvPr>
          <p:cNvPicPr>
            <a:picLocks noChangeAspect="1"/>
          </p:cNvPicPr>
          <p:nvPr/>
        </p:nvPicPr>
        <p:blipFill>
          <a:blip r:embed="rId5"/>
          <a:stretch>
            <a:fillRect/>
          </a:stretch>
        </p:blipFill>
        <p:spPr>
          <a:xfrm>
            <a:off x="2727800" y="1587848"/>
            <a:ext cx="3688400" cy="3682303"/>
          </a:xfrm>
          <a:prstGeom prst="rect">
            <a:avLst/>
          </a:prstGeom>
        </p:spPr>
      </p:pic>
      <p:sp>
        <p:nvSpPr>
          <p:cNvPr id="3" name="TextBox 2">
            <a:extLst>
              <a:ext uri="{FF2B5EF4-FFF2-40B4-BE49-F238E27FC236}">
                <a16:creationId xmlns:a16="http://schemas.microsoft.com/office/drawing/2014/main" id="{261CDDF3-3AE5-FB13-1A68-1FACDECD57CB}"/>
              </a:ext>
            </a:extLst>
          </p:cNvPr>
          <p:cNvSpPr txBox="1"/>
          <p:nvPr/>
        </p:nvSpPr>
        <p:spPr bwMode="auto">
          <a:xfrm>
            <a:off x="3585369" y="2462571"/>
            <a:ext cx="1973262"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تسيب إيزابيل بوثنيتها وزناها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6212061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
            <a:ext cx="9144000" cy="6825498"/>
          </a:xfrm>
          <a:prstGeom prst="rect">
            <a:avLst/>
          </a:prstGeom>
        </p:spPr>
      </p:pic>
      <p:sp>
        <p:nvSpPr>
          <p:cNvPr id="111618" name="Rectangle 2"/>
          <p:cNvSpPr>
            <a:spLocks noGrp="1" noChangeArrowheads="1"/>
          </p:cNvSpPr>
          <p:nvPr>
            <p:ph type="ctrTitle"/>
          </p:nvPr>
        </p:nvSpPr>
        <p:spPr>
          <a:xfrm>
            <a:off x="153031" y="104101"/>
            <a:ext cx="8810348" cy="6753899"/>
          </a:xfrm>
        </p:spPr>
        <p:txBody>
          <a:bodyPr/>
          <a:lstStyle/>
          <a:p>
            <a:r>
              <a:rPr lang="ar-SA" sz="4000" b="1" dirty="0">
                <a:effectLst>
                  <a:glow rad="177800">
                    <a:schemeClr val="tx1"/>
                  </a:glow>
                </a:effectLst>
                <a:latin typeface="Arial" charset="0"/>
                <a:ea typeface="ＭＳ Ｐゴシック" charset="0"/>
              </a:rPr>
              <a:t>رؤيا ٢ : ٢٠-٢١</a:t>
            </a:r>
            <a:br>
              <a:rPr lang="ar-SA" sz="4000" b="1" dirty="0">
                <a:effectLst>
                  <a:glow rad="177800">
                    <a:schemeClr val="tx1"/>
                  </a:glow>
                </a:effectLst>
                <a:latin typeface="Arial" charset="0"/>
                <a:ea typeface="ＭＳ Ｐゴシック" charset="0"/>
              </a:rPr>
            </a:br>
            <a:br>
              <a:rPr lang="en-US" sz="4000" b="1" dirty="0">
                <a:effectLst>
                  <a:glow rad="177800">
                    <a:schemeClr val="tx1"/>
                  </a:glow>
                </a:effectLst>
                <a:latin typeface="Arial" charset="0"/>
                <a:ea typeface="ＭＳ Ｐゴシック" charset="0"/>
              </a:rPr>
            </a:br>
            <a:r>
              <a:rPr lang="ar-SA" sz="4000" b="1" dirty="0">
                <a:effectLst>
                  <a:glow rad="177800">
                    <a:schemeClr val="tx1"/>
                  </a:glow>
                </a:effectLst>
                <a:latin typeface="Arial" charset="0"/>
                <a:ea typeface="ＭＳ Ｐゴシック" charset="0"/>
              </a:rPr>
              <a:t> لَكِنْ عِنْدِي عَلَيْكَ قَلِيلٌ: أَنَّكَ تُسَيِّبُ الْمَرْأَةَ </a:t>
            </a:r>
            <a:r>
              <a:rPr lang="ar-SA" sz="4000" b="1" dirty="0" err="1">
                <a:effectLst>
                  <a:glow rad="177800">
                    <a:schemeClr val="tx1"/>
                  </a:glow>
                </a:effectLst>
                <a:latin typeface="Arial" charset="0"/>
                <a:ea typeface="ＭＳ Ｐゴシック" charset="0"/>
              </a:rPr>
              <a:t>إِيزَابَلَ</a:t>
            </a:r>
            <a:r>
              <a:rPr lang="ar-SA" sz="4000" b="1" dirty="0">
                <a:effectLst>
                  <a:glow rad="177800">
                    <a:schemeClr val="tx1"/>
                  </a:glow>
                </a:effectLst>
                <a:latin typeface="Arial" charset="0"/>
                <a:ea typeface="ＭＳ Ｐゴシック" charset="0"/>
              </a:rPr>
              <a:t> الَّتِي تَقُولُ إِنَّهَا </a:t>
            </a:r>
            <a:r>
              <a:rPr lang="ar-SA" sz="4000" b="1" dirty="0" err="1">
                <a:effectLst>
                  <a:glow rad="177800">
                    <a:schemeClr val="tx1"/>
                  </a:glow>
                </a:effectLst>
                <a:latin typeface="Arial" charset="0"/>
                <a:ea typeface="ＭＳ Ｐゴシック" charset="0"/>
              </a:rPr>
              <a:t>نَبِيَّةٌ</a:t>
            </a:r>
            <a:r>
              <a:rPr lang="ar-SA" sz="4000" b="1" dirty="0">
                <a:effectLst>
                  <a:glow rad="177800">
                    <a:schemeClr val="tx1"/>
                  </a:glow>
                </a:effectLst>
                <a:latin typeface="Arial" charset="0"/>
                <a:ea typeface="ＭＳ Ｐゴシック" charset="0"/>
              </a:rPr>
              <a:t>، حَتَّى تُعَلِّمَ وَتُغْوِيَ عَبِيدِي أَنْ يَزْنُوا وَيَأْكُلُوا مَا ذُبِحَ لِلأَوْثَانِ. ٢١ وَأَعْطَيْتُهَا زَمَاناً لِكَيْ تَتُوبَ عَنْ زِنَاهَا وَلَمْ تَتُبْ. </a:t>
            </a:r>
          </a:p>
        </p:txBody>
      </p:sp>
    </p:spTree>
    <p:extLst>
      <p:ext uri="{BB962C8B-B14F-4D97-AF65-F5344CB8AC3E}">
        <p14:creationId xmlns:p14="http://schemas.microsoft.com/office/powerpoint/2010/main" val="10264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1000"/>
            <a:ext cx="9144000" cy="6096000"/>
          </a:xfrm>
          <a:prstGeom prst="rect">
            <a:avLst/>
          </a:prstGeom>
        </p:spPr>
      </p:pic>
      <p:sp>
        <p:nvSpPr>
          <p:cNvPr id="111618" name="Rectangle 2"/>
          <p:cNvSpPr>
            <a:spLocks noGrp="1" noChangeArrowheads="1"/>
          </p:cNvSpPr>
          <p:nvPr>
            <p:ph type="ctrTitle"/>
          </p:nvPr>
        </p:nvSpPr>
        <p:spPr>
          <a:xfrm>
            <a:off x="245175" y="908720"/>
            <a:ext cx="2579301" cy="5005598"/>
          </a:xfrm>
        </p:spPr>
        <p:txBody>
          <a:bodyPr/>
          <a:lstStyle/>
          <a:p>
            <a:r>
              <a:rPr lang="ar-JO" b="1" dirty="0">
                <a:effectLst>
                  <a:glow rad="177800">
                    <a:schemeClr val="tx1"/>
                  </a:glow>
                </a:effectLst>
                <a:latin typeface="Arial" charset="0"/>
                <a:ea typeface="ＭＳ Ｐゴシック" charset="0"/>
              </a:rPr>
              <a:t>من         هي    إيزابيل؟</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18137009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algn="ctr"/>
            <a:r>
              <a:rPr lang="ar-JO" sz="3600" b="1" kern="10" dirty="0">
                <a:ln w="9525">
                  <a:solidFill>
                    <a:schemeClr val="bg1"/>
                  </a:solidFill>
                  <a:round/>
                  <a:headEnd/>
                  <a:tailEnd/>
                </a:ln>
                <a:solidFill>
                  <a:srgbClr val="FFFFFF"/>
                </a:solidFill>
                <a:effectLst>
                  <a:outerShdw blurRad="63500" dist="563972" dir="14049741" sx="125000" sy="125000" algn="tl" rotWithShape="0">
                    <a:schemeClr val="tx2">
                      <a:alpha val="50000"/>
                    </a:schemeClr>
                  </a:outerShdw>
                </a:effectLst>
                <a:latin typeface="KidTYPEPaint"/>
                <a:ea typeface="KidTYPEPaint"/>
                <a:cs typeface="KidTYPEPaint"/>
              </a:rPr>
              <a:t>إحضار الوثنية</a:t>
            </a:r>
            <a:endParaRPr lang="en-US" sz="3600" b="1" kern="10" dirty="0">
              <a:ln w="9525">
                <a:solidFill>
                  <a:schemeClr val="bg1"/>
                </a:solidFill>
                <a:round/>
                <a:headEnd/>
                <a:tailEnd/>
              </a:ln>
              <a:solidFill>
                <a:srgbClr val="FFFFFF"/>
              </a:solidFill>
              <a:effectLst>
                <a:outerShdw blurRad="63500" dist="563972" dir="14049741" sx="125000" sy="125000" algn="tl" rotWithShape="0">
                  <a:schemeClr val="tx2">
                    <a:alpha val="50000"/>
                  </a:schemeClr>
                </a:outerShdw>
              </a:effectLst>
              <a:latin typeface="KidTYPEPaint"/>
              <a:ea typeface="KidTYPEPaint"/>
              <a:cs typeface="KidTYPEPaint"/>
            </a:endParaRPr>
          </a:p>
        </p:txBody>
      </p:sp>
      <p:sp>
        <p:nvSpPr>
          <p:cNvPr id="227332" name="Text Box 4"/>
          <p:cNvSpPr txBox="1">
            <a:spLocks noChangeArrowheads="1"/>
          </p:cNvSpPr>
          <p:nvPr/>
        </p:nvSpPr>
        <p:spPr bwMode="auto">
          <a:xfrm>
            <a:off x="228600" y="2209800"/>
            <a:ext cx="4103650" cy="1569660"/>
          </a:xfrm>
          <a:prstGeom prst="rect">
            <a:avLst/>
          </a:prstGeom>
          <a:noFill/>
          <a:ln w="9525">
            <a:noFill/>
            <a:miter lim="800000"/>
            <a:headEnd/>
            <a:tailEnd/>
          </a:ln>
          <a:effectLst/>
        </p:spPr>
        <p:txBody>
          <a:bodyPr wrap="square">
            <a:spAutoFit/>
          </a:bodyPr>
          <a:lstStyle/>
          <a:p>
            <a:pPr algn="ctr">
              <a:spcBef>
                <a:spcPct val="0"/>
              </a:spcBef>
              <a:defRPr/>
            </a:pPr>
            <a:r>
              <a:rPr lang="ar-JO" sz="32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نظم يربعام عبادة الأوثان في بيت إيل ودان</a:t>
            </a:r>
          </a:p>
          <a:p>
            <a:pPr algn="ctr">
              <a:spcBef>
                <a:spcPct val="0"/>
              </a:spcBef>
              <a:defRPr/>
            </a:pPr>
            <a:r>
              <a:rPr lang="ar-JO" sz="32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(1 مل 12 : 25 – 33)</a:t>
            </a:r>
            <a:endParaRPr lang="en-US" sz="32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
        <p:nvSpPr>
          <p:cNvPr id="227333" name="Rectangle 5"/>
          <p:cNvSpPr>
            <a:spLocks noGrp="1" noChangeArrowheads="1"/>
          </p:cNvSpPr>
          <p:nvPr>
            <p:ph type="title" idx="4294967295"/>
          </p:nvPr>
        </p:nvSpPr>
        <p:spPr>
          <a:xfrm>
            <a:off x="228600" y="4572000"/>
            <a:ext cx="4127376" cy="1828800"/>
          </a:xfrm>
          <a:effectLst/>
        </p:spPr>
        <p:txBody>
          <a:bodyPr/>
          <a:lstStyle/>
          <a:p>
            <a:pPr eaLnBrk="1" hangingPunct="1">
              <a:defRPr/>
            </a:pPr>
            <a:br>
              <a:rPr lang="en-US"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br>
            <a:r>
              <a:rPr lang="ar-JO"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t>أحضر آخاب وإيزابيل عبادة البعل إلى إسرائيل</a:t>
            </a:r>
            <a:br>
              <a:rPr lang="ar-JO"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br>
            <a:r>
              <a:rPr lang="ar-JO"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t>(1 مل 16 : 29 – 34)</a:t>
            </a:r>
            <a:endParaRPr lang="en-US" sz="40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أورشليم</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بيت إيل</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دان</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27340" name="Text Box 12"/>
          <p:cNvSpPr txBox="1">
            <a:spLocks noChangeArrowheads="1"/>
          </p:cNvSpPr>
          <p:nvPr/>
        </p:nvSpPr>
        <p:spPr bwMode="auto">
          <a:xfrm>
            <a:off x="5334000" y="1219200"/>
            <a:ext cx="18288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بعل</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733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7337"/>
                                        </p:tgtEl>
                                        <p:attrNameLst>
                                          <p:attrName>style.visibility</p:attrName>
                                        </p:attrNameLst>
                                      </p:cBhvr>
                                      <p:to>
                                        <p:strVal val="visible"/>
                                      </p:to>
                                    </p:set>
                                    <p:animEffect transition="in" filter="wipe(up)">
                                      <p:cBhvr>
                                        <p:cTn id="15" dur="500"/>
                                        <p:tgtEl>
                                          <p:spTgt spid="227337"/>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7338"/>
                                        </p:tgtEl>
                                        <p:attrNameLst>
                                          <p:attrName>style.visibility</p:attrName>
                                        </p:attrNameLst>
                                      </p:cBhvr>
                                      <p:to>
                                        <p:strVal val="visible"/>
                                      </p:to>
                                    </p:set>
                                    <p:animEffect transition="in" filter="wipe(down)">
                                      <p:cBhvr>
                                        <p:cTn id="23" dur="500"/>
                                        <p:tgtEl>
                                          <p:spTgt spid="227338"/>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7333">
                                            <p:txEl>
                                              <p:pRg st="0" end="0"/>
                                            </p:txEl>
                                          </p:spTgt>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27339"/>
                                        </p:tgtEl>
                                        <p:attrNameLst>
                                          <p:attrName>style.visibility</p:attrName>
                                        </p:attrNameLst>
                                      </p:cBhvr>
                                      <p:to>
                                        <p:strVal val="visible"/>
                                      </p:to>
                                    </p:set>
                                    <p:animEffect transition="in" filter="wipe(up)">
                                      <p:cBhvr>
                                        <p:cTn id="38" dur="500"/>
                                        <p:tgtEl>
                                          <p:spTgt spid="22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3" grpId="0" build="p" autoUpdateAnimBg="0"/>
      <p:bldP spid="227335" grpId="0" build="p" autoUpdateAnimBg="0"/>
      <p:bldP spid="227336" grpId="0" build="p" autoUpdateAnimBg="0"/>
      <p:bldP spid="227337" grpId="0" animBg="1"/>
      <p:bldP spid="227338" grpId="0" animBg="1"/>
      <p:bldP spid="227339" grpId="0" animBg="1"/>
      <p:bldP spid="227340" grpId="0" build="p"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30" y="416425"/>
            <a:ext cx="9143999" cy="5943599"/>
          </a:xfrm>
          <a:prstGeom prst="rect">
            <a:avLst/>
          </a:prstGeom>
        </p:spPr>
      </p:pic>
      <p:sp>
        <p:nvSpPr>
          <p:cNvPr id="111618" name="Rectangle 2"/>
          <p:cNvSpPr>
            <a:spLocks noGrp="1" noChangeArrowheads="1"/>
          </p:cNvSpPr>
          <p:nvPr>
            <p:ph type="ctrTitle"/>
          </p:nvPr>
        </p:nvSpPr>
        <p:spPr>
          <a:xfrm>
            <a:off x="-4630" y="416425"/>
            <a:ext cx="9148629" cy="6441575"/>
          </a:xfrm>
        </p:spPr>
        <p:txBody>
          <a:bodyPr/>
          <a:lstStyle/>
          <a:p>
            <a:r>
              <a:rPr lang="ar-JO" sz="3200" b="1" dirty="0">
                <a:effectLst>
                  <a:glow rad="177800">
                    <a:schemeClr val="tx1"/>
                  </a:glow>
                </a:effectLst>
                <a:latin typeface="Arial" charset="0"/>
                <a:ea typeface="ＭＳ Ｐゴシック" charset="0"/>
              </a:rPr>
              <a:t>ما كان مقبولاً لدى ذلك المجتمع المحلي كان مكروهاً من قبل المسيح. وقد استمر خروجهم عن الأخلاق لبعض الوقت (ع ٢١). ربما سمعت الكنيسة في ثياتيرا أولاً بالإنجيل من ليديا التي آمنتت من خلال خدمة بولس (أع ١٦: 14-15) ومن المثير للاهتمام الآن أن امرأة تدعي أنها نبية كانت تؤثر على الكنيسة. ويشير اسمها إيزابل إلى أنها كانت تفسد كنيسة ثياتيرا مثلما أفسدت إيزابل زوجة أخآب إسرائيل        (1 مل 16: 31-33)</a:t>
            </a:r>
            <a:br>
              <a:rPr lang="en-US" sz="3200" b="1" dirty="0">
                <a:effectLst>
                  <a:glow rad="177800">
                    <a:schemeClr val="tx1"/>
                  </a:glow>
                </a:effectLst>
                <a:latin typeface="Arial" charset="0"/>
                <a:ea typeface="ＭＳ Ｐゴシック" charset="0"/>
              </a:rPr>
            </a:br>
            <a:r>
              <a:rPr lang="ar-JO" sz="3200" b="1" dirty="0">
                <a:effectLst>
                  <a:glow rad="177800">
                    <a:schemeClr val="tx1"/>
                  </a:glow>
                </a:effectLst>
                <a:latin typeface="Arial" charset="0"/>
                <a:ea typeface="ＭＳ Ｐゴシック" charset="0"/>
              </a:rPr>
              <a:t>(والفورد، ب ك س)</a:t>
            </a:r>
            <a:r>
              <a:rPr lang="en-US" sz="3200" b="1" dirty="0">
                <a:effectLst>
                  <a:glow rad="177800">
                    <a:schemeClr val="tx1"/>
                  </a:glow>
                </a:effectLst>
                <a:latin typeface="Arial" charset="0"/>
                <a:ea typeface="ＭＳ Ｐゴシック" charset="0"/>
              </a:rPr>
              <a:t> </a:t>
            </a:r>
          </a:p>
        </p:txBody>
      </p:sp>
    </p:spTree>
    <p:extLst>
      <p:ext uri="{BB962C8B-B14F-4D97-AF65-F5344CB8AC3E}">
        <p14:creationId xmlns:p14="http://schemas.microsoft.com/office/powerpoint/2010/main" val="24034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8" y="0"/>
            <a:ext cx="7959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ar-JO" dirty="0">
                <a:latin typeface="Arial" panose="020B0604020202020204" pitchFamily="34" charset="0"/>
                <a:cs typeface="Arial" panose="020B0604020202020204" pitchFamily="34" charset="0"/>
              </a:rPr>
              <a:t>عاصمة الثقافة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16852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41F940A1-51F1-01A4-45B7-DAC0D868368E}"/>
              </a:ext>
            </a:extLst>
          </p:cNvPr>
          <p:cNvPicPr>
            <a:picLocks noChangeAspect="1"/>
          </p:cNvPicPr>
          <p:nvPr/>
        </p:nvPicPr>
        <p:blipFill>
          <a:blip r:embed="rId5"/>
          <a:stretch>
            <a:fillRect/>
          </a:stretch>
        </p:blipFill>
        <p:spPr>
          <a:xfrm>
            <a:off x="2727800" y="1587848"/>
            <a:ext cx="3688400" cy="3682303"/>
          </a:xfrm>
          <a:prstGeom prst="rect">
            <a:avLst/>
          </a:prstGeom>
        </p:spPr>
      </p:pic>
      <p:sp>
        <p:nvSpPr>
          <p:cNvPr id="3" name="TextBox 2">
            <a:extLst>
              <a:ext uri="{FF2B5EF4-FFF2-40B4-BE49-F238E27FC236}">
                <a16:creationId xmlns:a16="http://schemas.microsoft.com/office/drawing/2014/main" id="{261CDDF3-3AE5-FB13-1A68-1FACDECD57CB}"/>
              </a:ext>
            </a:extLst>
          </p:cNvPr>
          <p:cNvSpPr txBox="1"/>
          <p:nvPr/>
        </p:nvSpPr>
        <p:spPr bwMode="auto">
          <a:xfrm>
            <a:off x="3405188" y="1878013"/>
            <a:ext cx="1973262"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تسيب إيزابيل بوثنيتها وزناها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 name="Group 3">
            <a:extLst>
              <a:ext uri="{FF2B5EF4-FFF2-40B4-BE49-F238E27FC236}">
                <a16:creationId xmlns:a16="http://schemas.microsoft.com/office/drawing/2014/main" id="{583DE74C-3260-B109-831B-326FBAA6A6F1}"/>
              </a:ext>
            </a:extLst>
          </p:cNvPr>
          <p:cNvGrpSpPr>
            <a:grpSpLocks noChangeAspect="1"/>
          </p:cNvGrpSpPr>
          <p:nvPr/>
        </p:nvGrpSpPr>
        <p:grpSpPr bwMode="auto">
          <a:xfrm>
            <a:off x="2109787" y="1087728"/>
            <a:ext cx="5150678" cy="4940938"/>
            <a:chOff x="1475656" y="836712"/>
            <a:chExt cx="5904656" cy="5688632"/>
          </a:xfrm>
        </p:grpSpPr>
        <p:sp>
          <p:nvSpPr>
            <p:cNvPr id="5" name="Oval 4">
              <a:extLst>
                <a:ext uri="{FF2B5EF4-FFF2-40B4-BE49-F238E27FC236}">
                  <a16:creationId xmlns:a16="http://schemas.microsoft.com/office/drawing/2014/main" id="{6E14A878-8A17-76E5-BEB5-7D3A27D3EDA3}"/>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B482EB6D-C29A-C0DC-3BC5-97ACCAEECF9C}"/>
                </a:ext>
              </a:extLst>
            </p:cNvPr>
            <p:cNvSpPr txBox="1"/>
            <p:nvPr/>
          </p:nvSpPr>
          <p:spPr>
            <a:xfrm>
              <a:off x="1913719" y="1447296"/>
              <a:ext cx="5008164" cy="341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uLnTx/>
                  <a:uFillTx/>
                  <a:latin typeface="Arial"/>
                  <a:ea typeface="ＭＳ Ｐゴシック" charset="0"/>
                  <a:cs typeface="Arial"/>
                </a:rPr>
                <a:t>ها أنا ألقيها في فراش والذين يزنون معها في ضيقة عظيمة إن كانوا لا يتوبون عن أعمالهم. وأولادها أقتلهم بالموت فستعرف جميع الكنائس أني أنا هو الفاحص الكلى والقلوب وسأعطي كل واحد منكم بحسب أعماله.</a:t>
              </a:r>
              <a:endParaRPr kumimoji="0" lang="en-US" sz="2400" b="1" i="0" u="none" strike="noStrike" kern="1200" cap="none" spc="0" normalizeH="0" baseline="0" noProof="0" dirty="0">
                <a:ln>
                  <a:noFill/>
                </a:ln>
                <a:solidFill>
                  <a:prstClr val="black"/>
                </a:solidFill>
                <a:uLnTx/>
                <a:uFillTx/>
                <a:latin typeface="Arial"/>
                <a:ea typeface="ＭＳ Ｐゴシック" charset="0"/>
                <a:cs typeface="Arial"/>
              </a:endParaRPr>
            </a:p>
          </p:txBody>
        </p:sp>
      </p:grpSp>
    </p:spTree>
    <p:extLst>
      <p:ext uri="{BB962C8B-B14F-4D97-AF65-F5344CB8AC3E}">
        <p14:creationId xmlns:p14="http://schemas.microsoft.com/office/powerpoint/2010/main" val="28349247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92830" y="5963477"/>
            <a:ext cx="9148630" cy="515441"/>
          </a:xfrm>
        </p:spPr>
        <p:txBody>
          <a:bodyPr/>
          <a:lstStyle/>
          <a:p>
            <a:r>
              <a:rPr lang="ar-JO" sz="5400" b="1" dirty="0">
                <a:effectLst>
                  <a:glow rad="444500">
                    <a:schemeClr val="tx1"/>
                  </a:glow>
                </a:effectLst>
                <a:latin typeface="Arial" charset="0"/>
                <a:ea typeface="ＭＳ Ｐゴシック" charset="0"/>
              </a:rPr>
              <a:t>فيروس نقص المناعة البشرية . الإيدز</a:t>
            </a:r>
            <a:endParaRPr lang="en-US" sz="5400" b="1" dirty="0">
              <a:effectLst>
                <a:glow rad="444500">
                  <a:schemeClr val="tx1"/>
                </a:glow>
              </a:effectLst>
              <a:latin typeface="Arial" charset="0"/>
              <a:ea typeface="ＭＳ Ｐゴシック" charset="0"/>
            </a:endParaRPr>
          </a:p>
        </p:txBody>
      </p:sp>
    </p:spTree>
    <p:extLst>
      <p:ext uri="{BB962C8B-B14F-4D97-AF65-F5344CB8AC3E}">
        <p14:creationId xmlns:p14="http://schemas.microsoft.com/office/powerpoint/2010/main" val="24981867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8877" y="561"/>
            <a:ext cx="8037152" cy="6822649"/>
          </a:xfrm>
          <a:prstGeom prst="rect">
            <a:avLst/>
          </a:prstGeom>
        </p:spPr>
      </p:pic>
      <p:sp>
        <p:nvSpPr>
          <p:cNvPr id="111618" name="Rectangle 2"/>
          <p:cNvSpPr>
            <a:spLocks noGrp="1" noChangeArrowheads="1"/>
          </p:cNvSpPr>
          <p:nvPr>
            <p:ph type="ctrTitle"/>
          </p:nvPr>
        </p:nvSpPr>
        <p:spPr>
          <a:xfrm>
            <a:off x="540590" y="0"/>
            <a:ext cx="5174156" cy="550855"/>
          </a:xfrm>
          <a:solidFill>
            <a:srgbClr val="000000"/>
          </a:solidFill>
        </p:spPr>
        <p:txBody>
          <a:bodyPr/>
          <a:lstStyle/>
          <a:p>
            <a:r>
              <a:rPr lang="ar-JO" sz="2000" b="1" dirty="0">
                <a:effectLst>
                  <a:glow rad="177800">
                    <a:schemeClr val="tx1"/>
                  </a:glow>
                </a:effectLst>
                <a:latin typeface="Arial" charset="0"/>
                <a:ea typeface="ＭＳ Ｐゴシック" charset="0"/>
              </a:rPr>
              <a:t>فيروس نقص المناعة البشرية والإيدز في جميع أنحاء العالم</a:t>
            </a:r>
            <a:endParaRPr lang="en-US" sz="2000" b="1" dirty="0">
              <a:effectLst>
                <a:glow rad="177800">
                  <a:schemeClr val="tx1"/>
                </a:glow>
              </a:effectLst>
              <a:latin typeface="Arial" charset="0"/>
              <a:ea typeface="ＭＳ Ｐゴシック" charset="0"/>
            </a:endParaRPr>
          </a:p>
        </p:txBody>
      </p:sp>
      <p:sp>
        <p:nvSpPr>
          <p:cNvPr id="2" name="TextBox 1"/>
          <p:cNvSpPr txBox="1"/>
          <p:nvPr/>
        </p:nvSpPr>
        <p:spPr>
          <a:xfrm>
            <a:off x="6826706" y="3998673"/>
            <a:ext cx="1673092" cy="584775"/>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mn-ea"/>
                <a:cs typeface="Arial"/>
              </a:rPr>
              <a:t>جنوب وجنوب      شرق آسيا</a:t>
            </a:r>
            <a:endParaRPr kumimoji="0" lang="en-US" sz="16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79074439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
            <a:ext cx="9144000" cy="6916219"/>
          </a:xfrm>
          <a:prstGeom prst="rect">
            <a:avLst/>
          </a:prstGeom>
        </p:spPr>
      </p:pic>
      <p:sp>
        <p:nvSpPr>
          <p:cNvPr id="269314" name="Title 1"/>
          <p:cNvSpPr>
            <a:spLocks noGrp="1"/>
          </p:cNvSpPr>
          <p:nvPr>
            <p:ph type="title"/>
          </p:nvPr>
        </p:nvSpPr>
        <p:spPr>
          <a:xfrm>
            <a:off x="-36513" y="3"/>
            <a:ext cx="5441913" cy="6857998"/>
          </a:xfrm>
          <a:noFill/>
        </p:spPr>
        <p:txBody>
          <a:bodyPr/>
          <a:lstStyle/>
          <a:p>
            <a:pPr rtl="1"/>
            <a:r>
              <a:rPr lang="ar-SA" sz="4000" b="1" dirty="0"/>
              <a:t>رؤيا ٢ : ٢</a:t>
            </a:r>
            <a:br>
              <a:rPr lang="ar-SA" sz="4000" b="1" dirty="0"/>
            </a:br>
            <a:br>
              <a:rPr lang="en-US" sz="4000" b="1" dirty="0"/>
            </a:br>
            <a:r>
              <a:rPr lang="ar-SA" sz="4000" b="1" dirty="0"/>
              <a:t> أَنَا عَارِفٌ أَعْمَالَكَ وَتَعَبَكَ وَصَبْرَكَ، وَأَنَّكَ لاَ تَقْدِرُ أَنْ تَحْتَمِلَ الأَشْرَارَ، وَقَدْ جَرَّبْتَ الْقَائِلِينَ إِنَّهُمْ رُسُلٌ وَلَيْسُوا رُسُلاً، فَوَجَدْتَهُمْ كَاذِبِينَ. </a:t>
            </a:r>
          </a:p>
        </p:txBody>
      </p:sp>
    </p:spTree>
    <p:extLst>
      <p:ext uri="{BB962C8B-B14F-4D97-AF65-F5344CB8AC3E}">
        <p14:creationId xmlns:p14="http://schemas.microsoft.com/office/powerpoint/2010/main" val="159495737"/>
      </p:ext>
    </p:extLst>
  </p:cSld>
  <p:clrMapOvr>
    <a:masterClrMapping/>
  </p:clrMapOvr>
  <p:transition spd="med">
    <p:randomBar dir="vert"/>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41F940A1-51F1-01A4-45B7-DAC0D868368E}"/>
              </a:ext>
            </a:extLst>
          </p:cNvPr>
          <p:cNvPicPr>
            <a:picLocks noChangeAspect="1"/>
          </p:cNvPicPr>
          <p:nvPr/>
        </p:nvPicPr>
        <p:blipFill>
          <a:blip r:embed="rId5"/>
          <a:stretch>
            <a:fillRect/>
          </a:stretch>
        </p:blipFill>
        <p:spPr>
          <a:xfrm>
            <a:off x="2727800" y="1587848"/>
            <a:ext cx="3688400" cy="3682303"/>
          </a:xfrm>
          <a:prstGeom prst="rect">
            <a:avLst/>
          </a:prstGeom>
        </p:spPr>
      </p:pic>
      <p:sp>
        <p:nvSpPr>
          <p:cNvPr id="3" name="TextBox 2">
            <a:extLst>
              <a:ext uri="{FF2B5EF4-FFF2-40B4-BE49-F238E27FC236}">
                <a16:creationId xmlns:a16="http://schemas.microsoft.com/office/drawing/2014/main" id="{261CDDF3-3AE5-FB13-1A68-1FACDECD57CB}"/>
              </a:ext>
            </a:extLst>
          </p:cNvPr>
          <p:cNvSpPr txBox="1"/>
          <p:nvPr/>
        </p:nvSpPr>
        <p:spPr bwMode="auto">
          <a:xfrm>
            <a:off x="3405188" y="1878013"/>
            <a:ext cx="1973262"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تسيب إيزابيل بوثنيتها وزناها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 name="Group 3">
            <a:extLst>
              <a:ext uri="{FF2B5EF4-FFF2-40B4-BE49-F238E27FC236}">
                <a16:creationId xmlns:a16="http://schemas.microsoft.com/office/drawing/2014/main" id="{583DE74C-3260-B109-831B-326FBAA6A6F1}"/>
              </a:ext>
            </a:extLst>
          </p:cNvPr>
          <p:cNvGrpSpPr>
            <a:grpSpLocks noChangeAspect="1"/>
          </p:cNvGrpSpPr>
          <p:nvPr/>
        </p:nvGrpSpPr>
        <p:grpSpPr bwMode="auto">
          <a:xfrm>
            <a:off x="2109787" y="1701800"/>
            <a:ext cx="4751388" cy="4460876"/>
            <a:chOff x="1475656" y="836712"/>
            <a:chExt cx="5904656" cy="5688632"/>
          </a:xfrm>
        </p:grpSpPr>
        <p:sp>
          <p:nvSpPr>
            <p:cNvPr id="5" name="Oval 4">
              <a:extLst>
                <a:ext uri="{FF2B5EF4-FFF2-40B4-BE49-F238E27FC236}">
                  <a16:creationId xmlns:a16="http://schemas.microsoft.com/office/drawing/2014/main" id="{6E14A878-8A17-76E5-BEB5-7D3A27D3EDA3}"/>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B482EB6D-C29A-C0DC-3BC5-97ACCAEECF9C}"/>
                </a:ext>
              </a:extLst>
            </p:cNvPr>
            <p:cNvSpPr txBox="1"/>
            <p:nvPr/>
          </p:nvSpPr>
          <p:spPr>
            <a:xfrm>
              <a:off x="1923903" y="836712"/>
              <a:ext cx="5008164" cy="341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ها أنا ألقيها في فراش والذين يزنون معها في ضيقة عظيمة إن كانوا لا يتوبون عن أعمالهم. وأولادها أقتلهم بالموت فستعرف جميع الكنائس أني أنا هو الفاحص الكلى والقلوب وسأعطي كل واحد منكم بحسب أعماله.</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758E79DD-F732-E248-5F7C-77C20E4491B1}"/>
              </a:ext>
            </a:extLst>
          </p:cNvPr>
          <p:cNvGrpSpPr>
            <a:grpSpLocks/>
          </p:cNvGrpSpPr>
          <p:nvPr/>
        </p:nvGrpSpPr>
        <p:grpSpPr bwMode="auto">
          <a:xfrm>
            <a:off x="1982606" y="1636456"/>
            <a:ext cx="4953000" cy="4600575"/>
            <a:chOff x="2060104" y="1349152"/>
            <a:chExt cx="4672136" cy="4600128"/>
          </a:xfrm>
        </p:grpSpPr>
        <p:sp>
          <p:nvSpPr>
            <p:cNvPr id="11" name="Oval 10">
              <a:extLst>
                <a:ext uri="{FF2B5EF4-FFF2-40B4-BE49-F238E27FC236}">
                  <a16:creationId xmlns:a16="http://schemas.microsoft.com/office/drawing/2014/main" id="{B80D106E-ADE6-F217-2DCC-0F5D2F07F553}"/>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3" name="TextBox 12">
              <a:extLst>
                <a:ext uri="{FF2B5EF4-FFF2-40B4-BE49-F238E27FC236}">
                  <a16:creationId xmlns:a16="http://schemas.microsoft.com/office/drawing/2014/main" id="{A25C586B-8055-CB27-3C97-7960C1C8FED3}"/>
                </a:ext>
              </a:extLst>
            </p:cNvPr>
            <p:cNvSpPr txBox="1"/>
            <p:nvPr/>
          </p:nvSpPr>
          <p:spPr>
            <a:xfrm>
              <a:off x="3060255" y="1412646"/>
              <a:ext cx="2663895" cy="19388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تمسك بما عندك</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2185688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65667" y="0"/>
            <a:ext cx="4559335" cy="6858000"/>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9" y="1875523"/>
            <a:ext cx="4570296" cy="4982477"/>
          </a:xfrm>
          <a:prstGeom prst="rect">
            <a:avLst/>
          </a:prstGeom>
        </p:spPr>
      </p:pic>
      <p:sp>
        <p:nvSpPr>
          <p:cNvPr id="111618" name="Rectangle 2"/>
          <p:cNvSpPr>
            <a:spLocks noGrp="1" noChangeArrowheads="1"/>
          </p:cNvSpPr>
          <p:nvPr>
            <p:ph type="ctrTitle"/>
          </p:nvPr>
        </p:nvSpPr>
        <p:spPr>
          <a:xfrm>
            <a:off x="-4629" y="0"/>
            <a:ext cx="4570296" cy="2376038"/>
          </a:xfrm>
        </p:spPr>
        <p:txBody>
          <a:bodyPr/>
          <a:lstStyle/>
          <a:p>
            <a:r>
              <a:rPr lang="ar-JO" sz="6000" b="1" dirty="0">
                <a:effectLst>
                  <a:glow rad="177800">
                    <a:schemeClr val="tx1"/>
                  </a:glow>
                </a:effectLst>
                <a:latin typeface="Arial" charset="0"/>
                <a:ea typeface="ＭＳ Ｐゴシック" charset="0"/>
              </a:rPr>
              <a:t>علاج        مرض الإيدز</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00096757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30" y="0"/>
            <a:ext cx="9148629" cy="6070384"/>
          </a:xfrm>
          <a:prstGeom prst="rect">
            <a:avLst/>
          </a:prstGeom>
        </p:spPr>
      </p:pic>
      <p:sp>
        <p:nvSpPr>
          <p:cNvPr id="111618" name="Rectangle 2"/>
          <p:cNvSpPr>
            <a:spLocks noGrp="1" noChangeArrowheads="1"/>
          </p:cNvSpPr>
          <p:nvPr>
            <p:ph type="ctrTitle"/>
          </p:nvPr>
        </p:nvSpPr>
        <p:spPr>
          <a:xfrm>
            <a:off x="-4629" y="908720"/>
            <a:ext cx="4438714" cy="4835624"/>
          </a:xfrm>
        </p:spPr>
        <p:txBody>
          <a:bodyPr/>
          <a:lstStyle/>
          <a:p>
            <a:r>
              <a:rPr lang="ar-JO" sz="5400" b="1" dirty="0">
                <a:effectLst>
                  <a:glow rad="177800">
                    <a:schemeClr val="tx1"/>
                  </a:glow>
                </a:effectLst>
                <a:latin typeface="Arial" charset="0"/>
                <a:ea typeface="ＭＳ Ｐゴシック" charset="0"/>
              </a:rPr>
              <a:t>على المؤمنين الأمناء أن    يثابروا           (2: 24-25)</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30965683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36466332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ar-JO" sz="4800" b="1" dirty="0">
                <a:solidFill>
                  <a:schemeClr val="bg1"/>
                </a:solidFill>
                <a:effectLst>
                  <a:glow rad="228600">
                    <a:schemeClr val="tx1"/>
                  </a:glow>
                </a:effectLst>
                <a:latin typeface="Arial" panose="020B0604020202020204" pitchFamily="34" charset="0"/>
                <a:ea typeface="ヒラギノ角ゴ Pro W3" charset="0"/>
                <a:cs typeface="Arial" panose="020B0604020202020204" pitchFamily="34" charset="0"/>
              </a:rPr>
              <a:t>4. يكافئ       يسوع           الأمانة             (2: 26-29)</a:t>
            </a:r>
            <a:endParaRPr lang="en-US" sz="5400" b="1" dirty="0">
              <a:solidFill>
                <a:schemeClr val="bg1"/>
              </a:solidFill>
              <a:effectLst>
                <a:glow rad="228600">
                  <a:schemeClr val="tx1"/>
                </a:glow>
              </a:effectLst>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656424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41F940A1-51F1-01A4-45B7-DAC0D868368E}"/>
              </a:ext>
            </a:extLst>
          </p:cNvPr>
          <p:cNvPicPr>
            <a:picLocks noChangeAspect="1"/>
          </p:cNvPicPr>
          <p:nvPr/>
        </p:nvPicPr>
        <p:blipFill>
          <a:blip r:embed="rId5"/>
          <a:stretch>
            <a:fillRect/>
          </a:stretch>
        </p:blipFill>
        <p:spPr>
          <a:xfrm>
            <a:off x="2727800" y="1587848"/>
            <a:ext cx="3688400" cy="3682303"/>
          </a:xfrm>
          <a:prstGeom prst="rect">
            <a:avLst/>
          </a:prstGeom>
        </p:spPr>
      </p:pic>
      <p:sp>
        <p:nvSpPr>
          <p:cNvPr id="3" name="TextBox 2">
            <a:extLst>
              <a:ext uri="{FF2B5EF4-FFF2-40B4-BE49-F238E27FC236}">
                <a16:creationId xmlns:a16="http://schemas.microsoft.com/office/drawing/2014/main" id="{261CDDF3-3AE5-FB13-1A68-1FACDECD57CB}"/>
              </a:ext>
            </a:extLst>
          </p:cNvPr>
          <p:cNvSpPr txBox="1"/>
          <p:nvPr/>
        </p:nvSpPr>
        <p:spPr bwMode="auto">
          <a:xfrm>
            <a:off x="3405188" y="1878013"/>
            <a:ext cx="1973262"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تسيب إيزابيل بوثنيتها وزناها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 name="Group 3">
            <a:extLst>
              <a:ext uri="{FF2B5EF4-FFF2-40B4-BE49-F238E27FC236}">
                <a16:creationId xmlns:a16="http://schemas.microsoft.com/office/drawing/2014/main" id="{583DE74C-3260-B109-831B-326FBAA6A6F1}"/>
              </a:ext>
            </a:extLst>
          </p:cNvPr>
          <p:cNvGrpSpPr>
            <a:grpSpLocks noChangeAspect="1"/>
          </p:cNvGrpSpPr>
          <p:nvPr/>
        </p:nvGrpSpPr>
        <p:grpSpPr bwMode="auto">
          <a:xfrm>
            <a:off x="2109787" y="821909"/>
            <a:ext cx="5150678" cy="5688012"/>
            <a:chOff x="1475656" y="836712"/>
            <a:chExt cx="5904656" cy="5688632"/>
          </a:xfrm>
        </p:grpSpPr>
        <p:sp>
          <p:nvSpPr>
            <p:cNvPr id="5" name="Oval 4">
              <a:extLst>
                <a:ext uri="{FF2B5EF4-FFF2-40B4-BE49-F238E27FC236}">
                  <a16:creationId xmlns:a16="http://schemas.microsoft.com/office/drawing/2014/main" id="{6E14A878-8A17-76E5-BEB5-7D3A27D3EDA3}"/>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B482EB6D-C29A-C0DC-3BC5-97ACCAEECF9C}"/>
                </a:ext>
              </a:extLst>
            </p:cNvPr>
            <p:cNvSpPr txBox="1"/>
            <p:nvPr/>
          </p:nvSpPr>
          <p:spPr>
            <a:xfrm>
              <a:off x="1923903" y="836712"/>
              <a:ext cx="5008164" cy="341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ها أنا ألقيها في فراش والذين يزنون معها في ضيقة عظيمة إن كانوا لا يتوبون عن أعمالهم. وأولادها أقتلهم بالموت فستعرف جميع الكنائس أني أنا هو الفاحص الكلى والقلوب وسأعطي كل واحد منكم بحسب أعماله.</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7F9CC0BB-5B07-DC46-6424-2001003637B6}"/>
              </a:ext>
            </a:extLst>
          </p:cNvPr>
          <p:cNvGrpSpPr>
            <a:grpSpLocks noChangeAspect="1"/>
          </p:cNvGrpSpPr>
          <p:nvPr/>
        </p:nvGrpSpPr>
        <p:grpSpPr bwMode="auto">
          <a:xfrm>
            <a:off x="971551" y="401835"/>
            <a:ext cx="6769100" cy="6666509"/>
            <a:chOff x="1475656" y="836712"/>
            <a:chExt cx="5904656" cy="5688632"/>
          </a:xfrm>
        </p:grpSpPr>
        <p:sp>
          <p:nvSpPr>
            <p:cNvPr id="17" name="Oval 4">
              <a:extLst>
                <a:ext uri="{FF2B5EF4-FFF2-40B4-BE49-F238E27FC236}">
                  <a16:creationId xmlns:a16="http://schemas.microsoft.com/office/drawing/2014/main" id="{00CA4185-F856-A8F8-D229-680EAA807DE4}"/>
                </a:ext>
              </a:extLst>
            </p:cNvPr>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5E8D2DC4-3FB7-AA94-E476-E331E383CD61}"/>
                </a:ext>
              </a:extLst>
            </p:cNvPr>
            <p:cNvSpPr txBox="1"/>
            <p:nvPr/>
          </p:nvSpPr>
          <p:spPr>
            <a:xfrm>
              <a:off x="2455103" y="2316460"/>
              <a:ext cx="3810763" cy="196972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effectLst>
                    <a:outerShdw blurRad="38100" dist="38100" dir="2700000" algn="tl">
                      <a:srgbClr val="000000">
                        <a:alpha val="43137"/>
                      </a:srgbClr>
                    </a:outerShdw>
                  </a:effectLst>
                  <a:latin typeface="Arial"/>
                  <a:ea typeface="ＭＳ Ｐゴシック" charset="0"/>
                  <a:cs typeface="Arial"/>
                </a:rPr>
                <a:t>يكون لك سلطان على الأمم   وعلى كوكب الصبح</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20198178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51555" name="Group 3"/>
          <p:cNvGrpSpPr>
            <a:grpSpLocks/>
          </p:cNvGrpSpPr>
          <p:nvPr/>
        </p:nvGrpSpPr>
        <p:grpSpPr bwMode="auto">
          <a:xfrm>
            <a:off x="0" y="228600"/>
            <a:ext cx="541338" cy="304800"/>
            <a:chOff x="4488" y="1488"/>
            <a:chExt cx="384" cy="192"/>
          </a:xfrm>
        </p:grpSpPr>
        <p:sp>
          <p:nvSpPr>
            <p:cNvPr id="151606"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607"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56" name="Group 6"/>
          <p:cNvGrpSpPr>
            <a:grpSpLocks/>
          </p:cNvGrpSpPr>
          <p:nvPr/>
        </p:nvGrpSpPr>
        <p:grpSpPr bwMode="auto">
          <a:xfrm>
            <a:off x="0" y="609600"/>
            <a:ext cx="541338" cy="304800"/>
            <a:chOff x="4488" y="1488"/>
            <a:chExt cx="384" cy="192"/>
          </a:xfrm>
        </p:grpSpPr>
        <p:sp>
          <p:nvSpPr>
            <p:cNvPr id="151604"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605"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57" name="Group 9"/>
          <p:cNvGrpSpPr>
            <a:grpSpLocks/>
          </p:cNvGrpSpPr>
          <p:nvPr/>
        </p:nvGrpSpPr>
        <p:grpSpPr bwMode="auto">
          <a:xfrm>
            <a:off x="0" y="990600"/>
            <a:ext cx="541338" cy="304800"/>
            <a:chOff x="4488" y="1488"/>
            <a:chExt cx="384" cy="192"/>
          </a:xfrm>
        </p:grpSpPr>
        <p:sp>
          <p:nvSpPr>
            <p:cNvPr id="151602"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603"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58" name="Group 12"/>
          <p:cNvGrpSpPr>
            <a:grpSpLocks/>
          </p:cNvGrpSpPr>
          <p:nvPr/>
        </p:nvGrpSpPr>
        <p:grpSpPr bwMode="auto">
          <a:xfrm>
            <a:off x="0" y="1371600"/>
            <a:ext cx="541338" cy="304800"/>
            <a:chOff x="4488" y="1488"/>
            <a:chExt cx="384" cy="192"/>
          </a:xfrm>
        </p:grpSpPr>
        <p:sp>
          <p:nvSpPr>
            <p:cNvPr id="151600"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601"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59" name="Group 15"/>
          <p:cNvGrpSpPr>
            <a:grpSpLocks/>
          </p:cNvGrpSpPr>
          <p:nvPr/>
        </p:nvGrpSpPr>
        <p:grpSpPr bwMode="auto">
          <a:xfrm>
            <a:off x="0" y="1752600"/>
            <a:ext cx="541338" cy="304800"/>
            <a:chOff x="4488" y="1488"/>
            <a:chExt cx="384" cy="192"/>
          </a:xfrm>
        </p:grpSpPr>
        <p:sp>
          <p:nvSpPr>
            <p:cNvPr id="151598"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99"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0" name="Group 18"/>
          <p:cNvGrpSpPr>
            <a:grpSpLocks/>
          </p:cNvGrpSpPr>
          <p:nvPr/>
        </p:nvGrpSpPr>
        <p:grpSpPr bwMode="auto">
          <a:xfrm>
            <a:off x="0" y="2133600"/>
            <a:ext cx="541338" cy="304800"/>
            <a:chOff x="4488" y="1488"/>
            <a:chExt cx="384" cy="192"/>
          </a:xfrm>
        </p:grpSpPr>
        <p:sp>
          <p:nvSpPr>
            <p:cNvPr id="151596"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97"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1" name="Group 21"/>
          <p:cNvGrpSpPr>
            <a:grpSpLocks/>
          </p:cNvGrpSpPr>
          <p:nvPr/>
        </p:nvGrpSpPr>
        <p:grpSpPr bwMode="auto">
          <a:xfrm>
            <a:off x="0" y="2514600"/>
            <a:ext cx="541338" cy="304800"/>
            <a:chOff x="4488" y="1488"/>
            <a:chExt cx="384" cy="192"/>
          </a:xfrm>
        </p:grpSpPr>
        <p:sp>
          <p:nvSpPr>
            <p:cNvPr id="151594"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95"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2" name="Group 24"/>
          <p:cNvGrpSpPr>
            <a:grpSpLocks/>
          </p:cNvGrpSpPr>
          <p:nvPr/>
        </p:nvGrpSpPr>
        <p:grpSpPr bwMode="auto">
          <a:xfrm>
            <a:off x="0" y="2895600"/>
            <a:ext cx="541338" cy="304800"/>
            <a:chOff x="4488" y="1488"/>
            <a:chExt cx="384" cy="192"/>
          </a:xfrm>
        </p:grpSpPr>
        <p:sp>
          <p:nvSpPr>
            <p:cNvPr id="151592"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93"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3" name="Group 27"/>
          <p:cNvGrpSpPr>
            <a:grpSpLocks/>
          </p:cNvGrpSpPr>
          <p:nvPr/>
        </p:nvGrpSpPr>
        <p:grpSpPr bwMode="auto">
          <a:xfrm>
            <a:off x="0" y="3276600"/>
            <a:ext cx="541338" cy="304800"/>
            <a:chOff x="4488" y="1488"/>
            <a:chExt cx="384" cy="192"/>
          </a:xfrm>
        </p:grpSpPr>
        <p:sp>
          <p:nvSpPr>
            <p:cNvPr id="151590"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91"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4" name="Group 30"/>
          <p:cNvGrpSpPr>
            <a:grpSpLocks/>
          </p:cNvGrpSpPr>
          <p:nvPr/>
        </p:nvGrpSpPr>
        <p:grpSpPr bwMode="auto">
          <a:xfrm>
            <a:off x="0" y="3657600"/>
            <a:ext cx="541338" cy="304800"/>
            <a:chOff x="4488" y="1488"/>
            <a:chExt cx="384" cy="192"/>
          </a:xfrm>
        </p:grpSpPr>
        <p:sp>
          <p:nvSpPr>
            <p:cNvPr id="151588"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89"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5" name="Group 33"/>
          <p:cNvGrpSpPr>
            <a:grpSpLocks/>
          </p:cNvGrpSpPr>
          <p:nvPr/>
        </p:nvGrpSpPr>
        <p:grpSpPr bwMode="auto">
          <a:xfrm>
            <a:off x="0" y="4038600"/>
            <a:ext cx="541338" cy="304800"/>
            <a:chOff x="4488" y="1488"/>
            <a:chExt cx="384" cy="192"/>
          </a:xfrm>
        </p:grpSpPr>
        <p:sp>
          <p:nvSpPr>
            <p:cNvPr id="151586"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87"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6" name="Group 36"/>
          <p:cNvGrpSpPr>
            <a:grpSpLocks/>
          </p:cNvGrpSpPr>
          <p:nvPr/>
        </p:nvGrpSpPr>
        <p:grpSpPr bwMode="auto">
          <a:xfrm>
            <a:off x="0" y="4419600"/>
            <a:ext cx="541338" cy="304800"/>
            <a:chOff x="4488" y="1488"/>
            <a:chExt cx="384" cy="192"/>
          </a:xfrm>
        </p:grpSpPr>
        <p:sp>
          <p:nvSpPr>
            <p:cNvPr id="151584"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85"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7" name="Group 39"/>
          <p:cNvGrpSpPr>
            <a:grpSpLocks/>
          </p:cNvGrpSpPr>
          <p:nvPr/>
        </p:nvGrpSpPr>
        <p:grpSpPr bwMode="auto">
          <a:xfrm>
            <a:off x="0" y="4800600"/>
            <a:ext cx="541338" cy="304800"/>
            <a:chOff x="4488" y="1488"/>
            <a:chExt cx="384" cy="192"/>
          </a:xfrm>
        </p:grpSpPr>
        <p:sp>
          <p:nvSpPr>
            <p:cNvPr id="151582"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83"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8" name="Group 42"/>
          <p:cNvGrpSpPr>
            <a:grpSpLocks/>
          </p:cNvGrpSpPr>
          <p:nvPr/>
        </p:nvGrpSpPr>
        <p:grpSpPr bwMode="auto">
          <a:xfrm>
            <a:off x="0" y="5181600"/>
            <a:ext cx="541338" cy="304800"/>
            <a:chOff x="4488" y="1488"/>
            <a:chExt cx="384" cy="192"/>
          </a:xfrm>
        </p:grpSpPr>
        <p:sp>
          <p:nvSpPr>
            <p:cNvPr id="151580"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81"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9" name="Group 45"/>
          <p:cNvGrpSpPr>
            <a:grpSpLocks/>
          </p:cNvGrpSpPr>
          <p:nvPr/>
        </p:nvGrpSpPr>
        <p:grpSpPr bwMode="auto">
          <a:xfrm>
            <a:off x="0" y="5562600"/>
            <a:ext cx="541338" cy="304800"/>
            <a:chOff x="4488" y="1488"/>
            <a:chExt cx="384" cy="192"/>
          </a:xfrm>
        </p:grpSpPr>
        <p:sp>
          <p:nvSpPr>
            <p:cNvPr id="151578"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79"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70" name="Group 48"/>
          <p:cNvGrpSpPr>
            <a:grpSpLocks/>
          </p:cNvGrpSpPr>
          <p:nvPr/>
        </p:nvGrpSpPr>
        <p:grpSpPr bwMode="auto">
          <a:xfrm>
            <a:off x="0" y="5943600"/>
            <a:ext cx="541338" cy="304800"/>
            <a:chOff x="4488" y="1488"/>
            <a:chExt cx="384" cy="192"/>
          </a:xfrm>
        </p:grpSpPr>
        <p:sp>
          <p:nvSpPr>
            <p:cNvPr id="151576"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77"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71" name="Group 51"/>
          <p:cNvGrpSpPr>
            <a:grpSpLocks/>
          </p:cNvGrpSpPr>
          <p:nvPr/>
        </p:nvGrpSpPr>
        <p:grpSpPr bwMode="auto">
          <a:xfrm>
            <a:off x="0" y="6324600"/>
            <a:ext cx="541338" cy="304800"/>
            <a:chOff x="4488" y="1488"/>
            <a:chExt cx="384" cy="192"/>
          </a:xfrm>
        </p:grpSpPr>
        <p:sp>
          <p:nvSpPr>
            <p:cNvPr id="151574"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75"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pic>
        <p:nvPicPr>
          <p:cNvPr id="37942" name="Photo 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73" name="Rectangle 55"/>
          <p:cNvSpPr>
            <a:spLocks noGrp="1" noChangeArrowheads="1"/>
          </p:cNvSpPr>
          <p:nvPr>
            <p:ph type="title" idx="4294967295"/>
          </p:nvPr>
        </p:nvSpPr>
        <p:spPr>
          <a:xfrm>
            <a:off x="4808538" y="5486400"/>
            <a:ext cx="3259226" cy="923330"/>
          </a:xfrm>
          <a:noFill/>
        </p:spPr>
        <p:txBody>
          <a:bodyPr wrap="none" anchor="t">
            <a:spAutoFit/>
          </a:bodyPr>
          <a:lstStyle/>
          <a:p>
            <a:pPr algn="l" eaLnBrk="1" hangingPunct="1"/>
            <a:r>
              <a:rPr lang="ar-JO" sz="5400" dirty="0">
                <a:solidFill>
                  <a:srgbClr val="FFFF99"/>
                </a:solidFill>
                <a:latin typeface="Arial" panose="020B0604020202020204" pitchFamily="34" charset="0"/>
                <a:ea typeface="ＭＳ Ｐゴシック" charset="0"/>
                <a:cs typeface="Arial" panose="020B0604020202020204" pitchFamily="34" charset="0"/>
              </a:rPr>
              <a:t>ألبوم الصور  </a:t>
            </a:r>
            <a:endParaRPr lang="en-US" sz="5400" dirty="0">
              <a:solidFill>
                <a:srgbClr val="FFFF99"/>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1027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v27 egyptian smashed pottery-300w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81600" y="838200"/>
            <a:ext cx="3810000" cy="2540000"/>
          </a:xfrm>
          <a:prstGeom prst="rect">
            <a:avLst/>
          </a:prstGeom>
        </p:spPr>
      </p:pic>
      <p:sp>
        <p:nvSpPr>
          <p:cNvPr id="11266" name="Title 1"/>
          <p:cNvSpPr>
            <a:spLocks noGrp="1"/>
          </p:cNvSpPr>
          <p:nvPr>
            <p:ph type="title"/>
          </p:nvPr>
        </p:nvSpPr>
        <p:spPr/>
        <p:txBody>
          <a:bodyPr/>
          <a:lstStyle/>
          <a:p>
            <a:pPr eaLnBrk="1" hangingPunct="1"/>
            <a:r>
              <a:rPr lang="ar-JO" dirty="0"/>
              <a:t>ثياتيرا</a:t>
            </a:r>
            <a:endParaRPr lang="en-SG"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0" i="0" u="none" strike="noStrike" kern="1200" cap="none" spc="0" normalizeH="0" baseline="0" noProof="0">
              <a:ln>
                <a:noFill/>
              </a:ln>
              <a:solidFill>
                <a:srgbClr val="FFFFFF"/>
              </a:solidFill>
              <a:effectLst/>
              <a:uLnTx/>
              <a:uFillTx/>
              <a:latin typeface="Arial"/>
              <a:ea typeface="+mn-ea"/>
              <a:cs typeface="Arial"/>
            </a:endParaRPr>
          </a:p>
        </p:txBody>
      </p:sp>
      <p:sp>
        <p:nvSpPr>
          <p:cNvPr id="7" name="Content Placeholder 2"/>
          <p:cNvSpPr txBox="1">
            <a:spLocks/>
          </p:cNvSpPr>
          <p:nvPr/>
        </p:nvSpPr>
        <p:spPr>
          <a:xfrm>
            <a:off x="152400" y="1143000"/>
            <a:ext cx="5257800" cy="45720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JO" sz="3200" b="0" i="0" u="none" strike="noStrike" kern="1200" cap="none" spc="0" normalizeH="0" baseline="0" noProof="0" dirty="0">
                <a:ln>
                  <a:noFill/>
                </a:ln>
                <a:solidFill>
                  <a:srgbClr val="FFFFFF"/>
                </a:solidFill>
                <a:effectLst/>
                <a:uLnTx/>
                <a:uFillTx/>
                <a:latin typeface="Arial"/>
                <a:ea typeface="+mn-ea"/>
                <a:cs typeface="Arial"/>
              </a:rPr>
              <a:t>ومن يغلب ويحفظ أعمالي إلى النهاية فسأعطيه سلطاناً على الأمم فيرعاهم بقضيب من حديد كما تكسر آنية من خزف</a:t>
            </a:r>
            <a:endParaRPr kumimoji="0" lang="en-SG" sz="32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Content Placeholder 2"/>
          <p:cNvSpPr txBox="1">
            <a:spLocks/>
          </p:cNvSpPr>
          <p:nvPr/>
        </p:nvSpPr>
        <p:spPr>
          <a:xfrm>
            <a:off x="0" y="5715000"/>
            <a:ext cx="48768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r>
              <a:rPr lang="ar-JO" dirty="0"/>
              <a:t>رؤ 2: 26-27</a:t>
            </a:r>
            <a:endParaRPr kumimoji="0" lang="en-SG" sz="32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3" name="Picture 2" descr="rev 2v27 05-02-09-Introduction_to_Broken_Vessel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0200" y="3352800"/>
            <a:ext cx="3454400" cy="2590800"/>
          </a:xfrm>
          <a:prstGeom prst="rect">
            <a:avLst/>
          </a:prstGeom>
        </p:spPr>
      </p:pic>
      <p:sp>
        <p:nvSpPr>
          <p:cNvPr id="9"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7888342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Arial" panose="020B0604020202020204" pitchFamily="34" charset="0"/>
            </a:endParaRPr>
          </a:p>
        </p:txBody>
      </p:sp>
      <p:sp>
        <p:nvSpPr>
          <p:cNvPr id="5" name="TextBox 4"/>
          <p:cNvSpPr txBox="1">
            <a:spLocks noChangeArrowheads="1"/>
          </p:cNvSpPr>
          <p:nvPr/>
        </p:nvSpPr>
        <p:spPr bwMode="auto">
          <a:xfrm>
            <a:off x="3132138" y="2192930"/>
            <a:ext cx="3106737"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من يغلب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استخدمت مرة واحدة لكل من الكنائس السبعة بالإضافة إلى 21: 7 بمجموع 8 مرات في سفر الرؤيا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cs typeface="Arial"/>
              </a:rPr>
              <a:t>365</a:t>
            </a:r>
            <a:endParaRPr kumimoji="0" lang="en-US" sz="2400" b="1"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842631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511130"/>
            <a:ext cx="3106737"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يأكل من شجرة الحياة</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التي في وسط فردوس الله (2: 7)</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94917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566526" y="5631631"/>
              <a:ext cx="82718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705100"/>
            <a:ext cx="310673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فلا يؤذيه الموت الثاني</a:t>
            </a:r>
            <a:b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86635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577155" y="5631631"/>
              <a:ext cx="82718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sp>
        <p:nvSpPr>
          <p:cNvPr id="5" name="TextBox 4"/>
          <p:cNvSpPr txBox="1">
            <a:spLocks noChangeArrowheads="1"/>
          </p:cNvSpPr>
          <p:nvPr/>
        </p:nvSpPr>
        <p:spPr bwMode="auto">
          <a:xfrm>
            <a:off x="2885932" y="2432457"/>
            <a:ext cx="3598863"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يأكل من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المن المخفى</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وأعطيه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حصاة بيضاء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وعلى الحصاة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جديد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مكتوب لا يعرفه أحد غير الذي يأخذ (2: 17)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20504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566526" y="5631631"/>
              <a:ext cx="82718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976563" y="2498612"/>
            <a:ext cx="34671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ومن يغلب ويحفظ أعمالي إلى النهاية فسأعطيه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سلطاناً على الأمم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26)</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64046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ar-JO" sz="6000" b="1" dirty="0">
                <a:effectLst>
                  <a:glow rad="177800">
                    <a:schemeClr val="tx1"/>
                  </a:glow>
                </a:effectLst>
                <a:latin typeface="Arial" charset="0"/>
                <a:ea typeface="ＭＳ Ｐゴシック" charset="0"/>
              </a:rPr>
              <a:t>هل أنت مستعد لتملك على العالم ؟</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48272569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ar-JO" sz="7200" b="1" dirty="0">
                <a:effectLst>
                  <a:outerShdw blurRad="38100" dist="38100" dir="2700000" algn="tl">
                    <a:srgbClr val="DDDDDD"/>
                  </a:outerShdw>
                </a:effectLst>
                <a:latin typeface="Arial" panose="020B0604020202020204" pitchFamily="34" charset="0"/>
                <a:cs typeface="Arial" panose="020B0604020202020204" pitchFamily="34" charset="0"/>
              </a:rPr>
              <a:t>ملك المسيح</a:t>
            </a:r>
            <a:endParaRPr lang="en-US" sz="48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61963" marR="0" lvl="0" indent="-461963" algn="ct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مز 2: 8-9 مقتبس في رؤ 2: 27</a:t>
            </a:r>
            <a:endParaRPr kumimoji="0" lang="en-US"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784123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1026"/>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p:spPr>
        <p:txBody>
          <a:bodyPr/>
          <a:lstStyle/>
          <a:p>
            <a:pPr>
              <a:defRPr/>
            </a:pPr>
            <a:r>
              <a:rPr lang="ar-JO" sz="6000" b="1" dirty="0">
                <a:effectLst>
                  <a:outerShdw blurRad="38100" dist="38100" dir="2700000" algn="tl">
                    <a:srgbClr val="000000"/>
                  </a:outerShdw>
                </a:effectLst>
                <a:latin typeface="Arial" charset="0"/>
                <a:ea typeface="ＭＳ Ｐゴシック" charset="0"/>
              </a:rPr>
              <a:t>الفوائد المستقبلية</a:t>
            </a:r>
            <a:br>
              <a:rPr lang="en-US" b="1" dirty="0">
                <a:effectLst>
                  <a:outerShdw blurRad="38100" dist="38100" dir="2700000" algn="tl">
                    <a:srgbClr val="000000"/>
                  </a:outerShdw>
                </a:effectLst>
                <a:latin typeface="Arial" charset="0"/>
                <a:ea typeface="ＭＳ Ｐゴシック" charset="0"/>
              </a:rPr>
            </a:br>
            <a:r>
              <a:rPr lang="en-US" b="1" dirty="0">
                <a:effectLst>
                  <a:outerShdw blurRad="38100" dist="38100" dir="2700000" algn="tl">
                    <a:srgbClr val="000000"/>
                  </a:outerShdw>
                </a:effectLst>
                <a:latin typeface="Arial" charset="0"/>
                <a:ea typeface="ＭＳ Ｐゴシック" charset="0"/>
              </a:rPr>
              <a:t>(</a:t>
            </a:r>
            <a:r>
              <a:rPr lang="ar-JO" b="1" dirty="0">
                <a:effectLst>
                  <a:outerShdw blurRad="38100" dist="38100" dir="2700000" algn="tl">
                    <a:srgbClr val="000000"/>
                  </a:outerShdw>
                </a:effectLst>
                <a:latin typeface="Arial" charset="0"/>
                <a:ea typeface="ＭＳ Ｐゴシック" charset="0"/>
              </a:rPr>
              <a:t>رؤ 19-22</a:t>
            </a:r>
            <a:r>
              <a:rPr lang="en-US" b="1" dirty="0">
                <a:effectLst>
                  <a:outerShdw blurRad="38100" dist="38100" dir="2700000" algn="tl">
                    <a:srgbClr val="000000"/>
                  </a:outerShdw>
                </a:effectLst>
                <a:latin typeface="Arial" charset="0"/>
                <a:ea typeface="ＭＳ Ｐゴシック" charset="0"/>
              </a:rPr>
              <a:t>)</a:t>
            </a:r>
          </a:p>
        </p:txBody>
      </p:sp>
      <p:grpSp>
        <p:nvGrpSpPr>
          <p:cNvPr id="2" name="Group 1027"/>
          <p:cNvGrpSpPr>
            <a:grpSpLocks/>
          </p:cNvGrpSpPr>
          <p:nvPr/>
        </p:nvGrpSpPr>
        <p:grpSpPr bwMode="auto">
          <a:xfrm>
            <a:off x="5835650" y="2133600"/>
            <a:ext cx="3384550" cy="4724400"/>
            <a:chOff x="3676" y="1344"/>
            <a:chExt cx="2132" cy="2976"/>
          </a:xfrm>
        </p:grpSpPr>
        <p:pic>
          <p:nvPicPr>
            <p:cNvPr id="1103882" name="Picture 1028"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25" name="Rectangle 1029"/>
            <p:cNvSpPr>
              <a:spLocks noChangeArrowheads="1"/>
            </p:cNvSpPr>
            <p:nvPr/>
          </p:nvSpPr>
          <p:spPr bwMode="auto">
            <a:xfrm>
              <a:off x="3676" y="1920"/>
              <a:ext cx="2132" cy="1071"/>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السماء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 21-22)</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7" name="Group 6"/>
          <p:cNvGrpSpPr>
            <a:grpSpLocks/>
          </p:cNvGrpSpPr>
          <p:nvPr/>
        </p:nvGrpSpPr>
        <p:grpSpPr bwMode="auto">
          <a:xfrm>
            <a:off x="-152400" y="2940050"/>
            <a:ext cx="3097213" cy="3930650"/>
            <a:chOff x="-152400" y="2940763"/>
            <a:chExt cx="3097213" cy="3929983"/>
          </a:xfrm>
        </p:grpSpPr>
        <p:pic>
          <p:nvPicPr>
            <p:cNvPr id="1103880" name="Picture 5" descr="Rev 19 battle-of-armageddo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2940763"/>
              <a:ext cx="2780704" cy="3929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28" name="Rectangle 1032"/>
            <p:cNvSpPr>
              <a:spLocks noChangeArrowheads="1"/>
            </p:cNvSpPr>
            <p:nvPr/>
          </p:nvSpPr>
          <p:spPr bwMode="auto">
            <a:xfrm>
              <a:off x="-152400" y="5115454"/>
              <a:ext cx="3097213" cy="1441205"/>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المجيء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 19)</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4" name="Group 1033"/>
          <p:cNvGrpSpPr>
            <a:grpSpLocks/>
          </p:cNvGrpSpPr>
          <p:nvPr/>
        </p:nvGrpSpPr>
        <p:grpSpPr bwMode="auto">
          <a:xfrm>
            <a:off x="2667000" y="2514600"/>
            <a:ext cx="3460750" cy="4343400"/>
            <a:chOff x="1680" y="1584"/>
            <a:chExt cx="2180" cy="2736"/>
          </a:xfrm>
        </p:grpSpPr>
        <p:pic>
          <p:nvPicPr>
            <p:cNvPr id="1103878" name="Picture 1034"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31" name="Rectangle 1035"/>
            <p:cNvSpPr>
              <a:spLocks noChangeArrowheads="1"/>
            </p:cNvSpPr>
            <p:nvPr/>
          </p:nvSpPr>
          <p:spPr bwMode="auto">
            <a:xfrm>
              <a:off x="1680" y="2640"/>
              <a:ext cx="2180" cy="1071"/>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الألفية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(رؤ 20)</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12" name="Text Box 37"/>
          <p:cNvSpPr txBox="1">
            <a:spLocks noChangeArrowheads="1"/>
          </p:cNvSpPr>
          <p:nvPr/>
        </p:nvSpPr>
        <p:spPr bwMode="auto">
          <a:xfrm>
            <a:off x="8410852" y="64606"/>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421</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05265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الحكم المستقبلي للملوك الخدام</a:t>
            </a:r>
            <a:endParaRPr lang="en-US" sz="6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المصير النهائي</a:t>
              </a:r>
              <a:endParaRPr kumimoji="0" lang="en-US"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جوزيف ديلو</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الحكم المستقبلي للملوك الخدام</a:t>
              </a:r>
              <a:endParaRPr kumimoji="0" lang="en-US"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جودي ديلو هو المؤلف الرئيسي لنظرة الشركاء</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8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5360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15360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0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0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07"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53608" name="Group 8"/>
          <p:cNvGrpSpPr>
            <a:grpSpLocks/>
          </p:cNvGrpSpPr>
          <p:nvPr/>
        </p:nvGrpSpPr>
        <p:grpSpPr bwMode="auto">
          <a:xfrm>
            <a:off x="0" y="228600"/>
            <a:ext cx="541338" cy="304800"/>
            <a:chOff x="4488" y="1488"/>
            <a:chExt cx="384" cy="192"/>
          </a:xfrm>
        </p:grpSpPr>
        <p:sp>
          <p:nvSpPr>
            <p:cNvPr id="15365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09" name="Group 11"/>
          <p:cNvGrpSpPr>
            <a:grpSpLocks/>
          </p:cNvGrpSpPr>
          <p:nvPr/>
        </p:nvGrpSpPr>
        <p:grpSpPr bwMode="auto">
          <a:xfrm>
            <a:off x="0" y="609600"/>
            <a:ext cx="541338" cy="304800"/>
            <a:chOff x="4488" y="1488"/>
            <a:chExt cx="384" cy="192"/>
          </a:xfrm>
        </p:grpSpPr>
        <p:sp>
          <p:nvSpPr>
            <p:cNvPr id="15365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0" name="Group 14"/>
          <p:cNvGrpSpPr>
            <a:grpSpLocks/>
          </p:cNvGrpSpPr>
          <p:nvPr/>
        </p:nvGrpSpPr>
        <p:grpSpPr bwMode="auto">
          <a:xfrm>
            <a:off x="0" y="990600"/>
            <a:ext cx="541338" cy="304800"/>
            <a:chOff x="4488" y="1488"/>
            <a:chExt cx="384" cy="192"/>
          </a:xfrm>
        </p:grpSpPr>
        <p:sp>
          <p:nvSpPr>
            <p:cNvPr id="15365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1" name="Group 17"/>
          <p:cNvGrpSpPr>
            <a:grpSpLocks/>
          </p:cNvGrpSpPr>
          <p:nvPr/>
        </p:nvGrpSpPr>
        <p:grpSpPr bwMode="auto">
          <a:xfrm>
            <a:off x="0" y="1371600"/>
            <a:ext cx="541338" cy="304800"/>
            <a:chOff x="4488" y="1488"/>
            <a:chExt cx="384" cy="192"/>
          </a:xfrm>
        </p:grpSpPr>
        <p:sp>
          <p:nvSpPr>
            <p:cNvPr id="15365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2" name="Group 20"/>
          <p:cNvGrpSpPr>
            <a:grpSpLocks/>
          </p:cNvGrpSpPr>
          <p:nvPr/>
        </p:nvGrpSpPr>
        <p:grpSpPr bwMode="auto">
          <a:xfrm>
            <a:off x="0" y="1752600"/>
            <a:ext cx="541338" cy="304800"/>
            <a:chOff x="4488" y="1488"/>
            <a:chExt cx="384" cy="192"/>
          </a:xfrm>
        </p:grpSpPr>
        <p:sp>
          <p:nvSpPr>
            <p:cNvPr id="15364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3" name="Group 23"/>
          <p:cNvGrpSpPr>
            <a:grpSpLocks/>
          </p:cNvGrpSpPr>
          <p:nvPr/>
        </p:nvGrpSpPr>
        <p:grpSpPr bwMode="auto">
          <a:xfrm>
            <a:off x="0" y="2133600"/>
            <a:ext cx="541338" cy="304800"/>
            <a:chOff x="4488" y="1488"/>
            <a:chExt cx="384" cy="192"/>
          </a:xfrm>
        </p:grpSpPr>
        <p:sp>
          <p:nvSpPr>
            <p:cNvPr id="15364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4" name="Group 26"/>
          <p:cNvGrpSpPr>
            <a:grpSpLocks/>
          </p:cNvGrpSpPr>
          <p:nvPr/>
        </p:nvGrpSpPr>
        <p:grpSpPr bwMode="auto">
          <a:xfrm>
            <a:off x="0" y="2514600"/>
            <a:ext cx="541338" cy="304800"/>
            <a:chOff x="4488" y="1488"/>
            <a:chExt cx="384" cy="192"/>
          </a:xfrm>
        </p:grpSpPr>
        <p:sp>
          <p:nvSpPr>
            <p:cNvPr id="15364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5" name="Group 29"/>
          <p:cNvGrpSpPr>
            <a:grpSpLocks/>
          </p:cNvGrpSpPr>
          <p:nvPr/>
        </p:nvGrpSpPr>
        <p:grpSpPr bwMode="auto">
          <a:xfrm>
            <a:off x="0" y="2895600"/>
            <a:ext cx="541338" cy="304800"/>
            <a:chOff x="4488" y="1488"/>
            <a:chExt cx="384" cy="192"/>
          </a:xfrm>
        </p:grpSpPr>
        <p:sp>
          <p:nvSpPr>
            <p:cNvPr id="15364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6" name="Group 32"/>
          <p:cNvGrpSpPr>
            <a:grpSpLocks/>
          </p:cNvGrpSpPr>
          <p:nvPr/>
        </p:nvGrpSpPr>
        <p:grpSpPr bwMode="auto">
          <a:xfrm>
            <a:off x="0" y="3276600"/>
            <a:ext cx="541338" cy="304800"/>
            <a:chOff x="4488" y="1488"/>
            <a:chExt cx="384" cy="192"/>
          </a:xfrm>
        </p:grpSpPr>
        <p:sp>
          <p:nvSpPr>
            <p:cNvPr id="15364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7" name="Group 35"/>
          <p:cNvGrpSpPr>
            <a:grpSpLocks/>
          </p:cNvGrpSpPr>
          <p:nvPr/>
        </p:nvGrpSpPr>
        <p:grpSpPr bwMode="auto">
          <a:xfrm>
            <a:off x="0" y="3657600"/>
            <a:ext cx="541338" cy="304800"/>
            <a:chOff x="4488" y="1488"/>
            <a:chExt cx="384" cy="192"/>
          </a:xfrm>
        </p:grpSpPr>
        <p:sp>
          <p:nvSpPr>
            <p:cNvPr id="15363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8" name="Group 38"/>
          <p:cNvGrpSpPr>
            <a:grpSpLocks/>
          </p:cNvGrpSpPr>
          <p:nvPr/>
        </p:nvGrpSpPr>
        <p:grpSpPr bwMode="auto">
          <a:xfrm>
            <a:off x="0" y="4038600"/>
            <a:ext cx="541338" cy="304800"/>
            <a:chOff x="4488" y="1488"/>
            <a:chExt cx="384" cy="192"/>
          </a:xfrm>
        </p:grpSpPr>
        <p:sp>
          <p:nvSpPr>
            <p:cNvPr id="15363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9" name="Group 41"/>
          <p:cNvGrpSpPr>
            <a:grpSpLocks/>
          </p:cNvGrpSpPr>
          <p:nvPr/>
        </p:nvGrpSpPr>
        <p:grpSpPr bwMode="auto">
          <a:xfrm>
            <a:off x="0" y="4419600"/>
            <a:ext cx="541338" cy="304800"/>
            <a:chOff x="4488" y="1488"/>
            <a:chExt cx="384" cy="192"/>
          </a:xfrm>
        </p:grpSpPr>
        <p:sp>
          <p:nvSpPr>
            <p:cNvPr id="15363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0" name="Group 44"/>
          <p:cNvGrpSpPr>
            <a:grpSpLocks/>
          </p:cNvGrpSpPr>
          <p:nvPr/>
        </p:nvGrpSpPr>
        <p:grpSpPr bwMode="auto">
          <a:xfrm>
            <a:off x="0" y="4800600"/>
            <a:ext cx="541338" cy="304800"/>
            <a:chOff x="4488" y="1488"/>
            <a:chExt cx="384" cy="192"/>
          </a:xfrm>
        </p:grpSpPr>
        <p:sp>
          <p:nvSpPr>
            <p:cNvPr id="15363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1" name="Group 47"/>
          <p:cNvGrpSpPr>
            <a:grpSpLocks/>
          </p:cNvGrpSpPr>
          <p:nvPr/>
        </p:nvGrpSpPr>
        <p:grpSpPr bwMode="auto">
          <a:xfrm>
            <a:off x="0" y="5181600"/>
            <a:ext cx="541338" cy="304800"/>
            <a:chOff x="4488" y="1488"/>
            <a:chExt cx="384" cy="192"/>
          </a:xfrm>
        </p:grpSpPr>
        <p:sp>
          <p:nvSpPr>
            <p:cNvPr id="15363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2" name="Group 50"/>
          <p:cNvGrpSpPr>
            <a:grpSpLocks/>
          </p:cNvGrpSpPr>
          <p:nvPr/>
        </p:nvGrpSpPr>
        <p:grpSpPr bwMode="auto">
          <a:xfrm>
            <a:off x="0" y="5562600"/>
            <a:ext cx="541338" cy="304800"/>
            <a:chOff x="4488" y="1488"/>
            <a:chExt cx="384" cy="192"/>
          </a:xfrm>
        </p:grpSpPr>
        <p:sp>
          <p:nvSpPr>
            <p:cNvPr id="15362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3" name="Group 53"/>
          <p:cNvGrpSpPr>
            <a:grpSpLocks/>
          </p:cNvGrpSpPr>
          <p:nvPr/>
        </p:nvGrpSpPr>
        <p:grpSpPr bwMode="auto">
          <a:xfrm>
            <a:off x="0" y="5943600"/>
            <a:ext cx="541338" cy="304800"/>
            <a:chOff x="4488" y="1488"/>
            <a:chExt cx="384" cy="192"/>
          </a:xfrm>
        </p:grpSpPr>
        <p:sp>
          <p:nvSpPr>
            <p:cNvPr id="15362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2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4" name="Group 56"/>
          <p:cNvGrpSpPr>
            <a:grpSpLocks/>
          </p:cNvGrpSpPr>
          <p:nvPr/>
        </p:nvGrpSpPr>
        <p:grpSpPr bwMode="auto">
          <a:xfrm>
            <a:off x="0" y="6324600"/>
            <a:ext cx="541338" cy="304800"/>
            <a:chOff x="4488" y="1488"/>
            <a:chExt cx="384" cy="192"/>
          </a:xfrm>
        </p:grpSpPr>
        <p:sp>
          <p:nvSpPr>
            <p:cNvPr id="15362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2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 name="Title 1"/>
          <p:cNvSpPr>
            <a:spLocks noGrp="1"/>
          </p:cNvSpPr>
          <p:nvPr>
            <p:ph type="title"/>
          </p:nvPr>
        </p:nvSpPr>
        <p:spPr>
          <a:xfrm>
            <a:off x="457200" y="58738"/>
            <a:ext cx="8686800" cy="1143000"/>
          </a:xfrm>
        </p:spPr>
        <p:txBody>
          <a:bodyPr/>
          <a:lstStyle/>
          <a:p>
            <a:r>
              <a:rPr lang="ar-JO" dirty="0">
                <a:latin typeface="Arial" panose="020B0604020202020204" pitchFamily="34" charset="0"/>
                <a:cs typeface="Arial" panose="020B0604020202020204" pitchFamily="34" charset="0"/>
              </a:rPr>
              <a:t>أرطاميس إله الخصب</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63413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ar-JO" dirty="0">
                <a:latin typeface="Arial" panose="020B0604020202020204" pitchFamily="34" charset="0"/>
                <a:cs typeface="Arial" panose="020B0604020202020204" pitchFamily="34" charset="0"/>
              </a:rPr>
              <a:t>رؤيا 20: 4</a:t>
            </a:r>
            <a:endParaRPr lang="en-US" sz="1800" dirty="0">
              <a:latin typeface="Arial" panose="020B0604020202020204" pitchFamily="34" charset="0"/>
              <a:cs typeface="Arial" panose="020B0604020202020204" pitchFamily="34" charset="0"/>
            </a:endParaRPr>
          </a:p>
        </p:txBody>
      </p:sp>
      <p:sp>
        <p:nvSpPr>
          <p:cNvPr id="363523" name="Rectangle 3"/>
          <p:cNvSpPr>
            <a:spLocks noChangeArrowheads="1"/>
          </p:cNvSpPr>
          <p:nvPr/>
        </p:nvSpPr>
        <p:spPr bwMode="auto">
          <a:xfrm>
            <a:off x="337741" y="1828800"/>
            <a:ext cx="8077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ورأيت </a:t>
            </a:r>
            <a:r>
              <a:rPr kumimoji="0" lang="ar-JO" sz="4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عروشاً</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فجلسوا عليها و</a:t>
            </a:r>
            <a:r>
              <a:rPr kumimoji="0" lang="ar-JO" sz="4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أعطوا حكماً </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ورأيت نفوس الذين قتلوا من أجل شهادة يسوع ومن أجل كلمة الله والذين لم يسجدوا للوحش ولا لصورته ولم يقبلوا السمة على جباههم وعلى أيديهم فعاشوا و</a:t>
            </a:r>
            <a:r>
              <a:rPr kumimoji="0" lang="ar-JO" sz="4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ملكوا مع المسيح </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ألف سنة</a:t>
            </a:r>
            <a:r>
              <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2270647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br>
              <a:rPr lang="en-US" sz="4800" b="1" i="0" dirty="0">
                <a:latin typeface="Arial" panose="020B0604020202020204" pitchFamily="34" charset="0"/>
                <a:cs typeface="Arial" panose="020B0604020202020204" pitchFamily="34" charset="0"/>
              </a:rPr>
            </a:br>
            <a:r>
              <a:rPr lang="ar-JO" sz="4800" b="1" i="0" dirty="0">
                <a:latin typeface="Arial" panose="020B0604020202020204" pitchFamily="34" charset="0"/>
                <a:cs typeface="Arial" panose="020B0604020202020204" pitchFamily="34" charset="0"/>
              </a:rPr>
              <a:t>ألستم تعلمون أن</a:t>
            </a:r>
            <a:r>
              <a:rPr lang="ar-JO" sz="4800" b="1" i="0" dirty="0">
                <a:solidFill>
                  <a:schemeClr val="accent2">
                    <a:lumMod val="50000"/>
                  </a:schemeClr>
                </a:solidFill>
                <a:latin typeface="Arial" panose="020B0604020202020204" pitchFamily="34" charset="0"/>
                <a:cs typeface="Arial" panose="020B0604020202020204" pitchFamily="34" charset="0"/>
              </a:rPr>
              <a:t> القديسين سيدينون العالم </a:t>
            </a:r>
            <a:r>
              <a:rPr lang="ar-JO" sz="4800" b="1" i="0" dirty="0">
                <a:latin typeface="Arial" panose="020B0604020202020204" pitchFamily="34" charset="0"/>
                <a:cs typeface="Arial" panose="020B0604020202020204" pitchFamily="34" charset="0"/>
              </a:rPr>
              <a:t>(1 كو 6: 2أ)</a:t>
            </a:r>
            <a:endParaRPr lang="en-US" sz="48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31762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ar-JO" b="1" dirty="0">
                <a:effectLst>
                  <a:glow rad="177800">
                    <a:schemeClr val="tx1"/>
                  </a:glow>
                </a:effectLst>
                <a:latin typeface="Arial" charset="0"/>
                <a:ea typeface="ＭＳ Ｐゴシック" charset="0"/>
              </a:rPr>
              <a:t>إن كنا نصبر</a:t>
            </a:r>
            <a:br>
              <a:rPr lang="en-US" b="1" dirty="0">
                <a:effectLst>
                  <a:glow rad="177800">
                    <a:schemeClr val="tx1"/>
                  </a:glow>
                </a:effectLst>
                <a:latin typeface="Arial" charset="0"/>
                <a:ea typeface="ＭＳ Ｐゴシック" charset="0"/>
              </a:rPr>
            </a:br>
            <a:r>
              <a:rPr lang="ar-JO" sz="6000" b="1" dirty="0">
                <a:solidFill>
                  <a:srgbClr val="FFFF00"/>
                </a:solidFill>
                <a:effectLst>
                  <a:glow rad="177800">
                    <a:schemeClr val="tx1"/>
                  </a:glow>
                </a:effectLst>
                <a:latin typeface="Arial" charset="0"/>
                <a:ea typeface="ＭＳ Ｐゴシック" charset="0"/>
              </a:rPr>
              <a:t>فسنملك أيضاً معه</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a:t>
            </a:r>
            <a:r>
              <a:rPr lang="ar-JO" b="1" dirty="0">
                <a:effectLst>
                  <a:glow rad="177800">
                    <a:schemeClr val="tx1"/>
                  </a:glow>
                </a:effectLst>
                <a:latin typeface="Arial" charset="0"/>
                <a:ea typeface="ＭＳ Ｐゴシック" charset="0"/>
              </a:rPr>
              <a:t>2 تي 2: 12</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55734144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ar-JO" sz="3600" b="1" dirty="0">
                <a:solidFill>
                  <a:srgbClr val="FFFF00"/>
                </a:solidFill>
                <a:effectLst>
                  <a:glow rad="177800">
                    <a:schemeClr val="tx1"/>
                  </a:glow>
                </a:effectLst>
                <a:latin typeface="Arial" charset="0"/>
                <a:ea typeface="ＭＳ Ｐゴシック" charset="0"/>
              </a:rPr>
              <a:t>من يغلب فسأعطيه </a:t>
            </a:r>
            <a:br>
              <a:rPr lang="ar-JO" sz="3600" b="1" dirty="0">
                <a:solidFill>
                  <a:srgbClr val="FFFF00"/>
                </a:solidFill>
                <a:effectLst>
                  <a:glow rad="177800">
                    <a:schemeClr val="tx1"/>
                  </a:glow>
                </a:effectLst>
                <a:latin typeface="Arial" charset="0"/>
                <a:ea typeface="ＭＳ Ｐゴシック" charset="0"/>
              </a:rPr>
            </a:br>
            <a:r>
              <a:rPr lang="ar-JO" sz="3600" b="1" dirty="0">
                <a:solidFill>
                  <a:srgbClr val="FFFF00"/>
                </a:solidFill>
                <a:effectLst>
                  <a:glow rad="177800">
                    <a:schemeClr val="tx1"/>
                  </a:glow>
                </a:effectLst>
                <a:latin typeface="Arial" charset="0"/>
                <a:ea typeface="ＭＳ Ｐゴシック" charset="0"/>
              </a:rPr>
              <a:t>أن يجلس معي </a:t>
            </a:r>
            <a:br>
              <a:rPr lang="ar-JO" sz="3600" b="1" dirty="0">
                <a:solidFill>
                  <a:srgbClr val="FFFF00"/>
                </a:solidFill>
                <a:effectLst>
                  <a:glow rad="177800">
                    <a:schemeClr val="tx1"/>
                  </a:glow>
                </a:effectLst>
                <a:latin typeface="Arial" charset="0"/>
                <a:ea typeface="ＭＳ Ｐゴシック" charset="0"/>
              </a:rPr>
            </a:br>
            <a:r>
              <a:rPr lang="ar-JO" sz="3600" b="1" dirty="0">
                <a:solidFill>
                  <a:srgbClr val="FFFF00"/>
                </a:solidFill>
                <a:effectLst>
                  <a:glow rad="177800">
                    <a:schemeClr val="tx1"/>
                  </a:glow>
                </a:effectLst>
                <a:latin typeface="Arial" charset="0"/>
                <a:ea typeface="ＭＳ Ｐゴシック" charset="0"/>
              </a:rPr>
              <a:t>في عرشي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كما غلبت أنا أيضاً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وجلست مع ابي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في عرشه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(رؤ 3: 21)</a:t>
            </a:r>
            <a:br>
              <a:rPr lang="ar-JO" sz="3600" b="1" dirty="0">
                <a:effectLst>
                  <a:glow rad="177800">
                    <a:schemeClr val="tx1"/>
                  </a:glow>
                </a:effectLst>
                <a:latin typeface="Arial" charset="0"/>
                <a:ea typeface="ＭＳ Ｐゴシック" charset="0"/>
              </a:rPr>
            </a:br>
            <a:endParaRPr lang="en-US" sz="3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18735098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38409965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ar-JO" sz="6600" b="1" dirty="0">
                <a:effectLst>
                  <a:glow rad="101600">
                    <a:schemeClr val="tx1"/>
                  </a:glow>
                </a:effectLst>
                <a:latin typeface="Arial" panose="020B0604020202020204" pitchFamily="34" charset="0"/>
                <a:cs typeface="Arial" panose="020B0604020202020204" pitchFamily="34" charset="0"/>
              </a:rPr>
              <a:t>الخدمة ليست</a:t>
            </a:r>
            <a:br>
              <a:rPr lang="ar-JO" sz="6600" b="1" dirty="0">
                <a:effectLst>
                  <a:glow rad="101600">
                    <a:schemeClr val="tx1"/>
                  </a:glow>
                </a:effectLst>
                <a:latin typeface="Arial" panose="020B0604020202020204" pitchFamily="34" charset="0"/>
                <a:cs typeface="Arial" panose="020B0604020202020204" pitchFamily="34" charset="0"/>
              </a:rPr>
            </a:br>
            <a:r>
              <a:rPr lang="ar-JO" sz="6600" b="1" dirty="0">
                <a:solidFill>
                  <a:srgbClr val="FFFF00"/>
                </a:solidFill>
                <a:effectLst>
                  <a:glow rad="101600">
                    <a:schemeClr val="tx1"/>
                  </a:glow>
                </a:effectLst>
                <a:latin typeface="Arial" panose="020B0604020202020204" pitchFamily="34" charset="0"/>
                <a:cs typeface="Arial" panose="020B0604020202020204" pitchFamily="34" charset="0"/>
              </a:rPr>
              <a:t>بديلاً عن</a:t>
            </a:r>
            <a:br>
              <a:rPr lang="ar-JO" sz="6600" b="1" dirty="0">
                <a:effectLst>
                  <a:glow rad="101600">
                    <a:schemeClr val="tx1"/>
                  </a:glow>
                </a:effectLst>
                <a:latin typeface="Arial" panose="020B0604020202020204" pitchFamily="34" charset="0"/>
                <a:cs typeface="Arial" panose="020B0604020202020204" pitchFamily="34" charset="0"/>
              </a:rPr>
            </a:br>
            <a:r>
              <a:rPr lang="ar-JO" sz="6600" b="1" dirty="0">
                <a:effectLst>
                  <a:glow rad="101600">
                    <a:schemeClr val="tx1"/>
                  </a:glow>
                </a:effectLst>
                <a:latin typeface="Arial" panose="020B0604020202020204" pitchFamily="34" charset="0"/>
                <a:cs typeface="Arial" panose="020B0604020202020204" pitchFamily="34" charset="0"/>
              </a:rPr>
              <a:t>الطهارة</a:t>
            </a:r>
            <a:endParaRPr lang="en-US" sz="6600" b="1" dirty="0">
              <a:effectLst>
                <a:glow rad="101600">
                  <a:schemeClr val="tx1"/>
                </a:glow>
              </a:effectLst>
              <a:latin typeface="Arial" panose="020B0604020202020204" pitchFamily="34" charset="0"/>
              <a:cs typeface="Arial" panose="020B0604020202020204" pitchFamily="34" charset="0"/>
            </a:endParaRP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الفكرة الرئيسية:</a:t>
            </a:r>
            <a:endParaRPr kumimoji="0" lang="en-US"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742158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t="12331" r="14994" b="16659"/>
          <a:stretch/>
        </p:blipFill>
        <p:spPr>
          <a:xfrm>
            <a:off x="1055118" y="1953758"/>
            <a:ext cx="7017248" cy="3931942"/>
          </a:xfrm>
          <a:prstGeom prst="rect">
            <a:avLst/>
          </a:prstGeom>
        </p:spPr>
      </p:pic>
      <p:sp>
        <p:nvSpPr>
          <p:cNvPr id="4" name="Rectangle 2"/>
          <p:cNvSpPr txBox="1">
            <a:spLocks noChangeArrowheads="1"/>
          </p:cNvSpPr>
          <p:nvPr/>
        </p:nvSpPr>
        <p:spPr bwMode="auto">
          <a:xfrm>
            <a:off x="-4630" y="1997595"/>
            <a:ext cx="9148630" cy="4527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يدين</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يمدح</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يميز</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يكافئ</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charset="0"/>
                <a:ea typeface="ＭＳ Ｐゴシック" charset="0"/>
              </a:rPr>
              <a:t>كيف يتجاوب يسوع مع </a:t>
            </a:r>
            <a:r>
              <a:rPr lang="ar-JO" b="1" dirty="0">
                <a:solidFill>
                  <a:srgbClr val="FFFF00"/>
                </a:solidFill>
                <a:effectLst>
                  <a:glow rad="177800">
                    <a:schemeClr val="tx1"/>
                  </a:glow>
                </a:effectLst>
                <a:latin typeface="Arial" charset="0"/>
                <a:ea typeface="ＭＳ Ｐゴシック" charset="0"/>
              </a:rPr>
              <a:t>الفساد الأخلاقي         </a:t>
            </a:r>
            <a:r>
              <a:rPr lang="ar-JO" b="1" dirty="0">
                <a:effectLst>
                  <a:glow rad="177800">
                    <a:schemeClr val="tx1"/>
                  </a:glow>
                </a:effectLst>
                <a:latin typeface="Arial" charset="0"/>
                <a:ea typeface="ＭＳ Ｐゴシック" charset="0"/>
              </a:rPr>
              <a:t>بين المؤمنين؟</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75798097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b="1" dirty="0">
                <a:effectLst>
                  <a:glow rad="177800">
                    <a:schemeClr val="tx1"/>
                  </a:glow>
                </a:effectLst>
                <a:latin typeface="Arial" charset="0"/>
                <a:ea typeface="ＭＳ Ｐゴシック" charset="0"/>
              </a:rPr>
              <a:t>Porn-Again Christian</a:t>
            </a:r>
          </a:p>
        </p:txBody>
      </p:sp>
      <p:pic>
        <p:nvPicPr>
          <p:cNvPr id="3" name="Picture 2" descr="Driscoll on Porn.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2561"/>
            <a:ext cx="9144000" cy="6400800"/>
          </a:xfrm>
          <a:prstGeom prst="rect">
            <a:avLst/>
          </a:prstGeom>
        </p:spPr>
      </p:pic>
    </p:spTree>
    <p:extLst>
      <p:ext uri="{BB962C8B-B14F-4D97-AF65-F5344CB8AC3E}">
        <p14:creationId xmlns:p14="http://schemas.microsoft.com/office/powerpoint/2010/main" val="141045453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nography at compu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5932184" cy="6861559"/>
          </a:xfrm>
          <a:prstGeom prst="rect">
            <a:avLst/>
          </a:prstGeom>
        </p:spPr>
      </p:pic>
      <p:sp>
        <p:nvSpPr>
          <p:cNvPr id="111618" name="Rectangle 2"/>
          <p:cNvSpPr>
            <a:spLocks noGrp="1" noChangeArrowheads="1"/>
          </p:cNvSpPr>
          <p:nvPr>
            <p:ph type="ctrTitle"/>
          </p:nvPr>
        </p:nvSpPr>
        <p:spPr>
          <a:xfrm>
            <a:off x="2403121" y="0"/>
            <a:ext cx="6740879" cy="1519158"/>
          </a:xfrm>
        </p:spPr>
        <p:txBody>
          <a:bodyPr/>
          <a:lstStyle/>
          <a:p>
            <a:r>
              <a:rPr lang="ar-JO" sz="5400" b="1" dirty="0">
                <a:effectLst>
                  <a:glow rad="177800">
                    <a:schemeClr val="tx1"/>
                  </a:glow>
                </a:effectLst>
                <a:latin typeface="Arial" charset="0"/>
                <a:ea typeface="ＭＳ Ｐゴシック" charset="0"/>
              </a:rPr>
              <a:t>من أجل لا إباحية مرة ثانية:</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810130" y="3735633"/>
            <a:ext cx="5333870" cy="1519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457200" rtl="0" eaLnBrk="0" fontAlgn="base" latinLnBrk="0" hangingPunct="0">
              <a:lnSpc>
                <a:spcPct val="100000"/>
              </a:lnSpc>
              <a:spcBef>
                <a:spcPct val="0"/>
              </a:spcBef>
              <a:spcAft>
                <a:spcPct val="0"/>
              </a:spcAft>
              <a:buClrTx/>
              <a:buSzTx/>
              <a:tabLst/>
              <a:defRPr/>
            </a:pPr>
            <a:r>
              <a:rPr lang="ar-JO" b="1" dirty="0">
                <a:solidFill>
                  <a:srgbClr val="FFFFFF"/>
                </a:solidFill>
                <a:effectLst>
                  <a:glow rad="177800">
                    <a:srgbClr val="000000"/>
                  </a:glow>
                </a:effectLst>
                <a:latin typeface="Arial" charset="0"/>
                <a:ea typeface="ＭＳ Ｐゴシック" charset="0"/>
              </a:rPr>
              <a:t>1. فلتر صارم</a:t>
            </a:r>
          </a:p>
          <a:p>
            <a:pPr marR="0" lvl="0" algn="r" defTabSz="457200" rtl="0" eaLnBrk="0" fontAlgn="base" latinLnBrk="0" hangingPunct="0">
              <a:lnSpc>
                <a:spcPct val="100000"/>
              </a:lnSpc>
              <a:spcBef>
                <a:spcPct val="0"/>
              </a:spcBef>
              <a:spcAft>
                <a:spcPct val="0"/>
              </a:spcAft>
              <a:buClrTx/>
              <a:buSzTx/>
              <a:tabLst/>
              <a:defRPr/>
            </a:pPr>
            <a:r>
              <a:rPr lang="ar-JO" b="1" dirty="0">
                <a:solidFill>
                  <a:srgbClr val="FFFFFF"/>
                </a:solidFill>
                <a:effectLst>
                  <a:glow rad="177800">
                    <a:srgbClr val="000000"/>
                  </a:glow>
                </a:effectLst>
                <a:latin typeface="Arial" charset="0"/>
                <a:ea typeface="ＭＳ Ｐゴシック" charset="0"/>
              </a:rPr>
              <a:t>2. المحاسبية</a:t>
            </a:r>
            <a:endPar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7453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a:effectLst>
                  <a:glow rad="177800">
                    <a:schemeClr val="tx1"/>
                  </a:glow>
                </a:effectLst>
                <a:latin typeface="Arial" charset="0"/>
                <a:ea typeface="ＭＳ Ｐゴシック" charset="0"/>
              </a:rPr>
              <a:t>Title</a:t>
            </a:r>
          </a:p>
        </p:txBody>
      </p:sp>
      <p:pic>
        <p:nvPicPr>
          <p:cNvPr id="2" name="Picture 1" descr="Screen Shot 2013-11-22 at 7.47.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078113"/>
            <a:ext cx="9296874" cy="7936114"/>
          </a:xfrm>
          <a:prstGeom prst="rect">
            <a:avLst/>
          </a:prstGeom>
        </p:spPr>
      </p:pic>
      <p:pic>
        <p:nvPicPr>
          <p:cNvPr id="4" name="Picture 3" descr="Screen Shot 2013-11-22 at 7.47.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7997033" cy="2295667"/>
          </a:xfrm>
          <a:prstGeom prst="rect">
            <a:avLst/>
          </a:prstGeom>
        </p:spPr>
      </p:pic>
      <p:sp>
        <p:nvSpPr>
          <p:cNvPr id="5" name="Rectangle 3"/>
          <p:cNvSpPr txBox="1">
            <a:spLocks noChangeArrowheads="1"/>
          </p:cNvSpPr>
          <p:nvPr/>
        </p:nvSpPr>
        <p:spPr bwMode="auto">
          <a:xfrm>
            <a:off x="285670" y="2348590"/>
            <a:ext cx="4589512" cy="3627405"/>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808080">
                    <a:lumMod val="50000"/>
                  </a:srgbClr>
                </a:solidFill>
                <a:effectLst/>
                <a:uLnTx/>
                <a:uFillTx/>
                <a:latin typeface="Arial"/>
                <a:ea typeface="ＭＳ Ｐゴシック" pitchFamily="-108" charset="-128"/>
                <a:cs typeface="Arial"/>
              </a:rPr>
              <a:t>دماغك            عن            الإباحية</a:t>
            </a:r>
            <a:endParaRPr kumimoji="0" lang="en-US" sz="5400" b="1" i="0" u="none" strike="noStrike" kern="1200" cap="none" spc="0" normalizeH="0" baseline="0" noProof="0" dirty="0">
              <a:ln>
                <a:noFill/>
              </a:ln>
              <a:solidFill>
                <a:srgbClr val="808080">
                  <a:lumMod val="50000"/>
                </a:srgbClr>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999330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3"/>
            <a:ext cx="4157662"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508000"/>
            <a:ext cx="7772400" cy="1143000"/>
          </a:xfrm>
        </p:spPr>
        <p:txBody>
          <a:bodyPr/>
          <a:lstStyle/>
          <a:p>
            <a:r>
              <a:rPr lang="ar-JO" dirty="0">
                <a:latin typeface="Arial"/>
                <a:cs typeface="Arial"/>
              </a:rPr>
              <a:t>طريق الرخام</a:t>
            </a:r>
            <a:endParaRPr lang="en-US" dirty="0">
              <a:latin typeface="Arial"/>
              <a:cs typeface="Arial"/>
            </a:endParaRPr>
          </a:p>
        </p:txBody>
      </p:sp>
    </p:spTree>
    <p:extLst>
      <p:ext uri="{BB962C8B-B14F-4D97-AF65-F5344CB8AC3E}">
        <p14:creationId xmlns:p14="http://schemas.microsoft.com/office/powerpoint/2010/main" val="357798273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27973816"/>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احصل علي هذا العرض مجانا!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E0641838-14C0-DA35-B241-A18EAF7C0D8E}"/>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مسح العهد الجديد</a:t>
            </a:r>
            <a:r>
              <a:rPr kumimoji="0" lang="en-US"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62322641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6578" name="Group 8"/>
          <p:cNvGrpSpPr>
            <a:grpSpLocks/>
          </p:cNvGrpSpPr>
          <p:nvPr/>
        </p:nvGrpSpPr>
        <p:grpSpPr bwMode="auto">
          <a:xfrm>
            <a:off x="495300" y="87314"/>
            <a:ext cx="8153400" cy="6008687"/>
            <a:chOff x="312" y="96"/>
            <a:chExt cx="5136" cy="3785"/>
          </a:xfrm>
        </p:grpSpPr>
        <p:pic>
          <p:nvPicPr>
            <p:cNvPr id="53658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6581"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36579" name="Title 1"/>
          <p:cNvSpPr>
            <a:spLocks noGrp="1"/>
          </p:cNvSpPr>
          <p:nvPr>
            <p:ph type="title" idx="4294967295"/>
          </p:nvPr>
        </p:nvSpPr>
        <p:spPr>
          <a:xfrm>
            <a:off x="25400" y="6134100"/>
            <a:ext cx="9118600" cy="723900"/>
          </a:xfrm>
        </p:spPr>
        <p:txBody>
          <a:bodyPr/>
          <a:lstStyle/>
          <a:p>
            <a:r>
              <a:rPr lang="ar-JO" sz="3600" b="1" dirty="0">
                <a:solidFill>
                  <a:srgbClr val="FFFFFF"/>
                </a:solidFill>
                <a:latin typeface="Arial" panose="020B0604020202020204" pitchFamily="34" charset="0"/>
                <a:ea typeface="ＭＳ Ｐゴシック" charset="0"/>
                <a:cs typeface="Arial" panose="020B0604020202020204" pitchFamily="34" charset="0"/>
              </a:rPr>
              <a:t>عجائب العالم القديم السبعة</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0" name="Picture 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 y="740034"/>
            <a:ext cx="9182100" cy="573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324528" y="620688"/>
            <a:ext cx="3345512" cy="1440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3590223" cy="2165684"/>
          </a:xfrm>
          <a:solidFill>
            <a:schemeClr val="tx1"/>
          </a:solidFill>
        </p:spPr>
        <p:txBody>
          <a:bodyPr/>
          <a:lstStyle/>
          <a:p>
            <a:r>
              <a:rPr lang="ar-JO" sz="3600" b="1" dirty="0">
                <a:latin typeface="Arial"/>
                <a:cs typeface="Arial"/>
              </a:rPr>
              <a:t>معبد أرطاميس في أفسس</a:t>
            </a:r>
            <a:endParaRPr lang="en-US" sz="3600" b="1" dirty="0">
              <a:latin typeface="Arial"/>
              <a:cs typeface="Arial"/>
            </a:endParaRPr>
          </a:p>
        </p:txBody>
      </p:sp>
      <p:sp>
        <p:nvSpPr>
          <p:cNvPr id="5"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349</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28238318"/>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descr="artemis_templex"/>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8" name="Rectangle 2"/>
          <p:cNvSpPr>
            <a:spLocks noGrp="1" noChangeArrowheads="1"/>
          </p:cNvSpPr>
          <p:nvPr>
            <p:ph type="title"/>
          </p:nvPr>
        </p:nvSpPr>
        <p:spPr/>
        <p:txBody>
          <a:bodyPr/>
          <a:lstStyle/>
          <a:p>
            <a:pPr algn="r" rtl="1" eaLnBrk="1" hangingPunct="1">
              <a:defRPr/>
            </a:pPr>
            <a:r>
              <a:rPr lang="ar-JO" b="1" dirty="0">
                <a:effectLst>
                  <a:outerShdw blurRad="38100" dist="38100" dir="2700000" algn="tl">
                    <a:srgbClr val="666633"/>
                  </a:outerShdw>
                </a:effectLst>
                <a:latin typeface="Times New Roman" charset="0"/>
                <a:cs typeface="Arial" charset="0"/>
              </a:rPr>
              <a:t>أفسس:</a:t>
            </a:r>
            <a:endParaRPr lang="en-US" b="1" dirty="0">
              <a:effectLst>
                <a:outerShdw blurRad="38100" dist="38100" dir="2700000" algn="tl">
                  <a:srgbClr val="666633"/>
                </a:outerShdw>
              </a:effectLst>
              <a:latin typeface="Times New Roman" charset="0"/>
              <a:cs typeface="Arial" charset="0"/>
            </a:endParaRPr>
          </a:p>
        </p:txBody>
      </p:sp>
      <p:sp>
        <p:nvSpPr>
          <p:cNvPr id="29699"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كانت موطن هيكل أرطاميس (ديانا) العظيم</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ar-JO" sz="8800" dirty="0">
                <a:latin typeface="Arial" charset="0"/>
                <a:ea typeface="Osaka" charset="0"/>
                <a:cs typeface="Arial" charset="0"/>
              </a:rPr>
              <a:t>رؤيا ٢</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471148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mple of Artemis in Ephesus" descr="Temple of Artemis in Ephesus">
            <a:hlinkClick r:id="" action="ppaction://media"/>
            <a:extLst>
              <a:ext uri="{FF2B5EF4-FFF2-40B4-BE49-F238E27FC236}">
                <a16:creationId xmlns:a16="http://schemas.microsoft.com/office/drawing/2014/main" id="{380AAD10-AB44-5448-9E19-4468B7C2B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33" y="3174"/>
            <a:ext cx="8954963" cy="6859121"/>
          </a:xfrm>
          <a:prstGeom prst="rect">
            <a:avLst/>
          </a:prstGeom>
        </p:spPr>
      </p:pic>
      <p:sp>
        <p:nvSpPr>
          <p:cNvPr id="540674" name="Title 1"/>
          <p:cNvSpPr>
            <a:spLocks noGrp="1"/>
          </p:cNvSpPr>
          <p:nvPr>
            <p:ph type="title" idx="4294967295"/>
          </p:nvPr>
        </p:nvSpPr>
        <p:spPr>
          <a:xfrm>
            <a:off x="0" y="6029739"/>
            <a:ext cx="9144000" cy="828261"/>
          </a:xfrm>
        </p:spPr>
        <p:txBody>
          <a:bodyPr/>
          <a:lstStyle/>
          <a:p>
            <a:r>
              <a:rPr lang="ar-JO" sz="2800" b="1" dirty="0">
                <a:solidFill>
                  <a:srgbClr val="FFFFFF"/>
                </a:solidFill>
                <a:effectLst>
                  <a:glow rad="228600">
                    <a:schemeClr val="tx1">
                      <a:alpha val="76000"/>
                    </a:schemeClr>
                  </a:glow>
                </a:effectLst>
                <a:latin typeface="Arial" charset="0"/>
                <a:ea typeface="ＭＳ Ｐゴシック" charset="0"/>
                <a:cs typeface="Arial" charset="0"/>
              </a:rPr>
              <a:t>فيديو أرطاميس (ديانا) (أنظر أعمال 19)</a:t>
            </a:r>
            <a:endParaRPr lang="en-US" sz="2800" b="1" dirty="0">
              <a:solidFill>
                <a:srgbClr val="FFFFFF"/>
              </a:solidFill>
              <a:effectLst>
                <a:glow rad="228600">
                  <a:schemeClr val="tx1">
                    <a:alpha val="76000"/>
                  </a:schemeClr>
                </a:glow>
              </a:effectLst>
              <a:latin typeface="Arial" charset="0"/>
              <a:ea typeface="ＭＳ Ｐゴシック" charset="0"/>
              <a:cs typeface="Arial" charset="0"/>
            </a:endParaRPr>
          </a:p>
        </p:txBody>
      </p:sp>
      <p:sp>
        <p:nvSpPr>
          <p:cNvPr id="540675" name="Text Box 37"/>
          <p:cNvSpPr txBox="1">
            <a:spLocks noChangeArrowheads="1"/>
          </p:cNvSpPr>
          <p:nvPr/>
        </p:nvSpPr>
        <p:spPr bwMode="auto">
          <a:xfrm>
            <a:off x="8155570" y="34925"/>
            <a:ext cx="901478"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180ت</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1286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473075"/>
            <a:ext cx="4343400" cy="822325"/>
          </a:xfrm>
        </p:spPr>
        <p:txBody>
          <a:bodyPr/>
          <a:lstStyle/>
          <a:p>
            <a:pPr algn="r" eaLnBrk="1" hangingPunct="1">
              <a:defRPr/>
            </a:pPr>
            <a:r>
              <a:rPr lang="ar-JO" b="1" dirty="0">
                <a:effectLst>
                  <a:outerShdw blurRad="38100" dist="38100" dir="2700000" algn="tl">
                    <a:srgbClr val="666633"/>
                  </a:outerShdw>
                </a:effectLst>
                <a:latin typeface="Times New Roman" charset="0"/>
                <a:cs typeface="Arial" charset="0"/>
              </a:rPr>
              <a:t>أفسس اليوم:</a:t>
            </a:r>
            <a:endParaRPr lang="en-US" b="1" dirty="0">
              <a:effectLst>
                <a:outerShdw blurRad="38100" dist="38100" dir="2700000" algn="tl">
                  <a:srgbClr val="666633"/>
                </a:outerShdw>
              </a:effectLst>
              <a:latin typeface="Times New Roman" charset="0"/>
              <a:cs typeface="Arial" charset="0"/>
            </a:endParaRPr>
          </a:p>
        </p:txBody>
      </p:sp>
      <p:pic>
        <p:nvPicPr>
          <p:cNvPr id="34818" name="Picture 4" descr="P108095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0"/>
            <a:ext cx="4267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9" name="Picture 5" descr="P10809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1752600"/>
            <a:ext cx="4267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6" descr="P109001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3400" y="3200400"/>
            <a:ext cx="48006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6C530-75D9-C663-9642-F6D9DE25B821}"/>
              </a:ext>
            </a:extLst>
          </p:cNvPr>
          <p:cNvPicPr>
            <a:picLocks noChangeAspect="1"/>
          </p:cNvPicPr>
          <p:nvPr/>
        </p:nvPicPr>
        <p:blipFill>
          <a:blip r:embed="rId3"/>
          <a:stretch>
            <a:fillRect/>
          </a:stretch>
        </p:blipFill>
        <p:spPr>
          <a:xfrm>
            <a:off x="0" y="0"/>
            <a:ext cx="9109018" cy="6831764"/>
          </a:xfrm>
          <a:prstGeom prst="rect">
            <a:avLst/>
          </a:prstGeom>
        </p:spPr>
      </p:pic>
      <p:sp>
        <p:nvSpPr>
          <p:cNvPr id="2" name="Title 1"/>
          <p:cNvSpPr>
            <a:spLocks noGrp="1"/>
          </p:cNvSpPr>
          <p:nvPr>
            <p:ph type="title" idx="4294967295"/>
          </p:nvPr>
        </p:nvSpPr>
        <p:spPr>
          <a:xfrm>
            <a:off x="0" y="5715000"/>
            <a:ext cx="9144000" cy="1143000"/>
          </a:xfrm>
        </p:spPr>
        <p:txBody>
          <a:bodyPr/>
          <a:lstStyle/>
          <a:p>
            <a:r>
              <a:rPr lang="ar-JO" sz="3600" b="1" dirty="0">
                <a:solidFill>
                  <a:srgbClr val="FFFFFF"/>
                </a:solidFill>
                <a:latin typeface="Arial"/>
                <a:cs typeface="Arial"/>
              </a:rPr>
              <a:t>معبد الإلهة ديانا (أرطاميس) اليوم</a:t>
            </a:r>
            <a:endParaRPr lang="en-US" sz="3600" b="1" dirty="0">
              <a:solidFill>
                <a:srgbClr val="FFFFFF"/>
              </a:solidFill>
              <a:latin typeface="Arial"/>
              <a:cs typeface="Arial"/>
            </a:endParaRPr>
          </a:p>
        </p:txBody>
      </p:sp>
      <p:sp>
        <p:nvSpPr>
          <p:cNvPr id="4"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349</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986972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4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22750" y="188913"/>
            <a:ext cx="3214688"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0" y="12700"/>
            <a:ext cx="4038600" cy="3713163"/>
            <a:chOff x="240" y="144"/>
            <a:chExt cx="2544" cy="2339"/>
          </a:xfrm>
        </p:grpSpPr>
        <p:pic>
          <p:nvPicPr>
            <p:cNvPr id="163844"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0" y="144"/>
              <a:ext cx="2544" cy="1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7" name="Text Box 13"/>
            <p:cNvSpPr txBox="1">
              <a:spLocks noChangeArrowheads="1"/>
            </p:cNvSpPr>
            <p:nvPr/>
          </p:nvSpPr>
          <p:spPr bwMode="auto">
            <a:xfrm>
              <a:off x="240" y="2037"/>
              <a:ext cx="2544" cy="446"/>
            </a:xfrm>
            <a:prstGeom prst="rect">
              <a:avLst/>
            </a:prstGeom>
            <a:noFill/>
            <a:ln w="9525">
              <a:noFill/>
              <a:miter lim="800000"/>
              <a:headEnd/>
              <a:tailEnd/>
            </a:ln>
            <a:effectLst>
              <a:outerShdw dist="26940" algn="ctr" rotWithShape="0">
                <a:schemeClr val="bg1">
                  <a:alpha val="74997"/>
                </a:schemeClr>
              </a:outerShdw>
            </a:effectLst>
          </p:spPr>
          <p:txBody>
            <a:bodyPr wrap="square">
              <a:spAutoFit/>
            </a:bodyPr>
            <a:lstStyle/>
            <a:p>
              <a:pPr algn="ctr" defTabSz="914400" eaLnBrk="0" fontAlgn="base" hangingPunct="0">
                <a:spcBef>
                  <a:spcPct val="0"/>
                </a:spcBef>
                <a:spcAft>
                  <a:spcPct val="0"/>
                </a:spcAft>
                <a:defRPr/>
              </a:pPr>
              <a:r>
                <a:rPr lang="ar-JO" sz="4000" dirty="0">
                  <a:solidFill>
                    <a:srgbClr val="FFFC09"/>
                  </a:solidFill>
                  <a:latin typeface="Arial" panose="020B0604020202020204" pitchFamily="34" charset="0"/>
                  <a:ea typeface="Times New Roman" charset="0"/>
                  <a:cs typeface="Arial" panose="020B0604020202020204" pitchFamily="34" charset="0"/>
                </a:rPr>
                <a:t>قيصر</a:t>
              </a:r>
              <a:endParaRPr lang="en-US" sz="4000" dirty="0">
                <a:solidFill>
                  <a:srgbClr val="FFFC09"/>
                </a:solidFill>
                <a:latin typeface="Arial" panose="020B0604020202020204" pitchFamily="34" charset="0"/>
                <a:ea typeface="Times New Roman" charset="0"/>
                <a:cs typeface="Arial" panose="020B0604020202020204" pitchFamily="34" charset="0"/>
              </a:endParaRPr>
            </a:p>
          </p:txBody>
        </p:sp>
      </p:grpSp>
      <p:sp>
        <p:nvSpPr>
          <p:cNvPr id="2" name="Title 1"/>
          <p:cNvSpPr>
            <a:spLocks noGrp="1"/>
          </p:cNvSpPr>
          <p:nvPr>
            <p:ph type="title" idx="4294967295"/>
          </p:nvPr>
        </p:nvSpPr>
        <p:spPr>
          <a:xfrm>
            <a:off x="4222750" y="5041612"/>
            <a:ext cx="3214688" cy="584775"/>
          </a:xfrm>
          <a:noFill/>
          <a:ln>
            <a:noFill/>
          </a:ln>
        </p:spPr>
        <p:txBody>
          <a:bodyPr wrap="square">
            <a:spAutoFit/>
          </a:bodyPr>
          <a:lstStyle/>
          <a:p>
            <a:r>
              <a:rPr lang="ar-JO" sz="3200" b="1" kern="1200" dirty="0">
                <a:solidFill>
                  <a:srgbClr val="FFFC09"/>
                </a:solidFill>
                <a:latin typeface="Arial" panose="020B0604020202020204" pitchFamily="34" charset="0"/>
                <a:ea typeface="Microsoft Sans Serif" panose="020B0604020202020204" pitchFamily="34" charset="0"/>
                <a:cs typeface="Arial" panose="020B0604020202020204" pitchFamily="34" charset="0"/>
              </a:rPr>
              <a:t>     مكتبة قيصر      </a:t>
            </a:r>
            <a:endParaRPr lang="en-US" sz="3200" b="1" kern="1200" dirty="0">
              <a:solidFill>
                <a:srgbClr val="FFFC09"/>
              </a:solidFill>
              <a:latin typeface="Arial" panose="020B0604020202020204" pitchFamily="34" charset="0"/>
              <a:ea typeface="Microsoft Sans Serif" panose="020B0604020202020204" pitchFamily="34" charset="0"/>
              <a:cs typeface="Arial" panose="020B0604020202020204" pitchFamily="34" charset="0"/>
            </a:endParaRPr>
          </a:p>
        </p:txBody>
      </p:sp>
      <p:sp>
        <p:nvSpPr>
          <p:cNvPr id="7"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3020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5890" name="Group 14"/>
          <p:cNvGrpSpPr>
            <a:grpSpLocks/>
          </p:cNvGrpSpPr>
          <p:nvPr/>
        </p:nvGrpSpPr>
        <p:grpSpPr bwMode="auto">
          <a:xfrm>
            <a:off x="395288" y="82550"/>
            <a:ext cx="8321675" cy="6400800"/>
            <a:chOff x="278" y="48"/>
            <a:chExt cx="5242" cy="4032"/>
          </a:xfrm>
        </p:grpSpPr>
        <p:sp>
          <p:nvSpPr>
            <p:cNvPr id="165891" name="Text Box 15"/>
            <p:cNvSpPr txBox="1">
              <a:spLocks noChangeArrowheads="1"/>
            </p:cNvSpPr>
            <p:nvPr/>
          </p:nvSpPr>
          <p:spPr bwMode="auto">
            <a:xfrm>
              <a:off x="806" y="969"/>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endParaRPr lang="en-US" sz="2800">
                <a:solidFill>
                  <a:srgbClr val="FFFFFF"/>
                </a:solidFill>
                <a:latin typeface="Arial" panose="020B0604020202020204" pitchFamily="34" charset="0"/>
                <a:cs typeface="Arial" panose="020B0604020202020204" pitchFamily="34" charset="0"/>
              </a:endParaRPr>
            </a:p>
          </p:txBody>
        </p:sp>
        <p:sp>
          <p:nvSpPr>
            <p:cNvPr id="165892" name="Text Box 16"/>
            <p:cNvSpPr txBox="1">
              <a:spLocks noChangeArrowheads="1"/>
            </p:cNvSpPr>
            <p:nvPr/>
          </p:nvSpPr>
          <p:spPr bwMode="auto">
            <a:xfrm>
              <a:off x="278" y="3753"/>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endParaRPr lang="en-US" sz="2800">
                <a:solidFill>
                  <a:srgbClr val="000000"/>
                </a:solidFill>
                <a:latin typeface="Arial" panose="020B0604020202020204" pitchFamily="34" charset="0"/>
                <a:cs typeface="Arial" panose="020B0604020202020204" pitchFamily="34" charset="0"/>
              </a:endParaRPr>
            </a:p>
          </p:txBody>
        </p:sp>
        <p:pic>
          <p:nvPicPr>
            <p:cNvPr id="16589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6" name="Text Box 18"/>
            <p:cNvSpPr txBox="1">
              <a:spLocks noChangeArrowheads="1"/>
            </p:cNvSpPr>
            <p:nvPr/>
          </p:nvSpPr>
          <p:spPr bwMode="auto">
            <a:xfrm>
              <a:off x="2148" y="3643"/>
              <a:ext cx="1510" cy="407"/>
            </a:xfrm>
            <a:prstGeom prst="rect">
              <a:avLst/>
            </a:prstGeom>
            <a:noFill/>
            <a:ln w="9525">
              <a:noFill/>
              <a:miter lim="800000"/>
              <a:headEnd/>
              <a:tailEnd/>
            </a:ln>
            <a:effectLst>
              <a:outerShdw dist="14323" dir="5029661" algn="ctr" rotWithShape="0">
                <a:schemeClr val="bg1">
                  <a:alpha val="74997"/>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3600" dirty="0">
                  <a:solidFill>
                    <a:srgbClr val="FFFC09"/>
                  </a:solidFill>
                  <a:latin typeface="Arial" panose="020B0604020202020204" pitchFamily="34" charset="0"/>
                  <a:cs typeface="Arial" panose="020B0604020202020204" pitchFamily="34" charset="0"/>
                </a:rPr>
                <a:t>أعمال 19: 29</a:t>
              </a:r>
              <a:endParaRPr lang="en-US" sz="3600" dirty="0">
                <a:solidFill>
                  <a:srgbClr val="FFFC09"/>
                </a:solidFill>
                <a:latin typeface="Arial" panose="020B0604020202020204" pitchFamily="34" charset="0"/>
                <a:cs typeface="Arial" panose="020B0604020202020204" pitchFamily="34" charset="0"/>
              </a:endParaRPr>
            </a:p>
          </p:txBody>
        </p:sp>
        <p:sp>
          <p:nvSpPr>
            <p:cNvPr id="165895" name="Text Box 19"/>
            <p:cNvSpPr txBox="1">
              <a:spLocks noChangeArrowheads="1"/>
            </p:cNvSpPr>
            <p:nvPr/>
          </p:nvSpPr>
          <p:spPr bwMode="auto">
            <a:xfrm>
              <a:off x="3129" y="85"/>
              <a:ext cx="757"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المدرج</a:t>
              </a:r>
              <a:endParaRPr lang="en-US" sz="3600" b="1" dirty="0">
                <a:solidFill>
                  <a:srgbClr val="000000"/>
                </a:solidFill>
                <a:latin typeface="Arial" panose="020B0604020202020204" pitchFamily="34" charset="0"/>
                <a:cs typeface="Arial" panose="020B0604020202020204" pitchFamily="34" charset="0"/>
              </a:endParaRPr>
            </a:p>
          </p:txBody>
        </p:sp>
      </p:grpSp>
      <p:sp>
        <p:nvSpPr>
          <p:cNvPr id="2" name="Title 1"/>
          <p:cNvSpPr>
            <a:spLocks noGrp="1"/>
          </p:cNvSpPr>
          <p:nvPr>
            <p:ph type="title" idx="4294967295"/>
          </p:nvPr>
        </p:nvSpPr>
        <p:spPr/>
        <p:txBody>
          <a:bodyPr/>
          <a:lstStyle/>
          <a:p>
            <a:pPr rtl="0" eaLnBrk="0" fontAlgn="base" hangingPunct="0"/>
            <a:r>
              <a:rPr lang="ar-JO" b="1" kern="1200" dirty="0">
                <a:solidFill>
                  <a:srgbClr val="FFFFFF"/>
                </a:solidFill>
                <a:effectLst/>
                <a:latin typeface="Arial" panose="020B0604020202020204" pitchFamily="34" charset="0"/>
                <a:ea typeface="ＭＳ Ｐゴシック"/>
                <a:cs typeface="Arial" panose="020B0604020202020204" pitchFamily="34" charset="0"/>
              </a:rPr>
              <a:t>25000 عدد مقاعد المسرح</a:t>
            </a:r>
            <a:endParaRPr lang="en-US" sz="6600" b="1" dirty="0">
              <a:latin typeface="Arial" panose="020B0604020202020204" pitchFamily="34" charset="0"/>
              <a:cs typeface="Arial" panose="020B0604020202020204" pitchFamily="34" charset="0"/>
            </a:endParaRPr>
          </a:p>
        </p:txBody>
      </p:sp>
      <p:sp>
        <p:nvSpPr>
          <p:cNvPr id="9"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3185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7938" name="Picture 2" descr="page-0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538" y="342900"/>
            <a:ext cx="52578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40"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41" name="AutoShape 5"/>
          <p:cNvSpPr>
            <a:spLocks noChangeArrowheads="1"/>
          </p:cNvSpPr>
          <p:nvPr/>
        </p:nvSpPr>
        <p:spPr bwMode="auto">
          <a:xfrm rot="5400000">
            <a:off x="21637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42"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43" name="AutoShape 7"/>
          <p:cNvSpPr>
            <a:spLocks noChangeArrowheads="1"/>
          </p:cNvSpPr>
          <p:nvPr/>
        </p:nvSpPr>
        <p:spPr bwMode="auto">
          <a:xfrm rot="-5566981">
            <a:off x="71755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67944" name="Group 8"/>
          <p:cNvGrpSpPr>
            <a:grpSpLocks/>
          </p:cNvGrpSpPr>
          <p:nvPr/>
        </p:nvGrpSpPr>
        <p:grpSpPr bwMode="auto">
          <a:xfrm>
            <a:off x="0" y="228600"/>
            <a:ext cx="541338" cy="304800"/>
            <a:chOff x="4488" y="1488"/>
            <a:chExt cx="384" cy="192"/>
          </a:xfrm>
        </p:grpSpPr>
        <p:sp>
          <p:nvSpPr>
            <p:cNvPr id="167994"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95"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45" name="Group 11"/>
          <p:cNvGrpSpPr>
            <a:grpSpLocks/>
          </p:cNvGrpSpPr>
          <p:nvPr/>
        </p:nvGrpSpPr>
        <p:grpSpPr bwMode="auto">
          <a:xfrm>
            <a:off x="0" y="609600"/>
            <a:ext cx="541338" cy="304800"/>
            <a:chOff x="4488" y="1488"/>
            <a:chExt cx="384" cy="192"/>
          </a:xfrm>
        </p:grpSpPr>
        <p:sp>
          <p:nvSpPr>
            <p:cNvPr id="167992"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93"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46" name="Group 14"/>
          <p:cNvGrpSpPr>
            <a:grpSpLocks/>
          </p:cNvGrpSpPr>
          <p:nvPr/>
        </p:nvGrpSpPr>
        <p:grpSpPr bwMode="auto">
          <a:xfrm>
            <a:off x="0" y="990600"/>
            <a:ext cx="541338" cy="304800"/>
            <a:chOff x="4488" y="1488"/>
            <a:chExt cx="384" cy="192"/>
          </a:xfrm>
        </p:grpSpPr>
        <p:sp>
          <p:nvSpPr>
            <p:cNvPr id="167990"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91"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47" name="Group 17"/>
          <p:cNvGrpSpPr>
            <a:grpSpLocks/>
          </p:cNvGrpSpPr>
          <p:nvPr/>
        </p:nvGrpSpPr>
        <p:grpSpPr bwMode="auto">
          <a:xfrm>
            <a:off x="0" y="1371600"/>
            <a:ext cx="541338" cy="304800"/>
            <a:chOff x="4488" y="1488"/>
            <a:chExt cx="384" cy="192"/>
          </a:xfrm>
        </p:grpSpPr>
        <p:sp>
          <p:nvSpPr>
            <p:cNvPr id="167988"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89"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48" name="Group 20"/>
          <p:cNvGrpSpPr>
            <a:grpSpLocks/>
          </p:cNvGrpSpPr>
          <p:nvPr/>
        </p:nvGrpSpPr>
        <p:grpSpPr bwMode="auto">
          <a:xfrm>
            <a:off x="0" y="1752600"/>
            <a:ext cx="541338" cy="304800"/>
            <a:chOff x="4488" y="1488"/>
            <a:chExt cx="384" cy="192"/>
          </a:xfrm>
        </p:grpSpPr>
        <p:sp>
          <p:nvSpPr>
            <p:cNvPr id="167986"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87"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49" name="Group 23"/>
          <p:cNvGrpSpPr>
            <a:grpSpLocks/>
          </p:cNvGrpSpPr>
          <p:nvPr/>
        </p:nvGrpSpPr>
        <p:grpSpPr bwMode="auto">
          <a:xfrm>
            <a:off x="0" y="2133600"/>
            <a:ext cx="541338" cy="304800"/>
            <a:chOff x="4488" y="1488"/>
            <a:chExt cx="384" cy="192"/>
          </a:xfrm>
        </p:grpSpPr>
        <p:sp>
          <p:nvSpPr>
            <p:cNvPr id="167984"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85"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0" name="Group 26"/>
          <p:cNvGrpSpPr>
            <a:grpSpLocks/>
          </p:cNvGrpSpPr>
          <p:nvPr/>
        </p:nvGrpSpPr>
        <p:grpSpPr bwMode="auto">
          <a:xfrm>
            <a:off x="0" y="2514600"/>
            <a:ext cx="541338" cy="304800"/>
            <a:chOff x="4488" y="1488"/>
            <a:chExt cx="384" cy="192"/>
          </a:xfrm>
        </p:grpSpPr>
        <p:sp>
          <p:nvSpPr>
            <p:cNvPr id="167982"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83"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1" name="Group 29"/>
          <p:cNvGrpSpPr>
            <a:grpSpLocks/>
          </p:cNvGrpSpPr>
          <p:nvPr/>
        </p:nvGrpSpPr>
        <p:grpSpPr bwMode="auto">
          <a:xfrm>
            <a:off x="0" y="2895600"/>
            <a:ext cx="541338" cy="304800"/>
            <a:chOff x="4488" y="1488"/>
            <a:chExt cx="384" cy="192"/>
          </a:xfrm>
        </p:grpSpPr>
        <p:sp>
          <p:nvSpPr>
            <p:cNvPr id="167980"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81"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2" name="Group 32"/>
          <p:cNvGrpSpPr>
            <a:grpSpLocks/>
          </p:cNvGrpSpPr>
          <p:nvPr/>
        </p:nvGrpSpPr>
        <p:grpSpPr bwMode="auto">
          <a:xfrm>
            <a:off x="0" y="3276600"/>
            <a:ext cx="541338" cy="304800"/>
            <a:chOff x="4488" y="1488"/>
            <a:chExt cx="384" cy="192"/>
          </a:xfrm>
        </p:grpSpPr>
        <p:sp>
          <p:nvSpPr>
            <p:cNvPr id="167978"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79"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3" name="Group 35"/>
          <p:cNvGrpSpPr>
            <a:grpSpLocks/>
          </p:cNvGrpSpPr>
          <p:nvPr/>
        </p:nvGrpSpPr>
        <p:grpSpPr bwMode="auto">
          <a:xfrm>
            <a:off x="0" y="3657600"/>
            <a:ext cx="541338" cy="304800"/>
            <a:chOff x="4488" y="1488"/>
            <a:chExt cx="384" cy="192"/>
          </a:xfrm>
        </p:grpSpPr>
        <p:sp>
          <p:nvSpPr>
            <p:cNvPr id="167976"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77"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4" name="Group 38"/>
          <p:cNvGrpSpPr>
            <a:grpSpLocks/>
          </p:cNvGrpSpPr>
          <p:nvPr/>
        </p:nvGrpSpPr>
        <p:grpSpPr bwMode="auto">
          <a:xfrm>
            <a:off x="0" y="4038600"/>
            <a:ext cx="541338" cy="304800"/>
            <a:chOff x="4488" y="1488"/>
            <a:chExt cx="384" cy="192"/>
          </a:xfrm>
        </p:grpSpPr>
        <p:sp>
          <p:nvSpPr>
            <p:cNvPr id="167974"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75"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5" name="Group 41"/>
          <p:cNvGrpSpPr>
            <a:grpSpLocks/>
          </p:cNvGrpSpPr>
          <p:nvPr/>
        </p:nvGrpSpPr>
        <p:grpSpPr bwMode="auto">
          <a:xfrm>
            <a:off x="0" y="4419600"/>
            <a:ext cx="541338" cy="304800"/>
            <a:chOff x="4488" y="1488"/>
            <a:chExt cx="384" cy="192"/>
          </a:xfrm>
        </p:grpSpPr>
        <p:sp>
          <p:nvSpPr>
            <p:cNvPr id="167972"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73"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6" name="Group 44"/>
          <p:cNvGrpSpPr>
            <a:grpSpLocks/>
          </p:cNvGrpSpPr>
          <p:nvPr/>
        </p:nvGrpSpPr>
        <p:grpSpPr bwMode="auto">
          <a:xfrm>
            <a:off x="0" y="4800600"/>
            <a:ext cx="541338" cy="304800"/>
            <a:chOff x="4488" y="1488"/>
            <a:chExt cx="384" cy="192"/>
          </a:xfrm>
        </p:grpSpPr>
        <p:sp>
          <p:nvSpPr>
            <p:cNvPr id="167970"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71"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7" name="Group 47"/>
          <p:cNvGrpSpPr>
            <a:grpSpLocks/>
          </p:cNvGrpSpPr>
          <p:nvPr/>
        </p:nvGrpSpPr>
        <p:grpSpPr bwMode="auto">
          <a:xfrm>
            <a:off x="0" y="5181600"/>
            <a:ext cx="541338" cy="304800"/>
            <a:chOff x="4488" y="1488"/>
            <a:chExt cx="384" cy="192"/>
          </a:xfrm>
        </p:grpSpPr>
        <p:sp>
          <p:nvSpPr>
            <p:cNvPr id="167968"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69"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8" name="Group 50"/>
          <p:cNvGrpSpPr>
            <a:grpSpLocks/>
          </p:cNvGrpSpPr>
          <p:nvPr/>
        </p:nvGrpSpPr>
        <p:grpSpPr bwMode="auto">
          <a:xfrm>
            <a:off x="0" y="5562600"/>
            <a:ext cx="541338" cy="304800"/>
            <a:chOff x="4488" y="1488"/>
            <a:chExt cx="384" cy="192"/>
          </a:xfrm>
        </p:grpSpPr>
        <p:sp>
          <p:nvSpPr>
            <p:cNvPr id="167966"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67"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9" name="Group 53"/>
          <p:cNvGrpSpPr>
            <a:grpSpLocks/>
          </p:cNvGrpSpPr>
          <p:nvPr/>
        </p:nvGrpSpPr>
        <p:grpSpPr bwMode="auto">
          <a:xfrm>
            <a:off x="0" y="5943600"/>
            <a:ext cx="541338" cy="304800"/>
            <a:chOff x="4488" y="1488"/>
            <a:chExt cx="384" cy="192"/>
          </a:xfrm>
        </p:grpSpPr>
        <p:sp>
          <p:nvSpPr>
            <p:cNvPr id="167964"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65"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60" name="Group 56"/>
          <p:cNvGrpSpPr>
            <a:grpSpLocks/>
          </p:cNvGrpSpPr>
          <p:nvPr/>
        </p:nvGrpSpPr>
        <p:grpSpPr bwMode="auto">
          <a:xfrm>
            <a:off x="0" y="6324600"/>
            <a:ext cx="541338" cy="304800"/>
            <a:chOff x="4488" y="1488"/>
            <a:chExt cx="384" cy="192"/>
          </a:xfrm>
        </p:grpSpPr>
        <p:sp>
          <p:nvSpPr>
            <p:cNvPr id="167962"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63"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67961" name="Rectangle 59"/>
          <p:cNvSpPr>
            <a:spLocks noGrp="1" noChangeArrowheads="1"/>
          </p:cNvSpPr>
          <p:nvPr>
            <p:ph type="title" idx="4294967295"/>
          </p:nvPr>
        </p:nvSpPr>
        <p:spPr>
          <a:xfrm>
            <a:off x="5537200" y="5638800"/>
            <a:ext cx="3606800" cy="1020763"/>
          </a:xfrm>
        </p:spPr>
        <p:txBody>
          <a:bodyPr/>
          <a:lstStyle/>
          <a:p>
            <a:pPr algn="r" eaLnBrk="1" hangingPunct="1"/>
            <a:r>
              <a:rPr lang="ar-JO" dirty="0">
                <a:latin typeface="Arial" panose="020B0604020202020204" pitchFamily="34" charset="0"/>
                <a:ea typeface="Microsoft Sans Serif" panose="020B0604020202020204" pitchFamily="34" charset="0"/>
                <a:cs typeface="Arial" panose="020B0604020202020204" pitchFamily="34" charset="0"/>
              </a:rPr>
              <a:t>المكتبة</a:t>
            </a:r>
            <a:endParaRPr lang="en-US" dirty="0">
              <a:latin typeface="Arial" panose="020B0604020202020204" pitchFamily="34" charset="0"/>
              <a:ea typeface="Microsoft Sans Serif" panose="020B0604020202020204" pitchFamily="34" charset="0"/>
              <a:cs typeface="Arial" panose="020B0604020202020204" pitchFamily="34" charset="0"/>
            </a:endParaRPr>
          </a:p>
        </p:txBody>
      </p:sp>
      <p:sp>
        <p:nvSpPr>
          <p:cNvPr id="60"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239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9986" name="Picture 2" descr="ephesus great theater"/>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1441450" y="503238"/>
            <a:ext cx="6935788" cy="5851525"/>
          </a:xfrm>
        </p:spPr>
      </p:pic>
      <p:sp>
        <p:nvSpPr>
          <p:cNvPr id="16998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9988" name="AutoShape 4"/>
          <p:cNvSpPr>
            <a:spLocks noChangeArrowheads="1"/>
          </p:cNvSpPr>
          <p:nvPr/>
        </p:nvSpPr>
        <p:spPr bwMode="auto">
          <a:xfrm>
            <a:off x="1389063" y="5943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9989" name="AutoShape 5"/>
          <p:cNvSpPr>
            <a:spLocks noChangeArrowheads="1"/>
          </p:cNvSpPr>
          <p:nvPr/>
        </p:nvSpPr>
        <p:spPr bwMode="auto">
          <a:xfrm rot="5400000">
            <a:off x="1363663"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9990" name="AutoShape 6"/>
          <p:cNvSpPr>
            <a:spLocks noChangeArrowheads="1"/>
          </p:cNvSpPr>
          <p:nvPr/>
        </p:nvSpPr>
        <p:spPr bwMode="auto">
          <a:xfrm rot="-10314794">
            <a:off x="8094663"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9991" name="AutoShape 7"/>
          <p:cNvSpPr>
            <a:spLocks noChangeArrowheads="1"/>
          </p:cNvSpPr>
          <p:nvPr/>
        </p:nvSpPr>
        <p:spPr bwMode="auto">
          <a:xfrm rot="-5566981">
            <a:off x="8069263" y="604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69992" name="Group 8"/>
          <p:cNvGrpSpPr>
            <a:grpSpLocks/>
          </p:cNvGrpSpPr>
          <p:nvPr/>
        </p:nvGrpSpPr>
        <p:grpSpPr bwMode="auto">
          <a:xfrm>
            <a:off x="0" y="228600"/>
            <a:ext cx="541338" cy="304800"/>
            <a:chOff x="4488" y="1488"/>
            <a:chExt cx="384" cy="192"/>
          </a:xfrm>
        </p:grpSpPr>
        <p:sp>
          <p:nvSpPr>
            <p:cNvPr id="170042"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43"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3" name="Group 11"/>
          <p:cNvGrpSpPr>
            <a:grpSpLocks/>
          </p:cNvGrpSpPr>
          <p:nvPr/>
        </p:nvGrpSpPr>
        <p:grpSpPr bwMode="auto">
          <a:xfrm>
            <a:off x="0" y="609600"/>
            <a:ext cx="541338" cy="304800"/>
            <a:chOff x="4488" y="1488"/>
            <a:chExt cx="384" cy="192"/>
          </a:xfrm>
        </p:grpSpPr>
        <p:sp>
          <p:nvSpPr>
            <p:cNvPr id="170040"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41"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4" name="Group 14"/>
          <p:cNvGrpSpPr>
            <a:grpSpLocks/>
          </p:cNvGrpSpPr>
          <p:nvPr/>
        </p:nvGrpSpPr>
        <p:grpSpPr bwMode="auto">
          <a:xfrm>
            <a:off x="0" y="990600"/>
            <a:ext cx="541338" cy="304800"/>
            <a:chOff x="4488" y="1488"/>
            <a:chExt cx="384" cy="192"/>
          </a:xfrm>
        </p:grpSpPr>
        <p:sp>
          <p:nvSpPr>
            <p:cNvPr id="170038"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39"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5" name="Group 17"/>
          <p:cNvGrpSpPr>
            <a:grpSpLocks/>
          </p:cNvGrpSpPr>
          <p:nvPr/>
        </p:nvGrpSpPr>
        <p:grpSpPr bwMode="auto">
          <a:xfrm>
            <a:off x="0" y="1371600"/>
            <a:ext cx="541338" cy="304800"/>
            <a:chOff x="4488" y="1488"/>
            <a:chExt cx="384" cy="192"/>
          </a:xfrm>
        </p:grpSpPr>
        <p:sp>
          <p:nvSpPr>
            <p:cNvPr id="170036"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37"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6" name="Group 20"/>
          <p:cNvGrpSpPr>
            <a:grpSpLocks/>
          </p:cNvGrpSpPr>
          <p:nvPr/>
        </p:nvGrpSpPr>
        <p:grpSpPr bwMode="auto">
          <a:xfrm>
            <a:off x="0" y="1752600"/>
            <a:ext cx="541338" cy="304800"/>
            <a:chOff x="4488" y="1488"/>
            <a:chExt cx="384" cy="192"/>
          </a:xfrm>
        </p:grpSpPr>
        <p:sp>
          <p:nvSpPr>
            <p:cNvPr id="170034"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35"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7" name="Group 23"/>
          <p:cNvGrpSpPr>
            <a:grpSpLocks/>
          </p:cNvGrpSpPr>
          <p:nvPr/>
        </p:nvGrpSpPr>
        <p:grpSpPr bwMode="auto">
          <a:xfrm>
            <a:off x="0" y="2133600"/>
            <a:ext cx="541338" cy="304800"/>
            <a:chOff x="4488" y="1488"/>
            <a:chExt cx="384" cy="192"/>
          </a:xfrm>
        </p:grpSpPr>
        <p:sp>
          <p:nvSpPr>
            <p:cNvPr id="170032"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33"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8" name="Group 26"/>
          <p:cNvGrpSpPr>
            <a:grpSpLocks/>
          </p:cNvGrpSpPr>
          <p:nvPr/>
        </p:nvGrpSpPr>
        <p:grpSpPr bwMode="auto">
          <a:xfrm>
            <a:off x="0" y="2514600"/>
            <a:ext cx="541338" cy="304800"/>
            <a:chOff x="4488" y="1488"/>
            <a:chExt cx="384" cy="192"/>
          </a:xfrm>
        </p:grpSpPr>
        <p:sp>
          <p:nvSpPr>
            <p:cNvPr id="170030"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31"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9" name="Group 29"/>
          <p:cNvGrpSpPr>
            <a:grpSpLocks/>
          </p:cNvGrpSpPr>
          <p:nvPr/>
        </p:nvGrpSpPr>
        <p:grpSpPr bwMode="auto">
          <a:xfrm>
            <a:off x="0" y="2895600"/>
            <a:ext cx="541338" cy="304800"/>
            <a:chOff x="4488" y="1488"/>
            <a:chExt cx="384" cy="192"/>
          </a:xfrm>
        </p:grpSpPr>
        <p:sp>
          <p:nvSpPr>
            <p:cNvPr id="170028"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29"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0" name="Group 32"/>
          <p:cNvGrpSpPr>
            <a:grpSpLocks/>
          </p:cNvGrpSpPr>
          <p:nvPr/>
        </p:nvGrpSpPr>
        <p:grpSpPr bwMode="auto">
          <a:xfrm>
            <a:off x="0" y="3276600"/>
            <a:ext cx="541338" cy="304800"/>
            <a:chOff x="4488" y="1488"/>
            <a:chExt cx="384" cy="192"/>
          </a:xfrm>
        </p:grpSpPr>
        <p:sp>
          <p:nvSpPr>
            <p:cNvPr id="170026"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27"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1" name="Group 35"/>
          <p:cNvGrpSpPr>
            <a:grpSpLocks/>
          </p:cNvGrpSpPr>
          <p:nvPr/>
        </p:nvGrpSpPr>
        <p:grpSpPr bwMode="auto">
          <a:xfrm>
            <a:off x="0" y="3657600"/>
            <a:ext cx="541338" cy="304800"/>
            <a:chOff x="4488" y="1488"/>
            <a:chExt cx="384" cy="192"/>
          </a:xfrm>
        </p:grpSpPr>
        <p:sp>
          <p:nvSpPr>
            <p:cNvPr id="170024"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25"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2" name="Group 38"/>
          <p:cNvGrpSpPr>
            <a:grpSpLocks/>
          </p:cNvGrpSpPr>
          <p:nvPr/>
        </p:nvGrpSpPr>
        <p:grpSpPr bwMode="auto">
          <a:xfrm>
            <a:off x="0" y="4038600"/>
            <a:ext cx="541338" cy="304800"/>
            <a:chOff x="4488" y="1488"/>
            <a:chExt cx="384" cy="192"/>
          </a:xfrm>
        </p:grpSpPr>
        <p:sp>
          <p:nvSpPr>
            <p:cNvPr id="170022"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23"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3" name="Group 41"/>
          <p:cNvGrpSpPr>
            <a:grpSpLocks/>
          </p:cNvGrpSpPr>
          <p:nvPr/>
        </p:nvGrpSpPr>
        <p:grpSpPr bwMode="auto">
          <a:xfrm>
            <a:off x="0" y="4419600"/>
            <a:ext cx="541338" cy="304800"/>
            <a:chOff x="4488" y="1488"/>
            <a:chExt cx="384" cy="192"/>
          </a:xfrm>
        </p:grpSpPr>
        <p:sp>
          <p:nvSpPr>
            <p:cNvPr id="170020"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21"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4" name="Group 44"/>
          <p:cNvGrpSpPr>
            <a:grpSpLocks/>
          </p:cNvGrpSpPr>
          <p:nvPr/>
        </p:nvGrpSpPr>
        <p:grpSpPr bwMode="auto">
          <a:xfrm>
            <a:off x="0" y="4800600"/>
            <a:ext cx="541338" cy="304800"/>
            <a:chOff x="4488" y="1488"/>
            <a:chExt cx="384" cy="192"/>
          </a:xfrm>
        </p:grpSpPr>
        <p:sp>
          <p:nvSpPr>
            <p:cNvPr id="170018"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19"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5" name="Group 47"/>
          <p:cNvGrpSpPr>
            <a:grpSpLocks/>
          </p:cNvGrpSpPr>
          <p:nvPr/>
        </p:nvGrpSpPr>
        <p:grpSpPr bwMode="auto">
          <a:xfrm>
            <a:off x="0" y="5181600"/>
            <a:ext cx="541338" cy="304800"/>
            <a:chOff x="4488" y="1488"/>
            <a:chExt cx="384" cy="192"/>
          </a:xfrm>
        </p:grpSpPr>
        <p:sp>
          <p:nvSpPr>
            <p:cNvPr id="170016"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17"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6" name="Group 50"/>
          <p:cNvGrpSpPr>
            <a:grpSpLocks/>
          </p:cNvGrpSpPr>
          <p:nvPr/>
        </p:nvGrpSpPr>
        <p:grpSpPr bwMode="auto">
          <a:xfrm>
            <a:off x="0" y="5562600"/>
            <a:ext cx="541338" cy="304800"/>
            <a:chOff x="4488" y="1488"/>
            <a:chExt cx="384" cy="192"/>
          </a:xfrm>
        </p:grpSpPr>
        <p:sp>
          <p:nvSpPr>
            <p:cNvPr id="170014"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15"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7" name="Group 53"/>
          <p:cNvGrpSpPr>
            <a:grpSpLocks/>
          </p:cNvGrpSpPr>
          <p:nvPr/>
        </p:nvGrpSpPr>
        <p:grpSpPr bwMode="auto">
          <a:xfrm>
            <a:off x="0" y="5943600"/>
            <a:ext cx="541338" cy="304800"/>
            <a:chOff x="4488" y="1488"/>
            <a:chExt cx="384" cy="192"/>
          </a:xfrm>
        </p:grpSpPr>
        <p:sp>
          <p:nvSpPr>
            <p:cNvPr id="170012"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13"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8" name="Group 56"/>
          <p:cNvGrpSpPr>
            <a:grpSpLocks/>
          </p:cNvGrpSpPr>
          <p:nvPr/>
        </p:nvGrpSpPr>
        <p:grpSpPr bwMode="auto">
          <a:xfrm>
            <a:off x="0" y="6324600"/>
            <a:ext cx="541338" cy="304800"/>
            <a:chOff x="4488" y="1488"/>
            <a:chExt cx="384" cy="192"/>
          </a:xfrm>
        </p:grpSpPr>
        <p:sp>
          <p:nvSpPr>
            <p:cNvPr id="170010"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11"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70009" name="Rectangle 59"/>
          <p:cNvSpPr>
            <a:spLocks noGrp="1" noChangeArrowheads="1"/>
          </p:cNvSpPr>
          <p:nvPr>
            <p:ph type="title" idx="4294967295"/>
          </p:nvPr>
        </p:nvSpPr>
        <p:spPr>
          <a:xfrm>
            <a:off x="474663" y="5486400"/>
            <a:ext cx="4013200" cy="1112838"/>
          </a:xfrm>
        </p:spPr>
        <p:txBody>
          <a:bodyPr/>
          <a:lstStyle/>
          <a:p>
            <a:pPr eaLnBrk="1" hangingPunct="1"/>
            <a:r>
              <a:rPr lang="ar-JO" dirty="0">
                <a:latin typeface="Arial" panose="020B0604020202020204" pitchFamily="34" charset="0"/>
                <a:ea typeface="Microsoft Sans Serif" panose="020B0604020202020204" pitchFamily="34" charset="0"/>
                <a:cs typeface="Arial" panose="020B0604020202020204" pitchFamily="34" charset="0"/>
              </a:rPr>
              <a:t>المدرج</a:t>
            </a:r>
            <a:endParaRPr lang="en-US" dirty="0">
              <a:latin typeface="Arial" panose="020B0604020202020204" pitchFamily="34" charset="0"/>
              <a:ea typeface="Microsoft Sans Serif" panose="020B0604020202020204" pitchFamily="34" charset="0"/>
              <a:cs typeface="Arial" panose="020B0604020202020204" pitchFamily="34" charset="0"/>
            </a:endParaRPr>
          </a:p>
        </p:txBody>
      </p:sp>
      <p:sp>
        <p:nvSpPr>
          <p:cNvPr id="60"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72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2034" name="Picture 2" descr="page-0015"/>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rot="227914">
            <a:off x="1049338" y="698500"/>
            <a:ext cx="7721600" cy="5459413"/>
          </a:xfrm>
        </p:spPr>
      </p:pic>
      <p:sp>
        <p:nvSpPr>
          <p:cNvPr id="172035"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36"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37"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38"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39" name="AutoShape 7"/>
          <p:cNvSpPr>
            <a:spLocks noChangeArrowheads="1"/>
          </p:cNvSpPr>
          <p:nvPr/>
        </p:nvSpPr>
        <p:spPr bwMode="auto">
          <a:xfrm rot="-5566981">
            <a:off x="82042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72040" name="Group 8"/>
          <p:cNvGrpSpPr>
            <a:grpSpLocks/>
          </p:cNvGrpSpPr>
          <p:nvPr/>
        </p:nvGrpSpPr>
        <p:grpSpPr bwMode="auto">
          <a:xfrm>
            <a:off x="0" y="228600"/>
            <a:ext cx="541338" cy="304800"/>
            <a:chOff x="4488" y="1488"/>
            <a:chExt cx="384" cy="192"/>
          </a:xfrm>
        </p:grpSpPr>
        <p:sp>
          <p:nvSpPr>
            <p:cNvPr id="172090"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91"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1" name="Group 11"/>
          <p:cNvGrpSpPr>
            <a:grpSpLocks/>
          </p:cNvGrpSpPr>
          <p:nvPr/>
        </p:nvGrpSpPr>
        <p:grpSpPr bwMode="auto">
          <a:xfrm>
            <a:off x="0" y="609600"/>
            <a:ext cx="541338" cy="304800"/>
            <a:chOff x="4488" y="1488"/>
            <a:chExt cx="384" cy="192"/>
          </a:xfrm>
        </p:grpSpPr>
        <p:sp>
          <p:nvSpPr>
            <p:cNvPr id="172088"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89"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2" name="Group 14"/>
          <p:cNvGrpSpPr>
            <a:grpSpLocks/>
          </p:cNvGrpSpPr>
          <p:nvPr/>
        </p:nvGrpSpPr>
        <p:grpSpPr bwMode="auto">
          <a:xfrm>
            <a:off x="0" y="990600"/>
            <a:ext cx="541338" cy="304800"/>
            <a:chOff x="4488" y="1488"/>
            <a:chExt cx="384" cy="192"/>
          </a:xfrm>
        </p:grpSpPr>
        <p:sp>
          <p:nvSpPr>
            <p:cNvPr id="172086"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87"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3" name="Group 17"/>
          <p:cNvGrpSpPr>
            <a:grpSpLocks/>
          </p:cNvGrpSpPr>
          <p:nvPr/>
        </p:nvGrpSpPr>
        <p:grpSpPr bwMode="auto">
          <a:xfrm>
            <a:off x="0" y="1371600"/>
            <a:ext cx="541338" cy="304800"/>
            <a:chOff x="4488" y="1488"/>
            <a:chExt cx="384" cy="192"/>
          </a:xfrm>
        </p:grpSpPr>
        <p:sp>
          <p:nvSpPr>
            <p:cNvPr id="172084"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85"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4" name="Group 20"/>
          <p:cNvGrpSpPr>
            <a:grpSpLocks/>
          </p:cNvGrpSpPr>
          <p:nvPr/>
        </p:nvGrpSpPr>
        <p:grpSpPr bwMode="auto">
          <a:xfrm>
            <a:off x="0" y="1752600"/>
            <a:ext cx="541338" cy="304800"/>
            <a:chOff x="4488" y="1488"/>
            <a:chExt cx="384" cy="192"/>
          </a:xfrm>
        </p:grpSpPr>
        <p:sp>
          <p:nvSpPr>
            <p:cNvPr id="172082"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83"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5" name="Group 23"/>
          <p:cNvGrpSpPr>
            <a:grpSpLocks/>
          </p:cNvGrpSpPr>
          <p:nvPr/>
        </p:nvGrpSpPr>
        <p:grpSpPr bwMode="auto">
          <a:xfrm>
            <a:off x="0" y="2133600"/>
            <a:ext cx="541338" cy="304800"/>
            <a:chOff x="4488" y="1488"/>
            <a:chExt cx="384" cy="192"/>
          </a:xfrm>
        </p:grpSpPr>
        <p:sp>
          <p:nvSpPr>
            <p:cNvPr id="172080"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81"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6" name="Group 26"/>
          <p:cNvGrpSpPr>
            <a:grpSpLocks/>
          </p:cNvGrpSpPr>
          <p:nvPr/>
        </p:nvGrpSpPr>
        <p:grpSpPr bwMode="auto">
          <a:xfrm>
            <a:off x="0" y="2514600"/>
            <a:ext cx="541338" cy="304800"/>
            <a:chOff x="4488" y="1488"/>
            <a:chExt cx="384" cy="192"/>
          </a:xfrm>
        </p:grpSpPr>
        <p:sp>
          <p:nvSpPr>
            <p:cNvPr id="172078"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79"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7" name="Group 29"/>
          <p:cNvGrpSpPr>
            <a:grpSpLocks/>
          </p:cNvGrpSpPr>
          <p:nvPr/>
        </p:nvGrpSpPr>
        <p:grpSpPr bwMode="auto">
          <a:xfrm>
            <a:off x="0" y="2895600"/>
            <a:ext cx="541338" cy="304800"/>
            <a:chOff x="4488" y="1488"/>
            <a:chExt cx="384" cy="192"/>
          </a:xfrm>
        </p:grpSpPr>
        <p:sp>
          <p:nvSpPr>
            <p:cNvPr id="172076"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77"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8" name="Group 32"/>
          <p:cNvGrpSpPr>
            <a:grpSpLocks/>
          </p:cNvGrpSpPr>
          <p:nvPr/>
        </p:nvGrpSpPr>
        <p:grpSpPr bwMode="auto">
          <a:xfrm>
            <a:off x="0" y="3276600"/>
            <a:ext cx="541338" cy="304800"/>
            <a:chOff x="4488" y="1488"/>
            <a:chExt cx="384" cy="192"/>
          </a:xfrm>
        </p:grpSpPr>
        <p:sp>
          <p:nvSpPr>
            <p:cNvPr id="172074"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75"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9" name="Group 35"/>
          <p:cNvGrpSpPr>
            <a:grpSpLocks/>
          </p:cNvGrpSpPr>
          <p:nvPr/>
        </p:nvGrpSpPr>
        <p:grpSpPr bwMode="auto">
          <a:xfrm>
            <a:off x="0" y="3657600"/>
            <a:ext cx="541338" cy="304800"/>
            <a:chOff x="4488" y="1488"/>
            <a:chExt cx="384" cy="192"/>
          </a:xfrm>
        </p:grpSpPr>
        <p:sp>
          <p:nvSpPr>
            <p:cNvPr id="172072"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73"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0" name="Group 38"/>
          <p:cNvGrpSpPr>
            <a:grpSpLocks/>
          </p:cNvGrpSpPr>
          <p:nvPr/>
        </p:nvGrpSpPr>
        <p:grpSpPr bwMode="auto">
          <a:xfrm>
            <a:off x="0" y="4038600"/>
            <a:ext cx="541338" cy="304800"/>
            <a:chOff x="4488" y="1488"/>
            <a:chExt cx="384" cy="192"/>
          </a:xfrm>
        </p:grpSpPr>
        <p:sp>
          <p:nvSpPr>
            <p:cNvPr id="172070"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71"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1" name="Group 41"/>
          <p:cNvGrpSpPr>
            <a:grpSpLocks/>
          </p:cNvGrpSpPr>
          <p:nvPr/>
        </p:nvGrpSpPr>
        <p:grpSpPr bwMode="auto">
          <a:xfrm>
            <a:off x="0" y="4419600"/>
            <a:ext cx="541338" cy="304800"/>
            <a:chOff x="4488" y="1488"/>
            <a:chExt cx="384" cy="192"/>
          </a:xfrm>
        </p:grpSpPr>
        <p:sp>
          <p:nvSpPr>
            <p:cNvPr id="172068"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69"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2" name="Group 44"/>
          <p:cNvGrpSpPr>
            <a:grpSpLocks/>
          </p:cNvGrpSpPr>
          <p:nvPr/>
        </p:nvGrpSpPr>
        <p:grpSpPr bwMode="auto">
          <a:xfrm>
            <a:off x="0" y="4800600"/>
            <a:ext cx="541338" cy="304800"/>
            <a:chOff x="4488" y="1488"/>
            <a:chExt cx="384" cy="192"/>
          </a:xfrm>
        </p:grpSpPr>
        <p:sp>
          <p:nvSpPr>
            <p:cNvPr id="172066"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67"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3" name="Group 47"/>
          <p:cNvGrpSpPr>
            <a:grpSpLocks/>
          </p:cNvGrpSpPr>
          <p:nvPr/>
        </p:nvGrpSpPr>
        <p:grpSpPr bwMode="auto">
          <a:xfrm>
            <a:off x="0" y="5181600"/>
            <a:ext cx="541338" cy="304800"/>
            <a:chOff x="4488" y="1488"/>
            <a:chExt cx="384" cy="192"/>
          </a:xfrm>
        </p:grpSpPr>
        <p:sp>
          <p:nvSpPr>
            <p:cNvPr id="172064"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65"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4" name="Group 50"/>
          <p:cNvGrpSpPr>
            <a:grpSpLocks/>
          </p:cNvGrpSpPr>
          <p:nvPr/>
        </p:nvGrpSpPr>
        <p:grpSpPr bwMode="auto">
          <a:xfrm>
            <a:off x="0" y="5562600"/>
            <a:ext cx="541338" cy="304800"/>
            <a:chOff x="4488" y="1488"/>
            <a:chExt cx="384" cy="192"/>
          </a:xfrm>
        </p:grpSpPr>
        <p:sp>
          <p:nvSpPr>
            <p:cNvPr id="172062"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63"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5" name="Group 53"/>
          <p:cNvGrpSpPr>
            <a:grpSpLocks/>
          </p:cNvGrpSpPr>
          <p:nvPr/>
        </p:nvGrpSpPr>
        <p:grpSpPr bwMode="auto">
          <a:xfrm>
            <a:off x="0" y="5943600"/>
            <a:ext cx="541338" cy="304800"/>
            <a:chOff x="4488" y="1488"/>
            <a:chExt cx="384" cy="192"/>
          </a:xfrm>
        </p:grpSpPr>
        <p:sp>
          <p:nvSpPr>
            <p:cNvPr id="172060"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61"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6" name="Group 56"/>
          <p:cNvGrpSpPr>
            <a:grpSpLocks/>
          </p:cNvGrpSpPr>
          <p:nvPr/>
        </p:nvGrpSpPr>
        <p:grpSpPr bwMode="auto">
          <a:xfrm>
            <a:off x="0" y="6324600"/>
            <a:ext cx="541338" cy="304800"/>
            <a:chOff x="4488" y="1488"/>
            <a:chExt cx="384" cy="192"/>
          </a:xfrm>
        </p:grpSpPr>
        <p:sp>
          <p:nvSpPr>
            <p:cNvPr id="172058"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59"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72057" name="Rectangle 59"/>
          <p:cNvSpPr>
            <a:spLocks noGrp="1" noChangeArrowheads="1"/>
          </p:cNvSpPr>
          <p:nvPr>
            <p:ph type="title" idx="4294967295"/>
          </p:nvPr>
        </p:nvSpPr>
        <p:spPr/>
        <p:txBody>
          <a:bodyPr/>
          <a:lstStyle/>
          <a:p>
            <a:pPr eaLnBrk="1" hangingPunct="1"/>
            <a:r>
              <a:rPr lang="ar-JO" dirty="0">
                <a:latin typeface="Arial" panose="020B0604020202020204" pitchFamily="34" charset="0"/>
                <a:ea typeface="Microsoft Sans Serif" panose="020B0604020202020204" pitchFamily="34" charset="0"/>
                <a:cs typeface="Arial" panose="020B0604020202020204" pitchFamily="34" charset="0"/>
              </a:rPr>
              <a:t>شارع </a:t>
            </a:r>
            <a:r>
              <a:rPr lang="ar-JO" dirty="0" err="1">
                <a:latin typeface="Arial" panose="020B0604020202020204" pitchFamily="34" charset="0"/>
                <a:ea typeface="Microsoft Sans Serif" panose="020B0604020202020204" pitchFamily="34" charset="0"/>
                <a:cs typeface="Arial" panose="020B0604020202020204" pitchFamily="34" charset="0"/>
              </a:rPr>
              <a:t>أركديان</a:t>
            </a:r>
            <a:endParaRPr lang="en-US" dirty="0">
              <a:latin typeface="Arial" panose="020B0604020202020204" pitchFamily="34" charset="0"/>
              <a:ea typeface="Microsoft Sans Serif" panose="020B0604020202020204" pitchFamily="34" charset="0"/>
              <a:cs typeface="Arial" panose="020B0604020202020204" pitchFamily="34" charset="0"/>
            </a:endParaRPr>
          </a:p>
        </p:txBody>
      </p:sp>
      <p:sp>
        <p:nvSpPr>
          <p:cNvPr id="60"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388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4082"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862138" y="438150"/>
            <a:ext cx="6299200" cy="5981700"/>
          </a:xfrm>
        </p:spPr>
      </p:pic>
      <p:sp>
        <p:nvSpPr>
          <p:cNvPr id="17408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084" name="AutoShape 4"/>
          <p:cNvSpPr>
            <a:spLocks noChangeArrowheads="1"/>
          </p:cNvSpPr>
          <p:nvPr/>
        </p:nvSpPr>
        <p:spPr bwMode="auto">
          <a:xfrm>
            <a:off x="1795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085"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086"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087" name="AutoShape 7"/>
          <p:cNvSpPr>
            <a:spLocks noChangeArrowheads="1"/>
          </p:cNvSpPr>
          <p:nvPr/>
        </p:nvSpPr>
        <p:spPr bwMode="auto">
          <a:xfrm rot="-5566981">
            <a:off x="77295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74088" name="Group 8"/>
          <p:cNvGrpSpPr>
            <a:grpSpLocks/>
          </p:cNvGrpSpPr>
          <p:nvPr/>
        </p:nvGrpSpPr>
        <p:grpSpPr bwMode="auto">
          <a:xfrm>
            <a:off x="0" y="228600"/>
            <a:ext cx="541338" cy="304800"/>
            <a:chOff x="4488" y="1488"/>
            <a:chExt cx="384" cy="192"/>
          </a:xfrm>
        </p:grpSpPr>
        <p:sp>
          <p:nvSpPr>
            <p:cNvPr id="1741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89" name="Group 11"/>
          <p:cNvGrpSpPr>
            <a:grpSpLocks/>
          </p:cNvGrpSpPr>
          <p:nvPr/>
        </p:nvGrpSpPr>
        <p:grpSpPr bwMode="auto">
          <a:xfrm>
            <a:off x="0" y="609600"/>
            <a:ext cx="541338" cy="304800"/>
            <a:chOff x="4488" y="1488"/>
            <a:chExt cx="384" cy="192"/>
          </a:xfrm>
        </p:grpSpPr>
        <p:sp>
          <p:nvSpPr>
            <p:cNvPr id="1741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0" name="Group 14"/>
          <p:cNvGrpSpPr>
            <a:grpSpLocks/>
          </p:cNvGrpSpPr>
          <p:nvPr/>
        </p:nvGrpSpPr>
        <p:grpSpPr bwMode="auto">
          <a:xfrm>
            <a:off x="0" y="990600"/>
            <a:ext cx="541338" cy="304800"/>
            <a:chOff x="4488" y="1488"/>
            <a:chExt cx="384" cy="192"/>
          </a:xfrm>
        </p:grpSpPr>
        <p:sp>
          <p:nvSpPr>
            <p:cNvPr id="1741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1" name="Group 17"/>
          <p:cNvGrpSpPr>
            <a:grpSpLocks/>
          </p:cNvGrpSpPr>
          <p:nvPr/>
        </p:nvGrpSpPr>
        <p:grpSpPr bwMode="auto">
          <a:xfrm>
            <a:off x="0" y="1371600"/>
            <a:ext cx="541338" cy="304800"/>
            <a:chOff x="4488" y="1488"/>
            <a:chExt cx="384" cy="192"/>
          </a:xfrm>
        </p:grpSpPr>
        <p:sp>
          <p:nvSpPr>
            <p:cNvPr id="1741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2" name="Group 20"/>
          <p:cNvGrpSpPr>
            <a:grpSpLocks/>
          </p:cNvGrpSpPr>
          <p:nvPr/>
        </p:nvGrpSpPr>
        <p:grpSpPr bwMode="auto">
          <a:xfrm>
            <a:off x="0" y="1752600"/>
            <a:ext cx="541338" cy="304800"/>
            <a:chOff x="4488" y="1488"/>
            <a:chExt cx="384" cy="192"/>
          </a:xfrm>
        </p:grpSpPr>
        <p:sp>
          <p:nvSpPr>
            <p:cNvPr id="1741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3" name="Group 23"/>
          <p:cNvGrpSpPr>
            <a:grpSpLocks/>
          </p:cNvGrpSpPr>
          <p:nvPr/>
        </p:nvGrpSpPr>
        <p:grpSpPr bwMode="auto">
          <a:xfrm>
            <a:off x="0" y="2133600"/>
            <a:ext cx="541338" cy="304800"/>
            <a:chOff x="4488" y="1488"/>
            <a:chExt cx="384" cy="192"/>
          </a:xfrm>
        </p:grpSpPr>
        <p:sp>
          <p:nvSpPr>
            <p:cNvPr id="1741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4" name="Group 26"/>
          <p:cNvGrpSpPr>
            <a:grpSpLocks/>
          </p:cNvGrpSpPr>
          <p:nvPr/>
        </p:nvGrpSpPr>
        <p:grpSpPr bwMode="auto">
          <a:xfrm>
            <a:off x="0" y="2514600"/>
            <a:ext cx="541338" cy="304800"/>
            <a:chOff x="4488" y="1488"/>
            <a:chExt cx="384" cy="192"/>
          </a:xfrm>
        </p:grpSpPr>
        <p:sp>
          <p:nvSpPr>
            <p:cNvPr id="1741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5" name="Group 29"/>
          <p:cNvGrpSpPr>
            <a:grpSpLocks/>
          </p:cNvGrpSpPr>
          <p:nvPr/>
        </p:nvGrpSpPr>
        <p:grpSpPr bwMode="auto">
          <a:xfrm>
            <a:off x="0" y="2895600"/>
            <a:ext cx="541338" cy="304800"/>
            <a:chOff x="4488" y="1488"/>
            <a:chExt cx="384" cy="192"/>
          </a:xfrm>
        </p:grpSpPr>
        <p:sp>
          <p:nvSpPr>
            <p:cNvPr id="1741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6" name="Group 32"/>
          <p:cNvGrpSpPr>
            <a:grpSpLocks/>
          </p:cNvGrpSpPr>
          <p:nvPr/>
        </p:nvGrpSpPr>
        <p:grpSpPr bwMode="auto">
          <a:xfrm>
            <a:off x="0" y="3276600"/>
            <a:ext cx="541338" cy="304800"/>
            <a:chOff x="4488" y="1488"/>
            <a:chExt cx="384" cy="192"/>
          </a:xfrm>
        </p:grpSpPr>
        <p:sp>
          <p:nvSpPr>
            <p:cNvPr id="1741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7" name="Group 35"/>
          <p:cNvGrpSpPr>
            <a:grpSpLocks/>
          </p:cNvGrpSpPr>
          <p:nvPr/>
        </p:nvGrpSpPr>
        <p:grpSpPr bwMode="auto">
          <a:xfrm>
            <a:off x="0" y="3657600"/>
            <a:ext cx="541338" cy="304800"/>
            <a:chOff x="4488" y="1488"/>
            <a:chExt cx="384" cy="192"/>
          </a:xfrm>
        </p:grpSpPr>
        <p:sp>
          <p:nvSpPr>
            <p:cNvPr id="1741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8" name="Group 38"/>
          <p:cNvGrpSpPr>
            <a:grpSpLocks/>
          </p:cNvGrpSpPr>
          <p:nvPr/>
        </p:nvGrpSpPr>
        <p:grpSpPr bwMode="auto">
          <a:xfrm>
            <a:off x="0" y="4038600"/>
            <a:ext cx="541338" cy="304800"/>
            <a:chOff x="4488" y="1488"/>
            <a:chExt cx="384" cy="192"/>
          </a:xfrm>
        </p:grpSpPr>
        <p:sp>
          <p:nvSpPr>
            <p:cNvPr id="1741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9" name="Group 41"/>
          <p:cNvGrpSpPr>
            <a:grpSpLocks/>
          </p:cNvGrpSpPr>
          <p:nvPr/>
        </p:nvGrpSpPr>
        <p:grpSpPr bwMode="auto">
          <a:xfrm>
            <a:off x="0" y="4419600"/>
            <a:ext cx="541338" cy="304800"/>
            <a:chOff x="4488" y="1488"/>
            <a:chExt cx="384" cy="192"/>
          </a:xfrm>
        </p:grpSpPr>
        <p:sp>
          <p:nvSpPr>
            <p:cNvPr id="1741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100" name="Group 44"/>
          <p:cNvGrpSpPr>
            <a:grpSpLocks/>
          </p:cNvGrpSpPr>
          <p:nvPr/>
        </p:nvGrpSpPr>
        <p:grpSpPr bwMode="auto">
          <a:xfrm>
            <a:off x="0" y="4800600"/>
            <a:ext cx="541338" cy="304800"/>
            <a:chOff x="4488" y="1488"/>
            <a:chExt cx="384" cy="192"/>
          </a:xfrm>
        </p:grpSpPr>
        <p:sp>
          <p:nvSpPr>
            <p:cNvPr id="1741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101" name="Group 47"/>
          <p:cNvGrpSpPr>
            <a:grpSpLocks/>
          </p:cNvGrpSpPr>
          <p:nvPr/>
        </p:nvGrpSpPr>
        <p:grpSpPr bwMode="auto">
          <a:xfrm>
            <a:off x="0" y="5181600"/>
            <a:ext cx="541338" cy="304800"/>
            <a:chOff x="4488" y="1488"/>
            <a:chExt cx="384" cy="192"/>
          </a:xfrm>
        </p:grpSpPr>
        <p:sp>
          <p:nvSpPr>
            <p:cNvPr id="1741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102" name="Group 50"/>
          <p:cNvGrpSpPr>
            <a:grpSpLocks/>
          </p:cNvGrpSpPr>
          <p:nvPr/>
        </p:nvGrpSpPr>
        <p:grpSpPr bwMode="auto">
          <a:xfrm>
            <a:off x="0" y="5562600"/>
            <a:ext cx="541338" cy="304800"/>
            <a:chOff x="4488" y="1488"/>
            <a:chExt cx="384" cy="192"/>
          </a:xfrm>
        </p:grpSpPr>
        <p:sp>
          <p:nvSpPr>
            <p:cNvPr id="1741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103" name="Group 53"/>
          <p:cNvGrpSpPr>
            <a:grpSpLocks/>
          </p:cNvGrpSpPr>
          <p:nvPr/>
        </p:nvGrpSpPr>
        <p:grpSpPr bwMode="auto">
          <a:xfrm>
            <a:off x="0" y="5943600"/>
            <a:ext cx="541338" cy="304800"/>
            <a:chOff x="4488" y="1488"/>
            <a:chExt cx="384" cy="192"/>
          </a:xfrm>
        </p:grpSpPr>
        <p:sp>
          <p:nvSpPr>
            <p:cNvPr id="1741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104" name="Group 56"/>
          <p:cNvGrpSpPr>
            <a:grpSpLocks/>
          </p:cNvGrpSpPr>
          <p:nvPr/>
        </p:nvGrpSpPr>
        <p:grpSpPr bwMode="auto">
          <a:xfrm>
            <a:off x="0" y="6324600"/>
            <a:ext cx="541338" cy="304800"/>
            <a:chOff x="4488" y="1488"/>
            <a:chExt cx="384" cy="192"/>
          </a:xfrm>
        </p:grpSpPr>
        <p:sp>
          <p:nvSpPr>
            <p:cNvPr id="1741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48187" name="Rectangle 59"/>
          <p:cNvSpPr>
            <a:spLocks noGrp="1" noChangeArrowheads="1"/>
          </p:cNvSpPr>
          <p:nvPr>
            <p:ph type="title" idx="4294967295"/>
          </p:nvPr>
        </p:nvSpPr>
        <p:spPr>
          <a:xfrm>
            <a:off x="2667000" y="762000"/>
            <a:ext cx="5148263" cy="1752600"/>
          </a:xfrm>
          <a:effectLst>
            <a:outerShdw blurRad="50800" dist="38100" dir="2700000">
              <a:schemeClr val="bg1">
                <a:alpha val="43000"/>
              </a:schemeClr>
            </a:outerShdw>
          </a:effectLst>
        </p:spPr>
        <p:txBody>
          <a:bodyPr/>
          <a:lstStyle/>
          <a:p>
            <a:pPr eaLnBrk="1" hangingPunct="1">
              <a:defRPr/>
            </a:pPr>
            <a:r>
              <a:rPr lang="ar-JO" sz="4000" b="1" dirty="0">
                <a:solidFill>
                  <a:schemeClr val="bg1"/>
                </a:solidFill>
                <a:effectLst>
                  <a:glow rad="228600">
                    <a:schemeClr val="accent4">
                      <a:satMod val="175000"/>
                      <a:alpha val="87983"/>
                    </a:schemeClr>
                  </a:glow>
                </a:effectLst>
                <a:latin typeface="Arial" panose="020B0604020202020204" pitchFamily="34" charset="0"/>
                <a:ea typeface="Microsoft Sans Serif" panose="020B0604020202020204" pitchFamily="34" charset="0"/>
                <a:cs typeface="Arial" panose="020B0604020202020204" pitchFamily="34" charset="0"/>
              </a:rPr>
              <a:t>اتجاهات غير الأخلاقين والأميين(غير المتعلمين )</a:t>
            </a:r>
            <a:endParaRPr lang="en-US" sz="4000" b="1" dirty="0">
              <a:solidFill>
                <a:schemeClr val="bg1"/>
              </a:solidFill>
              <a:effectLst>
                <a:glow rad="228600">
                  <a:schemeClr val="accent4">
                    <a:satMod val="175000"/>
                    <a:alpha val="87983"/>
                  </a:schemeClr>
                </a:glow>
              </a:effectLst>
              <a:latin typeface="Arial" panose="020B0604020202020204" pitchFamily="34" charset="0"/>
              <a:ea typeface="Microsoft Sans Serif" panose="020B0604020202020204" pitchFamily="34" charset="0"/>
              <a:cs typeface="Arial" panose="020B0604020202020204" pitchFamily="34" charset="0"/>
            </a:endParaRPr>
          </a:p>
        </p:txBody>
      </p:sp>
      <p:sp>
        <p:nvSpPr>
          <p:cNvPr id="60"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994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6130"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rot="488184">
            <a:off x="4572000" y="2743200"/>
            <a:ext cx="3792538" cy="3627438"/>
          </a:xfrm>
        </p:spPr>
      </p:pic>
      <p:pic>
        <p:nvPicPr>
          <p:cNvPr id="176131"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rot="21262410">
            <a:off x="914400" y="533400"/>
            <a:ext cx="4335463" cy="3657600"/>
          </a:xfrm>
        </p:spPr>
      </p:pic>
      <p:sp>
        <p:nvSpPr>
          <p:cNvPr id="176132"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33"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34"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35" name="AutoShape 7"/>
          <p:cNvSpPr>
            <a:spLocks noChangeArrowheads="1"/>
          </p:cNvSpPr>
          <p:nvPr/>
        </p:nvSpPr>
        <p:spPr bwMode="auto">
          <a:xfrm rot="10437214">
            <a:off x="4775200"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36"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76137" name="Group 9"/>
          <p:cNvGrpSpPr>
            <a:grpSpLocks/>
          </p:cNvGrpSpPr>
          <p:nvPr/>
        </p:nvGrpSpPr>
        <p:grpSpPr bwMode="auto">
          <a:xfrm>
            <a:off x="0" y="228600"/>
            <a:ext cx="541338" cy="304800"/>
            <a:chOff x="4488" y="1488"/>
            <a:chExt cx="384" cy="192"/>
          </a:xfrm>
        </p:grpSpPr>
        <p:sp>
          <p:nvSpPr>
            <p:cNvPr id="17618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8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38" name="Group 12"/>
          <p:cNvGrpSpPr>
            <a:grpSpLocks/>
          </p:cNvGrpSpPr>
          <p:nvPr/>
        </p:nvGrpSpPr>
        <p:grpSpPr bwMode="auto">
          <a:xfrm>
            <a:off x="0" y="609600"/>
            <a:ext cx="541338" cy="304800"/>
            <a:chOff x="4488" y="1488"/>
            <a:chExt cx="384" cy="192"/>
          </a:xfrm>
        </p:grpSpPr>
        <p:sp>
          <p:nvSpPr>
            <p:cNvPr id="17618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8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39" name="Group 15"/>
          <p:cNvGrpSpPr>
            <a:grpSpLocks/>
          </p:cNvGrpSpPr>
          <p:nvPr/>
        </p:nvGrpSpPr>
        <p:grpSpPr bwMode="auto">
          <a:xfrm>
            <a:off x="0" y="990600"/>
            <a:ext cx="541338" cy="304800"/>
            <a:chOff x="4488" y="1488"/>
            <a:chExt cx="384" cy="192"/>
          </a:xfrm>
        </p:grpSpPr>
        <p:sp>
          <p:nvSpPr>
            <p:cNvPr id="17618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8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0" name="Group 18"/>
          <p:cNvGrpSpPr>
            <a:grpSpLocks/>
          </p:cNvGrpSpPr>
          <p:nvPr/>
        </p:nvGrpSpPr>
        <p:grpSpPr bwMode="auto">
          <a:xfrm>
            <a:off x="0" y="1371600"/>
            <a:ext cx="541338" cy="304800"/>
            <a:chOff x="4488" y="1488"/>
            <a:chExt cx="384" cy="192"/>
          </a:xfrm>
        </p:grpSpPr>
        <p:sp>
          <p:nvSpPr>
            <p:cNvPr id="17618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8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1" name="Group 21"/>
          <p:cNvGrpSpPr>
            <a:grpSpLocks/>
          </p:cNvGrpSpPr>
          <p:nvPr/>
        </p:nvGrpSpPr>
        <p:grpSpPr bwMode="auto">
          <a:xfrm>
            <a:off x="0" y="1752600"/>
            <a:ext cx="541338" cy="304800"/>
            <a:chOff x="4488" y="1488"/>
            <a:chExt cx="384" cy="192"/>
          </a:xfrm>
        </p:grpSpPr>
        <p:sp>
          <p:nvSpPr>
            <p:cNvPr id="17618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8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2" name="Group 24"/>
          <p:cNvGrpSpPr>
            <a:grpSpLocks/>
          </p:cNvGrpSpPr>
          <p:nvPr/>
        </p:nvGrpSpPr>
        <p:grpSpPr bwMode="auto">
          <a:xfrm>
            <a:off x="0" y="2133600"/>
            <a:ext cx="541338" cy="304800"/>
            <a:chOff x="4488" y="1488"/>
            <a:chExt cx="384" cy="192"/>
          </a:xfrm>
        </p:grpSpPr>
        <p:sp>
          <p:nvSpPr>
            <p:cNvPr id="17617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7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3" name="Group 27"/>
          <p:cNvGrpSpPr>
            <a:grpSpLocks/>
          </p:cNvGrpSpPr>
          <p:nvPr/>
        </p:nvGrpSpPr>
        <p:grpSpPr bwMode="auto">
          <a:xfrm>
            <a:off x="0" y="2514600"/>
            <a:ext cx="541338" cy="304800"/>
            <a:chOff x="4488" y="1488"/>
            <a:chExt cx="384" cy="192"/>
          </a:xfrm>
        </p:grpSpPr>
        <p:sp>
          <p:nvSpPr>
            <p:cNvPr id="17617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7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4" name="Group 30"/>
          <p:cNvGrpSpPr>
            <a:grpSpLocks/>
          </p:cNvGrpSpPr>
          <p:nvPr/>
        </p:nvGrpSpPr>
        <p:grpSpPr bwMode="auto">
          <a:xfrm>
            <a:off x="0" y="2895600"/>
            <a:ext cx="541338" cy="304800"/>
            <a:chOff x="4488" y="1488"/>
            <a:chExt cx="384" cy="192"/>
          </a:xfrm>
        </p:grpSpPr>
        <p:sp>
          <p:nvSpPr>
            <p:cNvPr id="17617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7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5" name="Group 33"/>
          <p:cNvGrpSpPr>
            <a:grpSpLocks/>
          </p:cNvGrpSpPr>
          <p:nvPr/>
        </p:nvGrpSpPr>
        <p:grpSpPr bwMode="auto">
          <a:xfrm>
            <a:off x="0" y="3276600"/>
            <a:ext cx="541338" cy="304800"/>
            <a:chOff x="4488" y="1488"/>
            <a:chExt cx="384" cy="192"/>
          </a:xfrm>
        </p:grpSpPr>
        <p:sp>
          <p:nvSpPr>
            <p:cNvPr id="17617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7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6" name="Group 36"/>
          <p:cNvGrpSpPr>
            <a:grpSpLocks/>
          </p:cNvGrpSpPr>
          <p:nvPr/>
        </p:nvGrpSpPr>
        <p:grpSpPr bwMode="auto">
          <a:xfrm>
            <a:off x="0" y="3657600"/>
            <a:ext cx="541338" cy="304800"/>
            <a:chOff x="4488" y="1488"/>
            <a:chExt cx="384" cy="192"/>
          </a:xfrm>
        </p:grpSpPr>
        <p:sp>
          <p:nvSpPr>
            <p:cNvPr id="17617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7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7" name="Group 39"/>
          <p:cNvGrpSpPr>
            <a:grpSpLocks/>
          </p:cNvGrpSpPr>
          <p:nvPr/>
        </p:nvGrpSpPr>
        <p:grpSpPr bwMode="auto">
          <a:xfrm>
            <a:off x="0" y="4038600"/>
            <a:ext cx="541338" cy="304800"/>
            <a:chOff x="4488" y="1488"/>
            <a:chExt cx="384" cy="192"/>
          </a:xfrm>
        </p:grpSpPr>
        <p:sp>
          <p:nvSpPr>
            <p:cNvPr id="17616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6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8" name="Group 42"/>
          <p:cNvGrpSpPr>
            <a:grpSpLocks/>
          </p:cNvGrpSpPr>
          <p:nvPr/>
        </p:nvGrpSpPr>
        <p:grpSpPr bwMode="auto">
          <a:xfrm>
            <a:off x="0" y="4419600"/>
            <a:ext cx="541338" cy="304800"/>
            <a:chOff x="4488" y="1488"/>
            <a:chExt cx="384" cy="192"/>
          </a:xfrm>
        </p:grpSpPr>
        <p:sp>
          <p:nvSpPr>
            <p:cNvPr id="17616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6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9" name="Group 45"/>
          <p:cNvGrpSpPr>
            <a:grpSpLocks/>
          </p:cNvGrpSpPr>
          <p:nvPr/>
        </p:nvGrpSpPr>
        <p:grpSpPr bwMode="auto">
          <a:xfrm>
            <a:off x="0" y="4800600"/>
            <a:ext cx="541338" cy="304800"/>
            <a:chOff x="4488" y="1488"/>
            <a:chExt cx="384" cy="192"/>
          </a:xfrm>
        </p:grpSpPr>
        <p:sp>
          <p:nvSpPr>
            <p:cNvPr id="17616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6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50" name="Group 48"/>
          <p:cNvGrpSpPr>
            <a:grpSpLocks/>
          </p:cNvGrpSpPr>
          <p:nvPr/>
        </p:nvGrpSpPr>
        <p:grpSpPr bwMode="auto">
          <a:xfrm>
            <a:off x="0" y="5181600"/>
            <a:ext cx="541338" cy="304800"/>
            <a:chOff x="4488" y="1488"/>
            <a:chExt cx="384" cy="192"/>
          </a:xfrm>
        </p:grpSpPr>
        <p:sp>
          <p:nvSpPr>
            <p:cNvPr id="17616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6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51" name="Group 51"/>
          <p:cNvGrpSpPr>
            <a:grpSpLocks/>
          </p:cNvGrpSpPr>
          <p:nvPr/>
        </p:nvGrpSpPr>
        <p:grpSpPr bwMode="auto">
          <a:xfrm>
            <a:off x="0" y="5562600"/>
            <a:ext cx="541338" cy="304800"/>
            <a:chOff x="4488" y="1488"/>
            <a:chExt cx="384" cy="192"/>
          </a:xfrm>
        </p:grpSpPr>
        <p:sp>
          <p:nvSpPr>
            <p:cNvPr id="17616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6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52" name="Group 54"/>
          <p:cNvGrpSpPr>
            <a:grpSpLocks/>
          </p:cNvGrpSpPr>
          <p:nvPr/>
        </p:nvGrpSpPr>
        <p:grpSpPr bwMode="auto">
          <a:xfrm>
            <a:off x="0" y="5943600"/>
            <a:ext cx="541338" cy="304800"/>
            <a:chOff x="4488" y="1488"/>
            <a:chExt cx="384" cy="192"/>
          </a:xfrm>
        </p:grpSpPr>
        <p:sp>
          <p:nvSpPr>
            <p:cNvPr id="17615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5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53" name="Group 57"/>
          <p:cNvGrpSpPr>
            <a:grpSpLocks/>
          </p:cNvGrpSpPr>
          <p:nvPr/>
        </p:nvGrpSpPr>
        <p:grpSpPr bwMode="auto">
          <a:xfrm>
            <a:off x="0" y="6324600"/>
            <a:ext cx="541338" cy="304800"/>
            <a:chOff x="4488" y="1488"/>
            <a:chExt cx="384" cy="192"/>
          </a:xfrm>
        </p:grpSpPr>
        <p:sp>
          <p:nvSpPr>
            <p:cNvPr id="17615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5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76154"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55"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5219700" y="312738"/>
            <a:ext cx="3924300" cy="2176462"/>
          </a:xfrm>
        </p:spPr>
        <p:txBody>
          <a:bodyPr/>
          <a:lstStyle/>
          <a:p>
            <a:r>
              <a:rPr lang="ar-JO" dirty="0">
                <a:latin typeface="Arial" panose="020B0604020202020204" pitchFamily="34" charset="0"/>
                <a:cs typeface="Arial" panose="020B0604020202020204" pitchFamily="34" charset="0"/>
              </a:rPr>
              <a:t>مراحيض وقنوات مائية</a:t>
            </a:r>
            <a:endParaRPr lang="en-US" dirty="0">
              <a:latin typeface="Arial" panose="020B0604020202020204" pitchFamily="34" charset="0"/>
              <a:cs typeface="Arial" panose="020B0604020202020204" pitchFamily="34" charset="0"/>
            </a:endParaRPr>
          </a:p>
        </p:txBody>
      </p:sp>
      <p:sp>
        <p:nvSpPr>
          <p:cNvPr id="63"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657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ان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defTabSz="914400" eaLnBrk="0" fontAlgn="base" hangingPunct="0">
              <a:spcBef>
                <a:spcPct val="0"/>
              </a:spcBef>
              <a:spcAft>
                <a:spcPct val="0"/>
              </a:spcAft>
            </a:pPr>
            <a:r>
              <a:rPr lang="ar-JO" sz="5400" dirty="0">
                <a:solidFill>
                  <a:srgbClr val="FFFFFF"/>
                </a:solidFill>
                <a:latin typeface="Arial" panose="020B0604020202020204" pitchFamily="34" charset="0"/>
                <a:ea typeface="ＭＳ Ｐゴシック" charset="0"/>
                <a:cs typeface="Arial" panose="020B0604020202020204" pitchFamily="34" charset="0"/>
              </a:rPr>
              <a:t>ر </a:t>
            </a:r>
            <a:endParaRPr lang="en-US" sz="5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ar-JO" sz="7200" dirty="0">
                <a:solidFill>
                  <a:srgbClr val="000000"/>
                </a:solidFill>
                <a:latin typeface="Arial" panose="020B0604020202020204" pitchFamily="34" charset="0"/>
                <a:ea typeface="ＭＳ Ｐゴシック" charset="0"/>
                <a:cs typeface="Arial" panose="020B0604020202020204" pitchFamily="34" charset="0"/>
              </a:rPr>
              <a:t>رؤيا</a:t>
            </a:r>
            <a:endParaRPr lang="en-US" sz="720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4408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2150"/>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noChangeAspect="1"/>
          </p:cNvGrpSpPr>
          <p:nvPr/>
        </p:nvGrpSpPr>
        <p:grpSpPr bwMode="auto">
          <a:xfrm>
            <a:off x="3201987" y="2349500"/>
            <a:ext cx="2486025" cy="2627313"/>
            <a:chOff x="3059832" y="2348880"/>
            <a:chExt cx="2664304" cy="2664311"/>
          </a:xfrm>
        </p:grpSpPr>
        <p:sp>
          <p:nvSpPr>
            <p:cNvPr id="788507" name="Oval Callout 2"/>
            <p:cNvSpPr>
              <a:spLocks noChangeArrowheads="1"/>
            </p:cNvSpPr>
            <p:nvPr/>
          </p:nvSpPr>
          <p:spPr bwMode="auto">
            <a:xfrm>
              <a:off x="3059832" y="2348880"/>
              <a:ext cx="2664304" cy="2664311"/>
            </a:xfrm>
            <a:prstGeom prst="wedgeEllipseCallout">
              <a:avLst>
                <a:gd name="adj1" fmla="val -93111"/>
                <a:gd name="adj2" fmla="val 5300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Arial" panose="020B0604020202020204" pitchFamily="34" charset="0"/>
              </a:endParaRPr>
            </a:p>
          </p:txBody>
        </p:sp>
        <p:sp>
          <p:nvSpPr>
            <p:cNvPr id="27" name="TextBox 26"/>
            <p:cNvSpPr txBox="1"/>
            <p:nvPr/>
          </p:nvSpPr>
          <p:spPr>
            <a:xfrm>
              <a:off x="3204631" y="2709488"/>
              <a:ext cx="2448714" cy="1217233"/>
            </a:xfrm>
            <a:prstGeom prst="rect">
              <a:avLst/>
            </a:prstGeom>
            <a:noFill/>
            <a:ln>
              <a:noFill/>
            </a:ln>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المسيح: 7 كواكب في اليد اليمنى، يمشي بين المناير</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7" name="Group 6"/>
          <p:cNvGrpSpPr>
            <a:grpSpLocks noChangeAspect="1"/>
          </p:cNvGrpSpPr>
          <p:nvPr/>
        </p:nvGrpSpPr>
        <p:grpSpPr bwMode="auto">
          <a:xfrm>
            <a:off x="2613924" y="2349500"/>
            <a:ext cx="3148704" cy="2663693"/>
            <a:chOff x="4448572" y="2348880"/>
            <a:chExt cx="1499346" cy="2664296"/>
          </a:xfrm>
        </p:grpSpPr>
        <p:sp>
          <p:nvSpPr>
            <p:cNvPr id="788505" name="Oval 23"/>
            <p:cNvSpPr>
              <a:spLocks noChangeArrowheads="1"/>
            </p:cNvSpPr>
            <p:nvPr/>
          </p:nvSpPr>
          <p:spPr bwMode="auto">
            <a:xfrm>
              <a:off x="4465959" y="2348880"/>
              <a:ext cx="1402185" cy="2664296"/>
            </a:xfrm>
            <a:prstGeom prst="ellipse">
              <a:avLst/>
            </a:prstGeom>
            <a:solidFill>
              <a:srgbClr val="008000"/>
            </a:solidFill>
            <a:ln w="9525">
              <a:solidFill>
                <a:schemeClr val="tx1"/>
              </a:solidFill>
              <a:round/>
              <a:headEnd/>
              <a:tailEnd type="stealth" w="lg" len="lg"/>
            </a:ln>
          </p:spPr>
          <p:txBody>
            <a:bodyPr wrap="square"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Arial" panose="020B0604020202020204" pitchFamily="34" charset="0"/>
              </a:endParaRPr>
            </a:p>
          </p:txBody>
        </p:sp>
        <p:sp>
          <p:nvSpPr>
            <p:cNvPr id="25" name="TextBox 24"/>
            <p:cNvSpPr txBox="1"/>
            <p:nvPr/>
          </p:nvSpPr>
          <p:spPr>
            <a:xfrm>
              <a:off x="4448572" y="2420334"/>
              <a:ext cx="1499346" cy="1939431"/>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الثناء:</a:t>
              </a: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الأفعال والعمل الجاد   والمثابرة</a:t>
              </a: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لا يتسامح مع الأشرار، يتحمل المشقات، يكره النيقولاويين</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9" name="Group 8"/>
          <p:cNvGrpSpPr>
            <a:grpSpLocks noChangeAspect="1"/>
          </p:cNvGrpSpPr>
          <p:nvPr/>
        </p:nvGrpSpPr>
        <p:grpSpPr bwMode="auto">
          <a:xfrm>
            <a:off x="2530475" y="1844675"/>
            <a:ext cx="3697287" cy="3671888"/>
            <a:chOff x="2555776" y="1844824"/>
            <a:chExt cx="3744416" cy="3672408"/>
          </a:xfrm>
        </p:grpSpPr>
        <p:sp>
          <p:nvSpPr>
            <p:cNvPr id="78850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Arial" panose="020B0604020202020204" pitchFamily="34" charset="0"/>
              </a:endParaRPr>
            </a:p>
          </p:txBody>
        </p:sp>
        <p:sp>
          <p:nvSpPr>
            <p:cNvPr id="23" name="TextBox 22"/>
            <p:cNvSpPr txBox="1"/>
            <p:nvPr/>
          </p:nvSpPr>
          <p:spPr>
            <a:xfrm>
              <a:off x="3290737" y="1844824"/>
              <a:ext cx="2290683" cy="1200499"/>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التوبيخ</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تركت محبتك الأولى</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88488"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أفسس (رؤيا 2: 1-7)</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3" name="TextBox 32"/>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4" name="TextBox 33"/>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5" name="TextBox 34"/>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7" name="TextBox 36"/>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8" name="TextBox 37"/>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prstClr val="white"/>
                </a:solidFill>
                <a:latin typeface="Arial" charset="0"/>
                <a:cs typeface="Arial" charset="0"/>
              </a:rPr>
              <a:t>349</a:t>
            </a:r>
            <a:endParaRPr lang="en-US" b="1" dirty="0">
              <a:solidFill>
                <a:prstClr val="white"/>
              </a:solidFill>
              <a:latin typeface="Arial" charset="0"/>
              <a:cs typeface="Arial" charset="0"/>
            </a:endParaRPr>
          </a:p>
        </p:txBody>
      </p:sp>
      <p:grpSp>
        <p:nvGrpSpPr>
          <p:cNvPr id="11" name="Group 10"/>
          <p:cNvGrpSpPr>
            <a:grpSpLocks noChangeAspect="1"/>
          </p:cNvGrpSpPr>
          <p:nvPr/>
        </p:nvGrpSpPr>
        <p:grpSpPr bwMode="auto">
          <a:xfrm>
            <a:off x="2497255" y="1806579"/>
            <a:ext cx="4171833" cy="3881844"/>
            <a:chOff x="2060104" y="1349152"/>
            <a:chExt cx="4672136" cy="4600129"/>
          </a:xfrm>
        </p:grpSpPr>
        <p:sp>
          <p:nvSpPr>
            <p:cNvPr id="17" name="Oval 16"/>
            <p:cNvSpPr/>
            <p:nvPr/>
          </p:nvSpPr>
          <p:spPr bwMode="auto">
            <a:xfrm>
              <a:off x="2060104" y="1349152"/>
              <a:ext cx="4672136" cy="4600129"/>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Arial" panose="020B0604020202020204" pitchFamily="34" charset="0"/>
              </a:endParaRPr>
            </a:p>
          </p:txBody>
        </p:sp>
        <p:sp>
          <p:nvSpPr>
            <p:cNvPr id="19" name="TextBox 18"/>
            <p:cNvSpPr txBox="1"/>
            <p:nvPr/>
          </p:nvSpPr>
          <p:spPr>
            <a:xfrm>
              <a:off x="3059552" y="1412646"/>
              <a:ext cx="2665193" cy="2308100"/>
            </a:xfrm>
            <a:prstGeom prst="rect">
              <a:avLst/>
            </a:prstGeom>
            <a:noFill/>
          </p:spPr>
          <p:txBody>
            <a:bodyPr>
              <a:spAutoFit/>
            </a:bodyPr>
            <a:lstStyle/>
            <a:p>
              <a:pPr algn="ctr" defTabSz="914400" eaLnBrk="0" fontAlgn="base" hangingPunct="0">
                <a:spcBef>
                  <a:spcPct val="0"/>
                </a:spcBef>
                <a:spcAft>
                  <a:spcPct val="0"/>
                </a:spcAft>
                <a:defRPr/>
              </a:pPr>
              <a:r>
                <a:rPr lang="ar-JO" sz="2400" b="1" dirty="0">
                  <a:effectLst>
                    <a:outerShdw blurRad="38100" dist="38100" dir="2700000" algn="tl">
                      <a:srgbClr val="000000">
                        <a:alpha val="43137"/>
                      </a:srgbClr>
                    </a:outerShdw>
                  </a:effectLst>
                  <a:latin typeface="Arial"/>
                  <a:ea typeface="ＭＳ Ｐゴシック" charset="0"/>
                  <a:cs typeface="Arial"/>
                </a:rPr>
                <a:t>الحث</a:t>
              </a:r>
              <a:endParaRPr lang="en-US" sz="2400" b="1" dirty="0">
                <a:effectLst>
                  <a:outerShdw blurRad="38100" dist="38100" dir="2700000" algn="tl">
                    <a:srgbClr val="000000">
                      <a:alpha val="43137"/>
                    </a:srgbClr>
                  </a:outerShdw>
                </a:effectLst>
                <a:latin typeface="Arial"/>
                <a:ea typeface="ＭＳ Ｐゴシック" charset="0"/>
                <a:cs typeface="Arial"/>
              </a:endParaRPr>
            </a:p>
            <a:p>
              <a:pPr defTabSz="914400" eaLnBrk="0" fontAlgn="base" hangingPunct="0">
                <a:spcBef>
                  <a:spcPct val="0"/>
                </a:spcBef>
                <a:spcAft>
                  <a:spcPct val="0"/>
                </a:spcAft>
                <a:defRPr/>
              </a:pPr>
              <a:endParaRPr lang="en-US" sz="2400" b="1" dirty="0">
                <a:solidFill>
                  <a:srgbClr val="000090"/>
                </a:solidFill>
                <a:effectLst>
                  <a:outerShdw blurRad="38100" dist="38100" dir="2700000" algn="tl">
                    <a:srgbClr val="000000">
                      <a:alpha val="43137"/>
                    </a:srgbClr>
                  </a:outerShdw>
                </a:effectLst>
                <a:latin typeface="Arial"/>
                <a:ea typeface="ＭＳ Ｐゴシック" charset="0"/>
                <a:cs typeface="Arial"/>
              </a:endParaRPr>
            </a:p>
            <a:p>
              <a:pPr algn="r" defTabSz="914400" eaLnBrk="0" fontAlgn="base" hangingPunct="0">
                <a:spcBef>
                  <a:spcPct val="0"/>
                </a:spcBef>
                <a:spcAft>
                  <a:spcPct val="0"/>
                </a:spcAft>
                <a:defRPr/>
              </a:pPr>
              <a:r>
                <a:rPr lang="ar-JO" sz="2400" b="1" dirty="0">
                  <a:solidFill>
                    <a:srgbClr val="000090"/>
                  </a:solidFill>
                  <a:effectLst>
                    <a:outerShdw blurRad="38100" dist="38100" dir="2700000" algn="tl">
                      <a:srgbClr val="000000">
                        <a:alpha val="43137"/>
                      </a:srgbClr>
                    </a:outerShdw>
                  </a:effectLst>
                  <a:latin typeface="Arial"/>
                  <a:ea typeface="ＭＳ Ｐゴシック" charset="0"/>
                  <a:cs typeface="Arial"/>
                </a:rPr>
                <a:t>1. اذكر</a:t>
              </a:r>
              <a:endParaRPr lang="en-US" sz="2400" b="1" dirty="0">
                <a:solidFill>
                  <a:srgbClr val="000090"/>
                </a:solidFill>
                <a:effectLst>
                  <a:outerShdw blurRad="38100" dist="38100" dir="2700000" algn="tl">
                    <a:srgbClr val="000000">
                      <a:alpha val="43137"/>
                    </a:srgbClr>
                  </a:outerShdw>
                </a:effectLst>
                <a:latin typeface="Arial"/>
                <a:ea typeface="ＭＳ Ｐゴシック" charset="0"/>
                <a:cs typeface="Arial"/>
              </a:endParaRPr>
            </a:p>
            <a:p>
              <a:pPr algn="r" defTabSz="914400" eaLnBrk="0" fontAlgn="base" hangingPunct="0">
                <a:spcBef>
                  <a:spcPct val="0"/>
                </a:spcBef>
                <a:spcAft>
                  <a:spcPct val="0"/>
                </a:spcAft>
                <a:defRPr/>
              </a:pPr>
              <a:r>
                <a:rPr lang="ar-JO" sz="2400" b="1" dirty="0">
                  <a:solidFill>
                    <a:srgbClr val="000090"/>
                  </a:solidFill>
                  <a:effectLst>
                    <a:outerShdw blurRad="38100" dist="38100" dir="2700000" algn="tl">
                      <a:srgbClr val="000000">
                        <a:alpha val="43137"/>
                      </a:srgbClr>
                    </a:outerShdw>
                  </a:effectLst>
                  <a:latin typeface="Arial"/>
                  <a:ea typeface="ＭＳ Ｐゴシック" charset="0"/>
                  <a:cs typeface="Arial"/>
                </a:rPr>
                <a:t>2. تب</a:t>
              </a:r>
              <a:endParaRPr lang="en-US" sz="2400" b="1" dirty="0">
                <a:effectLst>
                  <a:outerShdw blurRad="38100" dist="38100" dir="2700000" algn="tl">
                    <a:srgbClr val="000000">
                      <a:alpha val="43137"/>
                    </a:srgbClr>
                  </a:outerShdw>
                </a:effectLst>
                <a:latin typeface="Arial"/>
                <a:ea typeface="ＭＳ Ｐゴシック" charset="0"/>
                <a:cs typeface="Arial"/>
              </a:endParaRPr>
            </a:p>
            <a:p>
              <a:pPr algn="r" defTabSz="914400" eaLnBrk="0" fontAlgn="base" hangingPunct="0">
                <a:spcBef>
                  <a:spcPct val="0"/>
                </a:spcBef>
                <a:spcAft>
                  <a:spcPct val="0"/>
                </a:spcAft>
                <a:defRPr/>
              </a:pPr>
              <a:r>
                <a:rPr lang="ar-JO" sz="2400" b="1" dirty="0">
                  <a:effectLst>
                    <a:outerShdw blurRad="38100" dist="38100" dir="2700000" algn="tl">
                      <a:srgbClr val="000000">
                        <a:alpha val="43137"/>
                      </a:srgbClr>
                    </a:outerShdw>
                  </a:effectLst>
                  <a:latin typeface="Arial"/>
                  <a:ea typeface="ＭＳ Ｐゴシック" charset="0"/>
                  <a:cs typeface="Arial"/>
                </a:rPr>
                <a:t>3.</a:t>
              </a:r>
              <a:r>
                <a:rPr lang="ar-JO" sz="2400" b="1" dirty="0">
                  <a:solidFill>
                    <a:srgbClr val="00634B"/>
                  </a:solidFill>
                  <a:effectLst>
                    <a:outerShdw blurRad="38100" dist="38100" dir="2700000" algn="tl">
                      <a:srgbClr val="000000">
                        <a:alpha val="43137"/>
                      </a:srgbClr>
                    </a:outerShdw>
                  </a:effectLst>
                  <a:latin typeface="Arial"/>
                  <a:ea typeface="ＭＳ Ｐゴシック" charset="0"/>
                  <a:cs typeface="Arial"/>
                </a:rPr>
                <a:t> ارجع </a:t>
              </a:r>
              <a:r>
                <a:rPr lang="ar-JO" sz="2400" b="1" dirty="0">
                  <a:effectLst>
                    <a:outerShdw blurRad="38100" dist="38100" dir="2700000" algn="tl">
                      <a:srgbClr val="000000">
                        <a:alpha val="43137"/>
                      </a:srgbClr>
                    </a:outerShdw>
                  </a:effectLst>
                  <a:latin typeface="Arial"/>
                  <a:ea typeface="ＭＳ Ｐゴシック" charset="0"/>
                  <a:cs typeface="Arial"/>
                </a:rPr>
                <a:t>إلى الأمور التي فعلتها سابقاً</a:t>
              </a:r>
              <a:endParaRPr lang="en-US" sz="2400" b="1" dirty="0">
                <a:effectLst>
                  <a:outerShdw blurRad="38100" dist="38100" dir="2700000" algn="tl">
                    <a:srgbClr val="000000">
                      <a:alpha val="43137"/>
                    </a:srgbClr>
                  </a:outerShdw>
                </a:effectLst>
                <a:latin typeface="Arial"/>
                <a:ea typeface="ＭＳ Ｐゴシック" charset="0"/>
                <a:cs typeface="Arial"/>
              </a:endParaRPr>
            </a:p>
          </p:txBody>
        </p:sp>
      </p:grpSp>
      <p:grpSp>
        <p:nvGrpSpPr>
          <p:cNvPr id="13" name="Group 12"/>
          <p:cNvGrpSpPr>
            <a:grpSpLocks noChangeAspect="1"/>
          </p:cNvGrpSpPr>
          <p:nvPr/>
        </p:nvGrpSpPr>
        <p:grpSpPr bwMode="auto">
          <a:xfrm>
            <a:off x="2144369" y="1472508"/>
            <a:ext cx="4783255" cy="4479666"/>
            <a:chOff x="1475656" y="836712"/>
            <a:chExt cx="5904656" cy="5688631"/>
          </a:xfrm>
        </p:grpSpPr>
        <p:sp>
          <p:nvSpPr>
            <p:cNvPr id="788499" name="Oval 4"/>
            <p:cNvSpPr>
              <a:spLocks noChangeArrowheads="1"/>
            </p:cNvSpPr>
            <p:nvPr/>
          </p:nvSpPr>
          <p:spPr bwMode="auto">
            <a:xfrm>
              <a:off x="1475656" y="836712"/>
              <a:ext cx="5904656" cy="5688631"/>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Arial" panose="020B0604020202020204" pitchFamily="34" charset="0"/>
              </a:endParaRPr>
            </a:p>
          </p:txBody>
        </p:sp>
        <p:sp>
          <p:nvSpPr>
            <p:cNvPr id="15" name="TextBox 14"/>
            <p:cNvSpPr txBox="1"/>
            <p:nvPr/>
          </p:nvSpPr>
          <p:spPr>
            <a:xfrm>
              <a:off x="2698445" y="836712"/>
              <a:ext cx="3384918" cy="1939203"/>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التحذير</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إن لم تتب </a:t>
              </a:r>
            </a:p>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فإني آتي </a:t>
              </a:r>
            </a:p>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وأزحزح منارتك</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28" name="Group 27"/>
          <p:cNvGrpSpPr>
            <a:grpSpLocks noChangeAspect="1"/>
          </p:cNvGrpSpPr>
          <p:nvPr/>
        </p:nvGrpSpPr>
        <p:grpSpPr bwMode="auto">
          <a:xfrm>
            <a:off x="1544278" y="615922"/>
            <a:ext cx="6070601" cy="6192838"/>
            <a:chOff x="1475656" y="836712"/>
            <a:chExt cx="5904656" cy="5688632"/>
          </a:xfrm>
        </p:grpSpPr>
        <p:sp>
          <p:nvSpPr>
            <p:cNvPr id="788497"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Arial" panose="020B0604020202020204" pitchFamily="34" charset="0"/>
              </a:endParaRPr>
            </a:p>
          </p:txBody>
        </p:sp>
        <p:sp>
          <p:nvSpPr>
            <p:cNvPr id="30" name="TextBox 29"/>
            <p:cNvSpPr txBox="1"/>
            <p:nvPr/>
          </p:nvSpPr>
          <p:spPr>
            <a:xfrm>
              <a:off x="3484470" y="836712"/>
              <a:ext cx="1887026" cy="1441862"/>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الوعد</a:t>
              </a:r>
              <a:endParaRPr lang="en-US" sz="2400" b="1" dirty="0">
                <a:solidFill>
                  <a:prstClr val="white"/>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panose="020B0604020202020204" pitchFamily="34" charset="0"/>
                  <a:ea typeface="Microsoft Sans Serif" panose="020B0604020202020204" pitchFamily="34" charset="0"/>
                  <a:cs typeface="Arial" panose="020B0604020202020204" pitchFamily="34" charset="0"/>
                </a:rPr>
                <a:t>سوف تأكل من شجرة الحياة </a:t>
              </a:r>
              <a:endParaRPr lang="en-US" sz="2400" b="1" dirty="0">
                <a:solidFill>
                  <a:prstClr val="white"/>
                </a:solidFill>
                <a:effectLst>
                  <a:outerShdw blurRad="38100" dist="38100" dir="2700000" algn="tl">
                    <a:srgbClr val="000000">
                      <a:alpha val="43137"/>
                    </a:srgbClr>
                  </a:outerShdw>
                </a:effectLst>
                <a:latin typeface="Arial" panose="020B0604020202020204" pitchFamily="34" charset="0"/>
                <a:ea typeface="Microsoft Sans Serif"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407780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amidst-the-lampsta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9812" name="Text Box 4"/>
          <p:cNvSpPr txBox="1">
            <a:spLocks noChangeArrowheads="1"/>
          </p:cNvSpPr>
          <p:nvPr/>
        </p:nvSpPr>
        <p:spPr bwMode="auto">
          <a:xfrm>
            <a:off x="83820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b="1" dirty="0">
                <a:solidFill>
                  <a:srgbClr val="EAEAEA"/>
                </a:solidFill>
                <a:latin typeface="Arial"/>
                <a:cs typeface="Arial"/>
              </a:rPr>
              <a:t>349</a:t>
            </a:r>
            <a:endParaRPr lang="en-US" dirty="0">
              <a:solidFill>
                <a:srgbClr val="EAEAEA"/>
              </a:solidFill>
              <a:latin typeface="Arial"/>
              <a:cs typeface="Arial"/>
            </a:endParaRPr>
          </a:p>
        </p:txBody>
      </p:sp>
      <p:sp>
        <p:nvSpPr>
          <p:cNvPr id="8" name="Title 1"/>
          <p:cNvSpPr txBox="1">
            <a:spLocks/>
          </p:cNvSpPr>
          <p:nvPr/>
        </p:nvSpPr>
        <p:spPr bwMode="auto">
          <a:xfrm>
            <a:off x="27310" y="303289"/>
            <a:ext cx="8509125" cy="128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ar-JO" altLang="zh-TW" sz="2800" b="1" kern="0" dirty="0">
                <a:solidFill>
                  <a:srgbClr val="FFFFFF"/>
                </a:solidFill>
                <a:effectLst>
                  <a:glow rad="228600">
                    <a:srgbClr val="2D002D">
                      <a:alpha val="75000"/>
                    </a:srgbClr>
                  </a:glow>
                </a:effectLst>
                <a:latin typeface="Arial" panose="020B0604020202020204" pitchFamily="34" charset="0"/>
                <a:cs typeface="Arial" panose="020B0604020202020204" pitchFamily="34" charset="0"/>
              </a:rPr>
              <a:t>هذا يقوله الممسك السبعة الكواكب في يمينه                           الماشي في وسط السبع المناير الذهبية</a:t>
            </a:r>
            <a:endParaRPr lang="en-US" altLang="zh-TW" sz="2800" b="1" kern="0" dirty="0">
              <a:solidFill>
                <a:srgbClr val="FFFFFF"/>
              </a:solidFill>
              <a:effectLst>
                <a:glow rad="228600">
                  <a:srgbClr val="2D002D">
                    <a:alpha val="75000"/>
                  </a:srgbClr>
                </a:glow>
              </a:effectLst>
              <a:latin typeface="Arial" panose="020B0604020202020204" pitchFamily="34" charset="0"/>
              <a:cs typeface="Arial" panose="020B0604020202020204" pitchFamily="34" charset="0"/>
            </a:endParaRPr>
          </a:p>
          <a:p>
            <a:pPr defTabSz="914400"/>
            <a:r>
              <a:rPr lang="ar-JO" altLang="zh-TW" sz="2800" b="1" kern="0" dirty="0">
                <a:solidFill>
                  <a:srgbClr val="FFFFFF"/>
                </a:solidFill>
                <a:effectLst>
                  <a:glow rad="228600">
                    <a:srgbClr val="2D002D">
                      <a:alpha val="75000"/>
                    </a:srgbClr>
                  </a:glow>
                </a:effectLst>
                <a:latin typeface="Arial" panose="020B0604020202020204" pitchFamily="34" charset="0"/>
                <a:cs typeface="Arial" panose="020B0604020202020204" pitchFamily="34" charset="0"/>
              </a:rPr>
              <a:t>(2: 1ب)</a:t>
            </a:r>
            <a:endParaRPr lang="en-US" altLang="zh-TW" sz="2800" b="1" kern="0" dirty="0">
              <a:solidFill>
                <a:srgbClr val="FFFFFF"/>
              </a:solidFill>
              <a:effectLst>
                <a:glow rad="228600">
                  <a:srgbClr val="2D002D">
                    <a:alpha val="75000"/>
                  </a:srgbClr>
                </a:glow>
              </a:effectLst>
              <a:latin typeface="Arial" panose="020B0604020202020204" pitchFamily="34" charset="0"/>
              <a:cs typeface="Arial" panose="020B0604020202020204" pitchFamily="34" charset="0"/>
            </a:endParaRPr>
          </a:p>
          <a:p>
            <a:pPr defTabSz="914400"/>
            <a:endParaRPr lang="en-US" sz="2800" b="1" kern="0" dirty="0">
              <a:solidFill>
                <a:srgbClr val="FFFFFF"/>
              </a:solidFill>
              <a:effectLst>
                <a:glow rad="228600">
                  <a:srgbClr val="2D002D">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93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457200"/>
            <a:ext cx="3013075" cy="2168525"/>
          </a:xfrm>
        </p:spPr>
        <p:txBody>
          <a:bodyPr/>
          <a:lstStyle/>
          <a:p>
            <a:pPr algn="r" eaLnBrk="1" hangingPunct="1">
              <a:defRPr/>
            </a:pPr>
            <a:r>
              <a:rPr lang="ar-JO" sz="4400" b="1" u="sng" dirty="0">
                <a:solidFill>
                  <a:srgbClr val="FFFF00"/>
                </a:solidFill>
                <a:latin typeface="Times New Roman" charset="0"/>
                <a:cs typeface="Arial" charset="0"/>
              </a:rPr>
              <a:t>الشرح</a:t>
            </a:r>
            <a:r>
              <a:rPr lang="ar-JO" sz="4400" b="1" dirty="0">
                <a:latin typeface="Times New Roman" charset="0"/>
                <a:cs typeface="Arial" charset="0"/>
              </a:rPr>
              <a:t> الإفتتاحي (1):</a:t>
            </a:r>
            <a:endParaRPr lang="en-US" b="1" dirty="0">
              <a:latin typeface="Times New Roman" charset="0"/>
              <a:cs typeface="Arial" charset="0"/>
            </a:endParaRPr>
          </a:p>
        </p:txBody>
      </p:sp>
      <p:sp>
        <p:nvSpPr>
          <p:cNvPr id="26627" name="Rectangle 3"/>
          <p:cNvSpPr>
            <a:spLocks noGrp="1" noChangeArrowheads="1"/>
          </p:cNvSpPr>
          <p:nvPr>
            <p:ph type="body" idx="1"/>
          </p:nvPr>
        </p:nvSpPr>
        <p:spPr>
          <a:xfrm>
            <a:off x="-20638" y="2286000"/>
            <a:ext cx="3338513" cy="4038600"/>
          </a:xfrm>
        </p:spPr>
        <p:txBody>
          <a:bodyPr/>
          <a:lstStyle/>
          <a:p>
            <a:pPr eaLnBrk="1" hangingPunct="1">
              <a:defRPr/>
            </a:pPr>
            <a:endParaRPr lang="en-US" dirty="0">
              <a:latin typeface="Arial" charset="0"/>
              <a:cs typeface="Arial" charset="0"/>
            </a:endParaRPr>
          </a:p>
          <a:p>
            <a:pPr eaLnBrk="1" hangingPunct="1">
              <a:defRPr/>
            </a:pPr>
            <a:endParaRPr lang="en-US" b="1" dirty="0">
              <a:effectLst>
                <a:outerShdw blurRad="38100" dist="38100" dir="2700000" algn="tl">
                  <a:srgbClr val="666633"/>
                </a:outerShdw>
              </a:effectLst>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إلى ملاك الكنيسة في أفسس</a:t>
            </a:r>
            <a:endParaRPr lang="en-US" b="1" dirty="0">
              <a:effectLst>
                <a:outerShdw blurRad="38100" dist="38100" dir="2700000" algn="tl">
                  <a:srgbClr val="666633"/>
                </a:outerShdw>
              </a:effectLst>
              <a:latin typeface="Arial" charset="0"/>
              <a:cs typeface="Arial" charset="0"/>
            </a:endParaRPr>
          </a:p>
        </p:txBody>
      </p:sp>
      <p:pic>
        <p:nvPicPr>
          <p:cNvPr id="2253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17875" y="7938"/>
            <a:ext cx="5853113" cy="6850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ar-JO" b="1" dirty="0">
                <a:effectLst>
                  <a:outerShdw blurRad="38100" dist="38100" dir="2700000" algn="tl">
                    <a:srgbClr val="666633"/>
                  </a:outerShdw>
                </a:effectLst>
                <a:latin typeface="Times New Roman" charset="0"/>
                <a:cs typeface="Arial" charset="0"/>
              </a:rPr>
              <a:t>ثلاث احتمالات ممكنة:</a:t>
            </a:r>
            <a:endParaRPr lang="en-US" b="1" dirty="0">
              <a:effectLst>
                <a:outerShdw blurRad="38100" dist="38100" dir="2700000" algn="tl">
                  <a:srgbClr val="666633"/>
                </a:outerShdw>
              </a:effectLst>
              <a:latin typeface="Times New Roman" charset="0"/>
              <a:cs typeface="Arial" charset="0"/>
            </a:endParaRPr>
          </a:p>
        </p:txBody>
      </p:sp>
      <p:sp>
        <p:nvSpPr>
          <p:cNvPr id="3" name="Content Placeholder 2"/>
          <p:cNvSpPr>
            <a:spLocks noGrp="1"/>
          </p:cNvSpPr>
          <p:nvPr>
            <p:ph idx="1"/>
          </p:nvPr>
        </p:nvSpPr>
        <p:spPr>
          <a:xfrm>
            <a:off x="533400" y="1828800"/>
            <a:ext cx="8153400" cy="4267200"/>
          </a:xfrm>
        </p:spPr>
        <p:txBody>
          <a:bodyPr/>
          <a:lstStyle/>
          <a:p>
            <a:pPr algn="r" rtl="1">
              <a:defRPr/>
            </a:pPr>
            <a:r>
              <a:rPr lang="ar-JO" b="1" dirty="0">
                <a:effectLst>
                  <a:outerShdw blurRad="38100" dist="38100" dir="2700000" algn="tl">
                    <a:srgbClr val="666633"/>
                  </a:outerShdw>
                </a:effectLst>
                <a:latin typeface="Arial" charset="0"/>
                <a:cs typeface="Arial" charset="0"/>
              </a:rPr>
              <a:t>هم كائنات روحية (ملائكة) التي تسهر على كل من هذه الكنائس.</a:t>
            </a:r>
            <a:endParaRPr lang="en-US" b="1" dirty="0">
              <a:effectLst>
                <a:outerShdw blurRad="38100" dist="38100" dir="2700000" algn="tl">
                  <a:srgbClr val="666633"/>
                </a:outerShdw>
              </a:effectLst>
              <a:latin typeface="Arial" charset="0"/>
              <a:cs typeface="Arial" charset="0"/>
            </a:endParaRPr>
          </a:p>
          <a:p>
            <a:pPr>
              <a:defRPr/>
            </a:pPr>
            <a:endParaRPr lang="en-US" b="1" dirty="0">
              <a:effectLst>
                <a:outerShdw blurRad="38100" dist="38100" dir="2700000" algn="tl">
                  <a:srgbClr val="666633"/>
                </a:outerShdw>
              </a:effectLst>
              <a:latin typeface="Arial" charset="0"/>
              <a:cs typeface="Arial" charset="0"/>
            </a:endParaRPr>
          </a:p>
          <a:p>
            <a:pPr algn="r" rtl="1">
              <a:defRPr/>
            </a:pPr>
            <a:r>
              <a:rPr lang="ar-JO" b="1" dirty="0">
                <a:effectLst>
                  <a:outerShdw blurRad="38100" dist="38100" dir="2700000" algn="tl">
                    <a:srgbClr val="666633"/>
                  </a:outerShdw>
                </a:effectLst>
                <a:latin typeface="Arial" charset="0"/>
                <a:cs typeface="Arial" charset="0"/>
              </a:rPr>
              <a:t>هي إشارات إلى القائد الراعي لكل من هذه الكنائس.</a:t>
            </a:r>
            <a:endParaRPr lang="en-US" b="1" dirty="0">
              <a:effectLst>
                <a:outerShdw blurRad="38100" dist="38100" dir="2700000" algn="tl">
                  <a:srgbClr val="666633"/>
                </a:outerShdw>
              </a:effectLst>
              <a:latin typeface="Arial" charset="0"/>
              <a:cs typeface="Arial" charset="0"/>
            </a:endParaRPr>
          </a:p>
          <a:p>
            <a:pPr>
              <a:defRPr/>
            </a:pPr>
            <a:endParaRPr lang="en-US" b="1" dirty="0">
              <a:effectLst>
                <a:outerShdw blurRad="38100" dist="38100" dir="2700000" algn="tl">
                  <a:srgbClr val="666633"/>
                </a:outerShdw>
              </a:effectLst>
              <a:latin typeface="Arial" charset="0"/>
              <a:cs typeface="Arial" charset="0"/>
            </a:endParaRPr>
          </a:p>
          <a:p>
            <a:pPr algn="r" rtl="1">
              <a:defRPr/>
            </a:pPr>
            <a:r>
              <a:rPr lang="ar-JO" b="1" dirty="0">
                <a:effectLst>
                  <a:outerShdw blurRad="38100" dist="38100" dir="2700000" algn="tl">
                    <a:srgbClr val="666633"/>
                  </a:outerShdw>
                </a:effectLst>
                <a:latin typeface="Arial" charset="0"/>
                <a:cs typeface="Arial" charset="0"/>
              </a:rPr>
              <a:t>تمثل الروح السائدة في كل كنيسة على حدة. </a:t>
            </a:r>
            <a:endParaRPr lang="en-US" b="1" dirty="0">
              <a:effectLst>
                <a:outerShdw blurRad="38100" dist="38100" dir="2700000" algn="tl">
                  <a:srgbClr val="666633"/>
                </a:outerShdw>
              </a:effectLst>
              <a:latin typeface="Arial" charset="0"/>
              <a:cs typeface="Arial" charset="0"/>
            </a:endParaRPr>
          </a:p>
          <a:p>
            <a:pPr>
              <a:defRPr/>
            </a:pPr>
            <a:endParaRPr lang="en-US" dirty="0">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descr="amidst-the-lampstan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6" name="Rectangle 2"/>
          <p:cNvSpPr>
            <a:spLocks noGrp="1" noChangeArrowheads="1"/>
          </p:cNvSpPr>
          <p:nvPr>
            <p:ph type="title"/>
          </p:nvPr>
        </p:nvSpPr>
        <p:spPr/>
        <p:txBody>
          <a:bodyPr/>
          <a:lstStyle/>
          <a:p>
            <a:pPr algn="r" rtl="1" eaLnBrk="1" hangingPunct="1">
              <a:defRPr/>
            </a:pPr>
            <a:r>
              <a:rPr kumimoji="0" lang="ar-JO" sz="4400" b="1" i="0" u="sng" strike="noStrike" kern="0" cap="none" spc="0" normalizeH="0" baseline="0" noProof="0" dirty="0">
                <a:ln>
                  <a:noFill/>
                </a:ln>
                <a:solidFill>
                  <a:srgbClr val="FFFF00"/>
                </a:solidFill>
                <a:effectLst/>
                <a:uLnTx/>
                <a:uFillTx/>
                <a:latin typeface="Times New Roman" charset="0"/>
                <a:ea typeface="ＭＳ Ｐゴシック" charset="0"/>
                <a:cs typeface="Arial" charset="0"/>
              </a:rPr>
              <a:t>الشرح</a:t>
            </a:r>
            <a:r>
              <a:rPr kumimoji="0" lang="ar-JO" sz="4400" b="1" i="0" u="none" strike="noStrike" kern="0" cap="none" spc="0" normalizeH="0" baseline="0" noProof="0" dirty="0">
                <a:ln>
                  <a:noFill/>
                </a:ln>
                <a:solidFill>
                  <a:srgbClr val="FFFFFF"/>
                </a:solidFill>
                <a:effectLst/>
                <a:uLnTx/>
                <a:uFillTx/>
                <a:latin typeface="Times New Roman" charset="0"/>
                <a:ea typeface="ＭＳ Ｐゴシック" charset="0"/>
                <a:cs typeface="Arial" charset="0"/>
              </a:rPr>
              <a:t> الإفتتاحي (1):</a:t>
            </a:r>
            <a:endParaRPr lang="en-US" b="1" dirty="0">
              <a:effectLst>
                <a:glow rad="101600">
                  <a:schemeClr val="bg1">
                    <a:alpha val="75000"/>
                  </a:schemeClr>
                </a:glow>
              </a:effectLst>
              <a:latin typeface="Times New Roman" charset="0"/>
              <a:cs typeface="Arial" charset="0"/>
            </a:endParaRPr>
          </a:p>
        </p:txBody>
      </p:sp>
      <p:sp>
        <p:nvSpPr>
          <p:cNvPr id="26627" name="Rectangle 3"/>
          <p:cNvSpPr>
            <a:spLocks noGrp="1" noChangeArrowheads="1"/>
          </p:cNvSpPr>
          <p:nvPr>
            <p:ph type="body" idx="1"/>
          </p:nvPr>
        </p:nvSpPr>
        <p:spPr/>
        <p:txBody>
          <a:bodyPr/>
          <a:lstStyle/>
          <a:p>
            <a:pPr eaLnBrk="1" hangingPunct="1">
              <a:defRPr/>
            </a:pPr>
            <a:endParaRPr lang="en-US" dirty="0">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من يسوع الذي يعتني ويسير مع الكنيسة</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3400" y="473075"/>
            <a:ext cx="8305800" cy="822325"/>
          </a:xfrm>
        </p:spPr>
        <p:txBody>
          <a:bodyPr/>
          <a:lstStyle/>
          <a:p>
            <a:pPr algn="ctr" eaLnBrk="1" hangingPunct="1">
              <a:defRPr/>
            </a:pPr>
            <a:r>
              <a:rPr lang="ar-JO" sz="4000" b="1" u="sng" dirty="0">
                <a:solidFill>
                  <a:srgbClr val="FFFF00"/>
                </a:solidFill>
                <a:latin typeface="Times New Roman" charset="0"/>
                <a:cs typeface="Arial" charset="0"/>
              </a:rPr>
              <a:t>المدح</a:t>
            </a:r>
            <a:r>
              <a:rPr lang="ar-JO" sz="4000" b="1" dirty="0">
                <a:latin typeface="Times New Roman" charset="0"/>
                <a:cs typeface="Arial" charset="0"/>
              </a:rPr>
              <a:t> التشجيعي (2-3، 6)</a:t>
            </a:r>
            <a:endParaRPr lang="en-US" sz="4000" b="1" dirty="0">
              <a:latin typeface="Times New Roman" charset="0"/>
              <a:cs typeface="Arial" charset="0"/>
            </a:endParaRPr>
          </a:p>
        </p:txBody>
      </p:sp>
      <p:sp>
        <p:nvSpPr>
          <p:cNvPr id="10243"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أنا عارف أعمالك</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473075"/>
            <a:ext cx="8305800" cy="898525"/>
          </a:xfrm>
        </p:spPr>
        <p:txBody>
          <a:bodyPr/>
          <a:lstStyle/>
          <a:p>
            <a:pPr algn="ctr" eaLnBrk="1" hangingPunct="1">
              <a:defRPr/>
            </a:pPr>
            <a:r>
              <a:rPr kumimoji="0" lang="ar-JO" sz="4000" b="1" i="0" u="sng" strike="noStrike" kern="0" cap="none" spc="0" normalizeH="0" baseline="0" noProof="0" dirty="0">
                <a:ln>
                  <a:noFill/>
                </a:ln>
                <a:solidFill>
                  <a:srgbClr val="FFFF00"/>
                </a:solidFill>
                <a:effectLst/>
                <a:uLnTx/>
                <a:uFillTx/>
                <a:latin typeface="Times New Roman" charset="0"/>
                <a:ea typeface="ＭＳ Ｐゴシック" charset="0"/>
                <a:cs typeface="Arial" charset="0"/>
              </a:rPr>
              <a:t>المدح</a:t>
            </a:r>
            <a:r>
              <a:rPr kumimoji="0" lang="ar-JO" sz="4000" b="1" i="0" u="none" strike="noStrike" kern="0" cap="none" spc="0" normalizeH="0" baseline="0" noProof="0" dirty="0">
                <a:ln>
                  <a:noFill/>
                </a:ln>
                <a:solidFill>
                  <a:srgbClr val="FFFFFF"/>
                </a:solidFill>
                <a:effectLst/>
                <a:uLnTx/>
                <a:uFillTx/>
                <a:latin typeface="Times New Roman" charset="0"/>
                <a:ea typeface="ＭＳ Ｐゴシック" charset="0"/>
                <a:cs typeface="Arial" charset="0"/>
              </a:rPr>
              <a:t> التشجيعي (2-3، 6)</a:t>
            </a:r>
            <a:endParaRPr lang="en-US" sz="4000" b="1" dirty="0">
              <a:latin typeface="Times New Roman" charset="0"/>
              <a:cs typeface="Arial" charset="0"/>
            </a:endParaRPr>
          </a:p>
        </p:txBody>
      </p:sp>
      <p:sp>
        <p:nvSpPr>
          <p:cNvPr id="21507" name="Rectangle 3"/>
          <p:cNvSpPr>
            <a:spLocks noGrp="1" noChangeArrowheads="1"/>
          </p:cNvSpPr>
          <p:nvPr>
            <p:ph type="body" idx="1"/>
          </p:nvPr>
        </p:nvSpPr>
        <p:spPr>
          <a:xfrm>
            <a:off x="533400" y="1828800"/>
            <a:ext cx="8153400" cy="4191000"/>
          </a:xfrm>
        </p:spPr>
        <p:txBody>
          <a:bodyPr/>
          <a:lstStyle/>
          <a:p>
            <a:pPr algn="r" rtl="1" eaLnBrk="1" hangingPunct="1">
              <a:lnSpc>
                <a:spcPct val="80000"/>
              </a:lnSpc>
              <a:defRPr/>
            </a:pPr>
            <a:r>
              <a:rPr lang="ar-JO" sz="2600" b="1" dirty="0">
                <a:effectLst>
                  <a:outerShdw blurRad="38100" dist="38100" dir="2700000" algn="tl">
                    <a:srgbClr val="666633"/>
                  </a:outerShdw>
                </a:effectLst>
                <a:latin typeface="Arial" charset="0"/>
                <a:cs typeface="Arial" charset="0"/>
              </a:rPr>
              <a:t>تعبك (2)</a:t>
            </a:r>
            <a:endParaRPr lang="en-US" sz="2600" b="1" dirty="0">
              <a:effectLst>
                <a:outerShdw blurRad="38100" dist="38100" dir="2700000" algn="tl">
                  <a:srgbClr val="666633"/>
                </a:outerShdw>
              </a:effectLst>
              <a:latin typeface="Arial" charset="0"/>
              <a:cs typeface="Arial" charset="0"/>
            </a:endParaRPr>
          </a:p>
          <a:p>
            <a:pPr eaLnBrk="1" hangingPunct="1">
              <a:lnSpc>
                <a:spcPct val="80000"/>
              </a:lnSpc>
              <a:defRPr/>
            </a:pPr>
            <a:endParaRPr lang="en-US" sz="2600" b="1" dirty="0">
              <a:effectLst>
                <a:outerShdw blurRad="38100" dist="38100" dir="2700000" algn="tl">
                  <a:srgbClr val="666633"/>
                </a:outerShdw>
              </a:effectLst>
              <a:latin typeface="Arial" charset="0"/>
              <a:cs typeface="Arial" charset="0"/>
            </a:endParaRPr>
          </a:p>
          <a:p>
            <a:pPr algn="r" rtl="1" eaLnBrk="1" hangingPunct="1">
              <a:lnSpc>
                <a:spcPct val="80000"/>
              </a:lnSpc>
              <a:defRPr/>
            </a:pPr>
            <a:r>
              <a:rPr lang="ar-JO" sz="2600" b="1" dirty="0">
                <a:effectLst>
                  <a:outerShdw blurRad="38100" dist="38100" dir="2700000" algn="tl">
                    <a:srgbClr val="666633"/>
                  </a:outerShdw>
                </a:effectLst>
                <a:latin typeface="Arial" charset="0"/>
                <a:cs typeface="Arial" charset="0"/>
              </a:rPr>
              <a:t>عدم تسامحك مع الأشرار (2)</a:t>
            </a:r>
            <a:endParaRPr lang="en-US" sz="2600" b="1" dirty="0">
              <a:effectLst>
                <a:outerShdw blurRad="38100" dist="38100" dir="2700000" algn="tl">
                  <a:srgbClr val="666633"/>
                </a:outerShdw>
              </a:effectLst>
              <a:latin typeface="Arial" charset="0"/>
              <a:cs typeface="Arial" charset="0"/>
            </a:endParaRPr>
          </a:p>
          <a:p>
            <a:pPr eaLnBrk="1" hangingPunct="1">
              <a:lnSpc>
                <a:spcPct val="80000"/>
              </a:lnSpc>
              <a:defRPr/>
            </a:pPr>
            <a:endParaRPr lang="en-US" sz="2600" b="1" dirty="0">
              <a:effectLst>
                <a:outerShdw blurRad="38100" dist="38100" dir="2700000" algn="tl">
                  <a:srgbClr val="666633"/>
                </a:outerShdw>
              </a:effectLst>
              <a:latin typeface="Arial" charset="0"/>
              <a:cs typeface="Arial" charset="0"/>
            </a:endParaRPr>
          </a:p>
          <a:p>
            <a:pPr algn="r" rtl="1" eaLnBrk="1" hangingPunct="1">
              <a:lnSpc>
                <a:spcPct val="80000"/>
              </a:lnSpc>
              <a:defRPr/>
            </a:pPr>
            <a:r>
              <a:rPr lang="ar-JO" sz="2600" b="1" dirty="0">
                <a:effectLst>
                  <a:outerShdw blurRad="38100" dist="38100" dir="2700000" algn="tl">
                    <a:srgbClr val="666633"/>
                  </a:outerShdw>
                </a:effectLst>
                <a:latin typeface="Arial" charset="0"/>
                <a:cs typeface="Arial" charset="0"/>
              </a:rPr>
              <a:t>اختبارك ورفضك لقبول الأشخاص الذين يدعون (لكنهم يفشلون) أنهم رسل (2)</a:t>
            </a:r>
            <a:endParaRPr lang="en-US" sz="2600" b="1" dirty="0">
              <a:effectLst>
                <a:outerShdw blurRad="38100" dist="38100" dir="2700000" algn="tl">
                  <a:srgbClr val="666633"/>
                </a:outerShdw>
              </a:effectLst>
              <a:latin typeface="Arial" charset="0"/>
              <a:cs typeface="Arial" charset="0"/>
            </a:endParaRPr>
          </a:p>
          <a:p>
            <a:pPr eaLnBrk="1" hangingPunct="1">
              <a:lnSpc>
                <a:spcPct val="80000"/>
              </a:lnSpc>
              <a:defRPr/>
            </a:pPr>
            <a:endParaRPr lang="en-US" sz="2600" b="1" dirty="0">
              <a:effectLst>
                <a:outerShdw blurRad="38100" dist="38100" dir="2700000" algn="tl">
                  <a:srgbClr val="666633"/>
                </a:outerShdw>
              </a:effectLst>
              <a:latin typeface="Arial" charset="0"/>
              <a:cs typeface="Arial" charset="0"/>
            </a:endParaRPr>
          </a:p>
          <a:p>
            <a:pPr algn="r" rtl="1" eaLnBrk="1" hangingPunct="1">
              <a:lnSpc>
                <a:spcPct val="80000"/>
              </a:lnSpc>
              <a:defRPr/>
            </a:pPr>
            <a:r>
              <a:rPr lang="ar-JO" sz="2600" b="1" dirty="0">
                <a:effectLst>
                  <a:outerShdw blurRad="38100" dist="38100" dir="2700000" algn="tl">
                    <a:srgbClr val="666633"/>
                  </a:outerShdw>
                </a:effectLst>
                <a:latin typeface="Arial" charset="0"/>
                <a:cs typeface="Arial" charset="0"/>
              </a:rPr>
              <a:t>احتمالك باجتهاد خلال الصعوبات لأجل المسيح (3)</a:t>
            </a:r>
            <a:endParaRPr lang="en-US" sz="2600" b="1" dirty="0">
              <a:effectLst>
                <a:outerShdw blurRad="38100" dist="38100" dir="2700000" algn="tl">
                  <a:srgbClr val="666633"/>
                </a:outerShdw>
              </a:effectLst>
              <a:latin typeface="Arial" charset="0"/>
              <a:cs typeface="Arial" charset="0"/>
            </a:endParaRPr>
          </a:p>
          <a:p>
            <a:pPr eaLnBrk="1" hangingPunct="1">
              <a:lnSpc>
                <a:spcPct val="80000"/>
              </a:lnSpc>
              <a:defRPr/>
            </a:pPr>
            <a:endParaRPr lang="en-US" sz="2600" b="1" dirty="0">
              <a:effectLst>
                <a:outerShdw blurRad="38100" dist="38100" dir="2700000" algn="tl">
                  <a:srgbClr val="666633"/>
                </a:outerShdw>
              </a:effectLst>
              <a:latin typeface="Arial" charset="0"/>
              <a:cs typeface="Arial" charset="0"/>
            </a:endParaRPr>
          </a:p>
          <a:p>
            <a:pPr algn="r" rtl="1" eaLnBrk="1" hangingPunct="1">
              <a:lnSpc>
                <a:spcPct val="80000"/>
              </a:lnSpc>
              <a:defRPr/>
            </a:pPr>
            <a:r>
              <a:rPr lang="ar-JO" sz="2600" b="1" dirty="0">
                <a:effectLst>
                  <a:outerShdw blurRad="38100" dist="38100" dir="2700000" algn="tl">
                    <a:srgbClr val="666633"/>
                  </a:outerShdw>
                </a:effectLst>
                <a:latin typeface="Arial" charset="0"/>
                <a:cs typeface="Arial" charset="0"/>
              </a:rPr>
              <a:t>بغضة ممارسات النيقولاويين (6)</a:t>
            </a:r>
            <a:endParaRPr lang="en-US" sz="2600"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animEffect transition="in" filter="fade">
                                      <p:cBhvr>
                                        <p:cTn id="7" dur="500"/>
                                        <p:tgtEl>
                                          <p:spTgt spid="2150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7">
                                            <p:txEl>
                                              <p:pRg st="4" end="4"/>
                                            </p:txEl>
                                          </p:spTgt>
                                        </p:tgtEl>
                                        <p:attrNameLst>
                                          <p:attrName>style.visibility</p:attrName>
                                        </p:attrNameLst>
                                      </p:cBhvr>
                                      <p:to>
                                        <p:strVal val="visible"/>
                                      </p:to>
                                    </p:set>
                                    <p:animEffect transition="in" filter="fade">
                                      <p:cBhvr>
                                        <p:cTn id="12" dur="500"/>
                                        <p:tgtEl>
                                          <p:spTgt spid="2150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7">
                                            <p:txEl>
                                              <p:pRg st="6" end="6"/>
                                            </p:txEl>
                                          </p:spTgt>
                                        </p:tgtEl>
                                        <p:attrNameLst>
                                          <p:attrName>style.visibility</p:attrName>
                                        </p:attrNameLst>
                                      </p:cBhvr>
                                      <p:to>
                                        <p:strVal val="visible"/>
                                      </p:to>
                                    </p:set>
                                    <p:animEffect transition="in" filter="fade">
                                      <p:cBhvr>
                                        <p:cTn id="17" dur="500"/>
                                        <p:tgtEl>
                                          <p:spTgt spid="21507">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7">
                                            <p:txEl>
                                              <p:pRg st="8" end="8"/>
                                            </p:txEl>
                                          </p:spTgt>
                                        </p:tgtEl>
                                        <p:attrNameLst>
                                          <p:attrName>style.visibility</p:attrName>
                                        </p:attrNameLst>
                                      </p:cBhvr>
                                      <p:to>
                                        <p:strVal val="visible"/>
                                      </p:to>
                                    </p:set>
                                    <p:animEffect transition="in" filter="fade">
                                      <p:cBhvr>
                                        <p:cTn id="22" dur="500"/>
                                        <p:tgtEl>
                                          <p:spTgt spid="215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defRPr/>
            </a:pPr>
            <a:r>
              <a:rPr lang="ar-JO" b="1" dirty="0">
                <a:effectLst>
                  <a:outerShdw blurRad="38100" dist="38100" dir="2700000" algn="tl">
                    <a:srgbClr val="666633"/>
                  </a:outerShdw>
                </a:effectLst>
                <a:latin typeface="Times New Roman" charset="0"/>
                <a:cs typeface="Arial" charset="0"/>
              </a:rPr>
              <a:t>بعض من غذاء الفكر:</a:t>
            </a:r>
            <a:endParaRPr lang="en-US" b="1" dirty="0">
              <a:effectLst>
                <a:outerShdw blurRad="38100" dist="38100" dir="2700000" algn="tl">
                  <a:srgbClr val="666633"/>
                </a:outerShdw>
              </a:effectLst>
              <a:latin typeface="Times New Roman" charset="0"/>
              <a:cs typeface="Arial" charset="0"/>
            </a:endParaRPr>
          </a:p>
        </p:txBody>
      </p:sp>
      <p:sp>
        <p:nvSpPr>
          <p:cNvPr id="12291"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كيف يشجع يسوع ويمدح كنيسة الطرق المتقاطعة الدولية؟</a:t>
            </a:r>
            <a:endParaRPr lang="en-US" b="1" dirty="0">
              <a:effectLst>
                <a:outerShdw blurRad="38100" dist="38100" dir="2700000" algn="tl">
                  <a:srgbClr val="666633"/>
                </a:outerShdw>
              </a:effectLst>
              <a:latin typeface="Arial" charset="0"/>
              <a:cs typeface="Arial" charset="0"/>
            </a:endParaRPr>
          </a:p>
          <a:p>
            <a:pPr eaLnBrk="1" hangingPunct="1">
              <a:defRPr/>
            </a:pPr>
            <a:endParaRPr lang="en-US" b="1" dirty="0">
              <a:effectLst>
                <a:outerShdw blurRad="38100" dist="38100" dir="2700000" algn="tl">
                  <a:srgbClr val="666633"/>
                </a:outerShdw>
              </a:effectLst>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كيف يشجعك يسوع ويمدحك شخصياً؟</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5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1">
                                            <p:txEl>
                                              <p:pRg st="2" end="2"/>
                                            </p:txEl>
                                          </p:spTgt>
                                        </p:tgtEl>
                                        <p:attrNameLst>
                                          <p:attrName>style.visibility</p:attrName>
                                        </p:attrNameLst>
                                      </p:cBhvr>
                                      <p:to>
                                        <p:strVal val="visible"/>
                                      </p:to>
                                    </p:set>
                                    <p:animEffect transition="in" filter="fade">
                                      <p:cBhvr>
                                        <p:cTn id="12" dur="5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473075"/>
            <a:ext cx="8153400" cy="898525"/>
          </a:xfrm>
        </p:spPr>
        <p:txBody>
          <a:bodyPr/>
          <a:lstStyle/>
          <a:p>
            <a:pPr algn="ctr" eaLnBrk="1" hangingPunct="1">
              <a:defRPr/>
            </a:pPr>
            <a:r>
              <a:rPr lang="ar-JO" b="1" u="sng" dirty="0">
                <a:solidFill>
                  <a:srgbClr val="FFFF00"/>
                </a:solidFill>
                <a:latin typeface="Times New Roman" charset="0"/>
                <a:cs typeface="Arial" charset="0"/>
              </a:rPr>
              <a:t>الحث</a:t>
            </a:r>
            <a:r>
              <a:rPr lang="ar-JO" b="1" dirty="0">
                <a:latin typeface="Times New Roman" charset="0"/>
                <a:cs typeface="Arial" charset="0"/>
              </a:rPr>
              <a:t> التحذيري (4-5)</a:t>
            </a:r>
            <a:endParaRPr lang="en-US" b="1" dirty="0">
              <a:latin typeface="Times New Roman" charset="0"/>
              <a:cs typeface="Arial" charset="0"/>
            </a:endParaRPr>
          </a:p>
        </p:txBody>
      </p:sp>
      <p:sp>
        <p:nvSpPr>
          <p:cNvPr id="22531" name="Rectangle 3"/>
          <p:cNvSpPr>
            <a:spLocks noGrp="1" noChangeArrowheads="1"/>
          </p:cNvSpPr>
          <p:nvPr>
            <p:ph type="body" idx="1"/>
          </p:nvPr>
        </p:nvSpPr>
        <p:spPr/>
        <p:txBody>
          <a:bodyPr/>
          <a:lstStyle/>
          <a:p>
            <a:pPr algn="r" rtl="1" eaLnBrk="1" hangingPunct="1">
              <a:lnSpc>
                <a:spcPct val="90000"/>
              </a:lnSpc>
              <a:defRPr/>
            </a:pPr>
            <a:r>
              <a:rPr lang="ar-JO" b="1" dirty="0">
                <a:effectLst>
                  <a:outerShdw blurRad="38100" dist="38100" dir="2700000" algn="tl">
                    <a:srgbClr val="666633"/>
                  </a:outerShdw>
                </a:effectLst>
                <a:latin typeface="Arial" charset="0"/>
                <a:cs typeface="Arial" charset="0"/>
              </a:rPr>
              <a:t>تركت محبتك الأولى</a:t>
            </a:r>
            <a:endParaRPr lang="en-US" b="1" dirty="0">
              <a:effectLst>
                <a:outerShdw blurRad="38100" dist="38100" dir="2700000" algn="tl">
                  <a:srgbClr val="666633"/>
                </a:outerShdw>
              </a:effectLst>
              <a:latin typeface="Arial" charset="0"/>
              <a:cs typeface="Arial" charset="0"/>
            </a:endParaRPr>
          </a:p>
          <a:p>
            <a:pPr eaLnBrk="1" hangingPunct="1">
              <a:lnSpc>
                <a:spcPct val="90000"/>
              </a:lnSpc>
              <a:defRPr/>
            </a:pPr>
            <a:endParaRPr lang="en-US" b="1" dirty="0">
              <a:effectLst>
                <a:outerShdw blurRad="38100" dist="38100" dir="2700000" algn="tl">
                  <a:srgbClr val="666633"/>
                </a:outerShdw>
              </a:effectLst>
              <a:latin typeface="Arial" charset="0"/>
              <a:cs typeface="Arial" charset="0"/>
            </a:endParaRPr>
          </a:p>
          <a:p>
            <a:pPr algn="r" eaLnBrk="1" hangingPunct="1">
              <a:lnSpc>
                <a:spcPct val="90000"/>
              </a:lnSpc>
              <a:buFont typeface="Wingdings" charset="0"/>
              <a:buNone/>
              <a:defRPr/>
            </a:pPr>
            <a:r>
              <a:rPr lang="en-US" b="1" dirty="0">
                <a:effectLst>
                  <a:outerShdw blurRad="38100" dist="38100" dir="2700000" algn="tl">
                    <a:srgbClr val="666633"/>
                  </a:outerShdw>
                </a:effectLst>
                <a:latin typeface="Arial" charset="0"/>
                <a:cs typeface="Arial" charset="0"/>
              </a:rPr>
              <a:t>	</a:t>
            </a:r>
            <a:r>
              <a:rPr lang="ar-JO" b="1" dirty="0">
                <a:effectLst>
                  <a:outerShdw blurRad="38100" dist="38100" dir="2700000" algn="tl">
                    <a:srgbClr val="666633"/>
                  </a:outerShdw>
                </a:effectLst>
                <a:latin typeface="Arial" charset="0"/>
                <a:cs typeface="Arial" charset="0"/>
              </a:rPr>
              <a:t>   لقد استسلموا للإغراء الموجود دائماً لدى المؤمنين، بأن  </a:t>
            </a:r>
          </a:p>
          <a:p>
            <a:pPr algn="r" eaLnBrk="1" hangingPunct="1">
              <a:lnSpc>
                <a:spcPct val="90000"/>
              </a:lnSpc>
              <a:buFont typeface="Wingdings" charset="0"/>
              <a:buNone/>
              <a:defRPr/>
            </a:pPr>
            <a:r>
              <a:rPr lang="ar-JO" b="1" dirty="0">
                <a:effectLst>
                  <a:outerShdw blurRad="38100" dist="38100" dir="2700000" algn="tl">
                    <a:srgbClr val="666633"/>
                  </a:outerShdw>
                </a:effectLst>
                <a:latin typeface="Arial" charset="0"/>
                <a:cs typeface="Arial" charset="0"/>
              </a:rPr>
              <a:t>   يضعوا كل تركيزهم على التعليم الصحيح، وخلال ذلك فقدوا  </a:t>
            </a:r>
          </a:p>
          <a:p>
            <a:pPr algn="r" eaLnBrk="1" hangingPunct="1">
              <a:lnSpc>
                <a:spcPct val="90000"/>
              </a:lnSpc>
              <a:buFont typeface="Wingdings" charset="0"/>
              <a:buNone/>
              <a:defRPr/>
            </a:pPr>
            <a:r>
              <a:rPr lang="ar-JO" b="1" dirty="0">
                <a:effectLst>
                  <a:outerShdw blurRad="38100" dist="38100" dir="2700000" algn="tl">
                    <a:srgbClr val="666633"/>
                  </a:outerShdw>
                </a:effectLst>
                <a:latin typeface="Arial" charset="0"/>
                <a:cs typeface="Arial" charset="0"/>
              </a:rPr>
              <a:t>   الحب الذي بدونه يصبح كل شيء لا شيء.</a:t>
            </a:r>
          </a:p>
          <a:p>
            <a:pPr algn="r" eaLnBrk="1" hangingPunct="1">
              <a:lnSpc>
                <a:spcPct val="90000"/>
              </a:lnSpc>
              <a:buFont typeface="Wingdings" charset="0"/>
              <a:buNone/>
              <a:defRPr/>
            </a:pPr>
            <a:endParaRPr lang="en-US" b="1" dirty="0">
              <a:effectLst>
                <a:outerShdw blurRad="38100" dist="38100" dir="2700000" algn="tl">
                  <a:srgbClr val="666633"/>
                </a:outerShdw>
              </a:effectLst>
              <a:latin typeface="Arial" charset="0"/>
              <a:cs typeface="Arial" charset="0"/>
            </a:endParaRPr>
          </a:p>
          <a:p>
            <a:pPr algn="r" rtl="1" eaLnBrk="1" hangingPunct="1">
              <a:lnSpc>
                <a:spcPct val="90000"/>
              </a:lnSpc>
              <a:buFont typeface="Wingdings" charset="0"/>
              <a:buNone/>
              <a:defRPr/>
            </a:pPr>
            <a:r>
              <a:rPr lang="en-US" b="1" dirty="0">
                <a:effectLst>
                  <a:outerShdw blurRad="38100" dist="38100" dir="2700000" algn="tl">
                    <a:srgbClr val="666633"/>
                  </a:outerShdw>
                </a:effectLst>
                <a:latin typeface="Arial" charset="0"/>
                <a:cs typeface="Arial" charset="0"/>
              </a:rPr>
              <a:t>						  —</a:t>
            </a:r>
            <a:r>
              <a:rPr lang="ar-JO" b="1" dirty="0">
                <a:effectLst>
                  <a:outerShdw blurRad="38100" dist="38100" dir="2700000" algn="tl">
                    <a:srgbClr val="666633"/>
                  </a:outerShdw>
                </a:effectLst>
                <a:latin typeface="Arial" charset="0"/>
                <a:cs typeface="Arial" charset="0"/>
              </a:rPr>
              <a:t>ليون موريس </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Effect transition="in" filter="fade">
                                      <p:cBhvr>
                                        <p:cTn id="12" dur="500"/>
                                        <p:tgtEl>
                                          <p:spTgt spid="22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31">
                                            <p:txEl>
                                              <p:pRg st="3" end="3"/>
                                            </p:txEl>
                                          </p:spTgt>
                                        </p:tgtEl>
                                        <p:attrNameLst>
                                          <p:attrName>style.visibility</p:attrName>
                                        </p:attrNameLst>
                                      </p:cBhvr>
                                      <p:to>
                                        <p:strVal val="visible"/>
                                      </p:to>
                                    </p:set>
                                    <p:animEffect transition="in" filter="fade">
                                      <p:cBhvr>
                                        <p:cTn id="17" dur="500"/>
                                        <p:tgtEl>
                                          <p:spTgt spid="225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531">
                                            <p:txEl>
                                              <p:pRg st="4" end="4"/>
                                            </p:txEl>
                                          </p:spTgt>
                                        </p:tgtEl>
                                        <p:attrNameLst>
                                          <p:attrName>style.visibility</p:attrName>
                                        </p:attrNameLst>
                                      </p:cBhvr>
                                      <p:to>
                                        <p:strVal val="visible"/>
                                      </p:to>
                                    </p:set>
                                    <p:animEffect transition="in" filter="fade">
                                      <p:cBhvr>
                                        <p:cTn id="22" dur="500"/>
                                        <p:tgtEl>
                                          <p:spTgt spid="22531">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531">
                                            <p:txEl>
                                              <p:pRg st="6" end="6"/>
                                            </p:txEl>
                                          </p:spTgt>
                                        </p:tgtEl>
                                        <p:attrNameLst>
                                          <p:attrName>style.visibility</p:attrName>
                                        </p:attrNameLst>
                                      </p:cBhvr>
                                      <p:to>
                                        <p:strVal val="visible"/>
                                      </p:to>
                                    </p:set>
                                    <p:animEffect transition="in" filter="fade">
                                      <p:cBhvr>
                                        <p:cTn id="25" dur="500"/>
                                        <p:tgtEl>
                                          <p:spTgt spid="22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eaLnBrk="1" hangingPunct="1">
              <a:defRPr/>
            </a:pPr>
            <a:r>
              <a:rPr kumimoji="0" lang="ar-JO" sz="4400" b="1" i="0" u="sng" strike="noStrike" kern="0" cap="none" spc="0" normalizeH="0" baseline="0" noProof="0" dirty="0">
                <a:ln>
                  <a:noFill/>
                </a:ln>
                <a:solidFill>
                  <a:srgbClr val="FFFF00"/>
                </a:solidFill>
                <a:effectLst/>
                <a:uLnTx/>
                <a:uFillTx/>
                <a:latin typeface="Times New Roman" charset="0"/>
                <a:ea typeface="ＭＳ Ｐゴシック" charset="0"/>
                <a:cs typeface="Arial" charset="0"/>
              </a:rPr>
              <a:t>الحث</a:t>
            </a:r>
            <a:r>
              <a:rPr kumimoji="0" lang="ar-JO" sz="4400" b="1" i="0" u="none" strike="noStrike" kern="0" cap="none" spc="0" normalizeH="0" baseline="0" noProof="0" dirty="0">
                <a:ln>
                  <a:noFill/>
                </a:ln>
                <a:solidFill>
                  <a:srgbClr val="FFFFFF"/>
                </a:solidFill>
                <a:effectLst/>
                <a:uLnTx/>
                <a:uFillTx/>
                <a:latin typeface="Times New Roman" charset="0"/>
                <a:ea typeface="ＭＳ Ｐゴシック" charset="0"/>
                <a:cs typeface="Arial" charset="0"/>
              </a:rPr>
              <a:t> التحذيري (4-5)</a:t>
            </a:r>
            <a:endParaRPr lang="en-US" b="1" dirty="0">
              <a:latin typeface="Times New Roman" charset="0"/>
              <a:cs typeface="Arial" charset="0"/>
            </a:endParaRPr>
          </a:p>
        </p:txBody>
      </p:sp>
      <p:sp>
        <p:nvSpPr>
          <p:cNvPr id="33795"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كيف نتعلم المحبة ثانية؟</a:t>
            </a:r>
            <a:endParaRPr lang="en-US" b="1" dirty="0">
              <a:effectLst>
                <a:outerShdw blurRad="38100" dist="38100" dir="2700000" algn="tl">
                  <a:srgbClr val="666633"/>
                </a:outerShdw>
              </a:effectLst>
              <a:latin typeface="Arial" charset="0"/>
              <a:cs typeface="Arial" charset="0"/>
            </a:endParaRPr>
          </a:p>
          <a:p>
            <a:pPr eaLnBrk="1" hangingPunct="1">
              <a:defRPr/>
            </a:pPr>
            <a:endParaRPr lang="en-US" b="1" dirty="0">
              <a:effectLst>
                <a:outerShdw blurRad="38100" dist="38100" dir="2700000" algn="tl">
                  <a:srgbClr val="666633"/>
                </a:outerShdw>
              </a:effectLst>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أذكر</a:t>
            </a:r>
            <a:endParaRPr lang="en-US" b="1" dirty="0">
              <a:effectLst>
                <a:outerShdw blurRad="38100" dist="38100" dir="2700000" algn="tl">
                  <a:srgbClr val="666633"/>
                </a:outerShdw>
              </a:effectLst>
              <a:latin typeface="Arial" charset="0"/>
              <a:cs typeface="Arial" charset="0"/>
            </a:endParaRPr>
          </a:p>
          <a:p>
            <a:pPr algn="r" rtl="1" eaLnBrk="1" hangingPunct="1">
              <a:defRPr/>
            </a:pPr>
            <a:endParaRPr lang="en-US" b="1" dirty="0">
              <a:effectLst>
                <a:outerShdw blurRad="38100" dist="38100" dir="2700000" algn="tl">
                  <a:srgbClr val="666633"/>
                </a:outerShdw>
              </a:effectLst>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تُب</a:t>
            </a:r>
            <a:endParaRPr lang="en-US" b="1" dirty="0">
              <a:effectLst>
                <a:outerShdw blurRad="38100" dist="38100" dir="2700000" algn="tl">
                  <a:srgbClr val="666633"/>
                </a:outerShdw>
              </a:effectLst>
              <a:latin typeface="Arial" charset="0"/>
              <a:cs typeface="Arial" charset="0"/>
            </a:endParaRPr>
          </a:p>
          <a:p>
            <a:pPr algn="r" rtl="1" eaLnBrk="1" hangingPunct="1">
              <a:defRPr/>
            </a:pPr>
            <a:endParaRPr lang="en-US" b="1" dirty="0">
              <a:effectLst>
                <a:outerShdw blurRad="38100" dist="38100" dir="2700000" algn="tl">
                  <a:srgbClr val="666633"/>
                </a:outerShdw>
              </a:effectLst>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اعمل</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5">
                                            <p:txEl>
                                              <p:pRg st="4" end="4"/>
                                            </p:txEl>
                                          </p:spTgt>
                                        </p:tgtEl>
                                        <p:attrNameLst>
                                          <p:attrName>style.visibility</p:attrName>
                                        </p:attrNameLst>
                                      </p:cBhvr>
                                      <p:to>
                                        <p:strVal val="visible"/>
                                      </p:to>
                                    </p:set>
                                    <p:animEffect transition="in" filter="fade">
                                      <p:cBhvr>
                                        <p:cTn id="7" dur="500"/>
                                        <p:tgtEl>
                                          <p:spTgt spid="3379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xEl>
                                              <p:pRg st="6" end="6"/>
                                            </p:txEl>
                                          </p:spTgt>
                                        </p:tgtEl>
                                        <p:attrNameLst>
                                          <p:attrName>style.visibility</p:attrName>
                                        </p:attrNameLst>
                                      </p:cBhvr>
                                      <p:to>
                                        <p:strVal val="visible"/>
                                      </p:to>
                                    </p:set>
                                    <p:animEffect transition="in" filter="fade">
                                      <p:cBhvr>
                                        <p:cTn id="12" dur="500"/>
                                        <p:tgtEl>
                                          <p:spTgt spid="337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تريلس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19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أسيا الصغرى عام 95 م</a:t>
            </a:r>
            <a:r>
              <a:rPr lang="en-US" dirty="0">
                <a:latin typeface="Arial" charset="0"/>
                <a:ea typeface="ＭＳ Ｐゴシック" charset="0"/>
              </a:rPr>
              <a:t> </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اريثرا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افروديسياس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السنمة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هيرابوليس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يومينيا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ايزاني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ألاباندا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هيراكليا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ميليتس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ليبيدوس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كلوفون</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أدراميتيوم</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6227" name="Text Box 37"/>
          <p:cNvSpPr txBox="1">
            <a:spLocks noChangeArrowheads="1"/>
          </p:cNvSpPr>
          <p:nvPr/>
        </p:nvSpPr>
        <p:spPr bwMode="auto">
          <a:xfrm>
            <a:off x="8290198" y="7620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23714321"/>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eaLnBrk="1" hangingPunct="1">
              <a:defRPr/>
            </a:pPr>
            <a:r>
              <a:rPr lang="ar-JO" b="1" dirty="0">
                <a:effectLst>
                  <a:outerShdw blurRad="38100" dist="38100" dir="2700000" algn="tl">
                    <a:srgbClr val="666633"/>
                  </a:outerShdw>
                </a:effectLst>
                <a:latin typeface="Times New Roman" charset="0"/>
                <a:cs typeface="Arial" charset="0"/>
              </a:rPr>
              <a:t>تعلم المحبة ثانية:</a:t>
            </a:r>
            <a:endParaRPr lang="en-US" b="1" dirty="0">
              <a:effectLst>
                <a:outerShdw blurRad="38100" dist="38100" dir="2700000" algn="tl">
                  <a:srgbClr val="666633"/>
                </a:outerShdw>
              </a:effectLst>
              <a:latin typeface="Times New Roman" charset="0"/>
              <a:cs typeface="Arial" charset="0"/>
            </a:endParaRPr>
          </a:p>
        </p:txBody>
      </p:sp>
      <p:sp>
        <p:nvSpPr>
          <p:cNvPr id="52227"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أذكر</a:t>
            </a:r>
            <a:endParaRPr lang="en-US" b="1" dirty="0">
              <a:effectLst>
                <a:outerShdw blurRad="38100" dist="38100" dir="2700000" algn="tl">
                  <a:srgbClr val="666633"/>
                </a:outerShdw>
              </a:effectLst>
              <a:latin typeface="Arial" charset="0"/>
              <a:cs typeface="Arial" charset="0"/>
            </a:endParaRPr>
          </a:p>
          <a:p>
            <a:pPr algn="r" rtl="1" eaLnBrk="1" hangingPunct="1">
              <a:defRPr/>
            </a:pPr>
            <a:endParaRPr lang="en-US" b="1" dirty="0">
              <a:effectLst>
                <a:outerShdw blurRad="38100" dist="38100" dir="2700000" algn="tl">
                  <a:srgbClr val="666633"/>
                </a:outerShdw>
              </a:effectLst>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لكن ماذا؟</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txEl>
                                              <p:pRg st="2" end="2"/>
                                            </p:txEl>
                                          </p:spTgt>
                                        </p:tgtEl>
                                        <p:attrNameLst>
                                          <p:attrName>style.visibility</p:attrName>
                                        </p:attrNameLst>
                                      </p:cBhvr>
                                      <p:to>
                                        <p:strVal val="visible"/>
                                      </p:to>
                                    </p:set>
                                    <p:animEffect transition="in" filter="fade">
                                      <p:cBhvr>
                                        <p:cTn id="7" dur="500"/>
                                        <p:tgtEl>
                                          <p:spTgt spid="522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hangingPunct="1">
              <a:defRPr/>
            </a:pPr>
            <a:r>
              <a:rPr lang="ar-JO" b="1" dirty="0">
                <a:effectLst>
                  <a:outerShdw blurRad="38100" dist="38100" dir="2700000" algn="tl">
                    <a:srgbClr val="666633"/>
                  </a:outerShdw>
                </a:effectLst>
                <a:latin typeface="Times New Roman" charset="0"/>
                <a:cs typeface="Arial" charset="0"/>
              </a:rPr>
              <a:t>تعلم المحبة ثانية:</a:t>
            </a:r>
            <a:endParaRPr lang="en-US" b="1" dirty="0">
              <a:effectLst>
                <a:outerShdw blurRad="38100" dist="38100" dir="2700000" algn="tl">
                  <a:srgbClr val="666633"/>
                </a:outerShdw>
              </a:effectLst>
              <a:latin typeface="Times New Roman" charset="0"/>
              <a:cs typeface="Arial" charset="0"/>
            </a:endParaRPr>
          </a:p>
        </p:txBody>
      </p:sp>
      <p:sp>
        <p:nvSpPr>
          <p:cNvPr id="53251"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تُب</a:t>
            </a:r>
            <a:endParaRPr lang="en-US" b="1" dirty="0">
              <a:effectLst>
                <a:outerShdw blurRad="38100" dist="38100" dir="2700000" algn="tl">
                  <a:srgbClr val="666633"/>
                </a:outerShdw>
              </a:effectLst>
              <a:latin typeface="Arial" charset="0"/>
              <a:cs typeface="Arial" charset="0"/>
            </a:endParaRPr>
          </a:p>
          <a:p>
            <a:pPr algn="r" rtl="1" eaLnBrk="1" hangingPunct="1">
              <a:defRPr/>
            </a:pPr>
            <a:endParaRPr lang="en-US" b="1" dirty="0">
              <a:effectLst>
                <a:outerShdw blurRad="38100" dist="38100" dir="2700000" algn="tl">
                  <a:srgbClr val="666633"/>
                </a:outerShdw>
              </a:effectLst>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لكن عن ماذا؟</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animEffect transition="in" filter="fade">
                                      <p:cBhvr>
                                        <p:cTn id="7" dur="500"/>
                                        <p:tgtEl>
                                          <p:spTgt spid="53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eaLnBrk="1" hangingPunct="1">
              <a:defRPr/>
            </a:pPr>
            <a:r>
              <a:rPr lang="ar-JO" b="1" dirty="0">
                <a:effectLst>
                  <a:outerShdw blurRad="38100" dist="38100" dir="2700000" algn="tl">
                    <a:srgbClr val="666633"/>
                  </a:outerShdw>
                </a:effectLst>
                <a:latin typeface="Times New Roman" charset="0"/>
                <a:cs typeface="Arial" charset="0"/>
              </a:rPr>
              <a:t>تعلم المحبة ثانية:</a:t>
            </a:r>
            <a:endParaRPr lang="en-US" b="1" dirty="0">
              <a:effectLst>
                <a:outerShdw blurRad="38100" dist="38100" dir="2700000" algn="tl">
                  <a:srgbClr val="666633"/>
                </a:outerShdw>
              </a:effectLst>
              <a:latin typeface="Times New Roman" charset="0"/>
              <a:cs typeface="Arial" charset="0"/>
            </a:endParaRPr>
          </a:p>
        </p:txBody>
      </p:sp>
      <p:sp>
        <p:nvSpPr>
          <p:cNvPr id="51203"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اعمل</a:t>
            </a:r>
            <a:endParaRPr lang="en-US" b="1" dirty="0">
              <a:effectLst>
                <a:outerShdw blurRad="38100" dist="38100" dir="2700000" algn="tl">
                  <a:srgbClr val="666633"/>
                </a:outerShdw>
              </a:effectLst>
              <a:latin typeface="Arial" charset="0"/>
              <a:cs typeface="Arial" charset="0"/>
            </a:endParaRPr>
          </a:p>
          <a:p>
            <a:pPr algn="r" rtl="1" eaLnBrk="1" hangingPunct="1">
              <a:defRPr/>
            </a:pPr>
            <a:endParaRPr lang="en-US" b="1" dirty="0">
              <a:effectLst>
                <a:outerShdw blurRad="38100" dist="38100" dir="2700000" algn="tl">
                  <a:srgbClr val="666633"/>
                </a:outerShdw>
              </a:effectLst>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لكن ماذا؟</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3">
                                            <p:txEl>
                                              <p:pRg st="2" end="2"/>
                                            </p:txEl>
                                          </p:spTgt>
                                        </p:tgtEl>
                                        <p:attrNameLst>
                                          <p:attrName>style.visibility</p:attrName>
                                        </p:attrNameLst>
                                      </p:cBhvr>
                                      <p:to>
                                        <p:strVal val="visible"/>
                                      </p:to>
                                    </p:set>
                                    <p:animEffect transition="in" filter="fade">
                                      <p:cBhvr>
                                        <p:cTn id="7" dur="500"/>
                                        <p:tgtEl>
                                          <p:spTgt spid="51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defRPr/>
            </a:pPr>
            <a:r>
              <a:rPr lang="ar-JO" sz="4000" b="1" dirty="0">
                <a:effectLst>
                  <a:outerShdw blurRad="38100" dist="38100" dir="2700000" algn="tl">
                    <a:srgbClr val="666633"/>
                  </a:outerShdw>
                </a:effectLst>
                <a:latin typeface="Times New Roman" charset="0"/>
                <a:cs typeface="Arial" charset="0"/>
              </a:rPr>
              <a:t>المحبة الأولى لأهل أفسس</a:t>
            </a:r>
            <a:br>
              <a:rPr lang="ar-JO" sz="4000" b="1" dirty="0">
                <a:effectLst>
                  <a:outerShdw blurRad="38100" dist="38100" dir="2700000" algn="tl">
                    <a:srgbClr val="666633"/>
                  </a:outerShdw>
                </a:effectLst>
                <a:latin typeface="Times New Roman" charset="0"/>
                <a:cs typeface="Arial" charset="0"/>
              </a:rPr>
            </a:br>
            <a:r>
              <a:rPr lang="ar-JO" sz="4000" b="1" dirty="0">
                <a:effectLst>
                  <a:outerShdw blurRad="38100" dist="38100" dir="2700000" algn="tl">
                    <a:srgbClr val="666633"/>
                  </a:outerShdw>
                </a:effectLst>
                <a:latin typeface="Times New Roman" charset="0"/>
                <a:cs typeface="Arial" charset="0"/>
              </a:rPr>
              <a:t>(أعمال 19: 8-20)</a:t>
            </a:r>
            <a:endParaRPr lang="en-US" sz="4000" b="1" dirty="0">
              <a:effectLst>
                <a:outerShdw blurRad="38100" dist="38100" dir="2700000" algn="tl">
                  <a:srgbClr val="666633"/>
                </a:outerShdw>
              </a:effectLst>
              <a:latin typeface="Times New Roman" charset="0"/>
              <a:cs typeface="Arial" charset="0"/>
            </a:endParaRPr>
          </a:p>
        </p:txBody>
      </p:sp>
      <p:sp>
        <p:nvSpPr>
          <p:cNvPr id="48131" name="Rectangle 3"/>
          <p:cNvSpPr>
            <a:spLocks noGrp="1" noChangeArrowheads="1"/>
          </p:cNvSpPr>
          <p:nvPr>
            <p:ph type="body" idx="1"/>
          </p:nvPr>
        </p:nvSpPr>
        <p:spPr/>
        <p:txBody>
          <a:bodyPr/>
          <a:lstStyle/>
          <a:p>
            <a:pPr algn="r" rtl="1" eaLnBrk="1" hangingPunct="1">
              <a:lnSpc>
                <a:spcPct val="90000"/>
              </a:lnSpc>
              <a:defRPr/>
            </a:pPr>
            <a:r>
              <a:rPr lang="ar-JO" sz="2700" b="1" dirty="0">
                <a:effectLst>
                  <a:outerShdw blurRad="38100" dist="38100" dir="2700000" algn="tl">
                    <a:srgbClr val="666633"/>
                  </a:outerShdw>
                </a:effectLst>
                <a:latin typeface="Arial" charset="0"/>
                <a:cs typeface="Arial" charset="0"/>
              </a:rPr>
              <a:t>كان اسم يسوع يتعظم (ع 17)</a:t>
            </a:r>
            <a:endParaRPr lang="en-US" sz="2700" b="1" dirty="0">
              <a:effectLst>
                <a:outerShdw blurRad="38100" dist="38100" dir="2700000" algn="tl">
                  <a:srgbClr val="666633"/>
                </a:outerShdw>
              </a:effectLst>
              <a:latin typeface="Arial" charset="0"/>
              <a:cs typeface="Arial" charset="0"/>
            </a:endParaRPr>
          </a:p>
          <a:p>
            <a:pPr eaLnBrk="1" hangingPunct="1">
              <a:lnSpc>
                <a:spcPct val="90000"/>
              </a:lnSpc>
              <a:defRPr/>
            </a:pPr>
            <a:endParaRPr lang="en-US" sz="2700" b="1" dirty="0">
              <a:effectLst>
                <a:outerShdw blurRad="38100" dist="38100" dir="2700000" algn="tl">
                  <a:srgbClr val="666633"/>
                </a:outerShdw>
              </a:effectLst>
              <a:latin typeface="Arial" charset="0"/>
              <a:cs typeface="Arial" charset="0"/>
            </a:endParaRPr>
          </a:p>
          <a:p>
            <a:pPr algn="r" rtl="1" eaLnBrk="1" hangingPunct="1">
              <a:lnSpc>
                <a:spcPct val="90000"/>
              </a:lnSpc>
              <a:defRPr/>
            </a:pPr>
            <a:r>
              <a:rPr lang="ar-JO" sz="2700" b="1" dirty="0">
                <a:effectLst>
                  <a:outerShdw blurRad="38100" dist="38100" dir="2700000" algn="tl">
                    <a:srgbClr val="666633"/>
                  </a:outerShdw>
                </a:effectLst>
                <a:latin typeface="Arial" charset="0"/>
                <a:cs typeface="Arial" charset="0"/>
              </a:rPr>
              <a:t>يأتون مقرين ومخبرين بأفعالهم (ع 18)</a:t>
            </a:r>
            <a:endParaRPr lang="en-US" sz="2700" b="1" dirty="0">
              <a:effectLst>
                <a:outerShdw blurRad="38100" dist="38100" dir="2700000" algn="tl">
                  <a:srgbClr val="666633"/>
                </a:outerShdw>
              </a:effectLst>
              <a:latin typeface="Arial" charset="0"/>
              <a:cs typeface="Arial" charset="0"/>
            </a:endParaRPr>
          </a:p>
          <a:p>
            <a:pPr eaLnBrk="1" hangingPunct="1">
              <a:lnSpc>
                <a:spcPct val="90000"/>
              </a:lnSpc>
              <a:defRPr/>
            </a:pPr>
            <a:endParaRPr lang="en-US" sz="2700" b="1" dirty="0">
              <a:effectLst>
                <a:outerShdw blurRad="38100" dist="38100" dir="2700000" algn="tl">
                  <a:srgbClr val="666633"/>
                </a:outerShdw>
              </a:effectLst>
              <a:latin typeface="Arial" charset="0"/>
              <a:cs typeface="Arial" charset="0"/>
            </a:endParaRPr>
          </a:p>
          <a:p>
            <a:pPr algn="r" rtl="1" eaLnBrk="1" hangingPunct="1">
              <a:lnSpc>
                <a:spcPct val="90000"/>
              </a:lnSpc>
              <a:defRPr/>
            </a:pPr>
            <a:r>
              <a:rPr lang="ar-JO" sz="2700" b="1" dirty="0">
                <a:effectLst>
                  <a:outerShdw blurRad="38100" dist="38100" dir="2700000" algn="tl">
                    <a:srgbClr val="666633"/>
                  </a:outerShdw>
                </a:effectLst>
                <a:latin typeface="Arial" charset="0"/>
                <a:ea typeface="SimSun" charset="0"/>
                <a:cs typeface="Arial" charset="0"/>
              </a:rPr>
              <a:t>وكان كثيرون من الذين يستعملون السحر يجمعون الكتب ويحرقونها أمام الجميع (ع 19)</a:t>
            </a:r>
            <a:endParaRPr lang="en-US" sz="2700"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500"/>
                                        <p:tgtEl>
                                          <p:spTgt spid="48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31">
                                            <p:txEl>
                                              <p:pRg st="2" end="2"/>
                                            </p:txEl>
                                          </p:spTgt>
                                        </p:tgtEl>
                                        <p:attrNameLst>
                                          <p:attrName>style.visibility</p:attrName>
                                        </p:attrNameLst>
                                      </p:cBhvr>
                                      <p:to>
                                        <p:strVal val="visible"/>
                                      </p:to>
                                    </p:set>
                                    <p:animEffect transition="in" filter="fade">
                                      <p:cBhvr>
                                        <p:cTn id="12" dur="500"/>
                                        <p:tgtEl>
                                          <p:spTgt spid="481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31">
                                            <p:txEl>
                                              <p:pRg st="4" end="4"/>
                                            </p:txEl>
                                          </p:spTgt>
                                        </p:tgtEl>
                                        <p:attrNameLst>
                                          <p:attrName>style.visibility</p:attrName>
                                        </p:attrNameLst>
                                      </p:cBhvr>
                                      <p:to>
                                        <p:strVal val="visible"/>
                                      </p:to>
                                    </p:set>
                                    <p:animEffect transition="in" filter="fade">
                                      <p:cBhvr>
                                        <p:cTn id="17" dur="500"/>
                                        <p:tgtEl>
                                          <p:spTgt spid="48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eaLnBrk="1" hangingPunct="1">
              <a:defRPr/>
            </a:pPr>
            <a:r>
              <a:rPr kumimoji="0" lang="ar-JO" sz="4000" b="1" i="0" u="none" strike="noStrike" kern="0" cap="none" spc="0" normalizeH="0" baseline="0" noProof="0" dirty="0">
                <a:ln>
                  <a:noFill/>
                </a:ln>
                <a:solidFill>
                  <a:srgbClr val="FFFFFF"/>
                </a:solidFill>
                <a:effectLst>
                  <a:outerShdw blurRad="38100" dist="38100" dir="2700000" algn="tl">
                    <a:srgbClr val="666633"/>
                  </a:outerShdw>
                </a:effectLst>
                <a:uLnTx/>
                <a:uFillTx/>
                <a:latin typeface="Times New Roman" charset="0"/>
                <a:ea typeface="ＭＳ Ｐゴシック" charset="0"/>
                <a:cs typeface="Arial" charset="0"/>
              </a:rPr>
              <a:t>المحبة الأولى لأهل أفسس</a:t>
            </a:r>
            <a:br>
              <a:rPr kumimoji="0" lang="ar-JO" sz="4000" b="1" i="0" u="none" strike="noStrike" kern="0" cap="none" spc="0" normalizeH="0" baseline="0" noProof="0" dirty="0">
                <a:ln>
                  <a:noFill/>
                </a:ln>
                <a:solidFill>
                  <a:srgbClr val="FFFFFF"/>
                </a:solidFill>
                <a:effectLst>
                  <a:outerShdw blurRad="38100" dist="38100" dir="2700000" algn="tl">
                    <a:srgbClr val="666633"/>
                  </a:outerShdw>
                </a:effectLst>
                <a:uLnTx/>
                <a:uFillTx/>
                <a:latin typeface="Times New Roman" charset="0"/>
                <a:ea typeface="ＭＳ Ｐゴシック" charset="0"/>
                <a:cs typeface="Arial" charset="0"/>
              </a:rPr>
            </a:br>
            <a:r>
              <a:rPr kumimoji="0" lang="ar-JO" sz="4000" b="1" i="0" u="none" strike="noStrike" kern="0" cap="none" spc="0" normalizeH="0" baseline="0" noProof="0" dirty="0">
                <a:ln>
                  <a:noFill/>
                </a:ln>
                <a:solidFill>
                  <a:srgbClr val="FFFFFF"/>
                </a:solidFill>
                <a:effectLst>
                  <a:outerShdw blurRad="38100" dist="38100" dir="2700000" algn="tl">
                    <a:srgbClr val="666633"/>
                  </a:outerShdw>
                </a:effectLst>
                <a:uLnTx/>
                <a:uFillTx/>
                <a:latin typeface="Times New Roman" charset="0"/>
                <a:ea typeface="ＭＳ Ｐゴシック" charset="0"/>
                <a:cs typeface="Arial" charset="0"/>
              </a:rPr>
              <a:t>(أعمال 19: 8-20)</a:t>
            </a:r>
            <a:endParaRPr lang="en-US" sz="4000" b="1" dirty="0">
              <a:effectLst>
                <a:outerShdw blurRad="38100" dist="38100" dir="2700000" algn="tl">
                  <a:srgbClr val="666633"/>
                </a:outerShdw>
              </a:effectLst>
              <a:latin typeface="Times New Roman" charset="0"/>
              <a:cs typeface="Arial" charset="0"/>
            </a:endParaRPr>
          </a:p>
        </p:txBody>
      </p:sp>
      <p:sp>
        <p:nvSpPr>
          <p:cNvPr id="19459"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ea typeface="SimSun" charset="0"/>
                <a:cs typeface="Arial" charset="0"/>
              </a:rPr>
              <a:t>هكذا كانت كلمة الرب تنمو وتقوى بشدة (ع 20)</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602" name="Rectangle 2"/>
          <p:cNvSpPr>
            <a:spLocks noGrp="1" noChangeArrowheads="1"/>
          </p:cNvSpPr>
          <p:nvPr>
            <p:ph type="title"/>
          </p:nvPr>
        </p:nvSpPr>
        <p:spPr/>
        <p:txBody>
          <a:bodyPr/>
          <a:lstStyle/>
          <a:p>
            <a:pPr algn="ctr" eaLnBrk="1" hangingPunct="1">
              <a:defRPr/>
            </a:pPr>
            <a:r>
              <a:rPr kumimoji="0" lang="ar-JO" sz="4400" b="1" i="0" u="sng" strike="noStrike" kern="0" cap="none" spc="0" normalizeH="0" baseline="0" noProof="0" dirty="0">
                <a:ln>
                  <a:noFill/>
                </a:ln>
                <a:solidFill>
                  <a:srgbClr val="FFFF00"/>
                </a:solidFill>
                <a:effectLst/>
                <a:uLnTx/>
                <a:uFillTx/>
                <a:latin typeface="Times New Roman" charset="0"/>
                <a:ea typeface="ＭＳ Ｐゴシック" charset="0"/>
                <a:cs typeface="Arial" charset="0"/>
              </a:rPr>
              <a:t>الحث</a:t>
            </a:r>
            <a:r>
              <a:rPr kumimoji="0" lang="ar-JO" sz="4400" b="1" i="0" u="none" strike="noStrike" kern="0" cap="none" spc="0" normalizeH="0" baseline="0" noProof="0" dirty="0">
                <a:ln>
                  <a:noFill/>
                </a:ln>
                <a:solidFill>
                  <a:srgbClr val="FFFFFF"/>
                </a:solidFill>
                <a:effectLst/>
                <a:uLnTx/>
                <a:uFillTx/>
                <a:latin typeface="Times New Roman" charset="0"/>
                <a:ea typeface="ＭＳ Ｐゴシック" charset="0"/>
                <a:cs typeface="Arial" charset="0"/>
              </a:rPr>
              <a:t> التحذيري (4-5)</a:t>
            </a:r>
            <a:endParaRPr lang="en-US" b="1" dirty="0">
              <a:latin typeface="Times New Roman" charset="0"/>
              <a:cs typeface="Arial" charset="0"/>
            </a:endParaRPr>
          </a:p>
        </p:txBody>
      </p:sp>
      <p:sp>
        <p:nvSpPr>
          <p:cNvPr id="25603"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وإلا فإني (يسوع) أتيك عن قريب وإزحزح منارتك (الكنيسة) من مكانها إن لم تتب.</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eaLnBrk="1" hangingPunct="1">
              <a:defRPr/>
            </a:pPr>
            <a:r>
              <a:rPr lang="ar-JO" b="1" dirty="0">
                <a:effectLst>
                  <a:outerShdw blurRad="38100" dist="38100" dir="2700000" algn="tl">
                    <a:srgbClr val="666633"/>
                  </a:outerShdw>
                </a:effectLst>
                <a:latin typeface="Times New Roman" charset="0"/>
                <a:cs typeface="Arial" charset="0"/>
              </a:rPr>
              <a:t>بعض من غذاء الفكر:</a:t>
            </a:r>
            <a:endParaRPr lang="en-US" b="1" dirty="0">
              <a:effectLst>
                <a:outerShdw blurRad="38100" dist="38100" dir="2700000" algn="tl">
                  <a:srgbClr val="666633"/>
                </a:outerShdw>
              </a:effectLst>
              <a:latin typeface="Times New Roman" charset="0"/>
              <a:cs typeface="Arial" charset="0"/>
            </a:endParaRPr>
          </a:p>
        </p:txBody>
      </p:sp>
      <p:sp>
        <p:nvSpPr>
          <p:cNvPr id="47107" name="Rectangle 3"/>
          <p:cNvSpPr>
            <a:spLocks noGrp="1" noChangeArrowheads="1"/>
          </p:cNvSpPr>
          <p:nvPr>
            <p:ph type="body" idx="1"/>
          </p:nvPr>
        </p:nvSpPr>
        <p:spPr/>
        <p:txBody>
          <a:bodyPr/>
          <a:lstStyle/>
          <a:p>
            <a:pPr algn="r" rtl="1" eaLnBrk="1" hangingPunct="1">
              <a:lnSpc>
                <a:spcPct val="90000"/>
              </a:lnSpc>
              <a:defRPr/>
            </a:pPr>
            <a:r>
              <a:rPr lang="ar-JO" sz="2400" b="1" dirty="0">
                <a:effectLst>
                  <a:outerShdw blurRad="38100" dist="38100" dir="2700000" algn="tl">
                    <a:srgbClr val="666633"/>
                  </a:outerShdw>
                </a:effectLst>
                <a:latin typeface="Arial" charset="0"/>
                <a:cs typeface="Arial" charset="0"/>
              </a:rPr>
              <a:t>كيف يحذر يسوع كنيسة الطرق المتقاطعة الدولية:</a:t>
            </a:r>
            <a:endParaRPr lang="en-US" sz="2400" b="1" dirty="0">
              <a:effectLst>
                <a:outerShdw blurRad="38100" dist="38100" dir="2700000" algn="tl">
                  <a:srgbClr val="666633"/>
                </a:outerShdw>
              </a:effectLst>
              <a:latin typeface="Arial" charset="0"/>
              <a:cs typeface="Arial" charset="0"/>
            </a:endParaRPr>
          </a:p>
          <a:p>
            <a:pPr eaLnBrk="1" hangingPunct="1">
              <a:lnSpc>
                <a:spcPct val="90000"/>
              </a:lnSpc>
              <a:defRPr/>
            </a:pPr>
            <a:endParaRPr lang="en-US" sz="2400" b="1" dirty="0">
              <a:effectLst>
                <a:outerShdw blurRad="38100" dist="38100" dir="2700000" algn="tl">
                  <a:srgbClr val="666633"/>
                </a:outerShdw>
              </a:effectLst>
              <a:latin typeface="Arial" charset="0"/>
              <a:cs typeface="Arial" charset="0"/>
            </a:endParaRPr>
          </a:p>
          <a:p>
            <a:pPr algn="r" rtl="1" eaLnBrk="1" hangingPunct="1">
              <a:lnSpc>
                <a:spcPct val="90000"/>
              </a:lnSpc>
              <a:defRPr/>
            </a:pPr>
            <a:r>
              <a:rPr lang="ar-JO" sz="2400" b="1" dirty="0">
                <a:effectLst>
                  <a:outerShdw blurRad="38100" dist="38100" dir="2700000" algn="tl">
                    <a:srgbClr val="666633"/>
                  </a:outerShdw>
                </a:effectLst>
                <a:latin typeface="Arial" charset="0"/>
                <a:cs typeface="Arial" charset="0"/>
              </a:rPr>
              <a:t>ما الذي نحتاج أن نتذكره؟</a:t>
            </a:r>
            <a:endParaRPr lang="en-US" sz="2400" b="1" dirty="0">
              <a:effectLst>
                <a:outerShdw blurRad="38100" dist="38100" dir="2700000" algn="tl">
                  <a:srgbClr val="666633"/>
                </a:outerShdw>
              </a:effectLst>
              <a:latin typeface="Arial" charset="0"/>
              <a:cs typeface="Arial" charset="0"/>
            </a:endParaRPr>
          </a:p>
          <a:p>
            <a:pPr eaLnBrk="1" hangingPunct="1">
              <a:lnSpc>
                <a:spcPct val="90000"/>
              </a:lnSpc>
              <a:defRPr/>
            </a:pPr>
            <a:endParaRPr lang="en-US" sz="2400" b="1" dirty="0">
              <a:effectLst>
                <a:outerShdw blurRad="38100" dist="38100" dir="2700000" algn="tl">
                  <a:srgbClr val="666633"/>
                </a:outerShdw>
              </a:effectLst>
              <a:latin typeface="Arial" charset="0"/>
              <a:cs typeface="Arial" charset="0"/>
            </a:endParaRPr>
          </a:p>
          <a:p>
            <a:pPr algn="r" rtl="1" eaLnBrk="1" hangingPunct="1">
              <a:lnSpc>
                <a:spcPct val="90000"/>
              </a:lnSpc>
              <a:defRPr/>
            </a:pPr>
            <a:r>
              <a:rPr lang="ar-JO" sz="2400" b="1" dirty="0">
                <a:effectLst>
                  <a:outerShdw blurRad="38100" dist="38100" dir="2700000" algn="tl">
                    <a:srgbClr val="666633"/>
                  </a:outerShdw>
                </a:effectLst>
                <a:latin typeface="Arial" charset="0"/>
                <a:cs typeface="Arial" charset="0"/>
              </a:rPr>
              <a:t>ما الذي نحتاج أن نتوب عنه؟</a:t>
            </a:r>
            <a:endParaRPr lang="en-US" sz="2400" b="1" dirty="0">
              <a:effectLst>
                <a:outerShdw blurRad="38100" dist="38100" dir="2700000" algn="tl">
                  <a:srgbClr val="666633"/>
                </a:outerShdw>
              </a:effectLst>
              <a:latin typeface="Arial" charset="0"/>
              <a:cs typeface="Arial" charset="0"/>
            </a:endParaRPr>
          </a:p>
          <a:p>
            <a:pPr eaLnBrk="1" hangingPunct="1">
              <a:lnSpc>
                <a:spcPct val="90000"/>
              </a:lnSpc>
              <a:defRPr/>
            </a:pPr>
            <a:endParaRPr lang="en-US" sz="2400" b="1" dirty="0">
              <a:effectLst>
                <a:outerShdw blurRad="38100" dist="38100" dir="2700000" algn="tl">
                  <a:srgbClr val="666633"/>
                </a:outerShdw>
              </a:effectLst>
              <a:latin typeface="Arial" charset="0"/>
              <a:cs typeface="Arial" charset="0"/>
            </a:endParaRPr>
          </a:p>
          <a:p>
            <a:pPr algn="r" rtl="1" eaLnBrk="1" hangingPunct="1">
              <a:lnSpc>
                <a:spcPct val="90000"/>
              </a:lnSpc>
              <a:defRPr/>
            </a:pPr>
            <a:r>
              <a:rPr lang="ar-JO" sz="2400" b="1" dirty="0">
                <a:effectLst>
                  <a:outerShdw blurRad="38100" dist="38100" dir="2700000" algn="tl">
                    <a:srgbClr val="666633"/>
                  </a:outerShdw>
                </a:effectLst>
                <a:latin typeface="Arial" charset="0"/>
                <a:cs typeface="Arial" charset="0"/>
              </a:rPr>
              <a:t>ما الذي نحتاج أن نبدأ بعمله (ثانية)؟</a:t>
            </a:r>
            <a:endParaRPr lang="en-US" sz="2400" b="1" dirty="0">
              <a:effectLst>
                <a:outerShdw blurRad="38100" dist="38100" dir="2700000" algn="tl">
                  <a:srgbClr val="666633"/>
                </a:outerShdw>
              </a:effectLst>
              <a:latin typeface="Arial" charset="0"/>
              <a:cs typeface="Arial" charset="0"/>
            </a:endParaRPr>
          </a:p>
          <a:p>
            <a:pPr eaLnBrk="1" hangingPunct="1">
              <a:lnSpc>
                <a:spcPct val="90000"/>
              </a:lnSpc>
              <a:defRPr/>
            </a:pPr>
            <a:endParaRPr lang="en-US" sz="2400" b="1" dirty="0">
              <a:effectLst>
                <a:outerShdw blurRad="38100" dist="38100" dir="2700000" algn="tl">
                  <a:srgbClr val="666633"/>
                </a:outerShdw>
              </a:effectLst>
              <a:latin typeface="Arial" charset="0"/>
              <a:cs typeface="Arial" charset="0"/>
            </a:endParaRPr>
          </a:p>
          <a:p>
            <a:pPr algn="r" rtl="1" eaLnBrk="1" hangingPunct="1">
              <a:lnSpc>
                <a:spcPct val="90000"/>
              </a:lnSpc>
              <a:defRPr/>
            </a:pPr>
            <a:r>
              <a:rPr lang="ar-JO" sz="2400" b="1" dirty="0">
                <a:effectLst>
                  <a:outerShdw blurRad="38100" dist="38100" dir="2700000" algn="tl">
                    <a:srgbClr val="666633"/>
                  </a:outerShdw>
                </a:effectLst>
                <a:latin typeface="Arial" charset="0"/>
                <a:cs typeface="Arial" charset="0"/>
              </a:rPr>
              <a:t>كيف يمكننا أن نجعل يسوع محبتنا الأولى بالفعل؟</a:t>
            </a:r>
            <a:endParaRPr lang="en-US" sz="2400"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fade">
                                      <p:cBhvr>
                                        <p:cTn id="7" dur="500"/>
                                        <p:tgtEl>
                                          <p:spTgt spid="47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07">
                                            <p:txEl>
                                              <p:pRg st="2" end="2"/>
                                            </p:txEl>
                                          </p:spTgt>
                                        </p:tgtEl>
                                        <p:attrNameLst>
                                          <p:attrName>style.visibility</p:attrName>
                                        </p:attrNameLst>
                                      </p:cBhvr>
                                      <p:to>
                                        <p:strVal val="visible"/>
                                      </p:to>
                                    </p:set>
                                    <p:animEffect transition="in" filter="fade">
                                      <p:cBhvr>
                                        <p:cTn id="12" dur="500"/>
                                        <p:tgtEl>
                                          <p:spTgt spid="471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107">
                                            <p:txEl>
                                              <p:pRg st="4" end="4"/>
                                            </p:txEl>
                                          </p:spTgt>
                                        </p:tgtEl>
                                        <p:attrNameLst>
                                          <p:attrName>style.visibility</p:attrName>
                                        </p:attrNameLst>
                                      </p:cBhvr>
                                      <p:to>
                                        <p:strVal val="visible"/>
                                      </p:to>
                                    </p:set>
                                    <p:animEffect transition="in" filter="fade">
                                      <p:cBhvr>
                                        <p:cTn id="17" dur="500"/>
                                        <p:tgtEl>
                                          <p:spTgt spid="4710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107">
                                            <p:txEl>
                                              <p:pRg st="6" end="6"/>
                                            </p:txEl>
                                          </p:spTgt>
                                        </p:tgtEl>
                                        <p:attrNameLst>
                                          <p:attrName>style.visibility</p:attrName>
                                        </p:attrNameLst>
                                      </p:cBhvr>
                                      <p:to>
                                        <p:strVal val="visible"/>
                                      </p:to>
                                    </p:set>
                                    <p:animEffect transition="in" filter="fade">
                                      <p:cBhvr>
                                        <p:cTn id="22" dur="500"/>
                                        <p:tgtEl>
                                          <p:spTgt spid="4710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107">
                                            <p:txEl>
                                              <p:pRg st="8" end="8"/>
                                            </p:txEl>
                                          </p:spTgt>
                                        </p:tgtEl>
                                        <p:attrNameLst>
                                          <p:attrName>style.visibility</p:attrName>
                                        </p:attrNameLst>
                                      </p:cBhvr>
                                      <p:to>
                                        <p:strVal val="visible"/>
                                      </p:to>
                                    </p:set>
                                    <p:animEffect transition="in" filter="fade">
                                      <p:cBhvr>
                                        <p:cTn id="27" dur="500"/>
                                        <p:tgtEl>
                                          <p:spTgt spid="471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473075"/>
            <a:ext cx="8153400" cy="974725"/>
          </a:xfrm>
        </p:spPr>
        <p:txBody>
          <a:bodyPr/>
          <a:lstStyle/>
          <a:p>
            <a:pPr algn="ctr" eaLnBrk="1" hangingPunct="1">
              <a:defRPr/>
            </a:pPr>
            <a:br>
              <a:rPr lang="en-US" b="1" dirty="0">
                <a:latin typeface="Times New Roman" charset="0"/>
                <a:cs typeface="Arial" charset="0"/>
              </a:rPr>
            </a:br>
            <a:r>
              <a:rPr lang="ar-JO" b="1" u="sng" dirty="0">
                <a:solidFill>
                  <a:srgbClr val="FFFF00"/>
                </a:solidFill>
                <a:latin typeface="Times New Roman" charset="0"/>
                <a:cs typeface="Arial" charset="0"/>
              </a:rPr>
              <a:t>التحفيز</a:t>
            </a:r>
            <a:r>
              <a:rPr lang="ar-JO" b="1" dirty="0">
                <a:latin typeface="Times New Roman" charset="0"/>
                <a:cs typeface="Arial" charset="0"/>
              </a:rPr>
              <a:t> الختامي (7)</a:t>
            </a:r>
            <a:endParaRPr lang="en-US" b="1" dirty="0">
              <a:latin typeface="Times New Roman" charset="0"/>
              <a:cs typeface="Arial" charset="0"/>
            </a:endParaRPr>
          </a:p>
        </p:txBody>
      </p:sp>
      <p:sp>
        <p:nvSpPr>
          <p:cNvPr id="23555"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إن كنت تمتلك الحساسية الروحية، فاستمع</a:t>
            </a:r>
            <a:endParaRPr lang="en-US" b="1" dirty="0">
              <a:effectLst>
                <a:outerShdw blurRad="38100" dist="38100" dir="2700000" algn="tl">
                  <a:srgbClr val="666633"/>
                </a:outerShdw>
              </a:effectLst>
              <a:latin typeface="Arial" charset="0"/>
              <a:cs typeface="Arial" charset="0"/>
            </a:endParaRPr>
          </a:p>
          <a:p>
            <a:pPr eaLnBrk="1" hangingPunct="1">
              <a:defRPr/>
            </a:pPr>
            <a:endParaRPr lang="en-US" b="1" dirty="0">
              <a:effectLst>
                <a:outerShdw blurRad="38100" dist="38100" dir="2700000" algn="tl">
                  <a:srgbClr val="666633"/>
                </a:outerShdw>
              </a:effectLst>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سوف يأكل غالبو الشر من شجرة الحياة في ملكوت الله الأبدي (السماء).</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5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5">
                                            <p:txEl>
                                              <p:pRg st="2" end="2"/>
                                            </p:txEl>
                                          </p:spTgt>
                                        </p:tgtEl>
                                        <p:attrNameLst>
                                          <p:attrName>style.visibility</p:attrName>
                                        </p:attrNameLst>
                                      </p:cBhvr>
                                      <p:to>
                                        <p:strVal val="visible"/>
                                      </p:to>
                                    </p:set>
                                    <p:animEffect transition="in" filter="fade">
                                      <p:cBhvr>
                                        <p:cTn id="12" dur="500"/>
                                        <p:tgtEl>
                                          <p:spTgt spid="23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large_Tre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0" name="Rectangle 2"/>
          <p:cNvSpPr>
            <a:spLocks noGrp="1" noChangeArrowheads="1"/>
          </p:cNvSpPr>
          <p:nvPr>
            <p:ph type="title"/>
          </p:nvPr>
        </p:nvSpPr>
        <p:spPr/>
        <p:txBody>
          <a:bodyPr/>
          <a:lstStyle/>
          <a:p>
            <a:pPr algn="ctr" eaLnBrk="1" hangingPunct="1">
              <a:defRPr/>
            </a:pPr>
            <a:br>
              <a:rPr kumimoji="0" lang="en-US" sz="4400" b="1" i="0" u="none" strike="noStrike" kern="0" cap="none" spc="0" normalizeH="0" baseline="0" noProof="0" dirty="0">
                <a:ln>
                  <a:noFill/>
                </a:ln>
                <a:solidFill>
                  <a:srgbClr val="FFFFFF"/>
                </a:solidFill>
                <a:effectLst/>
                <a:uLnTx/>
                <a:uFillTx/>
                <a:latin typeface="Times New Roman" charset="0"/>
                <a:ea typeface="ＭＳ Ｐゴシック" charset="0"/>
                <a:cs typeface="Arial" charset="0"/>
              </a:rPr>
            </a:br>
            <a:r>
              <a:rPr kumimoji="0" lang="ar-JO" sz="4400" b="1" i="0" u="sng" strike="noStrike" kern="0" cap="none" spc="0" normalizeH="0" baseline="0" noProof="0" dirty="0">
                <a:ln>
                  <a:noFill/>
                </a:ln>
                <a:solidFill>
                  <a:srgbClr val="FFFF00"/>
                </a:solidFill>
                <a:effectLst/>
                <a:uLnTx/>
                <a:uFillTx/>
                <a:latin typeface="Times New Roman" charset="0"/>
                <a:ea typeface="ＭＳ Ｐゴシック" charset="0"/>
                <a:cs typeface="Arial" charset="0"/>
              </a:rPr>
              <a:t>التحفيز</a:t>
            </a:r>
            <a:r>
              <a:rPr kumimoji="0" lang="ar-JO" sz="4400" b="1" i="0" u="none" strike="noStrike" kern="0" cap="none" spc="0" normalizeH="0" baseline="0" noProof="0" dirty="0">
                <a:ln>
                  <a:noFill/>
                </a:ln>
                <a:solidFill>
                  <a:srgbClr val="FFFFFF"/>
                </a:solidFill>
                <a:effectLst/>
                <a:uLnTx/>
                <a:uFillTx/>
                <a:latin typeface="Times New Roman" charset="0"/>
                <a:ea typeface="ＭＳ Ｐゴシック" charset="0"/>
                <a:cs typeface="Arial" charset="0"/>
              </a:rPr>
              <a:t> الختامي (7)</a:t>
            </a:r>
            <a:endParaRPr lang="en-US" b="1" dirty="0">
              <a:latin typeface="Arial"/>
              <a:cs typeface="Arial"/>
            </a:endParaRPr>
          </a:p>
        </p:txBody>
      </p:sp>
      <p:sp>
        <p:nvSpPr>
          <p:cNvPr id="43011" name="Rectangle 3"/>
          <p:cNvSpPr>
            <a:spLocks noGrp="1" noChangeArrowheads="1"/>
          </p:cNvSpPr>
          <p:nvPr>
            <p:ph type="body" idx="1"/>
          </p:nvPr>
        </p:nvSpPr>
        <p:spPr>
          <a:xfrm>
            <a:off x="0" y="3048000"/>
            <a:ext cx="9144000" cy="3394364"/>
          </a:xfrm>
          <a:gradFill>
            <a:gsLst>
              <a:gs pos="0">
                <a:schemeClr val="dk2">
                  <a:tint val="80000"/>
                  <a:satMod val="300000"/>
                  <a:alpha val="3000"/>
                </a:schemeClr>
              </a:gs>
              <a:gs pos="100000">
                <a:schemeClr val="dk2">
                  <a:shade val="30000"/>
                  <a:satMod val="200000"/>
                </a:schemeClr>
              </a:gs>
            </a:gsLst>
          </a:gradFill>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Font typeface="Wingdings" charset="0"/>
              <a:buNone/>
            </a:pPr>
            <a:r>
              <a:rPr lang="en-US" dirty="0">
                <a:cs typeface="Arial" charset="0"/>
              </a:rPr>
              <a:t>	</a:t>
            </a:r>
            <a:r>
              <a:rPr lang="ar-JO" b="1" dirty="0">
                <a:effectLst>
                  <a:outerShdw blurRad="38100" dist="38100" dir="2700000" algn="tl">
                    <a:srgbClr val="666633"/>
                  </a:outerShdw>
                </a:effectLst>
                <a:cs typeface="Arial" charset="0"/>
              </a:rPr>
              <a:t>وأراني نهراً صافياً من ماء حياة لامعاً كبلور، خارجاً من عرش الله والخروف، في وسط سوقها وعلى النهر من هنا ومن هناك شجرة حياة ... وورق الشجرة لشفاء الأمم، ولا تكون لعنة ما فيما بعد ... وهم سينظرون وجهه، واسمه على جباههم.... وهم سيملكون إلى أبد الآبدين.... هذه الأقوال أمينة وصادقة. </a:t>
            </a:r>
            <a:endParaRPr lang="en-US" b="1" dirty="0">
              <a:effectLst>
                <a:outerShdw blurRad="38100" dist="38100" dir="2700000" algn="tl">
                  <a:srgbClr val="666633"/>
                </a:outerShdw>
              </a:effectLst>
              <a:cs typeface="Arial" charset="0"/>
            </a:endParaRPr>
          </a:p>
          <a:p>
            <a:pPr eaLnBrk="1" hangingPunct="1">
              <a:buFont typeface="Wingdings" charset="0"/>
              <a:buNone/>
            </a:pPr>
            <a:r>
              <a:rPr lang="en-US" b="1" dirty="0">
                <a:effectLst>
                  <a:outerShdw blurRad="38100" dist="38100" dir="2700000" algn="tl">
                    <a:srgbClr val="666633"/>
                  </a:outerShdw>
                </a:effectLst>
                <a:cs typeface="Arial" charset="0"/>
              </a:rPr>
              <a:t>						         </a:t>
            </a:r>
            <a:r>
              <a:rPr lang="ar-JO" b="1" dirty="0">
                <a:effectLst>
                  <a:outerShdw blurRad="38100" dist="38100" dir="2700000" algn="tl">
                    <a:srgbClr val="666633"/>
                  </a:outerShdw>
                </a:effectLst>
                <a:cs typeface="Arial" charset="0"/>
              </a:rPr>
              <a:t> رؤيا 22: 1-6</a:t>
            </a:r>
            <a:r>
              <a:rPr lang="en-US" b="1" dirty="0">
                <a:effectLst>
                  <a:outerShdw blurRad="38100" dist="38100" dir="2700000" algn="tl">
                    <a:srgbClr val="666633"/>
                  </a:outerShdw>
                </a:effectLst>
                <a:cs typeface="Arial" charset="0"/>
              </a:rPr>
              <a:t>—</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292100"/>
            <a:ext cx="9144000" cy="1384300"/>
          </a:xfrm>
        </p:spPr>
        <p:txBody>
          <a:bodyPr/>
          <a:lstStyle/>
          <a:p>
            <a:pPr algn="ctr">
              <a:defRPr/>
            </a:pPr>
            <a:r>
              <a:rPr lang="ar-JO" sz="3600" b="1" dirty="0">
                <a:latin typeface="Times New Roman" charset="0"/>
                <a:cs typeface="Arial" charset="0"/>
              </a:rPr>
              <a:t>سي إس لويس من (ثقل المجد)</a:t>
            </a:r>
            <a:endParaRPr lang="en-US" sz="3600" b="1" dirty="0">
              <a:latin typeface="Times New Roman" charset="0"/>
              <a:cs typeface="Arial" charset="0"/>
            </a:endParaRPr>
          </a:p>
        </p:txBody>
      </p:sp>
      <p:sp>
        <p:nvSpPr>
          <p:cNvPr id="39939" name="Rectangle 3"/>
          <p:cNvSpPr>
            <a:spLocks noGrp="1" noChangeArrowheads="1"/>
          </p:cNvSpPr>
          <p:nvPr>
            <p:ph type="body" idx="1"/>
          </p:nvPr>
        </p:nvSpPr>
        <p:spPr>
          <a:xfrm>
            <a:off x="381000" y="1905000"/>
            <a:ext cx="6126163" cy="4764088"/>
          </a:xfrm>
        </p:spPr>
        <p:txBody>
          <a:bodyPr/>
          <a:lstStyle/>
          <a:p>
            <a:pPr algn="r" rtl="1">
              <a:lnSpc>
                <a:spcPct val="90000"/>
              </a:lnSpc>
              <a:buFontTx/>
              <a:buNone/>
              <a:defRPr/>
            </a:pPr>
            <a:r>
              <a:rPr lang="en-US" sz="2400" b="1" dirty="0">
                <a:latin typeface="Arial" charset="0"/>
                <a:cs typeface="Arial" charset="0"/>
              </a:rPr>
              <a:t>	</a:t>
            </a:r>
            <a:r>
              <a:rPr lang="ar-JO" sz="2400" b="1" dirty="0">
                <a:latin typeface="Arial" charset="0"/>
                <a:cs typeface="Arial" charset="0"/>
              </a:rPr>
              <a:t>     إذا أخذنا بعين الإعتبار الوعود الواضحة حول المكافأة والطبيعة المذهلة للمكافآت الموعودة، فيبدو أن ربنا لا يجد رغباتنا قوية جداً، بل ضعيفة جداً.  نحن مخلوقات فاترة نعبث بالشراب والجنس والطموح، عندما تُعرض علينا فرحة لا نهاية لها، مثل طفل جاهل يريد أن يستمر في صنع فطائر الطين في أحد الأحياء الفقيرة، لأنه لا يستطيع أن يتخيل المقصود من عرض العطلة في البحر،  نحن نشعر بالسعادة بسهولة بالغة.</a:t>
            </a:r>
            <a:endParaRPr lang="en-US" sz="2400" b="1" dirty="0">
              <a:latin typeface="Arial" charset="0"/>
              <a:cs typeface="Arial" charset="0"/>
            </a:endParaRPr>
          </a:p>
        </p:txBody>
      </p:sp>
      <p:pic>
        <p:nvPicPr>
          <p:cNvPr id="53251" name="Picture 5" descr="LEWISFOT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07163" y="3500438"/>
            <a:ext cx="2636837"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ترايلس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الكنائس السبعة (رؤيا 2-3 )</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برغاموس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ارثيرا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افروديسيس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السنمة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هيرابوليس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يومينيا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ايزاني</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ألاباندا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هيراكليا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ميليتس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ليبدوس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ادراميتيوم</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Tree>
    <p:extLst>
      <p:ext uri="{BB962C8B-B14F-4D97-AF65-F5344CB8AC3E}">
        <p14:creationId xmlns:p14="http://schemas.microsoft.com/office/powerpoint/2010/main" val="2104055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r" rtl="1" eaLnBrk="1" hangingPunct="1">
              <a:defRPr/>
            </a:pPr>
            <a:r>
              <a:rPr lang="ar-JO" b="1" dirty="0">
                <a:effectLst>
                  <a:outerShdw blurRad="38100" dist="38100" dir="2700000" algn="tl">
                    <a:srgbClr val="666633"/>
                  </a:outerShdw>
                </a:effectLst>
                <a:latin typeface="Times New Roman" charset="0"/>
                <a:cs typeface="Arial" charset="0"/>
              </a:rPr>
              <a:t>خلاصة:</a:t>
            </a:r>
            <a:endParaRPr lang="en-US" b="1" dirty="0">
              <a:effectLst>
                <a:outerShdw blurRad="38100" dist="38100" dir="2700000" algn="tl">
                  <a:srgbClr val="666633"/>
                </a:outerShdw>
              </a:effectLst>
              <a:latin typeface="Times New Roman" charset="0"/>
              <a:cs typeface="Arial" charset="0"/>
            </a:endParaRPr>
          </a:p>
        </p:txBody>
      </p:sp>
      <p:sp>
        <p:nvSpPr>
          <p:cNvPr id="24579" name="Rectangle 3"/>
          <p:cNvSpPr>
            <a:spLocks noGrp="1" noChangeArrowheads="1"/>
          </p:cNvSpPr>
          <p:nvPr>
            <p:ph type="body" idx="1"/>
          </p:nvPr>
        </p:nvSpPr>
        <p:spPr>
          <a:xfrm>
            <a:off x="381000" y="1828800"/>
            <a:ext cx="8458200" cy="4038600"/>
          </a:xfrm>
        </p:spPr>
        <p:txBody>
          <a:bodyPr/>
          <a:lstStyle/>
          <a:p>
            <a:pPr algn="r" rtl="1" eaLnBrk="1" hangingPunct="1">
              <a:defRPr/>
            </a:pPr>
            <a:r>
              <a:rPr lang="ar-JO" sz="2700" b="1" dirty="0">
                <a:effectLst>
                  <a:outerShdw blurRad="38100" dist="38100" dir="2700000" algn="tl">
                    <a:srgbClr val="666633"/>
                  </a:outerShdw>
                </a:effectLst>
                <a:latin typeface="Arial" charset="0"/>
                <a:cs typeface="Arial" charset="0"/>
              </a:rPr>
              <a:t>يدعونا يسوع لنحبه أولاً وقبل كل شيء من خلال:</a:t>
            </a:r>
            <a:endParaRPr lang="en-US" sz="2700" b="1" dirty="0">
              <a:effectLst>
                <a:outerShdw blurRad="38100" dist="38100" dir="2700000" algn="tl">
                  <a:srgbClr val="666633"/>
                </a:outerShdw>
              </a:effectLst>
              <a:latin typeface="Arial" charset="0"/>
              <a:cs typeface="Arial" charset="0"/>
            </a:endParaRPr>
          </a:p>
          <a:p>
            <a:pPr eaLnBrk="1" hangingPunct="1">
              <a:defRPr/>
            </a:pPr>
            <a:endParaRPr lang="en-US" sz="2700" b="1" dirty="0">
              <a:effectLst>
                <a:outerShdw blurRad="38100" dist="38100" dir="2700000" algn="tl">
                  <a:srgbClr val="666633"/>
                </a:outerShdw>
              </a:effectLst>
              <a:latin typeface="Arial" charset="0"/>
              <a:cs typeface="Arial" charset="0"/>
            </a:endParaRPr>
          </a:p>
          <a:p>
            <a:pPr algn="r" rtl="1" eaLnBrk="1" hangingPunct="1">
              <a:defRPr/>
            </a:pPr>
            <a:r>
              <a:rPr lang="ar-JO" sz="2700" b="1" dirty="0">
                <a:effectLst>
                  <a:outerShdw blurRad="38100" dist="38100" dir="2700000" algn="tl">
                    <a:srgbClr val="666633"/>
                  </a:outerShdw>
                </a:effectLst>
                <a:latin typeface="Arial" charset="0"/>
                <a:cs typeface="Arial" charset="0"/>
              </a:rPr>
              <a:t>التذكر</a:t>
            </a:r>
            <a:endParaRPr lang="en-US" sz="2700" b="1" dirty="0">
              <a:effectLst>
                <a:outerShdw blurRad="38100" dist="38100" dir="2700000" algn="tl">
                  <a:srgbClr val="666633"/>
                </a:outerShdw>
              </a:effectLst>
              <a:latin typeface="Arial" charset="0"/>
              <a:cs typeface="Arial" charset="0"/>
            </a:endParaRPr>
          </a:p>
          <a:p>
            <a:pPr algn="r" rtl="1" eaLnBrk="1" hangingPunct="1">
              <a:defRPr/>
            </a:pPr>
            <a:endParaRPr lang="en-US" sz="2700" b="1" dirty="0">
              <a:effectLst>
                <a:outerShdw blurRad="38100" dist="38100" dir="2700000" algn="tl">
                  <a:srgbClr val="666633"/>
                </a:outerShdw>
              </a:effectLst>
              <a:latin typeface="Arial" charset="0"/>
              <a:cs typeface="Arial" charset="0"/>
            </a:endParaRPr>
          </a:p>
          <a:p>
            <a:pPr algn="r" rtl="1" eaLnBrk="1" hangingPunct="1">
              <a:defRPr/>
            </a:pPr>
            <a:r>
              <a:rPr lang="ar-JO" sz="2700" b="1" dirty="0">
                <a:effectLst>
                  <a:outerShdw blurRad="38100" dist="38100" dir="2700000" algn="tl">
                    <a:srgbClr val="666633"/>
                  </a:outerShdw>
                </a:effectLst>
                <a:latin typeface="Arial" charset="0"/>
                <a:cs typeface="Arial" charset="0"/>
              </a:rPr>
              <a:t>التوبة</a:t>
            </a:r>
            <a:endParaRPr lang="en-US" sz="2700" b="1" dirty="0">
              <a:effectLst>
                <a:outerShdw blurRad="38100" dist="38100" dir="2700000" algn="tl">
                  <a:srgbClr val="666633"/>
                </a:outerShdw>
              </a:effectLst>
              <a:latin typeface="Arial" charset="0"/>
              <a:cs typeface="Arial" charset="0"/>
            </a:endParaRPr>
          </a:p>
          <a:p>
            <a:pPr algn="r" rtl="1" eaLnBrk="1" hangingPunct="1">
              <a:defRPr/>
            </a:pPr>
            <a:endParaRPr lang="en-US" sz="2700" b="1" dirty="0">
              <a:effectLst>
                <a:outerShdw blurRad="38100" dist="38100" dir="2700000" algn="tl">
                  <a:srgbClr val="666633"/>
                </a:outerShdw>
              </a:effectLst>
              <a:latin typeface="Arial" charset="0"/>
              <a:cs typeface="Arial" charset="0"/>
            </a:endParaRPr>
          </a:p>
          <a:p>
            <a:pPr algn="r" rtl="1" eaLnBrk="1" hangingPunct="1">
              <a:defRPr/>
            </a:pPr>
            <a:r>
              <a:rPr lang="ar-JO" sz="2700" b="1" dirty="0">
                <a:effectLst>
                  <a:outerShdw blurRad="38100" dist="38100" dir="2700000" algn="tl">
                    <a:srgbClr val="666633"/>
                  </a:outerShdw>
                </a:effectLst>
                <a:latin typeface="Arial" charset="0"/>
                <a:cs typeface="Arial" charset="0"/>
              </a:rPr>
              <a:t>العمل ثانية</a:t>
            </a:r>
            <a:endParaRPr lang="en-US" sz="2700"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fade">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fade">
                                      <p:cBhvr>
                                        <p:cTn id="17" dur="500"/>
                                        <p:tgtEl>
                                          <p:spTgt spid="2457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579">
                                            <p:txEl>
                                              <p:pRg st="6" end="6"/>
                                            </p:txEl>
                                          </p:spTgt>
                                        </p:tgtEl>
                                        <p:attrNameLst>
                                          <p:attrName>style.visibility</p:attrName>
                                        </p:attrNameLst>
                                      </p:cBhvr>
                                      <p:to>
                                        <p:strVal val="visible"/>
                                      </p:to>
                                    </p:set>
                                    <p:animEffect transition="in" filter="fade">
                                      <p:cBhvr>
                                        <p:cTn id="22" dur="500"/>
                                        <p:tgtEl>
                                          <p:spTgt spid="24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defRPr/>
            </a:pPr>
            <a:r>
              <a:rPr lang="ar-JO" b="1" dirty="0">
                <a:effectLst>
                  <a:outerShdw blurRad="38100" dist="38100" dir="2700000" algn="tl">
                    <a:srgbClr val="666633"/>
                  </a:outerShdw>
                </a:effectLst>
                <a:latin typeface="Times New Roman" charset="0"/>
                <a:cs typeface="Arial" charset="0"/>
              </a:rPr>
              <a:t>الفكرة الرئيسية:</a:t>
            </a:r>
            <a:endParaRPr lang="en-US" b="1" dirty="0">
              <a:effectLst>
                <a:outerShdw blurRad="38100" dist="38100" dir="2700000" algn="tl">
                  <a:srgbClr val="666633"/>
                </a:outerShdw>
              </a:effectLst>
              <a:latin typeface="Times New Roman" charset="0"/>
              <a:cs typeface="Arial" charset="0"/>
            </a:endParaRPr>
          </a:p>
        </p:txBody>
      </p:sp>
      <p:sp>
        <p:nvSpPr>
          <p:cNvPr id="3" name="Content Placeholder 2"/>
          <p:cNvSpPr>
            <a:spLocks noGrp="1"/>
          </p:cNvSpPr>
          <p:nvPr>
            <p:ph idx="1"/>
          </p:nvPr>
        </p:nvSpPr>
        <p:spPr/>
        <p:txBody>
          <a:bodyPr/>
          <a:lstStyle/>
          <a:p>
            <a:pPr marL="0" indent="0">
              <a:buFont typeface="Wingdings" pitchFamily="2" charset="2"/>
              <a:buNone/>
              <a:defRPr/>
            </a:pPr>
            <a:endParaRPr lang="en-US" dirty="0">
              <a:ea typeface="+mn-ea"/>
            </a:endParaRPr>
          </a:p>
          <a:p>
            <a:pPr marL="0" indent="0" algn="r" rtl="1">
              <a:buFont typeface="Wingdings" pitchFamily="2" charset="2"/>
              <a:buNone/>
              <a:defRPr/>
            </a:pPr>
            <a:r>
              <a:rPr lang="ar-JO" b="1" dirty="0">
                <a:effectLst>
                  <a:outerShdw blurRad="38100" dist="38100" dir="2700000" algn="tl">
                    <a:srgbClr val="000000">
                      <a:alpha val="43137"/>
                    </a:srgbClr>
                  </a:outerShdw>
                </a:effectLst>
                <a:ea typeface="+mn-ea"/>
              </a:rPr>
              <a:t>حتى نسترد محبتنا الأولى يجب أن نتذكر، نتوب ونعمل ثانية.</a:t>
            </a:r>
            <a:endParaRPr lang="en-US" dirty="0">
              <a:effectLst>
                <a:outerShdw blurRad="38100" dist="38100" dir="2700000" algn="tl">
                  <a:srgbClr val="000000">
                    <a:alpha val="43137"/>
                  </a:srgbClr>
                </a:outerShdw>
              </a:effectLst>
              <a:ea typeface="+mn-ea"/>
            </a:endParaRP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r" rtl="1" eaLnBrk="1" hangingPunct="1">
              <a:defRPr/>
            </a:pPr>
            <a:r>
              <a:rPr lang="ar-JO" b="1" dirty="0">
                <a:effectLst>
                  <a:outerShdw blurRad="38100" dist="38100" dir="2700000" algn="tl">
                    <a:srgbClr val="666633"/>
                  </a:outerShdw>
                </a:effectLst>
                <a:latin typeface="Times New Roman" charset="0"/>
                <a:cs typeface="Arial" charset="0"/>
              </a:rPr>
              <a:t>تطبيق شخصي:</a:t>
            </a:r>
            <a:endParaRPr lang="en-US" b="1" dirty="0">
              <a:effectLst>
                <a:outerShdw blurRad="38100" dist="38100" dir="2700000" algn="tl">
                  <a:srgbClr val="666633"/>
                </a:outerShdw>
              </a:effectLst>
              <a:latin typeface="Times New Roman" charset="0"/>
              <a:cs typeface="Arial" charset="0"/>
            </a:endParaRPr>
          </a:p>
        </p:txBody>
      </p:sp>
      <p:sp>
        <p:nvSpPr>
          <p:cNvPr id="44035" name="Rectangle 3"/>
          <p:cNvSpPr>
            <a:spLocks noGrp="1" noChangeArrowheads="1"/>
          </p:cNvSpPr>
          <p:nvPr>
            <p:ph type="body" idx="1"/>
          </p:nvPr>
        </p:nvSpPr>
        <p:spPr>
          <a:xfrm>
            <a:off x="533400" y="1828800"/>
            <a:ext cx="8153400" cy="4267200"/>
          </a:xfrm>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ما الذي أحتاج أن أتذكره؟</a:t>
            </a:r>
            <a:endParaRPr lang="en-US" b="1" dirty="0">
              <a:effectLst>
                <a:outerShdw blurRad="38100" dist="38100" dir="2700000" algn="tl">
                  <a:srgbClr val="666633"/>
                </a:outerShdw>
              </a:effectLst>
              <a:latin typeface="Arial" charset="0"/>
              <a:cs typeface="Arial" charset="0"/>
            </a:endParaRPr>
          </a:p>
          <a:p>
            <a:pPr eaLnBrk="1" hangingPunct="1">
              <a:defRPr/>
            </a:pPr>
            <a:endParaRPr lang="en-US" b="1" dirty="0">
              <a:effectLst>
                <a:outerShdw blurRad="38100" dist="38100" dir="2700000" algn="tl">
                  <a:srgbClr val="666633"/>
                </a:outerShdw>
              </a:effectLst>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ما الذي أحتاج أن أتوب عنه؟</a:t>
            </a:r>
            <a:endParaRPr lang="en-US" b="1" dirty="0">
              <a:effectLst>
                <a:outerShdw blurRad="38100" dist="38100" dir="2700000" algn="tl">
                  <a:srgbClr val="666633"/>
                </a:outerShdw>
              </a:effectLst>
              <a:latin typeface="Arial" charset="0"/>
              <a:cs typeface="Arial" charset="0"/>
            </a:endParaRPr>
          </a:p>
          <a:p>
            <a:pPr eaLnBrk="1" hangingPunct="1">
              <a:defRPr/>
            </a:pPr>
            <a:endParaRPr lang="en-US" b="1" dirty="0">
              <a:effectLst>
                <a:outerShdw blurRad="38100" dist="38100" dir="2700000" algn="tl">
                  <a:srgbClr val="666633"/>
                </a:outerShdw>
              </a:effectLst>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ما الذي أحتاج أن أفعله ثانية – أو ربما ابدأ في عمله للمرة الأولى – حتى أحب يسوع فعلاً المحبة الأولى وقبل كل شيء؟</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fade">
                                      <p:cBhvr>
                                        <p:cTn id="7" dur="500"/>
                                        <p:tgtEl>
                                          <p:spTgt spid="44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5">
                                            <p:txEl>
                                              <p:pRg st="2" end="2"/>
                                            </p:txEl>
                                          </p:spTgt>
                                        </p:tgtEl>
                                        <p:attrNameLst>
                                          <p:attrName>style.visibility</p:attrName>
                                        </p:attrNameLst>
                                      </p:cBhvr>
                                      <p:to>
                                        <p:strVal val="visible"/>
                                      </p:to>
                                    </p:set>
                                    <p:animEffect transition="in" filter="fade">
                                      <p:cBhvr>
                                        <p:cTn id="12" dur="500"/>
                                        <p:tgtEl>
                                          <p:spTgt spid="440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5">
                                            <p:txEl>
                                              <p:pRg st="4" end="4"/>
                                            </p:txEl>
                                          </p:spTgt>
                                        </p:tgtEl>
                                        <p:attrNameLst>
                                          <p:attrName>style.visibility</p:attrName>
                                        </p:attrNameLst>
                                      </p:cBhvr>
                                      <p:to>
                                        <p:strVal val="visible"/>
                                      </p:to>
                                    </p:set>
                                    <p:animEffect transition="in" filter="fade">
                                      <p:cBhvr>
                                        <p:cTn id="17" dur="500"/>
                                        <p:tgtEl>
                                          <p:spTgt spid="440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r" rtl="1" eaLnBrk="1" hangingPunct="1">
              <a:defRPr/>
            </a:pPr>
            <a:r>
              <a:rPr lang="ar-JO" b="1" dirty="0">
                <a:effectLst>
                  <a:outerShdw blurRad="38100" dist="38100" dir="2700000" algn="tl">
                    <a:srgbClr val="666633"/>
                  </a:outerShdw>
                </a:effectLst>
                <a:latin typeface="Times New Roman" charset="0"/>
                <a:cs typeface="Arial" charset="0"/>
              </a:rPr>
              <a:t>قصة عن المحبة الأولى:</a:t>
            </a:r>
            <a:endParaRPr lang="en-US" b="1" dirty="0">
              <a:effectLst>
                <a:outerShdw blurRad="38100" dist="38100" dir="2700000" algn="tl">
                  <a:srgbClr val="666633"/>
                </a:outerShdw>
              </a:effectLst>
              <a:latin typeface="Times New Roman" charset="0"/>
              <a:cs typeface="Arial" charset="0"/>
            </a:endParaRPr>
          </a:p>
        </p:txBody>
      </p:sp>
      <p:sp>
        <p:nvSpPr>
          <p:cNvPr id="36867"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أوشن سيتي، نيوجيرسي، 1986</a:t>
            </a:r>
            <a:endParaRPr lang="en-US" b="1" dirty="0">
              <a:effectLst>
                <a:outerShdw blurRad="38100" dist="38100" dir="2700000" algn="tl">
                  <a:srgbClr val="666633"/>
                </a:outerShdw>
              </a:effectLst>
              <a:latin typeface="Arial" charset="0"/>
              <a:cs typeface="Arial" charset="0"/>
            </a:endParaRPr>
          </a:p>
        </p:txBody>
      </p:sp>
      <p:pic>
        <p:nvPicPr>
          <p:cNvPr id="36869" name="Picture 5" descr="cfiles1054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76400" y="2362200"/>
            <a:ext cx="4800600"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fade">
                                      <p:cBhvr>
                                        <p:cTn id="7" dur="500"/>
                                        <p:tgtEl>
                                          <p:spTgt spid="368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869"/>
                                        </p:tgtEl>
                                        <p:attrNameLst>
                                          <p:attrName>style.visibility</p:attrName>
                                        </p:attrNameLst>
                                      </p:cBhvr>
                                      <p:to>
                                        <p:strVal val="visible"/>
                                      </p:to>
                                    </p:set>
                                    <p:animEffect transition="in" filter="fade">
                                      <p:cBhvr>
                                        <p:cTn id="10"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defRPr/>
            </a:pPr>
            <a:r>
              <a:rPr kumimoji="0" lang="ar-JO" sz="4400" b="1" i="0" u="none" strike="noStrike" kern="0" cap="none" spc="0" normalizeH="0" baseline="0" noProof="0" dirty="0">
                <a:ln>
                  <a:noFill/>
                </a:ln>
                <a:solidFill>
                  <a:srgbClr val="FFFFFF"/>
                </a:solidFill>
                <a:effectLst>
                  <a:outerShdw blurRad="38100" dist="38100" dir="2700000" algn="tl">
                    <a:srgbClr val="666633"/>
                  </a:outerShdw>
                </a:effectLst>
                <a:uLnTx/>
                <a:uFillTx/>
                <a:latin typeface="Times New Roman" charset="0"/>
                <a:ea typeface="ＭＳ Ｐゴシック" charset="0"/>
                <a:cs typeface="Arial" charset="0"/>
              </a:rPr>
              <a:t>قصة عن المحبة الأولى:</a:t>
            </a:r>
            <a:endParaRPr lang="en-US" b="1" dirty="0">
              <a:effectLst>
                <a:outerShdw blurRad="38100" dist="38100" dir="2700000" algn="tl">
                  <a:srgbClr val="666633"/>
                </a:outerShdw>
              </a:effectLst>
              <a:latin typeface="Times New Roman" charset="0"/>
              <a:cs typeface="Arial" charset="0"/>
            </a:endParaRPr>
          </a:p>
        </p:txBody>
      </p:sp>
      <p:sp>
        <p:nvSpPr>
          <p:cNvPr id="3" name="Content Placeholder 2"/>
          <p:cNvSpPr>
            <a:spLocks noGrp="1"/>
          </p:cNvSpPr>
          <p:nvPr>
            <p:ph idx="1"/>
          </p:nvPr>
        </p:nvSpPr>
        <p:spPr>
          <a:xfrm>
            <a:off x="533400" y="1828800"/>
            <a:ext cx="3352800" cy="4038600"/>
          </a:xfrm>
        </p:spPr>
        <p:txBody>
          <a:bodyPr/>
          <a:lstStyle/>
          <a:p>
            <a:pPr algn="r" rtl="1">
              <a:defRPr/>
            </a:pPr>
            <a:r>
              <a:rPr lang="ar-JO" b="1" dirty="0">
                <a:effectLst>
                  <a:outerShdw blurRad="38100" dist="38100" dir="2700000" algn="tl">
                    <a:srgbClr val="666633"/>
                  </a:outerShdw>
                </a:effectLst>
                <a:latin typeface="Arial" charset="0"/>
                <a:cs typeface="Arial" charset="0"/>
              </a:rPr>
              <a:t>إعلان كالب:</a:t>
            </a:r>
            <a:endParaRPr lang="en-US" b="1" dirty="0">
              <a:effectLst>
                <a:outerShdw blurRad="38100" dist="38100" dir="2700000" algn="tl">
                  <a:srgbClr val="666633"/>
                </a:outerShdw>
              </a:effectLst>
              <a:latin typeface="Arial" charset="0"/>
              <a:cs typeface="Arial" charset="0"/>
            </a:endParaRPr>
          </a:p>
        </p:txBody>
      </p:sp>
      <p:pic>
        <p:nvPicPr>
          <p:cNvPr id="4506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37013" y="1752600"/>
            <a:ext cx="4765675"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r" rtl="1" eaLnBrk="1" hangingPunct="1">
              <a:defRPr/>
            </a:pPr>
            <a:r>
              <a:rPr kumimoji="0" lang="ar-JO" sz="4400" b="1" i="0" u="none" strike="noStrike" kern="0" cap="none" spc="0" normalizeH="0" baseline="0" noProof="0" dirty="0">
                <a:ln>
                  <a:noFill/>
                </a:ln>
                <a:solidFill>
                  <a:srgbClr val="FFFFFF"/>
                </a:solidFill>
                <a:effectLst>
                  <a:outerShdw blurRad="38100" dist="38100" dir="2700000" algn="tl">
                    <a:srgbClr val="666633"/>
                  </a:outerShdw>
                </a:effectLst>
                <a:uLnTx/>
                <a:uFillTx/>
                <a:latin typeface="Times New Roman" charset="0"/>
                <a:ea typeface="ＭＳ Ｐゴシック" charset="0"/>
                <a:cs typeface="Arial" charset="0"/>
              </a:rPr>
              <a:t>قصة عن المحبة الأولى:</a:t>
            </a:r>
            <a:endParaRPr lang="en-US" b="1" dirty="0">
              <a:effectLst>
                <a:outerShdw blurRad="38100" dist="38100" dir="2700000" algn="tl">
                  <a:srgbClr val="666633"/>
                </a:outerShdw>
              </a:effectLst>
              <a:latin typeface="Times New Roman" charset="0"/>
              <a:cs typeface="Arial" charset="0"/>
            </a:endParaRPr>
          </a:p>
        </p:txBody>
      </p:sp>
      <p:sp>
        <p:nvSpPr>
          <p:cNvPr id="27651"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مدرسة اللاهوت الدولية، 1993</a:t>
            </a:r>
            <a:endParaRPr lang="en-US" b="1" dirty="0">
              <a:effectLst>
                <a:outerShdw blurRad="38100" dist="38100" dir="2700000" algn="tl">
                  <a:srgbClr val="666633"/>
                </a:outerShdw>
              </a:effectLst>
              <a:latin typeface="Arial" charset="0"/>
              <a:cs typeface="Arial" charset="0"/>
            </a:endParaRPr>
          </a:p>
        </p:txBody>
      </p:sp>
      <p:pic>
        <p:nvPicPr>
          <p:cNvPr id="59395" name="Picture 5" descr="International School of Theology">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2362200"/>
            <a:ext cx="7010400" cy="363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r" rtl="1" eaLnBrk="1" hangingPunct="1">
              <a:defRPr/>
            </a:pPr>
            <a:r>
              <a:rPr kumimoji="0" lang="ar-JO" sz="4400" b="1" i="0" u="none" strike="noStrike" kern="0" cap="none" spc="0" normalizeH="0" baseline="0" noProof="0" dirty="0">
                <a:ln>
                  <a:noFill/>
                </a:ln>
                <a:solidFill>
                  <a:srgbClr val="FFFFFF"/>
                </a:solidFill>
                <a:effectLst>
                  <a:outerShdw blurRad="38100" dist="38100" dir="2700000" algn="tl">
                    <a:srgbClr val="666633"/>
                  </a:outerShdw>
                </a:effectLst>
                <a:uLnTx/>
                <a:uFillTx/>
                <a:latin typeface="Times New Roman" charset="0"/>
                <a:ea typeface="ＭＳ Ｐゴシック" charset="0"/>
                <a:cs typeface="Arial" charset="0"/>
              </a:rPr>
              <a:t>قصة عن المحبة الأولى:</a:t>
            </a:r>
            <a:endParaRPr lang="en-US" b="1" dirty="0">
              <a:effectLst>
                <a:outerShdw blurRad="38100" dist="38100" dir="2700000" algn="tl">
                  <a:srgbClr val="666633"/>
                </a:outerShdw>
              </a:effectLst>
              <a:latin typeface="Times New Roman" charset="0"/>
              <a:cs typeface="Arial" charset="0"/>
            </a:endParaRPr>
          </a:p>
        </p:txBody>
      </p:sp>
      <p:sp>
        <p:nvSpPr>
          <p:cNvPr id="50179"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لكن في مكان ما على طول الطريق. . . .</a:t>
            </a:r>
          </a:p>
          <a:p>
            <a:pPr marL="0" indent="0" eaLnBrk="1" hangingPunct="1">
              <a:buNone/>
              <a:defRPr/>
            </a:pPr>
            <a:endParaRPr lang="en-US" b="1" dirty="0">
              <a:effectLst>
                <a:outerShdw blurRad="38100" dist="38100" dir="2700000" algn="tl">
                  <a:srgbClr val="666633"/>
                </a:outerShdw>
              </a:effectLst>
              <a:latin typeface="Arial" charset="0"/>
              <a:cs typeface="Arial" charset="0"/>
            </a:endParaRPr>
          </a:p>
          <a:p>
            <a:pPr algn="r" rtl="1" eaLnBrk="1" hangingPunct="1">
              <a:buFont typeface="Wingdings" charset="0"/>
              <a:buNone/>
              <a:defRPr/>
            </a:pPr>
            <a:r>
              <a:rPr lang="ar-JO" b="1" dirty="0">
                <a:effectLst>
                  <a:outerShdw blurRad="38100" dist="38100" dir="2700000" algn="tl">
                    <a:srgbClr val="666633"/>
                  </a:outerShdw>
                </a:effectLst>
                <a:latin typeface="Arial" charset="0"/>
                <a:cs typeface="Arial" charset="0"/>
              </a:rPr>
              <a:t>   تدريجياً وبشكل غير محسوس تقريباً، أصبحت مرتاحاً وراضياً ومقتنعاً في مسيرتي مع الله، على الرغم من أنني كنت لا أزال في الخدمة بدوام كامل.</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79">
                                            <p:txEl>
                                              <p:pRg st="2" end="2"/>
                                            </p:txEl>
                                          </p:spTgt>
                                        </p:tgtEl>
                                        <p:attrNameLst>
                                          <p:attrName>style.visibility</p:attrName>
                                        </p:attrNameLst>
                                      </p:cBhvr>
                                      <p:to>
                                        <p:strVal val="visible"/>
                                      </p:to>
                                    </p:set>
                                    <p:animEffect transition="in" filter="fade">
                                      <p:cBhvr>
                                        <p:cTn id="7" dur="5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r" rtl="1" eaLnBrk="1" hangingPunct="1">
              <a:defRPr/>
            </a:pPr>
            <a:r>
              <a:rPr kumimoji="0" lang="ar-JO" sz="4400" b="1" i="0" u="none" strike="noStrike" kern="0" cap="none" spc="0" normalizeH="0" baseline="0" noProof="0" dirty="0">
                <a:ln>
                  <a:noFill/>
                </a:ln>
                <a:solidFill>
                  <a:srgbClr val="FFFFFF"/>
                </a:solidFill>
                <a:effectLst>
                  <a:outerShdw blurRad="38100" dist="38100" dir="2700000" algn="tl">
                    <a:srgbClr val="666633"/>
                  </a:outerShdw>
                </a:effectLst>
                <a:uLnTx/>
                <a:uFillTx/>
                <a:latin typeface="Times New Roman" charset="0"/>
                <a:ea typeface="ＭＳ Ｐゴシック" charset="0"/>
                <a:cs typeface="Arial" charset="0"/>
              </a:rPr>
              <a:t>قصة عن المحبة الأولى:</a:t>
            </a:r>
            <a:endParaRPr lang="en-US" b="1" dirty="0">
              <a:effectLst>
                <a:outerShdw blurRad="38100" dist="38100" dir="2700000" algn="tl">
                  <a:srgbClr val="666633"/>
                </a:outerShdw>
              </a:effectLst>
              <a:latin typeface="Times New Roman" charset="0"/>
              <a:cs typeface="Arial" charset="0"/>
            </a:endParaRPr>
          </a:p>
        </p:txBody>
      </p:sp>
      <p:sp>
        <p:nvSpPr>
          <p:cNvPr id="29699" name="Rectangle 3"/>
          <p:cNvSpPr>
            <a:spLocks noGrp="1" noChangeArrowheads="1"/>
          </p:cNvSpPr>
          <p:nvPr>
            <p:ph type="body" idx="1"/>
          </p:nvPr>
        </p:nvSpPr>
        <p:spPr/>
        <p:txBody>
          <a:bodyPr/>
          <a:lstStyle/>
          <a:p>
            <a:pPr algn="r" rtl="1" eaLnBrk="1" hangingPunct="1">
              <a:defRPr/>
            </a:pPr>
            <a:r>
              <a:rPr lang="ar-JO" sz="2800" b="1" dirty="0">
                <a:effectLst>
                  <a:outerShdw blurRad="38100" dist="38100" dir="2700000" algn="tl">
                    <a:srgbClr val="666633"/>
                  </a:outerShdw>
                </a:effectLst>
                <a:latin typeface="Arial" charset="0"/>
                <a:cs typeface="Arial" charset="0"/>
              </a:rPr>
              <a:t>ثم في شتاء عام 2002 في كوخ في جبال جنوب كاليفورنيا. . .</a:t>
            </a:r>
            <a:endParaRPr lang="en-US" sz="2800" b="1" dirty="0">
              <a:effectLst>
                <a:outerShdw blurRad="38100" dist="38100" dir="2700000" algn="tl">
                  <a:srgbClr val="666633"/>
                </a:outerShdw>
              </a:effectLst>
              <a:latin typeface="Arial" charset="0"/>
              <a:cs typeface="Arial" charset="0"/>
            </a:endParaRPr>
          </a:p>
        </p:txBody>
      </p:sp>
      <p:pic>
        <p:nvPicPr>
          <p:cNvPr id="61443" name="Picture 5" descr="wwbigcabi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3800" y="2743200"/>
            <a:ext cx="4394200"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r" rtl="1" eaLnBrk="1" hangingPunct="1">
              <a:defRPr/>
            </a:pPr>
            <a:r>
              <a:rPr kumimoji="0" lang="ar-JO" sz="4400" b="1" i="0" u="none" strike="noStrike" kern="0" cap="none" spc="0" normalizeH="0" baseline="0" noProof="0" dirty="0">
                <a:ln>
                  <a:noFill/>
                </a:ln>
                <a:solidFill>
                  <a:srgbClr val="FFFFFF"/>
                </a:solidFill>
                <a:effectLst>
                  <a:outerShdw blurRad="38100" dist="38100" dir="2700000" algn="tl">
                    <a:srgbClr val="666633"/>
                  </a:outerShdw>
                </a:effectLst>
                <a:uLnTx/>
                <a:uFillTx/>
                <a:latin typeface="Times New Roman" charset="0"/>
                <a:ea typeface="ＭＳ Ｐゴシック" charset="0"/>
                <a:cs typeface="Arial" charset="0"/>
              </a:rPr>
              <a:t>قصة عن المحبة الأولى:</a:t>
            </a:r>
            <a:endParaRPr lang="en-US" b="1" dirty="0">
              <a:effectLst>
                <a:outerShdw blurRad="38100" dist="38100" dir="2700000" algn="tl">
                  <a:srgbClr val="666633"/>
                </a:outerShdw>
              </a:effectLst>
              <a:latin typeface="Times New Roman" charset="0"/>
              <a:cs typeface="Arial" charset="0"/>
            </a:endParaRPr>
          </a:p>
        </p:txBody>
      </p:sp>
      <p:sp>
        <p:nvSpPr>
          <p:cNvPr id="30723" name="Rectangle 3"/>
          <p:cNvSpPr>
            <a:spLocks noGrp="1" noChangeArrowheads="1"/>
          </p:cNvSpPr>
          <p:nvPr>
            <p:ph type="body" idx="1"/>
          </p:nvPr>
        </p:nvSpPr>
        <p:spPr>
          <a:xfrm>
            <a:off x="3525838" y="1828800"/>
            <a:ext cx="5160962" cy="4038600"/>
          </a:xfrm>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سنغافورة ومدرسة شرق آسيا للاهوت في آب 2006</a:t>
            </a:r>
            <a:endParaRPr lang="en-US" b="1" dirty="0">
              <a:effectLst>
                <a:outerShdw blurRad="38100" dist="38100" dir="2700000" algn="tl">
                  <a:srgbClr val="666633"/>
                </a:outerShdw>
              </a:effectLst>
              <a:latin typeface="Arial" charset="0"/>
              <a:cs typeface="Arial" charset="0"/>
            </a:endParaRPr>
          </a:p>
        </p:txBody>
      </p:sp>
      <p:pic>
        <p:nvPicPr>
          <p:cNvPr id="6246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3276600"/>
            <a:ext cx="2627313" cy="262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828800"/>
            <a:ext cx="3144838"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r" rtl="1" eaLnBrk="1" hangingPunct="1">
              <a:defRPr/>
            </a:pPr>
            <a:r>
              <a:rPr kumimoji="0" lang="ar-JO" sz="4400" b="1" i="0" u="none" strike="noStrike" kern="0" cap="none" spc="0" normalizeH="0" baseline="0" noProof="0" dirty="0">
                <a:ln>
                  <a:noFill/>
                </a:ln>
                <a:solidFill>
                  <a:srgbClr val="FFFFFF"/>
                </a:solidFill>
                <a:effectLst>
                  <a:outerShdw blurRad="38100" dist="38100" dir="2700000" algn="tl">
                    <a:srgbClr val="666633"/>
                  </a:outerShdw>
                </a:effectLst>
                <a:uLnTx/>
                <a:uFillTx/>
                <a:latin typeface="Times New Roman" charset="0"/>
                <a:ea typeface="ＭＳ Ｐゴシック" charset="0"/>
                <a:cs typeface="Arial" charset="0"/>
              </a:rPr>
              <a:t>قصة عن المحبة الأولى:</a:t>
            </a:r>
            <a:endParaRPr lang="en-US" b="1" dirty="0">
              <a:effectLst>
                <a:outerShdw blurRad="38100" dist="38100" dir="2700000" algn="tl">
                  <a:srgbClr val="666633"/>
                </a:outerShdw>
              </a:effectLst>
              <a:latin typeface="Times New Roman" charset="0"/>
              <a:cs typeface="Arial" charset="0"/>
            </a:endParaRPr>
          </a:p>
        </p:txBody>
      </p:sp>
      <p:sp>
        <p:nvSpPr>
          <p:cNvPr id="31747" name="Rectangle 3"/>
          <p:cNvSpPr>
            <a:spLocks noGrp="1" noChangeArrowheads="1"/>
          </p:cNvSpPr>
          <p:nvPr>
            <p:ph type="body" idx="1"/>
          </p:nvPr>
        </p:nvSpPr>
        <p:spPr>
          <a:xfrm>
            <a:off x="533400" y="1828800"/>
            <a:ext cx="4724400" cy="4038600"/>
          </a:xfrm>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كنيسة الطرق المتقاطعة الدولية، تشرين ثاني 2006</a:t>
            </a:r>
            <a:endParaRPr lang="en-US" b="1" dirty="0">
              <a:effectLst>
                <a:outerShdw blurRad="38100" dist="38100" dir="2700000" algn="tl">
                  <a:srgbClr val="666633"/>
                </a:outerShdw>
              </a:effectLst>
              <a:latin typeface="Arial" charset="0"/>
              <a:cs typeface="Arial" charset="0"/>
            </a:endParaRPr>
          </a:p>
        </p:txBody>
      </p:sp>
      <p:pic>
        <p:nvPicPr>
          <p:cNvPr id="6349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0838" y="1822450"/>
            <a:ext cx="3276600" cy="4216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 name="Picture 3" descr="7 Churches Blank.jpg">
            <a:extLst>
              <a:ext uri="{FF2B5EF4-FFF2-40B4-BE49-F238E27FC236}">
                <a16:creationId xmlns:a16="http://schemas.microsoft.com/office/drawing/2014/main" id="{3CC973A8-D09A-9C38-534A-6178EF630A1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Text Box 37">
            <a:extLst>
              <a:ext uri="{FF2B5EF4-FFF2-40B4-BE49-F238E27FC236}">
                <a16:creationId xmlns:a16="http://schemas.microsoft.com/office/drawing/2014/main" id="{ECE17E7A-9DB0-954A-0E7D-16E96D1A6228}"/>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
        <p:nvSpPr>
          <p:cNvPr id="780290"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الكنائس السبعة ( رؤيا 2-3 )</a:t>
            </a:r>
            <a:endParaRPr lang="en-US" b="1"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لادوكيا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71737"/>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برغاموس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68" name="Group 67"/>
          <p:cNvGrpSpPr>
            <a:grpSpLocks/>
          </p:cNvGrpSpPr>
          <p:nvPr/>
        </p:nvGrpSpPr>
        <p:grpSpPr bwMode="auto">
          <a:xfrm rot="1553588">
            <a:off x="2199185" y="3056899"/>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11585602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r" rtl="1" eaLnBrk="1" hangingPunct="1">
              <a:defRPr/>
            </a:pPr>
            <a:r>
              <a:rPr lang="ar-JO" b="1" dirty="0">
                <a:effectLst>
                  <a:outerShdw blurRad="38100" dist="38100" dir="2700000" algn="tl">
                    <a:srgbClr val="666633"/>
                  </a:outerShdw>
                </a:effectLst>
                <a:latin typeface="Times New Roman" charset="0"/>
                <a:cs typeface="Arial" charset="0"/>
              </a:rPr>
              <a:t>التحدي المستمر:</a:t>
            </a:r>
            <a:endParaRPr lang="en-US" b="1" dirty="0">
              <a:effectLst>
                <a:outerShdw blurRad="38100" dist="38100" dir="2700000" algn="tl">
                  <a:srgbClr val="666633"/>
                </a:outerShdw>
              </a:effectLst>
              <a:latin typeface="Times New Roman" charset="0"/>
              <a:cs typeface="Arial" charset="0"/>
            </a:endParaRPr>
          </a:p>
        </p:txBody>
      </p:sp>
      <p:sp>
        <p:nvSpPr>
          <p:cNvPr id="54275" name="Rectangle 3"/>
          <p:cNvSpPr>
            <a:spLocks noGrp="1" noChangeArrowheads="1"/>
          </p:cNvSpPr>
          <p:nvPr>
            <p:ph type="body" idx="1"/>
          </p:nvPr>
        </p:nvSpPr>
        <p:spPr/>
        <p:txBody>
          <a:bodyPr/>
          <a:lstStyle/>
          <a:p>
            <a:pPr algn="r" rtl="1" eaLnBrk="1" hangingPunct="1">
              <a:defRPr/>
            </a:pPr>
            <a:r>
              <a:rPr lang="ar-JO" b="1" dirty="0">
                <a:effectLst>
                  <a:outerShdw blurRad="38100" dist="38100" dir="2700000" algn="tl">
                    <a:srgbClr val="666633"/>
                  </a:outerShdw>
                </a:effectLst>
                <a:latin typeface="Arial" charset="0"/>
                <a:cs typeface="Arial" charset="0"/>
              </a:rPr>
              <a:t>هل تحب يسوع فوق كل محبة أخرى؟</a:t>
            </a:r>
            <a:endParaRPr lang="en-US" b="1" dirty="0">
              <a:effectLst>
                <a:outerShdw blurRad="38100" dist="38100" dir="2700000" algn="tl">
                  <a:srgbClr val="666633"/>
                </a:outerShdw>
              </a:effectLst>
              <a:latin typeface="Arial" charset="0"/>
              <a:cs typeface="Arial" charset="0"/>
            </a:endParaRPr>
          </a:p>
          <a:p>
            <a:pPr eaLnBrk="1" hangingPunct="1">
              <a:defRPr/>
            </a:pPr>
            <a:endParaRPr lang="en-US" b="1" dirty="0">
              <a:effectLst>
                <a:outerShdw blurRad="38100" dist="38100" dir="2700000" algn="tl">
                  <a:srgbClr val="666633"/>
                </a:outerShdw>
              </a:effectLst>
              <a:latin typeface="Arial" charset="0"/>
              <a:cs typeface="Arial" charset="0"/>
            </a:endParaRPr>
          </a:p>
          <a:p>
            <a:pPr algn="r" rtl="1" eaLnBrk="1" hangingPunct="1">
              <a:defRPr/>
            </a:pPr>
            <a:r>
              <a:rPr lang="ar-JO" b="1" dirty="0">
                <a:effectLst>
                  <a:outerShdw blurRad="38100" dist="38100" dir="2700000" algn="tl">
                    <a:srgbClr val="666633"/>
                  </a:outerShdw>
                </a:effectLst>
                <a:latin typeface="Arial" charset="0"/>
                <a:cs typeface="Arial" charset="0"/>
              </a:rPr>
              <a:t>إذا سمحت للأشخاص الآخرين والمساعي والأشياء أن تطغى على حبك له، فهل أنت على استعداد لتعلم أن تحبه باعتباره محبتك الأولى مرة أخرى؟</a:t>
            </a:r>
            <a:endParaRPr lang="en-US" b="1"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500"/>
                                        <p:tgtEl>
                                          <p:spTgt spid="54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75">
                                            <p:txEl>
                                              <p:pRg st="2" end="2"/>
                                            </p:txEl>
                                          </p:spTgt>
                                        </p:tgtEl>
                                        <p:attrNameLst>
                                          <p:attrName>style.visibility</p:attrName>
                                        </p:attrNameLst>
                                      </p:cBhvr>
                                      <p:to>
                                        <p:strVal val="visible"/>
                                      </p:to>
                                    </p:set>
                                    <p:animEffect transition="in" filter="fade">
                                      <p:cBhvr>
                                        <p:cTn id="12" dur="5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4159957836"/>
              </p:ext>
            </p:extLst>
          </p:nvPr>
        </p:nvGraphicFramePr>
        <p:xfrm>
          <a:off x="0" y="0"/>
          <a:ext cx="9144000" cy="6882092"/>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solidFill>
                              <a:schemeClr val="tx1"/>
                            </a:solidFill>
                          </a:ln>
                          <a:solidFill>
                            <a:schemeClr val="tx1"/>
                          </a:solidFill>
                          <a:effectLst/>
                          <a:latin typeface="Arial" charset="0"/>
                          <a:ea typeface="Arial" charset="0"/>
                          <a:cs typeface="Arial" charset="0"/>
                        </a:rPr>
                        <a:t>تظهر الوحدة بين اليهود والأمم في المحبة</a:t>
                      </a:r>
                      <a:endParaRPr kumimoji="0" lang="en-US" sz="2400" b="1" i="0" u="none" strike="noStrike" cap="none" normalizeH="0" baseline="0" dirty="0">
                        <a:ln>
                          <a:solidFill>
                            <a:schemeClr val="tx1"/>
                          </a:solidFill>
                        </a:ln>
                        <a:solidFill>
                          <a:schemeClr val="tx1"/>
                        </a:solidFill>
                        <a:effectLst/>
                        <a:latin typeface="Arial" charset="0"/>
                        <a:ea typeface="Arial"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المحبة بالتساوي </a:t>
                      </a:r>
                      <a:endParaRPr kumimoji="0" lang="en-US" sz="32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المحبة كشهادة</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 ا</a:t>
                      </a: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لإ</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صحاح ١-٣</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a:t>
                      </a: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لإ</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صحاح ٤-٦</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عقيدة</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تطبيق</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م</a:t>
                      </a: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قام</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ممارسة</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a:t>
                      </a: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لإ</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يمان</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تصرف</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a:t>
                      </a: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لإ</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متيازات</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مس</a:t>
                      </a: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ؤ</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وليات</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altLang="ja-JP" sz="1800" b="1" i="0" u="none" strike="noStrike" cap="none" normalizeH="0" baseline="0" dirty="0">
                          <a:ln>
                            <a:solidFill>
                              <a:schemeClr val="tx1"/>
                            </a:solidFill>
                          </a:ln>
                          <a:solidFill>
                            <a:schemeClr val="tx1"/>
                          </a:solidFill>
                          <a:effectLst/>
                          <a:latin typeface="Arial" charset="0"/>
                          <a:ea typeface="ＭＳ Ｐゴシック" charset="0"/>
                          <a:cs typeface="Arial" charset="0"/>
                        </a:rPr>
                        <a:t>تحية</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موضع</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altLang="ja-JP"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مصالحة</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تفرد</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وحدة</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قداسة</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تسليم</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err="1">
                          <a:ln>
                            <a:solidFill>
                              <a:schemeClr val="tx1"/>
                            </a:solidFill>
                          </a:ln>
                          <a:solidFill>
                            <a:schemeClr val="tx1"/>
                          </a:solidFill>
                          <a:effectLst/>
                          <a:latin typeface="Arial" charset="0"/>
                          <a:ea typeface="ＭＳ Ｐゴシック" charset="0"/>
                          <a:cs typeface="Arial" charset="0"/>
                        </a:rPr>
                        <a:t>الأعتماد</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المحبة</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١: ١-٢</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١: ٣-٢٣</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٢</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٣</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٤: ١-١٦</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٤: ١٧ – ٥: ٢٠</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٥: ٢١-</a:t>
                      </a:r>
                      <a:b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b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٦: ٩</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٦: ١٠-٢٠</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٦: ٢١-٢٤</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روما</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خريف ٦٠ </a:t>
                      </a:r>
                      <a:r>
                        <a:rPr kumimoji="0" lang="ar-SA" sz="1800" b="1" i="0" u="none" strike="noStrike" cap="none" normalizeH="0" baseline="0" dirty="0" err="1">
                          <a:ln>
                            <a:solidFill>
                              <a:schemeClr val="tx1"/>
                            </a:solidFill>
                          </a:ln>
                          <a:solidFill>
                            <a:schemeClr val="tx1"/>
                          </a:solidFill>
                          <a:effectLst/>
                          <a:latin typeface="Arial" charset="0"/>
                          <a:ea typeface="ＭＳ Ｐゴシック" charset="0"/>
                          <a:cs typeface="Arial" charset="0"/>
                        </a:rPr>
                        <a:t>م</a:t>
                      </a: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 – أول سجن روماني</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2674" y="76562"/>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١٧٥</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367487" y="161476"/>
            <a:ext cx="2710943" cy="451005"/>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أفسس</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28407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6760" y="159726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i="1" dirty="0">
                <a:solidFill>
                  <a:prstClr val="white"/>
                </a:solidFill>
                <a:latin typeface="Arial" panose="020B0604020202020204" pitchFamily="34" charset="0"/>
                <a:ea typeface="ＭＳ Ｐゴシック" charset="0"/>
                <a:cs typeface="Arial" panose="020B0604020202020204" pitchFamily="34" charset="0"/>
              </a:rPr>
              <a:t>Yet I hold this against you: </a:t>
            </a:r>
          </a:p>
          <a:p>
            <a:pPr algn="ctr" defTabSz="914400" fontAlgn="base">
              <a:spcBef>
                <a:spcPct val="0"/>
              </a:spcBef>
              <a:spcAft>
                <a:spcPct val="0"/>
              </a:spcAft>
              <a:defRPr/>
            </a:pPr>
            <a:r>
              <a:rPr lang="en-US" sz="4000" b="1" i="1" dirty="0">
                <a:solidFill>
                  <a:prstClr val="white"/>
                </a:solidFill>
                <a:latin typeface="Arial" panose="020B0604020202020204" pitchFamily="34" charset="0"/>
                <a:ea typeface="ＭＳ Ｐゴシック" charset="0"/>
                <a:cs typeface="Arial" panose="020B0604020202020204" pitchFamily="34" charset="0"/>
              </a:rPr>
              <a:t>You have forsaken </a:t>
            </a:r>
            <a:br>
              <a:rPr lang="en-US" sz="4000" b="1" i="1" dirty="0">
                <a:solidFill>
                  <a:prstClr val="white"/>
                </a:solidFill>
                <a:latin typeface="Arial" panose="020B0604020202020204" pitchFamily="34" charset="0"/>
                <a:ea typeface="ＭＳ Ｐゴシック" charset="0"/>
                <a:cs typeface="Arial" panose="020B0604020202020204" pitchFamily="34" charset="0"/>
              </a:rPr>
            </a:br>
            <a:r>
              <a:rPr lang="en-US" sz="4000" b="1" i="1" dirty="0">
                <a:solidFill>
                  <a:prstClr val="white"/>
                </a:solidFill>
                <a:latin typeface="Arial" panose="020B0604020202020204" pitchFamily="34" charset="0"/>
                <a:ea typeface="ＭＳ Ｐゴシック" charset="0"/>
                <a:cs typeface="Arial" panose="020B0604020202020204" pitchFamily="34" charset="0"/>
              </a:rPr>
              <a:t>your first love. </a:t>
            </a:r>
          </a:p>
        </p:txBody>
      </p:sp>
      <p:sp>
        <p:nvSpPr>
          <p:cNvPr id="790531" name="Title 4"/>
          <p:cNvSpPr>
            <a:spLocks noGrp="1"/>
          </p:cNvSpPr>
          <p:nvPr>
            <p:ph type="title" idx="4294967295"/>
          </p:nvPr>
        </p:nvSpPr>
        <p:spPr>
          <a:xfrm>
            <a:off x="4114800" y="5715000"/>
            <a:ext cx="5029200" cy="838200"/>
          </a:xfrm>
          <a:noFill/>
        </p:spPr>
        <p:txBody>
          <a:bodyPr/>
          <a:lstStyle/>
          <a:p>
            <a:r>
              <a:rPr lang="en-US" sz="3600" b="1" dirty="0">
                <a:solidFill>
                  <a:srgbClr val="FFFFFF"/>
                </a:solidFill>
                <a:latin typeface="Arial" panose="020B0604020202020204" pitchFamily="34" charset="0"/>
                <a:ea typeface="ＭＳ Ｐゴシック" charset="0"/>
                <a:cs typeface="Arial" panose="020B0604020202020204" pitchFamily="34" charset="0"/>
              </a:rPr>
              <a:t>Revelation 2:4 (NIV)</a:t>
            </a:r>
          </a:p>
        </p:txBody>
      </p:sp>
      <p:sp>
        <p:nvSpPr>
          <p:cNvPr id="5" name="Text Box 3"/>
          <p:cNvSpPr txBox="1">
            <a:spLocks noChangeArrowheads="1"/>
          </p:cNvSpPr>
          <p:nvPr/>
        </p:nvSpPr>
        <p:spPr bwMode="auto">
          <a:xfrm>
            <a:off x="44689" y="0"/>
            <a:ext cx="909931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600" b="1" dirty="0">
                <a:solidFill>
                  <a:prstClr val="white"/>
                </a:solidFill>
                <a:latin typeface="Arial" panose="020B0604020202020204" pitchFamily="34" charset="0"/>
                <a:ea typeface="ＭＳ Ｐゴシック" charset="0"/>
                <a:cs typeface="Arial" panose="020B0604020202020204" pitchFamily="34" charset="0"/>
              </a:rPr>
              <a:t>هل تتذكر عندما أحببت أول مرة؟</a:t>
            </a:r>
            <a:endParaRPr lang="en-US" sz="3600" b="1" dirty="0">
              <a:solidFill>
                <a:prstClr val="white"/>
              </a:solidFill>
              <a:latin typeface="Arial" panose="020B0604020202020204" pitchFamily="34" charset="0"/>
              <a:ea typeface="ＭＳ Ｐゴシック" charset="0"/>
              <a:cs typeface="Arial" panose="020B0604020202020204" pitchFamily="34" charset="0"/>
            </a:endParaRPr>
          </a:p>
        </p:txBody>
      </p:sp>
      <p:pic>
        <p:nvPicPr>
          <p:cNvPr id="2" name="Picture 1" descr="rev 2v4 handsholding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833478"/>
            <a:ext cx="9167751" cy="6024522"/>
          </a:xfrm>
          <a:prstGeom prst="rect">
            <a:avLst/>
          </a:prstGeom>
        </p:spPr>
      </p:pic>
    </p:spTree>
    <p:extLst>
      <p:ext uri="{BB962C8B-B14F-4D97-AF65-F5344CB8AC3E}">
        <p14:creationId xmlns:p14="http://schemas.microsoft.com/office/powerpoint/2010/main" val="359922097"/>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26760" y="1120980"/>
            <a:ext cx="71628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ヒラギノ角ゴ Pro W3"/>
                <a:cs typeface="Arial" panose="020B0604020202020204" pitchFamily="34" charset="0"/>
              </a:rPr>
              <a:t>لكن عندي عليك</a:t>
            </a:r>
            <a:endParaRPr lang="en-US" sz="4000" b="1" dirty="0">
              <a:solidFill>
                <a:srgbClr val="FFFFFF"/>
              </a:solidFill>
              <a:latin typeface="Arial" panose="020B0604020202020204" pitchFamily="34" charset="0"/>
              <a:ea typeface="ヒラギノ角ゴ Pro W3"/>
              <a:cs typeface="Arial" panose="020B0604020202020204" pitchFamily="34" charset="0"/>
            </a:endParaRPr>
          </a:p>
          <a:p>
            <a:pPr algn="ctr" defTabSz="914400" fontAlgn="base">
              <a:spcBef>
                <a:spcPct val="0"/>
              </a:spcBef>
              <a:spcAft>
                <a:spcPct val="0"/>
              </a:spcAft>
              <a:defRPr/>
            </a:pPr>
            <a:r>
              <a:rPr lang="ar-JO" sz="4000" b="1" dirty="0">
                <a:solidFill>
                  <a:srgbClr val="FFFFFF"/>
                </a:solidFill>
                <a:latin typeface="Arial" panose="020B0604020202020204" pitchFamily="34" charset="0"/>
                <a:ea typeface="ヒラギノ角ゴ Pro W3"/>
                <a:cs typeface="Arial" panose="020B0604020202020204" pitchFamily="34" charset="0"/>
              </a:rPr>
              <a:t>أنك تركت محبتك الأولى</a:t>
            </a:r>
          </a:p>
          <a:p>
            <a:pPr algn="ctr" defTabSz="914400" fontAlgn="base">
              <a:spcBef>
                <a:spcPct val="0"/>
              </a:spcBef>
              <a:spcAft>
                <a:spcPct val="0"/>
              </a:spcAft>
              <a:defRPr/>
            </a:pPr>
            <a:r>
              <a:rPr lang="en-US" sz="4000" b="1" dirty="0">
                <a:solidFill>
                  <a:srgbClr val="FFFFFF"/>
                </a:solidFill>
                <a:latin typeface="Arial" panose="020B0604020202020204" pitchFamily="34" charset="0"/>
                <a:ea typeface="ヒラギノ角ゴ Pro W3"/>
                <a:cs typeface="Arial" panose="020B0604020202020204" pitchFamily="34" charset="0"/>
              </a:rPr>
              <a:t>. </a:t>
            </a:r>
          </a:p>
        </p:txBody>
      </p:sp>
      <p:sp>
        <p:nvSpPr>
          <p:cNvPr id="790531" name="Title 4"/>
          <p:cNvSpPr>
            <a:spLocks noGrp="1"/>
          </p:cNvSpPr>
          <p:nvPr>
            <p:ph type="title" idx="4294967295"/>
          </p:nvPr>
        </p:nvSpPr>
        <p:spPr>
          <a:xfrm>
            <a:off x="4114800" y="5682342"/>
            <a:ext cx="5029200" cy="838200"/>
          </a:xfrm>
          <a:noFill/>
        </p:spPr>
        <p:txBody>
          <a:bodyPr/>
          <a:lstStyle/>
          <a:p>
            <a:r>
              <a:rPr lang="ar-SA" b="1" dirty="0">
                <a:solidFill>
                  <a:srgbClr val="FFFFFF"/>
                </a:solidFill>
                <a:latin typeface="Arial" panose="020B0604020202020204" pitchFamily="34" charset="0"/>
                <a:ea typeface="ＭＳ Ｐゴシック" charset="0"/>
                <a:cs typeface="Arial" panose="020B0604020202020204" pitchFamily="34" charset="0"/>
              </a:rPr>
              <a:t>رؤيا ٢ : ٤</a:t>
            </a:r>
          </a:p>
        </p:txBody>
      </p:sp>
      <p:sp>
        <p:nvSpPr>
          <p:cNvPr id="5" name="Text Box 3"/>
          <p:cNvSpPr txBox="1">
            <a:spLocks noChangeArrowheads="1"/>
          </p:cNvSpPr>
          <p:nvPr/>
        </p:nvSpPr>
        <p:spPr bwMode="auto">
          <a:xfrm>
            <a:off x="44689"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ヒラギノ角ゴ Pro W3"/>
                <a:cs typeface="Arial" panose="020B0604020202020204" pitchFamily="34" charset="0"/>
              </a:rPr>
              <a:t>أفسس</a:t>
            </a:r>
            <a:r>
              <a:rPr lang="en-US" sz="4000" b="1" dirty="0">
                <a:solidFill>
                  <a:srgbClr val="FFFFFF"/>
                </a:solidFill>
                <a:latin typeface="Arial" panose="020B0604020202020204" pitchFamily="34" charset="0"/>
                <a:ea typeface="ヒラギノ角ゴ Pro W3"/>
                <a:cs typeface="Arial" panose="020B0604020202020204" pitchFamily="34" charset="0"/>
              </a:rPr>
              <a:t>: </a:t>
            </a:r>
            <a:r>
              <a:rPr lang="ar-JO" sz="4000" b="1" dirty="0">
                <a:solidFill>
                  <a:srgbClr val="FFFFFF"/>
                </a:solidFill>
                <a:latin typeface="Arial" panose="020B0604020202020204" pitchFamily="34" charset="0"/>
                <a:ea typeface="ヒラギノ角ゴ Pro W3"/>
                <a:cs typeface="Arial" panose="020B0604020202020204" pitchFamily="34" charset="0"/>
              </a:rPr>
              <a:t>نشيطة لكن متراجعة</a:t>
            </a:r>
            <a:endParaRPr lang="en-US" sz="4000" b="1" dirty="0">
              <a:solidFill>
                <a:srgbClr val="FFFFFF"/>
              </a:solidFill>
              <a:latin typeface="Arial" panose="020B0604020202020204" pitchFamily="34" charset="0"/>
              <a:ea typeface="ヒラギノ角ゴ Pro W3"/>
              <a:cs typeface="Arial" panose="020B0604020202020204" pitchFamily="34" charset="0"/>
            </a:endParaRP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961"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8722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7"/>
            <a:ext cx="9144000" cy="1786164"/>
          </a:xfrm>
        </p:spPr>
        <p:txBody>
          <a:bodyPr/>
          <a:lstStyle/>
          <a:p>
            <a:r>
              <a:rPr lang="ar-JO" sz="8800" dirty="0">
                <a:solidFill>
                  <a:schemeClr val="bg1"/>
                </a:solidFill>
                <a:latin typeface="Arial" panose="020B0604020202020204" pitchFamily="34" charset="0"/>
                <a:ea typeface="Osaka" charset="0"/>
                <a:cs typeface="Arial" panose="020B0604020202020204" pitchFamily="34" charset="0"/>
              </a:rPr>
              <a:t>سميرنا</a:t>
            </a:r>
            <a:endParaRPr lang="en-US" sz="8800" dirty="0">
              <a:solidFill>
                <a:schemeClr val="bg1"/>
              </a:solidFill>
              <a:latin typeface="Arial" charset="0"/>
              <a:ea typeface="Osaka" charset="0"/>
              <a:cs typeface="Arial" charset="0"/>
            </a:endParaRPr>
          </a:p>
        </p:txBody>
      </p:sp>
      <p:sp>
        <p:nvSpPr>
          <p:cNvPr id="3" name="Title 2">
            <a:extLst>
              <a:ext uri="{FF2B5EF4-FFF2-40B4-BE49-F238E27FC236}">
                <a16:creationId xmlns:a16="http://schemas.microsoft.com/office/drawing/2014/main" id="{4D32E136-F647-A259-7DFE-F9D3AB8E554C}"/>
              </a:ext>
            </a:extLst>
          </p:cNvPr>
          <p:cNvSpPr txBox="1">
            <a:spLocks/>
          </p:cNvSpPr>
          <p:nvPr/>
        </p:nvSpPr>
        <p:spPr bwMode="auto">
          <a:xfrm>
            <a:off x="0" y="3619501"/>
            <a:ext cx="9144000" cy="1306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uLnTx/>
                <a:uFillTx/>
                <a:latin typeface="Arial" charset="0"/>
                <a:ea typeface="Osaka" charset="0"/>
                <a:cs typeface="Arial" charset="0"/>
              </a:rPr>
              <a:t>رؤيا ٢ :٨-١١</a:t>
            </a:r>
            <a:endParaRPr kumimoji="0" lang="en-US" sz="88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13679551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 y="-1"/>
            <a:ext cx="9143999" cy="6077527"/>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panose="020B0604020202020204" pitchFamily="34" charset="0"/>
                <a:ea typeface="ＭＳ Ｐゴシック" charset="0"/>
                <a:cs typeface="Arial" panose="020B0604020202020204" pitchFamily="34" charset="0"/>
              </a:rPr>
              <a:t>ثابتة لكن متألمة</a:t>
            </a:r>
            <a:endParaRPr lang="en-US" b="1" dirty="0">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834115" y="12197"/>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ar-JO" sz="5400" b="1" dirty="0">
                <a:solidFill>
                  <a:srgbClr val="FFFFFF"/>
                </a:solidFill>
                <a:effectLst>
                  <a:glow rad="241300">
                    <a:srgbClr val="000000"/>
                  </a:glow>
                </a:effectLst>
                <a:latin typeface="Times" panose="02020603050405020304" pitchFamily="18" charset="0"/>
                <a:ea typeface="ＭＳ Ｐゴシック" charset="0"/>
                <a:cs typeface="Times" panose="02020603050405020304" pitchFamily="18" charset="0"/>
              </a:rPr>
              <a:t>كنيسة سميرنا</a:t>
            </a:r>
          </a:p>
          <a:p>
            <a:pPr defTabSz="457035"/>
            <a:r>
              <a:rPr lang="ar-JO" sz="5400" b="1" dirty="0">
                <a:solidFill>
                  <a:srgbClr val="FFFFFF"/>
                </a:solidFill>
                <a:effectLst>
                  <a:glow rad="241300">
                    <a:srgbClr val="000000"/>
                  </a:glow>
                </a:effectLst>
                <a:latin typeface="Times" panose="02020603050405020304" pitchFamily="18" charset="0"/>
                <a:ea typeface="ＭＳ Ｐゴシック" charset="0"/>
                <a:cs typeface="Times" panose="02020603050405020304" pitchFamily="18" charset="0"/>
              </a:rPr>
              <a:t>(رؤيا 2: 8-11)</a:t>
            </a:r>
            <a:endParaRPr lang="en-US" sz="5400" b="1" dirty="0">
              <a:solidFill>
                <a:srgbClr val="FFFFFF"/>
              </a:solidFill>
              <a:effectLst>
                <a:glow rad="241300">
                  <a:srgbClr val="000000"/>
                </a:glow>
              </a:effectLst>
              <a:latin typeface="Arial" charset="0"/>
              <a:ea typeface="ＭＳ Ｐゴシック" charset="0"/>
            </a:endParaRPr>
          </a:p>
        </p:txBody>
      </p:sp>
      <p:sp>
        <p:nvSpPr>
          <p:cNvPr id="8" name="Rectangle 7">
            <a:extLst>
              <a:ext uri="{FF2B5EF4-FFF2-40B4-BE49-F238E27FC236}">
                <a16:creationId xmlns:a16="http://schemas.microsoft.com/office/drawing/2014/main" id="{70CE40D2-33E8-A74D-CC44-D667304BB83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207931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86550"/>
          </a:xfrm>
          <a:prstGeom prst="rect">
            <a:avLst/>
          </a:prstGeom>
        </p:spPr>
      </p:pic>
      <p:sp>
        <p:nvSpPr>
          <p:cNvPr id="111618" name="Rectangle 2"/>
          <p:cNvSpPr>
            <a:spLocks noGrp="1" noChangeArrowheads="1"/>
          </p:cNvSpPr>
          <p:nvPr>
            <p:ph type="ctrTitle"/>
          </p:nvPr>
        </p:nvSpPr>
        <p:spPr>
          <a:xfrm>
            <a:off x="0" y="6858000"/>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IDOP</a:t>
            </a:r>
          </a:p>
        </p:txBody>
      </p:sp>
      <p:sp>
        <p:nvSpPr>
          <p:cNvPr id="7" name="Rectangle 2"/>
          <p:cNvSpPr txBox="1">
            <a:spLocks noChangeArrowheads="1"/>
          </p:cNvSpPr>
          <p:nvPr/>
        </p:nvSpPr>
        <p:spPr bwMode="auto">
          <a:xfrm>
            <a:off x="0" y="0"/>
            <a:ext cx="9143999" cy="3014133"/>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ar-JO" sz="5400" b="1" dirty="0">
                <a:solidFill>
                  <a:srgbClr val="FFFFFF"/>
                </a:solidFill>
                <a:effectLst>
                  <a:glow rad="241300">
                    <a:srgbClr val="000000"/>
                  </a:glow>
                </a:effectLst>
                <a:latin typeface="Arial" panose="020B0604020202020204" pitchFamily="34" charset="0"/>
                <a:ea typeface="ＭＳ Ｐゴシック" charset="0"/>
                <a:cs typeface="Arial" panose="020B0604020202020204" pitchFamily="34" charset="0"/>
              </a:rPr>
              <a:t>اليوم العالمي للصلاة                     من أجل الكنيسة المضطهدة </a:t>
            </a:r>
          </a:p>
          <a:p>
            <a:pPr defTabSz="457035"/>
            <a:r>
              <a:rPr lang="ar-JO" sz="5400" b="1" dirty="0">
                <a:solidFill>
                  <a:srgbClr val="FFFFFF"/>
                </a:solidFill>
                <a:effectLst>
                  <a:glow rad="241300">
                    <a:srgbClr val="000000"/>
                  </a:glow>
                </a:effectLst>
                <a:latin typeface="Arial" charset="0"/>
                <a:ea typeface="ＭＳ Ｐゴシック" charset="0"/>
              </a:rPr>
              <a:t>11-10-2013</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38687854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eple All-Saints-Church-Peshawar-4x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كنيسة جميع القديسين </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ar-JO" sz="5400" b="1" dirty="0">
                <a:solidFill>
                  <a:srgbClr val="FFFFFF"/>
                </a:solidFill>
                <a:effectLst>
                  <a:glow rad="241300">
                    <a:srgbClr val="000000"/>
                  </a:glow>
                </a:effectLst>
                <a:latin typeface="Arial" panose="020B0604020202020204" pitchFamily="34" charset="0"/>
                <a:ea typeface="ＭＳ Ｐゴシック" charset="0"/>
                <a:cs typeface="Arial" panose="020B0604020202020204" pitchFamily="34" charset="0"/>
              </a:rPr>
              <a:t>22 أيلول 2013</a:t>
            </a:r>
            <a:endParaRPr lang="en-US" sz="5400" b="1" dirty="0">
              <a:solidFill>
                <a:srgbClr val="FFFFFF"/>
              </a:solidFill>
              <a:effectLst>
                <a:glow rad="2413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538136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p of peshawar-pakistan-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 y="104775"/>
            <a:ext cx="9144000" cy="6858000"/>
          </a:xfrm>
          <a:prstGeom prst="rect">
            <a:avLst/>
          </a:prstGeom>
        </p:spPr>
      </p:pic>
    </p:spTree>
    <p:extLst>
      <p:ext uri="{BB962C8B-B14F-4D97-AF65-F5344CB8AC3E}">
        <p14:creationId xmlns:p14="http://schemas.microsoft.com/office/powerpoint/2010/main" val="1007100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 Saints Interi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5" y="0"/>
            <a:ext cx="9137746" cy="6858000"/>
          </a:xfrm>
          <a:prstGeom prst="rect">
            <a:avLst/>
          </a:prstGeom>
        </p:spPr>
      </p:pic>
    </p:spTree>
    <p:extLst>
      <p:ext uri="{BB962C8B-B14F-4D97-AF65-F5344CB8AC3E}">
        <p14:creationId xmlns:p14="http://schemas.microsoft.com/office/powerpoint/2010/main" val="3687367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مراحل الكنيسة السبعة؟</a:t>
            </a:r>
            <a:endParaRPr lang="en-US" dirty="0">
              <a:latin typeface="Arial" charset="0"/>
              <a:ea typeface="ＭＳ Ｐゴシック" charset="0"/>
            </a:endParaRPr>
          </a:p>
        </p:txBody>
      </p:sp>
      <p:sp>
        <p:nvSpPr>
          <p:cNvPr id="8" name="TextBox 7"/>
          <p:cNvSpPr txBox="1"/>
          <p:nvPr/>
        </p:nvSpPr>
        <p:spPr>
          <a:xfrm rot="19361246">
            <a:off x="-233363" y="5741988"/>
            <a:ext cx="1885951"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rot="19361246">
            <a:off x="9221856" y="4370266"/>
            <a:ext cx="3040310" cy="369332"/>
          </a:xfrm>
          <a:prstGeom prst="rect">
            <a:avLst/>
          </a:prstGeom>
          <a:noFill/>
        </p:spPr>
        <p:txBody>
          <a:bodyPr wrap="square">
            <a:spAutoFit/>
          </a:bodyPr>
          <a:lstStyle>
            <a:defPPr>
              <a:defRPr lang="en-US"/>
            </a:defPPr>
            <a:lvl1pPr algn="r" defTabSz="914400" rtl="1" eaLnBrk="0" fontAlgn="base" hangingPunct="0">
              <a:spcBef>
                <a:spcPct val="0"/>
              </a:spcBef>
              <a:spcAft>
                <a:spcPct val="0"/>
              </a:spcAft>
              <a:defRPr b="1">
                <a:latin typeface="Arial"/>
                <a:ea typeface="ＭＳ Ｐゴシック" charset="0"/>
                <a:cs typeface="Arial"/>
              </a:defRPr>
            </a:lvl1pPr>
          </a:lstStyle>
          <a:p>
            <a:r>
              <a:rPr lang="ar-JO" dirty="0"/>
              <a:t>لادوكية - مرفهة لكن فاترة</a:t>
            </a:r>
            <a:endParaRPr lang="en-US" dirty="0"/>
          </a:p>
        </p:txBody>
      </p:sp>
      <p:sp>
        <p:nvSpPr>
          <p:cNvPr id="12" name="TextBox 11"/>
          <p:cNvSpPr txBox="1"/>
          <p:nvPr/>
        </p:nvSpPr>
        <p:spPr>
          <a:xfrm rot="19361246">
            <a:off x="5746750" y="5589588"/>
            <a:ext cx="2390775"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rot="19361246">
            <a:off x="4724400" y="5808663"/>
            <a:ext cx="16700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rot="19361246">
            <a:off x="3484563" y="5741988"/>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rot="19361246">
            <a:off x="2244725" y="5741988"/>
            <a:ext cx="1887538"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rot="19361246">
            <a:off x="1006475" y="57419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84394"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347</a:t>
            </a:r>
            <a:endParaRPr lang="en-US" b="1" dirty="0">
              <a:solidFill>
                <a:srgbClr val="FFFFFF"/>
              </a:solidFill>
              <a:latin typeface="Arial" charset="0"/>
              <a:cs typeface="Arial" charset="0"/>
            </a:endParaRP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a14="http://schemas.microsoft.com/office/drawing/2010/main" xmlns="">
                <a:noFill/>
              </a14:hiddenFill>
            </a:ext>
          </a:extLst>
        </p:spPr>
      </p:cxnSp>
      <p:sp>
        <p:nvSpPr>
          <p:cNvPr id="15" name="TextBox 14"/>
          <p:cNvSpPr txBox="1"/>
          <p:nvPr/>
        </p:nvSpPr>
        <p:spPr>
          <a:xfrm rot="19361246">
            <a:off x="-158185" y="1600174"/>
            <a:ext cx="2758370" cy="461665"/>
          </a:xfrm>
          <a:prstGeom prst="rect">
            <a:avLst/>
          </a:prstGeom>
          <a:noFill/>
        </p:spPr>
        <p:txBody>
          <a:bodyPr wrap="square">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مشغولة لكن متراجعة </a:t>
            </a: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p>
        </p:txBody>
      </p:sp>
      <p:sp>
        <p:nvSpPr>
          <p:cNvPr id="17" name="TextBox 16"/>
          <p:cNvSpPr txBox="1"/>
          <p:nvPr/>
        </p:nvSpPr>
        <p:spPr>
          <a:xfrm rot="19361246">
            <a:off x="7169150" y="1705917"/>
            <a:ext cx="2408238" cy="46166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مرفهة لكن فاترة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9" name="TextBox 18"/>
          <p:cNvSpPr txBox="1"/>
          <p:nvPr/>
        </p:nvSpPr>
        <p:spPr>
          <a:xfrm rot="19361246">
            <a:off x="4802078" y="1766008"/>
            <a:ext cx="4466186" cy="461665"/>
          </a:xfrm>
          <a:prstGeom prst="rect">
            <a:avLst/>
          </a:prstGeom>
          <a:noFill/>
        </p:spPr>
        <p:txBody>
          <a:bodyPr wrap="square">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مساء معاملتها لكن لها فكر الارساليات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1" name="TextBox 20"/>
          <p:cNvSpPr txBox="1"/>
          <p:nvPr/>
        </p:nvSpPr>
        <p:spPr>
          <a:xfrm rot="19361246">
            <a:off x="4768850" y="1570980"/>
            <a:ext cx="2852738" cy="46166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مميزة لكن ميتة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 name="TextBox 21"/>
          <p:cNvSpPr txBox="1"/>
          <p:nvPr/>
        </p:nvSpPr>
        <p:spPr>
          <a:xfrm rot="19361246">
            <a:off x="3561252" y="1603924"/>
            <a:ext cx="2744758" cy="461665"/>
          </a:xfrm>
          <a:prstGeom prst="rect">
            <a:avLst/>
          </a:prstGeom>
          <a:noFill/>
        </p:spPr>
        <p:txBody>
          <a:bodyPr wrap="square">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مهتمة لكن غير أخلاقية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3" name="TextBox 22"/>
          <p:cNvSpPr txBox="1"/>
          <p:nvPr/>
        </p:nvSpPr>
        <p:spPr>
          <a:xfrm rot="19361246">
            <a:off x="2347913" y="1678136"/>
            <a:ext cx="2498725" cy="46166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مستمرة لكن مساومة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rot="19361246">
            <a:off x="1111250" y="1687661"/>
            <a:ext cx="2466975" cy="461665"/>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algn="l" defTabSz="914400" eaLnBrk="0" fontAlgn="base" hangingPunct="0">
              <a:spcBef>
                <a:spcPct val="0"/>
              </a:spcBef>
              <a:spcAft>
                <a:spcPct val="0"/>
              </a:spcAft>
              <a:defRPr/>
            </a:pPr>
            <a:r>
              <a:rPr lang="en-US" sz="2400" dirty="0">
                <a:solidFill>
                  <a:srgbClr val="FFFF00"/>
                </a:solidFill>
                <a:ea typeface="ＭＳ Ｐゴシック" charset="0"/>
              </a:rPr>
              <a:t> </a:t>
            </a:r>
            <a:r>
              <a:rPr lang="ar-JO" sz="2400" dirty="0">
                <a:solidFill>
                  <a:srgbClr val="FFFF00"/>
                </a:solidFill>
                <a:ea typeface="ＭＳ Ｐゴシック" charset="0"/>
              </a:rPr>
              <a:t>متألمة لكن صامدة</a:t>
            </a:r>
            <a:endParaRPr lang="en-US" sz="2400" dirty="0">
              <a:solidFill>
                <a:srgbClr val="FFFF00"/>
              </a:solidFill>
              <a:ea typeface="ＭＳ Ｐゴシック" charset="0"/>
            </a:endParaRPr>
          </a:p>
        </p:txBody>
      </p:sp>
      <p:sp>
        <p:nvSpPr>
          <p:cNvPr id="25" name="TextBox 24"/>
          <p:cNvSpPr txBox="1"/>
          <p:nvPr/>
        </p:nvSpPr>
        <p:spPr>
          <a:xfrm rot="19288788">
            <a:off x="-104775" y="3948113"/>
            <a:ext cx="2289175"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العصر الرسولي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6" name="TextBox 25"/>
          <p:cNvSpPr txBox="1"/>
          <p:nvPr/>
        </p:nvSpPr>
        <p:spPr>
          <a:xfrm rot="19288788">
            <a:off x="7346950" y="3746500"/>
            <a:ext cx="2289175"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المادية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7" name="TextBox 26"/>
          <p:cNvSpPr txBox="1"/>
          <p:nvPr/>
        </p:nvSpPr>
        <p:spPr>
          <a:xfrm rot="19288788">
            <a:off x="5792788" y="3541713"/>
            <a:ext cx="3452812"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عصر الارساليات الحديثة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8" name="TextBox 27"/>
          <p:cNvSpPr txBox="1"/>
          <p:nvPr/>
        </p:nvSpPr>
        <p:spPr>
          <a:xfrm rot="19288788">
            <a:off x="4786313" y="3587750"/>
            <a:ext cx="2586037"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الإصلاح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9" name="TextBox 28"/>
          <p:cNvSpPr txBox="1"/>
          <p:nvPr/>
        </p:nvSpPr>
        <p:spPr>
          <a:xfrm rot="19288788">
            <a:off x="3602038" y="3746500"/>
            <a:ext cx="2290762"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العصور الوسطى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0" name="TextBox 29"/>
          <p:cNvSpPr txBox="1"/>
          <p:nvPr/>
        </p:nvSpPr>
        <p:spPr>
          <a:xfrm rot="19288788">
            <a:off x="2273474" y="3835454"/>
            <a:ext cx="2290763"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القسنطينة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Box 30"/>
          <p:cNvSpPr txBox="1"/>
          <p:nvPr/>
        </p:nvSpPr>
        <p:spPr>
          <a:xfrm rot="19288788">
            <a:off x="1092200" y="3843338"/>
            <a:ext cx="2573338"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أباء الكنيسة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2" name="TextBox 31"/>
          <p:cNvSpPr txBox="1"/>
          <p:nvPr/>
        </p:nvSpPr>
        <p:spPr>
          <a:xfrm>
            <a:off x="0" y="5027613"/>
            <a:ext cx="684213" cy="4619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33</a:t>
            </a:r>
          </a:p>
        </p:txBody>
      </p:sp>
      <p:sp>
        <p:nvSpPr>
          <p:cNvPr id="33" name="TextBox 32"/>
          <p:cNvSpPr txBox="1"/>
          <p:nvPr/>
        </p:nvSpPr>
        <p:spPr>
          <a:xfrm>
            <a:off x="7308850" y="5027613"/>
            <a:ext cx="935038"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1900</a:t>
            </a:r>
          </a:p>
        </p:txBody>
      </p:sp>
      <p:sp>
        <p:nvSpPr>
          <p:cNvPr id="34" name="TextBox 33"/>
          <p:cNvSpPr txBox="1"/>
          <p:nvPr/>
        </p:nvSpPr>
        <p:spPr>
          <a:xfrm>
            <a:off x="5934075" y="5027613"/>
            <a:ext cx="1187450"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1795</a:t>
            </a:r>
          </a:p>
        </p:txBody>
      </p:sp>
      <p:sp>
        <p:nvSpPr>
          <p:cNvPr id="35" name="TextBox 34"/>
          <p:cNvSpPr txBox="1"/>
          <p:nvPr/>
        </p:nvSpPr>
        <p:spPr>
          <a:xfrm>
            <a:off x="4616450" y="5027613"/>
            <a:ext cx="1035050"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1453</a:t>
            </a:r>
          </a:p>
        </p:txBody>
      </p:sp>
      <p:sp>
        <p:nvSpPr>
          <p:cNvPr id="36" name="TextBox 35"/>
          <p:cNvSpPr txBox="1"/>
          <p:nvPr/>
        </p:nvSpPr>
        <p:spPr>
          <a:xfrm>
            <a:off x="3465513" y="5027613"/>
            <a:ext cx="938212"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476</a:t>
            </a:r>
          </a:p>
        </p:txBody>
      </p:sp>
      <p:sp>
        <p:nvSpPr>
          <p:cNvPr id="37" name="TextBox 36"/>
          <p:cNvSpPr txBox="1"/>
          <p:nvPr/>
        </p:nvSpPr>
        <p:spPr>
          <a:xfrm>
            <a:off x="2225675" y="5027613"/>
            <a:ext cx="938213"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313</a:t>
            </a:r>
          </a:p>
        </p:txBody>
      </p:sp>
      <p:sp>
        <p:nvSpPr>
          <p:cNvPr id="38" name="TextBox 37"/>
          <p:cNvSpPr txBox="1"/>
          <p:nvPr/>
        </p:nvSpPr>
        <p:spPr>
          <a:xfrm>
            <a:off x="987425" y="5027613"/>
            <a:ext cx="9366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100</a:t>
            </a:r>
          </a:p>
        </p:txBody>
      </p:sp>
      <p:sp>
        <p:nvSpPr>
          <p:cNvPr id="2" name="TextBox 1">
            <a:extLst>
              <a:ext uri="{FF2B5EF4-FFF2-40B4-BE49-F238E27FC236}">
                <a16:creationId xmlns:a16="http://schemas.microsoft.com/office/drawing/2014/main" id="{B14D2CE7-8C64-460A-C122-3E47FD7D4F7E}"/>
              </a:ext>
            </a:extLst>
          </p:cNvPr>
          <p:cNvSpPr txBox="1"/>
          <p:nvPr/>
        </p:nvSpPr>
        <p:spPr>
          <a:xfrm rot="19361246">
            <a:off x="9570426" y="568943"/>
            <a:ext cx="2864872" cy="369332"/>
          </a:xfrm>
          <a:prstGeom prst="rect">
            <a:avLst/>
          </a:prstGeom>
          <a:noFill/>
        </p:spPr>
        <p:txBody>
          <a:bodyPr wrap="square">
            <a:spAutoFit/>
          </a:bodyPr>
          <a:lstStyle/>
          <a:p>
            <a:pPr algn="r" defTabSz="914400" rtl="1" eaLnBrk="0" fontAlgn="base" hangingPunct="0">
              <a:spcBef>
                <a:spcPct val="0"/>
              </a:spcBef>
              <a:spcAft>
                <a:spcPct val="0"/>
              </a:spcAft>
              <a:defRPr/>
            </a:pPr>
            <a:r>
              <a:rPr lang="ar-JO" b="1" dirty="0">
                <a:latin typeface="Arial"/>
                <a:ea typeface="ＭＳ Ｐゴシック" charset="0"/>
                <a:cs typeface="Arial"/>
              </a:rPr>
              <a:t>أفسس</a:t>
            </a:r>
            <a:r>
              <a:rPr lang="en-US" b="1" dirty="0">
                <a:latin typeface="Arial"/>
                <a:ea typeface="ＭＳ Ｐゴシック" charset="0"/>
                <a:cs typeface="Arial"/>
              </a:rPr>
              <a:t>-</a:t>
            </a:r>
            <a:r>
              <a:rPr lang="ar-JO" b="1" dirty="0">
                <a:latin typeface="Arial"/>
                <a:ea typeface="ＭＳ Ｐゴシック" charset="0"/>
                <a:cs typeface="Arial"/>
              </a:rPr>
              <a:t>مشغولة لكن متراجعة</a:t>
            </a:r>
            <a:endParaRPr lang="en-US" b="1" dirty="0">
              <a:latin typeface="Arial"/>
              <a:ea typeface="ＭＳ Ｐゴシック" charset="0"/>
              <a:cs typeface="Arial"/>
            </a:endParaRPr>
          </a:p>
        </p:txBody>
      </p:sp>
      <p:sp>
        <p:nvSpPr>
          <p:cNvPr id="3" name="TextBox 2">
            <a:extLst>
              <a:ext uri="{FF2B5EF4-FFF2-40B4-BE49-F238E27FC236}">
                <a16:creationId xmlns:a16="http://schemas.microsoft.com/office/drawing/2014/main" id="{D32B4EAA-0346-A2F7-6786-C228C12FCA81}"/>
              </a:ext>
            </a:extLst>
          </p:cNvPr>
          <p:cNvSpPr txBox="1"/>
          <p:nvPr/>
        </p:nvSpPr>
        <p:spPr>
          <a:xfrm rot="19361246">
            <a:off x="9138027" y="1100977"/>
            <a:ext cx="3346563" cy="369332"/>
          </a:xfrm>
          <a:prstGeom prst="rect">
            <a:avLst/>
          </a:prstGeom>
          <a:noFill/>
        </p:spPr>
        <p:txBody>
          <a:bodyPr wrap="square">
            <a:spAutoFit/>
          </a:bodyPr>
          <a:lstStyle>
            <a:defPPr>
              <a:defRPr lang="en-US"/>
            </a:defPPr>
            <a:lvl1pPr algn="r" defTabSz="914400" rtl="1" eaLnBrk="0" fontAlgn="base" hangingPunct="0">
              <a:spcBef>
                <a:spcPct val="0"/>
              </a:spcBef>
              <a:spcAft>
                <a:spcPct val="0"/>
              </a:spcAft>
              <a:defRPr b="1">
                <a:latin typeface="Arial"/>
                <a:ea typeface="ＭＳ Ｐゴシック" charset="0"/>
                <a:cs typeface="Arial"/>
              </a:defRPr>
            </a:lvl1pPr>
          </a:lstStyle>
          <a:p>
            <a:r>
              <a:rPr lang="ar-JO" dirty="0"/>
              <a:t>سميرنا - متألمة لكن صامدة</a:t>
            </a:r>
          </a:p>
        </p:txBody>
      </p:sp>
      <p:sp>
        <p:nvSpPr>
          <p:cNvPr id="4" name="TextBox 3">
            <a:extLst>
              <a:ext uri="{FF2B5EF4-FFF2-40B4-BE49-F238E27FC236}">
                <a16:creationId xmlns:a16="http://schemas.microsoft.com/office/drawing/2014/main" id="{1AB9E55E-30EF-3A9B-D5D0-5CF7BBAEB3C9}"/>
              </a:ext>
            </a:extLst>
          </p:cNvPr>
          <p:cNvSpPr txBox="1"/>
          <p:nvPr/>
        </p:nvSpPr>
        <p:spPr>
          <a:xfrm rot="19361246">
            <a:off x="9636142" y="1548463"/>
            <a:ext cx="2791665" cy="369332"/>
          </a:xfrm>
          <a:prstGeom prst="rect">
            <a:avLst/>
          </a:prstGeom>
          <a:noFill/>
        </p:spPr>
        <p:txBody>
          <a:bodyPr wrap="square">
            <a:spAutoFit/>
          </a:bodyPr>
          <a:lstStyle>
            <a:defPPr>
              <a:defRPr lang="en-US"/>
            </a:defPPr>
            <a:lvl1pPr algn="r" defTabSz="914400" rtl="1" eaLnBrk="0" fontAlgn="base" hangingPunct="0">
              <a:spcBef>
                <a:spcPct val="0"/>
              </a:spcBef>
              <a:spcAft>
                <a:spcPct val="0"/>
              </a:spcAft>
              <a:defRPr b="1">
                <a:latin typeface="Arial"/>
                <a:ea typeface="ＭＳ Ｐゴシック" charset="0"/>
                <a:cs typeface="Arial"/>
              </a:defRPr>
            </a:lvl1pPr>
          </a:lstStyle>
          <a:p>
            <a:r>
              <a:rPr lang="ar-JO" dirty="0"/>
              <a:t>برغامس - مستمرة لكن مساومة</a:t>
            </a:r>
          </a:p>
        </p:txBody>
      </p:sp>
      <p:sp>
        <p:nvSpPr>
          <p:cNvPr id="5" name="TextBox 4">
            <a:extLst>
              <a:ext uri="{FF2B5EF4-FFF2-40B4-BE49-F238E27FC236}">
                <a16:creationId xmlns:a16="http://schemas.microsoft.com/office/drawing/2014/main" id="{67A3F1B9-0716-8C93-182A-0078E950DF03}"/>
              </a:ext>
            </a:extLst>
          </p:cNvPr>
          <p:cNvSpPr txBox="1"/>
          <p:nvPr/>
        </p:nvSpPr>
        <p:spPr>
          <a:xfrm rot="19361246">
            <a:off x="9547053" y="2199769"/>
            <a:ext cx="2890910" cy="369332"/>
          </a:xfrm>
          <a:prstGeom prst="rect">
            <a:avLst/>
          </a:prstGeom>
          <a:noFill/>
        </p:spPr>
        <p:txBody>
          <a:bodyPr wrap="square">
            <a:spAutoFit/>
          </a:bodyPr>
          <a:lstStyle>
            <a:defPPr>
              <a:defRPr lang="en-US"/>
            </a:defPPr>
            <a:lvl1pPr algn="r" defTabSz="914400" rtl="1" eaLnBrk="0" fontAlgn="base" hangingPunct="0">
              <a:spcBef>
                <a:spcPct val="0"/>
              </a:spcBef>
              <a:spcAft>
                <a:spcPct val="0"/>
              </a:spcAft>
              <a:defRPr b="1">
                <a:latin typeface="Arial"/>
                <a:ea typeface="ＭＳ Ｐゴシック" charset="0"/>
                <a:cs typeface="Arial"/>
              </a:defRPr>
            </a:lvl1pPr>
          </a:lstStyle>
          <a:p>
            <a:r>
              <a:rPr lang="ar-JO" dirty="0"/>
              <a:t>ثياتيرا - مهتمة لكن غير أخلاقية</a:t>
            </a:r>
            <a:endParaRPr lang="en-US" dirty="0"/>
          </a:p>
        </p:txBody>
      </p:sp>
      <p:sp>
        <p:nvSpPr>
          <p:cNvPr id="6" name="TextBox 5">
            <a:extLst>
              <a:ext uri="{FF2B5EF4-FFF2-40B4-BE49-F238E27FC236}">
                <a16:creationId xmlns:a16="http://schemas.microsoft.com/office/drawing/2014/main" id="{9B8F8BD6-E7C8-37D5-61FD-590D0E786299}"/>
              </a:ext>
            </a:extLst>
          </p:cNvPr>
          <p:cNvSpPr txBox="1"/>
          <p:nvPr/>
        </p:nvSpPr>
        <p:spPr>
          <a:xfrm rot="19288788">
            <a:off x="9834405" y="2730717"/>
            <a:ext cx="2586037" cy="369332"/>
          </a:xfrm>
          <a:prstGeom prst="rect">
            <a:avLst/>
          </a:prstGeom>
          <a:noFill/>
        </p:spPr>
        <p:txBody>
          <a:bodyPr wrap="square">
            <a:spAutoFit/>
          </a:bodyPr>
          <a:lstStyle>
            <a:defPPr>
              <a:defRPr lang="en-US"/>
            </a:defPPr>
            <a:lvl1pPr algn="r" defTabSz="914400" rtl="1" eaLnBrk="0" fontAlgn="base" hangingPunct="0">
              <a:spcBef>
                <a:spcPct val="0"/>
              </a:spcBef>
              <a:spcAft>
                <a:spcPct val="0"/>
              </a:spcAft>
              <a:defRPr b="1">
                <a:latin typeface="Arial"/>
                <a:ea typeface="ＭＳ Ｐゴシック" charset="0"/>
                <a:cs typeface="Arial"/>
              </a:defRPr>
            </a:lvl1pPr>
          </a:lstStyle>
          <a:p>
            <a:r>
              <a:rPr lang="ar-JO" dirty="0"/>
              <a:t>الإصلاح - مميزة لكن ميتة</a:t>
            </a:r>
            <a:endParaRPr lang="en-US" dirty="0"/>
          </a:p>
        </p:txBody>
      </p:sp>
      <p:sp>
        <p:nvSpPr>
          <p:cNvPr id="7" name="TextBox 6">
            <a:extLst>
              <a:ext uri="{FF2B5EF4-FFF2-40B4-BE49-F238E27FC236}">
                <a16:creationId xmlns:a16="http://schemas.microsoft.com/office/drawing/2014/main" id="{E80BC8B9-5E7A-E70B-D85F-19520B945D40}"/>
              </a:ext>
            </a:extLst>
          </p:cNvPr>
          <p:cNvSpPr txBox="1"/>
          <p:nvPr/>
        </p:nvSpPr>
        <p:spPr>
          <a:xfrm rot="19361246">
            <a:off x="8305813" y="3830431"/>
            <a:ext cx="4273645" cy="369332"/>
          </a:xfrm>
          <a:prstGeom prst="rect">
            <a:avLst/>
          </a:prstGeom>
          <a:noFill/>
        </p:spPr>
        <p:txBody>
          <a:bodyPr wrap="square">
            <a:spAutoFit/>
          </a:bodyPr>
          <a:lstStyle>
            <a:defPPr>
              <a:defRPr lang="en-US"/>
            </a:defPPr>
            <a:lvl1pPr algn="r" defTabSz="914400" rtl="1" eaLnBrk="0" fontAlgn="base" hangingPunct="0">
              <a:spcBef>
                <a:spcPct val="0"/>
              </a:spcBef>
              <a:spcAft>
                <a:spcPct val="0"/>
              </a:spcAft>
              <a:defRPr b="1">
                <a:latin typeface="Arial"/>
                <a:ea typeface="ＭＳ Ｐゴシック" charset="0"/>
                <a:cs typeface="Arial"/>
              </a:defRPr>
            </a:lvl1pPr>
          </a:lstStyle>
          <a:p>
            <a:r>
              <a:rPr lang="ar-JO" dirty="0"/>
              <a:t>فيلادلفيا - مساء معاملتها لكن لها فكر الارساليات</a:t>
            </a:r>
            <a:endParaRPr lang="en-US" dirty="0"/>
          </a:p>
        </p:txBody>
      </p:sp>
      <p:sp>
        <p:nvSpPr>
          <p:cNvPr id="9" name="TextBox 8">
            <a:extLst>
              <a:ext uri="{FF2B5EF4-FFF2-40B4-BE49-F238E27FC236}">
                <a16:creationId xmlns:a16="http://schemas.microsoft.com/office/drawing/2014/main" id="{E6C0B56B-8110-C738-3D12-DA0B875CD0E2}"/>
              </a:ext>
            </a:extLst>
          </p:cNvPr>
          <p:cNvSpPr txBox="1"/>
          <p:nvPr/>
        </p:nvSpPr>
        <p:spPr>
          <a:xfrm rot="19361246">
            <a:off x="7159563" y="5792402"/>
            <a:ext cx="1539149" cy="461665"/>
          </a:xfrm>
          <a:prstGeom prst="rect">
            <a:avLst/>
          </a:prstGeom>
          <a:no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r>
              <a:rPr lang="ar-JO" dirty="0"/>
              <a:t>لادوكية</a:t>
            </a:r>
            <a:endParaRPr lang="en-US" dirty="0"/>
          </a:p>
        </p:txBody>
      </p:sp>
    </p:spTree>
    <p:extLst>
      <p:ext uri="{BB962C8B-B14F-4D97-AF65-F5344CB8AC3E}">
        <p14:creationId xmlns:p14="http://schemas.microsoft.com/office/powerpoint/2010/main" val="14044926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9"/>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55" presetClass="entr" presetSubtype="0" fill="hold" grpId="0" nodeType="clickEffect">
                                  <p:stCondLst>
                                    <p:cond delay="0"/>
                                  </p:stCondLst>
                                  <p:childTnLst>
                                    <p:set>
                                      <p:cBhvr>
                                        <p:cTn id="153" dur="1" fill="hold">
                                          <p:stCondLst>
                                            <p:cond delay="0"/>
                                          </p:stCondLst>
                                        </p:cTn>
                                        <p:tgtEl>
                                          <p:spTgt spid="17"/>
                                        </p:tgtEl>
                                        <p:attrNameLst>
                                          <p:attrName>style.visibility</p:attrName>
                                        </p:attrNameLst>
                                      </p:cBhvr>
                                      <p:to>
                                        <p:strVal val="visible"/>
                                      </p:to>
                                    </p:set>
                                    <p:anim calcmode="lin" valueType="num">
                                      <p:cBhvr>
                                        <p:cTn id="154" dur="1000" fill="hold"/>
                                        <p:tgtEl>
                                          <p:spTgt spid="17"/>
                                        </p:tgtEl>
                                        <p:attrNameLst>
                                          <p:attrName>ppt_w</p:attrName>
                                        </p:attrNameLst>
                                      </p:cBhvr>
                                      <p:tavLst>
                                        <p:tav tm="0">
                                          <p:val>
                                            <p:strVal val="#ppt_w*0.70"/>
                                          </p:val>
                                        </p:tav>
                                        <p:tav tm="100000">
                                          <p:val>
                                            <p:strVal val="#ppt_w"/>
                                          </p:val>
                                        </p:tav>
                                      </p:tavLst>
                                    </p:anim>
                                    <p:anim calcmode="lin" valueType="num">
                                      <p:cBhvr>
                                        <p:cTn id="155" dur="1000" fill="hold"/>
                                        <p:tgtEl>
                                          <p:spTgt spid="17"/>
                                        </p:tgtEl>
                                        <p:attrNameLst>
                                          <p:attrName>ppt_h</p:attrName>
                                        </p:attrNameLst>
                                      </p:cBhvr>
                                      <p:tavLst>
                                        <p:tav tm="0">
                                          <p:val>
                                            <p:strVal val="#ppt_h"/>
                                          </p:val>
                                        </p:tav>
                                        <p:tav tm="100000">
                                          <p:val>
                                            <p:strVal val="#ppt_h"/>
                                          </p:val>
                                        </p:tav>
                                      </p:tavLst>
                                    </p:anim>
                                    <p:animEffect transition="in" filter="fade">
                                      <p:cBhvr>
                                        <p:cTn id="156" dur="1000"/>
                                        <p:tgtEl>
                                          <p:spTgt spid="17"/>
                                        </p:tgtEl>
                                      </p:cBhvr>
                                    </p:animEffec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26"/>
                                        </p:tgtEl>
                                        <p:attrNameLst>
                                          <p:attrName>style.visibility</p:attrName>
                                        </p:attrNameLst>
                                      </p:cBhvr>
                                      <p:to>
                                        <p:strVal val="visible"/>
                                      </p:to>
                                    </p:set>
                                  </p:childTnLst>
                                </p:cTn>
                              </p:par>
                              <p:par>
                                <p:cTn id="161" presetID="55" presetClass="entr" presetSubtype="0" fill="hold" grpId="0" nodeType="withEffect">
                                  <p:stCondLst>
                                    <p:cond delay="0"/>
                                  </p:stCondLst>
                                  <p:childTnLst>
                                    <p:set>
                                      <p:cBhvr>
                                        <p:cTn id="162" dur="1" fill="hold">
                                          <p:stCondLst>
                                            <p:cond delay="0"/>
                                          </p:stCondLst>
                                        </p:cTn>
                                        <p:tgtEl>
                                          <p:spTgt spid="33"/>
                                        </p:tgtEl>
                                        <p:attrNameLst>
                                          <p:attrName>style.visibility</p:attrName>
                                        </p:attrNameLst>
                                      </p:cBhvr>
                                      <p:to>
                                        <p:strVal val="visible"/>
                                      </p:to>
                                    </p:set>
                                    <p:anim calcmode="lin" valueType="num">
                                      <p:cBhvr>
                                        <p:cTn id="163" dur="1000" fill="hold"/>
                                        <p:tgtEl>
                                          <p:spTgt spid="33"/>
                                        </p:tgtEl>
                                        <p:attrNameLst>
                                          <p:attrName>ppt_w</p:attrName>
                                        </p:attrNameLst>
                                      </p:cBhvr>
                                      <p:tavLst>
                                        <p:tav tm="0">
                                          <p:val>
                                            <p:strVal val="#ppt_w*0.70"/>
                                          </p:val>
                                        </p:tav>
                                        <p:tav tm="100000">
                                          <p:val>
                                            <p:strVal val="#ppt_w"/>
                                          </p:val>
                                        </p:tav>
                                      </p:tavLst>
                                    </p:anim>
                                    <p:anim calcmode="lin" valueType="num">
                                      <p:cBhvr>
                                        <p:cTn id="164" dur="1000" fill="hold"/>
                                        <p:tgtEl>
                                          <p:spTgt spid="33"/>
                                        </p:tgtEl>
                                        <p:attrNameLst>
                                          <p:attrName>ppt_h</p:attrName>
                                        </p:attrNameLst>
                                      </p:cBhvr>
                                      <p:tavLst>
                                        <p:tav tm="0">
                                          <p:val>
                                            <p:strVal val="#ppt_h"/>
                                          </p:val>
                                        </p:tav>
                                        <p:tav tm="100000">
                                          <p:val>
                                            <p:strVal val="#ppt_h"/>
                                          </p:val>
                                        </p:tav>
                                      </p:tavLst>
                                    </p:anim>
                                    <p:animEffect transition="in" filter="fade">
                                      <p:cBhvr>
                                        <p:cTn id="16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كنيسة جميع  القديسين</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saints-church-pesha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32"/>
            <a:ext cx="9144000" cy="5545394"/>
          </a:xfrm>
          <a:prstGeom prst="rect">
            <a:avLst/>
          </a:prstGeom>
        </p:spPr>
      </p:pic>
    </p:spTree>
    <p:extLst>
      <p:ext uri="{BB962C8B-B14F-4D97-AF65-F5344CB8AC3E}">
        <p14:creationId xmlns:p14="http://schemas.microsoft.com/office/powerpoint/2010/main" val="18302591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5464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كنيسة جميع القديسين</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dead twin-suicide-bombing-outside-of-all-saints-church-peshawar-pakistan-0922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1"/>
            <a:ext cx="9143999" cy="5663479"/>
          </a:xfrm>
          <a:prstGeom prst="rect">
            <a:avLst/>
          </a:prstGeom>
        </p:spPr>
      </p:pic>
    </p:spTree>
    <p:extLst>
      <p:ext uri="{BB962C8B-B14F-4D97-AF65-F5344CB8AC3E}">
        <p14:creationId xmlns:p14="http://schemas.microsoft.com/office/powerpoint/2010/main" val="16318163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woman after bl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2564"/>
            <a:ext cx="9144000" cy="6973229"/>
          </a:xfrm>
          <a:prstGeom prst="rect">
            <a:avLst/>
          </a:prstGeom>
        </p:spPr>
      </p:pic>
    </p:spTree>
    <p:extLst>
      <p:ext uri="{BB962C8B-B14F-4D97-AF65-F5344CB8AC3E}">
        <p14:creationId xmlns:p14="http://schemas.microsoft.com/office/powerpoint/2010/main" val="33081231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كنيسة جميع القديسين</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family grie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27"/>
            <a:ext cx="9144000" cy="5545394"/>
          </a:xfrm>
          <a:prstGeom prst="rect">
            <a:avLst/>
          </a:prstGeom>
        </p:spPr>
      </p:pic>
    </p:spTree>
    <p:extLst>
      <p:ext uri="{BB962C8B-B14F-4D97-AF65-F5344CB8AC3E}">
        <p14:creationId xmlns:p14="http://schemas.microsoft.com/office/powerpoint/2010/main" val="13221844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n on stretcher CHURCH-BOMB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0"/>
            <a:ext cx="9132599" cy="6858000"/>
          </a:xfrm>
          <a:prstGeom prst="rect">
            <a:avLst/>
          </a:prstGeom>
        </p:spPr>
      </p:pic>
    </p:spTree>
    <p:extLst>
      <p:ext uri="{BB962C8B-B14F-4D97-AF65-F5344CB8AC3E}">
        <p14:creationId xmlns:p14="http://schemas.microsoft.com/office/powerpoint/2010/main" val="42708542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71-peshawarblastkids-1380019921-720-640x48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95"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err="1">
                <a:effectLst>
                  <a:glow rad="241300">
                    <a:schemeClr val="tx1"/>
                  </a:glow>
                </a:effectLst>
                <a:latin typeface="Arial" charset="0"/>
                <a:ea typeface="ＭＳ Ｐゴシック" charset="0"/>
              </a:rPr>
              <a:t>إيشان</a:t>
            </a:r>
            <a:r>
              <a:rPr lang="ar-JO" sz="5400" b="1" dirty="0">
                <a:effectLst>
                  <a:glow rad="241300">
                    <a:schemeClr val="tx1"/>
                  </a:glow>
                </a:effectLst>
                <a:latin typeface="Arial" charset="0"/>
                <a:ea typeface="ＭＳ Ｐゴシック" charset="0"/>
              </a:rPr>
              <a:t> ونيها</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4741673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ffin lineu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7999"/>
            <a:ext cx="9144000" cy="6099243"/>
          </a:xfrm>
          <a:prstGeom prst="rect">
            <a:avLst/>
          </a:prstGeom>
        </p:spPr>
      </p:pic>
      <p:sp>
        <p:nvSpPr>
          <p:cNvPr id="111618" name="Rectangle 2"/>
          <p:cNvSpPr>
            <a:spLocks noGrp="1" noChangeArrowheads="1"/>
          </p:cNvSpPr>
          <p:nvPr>
            <p:ph type="ctrTitle"/>
          </p:nvPr>
        </p:nvSpPr>
        <p:spPr>
          <a:xfrm>
            <a:off x="0" y="589978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charset="0"/>
                <a:ea typeface="ＭＳ Ｐゴシック" charset="0"/>
              </a:rPr>
              <a:t>كنيسة جميع القديسين</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7" y="69283"/>
            <a:ext cx="9143999" cy="50586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ar-JO" sz="5400" b="1" dirty="0">
                <a:solidFill>
                  <a:srgbClr val="FFFFFF"/>
                </a:solidFill>
                <a:effectLst>
                  <a:glow rad="241300">
                    <a:srgbClr val="000000"/>
                  </a:glow>
                </a:effectLst>
                <a:latin typeface="Arial" charset="0"/>
                <a:ea typeface="ＭＳ Ｐゴシック" charset="0"/>
              </a:rPr>
              <a:t>90 قتيلاً</a:t>
            </a:r>
            <a:endParaRPr lang="en-US" sz="5400" b="1" dirty="0">
              <a:solidFill>
                <a:srgbClr val="FFFFFF"/>
              </a:solidFill>
              <a:effectLst>
                <a:glow rad="241300">
                  <a:srgbClr val="000000"/>
                </a:glow>
              </a:effectLst>
              <a:latin typeface="Arial" charset="0"/>
              <a:ea typeface="ＭＳ Ｐゴシック" charset="0"/>
            </a:endParaRPr>
          </a:p>
          <a:p>
            <a:pPr defTabSz="457035"/>
            <a:r>
              <a:rPr lang="ar-JO" sz="5400" b="1" dirty="0">
                <a:solidFill>
                  <a:srgbClr val="FFFFFF"/>
                </a:solidFill>
                <a:effectLst>
                  <a:glow rad="241300">
                    <a:srgbClr val="000000"/>
                  </a:glow>
                </a:effectLst>
                <a:latin typeface="Arial" charset="0"/>
                <a:ea typeface="ＭＳ Ｐゴシック" charset="0"/>
              </a:rPr>
              <a:t>150 جريحاً</a:t>
            </a:r>
            <a:endParaRPr lang="en-US" sz="5400" b="1" dirty="0">
              <a:solidFill>
                <a:srgbClr val="FFFFFF"/>
              </a:solidFill>
              <a:effectLst>
                <a:glow rad="241300">
                  <a:srgbClr val="000000"/>
                </a:glow>
              </a:effectLst>
              <a:latin typeface="Arial" charset="0"/>
              <a:ea typeface="ＭＳ Ｐゴシック" charset="0"/>
            </a:endParaRPr>
          </a:p>
          <a:p>
            <a:pPr defTabSz="457035"/>
            <a:r>
              <a:rPr lang="ar-JO" sz="5400" b="1" dirty="0">
                <a:solidFill>
                  <a:srgbClr val="FFFFFF"/>
                </a:solidFill>
                <a:effectLst>
                  <a:glow rad="241300">
                    <a:srgbClr val="000000"/>
                  </a:glow>
                </a:effectLst>
                <a:latin typeface="Arial" charset="0"/>
                <a:ea typeface="ＭＳ Ｐゴシック" charset="0"/>
              </a:rPr>
              <a:t>13 أرملة</a:t>
            </a:r>
          </a:p>
          <a:p>
            <a:pPr defTabSz="457035"/>
            <a:r>
              <a:rPr lang="ar-JO" sz="5400" b="1" dirty="0">
                <a:solidFill>
                  <a:srgbClr val="FFFFFF"/>
                </a:solidFill>
                <a:effectLst>
                  <a:glow rad="241300">
                    <a:srgbClr val="000000"/>
                  </a:glow>
                </a:effectLst>
                <a:latin typeface="Arial" charset="0"/>
                <a:ea typeface="ＭＳ Ｐゴシック" charset="0"/>
              </a:rPr>
              <a:t>36 يتيماً</a:t>
            </a:r>
            <a:endParaRPr lang="en-US" sz="5400" b="1" dirty="0">
              <a:solidFill>
                <a:srgbClr val="FFFFFF"/>
              </a:solidFill>
              <a:effectLst>
                <a:glow rad="241300">
                  <a:srgbClr val="000000"/>
                </a:glow>
              </a:effectLst>
              <a:latin typeface="Arial" charset="0"/>
              <a:ea typeface="ＭＳ Ｐゴシック" charset="0"/>
            </a:endParaRPr>
          </a:p>
          <a:p>
            <a:pPr defTabSz="457035"/>
            <a:r>
              <a:rPr lang="ar-JO" sz="5400" b="1" dirty="0">
                <a:solidFill>
                  <a:srgbClr val="FFFFFF"/>
                </a:solidFill>
                <a:effectLst>
                  <a:glow rad="241300">
                    <a:srgbClr val="000000"/>
                  </a:glow>
                </a:effectLst>
                <a:latin typeface="Arial" charset="0"/>
                <a:ea typeface="ＭＳ Ｐゴシック" charset="0"/>
              </a:rPr>
              <a:t>53 فقدوا مصدر عيشهم</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476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coffin grie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53" y="749905"/>
            <a:ext cx="9170759" cy="5721757"/>
          </a:xfrm>
          <a:prstGeom prst="rect">
            <a:avLst/>
          </a:prstGeom>
        </p:spPr>
      </p:pic>
    </p:spTree>
    <p:extLst>
      <p:ext uri="{BB962C8B-B14F-4D97-AF65-F5344CB8AC3E}">
        <p14:creationId xmlns:p14="http://schemas.microsoft.com/office/powerpoint/2010/main" val="1604880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1" y="241300"/>
            <a:ext cx="8509000" cy="63754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charset="0"/>
                <a:ea typeface="ＭＳ Ｐゴシック" charset="0"/>
              </a:rPr>
              <a:t>كنيسة جميع القديسين</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1" y="69278"/>
            <a:ext cx="5015820" cy="1865964"/>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ar-JO" sz="5400" b="1" dirty="0">
                <a:solidFill>
                  <a:srgbClr val="FFFFFF"/>
                </a:solidFill>
                <a:effectLst>
                  <a:glow rad="241300">
                    <a:srgbClr val="000000"/>
                  </a:glow>
                </a:effectLst>
                <a:latin typeface="Arial" charset="0"/>
                <a:ea typeface="ＭＳ Ｐゴシック" charset="0"/>
              </a:rPr>
              <a:t>غياب الأطباء</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105464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girl in hospit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2648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charset="0"/>
                <a:ea typeface="ＭＳ Ｐゴシック" charset="0"/>
              </a:rPr>
              <a:t>كنيسة جميع القديسين</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3034628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extBox 33">
            <a:extLst>
              <a:ext uri="{FF2B5EF4-FFF2-40B4-BE49-F238E27FC236}">
                <a16:creationId xmlns:a16="http://schemas.microsoft.com/office/drawing/2014/main" id="{3BCA1426-E1E4-20A0-F87C-D0BC7F225487}"/>
              </a:ext>
            </a:extLst>
          </p:cNvPr>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808080"/>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35" name="TextBox 34">
            <a:extLst>
              <a:ext uri="{FF2B5EF4-FFF2-40B4-BE49-F238E27FC236}">
                <a16:creationId xmlns:a16="http://schemas.microsoft.com/office/drawing/2014/main" id="{0D42030B-D5D9-6762-D43A-A4EADDD2F217}"/>
              </a:ext>
            </a:extLst>
          </p:cNvPr>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808080"/>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a:extLst>
              <a:ext uri="{FF2B5EF4-FFF2-40B4-BE49-F238E27FC236}">
                <a16:creationId xmlns:a16="http://schemas.microsoft.com/office/drawing/2014/main" id="{E3556EDC-6526-0B40-59CF-64A4323AAD8E}"/>
              </a:ext>
            </a:extLst>
          </p:cNvPr>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808080"/>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29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أربع وجهات نظر (رؤيا 2-3 )</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118051" y="5040193"/>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808080"/>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550848"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808080"/>
                </a:solidFill>
                <a:effectLst>
                  <a:outerShdw blurRad="38100" dist="38100" dir="2700000" algn="tl">
                    <a:srgbClr val="000000">
                      <a:alpha val="43137"/>
                    </a:srgbClr>
                  </a:outerShdw>
                </a:effectLst>
                <a:latin typeface="Arial"/>
                <a:ea typeface="ＭＳ Ｐゴシック" charset="0"/>
                <a:cs typeface="Arial"/>
              </a:rPr>
              <a:t>لادوكيا</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808080"/>
                </a:solidFill>
                <a:effectLst>
                  <a:outerShdw blurRad="38100" dist="38100" dir="2700000" algn="tl">
                    <a:srgbClr val="000000">
                      <a:alpha val="43137"/>
                    </a:srgbClr>
                  </a:outerShdw>
                </a:effectLst>
                <a:latin typeface="Arial"/>
                <a:ea typeface="ＭＳ Ｐゴシック" charset="0"/>
                <a:cs typeface="Arial"/>
              </a:rPr>
              <a:t>برغاموس</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808080"/>
                </a:solidFill>
                <a:effectLst>
                  <a:outerShdw blurRad="38100" dist="38100" dir="2700000" algn="tl">
                    <a:srgbClr val="000000">
                      <a:alpha val="43137"/>
                    </a:srgbClr>
                  </a:outerShdw>
                </a:effectLst>
                <a:latin typeface="Arial"/>
                <a:ea typeface="ＭＳ Ｐゴシック" charset="0"/>
                <a:cs typeface="Arial"/>
              </a:rPr>
              <a:t>سيميرنا</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9"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grpSp>
        <p:nvGrpSpPr>
          <p:cNvPr id="63" name="Group 62"/>
          <p:cNvGrpSpPr>
            <a:grpSpLocks noChangeAspect="1"/>
          </p:cNvGrpSpPr>
          <p:nvPr/>
        </p:nvGrpSpPr>
        <p:grpSpPr bwMode="auto">
          <a:xfrm>
            <a:off x="1696178" y="1050804"/>
            <a:ext cx="4139227" cy="4035549"/>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5" name="TextBox 64"/>
            <p:cNvSpPr txBox="1"/>
            <p:nvPr/>
          </p:nvSpPr>
          <p:spPr>
            <a:xfrm>
              <a:off x="3515788" y="3327021"/>
              <a:ext cx="980208" cy="425613"/>
            </a:xfrm>
            <a:prstGeom prst="rect">
              <a:avLst/>
            </a:prstGeom>
            <a:noFill/>
          </p:spPr>
          <p:txBody>
            <a:bodyPr wrap="square">
              <a:spAutoFit/>
            </a:body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alpha val="43137"/>
                      </a:srgbClr>
                    </a:outerShdw>
                  </a:effectLst>
                  <a:latin typeface="Arial"/>
                  <a:ea typeface="ＭＳ Ｐゴシック" charset="0"/>
                  <a:cs typeface="Arial"/>
                </a:rPr>
                <a:t>الكنائس التاريخية</a:t>
              </a: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66" name="Group 65"/>
          <p:cNvGrpSpPr>
            <a:grpSpLocks noChangeAspect="1"/>
          </p:cNvGrpSpPr>
          <p:nvPr/>
        </p:nvGrpSpPr>
        <p:grpSpPr bwMode="auto">
          <a:xfrm>
            <a:off x="3948209" y="1040394"/>
            <a:ext cx="4042053" cy="4035549"/>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algn="ctr" defTabSz="914400" eaLnBrk="0" fontAlgn="base" hangingPunct="0">
                <a:spcBef>
                  <a:spcPct val="0"/>
                </a:spcBef>
                <a:spcAft>
                  <a:spcPct val="0"/>
                </a:spcAft>
                <a:defRPr/>
              </a:pP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0" name="TextBox 69"/>
          <p:cNvSpPr txBox="1"/>
          <p:nvPr/>
        </p:nvSpPr>
        <p:spPr bwMode="auto">
          <a:xfrm>
            <a:off x="3497815" y="2286081"/>
            <a:ext cx="2793260" cy="523220"/>
          </a:xfrm>
          <a:prstGeom prst="rect">
            <a:avLst/>
          </a:prstGeom>
          <a:noFill/>
        </p:spPr>
        <p:txBody>
          <a:bodyPr wrap="square">
            <a:spAutoFit/>
          </a:body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alpha val="43137"/>
                    </a:srgbClr>
                  </a:outerShdw>
                </a:effectLst>
                <a:latin typeface="Arial"/>
                <a:ea typeface="ＭＳ Ｐゴシック" charset="0"/>
                <a:cs typeface="Arial"/>
              </a:rPr>
              <a:t>تاريخي - نبوي</a:t>
            </a: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1" name="TextBox 70"/>
          <p:cNvSpPr txBox="1"/>
          <p:nvPr/>
        </p:nvSpPr>
        <p:spPr bwMode="auto">
          <a:xfrm>
            <a:off x="3142548" y="5655541"/>
            <a:ext cx="3066640" cy="523220"/>
          </a:xfrm>
          <a:prstGeom prst="rect">
            <a:avLst/>
          </a:prstGeom>
          <a:noFill/>
        </p:spPr>
        <p:txBody>
          <a:bodyPr wrap="square">
            <a:spAutoFit/>
          </a:body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alpha val="43137"/>
                    </a:srgbClr>
                  </a:outerShdw>
                </a:effectLst>
                <a:latin typeface="Arial"/>
                <a:ea typeface="ＭＳ Ｐゴシック" charset="0"/>
                <a:cs typeface="Arial"/>
              </a:rPr>
              <a:t>تمثيل نموذجي</a:t>
            </a: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3" name="TextBox 32"/>
          <p:cNvSpPr txBox="1"/>
          <p:nvPr/>
        </p:nvSpPr>
        <p:spPr bwMode="auto">
          <a:xfrm>
            <a:off x="6143328" y="2315192"/>
            <a:ext cx="2019563" cy="523220"/>
          </a:xfrm>
          <a:prstGeom prst="rect">
            <a:avLst/>
          </a:prstGeom>
          <a:noFill/>
        </p:spPr>
        <p:txBody>
          <a:bodyPr wrap="square">
            <a:spAutoFit/>
          </a:body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alpha val="43137"/>
                    </a:srgbClr>
                  </a:outerShdw>
                </a:effectLst>
                <a:latin typeface="Arial"/>
                <a:ea typeface="ＭＳ Ｐゴシック" charset="0"/>
                <a:cs typeface="Arial"/>
              </a:rPr>
              <a:t>نبوي</a:t>
            </a: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26457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22222E-6 -3.33333E-6 L -0.19636 0.00301 " pathEditMode="relative" rAng="0" ptsTypes="AA">
                                      <p:cBhvr>
                                        <p:cTn id="22" dur="2000" fill="hold"/>
                                        <p:tgtEl>
                                          <p:spTgt spid="66"/>
                                        </p:tgtEl>
                                        <p:attrNameLst>
                                          <p:attrName>ppt_x</p:attrName>
                                          <p:attrName>ppt_y</p:attrName>
                                        </p:attrNameLst>
                                      </p:cBhvr>
                                      <p:rCtr x="-9826" y="139"/>
                                    </p:animMotion>
                                  </p:childTnLst>
                                </p:cTn>
                              </p:par>
                              <p:par>
                                <p:cTn id="23" presetID="3" presetClass="entr" presetSubtype="1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linds(horizontal)">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blinds(horizontal)">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3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hands overlapp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95" y="0"/>
            <a:ext cx="6869710" cy="6869710"/>
          </a:xfrm>
          <a:prstGeom prst="rect">
            <a:avLst/>
          </a:prstGeom>
        </p:spPr>
      </p:pic>
      <p:sp>
        <p:nvSpPr>
          <p:cNvPr id="111618" name="Rectangle 2"/>
          <p:cNvSpPr>
            <a:spLocks noGrp="1" noChangeArrowheads="1"/>
          </p:cNvSpPr>
          <p:nvPr>
            <p:ph type="ctrTitle"/>
          </p:nvPr>
        </p:nvSpPr>
        <p:spPr>
          <a:xfrm>
            <a:off x="6268417" y="0"/>
            <a:ext cx="2875584" cy="6869710"/>
          </a:xfrm>
          <a:solidFill>
            <a:schemeClr val="tx1"/>
          </a:solidFill>
        </p:spPr>
        <p:txBody>
          <a:bodyPr/>
          <a:lstStyle/>
          <a:p>
            <a:r>
              <a:rPr lang="ar-JO" b="1" dirty="0">
                <a:latin typeface="Arial" charset="0"/>
                <a:ea typeface="ＭＳ Ｐゴシック" charset="0"/>
              </a:rPr>
              <a:t>في أي مجال تضطهد من أجل إيمانك بالمسيح؟</a:t>
            </a:r>
            <a:endParaRPr lang="en-US" b="1" dirty="0">
              <a:latin typeface="Arial" charset="0"/>
              <a:ea typeface="ＭＳ Ｐゴシック" charset="0"/>
            </a:endParaRPr>
          </a:p>
        </p:txBody>
      </p:sp>
    </p:spTree>
    <p:extLst>
      <p:ext uri="{BB962C8B-B14F-4D97-AF65-F5344CB8AC3E}">
        <p14:creationId xmlns:p14="http://schemas.microsoft.com/office/powerpoint/2010/main" val="23054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Bent Over in Pray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5838230" y="0"/>
            <a:ext cx="3305770" cy="6869710"/>
          </a:xfrm>
          <a:solidFill>
            <a:schemeClr val="tx1"/>
          </a:solidFill>
        </p:spPr>
        <p:txBody>
          <a:bodyPr/>
          <a:lstStyle/>
          <a:p>
            <a:r>
              <a:rPr lang="ar-JO" b="1" dirty="0">
                <a:latin typeface="Arial" charset="0"/>
                <a:ea typeface="ＭＳ Ｐゴシック" charset="0"/>
              </a:rPr>
              <a:t>كيف يريدنا يسوع أن نتجاوب مع الإضطهاد؟ </a:t>
            </a:r>
            <a:endParaRPr lang="en-US" b="1" dirty="0">
              <a:latin typeface="Arial" charset="0"/>
              <a:ea typeface="ＭＳ Ｐゴシック" charset="0"/>
            </a:endParaRPr>
          </a:p>
        </p:txBody>
      </p:sp>
    </p:spTree>
    <p:extLst>
      <p:ext uri="{BB962C8B-B14F-4D97-AF65-F5344CB8AC3E}">
        <p14:creationId xmlns:p14="http://schemas.microsoft.com/office/powerpoint/2010/main" val="841433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2402"/>
          </a:xfrm>
          <a:prstGeom prst="rect">
            <a:avLst/>
          </a:prstGeom>
          <a:solidFill>
            <a:schemeClr val="tx1"/>
          </a:solidFill>
          <a:ln w="9525">
            <a:solidFill>
              <a:schemeClr val="tx1"/>
            </a:solidFill>
            <a:round/>
            <a:headEnd/>
            <a:tailEnd type="stealth" w="lg" len="lg"/>
          </a:ln>
        </p:spPr>
        <p:txBody>
          <a:bodyPr lIns="89967" tIns="46784" rIns="89967" bIns="46784">
            <a:spAutoFit/>
          </a:bodyPr>
          <a:lstStyle/>
          <a:p>
            <a:pPr defTabSz="914071"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panose="020B0604020202020204" pitchFamily="34" charset="0"/>
                <a:ea typeface="ＭＳ Ｐゴシック" charset="0"/>
                <a:cs typeface="Arial" panose="020B0604020202020204" pitchFamily="34" charset="0"/>
              </a:rPr>
              <a:t>كتابة يسوع لخدمته</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1841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188640"/>
            <a:ext cx="8928992" cy="2304256"/>
          </a:xfrm>
        </p:spPr>
        <p:txBody>
          <a:bodyPr/>
          <a:lstStyle/>
          <a:p>
            <a:r>
              <a:rPr lang="ar-JO" b="1" dirty="0">
                <a:latin typeface="Arial" panose="020B0604020202020204" pitchFamily="34" charset="0"/>
                <a:cs typeface="Arial" panose="020B0604020202020204" pitchFamily="34" charset="0"/>
              </a:rPr>
              <a:t>إن أراد يسوع أن يكتب رسالة لكنيستنا        فماذا سيكتب فيها؟</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2511983"/>
            <a:ext cx="5588000" cy="4191000"/>
          </a:xfrm>
          <a:prstGeom prst="rect">
            <a:avLst/>
          </a:prstGeom>
        </p:spPr>
      </p:pic>
      <p:sp>
        <p:nvSpPr>
          <p:cNvPr id="5" name="TextBox 4"/>
          <p:cNvSpPr txBox="1"/>
          <p:nvPr/>
        </p:nvSpPr>
        <p:spPr>
          <a:xfrm>
            <a:off x="4473230" y="3146782"/>
            <a:ext cx="684736" cy="923297"/>
          </a:xfrm>
          <a:prstGeom prst="rect">
            <a:avLst/>
          </a:prstGeom>
          <a:noFill/>
        </p:spPr>
        <p:txBody>
          <a:bodyPr wrap="none" lIns="91407" tIns="45704" rIns="91407" bIns="45704" rtlCol="0">
            <a:spAutoFit/>
          </a:bodyPr>
          <a:lstStyle/>
          <a:p>
            <a:pPr defTabSz="914071" eaLnBrk="0" fontAlgn="base" hangingPunct="0">
              <a:spcBef>
                <a:spcPct val="0"/>
              </a:spcBef>
              <a:spcAft>
                <a:spcPct val="0"/>
              </a:spcAft>
            </a:pPr>
            <a:r>
              <a:rPr lang="en-US" sz="5400" dirty="0">
                <a:solidFill>
                  <a:srgbClr val="FFFFFF"/>
                </a:solidFill>
                <a:latin typeface="Arial" panose="020B0604020202020204" pitchFamily="34" charset="0"/>
                <a:ea typeface="ＭＳ Ｐゴシック" charset="0"/>
                <a:cs typeface="Arial" panose="020B0604020202020204" pitchFamily="34" charset="0"/>
              </a:rPr>
              <a:t>R</a:t>
            </a:r>
          </a:p>
        </p:txBody>
      </p:sp>
      <p:sp>
        <p:nvSpPr>
          <p:cNvPr id="6" name="TextBox 5"/>
          <p:cNvSpPr txBox="1"/>
          <p:nvPr/>
        </p:nvSpPr>
        <p:spPr>
          <a:xfrm>
            <a:off x="2003785" y="4473235"/>
            <a:ext cx="5400933" cy="1200329"/>
          </a:xfrm>
          <a:prstGeom prst="rect">
            <a:avLst/>
          </a:prstGeom>
          <a:noFill/>
        </p:spPr>
        <p:txBody>
          <a:bodyPr wrap="square" lIns="91407" tIns="45704" rIns="91407" bIns="45704" rtlCol="0">
            <a:spAutoFit/>
          </a:bodyPr>
          <a:lstStyle/>
          <a:p>
            <a:pPr algn="ctr" defTabSz="914071" eaLnBrk="0" fontAlgn="base" hangingPunct="0">
              <a:spcBef>
                <a:spcPct val="0"/>
              </a:spcBef>
              <a:spcAft>
                <a:spcPct val="0"/>
              </a:spcAft>
            </a:pPr>
            <a:r>
              <a:rPr lang="ar-JO" sz="7200" dirty="0">
                <a:solidFill>
                  <a:srgbClr val="000000"/>
                </a:solidFill>
                <a:latin typeface="Arial" panose="020B0604020202020204" pitchFamily="34" charset="0"/>
                <a:ea typeface="ＭＳ Ｐゴシック" charset="0"/>
                <a:cs typeface="Arial" panose="020B0604020202020204" pitchFamily="34" charset="0"/>
              </a:rPr>
              <a:t>سفر الرؤيا</a:t>
            </a:r>
            <a:endParaRPr lang="en-US" sz="720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13548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8"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ترايلس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نايسة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19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 آسيا الصغرى عام 95 م</a:t>
            </a:r>
            <a:endParaRPr lang="en-US" dirty="0">
              <a:latin typeface="Arial" charset="0"/>
              <a:ea typeface="ＭＳ Ｐゴシック" charset="0"/>
            </a:endParaRP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ارتريا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افرودايسيس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سايم</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هيرابوليس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يومينيا</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إزاني</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كولوسيا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ألباندا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هيرقلية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ميلتوس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ليبدس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2" name="TextBox 51"/>
          <p:cNvSpPr txBox="1"/>
          <p:nvPr/>
        </p:nvSpPr>
        <p:spPr>
          <a:xfrm>
            <a:off x="2325688" y="1341438"/>
            <a:ext cx="2246312" cy="46166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أدراماتيوم</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622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876488827"/>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ترايلاس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 السبع كنائس (رؤيا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أرثيريا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أفروديسيس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سايم</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هيرابولس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أومنيا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إيزاني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ألباندا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هيرقلية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مالطا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ليبدس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أدرميتيوت</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241424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 السبع كنائس (رؤيا 2-3)</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لادوكية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780319"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7008027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ar-JO" sz="4000" b="1" dirty="0">
                <a:solidFill>
                  <a:schemeClr val="bg1"/>
                </a:solidFill>
                <a:effectLst>
                  <a:glow rad="152400">
                    <a:schemeClr val="tx1"/>
                  </a:glow>
                </a:effectLst>
                <a:latin typeface="Arial"/>
                <a:cs typeface="Arial"/>
              </a:rPr>
              <a:t>ما هي الكواكب السبع وما هي السبع المناير؟        (1: 20)</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030759"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lvl="0">
              <a:lnSpc>
                <a:spcPct val="90000"/>
              </a:lnSpc>
              <a:defRPr/>
            </a:pPr>
            <a:r>
              <a:rPr lang="ar-JO" sz="3200" b="1" dirty="0">
                <a:solidFill>
                  <a:prstClr val="white"/>
                </a:solidFill>
                <a:effectLst>
                  <a:glow rad="152400">
                    <a:prstClr val="black"/>
                  </a:glow>
                </a:effectLst>
                <a:latin typeface="Arial"/>
                <a:cs typeface="Arial"/>
              </a:rPr>
              <a:t>سر السبعة الكواكب التي رأيت على يميني والسبع المناير الذهبية : السبعة الكواكب هي ملائكة السبع الكنائس والمناير السبع التي رأيتها هي السبع الكنائس</a:t>
            </a:r>
            <a:endPar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29886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يسوع المسيح له السلطان على كل هذه الكنائس </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3374391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371513"/>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لذلك كتب يسوع للكنائس السبعة</a:t>
            </a:r>
            <a:br>
              <a:rPr lang="ar-JO"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رؤ 2-3</a:t>
            </a:r>
            <a:r>
              <a:rPr lang="en-US" b="1" dirty="0">
                <a:latin typeface="Arial" panose="020B0604020202020204" pitchFamily="34" charset="0"/>
                <a:ea typeface="ＭＳ Ｐゴシック" charset="0"/>
                <a:cs typeface="Arial" panose="020B0604020202020204" pitchFamily="34" charset="0"/>
              </a:rPr>
              <a:t>)</a:t>
            </a:r>
            <a:endParaRPr lang="en-US" sz="3200" b="1" dirty="0">
              <a:latin typeface="Arial" panose="020B0604020202020204" pitchFamily="34" charset="0"/>
              <a:ea typeface="ＭＳ Ｐゴシック" charset="0"/>
              <a:cs typeface="Arial" panose="020B0604020202020204" pitchFamily="34"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أفسس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سميرنا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برغامس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ثياتيرا</a:t>
            </a:r>
            <a:endPar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لادوكية</a:t>
            </a:r>
            <a:endParaRPr kumimoji="0" lang="zh-SG"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458320"/>
      </p:ext>
    </p:extLst>
  </p:cSld>
  <p:clrMapOvr>
    <a:masterClrMapping/>
  </p:clrMapOvr>
</p:sld>
</file>

<file path=ppt/theme/_rels/theme16.xml.rels><?xml version="1.0" encoding="UTF-8" standalone="yes"?>
<Relationships xmlns="http://schemas.openxmlformats.org/package/2006/relationships"><Relationship Id="rId1" Type="http://schemas.openxmlformats.org/officeDocument/2006/relationships/image" Target="../media/image5.png"/></Relationships>
</file>

<file path=ppt/theme/_rels/theme18.xml.rels><?xml version="1.0" encoding="UTF-8" standalone="yes"?>
<Relationships xmlns="http://schemas.openxmlformats.org/package/2006/relationships"><Relationship Id="rId1" Type="http://schemas.openxmlformats.org/officeDocument/2006/relationships/image" Target="../media/image5.png"/></Relationships>
</file>

<file path=ppt/theme/_rels/theme19.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7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24.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25.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2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7.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28.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2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3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3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10009</TotalTime>
  <Words>12109</Words>
  <Application>Microsoft Macintosh PowerPoint</Application>
  <PresentationFormat>On-screen Show (4:3)</PresentationFormat>
  <Paragraphs>1923</Paragraphs>
  <Slides>261</Slides>
  <Notes>189</Notes>
  <HiddenSlides>0</HiddenSlides>
  <MMClips>2</MMClips>
  <ScaleCrop>false</ScaleCrop>
  <HeadingPairs>
    <vt:vector size="8" baseType="variant">
      <vt:variant>
        <vt:lpstr>Fonts Used</vt:lpstr>
      </vt:variant>
      <vt:variant>
        <vt:i4>16</vt:i4>
      </vt:variant>
      <vt:variant>
        <vt:lpstr>Theme</vt:lpstr>
      </vt:variant>
      <vt:variant>
        <vt:i4>40</vt:i4>
      </vt:variant>
      <vt:variant>
        <vt:lpstr>Embedded OLE Servers</vt:lpstr>
      </vt:variant>
      <vt:variant>
        <vt:i4>1</vt:i4>
      </vt:variant>
      <vt:variant>
        <vt:lpstr>Slide Titles</vt:lpstr>
      </vt:variant>
      <vt:variant>
        <vt:i4>261</vt:i4>
      </vt:variant>
    </vt:vector>
  </HeadingPairs>
  <TitlesOfParts>
    <vt:vector size="318" baseType="lpstr">
      <vt:lpstr>KidTYPEPaint</vt:lpstr>
      <vt:lpstr>ＭＳ Ｐゴシック</vt:lpstr>
      <vt:lpstr>Osaka</vt:lpstr>
      <vt:lpstr>Times</vt:lpstr>
      <vt:lpstr>Arial</vt:lpstr>
      <vt:lpstr>Arial Rounded MT Bold</vt:lpstr>
      <vt:lpstr>Calibri</vt:lpstr>
      <vt:lpstr>Comic Sans MS</vt:lpstr>
      <vt:lpstr>Georgia</vt:lpstr>
      <vt:lpstr>Gill Sans</vt:lpstr>
      <vt:lpstr>Monotype Sorts</vt:lpstr>
      <vt:lpstr>Showcard Gothic</vt:lpstr>
      <vt:lpstr>Symbol</vt:lpstr>
      <vt:lpstr>Tahoma</vt:lpstr>
      <vt:lpstr>Times New Roman</vt:lpstr>
      <vt:lpstr>Wingdings</vt:lpstr>
      <vt:lpstr>16_Blank Presentation</vt:lpstr>
      <vt:lpstr>21_Blank Presentation</vt:lpstr>
      <vt:lpstr>4_Office Theme</vt:lpstr>
      <vt:lpstr>3_Office Theme</vt:lpstr>
      <vt:lpstr>13_Default Design</vt:lpstr>
      <vt:lpstr>17_Blank Presentation</vt:lpstr>
      <vt:lpstr>Lock And Key</vt:lpstr>
      <vt:lpstr>預設簡報設計</vt:lpstr>
      <vt:lpstr>Office Theme</vt:lpstr>
      <vt:lpstr>22_Blank Presentation</vt:lpstr>
      <vt:lpstr>Blank Presentation</vt:lpstr>
      <vt:lpstr>49_Blank Presentation</vt:lpstr>
      <vt:lpstr>19_Blank Presentation</vt:lpstr>
      <vt:lpstr>1_Slit</vt:lpstr>
      <vt:lpstr>1_預設簡報設計</vt:lpstr>
      <vt:lpstr>Title &amp; Subtitle</vt:lpstr>
      <vt:lpstr>6_Office Theme</vt:lpstr>
      <vt:lpstr>1_Title &amp; Subtitle</vt:lpstr>
      <vt:lpstr>2_Title &amp; Subtitle</vt:lpstr>
      <vt:lpstr>Default Design</vt:lpstr>
      <vt:lpstr>27_Blank Presentation</vt:lpstr>
      <vt:lpstr>24_Blank Presentation</vt:lpstr>
      <vt:lpstr>Dads Tie</vt:lpstr>
      <vt:lpstr>4_SERENE</vt:lpstr>
      <vt:lpstr>2_Default Design</vt:lpstr>
      <vt:lpstr>18_Blank Presentation</vt:lpstr>
      <vt:lpstr>Refined</vt:lpstr>
      <vt:lpstr>1_Curtain Call</vt:lpstr>
      <vt:lpstr>1_Shimmer</vt:lpstr>
      <vt:lpstr>1_Default Design</vt:lpstr>
      <vt:lpstr>28_Blank Presentation</vt:lpstr>
      <vt:lpstr>12_Default Design</vt:lpstr>
      <vt:lpstr>Glare</vt:lpstr>
      <vt:lpstr>Earth</vt:lpstr>
      <vt:lpstr>Orbit</vt:lpstr>
      <vt:lpstr>5_Office Theme</vt:lpstr>
      <vt:lpstr>25_Blank Presentation</vt:lpstr>
      <vt:lpstr>1_Refined</vt:lpstr>
      <vt:lpstr>2_預設簡報設計</vt:lpstr>
      <vt:lpstr>7_Office Theme</vt:lpstr>
      <vt:lpstr>Document</vt:lpstr>
      <vt:lpstr>خدمة كتابة المسيح</vt:lpstr>
      <vt:lpstr>ننتصر عندما نرى أن يسوع يسود على </vt:lpstr>
      <vt:lpstr>رؤيا ٢</vt:lpstr>
      <vt:lpstr>لو كتب يسوع رسالة لكنيستك                    ما الذي يمكن ان يقوله؟</vt:lpstr>
      <vt:lpstr>أسيا الصغرى عام 95 م </vt:lpstr>
      <vt:lpstr>الكنائس السبعة (رؤيا 2-3 )</vt:lpstr>
      <vt:lpstr>الكنائس السبعة ( رؤيا 2-3 )</vt:lpstr>
      <vt:lpstr>مراحل الكنيسة السبعة؟</vt:lpstr>
      <vt:lpstr>أربع وجهات نظر (رؤيا 2-3 )</vt:lpstr>
      <vt:lpstr>ما هي السبع الكواكب وما هي السبع المناير (1: 20)؟</vt:lpstr>
      <vt:lpstr>يسوع المسيح   له السلطان على كل هذه الكنائس </vt:lpstr>
      <vt:lpstr>لذلك كتب يسوع للكنائس السبعة (رؤ 2-3)</vt:lpstr>
      <vt:lpstr>رؤيا يوحنا</vt:lpstr>
      <vt:lpstr>الكنائس السبع (رؤيا 2-3)</vt:lpstr>
      <vt:lpstr>أفسس نشيطة لكن متراجعة رؤيا 2: 1-7</vt:lpstr>
      <vt:lpstr>أفسس أكبر مدينة في أسيا </vt:lpstr>
      <vt:lpstr>تعلم المحبة ثانية </vt:lpstr>
      <vt:lpstr>Revelation</vt:lpstr>
      <vt:lpstr>مقدمة:</vt:lpstr>
      <vt:lpstr>الشرح الإفتتاحي (1):</vt:lpstr>
      <vt:lpstr>أفسس:</vt:lpstr>
      <vt:lpstr>مخطط مدينة أفسس</vt:lpstr>
      <vt:lpstr>عاصمة الثقافة</vt:lpstr>
      <vt:lpstr>ألبوم الصور  </vt:lpstr>
      <vt:lpstr>أرطاميس إله الخصب</vt:lpstr>
      <vt:lpstr>طريق الرخام</vt:lpstr>
      <vt:lpstr>عجائب العالم القديم السبعة</vt:lpstr>
      <vt:lpstr>معبد أرطاميس في أفسس</vt:lpstr>
      <vt:lpstr>أفسس:</vt:lpstr>
      <vt:lpstr>فيديو أرطاميس (ديانا) (أنظر أعمال 19)</vt:lpstr>
      <vt:lpstr>أفسس اليوم:</vt:lpstr>
      <vt:lpstr>معبد الإلهة ديانا (أرطاميس) اليوم</vt:lpstr>
      <vt:lpstr>     مكتبة قيصر      </vt:lpstr>
      <vt:lpstr>25000 عدد مقاعد المسرح</vt:lpstr>
      <vt:lpstr>المكتبة</vt:lpstr>
      <vt:lpstr>المدرج</vt:lpstr>
      <vt:lpstr>شارع أركديان</vt:lpstr>
      <vt:lpstr>اتجاهات غير الأخلاقين والأميين(غير المتعلمين )</vt:lpstr>
      <vt:lpstr>مراحيض وقنوات مائية</vt:lpstr>
      <vt:lpstr>أفسس (رؤيا 2: 1-7)</vt:lpstr>
      <vt:lpstr>PowerPoint Presentation</vt:lpstr>
      <vt:lpstr>الشرح الإفتتاحي (1):</vt:lpstr>
      <vt:lpstr>ثلاث احتمالات ممكنة:</vt:lpstr>
      <vt:lpstr>الشرح الإفتتاحي (1):</vt:lpstr>
      <vt:lpstr>المدح التشجيعي (2-3، 6)</vt:lpstr>
      <vt:lpstr>المدح التشجيعي (2-3، 6)</vt:lpstr>
      <vt:lpstr>بعض من غذاء الفكر:</vt:lpstr>
      <vt:lpstr>الحث التحذيري (4-5)</vt:lpstr>
      <vt:lpstr>الحث التحذيري (4-5)</vt:lpstr>
      <vt:lpstr>تعلم المحبة ثانية:</vt:lpstr>
      <vt:lpstr>تعلم المحبة ثانية:</vt:lpstr>
      <vt:lpstr>تعلم المحبة ثانية:</vt:lpstr>
      <vt:lpstr>المحبة الأولى لأهل أفسس (أعمال 19: 8-20)</vt:lpstr>
      <vt:lpstr>المحبة الأولى لأهل أفسس (أعمال 19: 8-20)</vt:lpstr>
      <vt:lpstr>الحث التحذيري (4-5)</vt:lpstr>
      <vt:lpstr>بعض من غذاء الفكر:</vt:lpstr>
      <vt:lpstr> التحفيز الختامي (7)</vt:lpstr>
      <vt:lpstr> التحفيز الختامي (7)</vt:lpstr>
      <vt:lpstr>سي إس لويس من (ثقل المجد)</vt:lpstr>
      <vt:lpstr>خلاصة:</vt:lpstr>
      <vt:lpstr>الفكرة الرئيسية:</vt:lpstr>
      <vt:lpstr>تطبيق شخصي:</vt:lpstr>
      <vt:lpstr>قصة عن المحبة الأولى:</vt:lpstr>
      <vt:lpstr>قصة عن المحبة الأولى:</vt:lpstr>
      <vt:lpstr>قصة عن المحبة الأولى:</vt:lpstr>
      <vt:lpstr>قصة عن المحبة الأولى:</vt:lpstr>
      <vt:lpstr>قصة عن المحبة الأولى:</vt:lpstr>
      <vt:lpstr>قصة عن المحبة الأولى:</vt:lpstr>
      <vt:lpstr>قصة عن المحبة الأولى:</vt:lpstr>
      <vt:lpstr>التحدي المستمر:</vt:lpstr>
      <vt:lpstr>Book Chart</vt:lpstr>
      <vt:lpstr>Revelation 2:4 (NIV)</vt:lpstr>
      <vt:lpstr>رؤيا ٢ : ٤</vt:lpstr>
      <vt:lpstr>سميرنا</vt:lpstr>
      <vt:lpstr>ثابتة لكن متألمة</vt:lpstr>
      <vt:lpstr>IDOP</vt:lpstr>
      <vt:lpstr>كنيسة جميع القديسين </vt:lpstr>
      <vt:lpstr>All-Saints Church</vt:lpstr>
      <vt:lpstr>All-Saints Church</vt:lpstr>
      <vt:lpstr>كنيسة جميع  القديسين</vt:lpstr>
      <vt:lpstr>كنيسة جميع القديسين</vt:lpstr>
      <vt:lpstr>All-Saints Church</vt:lpstr>
      <vt:lpstr>كنيسة جميع القديسين</vt:lpstr>
      <vt:lpstr>All-Saints Church</vt:lpstr>
      <vt:lpstr>إيشان ونيها</vt:lpstr>
      <vt:lpstr>كنيسة جميع القديسين</vt:lpstr>
      <vt:lpstr>All-Saints Church</vt:lpstr>
      <vt:lpstr>كنيسة جميع القديسين</vt:lpstr>
      <vt:lpstr>كنيسة جميع القديسين</vt:lpstr>
      <vt:lpstr>في أي مجال تضطهد من أجل إيمانك بالمسيح؟</vt:lpstr>
      <vt:lpstr>كيف يريدنا يسوع أن نتجاوب مع الإضطهاد؟ </vt:lpstr>
      <vt:lpstr>كتابة يسوع لخدمته</vt:lpstr>
      <vt:lpstr>إن أراد يسوع أن يكتب رسالة لكنيستنا        فماذا سيكتب فيها؟</vt:lpstr>
      <vt:lpstr> آسيا الصغرى عام 95 م</vt:lpstr>
      <vt:lpstr> السبع كنائس (رؤيا 2-3)</vt:lpstr>
      <vt:lpstr> السبع كنائس (رؤيا 2-3)</vt:lpstr>
      <vt:lpstr>ما هي الكواكب السبع وما هي السبع المناير؟        (1: 20)</vt:lpstr>
      <vt:lpstr>يسوع المسيح له السلطان على كل هذه الكنائس </vt:lpstr>
      <vt:lpstr>لذلك كتب يسوع للكنائس السبعة (رؤ 2-3)</vt:lpstr>
      <vt:lpstr>رؤيا يوحنا</vt:lpstr>
      <vt:lpstr>الكنائس السبع (رؤيا 2-3)</vt:lpstr>
      <vt:lpstr>كانت أفسس          عاصمة آسيا</vt:lpstr>
      <vt:lpstr>رؤيا ٢ : ٤</vt:lpstr>
      <vt:lpstr>كيف نتحمل الألم؟ أعطى المسيح سميرنا ثلاث طرق</vt:lpstr>
      <vt:lpstr>1. أدرك أن  المسيح  يتفهم  ألمك  (2: 8-9) </vt:lpstr>
      <vt:lpstr> السبع كنائس (رؤيا 2-3)</vt:lpstr>
      <vt:lpstr>سميرنا (رؤ 2: 8-11)</vt:lpstr>
      <vt:lpstr>اشكر المسيح  أنه يتفهم  مناطق ألمك الشخصي</vt:lpstr>
      <vt:lpstr>إسحق براون الولد الذي لا يشعر بالألم</vt:lpstr>
      <vt:lpstr>Isaac Brown The Boy Who Feels NO Pain</vt:lpstr>
      <vt:lpstr>أسباب الألم</vt:lpstr>
      <vt:lpstr>يشعر المسيح بألمك</vt:lpstr>
      <vt:lpstr>1. أدرك أن  المسيح  يتفهم  ألمك  (2: 8-9) </vt:lpstr>
      <vt:lpstr>2. لا تخف من الألم لأجل المسيح (2: 10أ)</vt:lpstr>
      <vt:lpstr>سميرنا (رؤ 2: 8-11)</vt:lpstr>
      <vt:lpstr>من يخاف أكثر؟</vt:lpstr>
      <vt:lpstr>العطاء</vt:lpstr>
      <vt:lpstr>All-Saints Church</vt:lpstr>
      <vt:lpstr>All-Saints Church</vt:lpstr>
      <vt:lpstr>يطالب المسيحيون الهنود                        بقطع العلاقات مع باكستان</vt:lpstr>
      <vt:lpstr>All-Saints Church</vt:lpstr>
      <vt:lpstr>All-Saints Church</vt:lpstr>
      <vt:lpstr>فإن ردنا</vt:lpstr>
      <vt:lpstr>هل ستعترف بخوفك              من الألم الآن؟</vt:lpstr>
      <vt:lpstr>1. أدرك أن  المسيح  يتفهم  ألمك  (2: 8-9) </vt:lpstr>
      <vt:lpstr>2. لا تخف من الألم لأجل المسيح (2: 10أ)</vt:lpstr>
      <vt:lpstr>3. كن أميناً خلال الألم (2: 10ب-11)</vt:lpstr>
      <vt:lpstr>سميرنا (رؤ 2: 8-11)</vt:lpstr>
      <vt:lpstr>سميرنا: متألمة لكن ثابتة</vt:lpstr>
      <vt:lpstr>سميرنا (رؤ 2: 8-11)</vt:lpstr>
      <vt:lpstr>رؤيا ٢ : ١٠ كُنْ أَمِيناً إِلَى الْمَوْتِ</vt:lpstr>
      <vt:lpstr>استشهاد بيربيتوا (203 م)</vt:lpstr>
      <vt:lpstr>سميرنا (رؤ 2: 8-11)</vt:lpstr>
      <vt:lpstr>ENDA</vt:lpstr>
      <vt:lpstr>ENDA</vt:lpstr>
      <vt:lpstr>ENDA</vt:lpstr>
      <vt:lpstr>يقاوم معظم  المسيحيون المحافظون ENDA</vt:lpstr>
      <vt:lpstr>استثناءات ENDA السابقة</vt:lpstr>
      <vt:lpstr>صياغة  ENDAالفعلية</vt:lpstr>
      <vt:lpstr>تصويت مجلس الشيوخ على ENDA        (5 نوفمبر 13)</vt:lpstr>
      <vt:lpstr>رئيس مجلس النواب جون بوينر يعارض ENDA</vt:lpstr>
      <vt:lpstr>الفكرة الرئيسية</vt:lpstr>
      <vt:lpstr>كيف تتألم     الآن؟</vt:lpstr>
      <vt:lpstr>الهند</vt:lpstr>
      <vt:lpstr>مبنى الكنيسة المحترق</vt:lpstr>
      <vt:lpstr>دمر حريق مبنى هذه الكنيسة</vt:lpstr>
      <vt:lpstr>نجاة           بعض      المؤمنين</vt:lpstr>
      <vt:lpstr>ذهب آخرون إلى المسيح</vt:lpstr>
      <vt:lpstr>برغامس</vt:lpstr>
      <vt:lpstr>عزيزتي برغامس</vt:lpstr>
      <vt:lpstr>برغامس (رؤ 2: 12-17)</vt:lpstr>
      <vt:lpstr>برغامس (رؤ 2: 12-17)</vt:lpstr>
      <vt:lpstr>برغامس (رؤ 2: 12-17)</vt:lpstr>
      <vt:lpstr>برغامس (رؤ 2: 12-17)</vt:lpstr>
      <vt:lpstr>برغامس (رؤ 2: 12-17)</vt:lpstr>
      <vt:lpstr>برغامس (رؤ 2: 12-17)</vt:lpstr>
      <vt:lpstr>PowerPoint Presentation</vt:lpstr>
      <vt:lpstr>مأمورية المسيح</vt:lpstr>
      <vt:lpstr>مأمورية المسيح</vt:lpstr>
      <vt:lpstr>نموذج برغامس: الإستمرار رغم المساومة</vt:lpstr>
      <vt:lpstr>مذبح زيوس</vt:lpstr>
      <vt:lpstr>مذبح زيوس</vt:lpstr>
      <vt:lpstr>تحرك الدين البابلي غرباً</vt:lpstr>
      <vt:lpstr>تحرك الدين البابلي غرباً</vt:lpstr>
      <vt:lpstr>إدانة المسيح</vt:lpstr>
      <vt:lpstr>بعض الأعضاء هناك متمسكين بتعليم بلعام</vt:lpstr>
      <vt:lpstr>سِفر العدد</vt:lpstr>
      <vt:lpstr>أحداث شرق الأردن</vt:lpstr>
      <vt:lpstr>Balaam</vt:lpstr>
      <vt:lpstr> 2 بط 2: 15- 16</vt:lpstr>
      <vt:lpstr>رؤيا 2: 14- 15</vt:lpstr>
      <vt:lpstr>يهوذا 1: 11</vt:lpstr>
      <vt:lpstr>أحداث شرق الأردن</vt:lpstr>
      <vt:lpstr>بعض الأعضاء هناك متمسكين               بتعليم النقولاويين</vt:lpstr>
      <vt:lpstr>تصحيح المسيح</vt:lpstr>
      <vt:lpstr>تُب ...</vt:lpstr>
      <vt:lpstr>استلم ...</vt:lpstr>
      <vt:lpstr>استلم ... خبز الحياة</vt:lpstr>
      <vt:lpstr>يوحنا ٦ : ٣٠-٣٥</vt:lpstr>
      <vt:lpstr>استلم ... الحياة الأبدية</vt:lpstr>
      <vt:lpstr>ثياتيرا</vt:lpstr>
      <vt:lpstr>ثياتيرا: متورطة ومع ذلك غير أخلاقية</vt:lpstr>
      <vt:lpstr>الطريق الصحيح، الطريق الخاطئ</vt:lpstr>
      <vt:lpstr>المواد الإباحية</vt:lpstr>
      <vt:lpstr>المواد الإباحية</vt:lpstr>
      <vt:lpstr>المواد الإباحية</vt:lpstr>
      <vt:lpstr>المواد الإباحية</vt:lpstr>
      <vt:lpstr>Pornography</vt:lpstr>
      <vt:lpstr>Pornography</vt:lpstr>
      <vt:lpstr>المواد الإباحية</vt:lpstr>
      <vt:lpstr>المواد الإباحية</vt:lpstr>
      <vt:lpstr>Pornography</vt:lpstr>
      <vt:lpstr>المواد الإباحية</vt:lpstr>
      <vt:lpstr>المواد الإباحية</vt:lpstr>
      <vt:lpstr>المواد الإباحية</vt:lpstr>
      <vt:lpstr>الإباحية في الكنيسة</vt:lpstr>
      <vt:lpstr>كيف يرد يسوع على الفساد الأخلاقي بين المؤمنين؟</vt:lpstr>
      <vt:lpstr>لو كتب يسوع رسالة لكنيستك ما الذي يمكن أن يقوله؟</vt:lpstr>
      <vt:lpstr>الكنائس السبعة (رؤيا 2-3 )</vt:lpstr>
      <vt:lpstr>لذلك كتب يسوع للكنائس السبعة (رؤ 2-3)</vt:lpstr>
      <vt:lpstr>هيكل رؤيا يوحنا 2: 18-29</vt:lpstr>
      <vt:lpstr>كيف يرد يسوع على الفساد الأخلاقي بين المؤمنين؟</vt:lpstr>
      <vt:lpstr>1. يدين يسوع الخطية في المؤمنين  (2: 18)</vt:lpstr>
      <vt:lpstr>الكنائس السبعة (رؤيا 2-3 )</vt:lpstr>
      <vt:lpstr>ثياتيرا</vt:lpstr>
      <vt:lpstr>ثياتيرا</vt:lpstr>
      <vt:lpstr>ثياتيرا (رؤ 2: 18-29)</vt:lpstr>
      <vt:lpstr>وصف       المسيح</vt:lpstr>
      <vt:lpstr>كيف يرد يسوع على الفساد الأخلاقي بين المؤمنين؟</vt:lpstr>
      <vt:lpstr>2. يمدح يسوع الخدمة للمسيح        (2: 19) </vt:lpstr>
      <vt:lpstr>ثياتيرا (رؤ 2: 18-29)</vt:lpstr>
      <vt:lpstr>أنا عارف أعمالك ومحبتك                          وخدمتك وإيمانك وصبرك                               وأن أعمالك الأخيرة أكثر من الأولى.    (2: 19)</vt:lpstr>
      <vt:lpstr>من الذي يستحق المدح بيننا؟</vt:lpstr>
      <vt:lpstr>مريم بيرنت</vt:lpstr>
      <vt:lpstr>لويس، باربرا وكريستين وينكلر</vt:lpstr>
      <vt:lpstr>Lewis Winkler</vt:lpstr>
      <vt:lpstr>Lewis Winkler</vt:lpstr>
      <vt:lpstr>Lewis Winkler</vt:lpstr>
      <vt:lpstr>Lewis Winkler</vt:lpstr>
      <vt:lpstr>Lewis Winkler</vt:lpstr>
      <vt:lpstr>سوزان جريفيث</vt:lpstr>
      <vt:lpstr>يسوع     يعلم</vt:lpstr>
      <vt:lpstr>كيف يرد يسوع على الفساد الأخلاقي بين المؤمنين؟</vt:lpstr>
      <vt:lpstr>3. يميز يسوع بين المؤمنين الأمناء وغير الأمناء (2: 20-25)</vt:lpstr>
      <vt:lpstr>ثياتيرا (رؤ 2: 18-29)</vt:lpstr>
      <vt:lpstr>رؤيا ٢ : ٢٠-٢١   لَكِنْ عِنْدِي عَلَيْكَ قَلِيلٌ: أَنَّكَ تُسَيِّبُ الْمَرْأَةَ إِيزَابَلَ الَّتِي تَقُولُ إِنَّهَا نَبِيَّةٌ، حَتَّى تُعَلِّمَ وَتُغْوِيَ عَبِيدِي أَنْ يَزْنُوا وَيَأْكُلُوا مَا ذُبِحَ لِلأَوْثَانِ. ٢١ وَأَعْطَيْتُهَا زَمَاناً لِكَيْ تَتُوبَ عَنْ زِنَاهَا وَلَمْ تَتُبْ. </vt:lpstr>
      <vt:lpstr>من         هي    إيزابيل؟</vt:lpstr>
      <vt:lpstr> أحضر آخاب وإيزابيل عبادة البعل إلى إسرائيل (1 مل 16 : 29 – 34)</vt:lpstr>
      <vt:lpstr>ما كان مقبولاً لدى ذلك المجتمع المحلي كان مكروهاً من قبل المسيح. وقد استمر خروجهم عن الأخلاق لبعض الوقت (ع ٢١). ربما سمعت الكنيسة في ثياتيرا أولاً بالإنجيل من ليديا التي آمنتت من خلال خدمة بولس (أع ١٦: 14-15) ومن المثير للاهتمام الآن أن امرأة تدعي أنها نبية كانت تؤثر على الكنيسة. ويشير اسمها إيزابل إلى أنها كانت تفسد كنيسة ثياتيرا مثلما أفسدت إيزابل زوجة أخآب إسرائيل        (1 مل 16: 31-33) (والفورد، ب ك س) </vt:lpstr>
      <vt:lpstr>ثياتيرا (رؤ 2: 18-29)</vt:lpstr>
      <vt:lpstr>فيروس نقص المناعة البشرية . الإيدز</vt:lpstr>
      <vt:lpstr>فيروس نقص المناعة البشرية والإيدز في جميع أنحاء العالم</vt:lpstr>
      <vt:lpstr>رؤيا ٢ : ٢   أَنَا عَارِفٌ أَعْمَالَكَ وَتَعَبَكَ وَصَبْرَكَ، وَأَنَّكَ لاَ تَقْدِرُ أَنْ تَحْتَمِلَ الأَشْرَارَ، وَقَدْ جَرَّبْتَ الْقَائِلِينَ إِنَّهُمْ رُسُلٌ وَلَيْسُوا رُسُلاً، فَوَجَدْتَهُمْ كَاذِبِينَ. </vt:lpstr>
      <vt:lpstr>ثياتيرا (رؤ 2: 18-29)</vt:lpstr>
      <vt:lpstr>علاج        مرض الإيدز</vt:lpstr>
      <vt:lpstr>على المؤمنين الأمناء أن    يثابروا           (2: 24-25)</vt:lpstr>
      <vt:lpstr>كيف يرد يسوع على الفساد الأخلاقي بين المؤمنين؟</vt:lpstr>
      <vt:lpstr>4. يكافئ       يسوع           الأمانة             (2: 26-29)</vt:lpstr>
      <vt:lpstr>ثياتيرا (رؤ 2: 18-29)</vt:lpstr>
      <vt:lpstr>ثياتيرا</vt:lpstr>
      <vt:lpstr>الغالبون (رؤيا 2-3)</vt:lpstr>
      <vt:lpstr>الغالبون (رؤيا 2-3)</vt:lpstr>
      <vt:lpstr>الغالبون (رؤيا 2-3)</vt:lpstr>
      <vt:lpstr>الغالبون (رؤيا 2-3)</vt:lpstr>
      <vt:lpstr>الغالبون (رؤيا 2-3)</vt:lpstr>
      <vt:lpstr>هل أنت مستعد لتملك على العالم ؟</vt:lpstr>
      <vt:lpstr>ملك المسيح</vt:lpstr>
      <vt:lpstr>الفوائد المستقبلية (رؤ 19-22)</vt:lpstr>
      <vt:lpstr>الحكم المستقبلي للملوك الخدام</vt:lpstr>
      <vt:lpstr>رؤيا 20: 4</vt:lpstr>
      <vt:lpstr> ألستم تعلمون أن القديسين سيدينون العالم (1 كو 6: 2أ)</vt:lpstr>
      <vt:lpstr>إن كنا نصبر فسنملك أيضاً معه (2 تي 2: 12)</vt:lpstr>
      <vt:lpstr>من يغلب فسأعطيه  أن يجلس معي  في عرشي  كما غلبت أنا أيضاً  وجلست مع ابي  في عرشه  (رؤ 3: 21) </vt:lpstr>
      <vt:lpstr>كيف يرد يسوع على الفساد الأخلاقي بين المؤمنين؟</vt:lpstr>
      <vt:lpstr>الخدمة ليست بديلاً عن الطهارة</vt:lpstr>
      <vt:lpstr>كيف يتجاوب يسوع مع الفساد الأخلاقي         بين المؤمنين؟</vt:lpstr>
      <vt:lpstr>Porn-Again Christian</vt:lpstr>
      <vt:lpstr>من أجل لا إباحية مرة ثانية:</vt:lpstr>
      <vt:lpstr>Title</vt:lpstr>
      <vt:lpstr>Black</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Dr Rick Griffith</dc:creator>
  <cp:lastModifiedBy>Rick Griffith</cp:lastModifiedBy>
  <cp:revision>203</cp:revision>
  <dcterms:created xsi:type="dcterms:W3CDTF">2012-06-24T13:37:09Z</dcterms:created>
  <dcterms:modified xsi:type="dcterms:W3CDTF">2024-09-29T07:02:57Z</dcterms:modified>
</cp:coreProperties>
</file>