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theme/theme15.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5.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6.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7.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8.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9.xml" ContentType="application/vnd.openxmlformats-officedocument.theme+xml"/>
  <Override PartName="/ppt/slideLayouts/slideLayout272.xml" ContentType="application/vnd.openxmlformats-officedocument.presentationml.slideLayout+xml"/>
  <Override PartName="/ppt/theme/theme30.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1.xml" ContentType="application/vnd.openxmlformats-officedocument.theme+xml"/>
  <Override PartName="/ppt/slideLayouts/slideLayout284.xml" ContentType="application/vnd.openxmlformats-officedocument.presentationml.slideLayout+xml"/>
  <Override PartName="/ppt/theme/theme32.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3.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4.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5.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6.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7.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8.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9.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40.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41.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notesSlides/notesSlide53.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theme/themeOverride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8.xml" ContentType="application/vnd.openxmlformats-officedocument.themeOverride+xml"/>
  <Override PartName="/ppt/notesSlides/notesSlide57.xml" ContentType="application/vnd.openxmlformats-officedocument.presentationml.notesSlide+xml"/>
  <Override PartName="/ppt/theme/themeOverride9.xml" ContentType="application/vnd.openxmlformats-officedocument.themeOverride+xml"/>
  <Override PartName="/ppt/notesSlides/notesSlide58.xml" ContentType="application/vnd.openxmlformats-officedocument.presentationml.notesSlide+xml"/>
  <Override PartName="/ppt/theme/themeOverride10.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12.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13.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4.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15.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16.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heme/themeOverride17.xml" ContentType="application/vnd.openxmlformats-officedocument.themeOverr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18.xml" ContentType="application/vnd.openxmlformats-officedocument.themeOverr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19.xml" ContentType="application/vnd.openxmlformats-officedocument.themeOverride+xml"/>
  <Override PartName="/ppt/notesSlides/notesSlide145.xml" ContentType="application/vnd.openxmlformats-officedocument.presentationml.notesSlide+xml"/>
  <Override PartName="/ppt/theme/themeOverride20.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heme/themeOverride21.xml" ContentType="application/vnd.openxmlformats-officedocument.themeOverr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heme/themeOverride22.xml" ContentType="application/vnd.openxmlformats-officedocument.themeOverride+xml"/>
  <Override PartName="/ppt/notesSlides/notesSlide150.xml" ContentType="application/vnd.openxmlformats-officedocument.presentationml.notesSlide+xml"/>
  <Override PartName="/ppt/theme/themeOverride23.xml" ContentType="application/vnd.openxmlformats-officedocument.themeOverride+xml"/>
  <Override PartName="/ppt/notesSlides/notesSlide151.xml" ContentType="application/vnd.openxmlformats-officedocument.presentationml.notesSlide+xml"/>
  <Override PartName="/ppt/theme/themeOverride24.xml" ContentType="application/vnd.openxmlformats-officedocument.themeOverride+xml"/>
  <Override PartName="/ppt/notesSlides/notesSlide152.xml" ContentType="application/vnd.openxmlformats-officedocument.presentationml.notesSlide+xml"/>
  <Override PartName="/ppt/theme/themeOverride25.xml" ContentType="application/vnd.openxmlformats-officedocument.themeOverride+xml"/>
  <Override PartName="/ppt/notesSlides/notesSlide153.xml" ContentType="application/vnd.openxmlformats-officedocument.presentationml.notesSlide+xml"/>
  <Override PartName="/ppt/theme/themeOverride26.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5" r:id="rId2"/>
    <p:sldMasterId id="2147483729" r:id="rId3"/>
    <p:sldMasterId id="2147483801" r:id="rId4"/>
    <p:sldMasterId id="2147484013" r:id="rId5"/>
    <p:sldMasterId id="2147484251" r:id="rId6"/>
    <p:sldMasterId id="2147484679" r:id="rId7"/>
    <p:sldMasterId id="2147484901" r:id="rId8"/>
    <p:sldMasterId id="2147485018" r:id="rId9"/>
    <p:sldMasterId id="2147485061" r:id="rId10"/>
    <p:sldMasterId id="2147485073" r:id="rId11"/>
    <p:sldMasterId id="2147485085" r:id="rId12"/>
    <p:sldMasterId id="2147485099" r:id="rId13"/>
    <p:sldMasterId id="2147485149" r:id="rId14"/>
    <p:sldMasterId id="2147485155" r:id="rId15"/>
    <p:sldMasterId id="2147485157" r:id="rId16"/>
    <p:sldMasterId id="2147485169" r:id="rId17"/>
    <p:sldMasterId id="2147485172" r:id="rId18"/>
    <p:sldMasterId id="2147485184" r:id="rId19"/>
    <p:sldMasterId id="2147485198" r:id="rId20"/>
    <p:sldMasterId id="2147485212" r:id="rId21"/>
    <p:sldMasterId id="2147485215" r:id="rId22"/>
    <p:sldMasterId id="2147485227" r:id="rId23"/>
    <p:sldMasterId id="2147485239" r:id="rId24"/>
    <p:sldMasterId id="2147485251" r:id="rId25"/>
    <p:sldMasterId id="2147485263" r:id="rId26"/>
    <p:sldMasterId id="2147485275" r:id="rId27"/>
    <p:sldMasterId id="2147485287" r:id="rId28"/>
    <p:sldMasterId id="2147485299" r:id="rId29"/>
    <p:sldMasterId id="2147485311" r:id="rId30"/>
    <p:sldMasterId id="2147485313" r:id="rId31"/>
    <p:sldMasterId id="2147485325" r:id="rId32"/>
    <p:sldMasterId id="2147485327" r:id="rId33"/>
    <p:sldMasterId id="2147485339" r:id="rId34"/>
    <p:sldMasterId id="2147485351" r:id="rId35"/>
    <p:sldMasterId id="2147485381" r:id="rId36"/>
    <p:sldMasterId id="2147485393" r:id="rId37"/>
    <p:sldMasterId id="2147485405" r:id="rId38"/>
    <p:sldMasterId id="2147485408" r:id="rId39"/>
    <p:sldMasterId id="2147485420" r:id="rId40"/>
    <p:sldMasterId id="2147485432" r:id="rId41"/>
    <p:sldMasterId id="2147485445" r:id="rId42"/>
  </p:sldMasterIdLst>
  <p:notesMasterIdLst>
    <p:notesMasterId r:id="rId223"/>
  </p:notesMasterIdLst>
  <p:sldIdLst>
    <p:sldId id="256" r:id="rId43"/>
    <p:sldId id="4730" r:id="rId44"/>
    <p:sldId id="4731" r:id="rId45"/>
    <p:sldId id="4732" r:id="rId46"/>
    <p:sldId id="4733" r:id="rId47"/>
    <p:sldId id="4734" r:id="rId48"/>
    <p:sldId id="262" r:id="rId49"/>
    <p:sldId id="4735" r:id="rId50"/>
    <p:sldId id="264" r:id="rId51"/>
    <p:sldId id="265" r:id="rId52"/>
    <p:sldId id="4822" r:id="rId53"/>
    <p:sldId id="4737" r:id="rId54"/>
    <p:sldId id="4738" r:id="rId55"/>
    <p:sldId id="4739" r:id="rId56"/>
    <p:sldId id="4740" r:id="rId57"/>
    <p:sldId id="4821" r:id="rId58"/>
    <p:sldId id="4742" r:id="rId59"/>
    <p:sldId id="273" r:id="rId60"/>
    <p:sldId id="4743" r:id="rId61"/>
    <p:sldId id="1153" r:id="rId62"/>
    <p:sldId id="5416" r:id="rId63"/>
    <p:sldId id="5417" r:id="rId64"/>
    <p:sldId id="5418" r:id="rId65"/>
    <p:sldId id="347" r:id="rId66"/>
    <p:sldId id="348" r:id="rId67"/>
    <p:sldId id="384" r:id="rId68"/>
    <p:sldId id="5361" r:id="rId69"/>
    <p:sldId id="5362" r:id="rId70"/>
    <p:sldId id="5363" r:id="rId71"/>
    <p:sldId id="5364" r:id="rId72"/>
    <p:sldId id="5365" r:id="rId73"/>
    <p:sldId id="5366" r:id="rId74"/>
    <p:sldId id="5367" r:id="rId75"/>
    <p:sldId id="5368" r:id="rId76"/>
    <p:sldId id="5369" r:id="rId77"/>
    <p:sldId id="5370" r:id="rId78"/>
    <p:sldId id="5371" r:id="rId79"/>
    <p:sldId id="5372" r:id="rId80"/>
    <p:sldId id="3782" r:id="rId81"/>
    <p:sldId id="5441" r:id="rId82"/>
    <p:sldId id="4744" r:id="rId83"/>
    <p:sldId id="3783" r:id="rId84"/>
    <p:sldId id="5373" r:id="rId85"/>
    <p:sldId id="5374" r:id="rId86"/>
    <p:sldId id="5375" r:id="rId87"/>
    <p:sldId id="5376" r:id="rId88"/>
    <p:sldId id="5377" r:id="rId89"/>
    <p:sldId id="5378" r:id="rId90"/>
    <p:sldId id="5379" r:id="rId91"/>
    <p:sldId id="5380" r:id="rId92"/>
    <p:sldId id="5381" r:id="rId93"/>
    <p:sldId id="5382" r:id="rId94"/>
    <p:sldId id="5383" r:id="rId95"/>
    <p:sldId id="4746" r:id="rId96"/>
    <p:sldId id="5442" r:id="rId97"/>
    <p:sldId id="4749" r:id="rId98"/>
    <p:sldId id="5385" r:id="rId99"/>
    <p:sldId id="5384" r:id="rId100"/>
    <p:sldId id="4747" r:id="rId101"/>
    <p:sldId id="4726" r:id="rId102"/>
    <p:sldId id="4727" r:id="rId103"/>
    <p:sldId id="4135" r:id="rId104"/>
    <p:sldId id="5386" r:id="rId105"/>
    <p:sldId id="5387" r:id="rId106"/>
    <p:sldId id="5388" r:id="rId107"/>
    <p:sldId id="5389" r:id="rId108"/>
    <p:sldId id="5390" r:id="rId109"/>
    <p:sldId id="5391" r:id="rId110"/>
    <p:sldId id="4748" r:id="rId111"/>
    <p:sldId id="1154" r:id="rId112"/>
    <p:sldId id="4820" r:id="rId113"/>
    <p:sldId id="5419" r:id="rId114"/>
    <p:sldId id="388" r:id="rId115"/>
    <p:sldId id="381" r:id="rId116"/>
    <p:sldId id="408" r:id="rId117"/>
    <p:sldId id="298" r:id="rId118"/>
    <p:sldId id="300" r:id="rId119"/>
    <p:sldId id="302" r:id="rId120"/>
    <p:sldId id="303" r:id="rId121"/>
    <p:sldId id="304" r:id="rId122"/>
    <p:sldId id="5420" r:id="rId123"/>
    <p:sldId id="5421" r:id="rId124"/>
    <p:sldId id="5422" r:id="rId125"/>
    <p:sldId id="5423" r:id="rId126"/>
    <p:sldId id="5424" r:id="rId127"/>
    <p:sldId id="5425" r:id="rId128"/>
    <p:sldId id="5426" r:id="rId129"/>
    <p:sldId id="4823" r:id="rId130"/>
    <p:sldId id="4741" r:id="rId131"/>
    <p:sldId id="4136" r:id="rId132"/>
    <p:sldId id="4824" r:id="rId133"/>
    <p:sldId id="389" r:id="rId134"/>
    <p:sldId id="391" r:id="rId135"/>
    <p:sldId id="3799" r:id="rId136"/>
    <p:sldId id="5427" r:id="rId137"/>
    <p:sldId id="3800" r:id="rId138"/>
    <p:sldId id="5428" r:id="rId139"/>
    <p:sldId id="5429" r:id="rId140"/>
    <p:sldId id="5430" r:id="rId141"/>
    <p:sldId id="5431" r:id="rId142"/>
    <p:sldId id="5432" r:id="rId143"/>
    <p:sldId id="5433" r:id="rId144"/>
    <p:sldId id="5434" r:id="rId145"/>
    <p:sldId id="5443" r:id="rId146"/>
    <p:sldId id="5435" r:id="rId147"/>
    <p:sldId id="4826" r:id="rId148"/>
    <p:sldId id="4827" r:id="rId149"/>
    <p:sldId id="342" r:id="rId150"/>
    <p:sldId id="4198" r:id="rId151"/>
    <p:sldId id="4199" r:id="rId152"/>
    <p:sldId id="4152" r:id="rId153"/>
    <p:sldId id="4153" r:id="rId154"/>
    <p:sldId id="441" r:id="rId155"/>
    <p:sldId id="4141" r:id="rId156"/>
    <p:sldId id="4721" r:id="rId157"/>
    <p:sldId id="4722" r:id="rId158"/>
    <p:sldId id="4723" r:id="rId159"/>
    <p:sldId id="4724" r:id="rId160"/>
    <p:sldId id="4154" r:id="rId161"/>
    <p:sldId id="5548" r:id="rId162"/>
    <p:sldId id="4161" r:id="rId163"/>
    <p:sldId id="4162" r:id="rId164"/>
    <p:sldId id="4187" r:id="rId165"/>
    <p:sldId id="4176" r:id="rId166"/>
    <p:sldId id="4177" r:id="rId167"/>
    <p:sldId id="4178" r:id="rId168"/>
    <p:sldId id="4179" r:id="rId169"/>
    <p:sldId id="4180" r:id="rId170"/>
    <p:sldId id="4181" r:id="rId171"/>
    <p:sldId id="4182" r:id="rId172"/>
    <p:sldId id="4183" r:id="rId173"/>
    <p:sldId id="4184" r:id="rId174"/>
    <p:sldId id="4185" r:id="rId175"/>
    <p:sldId id="4186" r:id="rId176"/>
    <p:sldId id="4717" r:id="rId177"/>
    <p:sldId id="4718" r:id="rId178"/>
    <p:sldId id="4188" r:id="rId179"/>
    <p:sldId id="4197" r:id="rId180"/>
    <p:sldId id="4200" r:id="rId181"/>
    <p:sldId id="4201" r:id="rId182"/>
    <p:sldId id="4202" r:id="rId183"/>
    <p:sldId id="4203" r:id="rId184"/>
    <p:sldId id="4204" r:id="rId185"/>
    <p:sldId id="4205" r:id="rId186"/>
    <p:sldId id="4206" r:id="rId187"/>
    <p:sldId id="4207" r:id="rId188"/>
    <p:sldId id="4828" r:id="rId189"/>
    <p:sldId id="4829" r:id="rId190"/>
    <p:sldId id="5436" r:id="rId191"/>
    <p:sldId id="4830" r:id="rId192"/>
    <p:sldId id="5437" r:id="rId193"/>
    <p:sldId id="5438" r:id="rId194"/>
    <p:sldId id="3813" r:id="rId195"/>
    <p:sldId id="420" r:id="rId196"/>
    <p:sldId id="321" r:id="rId197"/>
    <p:sldId id="322" r:id="rId198"/>
    <p:sldId id="324" r:id="rId199"/>
    <p:sldId id="326" r:id="rId200"/>
    <p:sldId id="328" r:id="rId201"/>
    <p:sldId id="330" r:id="rId202"/>
    <p:sldId id="4833" r:id="rId203"/>
    <p:sldId id="4832" r:id="rId204"/>
    <p:sldId id="270" r:id="rId205"/>
    <p:sldId id="292" r:id="rId206"/>
    <p:sldId id="293" r:id="rId207"/>
    <p:sldId id="294" r:id="rId208"/>
    <p:sldId id="295" r:id="rId209"/>
    <p:sldId id="296" r:id="rId210"/>
    <p:sldId id="297" r:id="rId211"/>
    <p:sldId id="5439" r:id="rId212"/>
    <p:sldId id="5440" r:id="rId213"/>
    <p:sldId id="449" r:id="rId214"/>
    <p:sldId id="4046" r:id="rId215"/>
    <p:sldId id="260" r:id="rId216"/>
    <p:sldId id="261" r:id="rId217"/>
    <p:sldId id="266" r:id="rId218"/>
    <p:sldId id="267" r:id="rId219"/>
    <p:sldId id="268" r:id="rId220"/>
    <p:sldId id="286" r:id="rId221"/>
    <p:sldId id="4045" r:id="rId22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EDE1F0CD-C1D1-E34C-9466-2D1FCB69C530}">
          <p14:sldIdLst>
            <p14:sldId id="256"/>
            <p14:sldId id="4730"/>
            <p14:sldId id="4731"/>
            <p14:sldId id="4732"/>
            <p14:sldId id="4733"/>
            <p14:sldId id="4734"/>
            <p14:sldId id="262"/>
            <p14:sldId id="4735"/>
            <p14:sldId id="264"/>
            <p14:sldId id="265"/>
            <p14:sldId id="4822"/>
            <p14:sldId id="4737"/>
            <p14:sldId id="4738"/>
            <p14:sldId id="4739"/>
            <p14:sldId id="4740"/>
            <p14:sldId id="4821"/>
            <p14:sldId id="4742"/>
            <p14:sldId id="273"/>
            <p14:sldId id="4743"/>
            <p14:sldId id="1153"/>
          </p14:sldIdLst>
        </p14:section>
        <p14:section name="Introduction" id="{3A06A376-431B-5C4B-8623-123D9F736124}">
          <p14:sldIdLst>
            <p14:sldId id="5416"/>
            <p14:sldId id="5417"/>
            <p14:sldId id="5418"/>
            <p14:sldId id="347"/>
            <p14:sldId id="348"/>
            <p14:sldId id="384"/>
            <p14:sldId id="5361"/>
            <p14:sldId id="5362"/>
            <p14:sldId id="5363"/>
            <p14:sldId id="5364"/>
            <p14:sldId id="5365"/>
            <p14:sldId id="5366"/>
            <p14:sldId id="5367"/>
            <p14:sldId id="5368"/>
            <p14:sldId id="5369"/>
            <p14:sldId id="5370"/>
            <p14:sldId id="5371"/>
            <p14:sldId id="5372"/>
            <p14:sldId id="3782"/>
            <p14:sldId id="5441"/>
          </p14:sldIdLst>
        </p14:section>
        <p14:section name="Sermon" id="{17BCE3B9-0815-9241-A2B2-196DBBB2D470}">
          <p14:sldIdLst>
            <p14:sldId id="4744"/>
            <p14:sldId id="3783"/>
            <p14:sldId id="5373"/>
            <p14:sldId id="5374"/>
            <p14:sldId id="5375"/>
            <p14:sldId id="5376"/>
            <p14:sldId id="5377"/>
            <p14:sldId id="5378"/>
            <p14:sldId id="5379"/>
            <p14:sldId id="5380"/>
            <p14:sldId id="5381"/>
            <p14:sldId id="5382"/>
            <p14:sldId id="5383"/>
            <p14:sldId id="4746"/>
            <p14:sldId id="5442"/>
            <p14:sldId id="4749"/>
            <p14:sldId id="5385"/>
            <p14:sldId id="5384"/>
            <p14:sldId id="4747"/>
            <p14:sldId id="4726"/>
            <p14:sldId id="4727"/>
            <p14:sldId id="4135"/>
            <p14:sldId id="5386"/>
            <p14:sldId id="5387"/>
            <p14:sldId id="5388"/>
            <p14:sldId id="5389"/>
            <p14:sldId id="5390"/>
            <p14:sldId id="5391"/>
            <p14:sldId id="4748"/>
          </p14:sldIdLst>
        </p14:section>
        <p14:section name="Verses" id="{F00E1594-5C82-0040-BE77-EBCEB29C54B0}">
          <p14:sldIdLst>
            <p14:sldId id="1154"/>
            <p14:sldId id="4820"/>
            <p14:sldId id="5419"/>
            <p14:sldId id="388"/>
            <p14:sldId id="381"/>
            <p14:sldId id="408"/>
            <p14:sldId id="298"/>
            <p14:sldId id="300"/>
            <p14:sldId id="302"/>
            <p14:sldId id="303"/>
            <p14:sldId id="304"/>
            <p14:sldId id="5420"/>
            <p14:sldId id="5421"/>
            <p14:sldId id="5422"/>
            <p14:sldId id="5423"/>
            <p14:sldId id="5424"/>
            <p14:sldId id="5425"/>
            <p14:sldId id="5426"/>
            <p14:sldId id="4823"/>
            <p14:sldId id="4741"/>
            <p14:sldId id="4136"/>
            <p14:sldId id="4824"/>
            <p14:sldId id="389"/>
            <p14:sldId id="391"/>
            <p14:sldId id="3799"/>
            <p14:sldId id="5427"/>
            <p14:sldId id="3800"/>
            <p14:sldId id="5428"/>
            <p14:sldId id="5429"/>
            <p14:sldId id="5430"/>
            <p14:sldId id="5431"/>
            <p14:sldId id="5432"/>
            <p14:sldId id="5433"/>
            <p14:sldId id="5434"/>
            <p14:sldId id="5443"/>
            <p14:sldId id="5435"/>
            <p14:sldId id="4826"/>
            <p14:sldId id="4827"/>
            <p14:sldId id="342"/>
            <p14:sldId id="4198"/>
            <p14:sldId id="4199"/>
            <p14:sldId id="4152"/>
            <p14:sldId id="4153"/>
            <p14:sldId id="441"/>
            <p14:sldId id="4141"/>
            <p14:sldId id="4721"/>
            <p14:sldId id="4722"/>
            <p14:sldId id="4723"/>
            <p14:sldId id="4724"/>
            <p14:sldId id="4154"/>
            <p14:sldId id="5548"/>
            <p14:sldId id="4161"/>
            <p14:sldId id="4162"/>
            <p14:sldId id="4187"/>
            <p14:sldId id="4176"/>
            <p14:sldId id="4177"/>
            <p14:sldId id="4178"/>
            <p14:sldId id="4179"/>
            <p14:sldId id="4180"/>
            <p14:sldId id="4181"/>
            <p14:sldId id="4182"/>
            <p14:sldId id="4183"/>
            <p14:sldId id="4184"/>
            <p14:sldId id="4185"/>
            <p14:sldId id="4186"/>
            <p14:sldId id="4717"/>
            <p14:sldId id="4718"/>
            <p14:sldId id="4188"/>
            <p14:sldId id="4197"/>
            <p14:sldId id="4200"/>
            <p14:sldId id="4201"/>
            <p14:sldId id="4202"/>
            <p14:sldId id="4203"/>
            <p14:sldId id="4204"/>
            <p14:sldId id="4205"/>
            <p14:sldId id="4206"/>
            <p14:sldId id="4207"/>
          </p14:sldIdLst>
        </p14:section>
        <p14:section name="Conclusion" id="{05D06B35-AD8D-FE4A-AC20-5D0896C9EE11}">
          <p14:sldIdLst>
            <p14:sldId id="4828"/>
            <p14:sldId id="4829"/>
            <p14:sldId id="5436"/>
            <p14:sldId id="4830"/>
            <p14:sldId id="5437"/>
            <p14:sldId id="5438"/>
            <p14:sldId id="3813"/>
            <p14:sldId id="420"/>
            <p14:sldId id="321"/>
            <p14:sldId id="322"/>
            <p14:sldId id="324"/>
            <p14:sldId id="326"/>
            <p14:sldId id="328"/>
            <p14:sldId id="330"/>
            <p14:sldId id="4833"/>
            <p14:sldId id="4832"/>
            <p14:sldId id="270"/>
            <p14:sldId id="292"/>
            <p14:sldId id="293"/>
            <p14:sldId id="294"/>
            <p14:sldId id="295"/>
            <p14:sldId id="296"/>
            <p14:sldId id="297"/>
            <p14:sldId id="5439"/>
            <p14:sldId id="5440"/>
            <p14:sldId id="449"/>
            <p14:sldId id="4046"/>
          </p14:sldIdLst>
        </p14:section>
        <p14:section name="Supplements" id="{E9944F2B-A51C-D24D-A98E-EBA597974430}">
          <p14:sldIdLst>
            <p14:sldId id="260"/>
            <p14:sldId id="261"/>
            <p14:sldId id="266"/>
            <p14:sldId id="267"/>
            <p14:sldId id="268"/>
            <p14:sldId id="28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F6EA"/>
    <a:srgbClr val="FE2700"/>
    <a:srgbClr val="000000"/>
    <a:srgbClr val="CC0000"/>
    <a:srgbClr val="800080"/>
    <a:srgbClr val="00009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341" autoAdjust="0"/>
    <p:restoredTop sz="74672" autoAdjust="0"/>
  </p:normalViewPr>
  <p:slideViewPr>
    <p:cSldViewPr>
      <p:cViewPr varScale="1">
        <p:scale>
          <a:sx n="61" d="100"/>
          <a:sy n="61" d="100"/>
        </p:scale>
        <p:origin x="499" y="58"/>
      </p:cViewPr>
      <p:guideLst>
        <p:guide orient="horz" pos="2160"/>
        <p:guide pos="2880"/>
      </p:guideLst>
    </p:cSldViewPr>
  </p:slideViewPr>
  <p:outlineViewPr>
    <p:cViewPr>
      <p:scale>
        <a:sx n="33" d="100"/>
        <a:sy n="33" d="100"/>
      </p:scale>
      <p:origin x="0" y="576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91" Type="http://schemas.openxmlformats.org/officeDocument/2006/relationships/slide" Target="slides/slide149.xml"/><Relationship Id="rId205" Type="http://schemas.openxmlformats.org/officeDocument/2006/relationships/slide" Target="slides/slide163.xml"/><Relationship Id="rId226" Type="http://schemas.openxmlformats.org/officeDocument/2006/relationships/theme" Target="theme/theme1.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16" Type="http://schemas.openxmlformats.org/officeDocument/2006/relationships/slide" Target="slides/slide174.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92" Type="http://schemas.openxmlformats.org/officeDocument/2006/relationships/slide" Target="slides/slide150.xml"/><Relationship Id="rId206" Type="http://schemas.openxmlformats.org/officeDocument/2006/relationships/slide" Target="slides/slide164.xml"/><Relationship Id="rId227"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slide" Target="slides/slide140.xml"/><Relationship Id="rId217" Type="http://schemas.openxmlformats.org/officeDocument/2006/relationships/slide" Target="slides/slide17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7.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slide" Target="slides/slide151.xml"/><Relationship Id="rId207" Type="http://schemas.openxmlformats.org/officeDocument/2006/relationships/slide" Target="slides/slide165.xml"/><Relationship Id="rId13" Type="http://schemas.openxmlformats.org/officeDocument/2006/relationships/slideMaster" Target="slideMasters/slideMaster13.xml"/><Relationship Id="rId109" Type="http://schemas.openxmlformats.org/officeDocument/2006/relationships/slide" Target="slides/slide67.xml"/><Relationship Id="rId34" Type="http://schemas.openxmlformats.org/officeDocument/2006/relationships/slideMaster" Target="slideMasters/slideMaster34.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20" Type="http://schemas.openxmlformats.org/officeDocument/2006/relationships/slide" Target="slides/slide78.xml"/><Relationship Id="rId141" Type="http://schemas.openxmlformats.org/officeDocument/2006/relationships/slide" Target="slides/slide99.xml"/><Relationship Id="rId7" Type="http://schemas.openxmlformats.org/officeDocument/2006/relationships/slideMaster" Target="slideMasters/slideMaster7.xml"/><Relationship Id="rId162" Type="http://schemas.openxmlformats.org/officeDocument/2006/relationships/slide" Target="slides/slide120.xml"/><Relationship Id="rId183" Type="http://schemas.openxmlformats.org/officeDocument/2006/relationships/slide" Target="slides/slide141.xml"/><Relationship Id="rId218" Type="http://schemas.openxmlformats.org/officeDocument/2006/relationships/slide" Target="slides/slide176.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3" Type="http://schemas.openxmlformats.org/officeDocument/2006/relationships/slideMaster" Target="slideMasters/slideMaster3.xml"/><Relationship Id="rId214" Type="http://schemas.openxmlformats.org/officeDocument/2006/relationships/slide" Target="slides/slide172.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slide" Target="slides/slide137.xml"/><Relationship Id="rId195" Type="http://schemas.openxmlformats.org/officeDocument/2006/relationships/slide" Target="slides/slide153.xml"/><Relationship Id="rId209" Type="http://schemas.openxmlformats.org/officeDocument/2006/relationships/slide" Target="slides/slide167.xml"/><Relationship Id="rId190" Type="http://schemas.openxmlformats.org/officeDocument/2006/relationships/slide" Target="slides/slide148.xml"/><Relationship Id="rId204" Type="http://schemas.openxmlformats.org/officeDocument/2006/relationships/slide" Target="slides/slide162.xml"/><Relationship Id="rId220" Type="http://schemas.openxmlformats.org/officeDocument/2006/relationships/slide" Target="slides/slide178.xml"/><Relationship Id="rId225"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8.xml"/><Relationship Id="rId210" Type="http://schemas.openxmlformats.org/officeDocument/2006/relationships/slide" Target="slides/slide168.xml"/><Relationship Id="rId215" Type="http://schemas.openxmlformats.org/officeDocument/2006/relationships/slide" Target="slides/slide173.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slide" Target="slides/slide170.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202" Type="http://schemas.openxmlformats.org/officeDocument/2006/relationships/slide" Target="slides/slide160.xml"/><Relationship Id="rId223"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A794F3F-C40D-154F-97F3-148C120A0BC7}" type="slidenum">
              <a:rPr lang="en-US"/>
              <a:pPr>
                <a:defRPr/>
              </a:pPr>
              <a:t>‹#›</a:t>
            </a:fld>
            <a:endParaRPr lang="en-US"/>
          </a:p>
        </p:txBody>
      </p:sp>
    </p:spTree>
    <p:extLst>
      <p:ext uri="{BB962C8B-B14F-4D97-AF65-F5344CB8AC3E}">
        <p14:creationId xmlns:p14="http://schemas.microsoft.com/office/powerpoint/2010/main" val="2152542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28692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NS-19-Hebrews</a:t>
            </a:r>
          </a:p>
          <a:p>
            <a:r>
              <a:rPr lang="en-US" dirty="0">
                <a:cs typeface="ＭＳ Ｐゴシック" charset="0"/>
              </a:rPr>
              <a:t>NS-24-2 John-119</a:t>
            </a:r>
          </a:p>
          <a:p>
            <a:r>
              <a:rPr lang="en-US" dirty="0">
                <a:cs typeface="ＭＳ Ｐゴシック" charset="0"/>
              </a:rPr>
              <a:t>SA-15-Inheritance-56</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200" b="0" i="0" u="none" strike="noStrike" dirty="0">
                <a:solidFill>
                  <a:srgbClr val="000000"/>
                </a:solidFill>
                <a:effectLst/>
                <a:latin typeface="Arial" panose="020B0604020202020204" pitchFamily="34" charset="0"/>
              </a:rPr>
              <a:t>إنَّ كوننا "ورثة الله" و"وارثين مع المسيح" هما بركتين مختلفتين في رومية 8: 17. نحن نعرف هذا لأنَّ البركة الثانية تشتمل على شرط "إنْ"- "إنْ كنَّا نتألَّم معه".</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جميع المسيحيِّين هُم "ورثة الله" بواسطة الإيمان بيسوع المسيح، وهو ما يؤدِّي إلى الخلاص. وهذا يعني أنَّهم جميعًا حصلوا على الحياة الأبديَّة وعلى مكانةٍ جديدةٍ (مركزٍ) عند الله كأبناء. يشرح بولس هذا كثيرًا في رومية 8.</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ولكن ليس كلُّ المؤمنين يشتركون في آلامه، كما لاحَظَ بولس في 1كورنثوس 2: 14-3: 5، حيث يُظهِر هذا المقطع أنَّ الكثيرين جسديُّون، أيْ أنَّهم لا يسيرون مع المسيح بطريقةٍ ثابتةٍ كما هي الحال مع "الإنسان الروحيّ". " ولكنَّ هؤلاء المسيحيِّين الذين يُضحُّون من أجل المسيح سيتألَّمون أيضًا مع المسيح ثمَّ "يشتركون في مجده" بوصفهم "ورثةً مع المسيح"، وهذا يعني أنَّهم سيملكون معه على الأرض بعد عودته (1كورنثوس 6: 1-2؛ رؤيا يوحنَّا 20: 4-6).</a:t>
            </a:r>
            <a:endParaRPr lang="ar-JO" b="0" dirty="0">
              <a:effectLst/>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NS-24-2John-120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1952422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626EF6-0E2E-5F4B-ADBF-E7249DB77FD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In </a:t>
            </a:r>
            <a:r>
              <a:rPr lang="ar-SA" b="1" dirty="0">
                <a:latin typeface="Arial" panose="020B0604020202020204" pitchFamily="34" charset="0"/>
                <a:cs typeface="Arial" panose="020B0604020202020204" pitchFamily="34" charset="0"/>
              </a:rPr>
              <a:t>2 يوحنا</a:t>
            </a:r>
            <a:r>
              <a:rPr lang="en-US" b="1" dirty="0">
                <a:latin typeface="Arial" panose="020B0604020202020204" pitchFamily="34" charset="0"/>
                <a:cs typeface="Arial" panose="020B0604020202020204" pitchFamily="34" charset="0"/>
              </a:rPr>
              <a:t> 10 we see the teaching in a nutshell: Do not encourage false teaching in any way so you can live out the Good News!</a:t>
            </a:r>
          </a:p>
        </p:txBody>
      </p:sp>
    </p:spTree>
    <p:extLst>
      <p:ext uri="{BB962C8B-B14F-4D97-AF65-F5344CB8AC3E}">
        <p14:creationId xmlns:p14="http://schemas.microsoft.com/office/powerpoint/2010/main" val="36119373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32307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63C2CB-4B9F-F045-93C8-CBA2D7CC971C}"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530766-A2C4-6041-9665-5A616800F0B0}"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C838F7-7BB9-EE46-8426-03269C77E5C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D4D169-871D-534A-ABB5-01047FD1F639}"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60554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In </a:t>
            </a:r>
            <a:r>
              <a:rPr lang="ar-SA" b="1" dirty="0">
                <a:latin typeface="Arial" panose="020B0604020202020204" pitchFamily="34" charset="0"/>
                <a:cs typeface="Arial" panose="020B0604020202020204" pitchFamily="34" charset="0"/>
              </a:rPr>
              <a:t>2 يوحنا</a:t>
            </a:r>
            <a:r>
              <a:rPr lang="en-US" b="1" dirty="0">
                <a:latin typeface="Arial" panose="020B0604020202020204" pitchFamily="34" charset="0"/>
                <a:cs typeface="Arial" panose="020B0604020202020204" pitchFamily="34" charset="0"/>
              </a:rPr>
              <a:t> 10 we see the teaching in a nutshell: Do not encourage false teaching in any way so you can live out the Good News!</a:t>
            </a:r>
          </a:p>
        </p:txBody>
      </p:sp>
    </p:spTree>
    <p:extLst>
      <p:ext uri="{BB962C8B-B14F-4D97-AF65-F5344CB8AC3E}">
        <p14:creationId xmlns:p14="http://schemas.microsoft.com/office/powerpoint/2010/main" val="36119373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4C0594-8C91-C24E-B725-65AC34FAF1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3457420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648239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246137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21663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DC4CB1-56EB-4F44-B63E-5A149E646DA5}" type="slidenum">
              <a:rPr lang="en-US" sz="1200"/>
              <a:pPr eaLnBrk="1" hangingPunct="1"/>
              <a:t>163</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1BD792-CC39-8747-A9BE-8DC4AAD0140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AC431-F142-D041-B077-1A55B47F716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962BA0-CFC5-B049-A51E-1E6A8D807F2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pPr algn="r" rtl="1"/>
            <a:r>
              <a:rPr lang="ar-SA" dirty="0">
                <a:ea typeface="ＭＳ Ｐゴシック" charset="0"/>
                <a:cs typeface="ＭＳ Ｐゴシック" charset="0"/>
              </a:rPr>
              <a:t>"رسل كرو يهاجم نقاد فيلم ‘نوح‘: يقترب من الغباء المطلق." صحيفة الواشنطن تايمز 27 آذار2014. مقتبس في ويكيبيديا، "نوح (فيلم)."</a:t>
            </a:r>
            <a:endParaRPr lang="en-US" dirty="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D3AF7A-9F56-084C-923B-85A6E05793C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320A65-F0B5-904C-9A37-EE3E93207EBF}"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b="1" dirty="0">
                <a:latin typeface="Arial" panose="020B0604020202020204" pitchFamily="34" charset="0"/>
                <a:ea typeface="ＭＳ Ｐゴシック" charset="0"/>
                <a:cs typeface="Times New Roman" charset="0"/>
              </a:rPr>
              <a:t>http://www.refiningtruth.com/noah-genesis-6-facts/</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05B3D1-3937-AC43-8DA2-BBE341EA0019}"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zh-CN" b="1" dirty="0">
              <a:latin typeface="Arial" panose="020B0604020202020204" pitchFamily="34" charset="0"/>
              <a:ea typeface="ＭＳ Ｐゴシック" charset="0"/>
              <a:cs typeface="Times New Roman"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605548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C94CC0-8117-0D4D-93B0-C7255FEEDD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علمت الغنوصية: (1) أن هناك ثنائية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(انبثاق من الله)، والإنسان كائن مادي بروح مقيدة؛ و (3) ذلك أنه من خلال "المعرفة السرية،"  يصبح الخلاص حياة للهروب من القيود المادية للجسد. </a:t>
            </a:r>
          </a:p>
          <a:p>
            <a:pPr algn="r" rtl="1"/>
            <a:r>
              <a:rPr lang="ar-SA" b="1" dirty="0">
                <a:latin typeface="Arial" panose="020B0604020202020204" pitchFamily="34" charset="0"/>
                <a:ea typeface="ＭＳ Ｐゴシック" charset="0"/>
                <a:cs typeface="ＭＳ Ｐゴシック" charset="0"/>
              </a:rPr>
              <a:t>        النص لهانا في هذا المخطط</a:t>
            </a:r>
          </a:p>
          <a:p>
            <a:endParaRPr lang="en-US" b="1" dirty="0">
              <a:latin typeface="Arial" panose="020B0604020202020204" pitchFamily="34"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35EE90-538D-354F-AF70-32167452A519}" type="slidenum">
              <a:rPr lang="en-US" sz="1200"/>
              <a:pPr eaLnBrk="1" hangingPunct="1"/>
              <a:t>174</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000DD8-2757-3246-96ED-4084B1897D82}" type="slidenum">
              <a:rPr lang="en-US" sz="1200"/>
              <a:pPr eaLnBrk="1" hangingPunct="1"/>
              <a:t>175</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E91DD9-98F7-FD47-AF8A-A4C1255ED3DD}" type="slidenum">
              <a:rPr lang="en-US" sz="1200"/>
              <a:pPr eaLnBrk="1" hangingPunct="1"/>
              <a:t>176</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ADD095-4800-054F-A97F-5D9950023365}" type="slidenum">
              <a:rPr lang="en-US" sz="1200"/>
              <a:pPr eaLnBrk="1" hangingPunct="1"/>
              <a:t>177</a:t>
            </a:fld>
            <a:endParaRPr 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0E4B0-AB84-0E42-8832-48CC86801F5B}" type="slidenum">
              <a:rPr lang="en-US" sz="1200"/>
              <a:pPr eaLnBrk="1" hangingPunct="1"/>
              <a:t>178</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"إن مفهوم الخلاص في الغنوصية هو كما يلي: الله بم يخلق العالم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1[ لكن كائنًا أقل قوة (القوة الخلاقة) هي التي خلقت هذا العالم الشرير و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2</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الإنسان – حتى وإن كان في داخله شرارة خير.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3</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ينتج الخلاص من توسيع قدرة تلك الطبيعة مع تقليل سيطرة المادية،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4</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b="1" dirty="0">
                <a:latin typeface="Arial" panose="020B0604020202020204" pitchFamily="34" charset="0"/>
                <a:ea typeface="ＭＳ Ｐゴシック" charset="0"/>
                <a:cs typeface="ＭＳ Ｐゴシック" charset="0"/>
              </a:rPr>
              <a:t>النص لهانا في هذا المخطط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والرسوم بين القوسين هي لي</a:t>
            </a:r>
            <a:r>
              <a:rPr lang="en-US" b="1" dirty="0">
                <a:latin typeface="Arial" panose="020B0604020202020204" pitchFamily="34" charset="0"/>
                <a:ea typeface="ＭＳ Ｐゴシック" charset="0"/>
                <a:cs typeface="ＭＳ Ｐゴシック" charset="0"/>
              </a:rPr>
              <a:t>[</a:t>
            </a:r>
            <a:endParaRPr lang="ar-SA" b="1" dirty="0">
              <a:latin typeface="Arial" panose="020B0604020202020204" pitchFamily="34"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919106-C671-DF42-8C30-9E7CF0D6C4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39FE3-FD27-8F47-AD4B-C23632B605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DD4E61-09D3-B542-9CD7-E79EA9ECCAA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www.ccel.org</a:t>
            </a:r>
            <a:r>
              <a:rPr lang="en-US" b="1" dirty="0">
                <a:latin typeface="Arial" panose="020B0604020202020204" pitchFamily="34" charset="0"/>
                <a:ea typeface="ＭＳ Ｐゴシック" charset="0"/>
                <a:cs typeface="ＭＳ Ｐゴシック" charset="0"/>
              </a:rPr>
              <a:t>/fathers2/ANF-01/anf01-60.htm#P7477_2003920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5034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b="1" dirty="0">
                <a:latin typeface="Arial" panose="020B0604020202020204" pitchFamily="34" charset="0"/>
                <a:ea typeface="ＭＳ Ｐゴシック" charset="0"/>
                <a:cs typeface="ＭＳ Ｐゴシック" charset="0"/>
              </a:rPr>
              <a:t>The Nicene Creed (AD 325) was the second oldest creedal statement of the Early Church, preceded only by The Apostle</a:t>
            </a:r>
            <a:r>
              <a:rPr lang="fr-FR" sz="1200" b="1" dirty="0">
                <a:latin typeface="Arial" panose="020B0604020202020204" pitchFamily="34" charset="0"/>
                <a:ea typeface="ＭＳ Ｐゴシック" charset="0"/>
                <a:cs typeface="ＭＳ Ｐゴシック" charset="0"/>
              </a:rPr>
              <a:t>’</a:t>
            </a:r>
            <a:r>
              <a:rPr lang="en-US" sz="1200" b="1" dirty="0">
                <a:latin typeface="Arial" panose="020B0604020202020204" pitchFamily="34" charset="0"/>
                <a:ea typeface="ＭＳ Ｐゴシック" charset="0"/>
                <a:cs typeface="ＭＳ Ｐゴシック" charset="0"/>
              </a:rPr>
              <a:t>s Creed of 1</a:t>
            </a:r>
            <a:r>
              <a:rPr lang="en-US" sz="1200" b="1" baseline="30000" dirty="0">
                <a:latin typeface="Arial" panose="020B0604020202020204" pitchFamily="34" charset="0"/>
                <a:ea typeface="ＭＳ Ｐゴシック" charset="0"/>
                <a:cs typeface="ＭＳ Ｐゴシック" charset="0"/>
              </a:rPr>
              <a:t>st to </a:t>
            </a:r>
            <a:r>
              <a:rPr lang="en-US" sz="1200" b="1" dirty="0">
                <a:latin typeface="Arial" panose="020B0604020202020204" pitchFamily="34" charset="0"/>
                <a:ea typeface="ＭＳ Ｐゴシック" charset="0"/>
                <a:cs typeface="ＭＳ Ｐゴシック" charset="0"/>
              </a:rPr>
              <a:t>3</a:t>
            </a:r>
            <a:r>
              <a:rPr lang="en-US" sz="1200" b="1" baseline="30000" dirty="0">
                <a:latin typeface="Arial" panose="020B0604020202020204" pitchFamily="34" charset="0"/>
                <a:ea typeface="ＭＳ Ｐゴシック" charset="0"/>
                <a:cs typeface="ＭＳ Ｐゴシック" charset="0"/>
              </a:rPr>
              <a:t>rd</a:t>
            </a:r>
            <a:r>
              <a:rPr lang="en-US" sz="1200" b="1" dirty="0">
                <a:latin typeface="Arial" panose="020B0604020202020204" pitchFamily="34" charset="0"/>
                <a:ea typeface="ＭＳ Ｐゴシック" charset="0"/>
                <a:cs typeface="ＭＳ Ｐゴシック" charset="0"/>
              </a:rPr>
              <a:t> centuries. But why do we have it in the first place?</a:t>
            </a:r>
          </a:p>
          <a:p>
            <a:r>
              <a:rPr lang="en-US" sz="1200" b="1" dirty="0">
                <a:latin typeface="Arial" panose="020B0604020202020204" pitchFamily="34" charset="0"/>
                <a:ea typeface="ＭＳ Ｐゴシック" charset="0"/>
                <a:cs typeface="ＭＳ Ｐゴシック" charset="0"/>
              </a:rPr>
              <a:t>___________</a:t>
            </a:r>
          </a:p>
          <a:p>
            <a:r>
              <a:rPr lang="en-US" sz="1200" b="1" dirty="0">
                <a:latin typeface="Arial" panose="020B0604020202020204" pitchFamily="34" charset="0"/>
                <a:ea typeface="ＭＳ Ｐゴシック" charset="0"/>
                <a:cs typeface="ＭＳ Ｐゴシック" charset="0"/>
              </a:rPr>
              <a:t>LC-00-Syllabus-88</a:t>
            </a:r>
          </a:p>
          <a:p>
            <a:r>
              <a:rPr lang="en-US" sz="1200" b="1" dirty="0">
                <a:latin typeface="Arial" panose="020B0604020202020204" pitchFamily="34" charset="0"/>
                <a:ea typeface="ＭＳ Ｐゴシック" charset="0"/>
                <a:cs typeface="ＭＳ Ｐゴシック" charset="0"/>
              </a:rPr>
              <a:t>NS-04-John1-12-slide 163</a:t>
            </a:r>
          </a:p>
          <a:p>
            <a:r>
              <a:rPr lang="en-US" sz="1200" b="1" dirty="0">
                <a:latin typeface="Arial" panose="020B0604020202020204" pitchFamily="34" charset="0"/>
                <a:ea typeface="ＭＳ Ｐゴシック" charset="0"/>
                <a:cs typeface="ＭＳ Ｐゴシック" charset="0"/>
              </a:rPr>
              <a:t>TH-03-Nicene Creed-1</a:t>
            </a: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01888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EAA5C8-33EA-5546-B43D-88BA5DC616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One of the early heretical leaders was named Arius.  He denied that Christ was </a:t>
            </a:r>
            <a:r>
              <a:rPr lang="en-US" altLang="ja-JP" b="1" dirty="0">
                <a:latin typeface="Arial" panose="020B0604020202020204" pitchFamily="34" charset="0"/>
                <a:ea typeface="ＭＳ Ｐゴシック" charset="0"/>
                <a:cs typeface="Arial" panose="020B0604020202020204" pitchFamily="34" charset="0"/>
              </a:rPr>
              <a:t>"co-eternal" with the Father.  Arius taught that Christ had a beginning point in eternity past.</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193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Today we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b="1"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764518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b="1"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b="1" dirty="0">
                <a:latin typeface="Arial" panose="020B0604020202020204" pitchFamily="34" charset="0"/>
                <a:ea typeface="ＭＳ Ｐゴシック" panose="020B0600070205080204" pitchFamily="34" charset="-128"/>
              </a:rPr>
              <a:t>• However, to affirm the biblical teaching, about 300 church leaders gathered together in the city of Nicea. Here by a vote of 300 to 3, the bishops rejected Arius.</a:t>
            </a:r>
          </a:p>
        </p:txBody>
      </p:sp>
    </p:spTree>
    <p:extLst>
      <p:ext uri="{BB962C8B-B14F-4D97-AF65-F5344CB8AC3E}">
        <p14:creationId xmlns:p14="http://schemas.microsoft.com/office/powerpoint/2010/main" val="162283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The DaVinci Code, author Dan Brown claims (without support) that the Nicaea vote on whether Jesus was co-eternal with God was very close.  The truth is that the vote of the approximately 300-some leaders present was 300 to 3.  Along with Arius, </a:t>
            </a:r>
            <a:r>
              <a:rPr lang="en-US" altLang="ja-JP" b="1"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b="1" dirty="0" err="1">
                <a:latin typeface="Arial" panose="020B0604020202020204" pitchFamily="34" charset="0"/>
                <a:ea typeface="ＭＳ Ｐゴシック" charset="0"/>
                <a:cs typeface="Arial" panose="020B0604020202020204" pitchFamily="34" charset="0"/>
              </a:rPr>
              <a:t>Theonas</a:t>
            </a:r>
            <a:r>
              <a:rPr lang="en-US" altLang="ja-JP" b="1" dirty="0">
                <a:latin typeface="Arial" panose="020B0604020202020204" pitchFamily="34" charset="0"/>
                <a:ea typeface="ＭＳ Ｐゴシック" charset="0"/>
                <a:cs typeface="Arial" panose="020B0604020202020204" pitchFamily="34" charset="0"/>
              </a:rPr>
              <a:t> of </a:t>
            </a:r>
            <a:r>
              <a:rPr lang="en-US" altLang="ja-JP" b="1" dirty="0" err="1">
                <a:latin typeface="Arial" panose="020B0604020202020204" pitchFamily="34" charset="0"/>
                <a:ea typeface="ＭＳ Ｐゴシック" charset="0"/>
                <a:cs typeface="Arial" panose="020B0604020202020204" pitchFamily="34" charset="0"/>
              </a:rPr>
              <a:t>Mamarica</a:t>
            </a:r>
            <a:r>
              <a:rPr lang="en-US" altLang="ja-JP" b="1"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The Da Vinci Code: Fact or Fiction? with Hank </a:t>
            </a:r>
            <a:r>
              <a:rPr lang="en-US" altLang="ja-JP" b="1" dirty="0" err="1">
                <a:latin typeface="Arial" panose="020B0604020202020204" pitchFamily="34" charset="0"/>
                <a:ea typeface="ＭＳ Ｐゴシック" charset="0"/>
                <a:cs typeface="Arial" panose="020B0604020202020204" pitchFamily="34" charset="0"/>
              </a:rPr>
              <a:t>Hanegraaff</a:t>
            </a:r>
            <a:r>
              <a:rPr lang="en-US" altLang="ja-JP" b="1" dirty="0">
                <a:latin typeface="Arial" panose="020B0604020202020204" pitchFamily="34" charset="0"/>
                <a:ea typeface="ＭＳ Ｐゴシック" charset="0"/>
                <a:cs typeface="Arial" panose="020B0604020202020204" pitchFamily="34" charset="0"/>
              </a:rPr>
              <a:t> [Wheaton: Tyndale, 2004], 15, n. 6, on p. 73).</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6952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3012456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446146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04748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84982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C4CB1-56EB-4F44-B63E-5A149E646D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594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b="1"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3642339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raised up Basil and the </a:t>
            </a:r>
            <a:r>
              <a:rPr lang="en-US" altLang="ja-JP" b="1" dirty="0">
                <a:latin typeface="Arial" panose="020B0604020202020204" pitchFamily="34" charset="0"/>
                <a:ea typeface="ＭＳ Ｐゴシック" charset="0"/>
                <a:cs typeface="Arial" panose="020B0604020202020204" pitchFamily="34" charset="0"/>
              </a:rPr>
              <a:t>"Two </a:t>
            </a:r>
            <a:r>
              <a:rPr lang="en-US" altLang="ja-JP" b="1" dirty="0" err="1">
                <a:latin typeface="Arial" panose="020B0604020202020204" pitchFamily="34" charset="0"/>
                <a:ea typeface="ＭＳ Ｐゴシック" charset="0"/>
                <a:cs typeface="Arial" panose="020B0604020202020204" pitchFamily="34" charset="0"/>
              </a:rPr>
              <a:t>Gregorys</a:t>
            </a:r>
            <a:r>
              <a:rPr lang="en-US" altLang="ja-JP" b="1" dirty="0">
                <a:latin typeface="Arial" panose="020B0604020202020204" pitchFamily="34" charset="0"/>
                <a:ea typeface="ＭＳ Ｐゴシック" charset="0"/>
                <a:cs typeface="Arial" panose="020B0604020202020204" pitchFamily="34" charset="0"/>
              </a:rPr>
              <a:t>" to finally nail the coffin in ancient Arianism. (But sadly, this same heresy came back in the 1800s in a cult called Jehovah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4419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66FF"/>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9040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8895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24193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في الأسبوع الماضي تعرفنا على الكلمة الصينية المدهشة التي تعني "البركة."</a:t>
            </a:r>
          </a:p>
          <a:p>
            <a:pPr algn="r" rtl="1"/>
            <a:r>
              <a:rPr lang="ar-SA" b="1" dirty="0">
                <a:latin typeface="Arial" panose="020B0604020202020204" pitchFamily="34" charset="0"/>
                <a:cs typeface="Arial" panose="020B0604020202020204" pitchFamily="34" charset="0"/>
              </a:rPr>
              <a:t>حرفيًا تعني فمًا واحدًا (أو رجلاً) في الجنة في حضرة الله!</a:t>
            </a:r>
          </a:p>
          <a:p>
            <a:pPr algn="r" rtl="1"/>
            <a:r>
              <a:rPr lang="ar-SA" b="1" dirty="0">
                <a:latin typeface="Arial" panose="020B0604020202020204" pitchFamily="34" charset="0"/>
                <a:cs typeface="Arial" panose="020B0604020202020204" pitchFamily="34" charset="0"/>
              </a:rPr>
              <a:t>جديًا! يا لها من إشارة إلى وجود آدم في جنة عدن مع بركة الله!</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95277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لاحظ الكثيرون أن قصة سفر التكوين موجودة فعلاً ضمن الحروف الصينية التقليدية.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14760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على سبيل المثال، الرمز الصيني لكلمة "يخلق" هو من أربعة مكونات: التراب، والحياة، والرجل والمشي.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64287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أيضًا للصينيين رمز متميّز لكلمة "الشيطان" الذي يظهر "سرًا" (أو هامسًا) لـ "الحياة" متحدثًا إلى "الإنسان" في "حديقة/جنّة." </a:t>
            </a:r>
          </a:p>
          <a:p>
            <a:pPr algn="r" rtl="1"/>
            <a:r>
              <a:rPr lang="ar-SA" b="1" dirty="0">
                <a:latin typeface="Arial" panose="020B0604020202020204" pitchFamily="34" charset="0"/>
                <a:cs typeface="Arial" panose="020B0604020202020204" pitchFamily="34" charset="0"/>
              </a:rPr>
              <a:t>يشكل رمز "الشيطان" الأساس لكلمة "المجرب،" التي تضاف إلى الكلمات الشيطانية التي تعني "مختبئ" بين "شجرتين."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21545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في اللغة الصينية، يتم تشكيل كلمة "قارب" من الكلمات التي تعني "سفينة" و "ثمانية أشخاص." ألا يبدو هذا مثل نوح، وزوجته، وأبنائه الثلاثة وزوجاتهم؟ في الواقع، هناك أكثر من 270 قصة عن فيضانات عالمية، لكن القصة الصينية تحدد عدد الذين نجوا بـ 8!</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6903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80DB45-6D85-D24E-A556-E02A8430EB0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73716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كما في معظم اللغات، فالكلمة التي تعني "أنا" شائعة جدًا. لكن الصينيين يضعون رمز "الحَمَل" فوق "أنا" لتفيد بمعنى "البر." لقد أصبحنا أبرارًا في نظر الله عندما يلقي حمل الله بظلهِ علينا!</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9271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في اللغة الصينية كلمة مثيرة للاهتمام جدًا تعني "الغرب." بطبيعة الحال، فإن جنة عدن هي في غرب الصين.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9368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في اللغة الصينية، كلمة "الغرب" تعني حرفيًا "شخص واحد في الحديقة" التي وجدت مكانها في غرب الصين في الشرق الأوسط التي تصور جنة عدن حيث وضع الله إنسانًا واحدًا في الجنة.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2245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العديد من الأمثلة الصينية تم الاستشهاد بها  من قبل مؤلفين أمثال سي. أتش. كانج</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42942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إذن ما هو الموضوع؟ هذه الكلمات الصينية أساسية في اللغة قبل آلاف السنين من ترجمة الكتاب المقدس إلى اللغة الصينية! نجدها حتى قبل 1000 سنة من كتابة سفر التكوين، مما يؤكد دقتها.</a:t>
            </a:r>
          </a:p>
          <a:p>
            <a:pPr algn="r" rtl="1"/>
            <a:r>
              <a:rPr lang="ar-SA"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في الواقع، كان الصينيون يعبدون إلهًا واحدًا، المسمى شانغ دي، لآلاف السنين قبل أن يعيش بوذا.</a:t>
            </a:r>
          </a:p>
          <a:p>
            <a:pPr algn="r" rtl="1"/>
            <a:r>
              <a:rPr lang="ar-SA" b="1" dirty="0">
                <a:latin typeface="Arial" panose="020B0604020202020204" pitchFamily="34" charset="0"/>
                <a:cs typeface="Arial" panose="020B0604020202020204" pitchFamily="34" charset="0"/>
              </a:rPr>
              <a:t>لكن التعليم الحقيقي عن الله دائمًا ما يتعرض للهجوم.</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75152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أظهرتُ هذا الرمز لكلمة "البركة" باللغة الصينية لصديقي الصيني غير المسيحي جيفري. نظر إليه على الفور وقال، "آه، محظوظ!" وتنحصر بركات الله في الحظ في مواجهة هجوم الشيطان المتواصل على الحق.</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47581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In such a situation, would you invite them inside your home?  Why or why not?</a:t>
            </a:r>
            <a:r>
              <a:rPr lang="en-SG" b="1" dirty="0">
                <a:effectLst/>
                <a:latin typeface="Arial" panose="020B0604020202020204" pitchFamily="34" charset="0"/>
                <a:cs typeface="Arial" panose="020B0604020202020204" pitchFamily="34" charset="0"/>
              </a:rPr>
              <a:t> </a:t>
            </a:r>
          </a:p>
          <a:p>
            <a:pPr eaLnBrk="1" hangingPunct="1"/>
            <a:r>
              <a:rPr lang="en-US" b="1" dirty="0">
                <a:latin typeface="Arial" panose="020B0604020202020204" pitchFamily="34" charset="0"/>
                <a:ea typeface="ＭＳ Ｐゴシック" charset="0"/>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We often vote with our hands, but today I want you to vote with your feet, walking to a certain part of the room</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Please get into the right group.</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 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hose who would keep them out move left</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those who would let them in move to the right side of the room</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and those who need more information or feel it depends on certain factors move to the back. Ready, vote!</a:t>
            </a:r>
            <a:r>
              <a:rPr lang="en-SG" b="1" dirty="0">
                <a:effectLst/>
                <a:latin typeface="Arial" panose="020B0604020202020204" pitchFamily="34" charset="0"/>
                <a:cs typeface="Arial" panose="020B0604020202020204" pitchFamily="34" charset="0"/>
              </a:rPr>
              <a:t> </a:t>
            </a: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Why are you in that group? Tell those around you for the next minute</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pPr eaLnBrk="1" hangingPunct="1"/>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Each group will now have 1-2 people tell the rest why they came to that group: first letting them in, second keeping them out</a:t>
            </a:r>
            <a:r>
              <a:rPr lang="en-SG"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and then the "it depends" group.</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Please take your seats now.</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13421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098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Tree>
    <p:extLst>
      <p:ext uri="{BB962C8B-B14F-4D97-AF65-F5344CB8AC3E}">
        <p14:creationId xmlns:p14="http://schemas.microsoft.com/office/powerpoint/2010/main" val="657783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6290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D6917-6746-8D4A-9A60-899111D0AF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89463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من المفترض أن يغيّر الإنجيل حياتنا، موضحًا لنا كيفية الاستجابة في المواقف الصعبة كالتعامل مع التعاليم الكاذبة.</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في مثل هذه الحالة، كيف يخبرنا الإنجيل أن نستجيب؟</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874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610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We know that most of the NT books are longer books or letters.  But in</a:t>
            </a:r>
            <a:r>
              <a:rPr lang="en-US" sz="1200" b="1" kern="1200" baseline="0" dirty="0">
                <a:solidFill>
                  <a:schemeClr val="tx1"/>
                </a:solidFill>
                <a:effectLst/>
                <a:latin typeface="Arial" panose="020B0604020202020204" pitchFamily="34" charset="0"/>
                <a:ea typeface="ＭＳ Ｐゴシック" charset="-128"/>
                <a:cs typeface="ＭＳ Ｐゴシック" charset="-128"/>
              </a:rPr>
              <a:t> the next four weeks that I preach, we </a:t>
            </a:r>
            <a:r>
              <a:rPr lang="en-US" sz="1200" b="1" kern="1200" dirty="0">
                <a:solidFill>
                  <a:schemeClr val="tx1"/>
                </a:solidFill>
                <a:effectLst/>
                <a:latin typeface="Arial" panose="020B0604020202020204" pitchFamily="34" charset="0"/>
                <a:ea typeface="ＭＳ Ｐゴシック" charset="-128"/>
                <a:cs typeface="ＭＳ Ｐゴシック" charset="-128"/>
              </a:rPr>
              <a:t>will study the four shortest ones as they are too often neglected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NS-18-Philemon-39</a:t>
            </a:r>
          </a:p>
          <a:p>
            <a:r>
              <a:rPr lang="en-US" b="1" baseline="0" dirty="0">
                <a:latin typeface="Arial" panose="020B0604020202020204" pitchFamily="34" charset="0"/>
                <a:cs typeface="Arial" panose="020B0604020202020204" pitchFamily="34" charset="0"/>
              </a:rPr>
              <a:t>NS-24-2 John-61</a:t>
            </a:r>
          </a:p>
          <a:p>
            <a:r>
              <a:rPr lang="en-US" b="1" baseline="0" dirty="0">
                <a:latin typeface="Arial" panose="020B0604020202020204" pitchFamily="34" charset="0"/>
                <a:cs typeface="Arial" panose="020B0604020202020204" pitchFamily="34" charset="0"/>
              </a:rPr>
              <a:t>NS-25-3 John-45</a:t>
            </a:r>
          </a:p>
          <a:p>
            <a:r>
              <a:rPr lang="en-US" b="1" baseline="0" dirty="0">
                <a:latin typeface="Arial" panose="020B0604020202020204" pitchFamily="34" charset="0"/>
                <a:cs typeface="Arial" panose="020B0604020202020204" pitchFamily="34" charset="0"/>
              </a:rPr>
              <a:t>NS-26-Jude-66</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Each is about the length</a:t>
            </a:r>
            <a:r>
              <a:rPr lang="en-US" b="1"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NS-18-Philemon-40</a:t>
            </a:r>
          </a:p>
          <a:p>
            <a:r>
              <a:rPr lang="en-US" b="1" baseline="0" dirty="0">
                <a:latin typeface="Arial" panose="020B0604020202020204" pitchFamily="34" charset="0"/>
                <a:cs typeface="Arial" panose="020B0604020202020204" pitchFamily="34" charset="0"/>
              </a:rPr>
              <a:t>NS-24-2 John-62</a:t>
            </a:r>
          </a:p>
          <a:p>
            <a:r>
              <a:rPr lang="en-US" b="1" baseline="0" dirty="0">
                <a:latin typeface="Arial" panose="020B0604020202020204" pitchFamily="34" charset="0"/>
                <a:cs typeface="Arial" panose="020B0604020202020204" pitchFamily="34" charset="0"/>
              </a:rPr>
              <a:t>NS-25-3 John-46</a:t>
            </a:r>
          </a:p>
          <a:p>
            <a:r>
              <a:rPr lang="en-US" b="1" baseline="0" dirty="0">
                <a:latin typeface="Arial" panose="020B0604020202020204" pitchFamily="34" charset="0"/>
                <a:cs typeface="Arial" panose="020B0604020202020204" pitchFamily="34" charset="0"/>
              </a:rPr>
              <a:t>NS-26-Jude-67</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C3056-B9E3-D844-9B65-9774937E772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8537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0A17BF-87A3-8840-8FB8-C69F0C7D40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b="1" dirty="0">
                <a:latin typeface="Arial" panose="020B0604020202020204" pitchFamily="34" charset="0"/>
                <a:ea typeface="ＭＳ Ｐゴシック" charset="0"/>
                <a:cs typeface="ＭＳ Ｐゴシック" charset="0"/>
              </a:rPr>
              <a:t>أنكرالعديد من الغنوصيين أن يسوع كان إنسانًا حقيقيًا. وقام آخرون بتعظيم الروح حتى أن أنكروا ألوهيته.</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D01629-0B57-444A-A18C-C12ED84EED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eaLnBrk="1" hangingPunct="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كتب يوحنا إلى امرأة لمساعدتها على معرفة كيفية العيش حسب الإنجيل في هذا السياق الصعب.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3715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CF1508-BCE5-C64D-BF29-6478709FB11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2003A9-A8C9-9149-8078-E14505B31C6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2003A9-A8C9-9149-8078-E14505B31C6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50704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45401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828839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DADC9F-77D2-994F-8E81-64B0730486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أدعت أغنية البيتلز القديمة، أن "كل ما تحتاجه هو الحب!" هل هذا صحيح؟</a:t>
            </a:r>
          </a:p>
          <a:p>
            <a:pPr algn="r" rtl="1" eaLnBrk="1" hangingPunct="1"/>
            <a:r>
              <a:rPr lang="ar-SA"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ينظر إلى المحبة أنها أكثر أهمية من الحقيقة.</a:t>
            </a:r>
          </a:p>
          <a:p>
            <a:pPr algn="r" rtl="1" eaLnBrk="1" hangingPunct="1"/>
            <a:r>
              <a:rPr lang="ar-SA"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بالطبع، يذهب آخرون نحو الطرف الآخر قائلين أننا نحتاج فقط إلى الحقيقة لأن المحبة ليست مهمة.</a:t>
            </a:r>
          </a:p>
          <a:p>
            <a:pPr algn="r" rtl="1" eaLnBrk="1" hangingPunct="1"/>
            <a:r>
              <a:rPr lang="ar-SA"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المحبة بلا حقيقة هي عاطفة متطرفة.</a:t>
            </a:r>
          </a:p>
          <a:p>
            <a:pPr algn="r" rtl="1" eaLnBrk="1" hangingPunct="1"/>
            <a:r>
              <a:rPr lang="ar-SA"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الحقيقة بدون المحبة هي القسوة.</a:t>
            </a:r>
          </a:p>
          <a:p>
            <a:pPr algn="r" rtl="1" eaLnBrk="1" hangingPunct="1"/>
            <a:r>
              <a:rPr lang="ar-SA"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مشيئة الله لنا أن نعيش في توازن بين المحبة والحق. لاحظ كيف أن كلاهما مقترنان عند قراءة أول 6 آيات من هذه الرسالة.</a:t>
            </a:r>
          </a:p>
        </p:txBody>
      </p:sp>
    </p:spTree>
    <p:extLst>
      <p:ext uri="{BB962C8B-B14F-4D97-AF65-F5344CB8AC3E}">
        <p14:creationId xmlns:p14="http://schemas.microsoft.com/office/powerpoint/2010/main" val="15690458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860214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987586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169465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5231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In such a situation, would you invite them inside your home?  Why or why not?</a:t>
            </a:r>
            <a:r>
              <a:rPr lang="en-SG" b="1" dirty="0">
                <a:effectLst/>
                <a:latin typeface="Arial" panose="020B0604020202020204" pitchFamily="34" charset="0"/>
                <a:cs typeface="Arial" panose="020B0604020202020204" pitchFamily="34" charset="0"/>
              </a:rPr>
              <a:t> </a:t>
            </a:r>
          </a:p>
          <a:p>
            <a:pPr eaLnBrk="1" hangingPunct="1"/>
            <a:r>
              <a:rPr lang="en-US" b="1" dirty="0">
                <a:latin typeface="Arial" panose="020B0604020202020204" pitchFamily="34" charset="0"/>
                <a:ea typeface="ＭＳ Ｐゴシック" charset="0"/>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We often vote with our hands, but today I want you to vote with your feet, walking to a certain part of the room</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Please get into the right group.</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 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hose who would keep them out move left</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those who would let them in move to the right side of the room</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and those who need more information or feel it depends on certain factors move to the back. Ready, vote!</a:t>
            </a:r>
            <a:r>
              <a:rPr lang="en-SG" b="1" dirty="0">
                <a:effectLst/>
                <a:latin typeface="Arial" panose="020B0604020202020204" pitchFamily="34" charset="0"/>
                <a:cs typeface="Arial" panose="020B0604020202020204" pitchFamily="34" charset="0"/>
              </a:rPr>
              <a:t> </a:t>
            </a: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Why are you in that group? Tell those around you for the next minute</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pPr eaLnBrk="1" hangingPunct="1"/>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Each group will now have 1-2 people tell the rest why they came to that group: first letting them in, second keeping them out</a:t>
            </a:r>
            <a:r>
              <a:rPr lang="en-SG"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and then the "it depends" group.</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Please take your seats now.</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60792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9627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069954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005458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027018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136787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1" dirty="0">
                <a:latin typeface="Arial" panose="020B0604020202020204" pitchFamily="34" charset="0"/>
                <a:cs typeface="Arial" panose="020B0604020202020204" pitchFamily="34" charset="0"/>
              </a:rPr>
              <a:t>In such a</a:t>
            </a:r>
            <a:r>
              <a:rPr lang="en-US" b="1" baseline="0" dirty="0">
                <a:latin typeface="Arial" panose="020B0604020202020204" pitchFamily="34" charset="0"/>
                <a:cs typeface="Arial" panose="020B0604020202020204" pitchFamily="34" charset="0"/>
              </a:rPr>
              <a:t> situation, how does the gospel tell us to respond?</a:t>
            </a:r>
            <a:endParaRPr lang="en-SG"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5153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 Christian must never invite false teachers inside one’s home or even greet those who propagate destructive heresies, so this woman's love must be discerning and have limits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Anyone who even greets a proselytizing false teacher encourages him in his heresies and helps promote his evil work, so the woman must see she is aiding Satan's workers (11). </a:t>
            </a:r>
          </a:p>
        </p:txBody>
      </p:sp>
    </p:spTree>
    <p:extLst>
      <p:ext uri="{BB962C8B-B14F-4D97-AF65-F5344CB8AC3E}">
        <p14:creationId xmlns:p14="http://schemas.microsoft.com/office/powerpoint/2010/main" val="30364832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3109A4-C8BB-4340-BBCD-16AE98AA55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118432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251013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0749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174759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623868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7E38D7-284E-4443-A1AC-81C26BDC72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تراجعت منظمة الرؤية العالمية عن قرار استخدام المسيحيين في الزواج من نفس الجنس.</a:t>
            </a:r>
          </a:p>
          <a:p>
            <a:pPr algn="r" rtl="1"/>
            <a:r>
              <a:rPr lang="ar-SA" b="1" dirty="0">
                <a:latin typeface="Arial" panose="020B0604020202020204" pitchFamily="34" charset="0"/>
                <a:ea typeface="ＭＳ Ｐゴシック" charset="0"/>
                <a:cs typeface="Arial" panose="020B0604020202020204" pitchFamily="34" charset="0"/>
              </a:rPr>
              <a:t>(تحديث) الرئيس التنفيذي ريتشارد ستيرنز: "بعض المعتقدات هي جوهر إيماننا الثالوثي بحيث يتوجب علينا أن نتخذ موقفًا قويًا بشأن هذه المعتقدات."</a:t>
            </a:r>
          </a:p>
          <a:p>
            <a:pPr algn="r" rtl="1"/>
            <a:r>
              <a:rPr lang="ar-SA" b="1" dirty="0">
                <a:latin typeface="Arial" panose="020B0604020202020204" pitchFamily="34" charset="0"/>
                <a:ea typeface="ＭＳ Ｐゴシック" charset="0"/>
                <a:cs typeface="Arial" panose="020B0604020202020204" pitchFamily="34" charset="0"/>
              </a:rPr>
              <a:t>سيليست غريسي وجيرمي ويبر، 26 آذار 2014</a:t>
            </a:r>
          </a:p>
          <a:p>
            <a:pPr algn="r" rtl="1"/>
            <a:r>
              <a:rPr lang="ar-SA" b="1" dirty="0">
                <a:latin typeface="Arial" panose="020B0604020202020204" pitchFamily="34" charset="0"/>
                <a:ea typeface="ＭＳ Ｐゴシック" charset="0"/>
                <a:cs typeface="Arial" panose="020B0604020202020204" pitchFamily="34" charset="0"/>
              </a:rPr>
              <a:t>بعد يومين من إعلانها عن استخدام مسيحيين في زواج من نفس الجنس، تراجعت منظمة الرؤية في الولايات المتحدة الأمريكية عن قرارها الرائد بعد تعرضها لانتقادات شديدة من القادة الإنجيليين. </a:t>
            </a:r>
          </a:p>
          <a:p>
            <a:pPr algn="r" rtl="1"/>
            <a:r>
              <a:rPr lang="ar-SA" b="1" dirty="0">
                <a:latin typeface="Arial" panose="020B0604020202020204" pitchFamily="34" charset="0"/>
                <a:ea typeface="ＭＳ Ｐゴシック" charset="0"/>
                <a:cs typeface="Arial" panose="020B0604020202020204" pitchFamily="34" charset="0"/>
              </a:rPr>
              <a:t>صرح الرئيس ريتشارد ستيرنز للصحفيين هذا المساء، "كان اليومان الأخيران مؤلمين." "نشعر بالألم وقلب مكسور بسبب الارتباك الذي سببناه للعديد من الأصدقاء الذين رأوا في هذا التغيير في السياسة بمثابة انعكاس قوي لإلتزام منظمة الرؤية بالسلطة الكتابية، وهو ما لم يكن مقصودًا منه أن يكون."</a:t>
            </a:r>
          </a:p>
          <a:p>
            <a:pPr algn="r" rtl="1"/>
            <a:r>
              <a:rPr lang="ar-SA" b="1" dirty="0">
                <a:latin typeface="Arial" panose="020B0604020202020204" pitchFamily="34" charset="0"/>
                <a:ea typeface="ＭＳ Ｐゴシック" charset="0"/>
                <a:cs typeface="Arial" panose="020B0604020202020204" pitchFamily="34" charset="0"/>
              </a:rPr>
              <a:t>وأضاف ستبرنز، "بدلاً من خلق المزيد من الوحدة (بين المسيحيين)، فقد خلقنا المزيد من الانقسام، ولم يكن ذلك هو المقصود." </a:t>
            </a:r>
          </a:p>
          <a:p>
            <a:pPr algn="r" rtl="1"/>
            <a:r>
              <a:rPr lang="ar-SA" b="1" dirty="0">
                <a:latin typeface="Arial" panose="020B0604020202020204" pitchFamily="34" charset="0"/>
                <a:ea typeface="ＭＳ Ｐゴシック" charset="0"/>
                <a:cs typeface="Arial" panose="020B0604020202020204" pitchFamily="34" charset="0"/>
              </a:rPr>
              <a:t>"لقد أقر مجلسنا أن التغيير الذي قمنا به في السياسة كان خطأ... ونعتقد أن (مؤيدي منظمة الرؤية) قد ساعدونا على رؤية ذلك بشكل أوضح... ونحن نطلب منك أن تسامحونا على هذا الخطأ." </a:t>
            </a:r>
          </a:p>
          <a:p>
            <a:pPr algn="r" rtl="1"/>
            <a:r>
              <a:rPr lang="ar-SA" b="1" dirty="0">
                <a:latin typeface="Arial" panose="020B0604020202020204" pitchFamily="34" charset="0"/>
                <a:ea typeface="ＭＳ Ｐゴシック" charset="0"/>
                <a:cs typeface="Arial" panose="020B0604020202020204" pitchFamily="34" charset="0"/>
              </a:rPr>
              <a:t> </a:t>
            </a:r>
            <a:r>
              <a:rPr lang="en-US" b="1" dirty="0">
                <a:latin typeface="Arial" panose="020B0604020202020204" pitchFamily="34" charset="0"/>
                <a:ea typeface="ＭＳ Ｐゴシック" charset="0"/>
                <a:cs typeface="Arial" panose="020B0604020202020204" pitchFamily="34" charset="0"/>
              </a:rPr>
              <a:t>http://www.christianitytoday.com/ct/2014/march-web-only/world-vision-reverses-decision-gay-same-sex-marriage.html</a:t>
            </a:r>
          </a:p>
          <a:p>
            <a:pPr algn="r" rtl="1"/>
            <a:endParaRPr lang="en-US" b="1" dirty="0">
              <a:latin typeface="Arial" panose="020B0604020202020204" pitchFamily="34" charset="0"/>
              <a:ea typeface="ＭＳ Ｐゴシック" charset="0"/>
              <a:cs typeface="Arial" panose="020B0604020202020204" pitchFamily="34" charset="0"/>
            </a:endParaRPr>
          </a:p>
          <a:p>
            <a:pPr algn="r" rtl="1"/>
            <a:r>
              <a:rPr lang="ar-SA" b="1" dirty="0">
                <a:latin typeface="Arial" panose="020B0604020202020204" pitchFamily="34" charset="0"/>
                <a:ea typeface="ＭＳ Ｐゴシック" charset="0"/>
                <a:cs typeface="Arial" panose="020B0604020202020204" pitchFamily="34" charset="0"/>
              </a:rPr>
              <a:t>تم الوصول إليه بتاريخ 8 نيسان 2014</a:t>
            </a:r>
          </a:p>
          <a:p>
            <a:endParaRPr lang="en-US" b="1" dirty="0">
              <a:latin typeface="Arial" panose="020B0604020202020204" pitchFamily="34" charset="0"/>
              <a:ea typeface="ＭＳ Ｐゴシック" charset="0"/>
              <a:cs typeface="Arial" panose="020B0604020202020204" pitchFamily="34" charset="0"/>
            </a:endParaRPr>
          </a:p>
        </p:txBody>
      </p:sp>
      <p:sp>
        <p:nvSpPr>
          <p:cNvPr id="1536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47DCF6-A986-D342-B7A6-E44EA36365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49388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عضو مجلس إدارة منظمة الرؤية يستقيل بسبب حظر استخدام زواج المثليين.</a:t>
            </a:r>
          </a:p>
          <a:p>
            <a:pPr algn="r" rtl="1"/>
            <a:r>
              <a:rPr lang="ar-SA" b="1" dirty="0">
                <a:latin typeface="Arial" panose="020B0604020202020204" pitchFamily="34" charset="0"/>
                <a:ea typeface="ＭＳ Ｐゴシック" charset="0"/>
                <a:cs typeface="Arial" panose="020B0604020202020204" pitchFamily="34" charset="0"/>
              </a:rPr>
              <a:t>رئيسة شركة جوجل جاكلين فولر تترك مجلس إدارة المؤسسة الخيرية المسيحية بعد تراجعها عن قرار استخدام مثليين متزوجين  </a:t>
            </a:r>
          </a:p>
          <a:p>
            <a:pPr algn="r" rtl="1"/>
            <a:r>
              <a:rPr lang="ar-SA" b="1" dirty="0">
                <a:latin typeface="Arial" panose="020B0604020202020204" pitchFamily="34" charset="0"/>
                <a:ea typeface="ＭＳ Ｐゴシック" charset="0"/>
                <a:cs typeface="Arial" panose="020B0604020202020204" pitchFamily="34" charset="0"/>
              </a:rPr>
              <a:t>وكالة أسوشيتد بريس في سياتل</a:t>
            </a:r>
          </a:p>
          <a:p>
            <a:pPr algn="r" rtl="1"/>
            <a:r>
              <a:rPr lang="en-US" b="1" dirty="0">
                <a:latin typeface="Arial" panose="020B0604020202020204" pitchFamily="34" charset="0"/>
                <a:ea typeface="ＭＳ Ｐゴシック" charset="0"/>
                <a:cs typeface="Arial" panose="020B0604020202020204" pitchFamily="34" charset="0"/>
              </a:rPr>
              <a:t>theguardian.com</a:t>
            </a:r>
          </a:p>
          <a:p>
            <a:pPr algn="r" rtl="1"/>
            <a:r>
              <a:rPr lang="ar-SA" b="1" dirty="0">
                <a:latin typeface="Arial" panose="020B0604020202020204" pitchFamily="34" charset="0"/>
                <a:ea typeface="ＭＳ Ｐゴシック" charset="0"/>
                <a:cs typeface="Arial" panose="020B0604020202020204" pitchFamily="34" charset="0"/>
              </a:rPr>
              <a:t>الخميس 3 نيسان 2014 الساعة 1:31 توقيت غرينتش</a:t>
            </a:r>
          </a:p>
          <a:p>
            <a:pPr algn="r" rtl="1"/>
            <a:r>
              <a:rPr lang="ar-SA" b="1" dirty="0">
                <a:latin typeface="Arial" panose="020B0604020202020204" pitchFamily="34" charset="0"/>
                <a:ea typeface="ＭＳ Ｐゴシック" charset="0"/>
                <a:cs typeface="Arial" panose="020B0604020202020204" pitchFamily="34" charset="0"/>
              </a:rPr>
              <a:t>أستقال أحد أعضاء مجلس إدارة منظمة الرؤية احتجاجًا على تراجع المؤسسة الخيرية المسيحية سريعًا عن قرارها باستخدام موظفين متزوجين من نفس الجنس.</a:t>
            </a:r>
          </a:p>
          <a:p>
            <a:pPr algn="r" rtl="1"/>
            <a:r>
              <a:rPr lang="ar-SA" b="1" dirty="0">
                <a:latin typeface="Arial" panose="020B0604020202020204" pitchFamily="34" charset="0"/>
                <a:ea typeface="ＭＳ Ｐゴシック" charset="0"/>
                <a:cs typeface="Arial" panose="020B0604020202020204" pitchFamily="34" charset="0"/>
              </a:rPr>
              <a:t>قالت جاكلين فولر، مديرة مؤسسة العطاء في جوجل، في رسالة بالبريد الألكتروني إلى وكالة أسوشيتد بريس يوم الأربعاء، أنها بقيت "معجبة كبيرة" بعمل المجموعة نيابة عن الفقراء، لكنها استقالت يوم الجمعة لأنني "لم اتفق مع قرار استبعاد الموظفين المثليين الذين يتزوجون."</a:t>
            </a:r>
          </a:p>
          <a:p>
            <a:pPr algn="r" rtl="1"/>
            <a:r>
              <a:rPr lang="ar-SA" b="1" dirty="0">
                <a:latin typeface="Arial" panose="020B0604020202020204" pitchFamily="34" charset="0"/>
                <a:ea typeface="ＭＳ Ｐゴシック" charset="0"/>
                <a:cs typeface="Arial" panose="020B0604020202020204" pitchFamily="34" charset="0"/>
              </a:rPr>
              <a:t>ورفضت الإدلاء بمزيد من التفاصيل</a:t>
            </a:r>
          </a:p>
          <a:p>
            <a:pPr algn="r" rtl="1"/>
            <a:endParaRPr lang="ar-SA" b="1" dirty="0">
              <a:latin typeface="Arial" panose="020B0604020202020204" pitchFamily="34" charset="0"/>
              <a:ea typeface="ＭＳ Ｐゴシック" charset="0"/>
              <a:cs typeface="Arial" panose="020B0604020202020204" pitchFamily="34" charset="0"/>
            </a:endParaRPr>
          </a:p>
          <a:p>
            <a:pPr algn="r" rtl="1"/>
            <a:r>
              <a:rPr lang="en-US" b="1" dirty="0">
                <a:latin typeface="Arial" panose="020B0604020202020204" pitchFamily="34" charset="0"/>
                <a:ea typeface="ＭＳ Ｐゴシック" charset="0"/>
                <a:cs typeface="Arial" panose="020B0604020202020204" pitchFamily="34" charset="0"/>
              </a:rPr>
              <a:t>http://www.theguardian.com/society/2014/apr/03/world-vision-board-member-quits-gay-marriage-hiring</a:t>
            </a:r>
          </a:p>
        </p:txBody>
      </p:sp>
      <p:sp>
        <p:nvSpPr>
          <p:cNvPr id="1556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FB698-1306-6E4F-A992-826CA1B5C97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70364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80DB45-6D85-D24E-A556-E02A8430EB0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544020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يريد يوحنا أن يوضح تعليمه عن تمييز المحبة بواسطة زيارة شخصية أفضل من رسالة، ويكون فرحًا كاملاً وليس متشددًا (12).</a:t>
            </a:r>
          </a:p>
          <a:p>
            <a:pPr algn="r" rtl="1"/>
            <a:r>
              <a:rPr lang="ar-SA" b="1" dirty="0">
                <a:latin typeface="Arial" panose="020B0604020202020204" pitchFamily="34" charset="0"/>
                <a:cs typeface="Arial" panose="020B0604020202020204" pitchFamily="34" charset="0"/>
              </a:rPr>
              <a:t>هناك حاجة للمزيد من التعليم حول الموضوع الحساس في الرد على المعلمين الكذبة، ولكن ليس من خلال الراسلة (12 أ).</a:t>
            </a:r>
          </a:p>
          <a:p>
            <a:pPr algn="r" rtl="1"/>
            <a:r>
              <a:rPr lang="ar-SA" b="1" dirty="0">
                <a:latin typeface="Arial" panose="020B0604020202020204" pitchFamily="34" charset="0"/>
                <a:cs typeface="Arial" panose="020B0604020202020204" pitchFamily="34" charset="0"/>
              </a:rPr>
              <a:t>من شأن الزيارة الشخصية وجهًا لوجه، أن توضح نتائج تعاليم يوحنا بوقت فرح بدلاً من قائمة مملؤة بتعليمات متشددة (12 ب).</a:t>
            </a:r>
          </a:p>
          <a:p>
            <a:pPr algn="r" rtl="1"/>
            <a:r>
              <a:rPr lang="ar-SA" b="1" dirty="0">
                <a:latin typeface="Arial" panose="020B0604020202020204" pitchFamily="34" charset="0"/>
                <a:cs typeface="Arial" panose="020B0604020202020204" pitchFamily="34" charset="0"/>
              </a:rPr>
              <a:t>يرسل يوحنا تحيات من أبناء وبنات أخوتها لينتهي الموضوع بطريقة محببة (13).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In </a:t>
            </a:r>
            <a:r>
              <a:rPr lang="ar-SA" b="1" dirty="0">
                <a:latin typeface="Arial" panose="020B0604020202020204" pitchFamily="34" charset="0"/>
                <a:cs typeface="Arial" panose="020B0604020202020204" pitchFamily="34" charset="0"/>
              </a:rPr>
              <a:t>2 يوحنا</a:t>
            </a:r>
            <a:r>
              <a:rPr lang="en-US" b="1" dirty="0">
                <a:latin typeface="Arial" panose="020B0604020202020204" pitchFamily="34" charset="0"/>
                <a:cs typeface="Arial" panose="020B0604020202020204" pitchFamily="34" charset="0"/>
              </a:rPr>
              <a:t> 10 we see the teaching in a nutshell: Do not encourage false teaching in any way so you can live out the Good News!</a:t>
            </a:r>
          </a:p>
        </p:txBody>
      </p:sp>
    </p:spTree>
    <p:extLst>
      <p:ext uri="{BB962C8B-B14F-4D97-AF65-F5344CB8AC3E}">
        <p14:creationId xmlns:p14="http://schemas.microsoft.com/office/powerpoint/2010/main" val="36119373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1A5D74-CD8A-2946-82C4-77B076DC567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3.xml"/><Relationship Id="rId4" Type="http://schemas.openxmlformats.org/officeDocument/2006/relationships/image" Target="../media/image11.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51BDD263-1971-984E-9CF2-75DD11700FC4}" type="slidenum">
              <a:rPr lang="en-US" smtClean="0"/>
              <a:pPr>
                <a:defRPr/>
              </a:pPr>
              <a:t>‹#›</a:t>
            </a:fld>
            <a:endParaRPr lang="en-US" dirty="0"/>
          </a:p>
        </p:txBody>
      </p:sp>
    </p:spTree>
    <p:extLst>
      <p:ext uri="{BB962C8B-B14F-4D97-AF65-F5344CB8AC3E}">
        <p14:creationId xmlns:p14="http://schemas.microsoft.com/office/powerpoint/2010/main" val="36680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C6ED26-848F-1A47-BA2F-6614396DDFB9}" type="slidenum">
              <a:rPr lang="en-US" smtClean="0"/>
              <a:pPr>
                <a:defRPr/>
              </a:pPr>
              <a:t>‹#›</a:t>
            </a:fld>
            <a:endParaRPr lang="en-US" dirty="0"/>
          </a:p>
        </p:txBody>
      </p:sp>
    </p:spTree>
    <p:extLst>
      <p:ext uri="{BB962C8B-B14F-4D97-AF65-F5344CB8AC3E}">
        <p14:creationId xmlns:p14="http://schemas.microsoft.com/office/powerpoint/2010/main" val="3846211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984673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9078173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1081573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7441124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18179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1952558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518892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95161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79840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51406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CEB815-184B-EE46-B1EC-D948356B5E9B}" type="slidenum">
              <a:rPr lang="en-US" smtClean="0"/>
              <a:pPr>
                <a:defRPr/>
              </a:pPr>
              <a:t>‹#›</a:t>
            </a:fld>
            <a:endParaRPr lang="en-US" dirty="0"/>
          </a:p>
        </p:txBody>
      </p:sp>
    </p:spTree>
    <p:extLst>
      <p:ext uri="{BB962C8B-B14F-4D97-AF65-F5344CB8AC3E}">
        <p14:creationId xmlns:p14="http://schemas.microsoft.com/office/powerpoint/2010/main" val="751662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790056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905475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745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5479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325495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05427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35547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869864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961685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FE8DD3-B897-3147-8E41-057508FD094F}"/>
              </a:ext>
            </a:extLst>
          </p:cNvPr>
          <p:cNvSpPr>
            <a:spLocks noGrp="1"/>
          </p:cNvSpPr>
          <p:nvPr>
            <p:ph type="dt" sz="half" idx="10"/>
          </p:nvPr>
        </p:nvSpPr>
        <p:spPr/>
        <p:txBody>
          <a:bodyPr/>
          <a:lstStyle>
            <a:lvl1pPr>
              <a:defRPr/>
            </a:lvl1pPr>
          </a:lstStyle>
          <a:p>
            <a:fld id="{455AAECF-D5F6-F445-BFA3-A2B2D1C3D4A0}"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BEB11F99-CEB6-7E49-860D-29BD61E66F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11DD1-6137-F740-950C-D74127B3E6C9}"/>
              </a:ext>
            </a:extLst>
          </p:cNvPr>
          <p:cNvSpPr>
            <a:spLocks noGrp="1"/>
          </p:cNvSpPr>
          <p:nvPr>
            <p:ph type="sldNum" sz="quarter" idx="12"/>
          </p:nvPr>
        </p:nvSpPr>
        <p:spPr/>
        <p:txBody>
          <a:bodyPr/>
          <a:lstStyle>
            <a:lvl1pPr>
              <a:defRPr/>
            </a:lvl1pPr>
          </a:lstStyle>
          <a:p>
            <a:fld id="{4048EB44-5530-BB42-9DFF-FA78A89A7D7E}" type="slidenum">
              <a:rPr lang="en-US" altLang="en-US"/>
              <a:pPr/>
              <a:t>‹#›</a:t>
            </a:fld>
            <a:endParaRPr lang="en-US" altLang="en-US"/>
          </a:p>
        </p:txBody>
      </p:sp>
    </p:spTree>
    <p:extLst>
      <p:ext uri="{BB962C8B-B14F-4D97-AF65-F5344CB8AC3E}">
        <p14:creationId xmlns:p14="http://schemas.microsoft.com/office/powerpoint/2010/main" val="377322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93C4EFA-71F7-AD46-8299-17401AC454E7}" type="slidenum">
              <a:rPr lang="en-GB"/>
              <a:pPr>
                <a:defRPr/>
              </a:pPr>
              <a:t>‹#›</a:t>
            </a:fld>
            <a:endParaRPr lang="en-GB"/>
          </a:p>
        </p:txBody>
      </p:sp>
    </p:spTree>
    <p:extLst>
      <p:ext uri="{BB962C8B-B14F-4D97-AF65-F5344CB8AC3E}">
        <p14:creationId xmlns:p14="http://schemas.microsoft.com/office/powerpoint/2010/main" val="350767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AFF-7EA4-9C41-9332-A003B17F340E}"/>
              </a:ext>
            </a:extLst>
          </p:cNvPr>
          <p:cNvSpPr>
            <a:spLocks noGrp="1"/>
          </p:cNvSpPr>
          <p:nvPr>
            <p:ph type="dt" sz="half" idx="10"/>
          </p:nvPr>
        </p:nvSpPr>
        <p:spPr/>
        <p:txBody>
          <a:bodyPr/>
          <a:lstStyle>
            <a:lvl1pPr>
              <a:defRPr/>
            </a:lvl1pPr>
          </a:lstStyle>
          <a:p>
            <a:fld id="{99EFCECC-D147-2F44-B919-0B6CBD64B1A4}"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B70F0276-0794-044C-A2D5-479F20CE78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A62497-24A0-8A43-8276-22C527C6C4C6}"/>
              </a:ext>
            </a:extLst>
          </p:cNvPr>
          <p:cNvSpPr>
            <a:spLocks noGrp="1"/>
          </p:cNvSpPr>
          <p:nvPr>
            <p:ph type="sldNum" sz="quarter" idx="12"/>
          </p:nvPr>
        </p:nvSpPr>
        <p:spPr/>
        <p:txBody>
          <a:bodyPr/>
          <a:lstStyle>
            <a:lvl1pPr>
              <a:defRPr/>
            </a:lvl1pPr>
          </a:lstStyle>
          <a:p>
            <a:fld id="{10B3D6CE-AE57-E544-AE32-1261A72E9775}" type="slidenum">
              <a:rPr lang="en-US" altLang="en-US"/>
              <a:pPr/>
              <a:t>‹#›</a:t>
            </a:fld>
            <a:endParaRPr lang="en-US" altLang="en-US"/>
          </a:p>
        </p:txBody>
      </p:sp>
    </p:spTree>
    <p:extLst>
      <p:ext uri="{BB962C8B-B14F-4D97-AF65-F5344CB8AC3E}">
        <p14:creationId xmlns:p14="http://schemas.microsoft.com/office/powerpoint/2010/main" val="38495449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373A0-46CD-8349-B403-689F06C4AAC5}"/>
              </a:ext>
            </a:extLst>
          </p:cNvPr>
          <p:cNvSpPr>
            <a:spLocks noGrp="1"/>
          </p:cNvSpPr>
          <p:nvPr>
            <p:ph type="dt" sz="half" idx="10"/>
          </p:nvPr>
        </p:nvSpPr>
        <p:spPr/>
        <p:txBody>
          <a:bodyPr/>
          <a:lstStyle>
            <a:lvl1pPr>
              <a:defRPr/>
            </a:lvl1pPr>
          </a:lstStyle>
          <a:p>
            <a:fld id="{BA1935F9-CBB4-364E-9657-E4D57484EAB3}"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8B6931ED-AA6D-5340-AC9E-F5E397DBF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724A7A-8016-A249-952A-A6E2CA69A0CF}"/>
              </a:ext>
            </a:extLst>
          </p:cNvPr>
          <p:cNvSpPr>
            <a:spLocks noGrp="1"/>
          </p:cNvSpPr>
          <p:nvPr>
            <p:ph type="sldNum" sz="quarter" idx="12"/>
          </p:nvPr>
        </p:nvSpPr>
        <p:spPr/>
        <p:txBody>
          <a:bodyPr/>
          <a:lstStyle>
            <a:lvl1pPr>
              <a:defRPr/>
            </a:lvl1pPr>
          </a:lstStyle>
          <a:p>
            <a:fld id="{9E0A6BB2-E8F5-1D49-9951-698AE51E733C}" type="slidenum">
              <a:rPr lang="en-US" altLang="en-US"/>
              <a:pPr/>
              <a:t>‹#›</a:t>
            </a:fld>
            <a:endParaRPr lang="en-US" altLang="en-US"/>
          </a:p>
        </p:txBody>
      </p:sp>
    </p:spTree>
    <p:extLst>
      <p:ext uri="{BB962C8B-B14F-4D97-AF65-F5344CB8AC3E}">
        <p14:creationId xmlns:p14="http://schemas.microsoft.com/office/powerpoint/2010/main" val="41142243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78432B-7317-3048-9EA3-3C18FA681509}"/>
              </a:ext>
            </a:extLst>
          </p:cNvPr>
          <p:cNvSpPr>
            <a:spLocks noGrp="1"/>
          </p:cNvSpPr>
          <p:nvPr>
            <p:ph type="dt" sz="half" idx="10"/>
          </p:nvPr>
        </p:nvSpPr>
        <p:spPr/>
        <p:txBody>
          <a:bodyPr/>
          <a:lstStyle>
            <a:lvl1pPr>
              <a:defRPr/>
            </a:lvl1pPr>
          </a:lstStyle>
          <a:p>
            <a:fld id="{2E1ABE52-D7F6-1040-8D55-D624B922D2AF}" type="datetimeFigureOut">
              <a:rPr lang="en-US" altLang="en-US"/>
              <a:pPr/>
              <a:t>5/28/2025</a:t>
            </a:fld>
            <a:endParaRPr lang="en-US" altLang="en-US"/>
          </a:p>
        </p:txBody>
      </p:sp>
      <p:sp>
        <p:nvSpPr>
          <p:cNvPr id="6" name="Footer Placeholder 4">
            <a:extLst>
              <a:ext uri="{FF2B5EF4-FFF2-40B4-BE49-F238E27FC236}">
                <a16:creationId xmlns:a16="http://schemas.microsoft.com/office/drawing/2014/main" id="{B3337DBC-9906-1A4B-BAE6-96E9F1E82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B8F67-D45B-8443-8614-823DEC044F4B}"/>
              </a:ext>
            </a:extLst>
          </p:cNvPr>
          <p:cNvSpPr>
            <a:spLocks noGrp="1"/>
          </p:cNvSpPr>
          <p:nvPr>
            <p:ph type="sldNum" sz="quarter" idx="12"/>
          </p:nvPr>
        </p:nvSpPr>
        <p:spPr/>
        <p:txBody>
          <a:bodyPr/>
          <a:lstStyle>
            <a:lvl1pPr>
              <a:defRPr/>
            </a:lvl1pPr>
          </a:lstStyle>
          <a:p>
            <a:fld id="{696EA23D-5C00-734B-B596-9F0E2A31C208}" type="slidenum">
              <a:rPr lang="en-US" altLang="en-US"/>
              <a:pPr/>
              <a:t>‹#›</a:t>
            </a:fld>
            <a:endParaRPr lang="en-US" altLang="en-US"/>
          </a:p>
        </p:txBody>
      </p:sp>
    </p:spTree>
    <p:extLst>
      <p:ext uri="{BB962C8B-B14F-4D97-AF65-F5344CB8AC3E}">
        <p14:creationId xmlns:p14="http://schemas.microsoft.com/office/powerpoint/2010/main" val="25025927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F27E1F-79FF-D848-BB71-9F7C887B46A0}"/>
              </a:ext>
            </a:extLst>
          </p:cNvPr>
          <p:cNvSpPr>
            <a:spLocks noGrp="1"/>
          </p:cNvSpPr>
          <p:nvPr>
            <p:ph type="dt" sz="half" idx="10"/>
          </p:nvPr>
        </p:nvSpPr>
        <p:spPr/>
        <p:txBody>
          <a:bodyPr/>
          <a:lstStyle>
            <a:lvl1pPr>
              <a:defRPr/>
            </a:lvl1pPr>
          </a:lstStyle>
          <a:p>
            <a:fld id="{2E97944F-D97F-FF42-B2EB-B193390208D9}" type="datetimeFigureOut">
              <a:rPr lang="en-US" altLang="en-US"/>
              <a:pPr/>
              <a:t>5/28/2025</a:t>
            </a:fld>
            <a:endParaRPr lang="en-US" altLang="en-US"/>
          </a:p>
        </p:txBody>
      </p:sp>
      <p:sp>
        <p:nvSpPr>
          <p:cNvPr id="8" name="Footer Placeholder 4">
            <a:extLst>
              <a:ext uri="{FF2B5EF4-FFF2-40B4-BE49-F238E27FC236}">
                <a16:creationId xmlns:a16="http://schemas.microsoft.com/office/drawing/2014/main" id="{D0A91EF5-9683-B145-8218-3A9E3B0ECD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893DBB-C8B1-0940-B4F9-EE79A8AE6722}"/>
              </a:ext>
            </a:extLst>
          </p:cNvPr>
          <p:cNvSpPr>
            <a:spLocks noGrp="1"/>
          </p:cNvSpPr>
          <p:nvPr>
            <p:ph type="sldNum" sz="quarter" idx="12"/>
          </p:nvPr>
        </p:nvSpPr>
        <p:spPr/>
        <p:txBody>
          <a:bodyPr/>
          <a:lstStyle>
            <a:lvl1pPr>
              <a:defRPr/>
            </a:lvl1pPr>
          </a:lstStyle>
          <a:p>
            <a:fld id="{6A7FA190-DC0A-644E-8CCF-2738A9C88C8E}" type="slidenum">
              <a:rPr lang="en-US" altLang="en-US"/>
              <a:pPr/>
              <a:t>‹#›</a:t>
            </a:fld>
            <a:endParaRPr lang="en-US" altLang="en-US"/>
          </a:p>
        </p:txBody>
      </p:sp>
    </p:spTree>
    <p:extLst>
      <p:ext uri="{BB962C8B-B14F-4D97-AF65-F5344CB8AC3E}">
        <p14:creationId xmlns:p14="http://schemas.microsoft.com/office/powerpoint/2010/main" val="28946817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181A9E-7A8A-BE44-84CA-E718E351D44D}"/>
              </a:ext>
            </a:extLst>
          </p:cNvPr>
          <p:cNvSpPr>
            <a:spLocks noGrp="1"/>
          </p:cNvSpPr>
          <p:nvPr>
            <p:ph type="dt" sz="half" idx="10"/>
          </p:nvPr>
        </p:nvSpPr>
        <p:spPr/>
        <p:txBody>
          <a:bodyPr/>
          <a:lstStyle>
            <a:lvl1pPr>
              <a:defRPr/>
            </a:lvl1pPr>
          </a:lstStyle>
          <a:p>
            <a:fld id="{6B38CAF2-FBC6-F741-A468-61DBBD743AC9}" type="datetimeFigureOut">
              <a:rPr lang="en-US" altLang="en-US"/>
              <a:pPr/>
              <a:t>5/28/2025</a:t>
            </a:fld>
            <a:endParaRPr lang="en-US" altLang="en-US"/>
          </a:p>
        </p:txBody>
      </p:sp>
      <p:sp>
        <p:nvSpPr>
          <p:cNvPr id="4" name="Footer Placeholder 4">
            <a:extLst>
              <a:ext uri="{FF2B5EF4-FFF2-40B4-BE49-F238E27FC236}">
                <a16:creationId xmlns:a16="http://schemas.microsoft.com/office/drawing/2014/main" id="{4B095AC6-0F98-944B-A05E-D4A2998F99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1F5EAD-8A10-1C42-A805-C0030F6F31E0}"/>
              </a:ext>
            </a:extLst>
          </p:cNvPr>
          <p:cNvSpPr>
            <a:spLocks noGrp="1"/>
          </p:cNvSpPr>
          <p:nvPr>
            <p:ph type="sldNum" sz="quarter" idx="12"/>
          </p:nvPr>
        </p:nvSpPr>
        <p:spPr/>
        <p:txBody>
          <a:bodyPr/>
          <a:lstStyle>
            <a:lvl1pPr>
              <a:defRPr/>
            </a:lvl1pPr>
          </a:lstStyle>
          <a:p>
            <a:fld id="{1D529B9C-74B4-744A-8D05-D94F0FA4BF94}" type="slidenum">
              <a:rPr lang="en-US" altLang="en-US"/>
              <a:pPr/>
              <a:t>‹#›</a:t>
            </a:fld>
            <a:endParaRPr lang="en-US" altLang="en-US"/>
          </a:p>
        </p:txBody>
      </p:sp>
    </p:spTree>
    <p:extLst>
      <p:ext uri="{BB962C8B-B14F-4D97-AF65-F5344CB8AC3E}">
        <p14:creationId xmlns:p14="http://schemas.microsoft.com/office/powerpoint/2010/main" val="40708202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F20591-8DE5-0D48-ADB6-2A79EC083F7D}"/>
              </a:ext>
            </a:extLst>
          </p:cNvPr>
          <p:cNvSpPr>
            <a:spLocks noGrp="1"/>
          </p:cNvSpPr>
          <p:nvPr>
            <p:ph type="dt" sz="half" idx="10"/>
          </p:nvPr>
        </p:nvSpPr>
        <p:spPr/>
        <p:txBody>
          <a:bodyPr/>
          <a:lstStyle>
            <a:lvl1pPr>
              <a:defRPr/>
            </a:lvl1pPr>
          </a:lstStyle>
          <a:p>
            <a:fld id="{93798D35-BF77-7F4D-930A-DCBBF59D4620}" type="datetimeFigureOut">
              <a:rPr lang="en-US" altLang="en-US"/>
              <a:pPr/>
              <a:t>5/28/2025</a:t>
            </a:fld>
            <a:endParaRPr lang="en-US" altLang="en-US"/>
          </a:p>
        </p:txBody>
      </p:sp>
      <p:sp>
        <p:nvSpPr>
          <p:cNvPr id="3" name="Footer Placeholder 4">
            <a:extLst>
              <a:ext uri="{FF2B5EF4-FFF2-40B4-BE49-F238E27FC236}">
                <a16:creationId xmlns:a16="http://schemas.microsoft.com/office/drawing/2014/main" id="{867588DF-5EFC-2342-B416-E64B039E2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A5008E-217C-874D-B258-056725E02727}"/>
              </a:ext>
            </a:extLst>
          </p:cNvPr>
          <p:cNvSpPr>
            <a:spLocks noGrp="1"/>
          </p:cNvSpPr>
          <p:nvPr>
            <p:ph type="sldNum" sz="quarter" idx="12"/>
          </p:nvPr>
        </p:nvSpPr>
        <p:spPr/>
        <p:txBody>
          <a:bodyPr/>
          <a:lstStyle>
            <a:lvl1pPr>
              <a:defRPr/>
            </a:lvl1pPr>
          </a:lstStyle>
          <a:p>
            <a:fld id="{5E3CAE45-8597-414D-A186-A4F9AF341CAE}" type="slidenum">
              <a:rPr lang="en-US" altLang="en-US"/>
              <a:pPr/>
              <a:t>‹#›</a:t>
            </a:fld>
            <a:endParaRPr lang="en-US" altLang="en-US"/>
          </a:p>
        </p:txBody>
      </p:sp>
    </p:spTree>
    <p:extLst>
      <p:ext uri="{BB962C8B-B14F-4D97-AF65-F5344CB8AC3E}">
        <p14:creationId xmlns:p14="http://schemas.microsoft.com/office/powerpoint/2010/main" val="41967828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246EA2-15EF-D04F-A737-4959B6963303}"/>
              </a:ext>
            </a:extLst>
          </p:cNvPr>
          <p:cNvSpPr>
            <a:spLocks noGrp="1"/>
          </p:cNvSpPr>
          <p:nvPr>
            <p:ph type="dt" sz="half" idx="10"/>
          </p:nvPr>
        </p:nvSpPr>
        <p:spPr/>
        <p:txBody>
          <a:bodyPr/>
          <a:lstStyle>
            <a:lvl1pPr>
              <a:defRPr/>
            </a:lvl1pPr>
          </a:lstStyle>
          <a:p>
            <a:fld id="{C1984205-3C48-6645-8130-1B9DB4BD175E}" type="datetimeFigureOut">
              <a:rPr lang="en-US" altLang="en-US"/>
              <a:pPr/>
              <a:t>5/28/2025</a:t>
            </a:fld>
            <a:endParaRPr lang="en-US" altLang="en-US"/>
          </a:p>
        </p:txBody>
      </p:sp>
      <p:sp>
        <p:nvSpPr>
          <p:cNvPr id="6" name="Footer Placeholder 4">
            <a:extLst>
              <a:ext uri="{FF2B5EF4-FFF2-40B4-BE49-F238E27FC236}">
                <a16:creationId xmlns:a16="http://schemas.microsoft.com/office/drawing/2014/main" id="{50C09974-12EF-2D4D-8C31-902A2C48D4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66665A-E649-444E-B22F-44F04649E1A0}"/>
              </a:ext>
            </a:extLst>
          </p:cNvPr>
          <p:cNvSpPr>
            <a:spLocks noGrp="1"/>
          </p:cNvSpPr>
          <p:nvPr>
            <p:ph type="sldNum" sz="quarter" idx="12"/>
          </p:nvPr>
        </p:nvSpPr>
        <p:spPr/>
        <p:txBody>
          <a:bodyPr/>
          <a:lstStyle>
            <a:lvl1pPr>
              <a:defRPr/>
            </a:lvl1pPr>
          </a:lstStyle>
          <a:p>
            <a:fld id="{5399A583-06F6-1345-B4EF-50DAFFCEF108}" type="slidenum">
              <a:rPr lang="en-US" altLang="en-US"/>
              <a:pPr/>
              <a:t>‹#›</a:t>
            </a:fld>
            <a:endParaRPr lang="en-US" altLang="en-US"/>
          </a:p>
        </p:txBody>
      </p:sp>
    </p:spTree>
    <p:extLst>
      <p:ext uri="{BB962C8B-B14F-4D97-AF65-F5344CB8AC3E}">
        <p14:creationId xmlns:p14="http://schemas.microsoft.com/office/powerpoint/2010/main" val="3123813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FF78-3EB6-5D41-87A0-77E532E1FE31}"/>
              </a:ext>
            </a:extLst>
          </p:cNvPr>
          <p:cNvSpPr>
            <a:spLocks noGrp="1"/>
          </p:cNvSpPr>
          <p:nvPr>
            <p:ph type="dt" sz="half" idx="10"/>
          </p:nvPr>
        </p:nvSpPr>
        <p:spPr/>
        <p:txBody>
          <a:bodyPr/>
          <a:lstStyle>
            <a:lvl1pPr>
              <a:defRPr/>
            </a:lvl1pPr>
          </a:lstStyle>
          <a:p>
            <a:fld id="{87851663-0804-194A-9986-1E6914F8C1C6}" type="datetimeFigureOut">
              <a:rPr lang="en-US" altLang="en-US"/>
              <a:pPr/>
              <a:t>5/28/2025</a:t>
            </a:fld>
            <a:endParaRPr lang="en-US" altLang="en-US"/>
          </a:p>
        </p:txBody>
      </p:sp>
      <p:sp>
        <p:nvSpPr>
          <p:cNvPr id="6" name="Footer Placeholder 4">
            <a:extLst>
              <a:ext uri="{FF2B5EF4-FFF2-40B4-BE49-F238E27FC236}">
                <a16:creationId xmlns:a16="http://schemas.microsoft.com/office/drawing/2014/main" id="{B0A60A93-0945-1B40-B261-24F0B0FE0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CA007-B332-F84A-857F-B297193A945A}"/>
              </a:ext>
            </a:extLst>
          </p:cNvPr>
          <p:cNvSpPr>
            <a:spLocks noGrp="1"/>
          </p:cNvSpPr>
          <p:nvPr>
            <p:ph type="sldNum" sz="quarter" idx="12"/>
          </p:nvPr>
        </p:nvSpPr>
        <p:spPr/>
        <p:txBody>
          <a:bodyPr/>
          <a:lstStyle>
            <a:lvl1pPr>
              <a:defRPr/>
            </a:lvl1pPr>
          </a:lstStyle>
          <a:p>
            <a:fld id="{02C00C0C-EB20-5947-A24F-228BAF0F1565}" type="slidenum">
              <a:rPr lang="en-US" altLang="en-US"/>
              <a:pPr/>
              <a:t>‹#›</a:t>
            </a:fld>
            <a:endParaRPr lang="en-US" altLang="en-US"/>
          </a:p>
        </p:txBody>
      </p:sp>
    </p:spTree>
    <p:extLst>
      <p:ext uri="{BB962C8B-B14F-4D97-AF65-F5344CB8AC3E}">
        <p14:creationId xmlns:p14="http://schemas.microsoft.com/office/powerpoint/2010/main" val="13694401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847C-654B-8240-A83D-3B5BFA3D068B}"/>
              </a:ext>
            </a:extLst>
          </p:cNvPr>
          <p:cNvSpPr>
            <a:spLocks noGrp="1"/>
          </p:cNvSpPr>
          <p:nvPr>
            <p:ph type="dt" sz="half" idx="10"/>
          </p:nvPr>
        </p:nvSpPr>
        <p:spPr/>
        <p:txBody>
          <a:bodyPr/>
          <a:lstStyle>
            <a:lvl1pPr>
              <a:defRPr/>
            </a:lvl1pPr>
          </a:lstStyle>
          <a:p>
            <a:fld id="{E7EE2DBC-2C54-6647-BA80-9FA94BCC4984}"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01BCB679-3167-704C-90E4-B2511AD1F0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F0700-BAF3-4846-B5E8-98B0CFE138BD}"/>
              </a:ext>
            </a:extLst>
          </p:cNvPr>
          <p:cNvSpPr>
            <a:spLocks noGrp="1"/>
          </p:cNvSpPr>
          <p:nvPr>
            <p:ph type="sldNum" sz="quarter" idx="12"/>
          </p:nvPr>
        </p:nvSpPr>
        <p:spPr/>
        <p:txBody>
          <a:bodyPr/>
          <a:lstStyle>
            <a:lvl1pPr>
              <a:defRPr/>
            </a:lvl1pPr>
          </a:lstStyle>
          <a:p>
            <a:fld id="{BA734C8D-8964-0646-A65F-AE835327F07A}" type="slidenum">
              <a:rPr lang="en-US" altLang="en-US"/>
              <a:pPr/>
              <a:t>‹#›</a:t>
            </a:fld>
            <a:endParaRPr lang="en-US" altLang="en-US"/>
          </a:p>
        </p:txBody>
      </p:sp>
    </p:spTree>
    <p:extLst>
      <p:ext uri="{BB962C8B-B14F-4D97-AF65-F5344CB8AC3E}">
        <p14:creationId xmlns:p14="http://schemas.microsoft.com/office/powerpoint/2010/main" val="15868798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7DB99-11C0-4A4E-AB97-ABFEB714F9AD}"/>
              </a:ext>
            </a:extLst>
          </p:cNvPr>
          <p:cNvSpPr>
            <a:spLocks noGrp="1"/>
          </p:cNvSpPr>
          <p:nvPr>
            <p:ph type="dt" sz="half" idx="10"/>
          </p:nvPr>
        </p:nvSpPr>
        <p:spPr/>
        <p:txBody>
          <a:bodyPr/>
          <a:lstStyle>
            <a:lvl1pPr>
              <a:defRPr/>
            </a:lvl1pPr>
          </a:lstStyle>
          <a:p>
            <a:fld id="{DE0E7FE4-90CF-8542-9CE9-D5E7EDB30938}"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E45C6183-2257-494A-98EB-F1B7D3DAA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5894-606D-B64F-8238-63ABE55C9D09}"/>
              </a:ext>
            </a:extLst>
          </p:cNvPr>
          <p:cNvSpPr>
            <a:spLocks noGrp="1"/>
          </p:cNvSpPr>
          <p:nvPr>
            <p:ph type="sldNum" sz="quarter" idx="12"/>
          </p:nvPr>
        </p:nvSpPr>
        <p:spPr/>
        <p:txBody>
          <a:bodyPr/>
          <a:lstStyle>
            <a:lvl1pPr>
              <a:defRPr/>
            </a:lvl1pPr>
          </a:lstStyle>
          <a:p>
            <a:fld id="{A845FACB-BCBE-B74A-A91F-61130E97B69D}" type="slidenum">
              <a:rPr lang="en-US" altLang="en-US"/>
              <a:pPr/>
              <a:t>‹#›</a:t>
            </a:fld>
            <a:endParaRPr lang="en-US" altLang="en-US"/>
          </a:p>
        </p:txBody>
      </p:sp>
    </p:spTree>
    <p:extLst>
      <p:ext uri="{BB962C8B-B14F-4D97-AF65-F5344CB8AC3E}">
        <p14:creationId xmlns:p14="http://schemas.microsoft.com/office/powerpoint/2010/main" val="763076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A37C4F-E5B9-164F-93DD-D90695EC401B}" type="slidenum">
              <a:rPr lang="en-US" smtClean="0"/>
              <a:pPr>
                <a:defRPr/>
              </a:pPr>
              <a:t>‹#›</a:t>
            </a:fld>
            <a:endParaRPr lang="en-US" dirty="0"/>
          </a:p>
        </p:txBody>
      </p:sp>
    </p:spTree>
    <p:extLst>
      <p:ext uri="{BB962C8B-B14F-4D97-AF65-F5344CB8AC3E}">
        <p14:creationId xmlns:p14="http://schemas.microsoft.com/office/powerpoint/2010/main" val="2214209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25730079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B51269-7D21-BD45-AC3B-E907316033D5}" type="slidenum">
              <a:rPr lang="en-US" smtClean="0"/>
              <a:pPr>
                <a:defRPr/>
              </a:pPr>
              <a:t>‹#›</a:t>
            </a:fld>
            <a:endParaRPr lang="en-US" dirty="0"/>
          </a:p>
        </p:txBody>
      </p:sp>
    </p:spTree>
    <p:extLst>
      <p:ext uri="{BB962C8B-B14F-4D97-AF65-F5344CB8AC3E}">
        <p14:creationId xmlns:p14="http://schemas.microsoft.com/office/powerpoint/2010/main" val="28478060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43434408"/>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3232818813"/>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3617140206"/>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1164804427"/>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3877349251"/>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766786665"/>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894457421"/>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924477599"/>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1752415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3920222545"/>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407352372"/>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987004912"/>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2428896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41274667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5/28/2025</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538318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5/28/2025</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111462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5/28/2025</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535951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5/28/2025</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135688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5/28/2025</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94144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0073526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5/28/2025</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181482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5/28/2025</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047730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5/28/2025</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976253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5/28/2025</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382226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5/28/2025</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592662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5/28/2025</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669488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01076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1952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5448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044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29799203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884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851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0008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0965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3982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763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9104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8483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1526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5440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5/28/2025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6945752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0359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5585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490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5860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1701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5050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0036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69092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019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893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5/28/2025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14823129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476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9713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A6496A8C-B326-F247-BC4C-B2EC12438D97}" type="slidenum">
              <a:rPr lang="en-US" smtClean="0"/>
              <a:pPr/>
              <a:t>‹#›</a:t>
            </a:fld>
            <a:endParaRPr lang="en-US" dirty="0"/>
          </a:p>
        </p:txBody>
      </p:sp>
    </p:spTree>
    <p:extLst>
      <p:ext uri="{BB962C8B-B14F-4D97-AF65-F5344CB8AC3E}">
        <p14:creationId xmlns:p14="http://schemas.microsoft.com/office/powerpoint/2010/main" val="34656290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F71A0B63-9BED-B241-A9FE-D95C2E2186A1}" type="slidenum">
              <a:rPr lang="en-US" smtClean="0"/>
              <a:pPr/>
              <a:t>‹#›</a:t>
            </a:fld>
            <a:endParaRPr lang="en-US" dirty="0"/>
          </a:p>
        </p:txBody>
      </p:sp>
    </p:spTree>
    <p:extLst>
      <p:ext uri="{BB962C8B-B14F-4D97-AF65-F5344CB8AC3E}">
        <p14:creationId xmlns:p14="http://schemas.microsoft.com/office/powerpoint/2010/main" val="6103843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5/28/2025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08630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5/28/2025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964788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5/28/2025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741628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5/28/2025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413419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5/28/2025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770353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5/28/2025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77229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5/28/2025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4437773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5/28/2025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953163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5/28/2025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196648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5/28/2025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444972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5/28/2025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454633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5/28/2025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444118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962AB02-3DD3-3F42-AF9D-15C442465F32}"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F4114A1-4BF0-7246-A8C5-CB147CB9A673}"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089644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0AA58EDC-4437-4F40-A4A3-B67A519ECF37}"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5550F53D-A364-ED4A-814C-DC2BC89626C2}"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0364727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9242801-88F5-DF47-917C-2394C4B489EF}"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23C2C25-B7AC-204C-A7B7-A5F21F13AE2A}"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9367241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C7D27A18-F363-BD4C-A028-019E84303418}"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C2F408ED-E7BD-C748-860C-6755AA65ECC9}"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763089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44DE2BC0-6F6D-B04F-BAB6-6D7E5DAF027A}"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ADE12BAF-A43A-3844-89E2-3560955FF93D}"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53137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7FC2CB-932B-B24A-A4F8-E4BCD651C4A2}" type="slidenum">
              <a:rPr lang="en-US" smtClean="0"/>
              <a:pPr>
                <a:defRPr/>
              </a:pPr>
              <a:t>‹#›</a:t>
            </a:fld>
            <a:endParaRPr lang="en-US" dirty="0"/>
          </a:p>
        </p:txBody>
      </p:sp>
    </p:spTree>
    <p:extLst>
      <p:ext uri="{BB962C8B-B14F-4D97-AF65-F5344CB8AC3E}">
        <p14:creationId xmlns:p14="http://schemas.microsoft.com/office/powerpoint/2010/main" val="39715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5/28/2025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10759490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554E126-8CC1-7848-AD79-3EFF59B24AE6}"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3D5B9D56-10BD-AC4B-80AB-CE30B18D5514}"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1696343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0CF9064E-1CD0-FE40-A61E-5DF49AF1CA53}"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A5B11BDA-942C-954D-924F-A4377C24D61A}"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67360388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AB0BF1A9-FFB7-514C-A40A-BE56810C4191}"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68C7DFD-77C7-644A-9022-1ECDD81F48F1}"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8763862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A916EEC-3A24-BF47-BF95-EADD32056E70}"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78D75F2-159A-274C-8533-31F80AEE977B}"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5528732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D46C6B8-8B80-EC44-BF9F-BF1DC1CF0499}"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5C9C663-BDB4-D245-B56D-4016ECDE3DC2}"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6195663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7C50F966-53B7-EC4F-AAAC-BDE19CACC5C5}"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53A3AAB-EB1D-684A-BF76-4F749E03E16E}"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730183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90B3A6D6-0C55-514D-8ED7-DFEF4E0015E1}"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0FFF1B3-6813-1447-81BC-310090C8DDF4}"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709749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C15D5A19-27A8-B94B-BD54-A15C67D66691}"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7F6615F2-222B-9545-AAC3-D5F50832176C}"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6975727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77424749-0C97-374C-95DE-F4E1B70B4638}"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6B536FAA-86DB-0945-8D90-AD64F29B71A8}"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4721941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E6973F7F-9933-E744-9421-7FFDB0AF4467}"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512582D-10CB-0A44-B3A9-B26CA6E39BF6}"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81630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5/28/2025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5315384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C11938CC-6702-AF40-84BA-C975283F95AC}"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91127BA1-7FA4-AD48-BF14-DF80AF04B0EF}"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738108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D4F0EA8B-C751-5D4E-A979-F6C3B4CBF093}"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6AE755D0-30B4-7F4A-BA57-A7211BAF2EFE}"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853481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8DC2277A-1F56-4E4C-BB60-DA02097F68A7}"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36159893-49DF-D648-A8CA-A0FEB1DD168E}"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1860412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A42E214-FDF0-8D40-B77A-3DC3538B20F3}"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AFF09A1-6C10-4842-B883-8EB086E256DC}"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8394563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BDC29376-3AD8-004C-956D-59D27A8CFC4E}"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3DE2127-154F-3A48-BE52-85BCFBD6E991}"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5594986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BC48AA5-CEF8-064C-9F86-7A492DA3C755}"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C0153377-4BAF-3347-8274-673D51D9C7A8}"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6683769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4706157-53B7-D54E-BD45-A497DF24FA34}"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EB62358-BAB2-F647-930D-341BF5181A61}"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44531454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b="1" i="0">
                <a:latin typeface="Arial" panose="020B0604020202020204" pitchFamily="34" charset="0"/>
              </a:defRPr>
            </a:lvl1pPr>
          </a:lstStyle>
          <a:p>
            <a:pPr lvl="0"/>
            <a:r>
              <a:rPr lang="en-US" noProof="0" dirty="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b="1" i="0">
                <a:latin typeface="Arial" panose="020B0604020202020204" pitchFamily="34" charset="0"/>
              </a:defRPr>
            </a:lvl1pPr>
          </a:lstStyle>
          <a:p>
            <a:fld id="{1F6BE82D-435D-9F40-8444-CF728F3E79C9}"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311302" name="Rectangle 6"/>
          <p:cNvSpPr>
            <a:spLocks noGrp="1" noChangeArrowheads="1"/>
          </p:cNvSpPr>
          <p:nvPr>
            <p:ph type="sldNum" sz="quarter" idx="4"/>
          </p:nvPr>
        </p:nvSpPr>
        <p:spPr/>
        <p:txBody>
          <a:bodyPr/>
          <a:lstStyle>
            <a:lvl1pPr>
              <a:defRPr b="1" i="0">
                <a:latin typeface="Arial" panose="020B0604020202020204" pitchFamily="34" charset="0"/>
              </a:defRPr>
            </a:lvl1pPr>
          </a:lstStyle>
          <a:p>
            <a:fld id="{80912013-BD87-B54F-BEE7-DA6E07CE9185}"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876656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28AD6F7-D933-0A49-8DC8-07086B9212C7}"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C2D0A6C-0AF4-E643-8E90-FA7DE5873E85}"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63975867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B1ECDDE8-9DA0-8E44-8553-34C7702ECA1F}"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5C15E8D1-CD18-8745-B0A2-9767E1D7B13A}"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052179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5/28/2025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27473497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AFA98341-8710-9241-BB80-8DAF57F04093}"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50CC188-3309-A643-A1E8-2F37D6BD6D00}"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2889947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671E5ABB-27F1-1C4F-A1A2-0E17FAE96D05}"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A9DE274-2C47-644C-A996-400EBE9B91D5}"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5225726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C4AB4102-3A8E-3D46-9FF0-5B6C1D653844}"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05835326-BC5A-B644-938E-093CFBC46EAE}"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5751664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6E43360E-79BD-514B-B475-928A05CCAFD3}"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F7AB8B4D-E7EB-9747-8904-83DE0DFBA498}"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4699840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A9F68C-C65B-B344-927F-AB5CC4E418A1}"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2E913C63-072F-AE42-89A8-3AFFFE7083A2}"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0761311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3823B5BB-8755-F04A-903F-3EADE79266F3}"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FA6D9682-9BDC-2446-9511-E25086896E80}"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0145039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5E158FE-A68E-3541-B641-9C90E4F9EBF9}"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9D8EF387-52BF-C54E-A13E-F4475C95999C}"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2504082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B51C63C-16DF-484B-AEFD-772DBF91DF41}" type="datetimeFigureOut">
              <a:rPr lang="en-US" smtClean="0">
                <a:solidFill>
                  <a:srgbClr val="000000"/>
                </a:solidFill>
                <a:ea typeface="ＭＳ Ｐゴシック"/>
              </a:rPr>
              <a:pPr/>
              <a:t>5/28/2025</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F117052-68B7-0C4E-ABEF-42E2904A077A}"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74193578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5/28/2025</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3208326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5/28/2025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532463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2470594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5/28/2025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1584291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5/28/2025</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073632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5/28/2025</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404560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5/28/2025</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9651348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5/28/2025</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7065861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5/28/2025</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613704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5/28/2025</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9207533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5/28/2025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7887765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5/28/2025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5718970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4072516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34608851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27734215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7453790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27609678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21655319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28328861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24443147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385420357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1804481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251725693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463550"/>
            <a:ext cx="5676900" cy="563086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2727551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7090429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94310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46101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03947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93362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25631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5193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02279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148585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95164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3186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7159287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38160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38F876-6877-394F-92B4-66EAC72CF4D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36601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1D5732-8521-9944-8056-6AA314CEDD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98592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A1CF45-2140-FE40-99F5-F2CE039D56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78979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3BC3CF-458C-8842-86FC-C47FD38EB39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994814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DBDC84-D8D2-7B4C-8C2D-393F1B8CF67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41781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82FF5A-254B-334A-A83C-78FF60D300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56610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051CF5-1D28-CC4F-935D-45ECC87C4E6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4805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0A332F-A8D1-AA48-A751-D0F3253259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95364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F104E1-DA72-1949-924E-4149584061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9479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3282893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1ACBE3-C80F-D847-BE72-2B14C91CBB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38770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ECDBB4-98B5-0549-80C0-D026C0D2693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46721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22072454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703651727"/>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5940422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61626884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40453753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379579139"/>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902151664"/>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428654801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12066077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05764383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62287777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344618076"/>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smtClean="0"/>
              <a:pPr defTabSz="457150" fontAlgn="auto">
                <a:spcBef>
                  <a:spcPts val="0"/>
                </a:spcBef>
                <a:spcAft>
                  <a:spcPts val="0"/>
                </a:spcAft>
                <a:defRPr/>
              </a:pPr>
              <a:t>‹#›</a:t>
            </a:fld>
            <a:endParaRPr lang="en-US" dirty="0"/>
          </a:p>
        </p:txBody>
      </p:sp>
    </p:spTree>
    <p:extLst>
      <p:ext uri="{BB962C8B-B14F-4D97-AF65-F5344CB8AC3E}">
        <p14:creationId xmlns:p14="http://schemas.microsoft.com/office/powerpoint/2010/main" val="412918200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48102786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pPr>
                <a:defRPr/>
              </a:pPr>
              <a:t>‹#›</a:t>
            </a:fld>
            <a:endParaRPr lang="en-US" dirty="0"/>
          </a:p>
        </p:txBody>
      </p:sp>
    </p:spTree>
    <p:extLst>
      <p:ext uri="{BB962C8B-B14F-4D97-AF65-F5344CB8AC3E}">
        <p14:creationId xmlns:p14="http://schemas.microsoft.com/office/powerpoint/2010/main" val="16809093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pPr>
                <a:defRPr/>
              </a:pPr>
              <a:t>‹#›</a:t>
            </a:fld>
            <a:endParaRPr lang="en-US" dirty="0"/>
          </a:p>
        </p:txBody>
      </p:sp>
    </p:spTree>
    <p:extLst>
      <p:ext uri="{BB962C8B-B14F-4D97-AF65-F5344CB8AC3E}">
        <p14:creationId xmlns:p14="http://schemas.microsoft.com/office/powerpoint/2010/main" val="168632924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pPr>
                <a:defRPr/>
              </a:pPr>
              <a:t>‹#›</a:t>
            </a:fld>
            <a:endParaRPr lang="en-US" dirty="0"/>
          </a:p>
        </p:txBody>
      </p:sp>
    </p:spTree>
    <p:extLst>
      <p:ext uri="{BB962C8B-B14F-4D97-AF65-F5344CB8AC3E}">
        <p14:creationId xmlns:p14="http://schemas.microsoft.com/office/powerpoint/2010/main" val="84045746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pPr>
                <a:defRPr/>
              </a:pPr>
              <a:t>‹#›</a:t>
            </a:fld>
            <a:endParaRPr lang="en-US" dirty="0"/>
          </a:p>
        </p:txBody>
      </p:sp>
    </p:spTree>
    <p:extLst>
      <p:ext uri="{BB962C8B-B14F-4D97-AF65-F5344CB8AC3E}">
        <p14:creationId xmlns:p14="http://schemas.microsoft.com/office/powerpoint/2010/main" val="16189665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pPr>
                <a:defRPr/>
              </a:pPr>
              <a:t>‹#›</a:t>
            </a:fld>
            <a:endParaRPr lang="en-US" dirty="0"/>
          </a:p>
        </p:txBody>
      </p:sp>
    </p:spTree>
    <p:extLst>
      <p:ext uri="{BB962C8B-B14F-4D97-AF65-F5344CB8AC3E}">
        <p14:creationId xmlns:p14="http://schemas.microsoft.com/office/powerpoint/2010/main" val="3231985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32034584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pPr>
                <a:defRPr/>
              </a:pPr>
              <a:t>‹#›</a:t>
            </a:fld>
            <a:endParaRPr lang="en-US" dirty="0"/>
          </a:p>
        </p:txBody>
      </p:sp>
    </p:spTree>
    <p:extLst>
      <p:ext uri="{BB962C8B-B14F-4D97-AF65-F5344CB8AC3E}">
        <p14:creationId xmlns:p14="http://schemas.microsoft.com/office/powerpoint/2010/main" val="13568175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pPr>
                <a:defRPr/>
              </a:pPr>
              <a:t>‹#›</a:t>
            </a:fld>
            <a:endParaRPr lang="en-US" dirty="0"/>
          </a:p>
        </p:txBody>
      </p:sp>
    </p:spTree>
    <p:extLst>
      <p:ext uri="{BB962C8B-B14F-4D97-AF65-F5344CB8AC3E}">
        <p14:creationId xmlns:p14="http://schemas.microsoft.com/office/powerpoint/2010/main" val="252922517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pPr>
                <a:defRPr/>
              </a:pPr>
              <a:t>‹#›</a:t>
            </a:fld>
            <a:endParaRPr lang="en-US" dirty="0"/>
          </a:p>
        </p:txBody>
      </p:sp>
    </p:spTree>
    <p:extLst>
      <p:ext uri="{BB962C8B-B14F-4D97-AF65-F5344CB8AC3E}">
        <p14:creationId xmlns:p14="http://schemas.microsoft.com/office/powerpoint/2010/main" val="316505798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pPr>
                <a:defRPr/>
              </a:pPr>
              <a:t>‹#›</a:t>
            </a:fld>
            <a:endParaRPr lang="en-US" dirty="0"/>
          </a:p>
        </p:txBody>
      </p:sp>
    </p:spTree>
    <p:extLst>
      <p:ext uri="{BB962C8B-B14F-4D97-AF65-F5344CB8AC3E}">
        <p14:creationId xmlns:p14="http://schemas.microsoft.com/office/powerpoint/2010/main" val="189936190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pPr>
                <a:defRPr/>
              </a:pPr>
              <a:t>‹#›</a:t>
            </a:fld>
            <a:endParaRPr lang="en-US" dirty="0"/>
          </a:p>
        </p:txBody>
      </p:sp>
    </p:spTree>
    <p:extLst>
      <p:ext uri="{BB962C8B-B14F-4D97-AF65-F5344CB8AC3E}">
        <p14:creationId xmlns:p14="http://schemas.microsoft.com/office/powerpoint/2010/main" val="215539189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pPr>
                <a:defRPr/>
              </a:pPr>
              <a:t>‹#›</a:t>
            </a:fld>
            <a:endParaRPr lang="en-US" dirty="0"/>
          </a:p>
        </p:txBody>
      </p:sp>
    </p:spTree>
    <p:extLst>
      <p:ext uri="{BB962C8B-B14F-4D97-AF65-F5344CB8AC3E}">
        <p14:creationId xmlns:p14="http://schemas.microsoft.com/office/powerpoint/2010/main" val="421190094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8102025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17450471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27642113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54455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295DA5-54EE-704C-B02B-E30230D064D1}" type="slidenum">
              <a:rPr lang="en-US" smtClean="0"/>
              <a:pPr>
                <a:defRPr/>
              </a:pPr>
              <a:t>‹#›</a:t>
            </a:fld>
            <a:endParaRPr lang="en-US" dirty="0"/>
          </a:p>
        </p:txBody>
      </p:sp>
    </p:spTree>
    <p:extLst>
      <p:ext uri="{BB962C8B-B14F-4D97-AF65-F5344CB8AC3E}">
        <p14:creationId xmlns:p14="http://schemas.microsoft.com/office/powerpoint/2010/main" val="196576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14349615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294228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253009999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130132977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17949532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121596640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97218876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335142011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34749699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61857331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807176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28829986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741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88162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33209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44771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89685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1753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063053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982355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9767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14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5246748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9056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7165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724592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69700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852863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272284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691333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788007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916449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3744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5708090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005901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349412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3766202-7EFF-3742-B623-FFD89D09532E}" type="slidenum">
              <a:rPr lang="en-US" smtClean="0"/>
              <a:pPr>
                <a:defRPr/>
              </a:pPr>
              <a:t>‹#›</a:t>
            </a:fld>
            <a:endParaRPr lang="en-US" dirty="0"/>
          </a:p>
        </p:txBody>
      </p:sp>
    </p:spTree>
    <p:extLst>
      <p:ext uri="{BB962C8B-B14F-4D97-AF65-F5344CB8AC3E}">
        <p14:creationId xmlns:p14="http://schemas.microsoft.com/office/powerpoint/2010/main" val="16731167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393103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F6BBA35-598C-414B-9DB0-FA1B8E5B0CFE}" type="slidenum">
              <a:rPr lang="en-US"/>
              <a:pPr>
                <a:defRPr/>
              </a:pPr>
              <a:t>‹#›</a:t>
            </a:fld>
            <a:endParaRPr lang="en-US"/>
          </a:p>
        </p:txBody>
      </p:sp>
    </p:spTree>
    <p:extLst>
      <p:ext uri="{BB962C8B-B14F-4D97-AF65-F5344CB8AC3E}">
        <p14:creationId xmlns:p14="http://schemas.microsoft.com/office/powerpoint/2010/main" val="16350099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6A038110-A84E-2D48-B61E-70C42B883A3A}" type="slidenum">
              <a:rPr lang="en-US"/>
              <a:pPr>
                <a:defRPr/>
              </a:pPr>
              <a:t>‹#›</a:t>
            </a:fld>
            <a:endParaRPr lang="en-US"/>
          </a:p>
        </p:txBody>
      </p:sp>
    </p:spTree>
    <p:extLst>
      <p:ext uri="{BB962C8B-B14F-4D97-AF65-F5344CB8AC3E}">
        <p14:creationId xmlns:p14="http://schemas.microsoft.com/office/powerpoint/2010/main" val="150281400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0F92415-9155-774C-86EA-1F8CE8678310}" type="slidenum">
              <a:rPr lang="en-US"/>
              <a:pPr>
                <a:defRPr/>
              </a:pPr>
              <a:t>‹#›</a:t>
            </a:fld>
            <a:endParaRPr lang="en-US"/>
          </a:p>
        </p:txBody>
      </p:sp>
    </p:spTree>
    <p:extLst>
      <p:ext uri="{BB962C8B-B14F-4D97-AF65-F5344CB8AC3E}">
        <p14:creationId xmlns:p14="http://schemas.microsoft.com/office/powerpoint/2010/main" val="13829512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80A4B9A-C9D6-D441-8B6E-ED2A00421042}" type="slidenum">
              <a:rPr lang="en-US"/>
              <a:pPr>
                <a:defRPr/>
              </a:pPr>
              <a:t>‹#›</a:t>
            </a:fld>
            <a:endParaRPr lang="en-US"/>
          </a:p>
        </p:txBody>
      </p:sp>
    </p:spTree>
    <p:extLst>
      <p:ext uri="{BB962C8B-B14F-4D97-AF65-F5344CB8AC3E}">
        <p14:creationId xmlns:p14="http://schemas.microsoft.com/office/powerpoint/2010/main" val="11640568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425DF2DF-D7B5-9446-AD56-E251D1E00854}" type="slidenum">
              <a:rPr lang="en-US"/>
              <a:pPr>
                <a:defRPr/>
              </a:pPr>
              <a:t>‹#›</a:t>
            </a:fld>
            <a:endParaRPr lang="en-US"/>
          </a:p>
        </p:txBody>
      </p:sp>
    </p:spTree>
    <p:extLst>
      <p:ext uri="{BB962C8B-B14F-4D97-AF65-F5344CB8AC3E}">
        <p14:creationId xmlns:p14="http://schemas.microsoft.com/office/powerpoint/2010/main" val="88565911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C936D682-CC3A-4943-9325-E7C7C3889325}" type="slidenum">
              <a:rPr lang="en-US"/>
              <a:pPr>
                <a:defRPr/>
              </a:pPr>
              <a:t>‹#›</a:t>
            </a:fld>
            <a:endParaRPr lang="en-US"/>
          </a:p>
        </p:txBody>
      </p:sp>
    </p:spTree>
    <p:extLst>
      <p:ext uri="{BB962C8B-B14F-4D97-AF65-F5344CB8AC3E}">
        <p14:creationId xmlns:p14="http://schemas.microsoft.com/office/powerpoint/2010/main" val="1618523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31427576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9B94D0E5-DF6A-A842-81EB-DC4DED92A8CA}" type="slidenum">
              <a:rPr lang="en-US"/>
              <a:pPr>
                <a:defRPr/>
              </a:pPr>
              <a:t>‹#›</a:t>
            </a:fld>
            <a:endParaRPr lang="en-US"/>
          </a:p>
        </p:txBody>
      </p:sp>
    </p:spTree>
    <p:extLst>
      <p:ext uri="{BB962C8B-B14F-4D97-AF65-F5344CB8AC3E}">
        <p14:creationId xmlns:p14="http://schemas.microsoft.com/office/powerpoint/2010/main" val="394705411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6F3FBE9-EC9F-5C41-9877-A7BDD8B6B00E}" type="slidenum">
              <a:rPr lang="en-US"/>
              <a:pPr>
                <a:defRPr/>
              </a:pPr>
              <a:t>‹#›</a:t>
            </a:fld>
            <a:endParaRPr lang="en-US"/>
          </a:p>
        </p:txBody>
      </p:sp>
    </p:spTree>
    <p:extLst>
      <p:ext uri="{BB962C8B-B14F-4D97-AF65-F5344CB8AC3E}">
        <p14:creationId xmlns:p14="http://schemas.microsoft.com/office/powerpoint/2010/main" val="386184269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EF11665-1849-B647-A325-AEDBF2A1AC1D}" type="slidenum">
              <a:rPr lang="en-US"/>
              <a:pPr>
                <a:defRPr/>
              </a:pPr>
              <a:t>‹#›</a:t>
            </a:fld>
            <a:endParaRPr lang="en-US"/>
          </a:p>
        </p:txBody>
      </p:sp>
    </p:spTree>
    <p:extLst>
      <p:ext uri="{BB962C8B-B14F-4D97-AF65-F5344CB8AC3E}">
        <p14:creationId xmlns:p14="http://schemas.microsoft.com/office/powerpoint/2010/main" val="10822753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D1AEEE0-C93D-334C-9F79-FF1CBFE4E9CD}" type="slidenum">
              <a:rPr lang="en-US"/>
              <a:pPr>
                <a:defRPr/>
              </a:pPr>
              <a:t>‹#›</a:t>
            </a:fld>
            <a:endParaRPr lang="en-US"/>
          </a:p>
        </p:txBody>
      </p:sp>
    </p:spTree>
    <p:extLst>
      <p:ext uri="{BB962C8B-B14F-4D97-AF65-F5344CB8AC3E}">
        <p14:creationId xmlns:p14="http://schemas.microsoft.com/office/powerpoint/2010/main" val="385981270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BC431699-562A-4946-B137-CBDEAA8A79DA}" type="slidenum">
              <a:rPr lang="en-US"/>
              <a:pPr>
                <a:defRPr/>
              </a:pPr>
              <a:t>‹#›</a:t>
            </a:fld>
            <a:endParaRPr lang="en-US"/>
          </a:p>
        </p:txBody>
      </p:sp>
    </p:spTree>
    <p:extLst>
      <p:ext uri="{BB962C8B-B14F-4D97-AF65-F5344CB8AC3E}">
        <p14:creationId xmlns:p14="http://schemas.microsoft.com/office/powerpoint/2010/main" val="327385551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pPr>
                <a:defRPr/>
              </a:pPr>
              <a:t>‹#›</a:t>
            </a:fld>
            <a:endParaRPr lang="en-US"/>
          </a:p>
        </p:txBody>
      </p:sp>
    </p:spTree>
    <p:extLst>
      <p:ext uri="{BB962C8B-B14F-4D97-AF65-F5344CB8AC3E}">
        <p14:creationId xmlns:p14="http://schemas.microsoft.com/office/powerpoint/2010/main" val="372023382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pPr>
                <a:defRPr/>
              </a:pPr>
              <a:t>‹#›</a:t>
            </a:fld>
            <a:endParaRPr lang="en-US"/>
          </a:p>
        </p:txBody>
      </p:sp>
    </p:spTree>
    <p:extLst>
      <p:ext uri="{BB962C8B-B14F-4D97-AF65-F5344CB8AC3E}">
        <p14:creationId xmlns:p14="http://schemas.microsoft.com/office/powerpoint/2010/main" val="293054371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pPr>
                <a:defRPr/>
              </a:pPr>
              <a:t>‹#›</a:t>
            </a:fld>
            <a:endParaRPr lang="en-US"/>
          </a:p>
        </p:txBody>
      </p:sp>
    </p:spTree>
    <p:extLst>
      <p:ext uri="{BB962C8B-B14F-4D97-AF65-F5344CB8AC3E}">
        <p14:creationId xmlns:p14="http://schemas.microsoft.com/office/powerpoint/2010/main" val="412015836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pPr>
                <a:defRPr/>
              </a:pPr>
              <a:t>‹#›</a:t>
            </a:fld>
            <a:endParaRPr lang="en-US"/>
          </a:p>
        </p:txBody>
      </p:sp>
    </p:spTree>
    <p:extLst>
      <p:ext uri="{BB962C8B-B14F-4D97-AF65-F5344CB8AC3E}">
        <p14:creationId xmlns:p14="http://schemas.microsoft.com/office/powerpoint/2010/main" val="112014528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pPr>
                <a:defRPr/>
              </a:pPr>
              <a:t>‹#›</a:t>
            </a:fld>
            <a:endParaRPr lang="en-US"/>
          </a:p>
        </p:txBody>
      </p:sp>
    </p:spTree>
    <p:extLst>
      <p:ext uri="{BB962C8B-B14F-4D97-AF65-F5344CB8AC3E}">
        <p14:creationId xmlns:p14="http://schemas.microsoft.com/office/powerpoint/2010/main" val="4265300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362171343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pPr>
                <a:defRPr/>
              </a:pPr>
              <a:t>‹#›</a:t>
            </a:fld>
            <a:endParaRPr lang="en-US"/>
          </a:p>
        </p:txBody>
      </p:sp>
    </p:spTree>
    <p:extLst>
      <p:ext uri="{BB962C8B-B14F-4D97-AF65-F5344CB8AC3E}">
        <p14:creationId xmlns:p14="http://schemas.microsoft.com/office/powerpoint/2010/main" val="17704991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pPr>
                <a:defRPr/>
              </a:pPr>
              <a:t>‹#›</a:t>
            </a:fld>
            <a:endParaRPr lang="en-US"/>
          </a:p>
        </p:txBody>
      </p:sp>
    </p:spTree>
    <p:extLst>
      <p:ext uri="{BB962C8B-B14F-4D97-AF65-F5344CB8AC3E}">
        <p14:creationId xmlns:p14="http://schemas.microsoft.com/office/powerpoint/2010/main" val="199823577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pPr>
                <a:defRPr/>
              </a:pPr>
              <a:t>‹#›</a:t>
            </a:fld>
            <a:endParaRPr lang="en-US"/>
          </a:p>
        </p:txBody>
      </p:sp>
    </p:spTree>
    <p:extLst>
      <p:ext uri="{BB962C8B-B14F-4D97-AF65-F5344CB8AC3E}">
        <p14:creationId xmlns:p14="http://schemas.microsoft.com/office/powerpoint/2010/main" val="279088046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pPr>
                <a:defRPr/>
              </a:pPr>
              <a:t>‹#›</a:t>
            </a:fld>
            <a:endParaRPr lang="en-US"/>
          </a:p>
        </p:txBody>
      </p:sp>
    </p:spTree>
    <p:extLst>
      <p:ext uri="{BB962C8B-B14F-4D97-AF65-F5344CB8AC3E}">
        <p14:creationId xmlns:p14="http://schemas.microsoft.com/office/powerpoint/2010/main" val="328129038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pPr>
                <a:defRPr/>
              </a:pPr>
              <a:t>‹#›</a:t>
            </a:fld>
            <a:endParaRPr lang="en-US"/>
          </a:p>
        </p:txBody>
      </p:sp>
    </p:spTree>
    <p:extLst>
      <p:ext uri="{BB962C8B-B14F-4D97-AF65-F5344CB8AC3E}">
        <p14:creationId xmlns:p14="http://schemas.microsoft.com/office/powerpoint/2010/main" val="118010615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pPr>
                <a:defRPr/>
              </a:pPr>
              <a:t>‹#›</a:t>
            </a:fld>
            <a:endParaRPr lang="en-US"/>
          </a:p>
        </p:txBody>
      </p:sp>
    </p:spTree>
    <p:extLst>
      <p:ext uri="{BB962C8B-B14F-4D97-AF65-F5344CB8AC3E}">
        <p14:creationId xmlns:p14="http://schemas.microsoft.com/office/powerpoint/2010/main" val="305060988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410853854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180755735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287657973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3284265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86329113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288790633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28820339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286359977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39584028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25873292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266919856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34877553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19710801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094506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0400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64023175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4773752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6355411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9522481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7423635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8549592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381069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9458269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7662340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6439045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44779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9587359"/>
      </p:ext>
    </p:extLst>
  </p:cSld>
  <p:clrMapOvr>
    <a:masterClrMapping/>
  </p:clrMapOvr>
  <p:transition>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45169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335443967"/>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B70B62-09E0-D641-AA45-D820199EF885}" type="slidenum">
              <a:rPr lang="en-US" smtClean="0"/>
              <a:pPr>
                <a:defRPr/>
              </a:pPr>
              <a:t>‹#›</a:t>
            </a:fld>
            <a:endParaRPr lang="en-US" dirty="0"/>
          </a:p>
        </p:txBody>
      </p:sp>
    </p:spTree>
    <p:extLst>
      <p:ext uri="{BB962C8B-B14F-4D97-AF65-F5344CB8AC3E}">
        <p14:creationId xmlns:p14="http://schemas.microsoft.com/office/powerpoint/2010/main" val="184894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1361417300"/>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458133612"/>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1777520851"/>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955897969"/>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797901709"/>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866688602"/>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974910580"/>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799135655"/>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663913638"/>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131218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3970B2-D43A-7444-AA76-33A3C2CF358D}" type="slidenum">
              <a:rPr lang="en-US" smtClean="0"/>
              <a:pPr>
                <a:defRPr/>
              </a:pPr>
              <a:t>‹#›</a:t>
            </a:fld>
            <a:endParaRPr lang="en-US" dirty="0"/>
          </a:p>
        </p:txBody>
      </p:sp>
    </p:spTree>
    <p:extLst>
      <p:ext uri="{BB962C8B-B14F-4D97-AF65-F5344CB8AC3E}">
        <p14:creationId xmlns:p14="http://schemas.microsoft.com/office/powerpoint/2010/main" val="3571466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847268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790279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763580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799030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3061801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1316700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301418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36245285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2154021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67103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EC6C49-021D-1A4E-8F8D-90413F54B07D}" type="slidenum">
              <a:rPr lang="en-US" smtClean="0"/>
              <a:pPr>
                <a:defRPr/>
              </a:pPr>
              <a:t>‹#›</a:t>
            </a:fld>
            <a:endParaRPr lang="en-US" dirty="0"/>
          </a:p>
        </p:txBody>
      </p:sp>
    </p:spTree>
    <p:extLst>
      <p:ext uri="{BB962C8B-B14F-4D97-AF65-F5344CB8AC3E}">
        <p14:creationId xmlns:p14="http://schemas.microsoft.com/office/powerpoint/2010/main" val="2281639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474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89105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2818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70835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1847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2348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317144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51073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04919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1886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FF4CAA-2171-224A-887F-B0F045632128}" type="slidenum">
              <a:rPr lang="en-US" smtClean="0"/>
              <a:pPr>
                <a:defRPr/>
              </a:pPr>
              <a:t>‹#›</a:t>
            </a:fld>
            <a:endParaRPr lang="en-US" dirty="0"/>
          </a:p>
        </p:txBody>
      </p:sp>
    </p:spTree>
    <p:extLst>
      <p:ext uri="{BB962C8B-B14F-4D97-AF65-F5344CB8AC3E}">
        <p14:creationId xmlns:p14="http://schemas.microsoft.com/office/powerpoint/2010/main" val="1912414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35258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968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8808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51BDD263-1971-984E-9CF2-75DD11700FC4}" type="slidenum">
              <a:rPr lang="en-US" smtClean="0"/>
              <a:pPr>
                <a:defRPr/>
              </a:pPr>
              <a:t>‹#›</a:t>
            </a:fld>
            <a:endParaRPr lang="en-US" dirty="0"/>
          </a:p>
        </p:txBody>
      </p:sp>
    </p:spTree>
    <p:extLst>
      <p:ext uri="{BB962C8B-B14F-4D97-AF65-F5344CB8AC3E}">
        <p14:creationId xmlns:p14="http://schemas.microsoft.com/office/powerpoint/2010/main" val="2624288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7FC2CB-932B-B24A-A4F8-E4BCD651C4A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24637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295DA5-54EE-704C-B02B-E30230D064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6036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B70B62-09E0-D641-AA45-D820199EF8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4442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3970B2-D43A-7444-AA76-33A3C2CF358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2755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EC6C49-021D-1A4E-8F8D-90413F54B07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74640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FF4CAA-2171-224A-887F-B0F04563212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130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EBA11C-5B29-3247-9CB5-5AF14B7B49FD}" type="slidenum">
              <a:rPr lang="en-US" smtClean="0"/>
              <a:pPr>
                <a:defRPr/>
              </a:pPr>
              <a:t>‹#›</a:t>
            </a:fld>
            <a:endParaRPr lang="en-US" dirty="0"/>
          </a:p>
        </p:txBody>
      </p:sp>
    </p:spTree>
    <p:extLst>
      <p:ext uri="{BB962C8B-B14F-4D97-AF65-F5344CB8AC3E}">
        <p14:creationId xmlns:p14="http://schemas.microsoft.com/office/powerpoint/2010/main" val="4056088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EBA11C-5B29-3247-9CB5-5AF14B7B49F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57667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35C60F-947F-874F-A7A8-0416B8809D1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44784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C6ED26-848F-1A47-BA2F-6614396DDFB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1417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CEB815-184B-EE46-B1EC-D948356B5E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75739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5/28/2025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61539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5/28/2025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850385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5/28/2025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305100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5/28/2025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636236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5/28/2025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728965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5/28/2025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54261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35C60F-947F-874F-A7A8-0416B8809D11}" type="slidenum">
              <a:rPr lang="en-US" smtClean="0"/>
              <a:pPr>
                <a:defRPr/>
              </a:pPr>
              <a:t>‹#›</a:t>
            </a:fld>
            <a:endParaRPr lang="en-US" dirty="0"/>
          </a:p>
        </p:txBody>
      </p:sp>
    </p:spTree>
    <p:extLst>
      <p:ext uri="{BB962C8B-B14F-4D97-AF65-F5344CB8AC3E}">
        <p14:creationId xmlns:p14="http://schemas.microsoft.com/office/powerpoint/2010/main" val="3328440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5/28/2025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408715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5/28/2025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434904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5/28/2025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492849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5/28/2025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36614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5/28/2025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2486166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4128604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42856492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7796444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38873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900975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2.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6.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44.xml"/><Relationship Id="rId1" Type="http://schemas.openxmlformats.org/officeDocument/2006/relationships/slideLayout" Target="../slideLayouts/slideLayout14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8.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83.xml"/><Relationship Id="rId1" Type="http://schemas.openxmlformats.org/officeDocument/2006/relationships/slideLayout" Target="../slideLayouts/slideLayout18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2.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3.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4.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5.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5.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7.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6.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image" Target="../media/image8.png"/><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7.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8.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9.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7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31.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2.xml"/><Relationship Id="rId1" Type="http://schemas.openxmlformats.org/officeDocument/2006/relationships/slideLayout" Target="../slideLayouts/slideLayout28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9.jpe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33.xml"/><Relationship Id="rId17" Type="http://schemas.openxmlformats.org/officeDocument/2006/relationships/image" Target="../media/image13.png"/><Relationship Id="rId2" Type="http://schemas.openxmlformats.org/officeDocument/2006/relationships/slideLayout" Target="../slideLayouts/slideLayout286.xml"/><Relationship Id="rId16" Type="http://schemas.openxmlformats.org/officeDocument/2006/relationships/image" Target="../media/image12.png"/><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image" Target="../media/image11.png"/><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image" Target="../media/image10.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4.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30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6.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7.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4" Type="http://schemas.openxmlformats.org/officeDocument/2006/relationships/image" Target="../media/image15.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6.jpe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9.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7.jpe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40.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41.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CB7754BF-214F-A341-98A0-B9D6E819009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797"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5/28/2025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1990214829"/>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713439"/>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084"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00257035"/>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 id="2147485097" r:id="rId12"/>
    <p:sldLayoutId id="21474850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2F87A-98FE-1141-9215-858A6795A6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5702AD-27F2-D144-8E72-62CE4D638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6495F9-4469-E04A-9D02-9EA1768D64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162A7C7-FBC0-AC4A-9E2D-008DFE2F7CFE}" type="datetimeFigureOut">
              <a:rPr lang="en-US" altLang="en-US"/>
              <a:pPr/>
              <a:t>5/28/2025</a:t>
            </a:fld>
            <a:endParaRPr lang="en-US" altLang="en-US"/>
          </a:p>
        </p:txBody>
      </p:sp>
      <p:sp>
        <p:nvSpPr>
          <p:cNvPr id="5" name="Footer Placeholder 4">
            <a:extLst>
              <a:ext uri="{FF2B5EF4-FFF2-40B4-BE49-F238E27FC236}">
                <a16:creationId xmlns:a16="http://schemas.microsoft.com/office/drawing/2014/main" id="{404813CD-3557-8C41-BA3B-719A1348D0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DE51F0E-567A-D34A-AAEC-F7FFD1DDDF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058514D-6A37-5942-BDC3-E2536407C060}" type="slidenum">
              <a:rPr lang="en-US" altLang="en-US"/>
              <a:pPr/>
              <a:t>‹#›</a:t>
            </a:fld>
            <a:endParaRPr lang="en-US" altLang="en-US"/>
          </a:p>
        </p:txBody>
      </p:sp>
    </p:spTree>
    <p:extLst>
      <p:ext uri="{BB962C8B-B14F-4D97-AF65-F5344CB8AC3E}">
        <p14:creationId xmlns:p14="http://schemas.microsoft.com/office/powerpoint/2010/main" val="1286644178"/>
      </p:ext>
    </p:extLst>
  </p:cSld>
  <p:clrMap bg1="lt1" tx1="dk1" bg2="lt2" tx2="dk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755676524"/>
      </p:ext>
    </p:extLst>
  </p:cSld>
  <p:clrMap bg1="dk2" tx1="lt1" bg2="dk1" tx2="lt2" accent1="accent1" accent2="accent2" accent3="accent3" accent4="accent4" accent5="accent5" accent6="accent6" hlink="hlink" folHlink="folHlink"/>
  <p:sldLayoutIdLst>
    <p:sldLayoutId id="214748515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0C4983F2-1FE2-2C49-A2C6-C6AB79EB1B8C}" type="slidenum">
              <a:rPr lang="en-US" smtClean="0"/>
              <a:pPr>
                <a:defRPr/>
              </a:pPr>
              <a:t>‹#›</a:t>
            </a:fld>
            <a:endParaRPr lang="en-US" dirty="0"/>
          </a:p>
        </p:txBody>
      </p:sp>
    </p:spTree>
    <p:extLst>
      <p:ext uri="{BB962C8B-B14F-4D97-AF65-F5344CB8AC3E}">
        <p14:creationId xmlns:p14="http://schemas.microsoft.com/office/powerpoint/2010/main" val="252245755"/>
      </p:ext>
    </p:extLst>
  </p:cSld>
  <p:clrMap bg1="lt1" tx1="dk1" bg2="lt2" tx2="dk2" accent1="accent1" accent2="accent2" accent3="accent3" accent4="accent4" accent5="accent5" accent6="accent6" hlink="hlink" folHlink="folHlink"/>
  <p:sldLayoutIdLst>
    <p:sldLayoutId id="2147485156" r:id="rId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01179954"/>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1767815950"/>
      </p:ext>
    </p:extLst>
  </p:cSld>
  <p:clrMap bg1="lt1" tx1="dk1" bg2="lt2" tx2="dk2" accent1="accent1" accent2="accent2" accent3="accent3" accent4="accent4" accent5="accent5" accent6="accent6" hlink="hlink" folHlink="folHlink"/>
  <p:sldLayoutIdLst>
    <p:sldLayoutId id="2147485170" r:id="rId1"/>
    <p:sldLayoutId id="2147485171"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280315012"/>
      </p:ext>
    </p:extLst>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55703911"/>
      </p:ext>
    </p:extLst>
  </p:cSld>
  <p:clrMap bg1="lt1" tx1="dk1" bg2="lt2" tx2="dk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 id="2147485196" r:id="rId12"/>
    <p:sldLayoutId id="21474851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359F6A82-669E-6D48-AA9D-FDB34A0BA60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06399981"/>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 id="2147485210" r:id="rId12"/>
    <p:sldLayoutId id="214748521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fld id="{57D33899-71A5-124E-962E-E6E8AFFE4039}" type="slidenum">
              <a:rPr lang="en-US" smtClean="0"/>
              <a:pPr/>
              <a:t>‹#›</a:t>
            </a:fld>
            <a:endParaRPr lang="en-US" dirty="0"/>
          </a:p>
        </p:txBody>
      </p:sp>
    </p:spTree>
    <p:extLst>
      <p:ext uri="{BB962C8B-B14F-4D97-AF65-F5344CB8AC3E}">
        <p14:creationId xmlns:p14="http://schemas.microsoft.com/office/powerpoint/2010/main" val="3821040174"/>
      </p:ext>
    </p:extLst>
  </p:cSld>
  <p:clrMap bg1="lt1" tx1="dk1" bg2="lt2" tx2="dk2" accent1="accent1" accent2="accent2" accent3="accent3" accent4="accent4" accent5="accent5" accent6="accent6" hlink="hlink" folHlink="folHlink"/>
  <p:sldLayoutIdLst>
    <p:sldLayoutId id="2147485213" r:id="rId1"/>
    <p:sldLayoutId id="2147485214"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41927111"/>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fld id="{00ED357E-1B23-CC42-849D-CC0799D96B69}" type="datetimeFigureOut">
              <a:rPr lang="en-US" smtClean="0">
                <a:solidFill>
                  <a:srgbClr val="000000"/>
                </a:solidFill>
              </a:rPr>
              <a:pPr/>
              <a:t>5/28/2025</a:t>
            </a:fld>
            <a:endParaRPr lang="en-US" dirty="0">
              <a:solidFill>
                <a:srgbClr val="000000"/>
              </a:solidFill>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774807BB-DAC6-BA41-919B-40B57FF455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22091"/>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cs typeface="+mn-cs"/>
              </a:defRPr>
            </a:lvl1pPr>
          </a:lstStyle>
          <a:p>
            <a:fld id="{8BA6D373-8BE0-3D42-BAFE-1BEA5E1A247A}" type="datetimeFigureOut">
              <a:rPr lang="en-US" smtClean="0">
                <a:solidFill>
                  <a:srgbClr val="000000"/>
                </a:solidFill>
              </a:rPr>
              <a:pPr/>
              <a:t>5/28/2025</a:t>
            </a:fld>
            <a:endParaRPr lang="en-US" dirty="0">
              <a:solidFill>
                <a:srgbClr val="000000"/>
              </a:solidFill>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cs typeface="+mn-cs"/>
              </a:defRPr>
            </a:lvl1pPr>
          </a:lstStyle>
          <a:p>
            <a:endParaRPr lang="en-US" dirty="0">
              <a:solidFill>
                <a:srgbClr val="000000"/>
              </a:solidFill>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cs typeface="+mn-cs"/>
              </a:defRPr>
            </a:lvl1pPr>
          </a:lstStyle>
          <a:p>
            <a:fld id="{44304AD0-CBFA-C841-AA24-4A7DABF4A14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0993547"/>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i="0">
                <a:latin typeface="Arial" panose="020B0604020202020204" pitchFamily="34" charset="0"/>
              </a:defRPr>
            </a:lvl1pPr>
          </a:lstStyle>
          <a:p>
            <a:fld id="{C028FD83-1C87-FF4C-A638-BCE5B165E080}" type="datetimeFigureOut">
              <a:rPr lang="en-US" smtClean="0">
                <a:solidFill>
                  <a:srgbClr val="000000"/>
                </a:solidFill>
              </a:rPr>
              <a:pPr/>
              <a:t>5/28/2025</a:t>
            </a:fld>
            <a:endParaRPr lang="en-US" dirty="0">
              <a:solidFill>
                <a:srgbClr val="000000"/>
              </a:solidFill>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i="0">
                <a:latin typeface="Arial" panose="020B0604020202020204" pitchFamily="34" charset="0"/>
              </a:defRPr>
            </a:lvl1pPr>
          </a:lstStyle>
          <a:p>
            <a:endParaRPr lang="en-US" dirty="0">
              <a:solidFill>
                <a:srgbClr val="000000"/>
              </a:solidFill>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i="0">
                <a:latin typeface="Arial" panose="020B0604020202020204" pitchFamily="34" charset="0"/>
              </a:defRPr>
            </a:lvl1pPr>
          </a:lstStyle>
          <a:p>
            <a:fld id="{7CFC9A5A-7D04-2A48-B7BF-DB5E21C5C841}" type="slidenum">
              <a:rPr lang="en-US" smtClean="0">
                <a:solidFill>
                  <a:srgbClr val="000000"/>
                </a:solidFill>
              </a:rPr>
              <a:pPr/>
              <a:t>‹#›</a:t>
            </a:fld>
            <a:endParaRPr lang="en-US" dirty="0">
              <a:solidFill>
                <a:srgbClr val="000000"/>
              </a:solidFill>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2312045"/>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mn-ea"/>
        </a:defRPr>
      </a:lvl3pPr>
      <a:lvl4pPr marL="1600200" indent="-228600" algn="l" rtl="0" fontAlgn="base">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5/28/2025</a:t>
            </a:fld>
            <a:endParaRPr lang="en-US">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4002386763"/>
      </p:ext>
    </p:extLst>
  </p:cSld>
  <p:clrMap bg1="lt1" tx1="dk1" bg2="lt2" tx2="dk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2815836920"/>
      </p:ext>
    </p:extLst>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i="0">
          <a:solidFill>
            <a:srgbClr val="FFFF66"/>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b="1" i="0">
          <a:solidFill>
            <a:srgbClr val="FFFF66"/>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b="1" i="0">
          <a:solidFill>
            <a:srgbClr val="FFFF66"/>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b="1" i="0">
          <a:solidFill>
            <a:srgbClr val="FFFF66"/>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150417"/>
      </p:ext>
    </p:extLst>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defRPr>
            </a:lvl1pPr>
          </a:lstStyle>
          <a:p>
            <a:pPr eaLnBrk="0" hangingPunct="0">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defRPr>
            </a:lvl1pPr>
          </a:lstStyle>
          <a:p>
            <a:pPr eaLnBrk="0" hangingPunct="0">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defRPr>
            </a:lvl1pPr>
          </a:lstStyle>
          <a:p>
            <a:pPr eaLnBrk="0" hangingPunct="0">
              <a:defRPr/>
            </a:pPr>
            <a:fld id="{B76732AD-70A6-7E45-A486-BEE1C3E32EC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68962098"/>
      </p:ext>
    </p:extLst>
  </p:cSld>
  <p:clrMap bg1="lt1" tx1="dk1" bg2="lt2" tx2="dk2" accent1="accent1" accent2="accent2" accent3="accent3" accent4="accent4" accent5="accent5" accent6="accent6" hlink="hlink" folHlink="folHlink"/>
  <p:sldLayoutIdLst>
    <p:sldLayoutId id="2147485300" r:id="rId1"/>
    <p:sldLayoutId id="2147485301" r:id="rId2"/>
    <p:sldLayoutId id="2147485302" r:id="rId3"/>
    <p:sldLayoutId id="2147485303" r:id="rId4"/>
    <p:sldLayoutId id="2147485304" r:id="rId5"/>
    <p:sldLayoutId id="2147485305" r:id="rId6"/>
    <p:sldLayoutId id="2147485306" r:id="rId7"/>
    <p:sldLayoutId id="2147485307" r:id="rId8"/>
    <p:sldLayoutId id="2147485308" r:id="rId9"/>
    <p:sldLayoutId id="2147485309" r:id="rId10"/>
    <p:sldLayoutId id="214748531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F977E131-AB2E-9647-87C5-FB4A0E169196}"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79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6445304"/>
      </p:ext>
    </p:extLst>
  </p:cSld>
  <p:clrMap bg1="lt1" tx1="dk1" bg2="lt2" tx2="dk2" accent1="accent1" accent2="accent2" accent3="accent3" accent4="accent4" accent5="accent5" accent6="accent6" hlink="hlink" folHlink="folHlink"/>
  <p:sldLayoutIdLst>
    <p:sldLayoutId id="21474853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2106113618"/>
      </p:ext>
    </p:extLst>
  </p:cSld>
  <p:clrMap bg1="dk2" tx1="lt1" bg2="dk1" tx2="lt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4134515133"/>
      </p:ext>
    </p:extLst>
  </p:cSld>
  <p:clrMap bg1="lt1" tx1="dk1" bg2="lt2" tx2="dk2" accent1="accent1" accent2="accent2" accent3="accent3" accent4="accent4" accent5="accent5" accent6="accent6" hlink="hlink" folHlink="folHlink"/>
  <p:sldLayoutIdLst>
    <p:sldLayoutId id="214748532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pPr>
                <a:defRPr/>
              </a:pPr>
              <a:t>‹#›</a:t>
            </a:fld>
            <a:endParaRPr lang="en-US" dirty="0"/>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784213"/>
      </p:ext>
    </p:extLst>
  </p:cSld>
  <p:clrMap bg1="lt1" tx1="dk1" bg2="lt2" tx2="dk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extLst>
      <p:ext uri="{BB962C8B-B14F-4D97-AF65-F5344CB8AC3E}">
        <p14:creationId xmlns:p14="http://schemas.microsoft.com/office/powerpoint/2010/main" val="2153948471"/>
      </p:ext>
    </p:extLst>
  </p:cSld>
  <p:clrMap bg1="lt1" tx1="dk1" bg2="lt2" tx2="dk2" accent1="accent1" accent2="accent2" accent3="accent3" accent4="accent4" accent5="accent5" accent6="accent6" hlink="hlink" folHlink="folHlink"/>
  <p:sldLayoutIdLst>
    <p:sldLayoutId id="2147485340" r:id="rId1"/>
    <p:sldLayoutId id="2147485341" r:id="rId2"/>
    <p:sldLayoutId id="2147485342" r:id="rId3"/>
    <p:sldLayoutId id="2147485343" r:id="rId4"/>
    <p:sldLayoutId id="2147485344" r:id="rId5"/>
    <p:sldLayoutId id="2147485345" r:id="rId6"/>
    <p:sldLayoutId id="2147485346" r:id="rId7"/>
    <p:sldLayoutId id="2147485347" r:id="rId8"/>
    <p:sldLayoutId id="2147485348" r:id="rId9"/>
    <p:sldLayoutId id="2147485349" r:id="rId10"/>
    <p:sldLayoutId id="214748535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519226458"/>
      </p:ext>
    </p:extLst>
  </p:cSld>
  <p:clrMap bg1="lt1" tx1="dk1" bg2="lt2" tx2="dk2" accent1="accent1" accent2="accent2" accent3="accent3" accent4="accent4" accent5="accent5" accent6="accent6" hlink="hlink" folHlink="folHlink"/>
  <p:sldLayoutIdLst>
    <p:sldLayoutId id="2147485352" r:id="rId1"/>
    <p:sldLayoutId id="2147485353" r:id="rId2"/>
    <p:sldLayoutId id="2147485354"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endParaRPr>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endParaRPr>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421328"/>
      </p:ext>
    </p:extLst>
  </p:cSld>
  <p:clrMap bg1="lt1" tx1="dk1" bg2="lt2" tx2="dk2" accent1="accent1" accent2="accent2" accent3="accent3" accent4="accent4" accent5="accent5" accent6="accent6" hlink="hlink" folHlink="folHlink"/>
  <p:sldLayoutIdLst>
    <p:sldLayoutId id="2147485382" r:id="rId1"/>
    <p:sldLayoutId id="2147485383" r:id="rId2"/>
    <p:sldLayoutId id="2147485384" r:id="rId3"/>
    <p:sldLayoutId id="2147485385" r:id="rId4"/>
    <p:sldLayoutId id="2147485386" r:id="rId5"/>
    <p:sldLayoutId id="2147485387" r:id="rId6"/>
    <p:sldLayoutId id="2147485388" r:id="rId7"/>
    <p:sldLayoutId id="2147485389" r:id="rId8"/>
    <p:sldLayoutId id="2147485390" r:id="rId9"/>
    <p:sldLayoutId id="2147485391" r:id="rId10"/>
    <p:sldLayoutId id="2147485392" r:id="rId1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6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6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6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5844924"/>
      </p:ext>
    </p:extLst>
  </p:cSld>
  <p:clrMap bg1="lt1" tx1="dk1" bg2="lt2" tx2="dk2" accent1="accent1" accent2="accent2" accent3="accent3" accent4="accent4" accent5="accent5" accent6="accent6" hlink="hlink" folHlink="folHlink"/>
  <p:sldLayoutIdLst>
    <p:sldLayoutId id="2147485394" r:id="rId1"/>
    <p:sldLayoutId id="2147485395" r:id="rId2"/>
    <p:sldLayoutId id="2147485396" r:id="rId3"/>
    <p:sldLayoutId id="2147485397" r:id="rId4"/>
    <p:sldLayoutId id="2147485398" r:id="rId5"/>
    <p:sldLayoutId id="2147485399" r:id="rId6"/>
    <p:sldLayoutId id="2147485400" r:id="rId7"/>
    <p:sldLayoutId id="2147485401" r:id="rId8"/>
    <p:sldLayoutId id="2147485402" r:id="rId9"/>
    <p:sldLayoutId id="2147485403" r:id="rId10"/>
    <p:sldLayoutId id="214748540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b="1" i="0">
                <a:solidFill>
                  <a:srgbClr val="5B87F2"/>
                </a:solidFill>
                <a:latin typeface="Arial" panose="020B0604020202020204" pitchFamily="34" charset="0"/>
              </a:defRPr>
            </a:lvl1pPr>
          </a:lstStyle>
          <a:p>
            <a:pPr>
              <a:defRPr/>
            </a:pPr>
            <a:fld id="{BAED61FA-8395-B745-986F-3AFEDF435E79}" type="slidenum">
              <a:rPr lang="en-US" smtClean="0"/>
              <a:pPr>
                <a:defRPr/>
              </a:pPr>
              <a:t>‹#›</a:t>
            </a:fld>
            <a:endParaRPr lang="en-US" dirty="0"/>
          </a:p>
        </p:txBody>
      </p:sp>
    </p:spTree>
    <p:extLst>
      <p:ext uri="{BB962C8B-B14F-4D97-AF65-F5344CB8AC3E}">
        <p14:creationId xmlns:p14="http://schemas.microsoft.com/office/powerpoint/2010/main" val="2042674301"/>
      </p:ext>
    </p:extLst>
  </p:cSld>
  <p:clrMap bg1="lt1" tx1="dk1" bg2="lt2" tx2="dk2" accent1="accent1" accent2="accent2" accent3="accent3" accent4="accent4" accent5="accent5" accent6="accent6" hlink="hlink" folHlink="folHlink"/>
  <p:sldLayoutIdLst>
    <p:sldLayoutId id="2147485406" r:id="rId1"/>
    <p:sldLayoutId id="2147485407"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02980868-462C-134A-8942-6FEB92BFDE5F}" type="slidenum">
              <a:rPr lang="en-US"/>
              <a:pPr>
                <a:defRPr/>
              </a:pPr>
              <a:t>‹#›</a:t>
            </a:fld>
            <a:endParaRPr lang="en-US"/>
          </a:p>
        </p:txBody>
      </p:sp>
    </p:spTree>
    <p:extLst>
      <p:ext uri="{BB962C8B-B14F-4D97-AF65-F5344CB8AC3E}">
        <p14:creationId xmlns:p14="http://schemas.microsoft.com/office/powerpoint/2010/main" val="2416352216"/>
      </p:ext>
    </p:extLst>
  </p:cSld>
  <p:clrMap bg1="dk2" tx1="lt1" bg2="dk1" tx2="lt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pPr>
                <a:defRPr/>
              </a:pPr>
              <a:t>‹#›</a:t>
            </a:fld>
            <a:endParaRPr lang="en-US"/>
          </a:p>
        </p:txBody>
      </p:sp>
    </p:spTree>
    <p:extLst>
      <p:ext uri="{BB962C8B-B14F-4D97-AF65-F5344CB8AC3E}">
        <p14:creationId xmlns:p14="http://schemas.microsoft.com/office/powerpoint/2010/main" val="2437219462"/>
      </p:ext>
    </p:extLst>
  </p:cSld>
  <p:clrMap bg1="dk2" tx1="lt1" bg2="dk1" tx2="lt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extLst>
      <p:ext uri="{BB962C8B-B14F-4D97-AF65-F5344CB8AC3E}">
        <p14:creationId xmlns:p14="http://schemas.microsoft.com/office/powerpoint/2010/main" val="4257947434"/>
      </p:ext>
    </p:extLst>
  </p:cSld>
  <p:clrMap bg1="dk2" tx1="lt1" bg2="dk1" tx2="lt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 id="2147485444"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50754977"/>
      </p:ext>
    </p:extLst>
  </p:cSld>
  <p:clrMap bg1="lt1" tx1="dk1" bg2="lt2" tx2="dk2" accent1="accent1" accent2="accent2" accent3="accent3" accent4="accent4" accent5="accent5" accent6="accent6" hlink="hlink" folHlink="folHlink"/>
  <p:sldLayoutIdLst>
    <p:sldLayoutId id="2147485446"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 id="2147485457" r:id="rId12"/>
    <p:sldLayoutId id="21474854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62127881"/>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CB7754BF-214F-A341-98A0-B9D6E81900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6669136"/>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0.xml"/></Relationships>
</file>

<file path=ppt/slides/_rels/slide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3.xml"/><Relationship Id="rId1" Type="http://schemas.openxmlformats.org/officeDocument/2006/relationships/slideLayout" Target="../slideLayouts/slideLayout60.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4.xml"/><Relationship Id="rId1" Type="http://schemas.openxmlformats.org/officeDocument/2006/relationships/slideLayout" Target="../slideLayouts/slideLayout60.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46.xml"/><Relationship Id="rId1" Type="http://schemas.openxmlformats.org/officeDocument/2006/relationships/themeOverride" Target="../theme/themeOverride14.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6.xml"/><Relationship Id="rId1" Type="http://schemas.openxmlformats.org/officeDocument/2006/relationships/slideLayout" Target="../slideLayouts/slideLayout157.xml"/></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7.xml"/><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8.xml"/><Relationship Id="rId1" Type="http://schemas.openxmlformats.org/officeDocument/2006/relationships/slideLayout" Target="../slideLayouts/slideLayout10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9.xml"/><Relationship Id="rId1" Type="http://schemas.openxmlformats.org/officeDocument/2006/relationships/slideLayout" Target="../slideLayouts/slideLayout106.xml"/><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0.xml"/><Relationship Id="rId1" Type="http://schemas.openxmlformats.org/officeDocument/2006/relationships/slideLayout" Target="../slideLayouts/slideLayout10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5.xml"/><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68.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06.xml"/><Relationship Id="rId1" Type="http://schemas.openxmlformats.org/officeDocument/2006/relationships/themeOverride" Target="../theme/themeOverride15.xml"/><Relationship Id="rId5" Type="http://schemas.openxmlformats.org/officeDocument/2006/relationships/image" Target="../media/image106.png"/><Relationship Id="rId4" Type="http://schemas.openxmlformats.org/officeDocument/2006/relationships/image" Target="../media/image105.png"/></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8.xml"/><Relationship Id="rId1" Type="http://schemas.openxmlformats.org/officeDocument/2006/relationships/slideLayout" Target="../slideLayouts/slideLayout169.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9.xml"/><Relationship Id="rId1" Type="http://schemas.openxmlformats.org/officeDocument/2006/relationships/slideLayout" Target="../slideLayouts/slideLayout15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0.xml"/><Relationship Id="rId1" Type="http://schemas.openxmlformats.org/officeDocument/2006/relationships/slideLayout" Target="../slideLayouts/slideLayout174.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8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89.xml"/><Relationship Id="rId1" Type="http://schemas.openxmlformats.org/officeDocument/2006/relationships/themeOverride" Target="../theme/themeOverride16.xml"/><Relationship Id="rId4" Type="http://schemas.openxmlformats.org/officeDocument/2006/relationships/image" Target="../media/image10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2.xml"/><Relationship Id="rId1" Type="http://schemas.openxmlformats.org/officeDocument/2006/relationships/slideLayout" Target="../slideLayouts/slideLayout17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3.xml"/><Relationship Id="rId1" Type="http://schemas.openxmlformats.org/officeDocument/2006/relationships/slideLayout" Target="../slideLayouts/slideLayout15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4.xml"/><Relationship Id="rId1" Type="http://schemas.openxmlformats.org/officeDocument/2006/relationships/slideLayout" Target="../slideLayouts/slideLayout19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5.xml"/><Relationship Id="rId1" Type="http://schemas.openxmlformats.org/officeDocument/2006/relationships/slideLayout" Target="../slideLayouts/slideLayout209.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1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156.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9.xml"/><Relationship Id="rId1" Type="http://schemas.openxmlformats.org/officeDocument/2006/relationships/slideLayout" Target="../slideLayouts/slideLayout156.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0.xml"/><Relationship Id="rId1" Type="http://schemas.openxmlformats.org/officeDocument/2006/relationships/slideLayout" Target="../slideLayouts/slideLayout245.xml"/></Relationships>
</file>

<file path=ppt/slides/_rels/slide1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1.xml"/><Relationship Id="rId1" Type="http://schemas.openxmlformats.org/officeDocument/2006/relationships/slideLayout" Target="../slideLayouts/slideLayout156.xml"/></Relationships>
</file>

<file path=ppt/slides/_rels/slide1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250.xml"/><Relationship Id="rId4" Type="http://schemas.openxmlformats.org/officeDocument/2006/relationships/image" Target="../media/image121.png"/></Relationships>
</file>

<file path=ppt/slides/_rels/slide1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3.xml"/><Relationship Id="rId1" Type="http://schemas.openxmlformats.org/officeDocument/2006/relationships/slideLayout" Target="../slideLayouts/slideLayout106.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4.xml"/><Relationship Id="rId1" Type="http://schemas.openxmlformats.org/officeDocument/2006/relationships/slideLayout" Target="../slideLayouts/slideLayout26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5.xml"/><Relationship Id="rId1" Type="http://schemas.openxmlformats.org/officeDocument/2006/relationships/slideLayout" Target="../slideLayouts/slideLayout26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6.xml"/><Relationship Id="rId1" Type="http://schemas.openxmlformats.org/officeDocument/2006/relationships/slideLayout" Target="../slideLayouts/slideLayout27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7.xml"/><Relationship Id="rId1" Type="http://schemas.openxmlformats.org/officeDocument/2006/relationships/slideLayout" Target="../slideLayouts/slideLayout106.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8.xml"/><Relationship Id="rId1" Type="http://schemas.openxmlformats.org/officeDocument/2006/relationships/slideLayout" Target="../slideLayouts/slideLayout106.xml"/></Relationships>
</file>

<file path=ppt/slides/_rels/slide1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9.xml"/><Relationship Id="rId1" Type="http://schemas.openxmlformats.org/officeDocument/2006/relationships/slideLayout" Target="../slideLayouts/slideLayout106.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0.xml"/><Relationship Id="rId1" Type="http://schemas.openxmlformats.org/officeDocument/2006/relationships/slideLayout" Target="../slideLayouts/slideLayout106.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1.xml"/><Relationship Id="rId1" Type="http://schemas.openxmlformats.org/officeDocument/2006/relationships/slideLayout" Target="../slideLayouts/slideLayout106.xml"/></Relationships>
</file>

<file path=ppt/slides/_rels/slide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2.xml"/><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3.xml"/><Relationship Id="rId1" Type="http://schemas.openxmlformats.org/officeDocument/2006/relationships/slideLayout" Target="../slideLayouts/slideLayout60.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themeOverride" Target="../theme/themeOverride17.xml"/><Relationship Id="rId4" Type="http://schemas.openxmlformats.org/officeDocument/2006/relationships/image" Target="../media/image130.e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5.xml"/><Relationship Id="rId1" Type="http://schemas.openxmlformats.org/officeDocument/2006/relationships/slideLayout" Target="../slideLayouts/slideLayout60.xml"/></Relationships>
</file>

<file path=ppt/slides/_rels/slide1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6.xml"/><Relationship Id="rId1" Type="http://schemas.openxmlformats.org/officeDocument/2006/relationships/slideLayout" Target="../slideLayouts/slideLayout138.xml"/><Relationship Id="rId4" Type="http://schemas.openxmlformats.org/officeDocument/2006/relationships/image" Target="../media/image132.png"/></Relationships>
</file>

<file path=ppt/slides/_rels/slide1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7.xml"/><Relationship Id="rId1" Type="http://schemas.openxmlformats.org/officeDocument/2006/relationships/slideLayout" Target="../slideLayouts/slideLayout138.xml"/><Relationship Id="rId4" Type="http://schemas.openxmlformats.org/officeDocument/2006/relationships/image" Target="../media/image134.png"/></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38.xml"/></Relationships>
</file>

<file path=ppt/slides/_rels/slide15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4.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4.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4.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4.xml"/></Relationships>
</file>

<file path=ppt/slides/_rels/slide15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4.xml"/></Relationships>
</file>

<file path=ppt/slides/_rels/slide15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6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4.xml"/></Relationships>
</file>

<file path=ppt/slides/_rels/slide1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8.xml"/><Relationship Id="rId1" Type="http://schemas.openxmlformats.org/officeDocument/2006/relationships/slideLayout" Target="../slideLayouts/slideLayout60.xml"/></Relationships>
</file>

<file path=ppt/slides/_rels/slide1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19.jpeg"/></Relationships>
</file>

<file path=ppt/slides/_rels/slide16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1.xml"/><Relationship Id="rId1" Type="http://schemas.openxmlformats.org/officeDocument/2006/relationships/slideLayout" Target="../slideLayouts/slideLayout25.xml"/><Relationship Id="rId4" Type="http://schemas.openxmlformats.org/officeDocument/2006/relationships/image" Target="../media/image144.png"/></Relationships>
</file>

<file path=ppt/slides/_rels/slide16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2.xml"/><Relationship Id="rId1" Type="http://schemas.openxmlformats.org/officeDocument/2006/relationships/slideLayout" Target="../slideLayouts/slideLayout25.xml"/><Relationship Id="rId4" Type="http://schemas.openxmlformats.org/officeDocument/2006/relationships/image" Target="../media/image146.png"/></Relationships>
</file>

<file path=ppt/slides/_rels/slide1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3.xml"/><Relationship Id="rId1" Type="http://schemas.openxmlformats.org/officeDocument/2006/relationships/slideLayout" Target="../slideLayouts/slideLayout25.xml"/><Relationship Id="rId4" Type="http://schemas.openxmlformats.org/officeDocument/2006/relationships/image" Target="../media/image146.png"/></Relationships>
</file>

<file path=ppt/slides/_rels/slide1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4.xml"/><Relationship Id="rId1" Type="http://schemas.openxmlformats.org/officeDocument/2006/relationships/slideLayout" Target="../slideLayouts/slideLayout25.xml"/><Relationship Id="rId4" Type="http://schemas.openxmlformats.org/officeDocument/2006/relationships/image" Target="../media/image146.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335.xml"/><Relationship Id="rId1" Type="http://schemas.openxmlformats.org/officeDocument/2006/relationships/themeOverride" Target="../theme/themeOverride19.xml"/><Relationship Id="rId4" Type="http://schemas.openxmlformats.org/officeDocument/2006/relationships/image" Target="../media/image149.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335.xml"/><Relationship Id="rId1" Type="http://schemas.openxmlformats.org/officeDocument/2006/relationships/themeOverride" Target="../theme/themeOverride20.xml"/><Relationship Id="rId4" Type="http://schemas.openxmlformats.org/officeDocument/2006/relationships/image" Target="../media/image15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7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hemeOverride" Target="../theme/themeOverride21.xml"/><Relationship Id="rId4" Type="http://schemas.openxmlformats.org/officeDocument/2006/relationships/image" Target="../media/image151.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9.xml"/><Relationship Id="rId1" Type="http://schemas.openxmlformats.org/officeDocument/2006/relationships/slideLayout" Target="../slideLayouts/slideLayout106.xml"/><Relationship Id="rId4" Type="http://schemas.openxmlformats.org/officeDocument/2006/relationships/image" Target="../media/image1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hemeOverride" Target="../theme/themeOverride22.xml"/><Relationship Id="rId5" Type="http://schemas.openxmlformats.org/officeDocument/2006/relationships/image" Target="../media/image155.jpg"/><Relationship Id="rId4" Type="http://schemas.openxmlformats.org/officeDocument/2006/relationships/image" Target="../media/image154.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hemeOverride" Target="../theme/themeOverride23.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themeOverride" Target="../theme/themeOverride24.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themeOverride" Target="../theme/themeOverride25.xml"/><Relationship Id="rId4" Type="http://schemas.openxmlformats.org/officeDocument/2006/relationships/image" Target="../media/image156.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7.xml"/><Relationship Id="rId1" Type="http://schemas.openxmlformats.org/officeDocument/2006/relationships/themeOverride" Target="../theme/themeOverride26.xml"/><Relationship Id="rId4" Type="http://schemas.openxmlformats.org/officeDocument/2006/relationships/image" Target="../media/image157.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5.xml"/><Relationship Id="rId1" Type="http://schemas.openxmlformats.org/officeDocument/2006/relationships/slideLayout" Target="../slideLayouts/slideLayout283.xml"/><Relationship Id="rId4" Type="http://schemas.openxmlformats.org/officeDocument/2006/relationships/image" Target="../media/image153.png"/></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55.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4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34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35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31.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1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21.xml"/><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33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33.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31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316.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316.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31.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31.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9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91.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hyperlink" Target="https://www.slideshare.net/DaveSinNM/the-story-of-genesis-in-the-chinese-characters?qid=e6e52686-6545-4def-8537-2444d576b004&amp;v=&amp;b=&amp;from_search=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12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124.xml"/><Relationship Id="rId4" Type="http://schemas.openxmlformats.org/officeDocument/2006/relationships/image" Target="../media/image59.jpg"/></Relationships>
</file>

<file path=ppt/slides/_rels/slide4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9.xml"/><Relationship Id="rId1" Type="http://schemas.openxmlformats.org/officeDocument/2006/relationships/slideLayout" Target="../slideLayouts/slideLayout124.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124.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1.xml"/><Relationship Id="rId1" Type="http://schemas.openxmlformats.org/officeDocument/2006/relationships/slideLayout" Target="../slideLayouts/slideLayout12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124.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3.xml"/><Relationship Id="rId1" Type="http://schemas.openxmlformats.org/officeDocument/2006/relationships/slideLayout" Target="../slideLayouts/slideLayout124.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4.xml"/><Relationship Id="rId1" Type="http://schemas.openxmlformats.org/officeDocument/2006/relationships/slideLayout" Target="../slideLayouts/slideLayout124.xml"/><Relationship Id="rId4" Type="http://schemas.openxmlformats.org/officeDocument/2006/relationships/image" Target="../media/image66.jp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24.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297.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0.jpeg"/><Relationship Id="rId7" Type="http://schemas.openxmlformats.org/officeDocument/2006/relationships/diagramQuickStyle" Target="../diagrams/quickStyle1.xml"/><Relationship Id="rId2" Type="http://schemas.openxmlformats.org/officeDocument/2006/relationships/notesSlide" Target="../notesSlides/notesSlide49.xml"/><Relationship Id="rId1" Type="http://schemas.openxmlformats.org/officeDocument/2006/relationships/slideLayout" Target="../slideLayouts/slideLayout30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1.jpeg"/><Relationship Id="rId9" Type="http://schemas.microsoft.com/office/2007/relationships/diagramDrawing" Target="../diagrams/drawing1.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144.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44.xml"/><Relationship Id="rId4" Type="http://schemas.openxmlformats.org/officeDocument/2006/relationships/chart" Target="../charts/char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9.xml"/><Relationship Id="rId1" Type="http://schemas.openxmlformats.org/officeDocument/2006/relationships/themeOverride" Target="../theme/themeOverride8.xml"/><Relationship Id="rId5" Type="http://schemas.openxmlformats.org/officeDocument/2006/relationships/image" Target="../media/image76.jpe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9.xml"/><Relationship Id="rId1" Type="http://schemas.openxmlformats.org/officeDocument/2006/relationships/themeOverride" Target="../theme/themeOverride9.xml"/><Relationship Id="rId4" Type="http://schemas.openxmlformats.org/officeDocument/2006/relationships/image" Target="../media/image77.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77.jp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8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0.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4.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60.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6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86.jpeg"/></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4403"/>
          <a:stretch/>
        </p:blipFill>
        <p:spPr>
          <a:xfrm>
            <a:off x="0" y="0"/>
            <a:ext cx="9144000" cy="6381328"/>
          </a:xfrm>
          <a:prstGeom prst="rect">
            <a:avLst/>
          </a:prstGeom>
        </p:spPr>
      </p:pic>
      <p:sp>
        <p:nvSpPr>
          <p:cNvPr id="5" name="Title 4"/>
          <p:cNvSpPr>
            <a:spLocks noGrp="1"/>
          </p:cNvSpPr>
          <p:nvPr>
            <p:ph type="title" idx="4294967295"/>
          </p:nvPr>
        </p:nvSpPr>
        <p:spPr>
          <a:xfrm>
            <a:off x="323528" y="34531"/>
            <a:ext cx="8060432" cy="1988840"/>
          </a:xfrm>
        </p:spPr>
        <p:txBody>
          <a:bodyPr anchor="ctr"/>
          <a:lstStyle/>
          <a:p>
            <a:r>
              <a:rPr lang="ar-SA" sz="16600" dirty="0">
                <a:solidFill>
                  <a:schemeClr val="bg1"/>
                </a:solidFill>
                <a:effectLst>
                  <a:glow rad="228600">
                    <a:srgbClr val="000000">
                      <a:alpha val="75000"/>
                    </a:srgbClr>
                  </a:glow>
                </a:effectLst>
              </a:rPr>
              <a:t>٢ يوحنا</a:t>
            </a:r>
            <a:endParaRPr lang="en-US" sz="16600" dirty="0">
              <a:solidFill>
                <a:schemeClr val="bg1"/>
              </a:solidFill>
              <a:effectLst>
                <a:glow rad="228600">
                  <a:srgbClr val="000000">
                    <a:alpha val="75000"/>
                  </a:srgbClr>
                </a:glow>
              </a:effectLst>
            </a:endParaRPr>
          </a:p>
        </p:txBody>
      </p:sp>
      <p:sp>
        <p:nvSpPr>
          <p:cNvPr id="6" name="Title 4"/>
          <p:cNvSpPr txBox="1">
            <a:spLocks/>
          </p:cNvSpPr>
          <p:nvPr/>
        </p:nvSpPr>
        <p:spPr bwMode="auto">
          <a:xfrm>
            <a:off x="876400" y="2281976"/>
            <a:ext cx="82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7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128"/>
                <a:cs typeface="Arial" panose="020B0604020202020204" pitchFamily="34" charset="0"/>
              </a:rPr>
              <a:t>حدود المحبة </a:t>
            </a:r>
            <a:endParaRPr kumimoji="0" lang="en-US" sz="72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8" name="Rectangle 7">
            <a:extLst>
              <a:ext uri="{FF2B5EF4-FFF2-40B4-BE49-F238E27FC236}">
                <a16:creationId xmlns:a16="http://schemas.microsoft.com/office/drawing/2014/main" id="{08F9666D-604B-FE1C-03ED-F6068C6C7D86}"/>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78111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SA" sz="3600" b="1" dirty="0">
                <a:solidFill>
                  <a:srgbClr val="FFFFFF"/>
                </a:solidFill>
                <a:latin typeface="Arial" panose="020B0604020202020204" pitchFamily="34" charset="0"/>
                <a:ea typeface="ＭＳ Ｐゴシック" charset="0"/>
                <a:cs typeface="Arial" panose="020B0604020202020204" pitchFamily="34" charset="0"/>
              </a:rPr>
              <a:t>2 يوحن</a:t>
            </a:r>
            <a:r>
              <a:rPr lang="ar-JO" sz="3600" b="1" dirty="0">
                <a:solidFill>
                  <a:srgbClr val="FFFFFF"/>
                </a:solidFill>
                <a:latin typeface="Arial" panose="020B0604020202020204" pitchFamily="34" charset="0"/>
                <a:ea typeface="ＭＳ Ｐゴシック" charset="0"/>
                <a:cs typeface="Arial" panose="020B0604020202020204" pitchFamily="34" charset="0"/>
              </a:rPr>
              <a:t>ا</a:t>
            </a:r>
            <a:r>
              <a:rPr lang="en-US" sz="3600" b="1" dirty="0">
                <a:solidFill>
                  <a:srgbClr val="FFFFFF"/>
                </a:solidFill>
                <a:latin typeface="Arial" panose="020B0604020202020204" pitchFamily="34" charset="0"/>
                <a:ea typeface="ＭＳ Ｐゴシック" charset="0"/>
                <a:cs typeface="Arial" panose="020B0604020202020204" pitchFamily="34" charset="0"/>
              </a:rPr>
              <a:t>– </a:t>
            </a:r>
            <a:r>
              <a:rPr lang="ar-SA" sz="3600" b="1" dirty="0">
                <a:solidFill>
                  <a:srgbClr val="FFFFFF"/>
                </a:solidFill>
                <a:latin typeface="Arial" panose="020B0604020202020204" pitchFamily="34" charset="0"/>
                <a:ea typeface="ＭＳ Ｐゴシック" charset="0"/>
                <a:cs typeface="Arial" panose="020B0604020202020204" pitchFamily="34" charset="0"/>
              </a:rPr>
              <a:t>مخطط </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56674" name="Text Box 7"/>
          <p:cNvSpPr txBox="1">
            <a:spLocks noChangeArrowheads="1"/>
          </p:cNvSpPr>
          <p:nvPr/>
        </p:nvSpPr>
        <p:spPr bwMode="auto">
          <a:xfrm>
            <a:off x="8410981"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675" name="Group 72"/>
          <p:cNvGrpSpPr>
            <a:grpSpLocks/>
          </p:cNvGrpSpPr>
          <p:nvPr/>
        </p:nvGrpSpPr>
        <p:grpSpPr bwMode="auto">
          <a:xfrm>
            <a:off x="133350" y="838200"/>
            <a:ext cx="8858250" cy="5867400"/>
            <a:chOff x="24" y="576"/>
            <a:chExt cx="4200"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حدود المحبة </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مساعدة المعلمين الحقيقيون</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لإ</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بتع</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د عن المعلمين الكذبة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آ</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يات من 1-6</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آ</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يات من 7 -13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السير في الوصايا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الحذر</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من المزيف</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ن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إيجابي </a:t>
                </a: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سلبي </a:t>
                </a: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يظهر الحق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يدافع عن الحق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7" name="Group 56"/>
            <p:cNvGrpSpPr>
              <a:grpSpLocks/>
            </p:cNvGrpSpPr>
            <p:nvPr/>
          </p:nvGrpSpPr>
          <p:grpSpPr bwMode="auto">
            <a:xfrm>
              <a:off x="24" y="2824"/>
              <a:ext cx="712" cy="562"/>
              <a:chOff x="0" y="3728"/>
              <a:chExt cx="712" cy="933"/>
            </a:xfrm>
          </p:grpSpPr>
          <p:sp>
            <p:nvSpPr>
              <p:cNvPr id="156706" name="Rectangle 25"/>
              <p:cNvSpPr>
                <a:spLocks noChangeArrowheads="1"/>
              </p:cNvSpPr>
              <p:nvPr/>
            </p:nvSpPr>
            <p:spPr bwMode="auto">
              <a:xfrm>
                <a:off x="32"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تحيات بالحق والمحبة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(1-3)</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مدح</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الطاعة</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4</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الحض</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على المحبة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lang="ar-JO" altLang="zh-CN" sz="2000" b="1" dirty="0">
                    <a:solidFill>
                      <a:srgbClr val="00172E"/>
                    </a:solidFill>
                    <a:latin typeface="Arial" panose="020B0604020202020204" pitchFamily="34" charset="0"/>
                    <a:ea typeface="宋体" charset="0"/>
                    <a:cs typeface="Arial" panose="020B0604020202020204" pitchFamily="34" charset="0"/>
                  </a:rPr>
                  <a:t>5-6</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حظر مساعدة</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لمعلمين الكذبة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7-11</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زيارة متوقعة وتحيات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lang="ar-JO" altLang="zh-CN" sz="2000" b="1" dirty="0">
                    <a:solidFill>
                      <a:srgbClr val="00172E"/>
                    </a:solidFill>
                    <a:latin typeface="Arial" panose="020B0604020202020204" pitchFamily="34" charset="0"/>
                    <a:ea typeface="宋体" charset="0"/>
                    <a:cs typeface="Arial" panose="020B0604020202020204" pitchFamily="34" charset="0"/>
                  </a:rPr>
                  <a:t>12-13</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افسس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85-95 م</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76696564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6673"/>
                                        </p:tgtEl>
                                        <p:attrNameLst>
                                          <p:attrName>style.visibility</p:attrName>
                                        </p:attrNameLst>
                                      </p:cBhvr>
                                      <p:to>
                                        <p:strVal val="visible"/>
                                      </p:to>
                                    </p:set>
                                    <p:animEffect transition="in" filter="blinds(horizontal)">
                                      <p:cBhvr>
                                        <p:cTn id="7" dur="500"/>
                                        <p:tgtEl>
                                          <p:spTgt spid="156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ar-JO" dirty="0">
                <a:latin typeface="Arial" panose="020B0604020202020204" pitchFamily="34" charset="0"/>
                <a:cs typeface="Arial" panose="020B0604020202020204" pitchFamily="34" charset="0"/>
              </a:rPr>
              <a:t>جويل أوستين</a:t>
            </a:r>
            <a:endParaRPr lang="en-US"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marR="0" lvl="0" indent="-357188" algn="r" defTabSz="914400" rtl="1" eaLnBrk="0" fontAlgn="base" latinLnBrk="0" hangingPunct="0">
              <a:lnSpc>
                <a:spcPct val="80000"/>
              </a:lnSpc>
              <a:spcBef>
                <a:spcPct val="0"/>
              </a:spcBef>
              <a:spcAft>
                <a:spcPct val="0"/>
              </a:spcAft>
              <a:buClrTx/>
              <a:buSzTx/>
              <a:buFont typeface="Arial"/>
              <a:buChar char="•"/>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 وعظ عن</a:t>
            </a:r>
          </a:p>
          <a:p>
            <a:pPr marL="0" marR="0" lvl="0" indent="0" algn="r" defTabSz="914400" rtl="1" eaLnBrk="0" fontAlgn="base" latinLnBrk="0" hangingPunct="0">
              <a:lnSpc>
                <a:spcPct val="8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الخطية</a:t>
            </a:r>
            <a:endParaRPr kumimoji="0" lang="en-US"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marR="0" lvl="0" indent="-357188" algn="r" defTabSz="914400" rtl="1" eaLnBrk="0" fontAlgn="base" latinLnBrk="0" hangingPunct="0">
              <a:lnSpc>
                <a:spcPct val="80000"/>
              </a:lnSpc>
              <a:spcBef>
                <a:spcPct val="0"/>
              </a:spcBef>
              <a:spcAft>
                <a:spcPct val="0"/>
              </a:spcAft>
              <a:buClrTx/>
              <a:buSzTx/>
              <a:buFont typeface="Arial"/>
              <a:buChar char="•"/>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أداء الصلاة في زفاف</a:t>
            </a:r>
          </a:p>
          <a:p>
            <a:pPr marL="0" marR="0" lvl="0" indent="0" algn="r" defTabSz="914400" rtl="1" eaLnBrk="0" fontAlgn="base" latinLnBrk="0" hangingPunct="0">
              <a:lnSpc>
                <a:spcPct val="8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مثلي الجنس.</a:t>
            </a:r>
            <a:endParaRPr kumimoji="0" lang="en-US"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صلوات سحرية، رسائل تشعرك </a:t>
            </a: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a:t>
            </a: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نك </a:t>
            </a: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بخير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لاهوت على طريق</a:t>
            </a: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a:t>
            </a: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 حق</a:t>
            </a: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a:t>
            </a: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هذا أمر أروع مما </a:t>
            </a:r>
            <a:endPar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حذر منه بولس</a:t>
            </a:r>
            <a:endParaRPr kumimoji="0" lang="en-US"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ar-JO" dirty="0">
                <a:latin typeface="Arial" panose="020B0604020202020204" pitchFamily="34" charset="0"/>
                <a:cs typeface="Arial" panose="020B0604020202020204" pitchFamily="34" charset="0"/>
              </a:rPr>
              <a:t>التحدث التحفيزي</a:t>
            </a:r>
            <a:endParaRPr lang="en-US" dirty="0">
              <a:latin typeface="Arial" panose="020B0604020202020204" pitchFamily="34" charset="0"/>
              <a:cs typeface="Arial" panose="020B0604020202020204" pitchFamily="34" charset="0"/>
            </a:endParaRP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http://</a:t>
            </a:r>
            <a:r>
              <a:rPr kumimoji="0" lang="en-US" sz="1200" u="none" strike="noStrike" kern="1200" cap="none" spc="0" normalizeH="0" baseline="0" noProof="0" dirty="0" err="1">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www.conservativecut.com</a:t>
            </a:r>
            <a:r>
              <a:rPr kumimoji="0" lang="en-US" sz="1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/blog/?tag=false-teacher</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ar-JO" dirty="0">
                <a:latin typeface="Arial" panose="020B0604020202020204" pitchFamily="34" charset="0"/>
                <a:cs typeface="Arial" panose="020B0604020202020204" pitchFamily="34" charset="0"/>
              </a:rPr>
              <a:t>جدل الرؤية العالمية</a:t>
            </a:r>
            <a:endParaRPr lang="en-US" dirty="0">
              <a:latin typeface="Arial" panose="020B0604020202020204" pitchFamily="34" charset="0"/>
              <a:cs typeface="Arial" panose="020B0604020202020204" pitchFamily="34" charset="0"/>
            </a:endParaRPr>
          </a:p>
        </p:txBody>
      </p:sp>
      <p:pic>
        <p:nvPicPr>
          <p:cNvPr id="152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3313112" cy="38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131840" y="476250"/>
            <a:ext cx="5988348"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الرئيس التنفيذي ريتشارد ستيرنز</a:t>
            </a:r>
            <a:endParaRPr kumimoji="0" lang="en-US" sz="4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714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ar-JO" dirty="0">
                <a:latin typeface="Arial" panose="020B0604020202020204" pitchFamily="34" charset="0"/>
                <a:cs typeface="Arial" panose="020B0604020202020204" pitchFamily="34" charset="0"/>
              </a:rPr>
              <a:t>جدل منظمة الرؤية</a:t>
            </a:r>
            <a:endParaRPr lang="en-US" dirty="0">
              <a:latin typeface="Arial" panose="020B0604020202020204" pitchFamily="34" charset="0"/>
              <a:cs typeface="Arial" panose="020B0604020202020204" pitchFamily="34" charset="0"/>
            </a:endParaRPr>
          </a:p>
        </p:txBody>
      </p:sp>
      <p:pic>
        <p:nvPicPr>
          <p:cNvPr id="154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جاكلين فولر</a:t>
            </a:r>
            <a:endParaRPr kumimoji="0" lang="en-US" sz="44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54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268413"/>
            <a:ext cx="3768725" cy="275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58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SA" sz="3600" b="1" dirty="0">
                <a:solidFill>
                  <a:srgbClr val="FFFFFF"/>
                </a:solidFill>
                <a:latin typeface="Arial" panose="020B0604020202020204" pitchFamily="34" charset="0"/>
                <a:ea typeface="ＭＳ Ｐゴシック" charset="0"/>
                <a:cs typeface="Arial" panose="020B0604020202020204" pitchFamily="34" charset="0"/>
              </a:rPr>
              <a:t>2 يوحن</a:t>
            </a:r>
            <a:r>
              <a:rPr lang="ar-JO" sz="3600" b="1" dirty="0">
                <a:solidFill>
                  <a:srgbClr val="FFFFFF"/>
                </a:solidFill>
                <a:latin typeface="Arial" panose="020B0604020202020204" pitchFamily="34" charset="0"/>
                <a:ea typeface="ＭＳ Ｐゴシック" charset="0"/>
                <a:cs typeface="Arial" panose="020B0604020202020204" pitchFamily="34" charset="0"/>
              </a:rPr>
              <a:t>ا</a:t>
            </a:r>
            <a:r>
              <a:rPr lang="en-US" sz="3600" b="1" dirty="0">
                <a:solidFill>
                  <a:srgbClr val="FFFFFF"/>
                </a:solidFill>
                <a:latin typeface="Arial" panose="020B0604020202020204" pitchFamily="34" charset="0"/>
                <a:ea typeface="ＭＳ Ｐゴシック" charset="0"/>
                <a:cs typeface="Arial" panose="020B0604020202020204" pitchFamily="34" charset="0"/>
              </a:rPr>
              <a:t>– </a:t>
            </a:r>
            <a:r>
              <a:rPr lang="ar-SA" sz="3600" b="1" dirty="0">
                <a:solidFill>
                  <a:srgbClr val="FFFFFF"/>
                </a:solidFill>
                <a:latin typeface="Arial" panose="020B0604020202020204" pitchFamily="34" charset="0"/>
                <a:ea typeface="ＭＳ Ｐゴシック" charset="0"/>
                <a:cs typeface="Arial" panose="020B0604020202020204" pitchFamily="34" charset="0"/>
              </a:rPr>
              <a:t>مخطط </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56674" name="Text Box 7"/>
          <p:cNvSpPr txBox="1">
            <a:spLocks noChangeArrowheads="1"/>
          </p:cNvSpPr>
          <p:nvPr/>
        </p:nvSpPr>
        <p:spPr bwMode="auto">
          <a:xfrm>
            <a:off x="8410981"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56675" name="Group 72"/>
          <p:cNvGrpSpPr>
            <a:grpSpLocks/>
          </p:cNvGrpSpPr>
          <p:nvPr/>
        </p:nvGrpSpPr>
        <p:grpSpPr bwMode="auto">
          <a:xfrm>
            <a:off x="133350" y="838200"/>
            <a:ext cx="8858250" cy="5867400"/>
            <a:chOff x="24" y="576"/>
            <a:chExt cx="4200"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حدود المحبة </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مساعدة المعلمين الحقيقيون</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لإ</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بتع</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د عن المعلمين الكذبة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آ</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يات من 1-6</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آ</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يات من 7 -13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السير في الوصايا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الحذر</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من المزيف</a:t>
                </a: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ن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إيجابي </a:t>
                </a: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سلبي </a:t>
                </a: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يظهر الحق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يدافع عن الحق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7" name="Group 56"/>
            <p:cNvGrpSpPr>
              <a:grpSpLocks/>
            </p:cNvGrpSpPr>
            <p:nvPr/>
          </p:nvGrpSpPr>
          <p:grpSpPr bwMode="auto">
            <a:xfrm>
              <a:off x="24" y="2824"/>
              <a:ext cx="712" cy="562"/>
              <a:chOff x="0" y="3728"/>
              <a:chExt cx="712" cy="933"/>
            </a:xfrm>
          </p:grpSpPr>
          <p:sp>
            <p:nvSpPr>
              <p:cNvPr id="156706" name="Rectangle 25"/>
              <p:cNvSpPr>
                <a:spLocks noChangeArrowheads="1"/>
              </p:cNvSpPr>
              <p:nvPr/>
            </p:nvSpPr>
            <p:spPr bwMode="auto">
              <a:xfrm>
                <a:off x="32"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تحيات بالحق والمحبة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(1-3)</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مدح</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الطاعة</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4</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4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الحض</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على المحبة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5-6</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حظر مساعدة</a:t>
                </a:r>
                <a:b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b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لمعلمين الكذبة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7-11</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زيارة متوقعة وتحيات </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12-13</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افسس </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85-95 م</a:t>
                </a:r>
                <a:endParaRPr kumimoji="0" lang="en-US"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70069996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6673"/>
                                        </p:tgtEl>
                                        <p:attrNameLst>
                                          <p:attrName>style.visibility</p:attrName>
                                        </p:attrNameLst>
                                      </p:cBhvr>
                                      <p:to>
                                        <p:strVal val="visible"/>
                                      </p:to>
                                    </p:set>
                                    <p:animEffect transition="in" filter="blinds(horizontal)">
                                      <p:cBhvr>
                                        <p:cTn id="7" dur="500"/>
                                        <p:tgtEl>
                                          <p:spTgt spid="156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المتابعة العلائقية (12- 13)</a:t>
            </a:r>
            <a:endParaRPr lang="en-US"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628800"/>
            <a:ext cx="9144000" cy="4263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٢ يوحنا ١ : ١٢-١٣</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12 إذ كان لي كثير لأكتب إليكم، لم أرد أن يكون بورق وحبر، لأني أرجو أن آتي إليكم وأتكلم فما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لفم، لكي يكون فرحنا كاملا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lang="ar-JO" sz="3600" b="1" dirty="0">
                <a:solidFill>
                  <a:srgbClr val="FFFFFF"/>
                </a:solidFill>
                <a:latin typeface="Arial" panose="020B0604020202020204" pitchFamily="34" charset="0"/>
                <a:cs typeface="Arial" panose="020B0604020202020204" pitchFamily="34" charset="0"/>
              </a:rPr>
              <a:t> 13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يسلم عليك أولاد أختك المختارة. آمين.</a:t>
            </a:r>
          </a:p>
        </p:txBody>
      </p:sp>
    </p:spTree>
    <p:extLst>
      <p:ext uri="{BB962C8B-B14F-4D97-AF65-F5344CB8AC3E}">
        <p14:creationId xmlns:p14="http://schemas.microsoft.com/office/powerpoint/2010/main" val="9468981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طريقتين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mn-cs"/>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1335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الفكرة الرئيسية </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 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من خلال عدم مساندة من يحجبو</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001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لا يمكن فقدان الخلاص بالنعمة</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367905" y="1526775"/>
            <a:ext cx="5537062" cy="29847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إذا لم </a:t>
            </a:r>
            <a:r>
              <a:rPr lang="ar-JO" sz="3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تحصل</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على خلاصك            فكيف س</a:t>
            </a:r>
            <a:r>
              <a:rPr lang="ar-JO" sz="3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تفقد</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تيموثي كيلر </a:t>
            </a: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2460757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ar-JO" dirty="0">
                <a:effectLst>
                  <a:glow rad="165100">
                    <a:schemeClr val="tx1"/>
                  </a:glow>
                </a:effectLst>
              </a:rPr>
              <a:t>وعد المسيح بمكافآت للثبات</a:t>
            </a:r>
            <a:br>
              <a:rPr lang="ar-JO" dirty="0">
                <a:effectLst>
                  <a:glow rad="165100">
                    <a:schemeClr val="tx1"/>
                  </a:glow>
                </a:effectLst>
              </a:rPr>
            </a:br>
            <a:r>
              <a:rPr lang="ar-JO" dirty="0">
                <a:effectLst>
                  <a:glow rad="165100">
                    <a:schemeClr val="tx1"/>
                  </a:glow>
                </a:effectLst>
              </a:rPr>
              <a:t>(رؤ 3: 11ب)</a:t>
            </a:r>
            <a:r>
              <a:rPr lang="en-US" dirty="0">
                <a:effectLst>
                  <a:glow rad="165100">
                    <a:schemeClr val="tx1"/>
                  </a:glow>
                </a:effectLst>
              </a:rPr>
              <a:t> </a:t>
            </a:r>
          </a:p>
        </p:txBody>
      </p:sp>
      <p:sp>
        <p:nvSpPr>
          <p:cNvPr id="5" name="Rectangle 2"/>
          <p:cNvSpPr txBox="1">
            <a:spLocks noChangeArrowheads="1"/>
          </p:cNvSpPr>
          <p:nvPr/>
        </p:nvSpPr>
        <p:spPr bwMode="auto">
          <a:xfrm>
            <a:off x="5943600" y="1955109"/>
            <a:ext cx="3200400"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ها أنا آتي سريعاً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تمسك بما عندك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لئلا يأخذ       أحد إكليلك</a:t>
            </a:r>
            <a:endParaRPr kumimoji="0" lang="en-US"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212299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Acrostic Bible – </a:t>
            </a:r>
            <a:r>
              <a:rPr lang="ar-SA" b="1" dirty="0">
                <a:latin typeface="Arial" panose="020B0604020202020204" pitchFamily="34" charset="0"/>
                <a:ea typeface="ＭＳ Ｐゴシック" charset="0"/>
                <a:cs typeface="Arial" panose="020B0604020202020204" pitchFamily="34" charset="0"/>
              </a:rPr>
              <a:t>2 يوحنا</a:t>
            </a:r>
            <a:endParaRPr lang="en-US" b="1" dirty="0">
              <a:latin typeface="Arial" panose="020B0604020202020204" pitchFamily="34" charset="0"/>
              <a:ea typeface="ＭＳ Ｐゴシック" charset="0"/>
              <a:cs typeface="Arial" panose="020B0604020202020204" pitchFamily="34" charset="0"/>
            </a:endParaRPr>
          </a:p>
        </p:txBody>
      </p:sp>
      <p:pic>
        <p:nvPicPr>
          <p:cNvPr id="1228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115888"/>
            <a:ext cx="5276850" cy="659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6"/>
          <p:cNvSpPr txBox="1">
            <a:spLocks noChangeArrowheads="1"/>
          </p:cNvSpPr>
          <p:nvPr/>
        </p:nvSpPr>
        <p:spPr bwMode="auto">
          <a:xfrm>
            <a:off x="1066800" y="115888"/>
            <a:ext cx="53340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2 يوحنا</a:t>
            </a:r>
            <a:endParaRPr kumimoji="0" lang="en-US"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9" name="Rectangle 7"/>
          <p:cNvSpPr txBox="1">
            <a:spLocks noChangeArrowheads="1"/>
          </p:cNvSpPr>
          <p:nvPr/>
        </p:nvSpPr>
        <p:spPr bwMode="auto">
          <a:xfrm>
            <a:off x="1115616" y="4077072"/>
            <a:ext cx="2952328" cy="1944216"/>
          </a:xfrm>
          <a:prstGeom prst="rect">
            <a:avLst/>
          </a:prstGeom>
          <a:solidFill>
            <a:schemeClr val="bg1"/>
          </a:solidFill>
          <a:ln w="9525">
            <a:no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حدود المحبة </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1"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22885" name="Text Box 6"/>
          <p:cNvSpPr txBox="1">
            <a:spLocks noChangeArrowheads="1"/>
          </p:cNvSpPr>
          <p:nvPr/>
        </p:nvSpPr>
        <p:spPr bwMode="auto">
          <a:xfrm>
            <a:off x="533400" y="764704"/>
            <a:ext cx="5638800" cy="15097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للسيدة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893763" marR="0" lvl="0" indent="-893763"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4-6</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الحث على محبة ال</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خرين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893763" marR="0" lvl="0" indent="-893763"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7-11</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خداع المسيح الدجال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893763" marR="0" lvl="0" indent="-893763"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12-13</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الشوق للزيارة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7670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ar-JO" dirty="0">
                <a:effectLst>
                  <a:glow rad="165100">
                    <a:schemeClr val="tx1"/>
                  </a:glow>
                </a:effectLst>
              </a:rPr>
              <a:t>يمكن فقدان المكافآت</a:t>
            </a:r>
            <a:endParaRPr lang="en-US" dirty="0">
              <a:effectLst>
                <a:glow rad="165100">
                  <a:schemeClr val="tx1"/>
                </a:glow>
              </a:effectLst>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a:t>
            </a:r>
            <a:r>
              <a:rPr kumimoji="0" lang="en-US"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I have given you an open door that no one can shut</a:t>
            </a:r>
            <a:r>
              <a:rPr kumimoji="0" lang="ru-RU"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a:t>
            </a:r>
            <a:r>
              <a:rPr kumimoji="0" lang="en-US"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ar-JO" sz="3200" b="1" dirty="0">
                <a:effectLst>
                  <a:glow rad="165100">
                    <a:prstClr val="black"/>
                  </a:glow>
                </a:effectLst>
                <a:latin typeface="Arial" panose="020B0604020202020204" pitchFamily="34" charset="0"/>
                <a:ea typeface="ＭＳ Ｐゴシック" charset="0"/>
                <a:cs typeface="Arial" panose="020B0604020202020204" pitchFamily="34" charset="0"/>
              </a:rPr>
              <a:t>أ</a:t>
            </a: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نظروا إلى أنفسكم لئلا نضيع ما عملناه بل ننال أجراً تاماً</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2 يو 8</a:t>
            </a:r>
            <a:endParaRPr kumimoji="0" lang="en-US"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7893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اليوم</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9186447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من المسيح</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8287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dirty="0">
                <a:solidFill>
                  <a:srgbClr val="FFFFFF"/>
                </a:solidFill>
                <a:effectLst>
                  <a:glow rad="177800">
                    <a:srgbClr val="000000"/>
                  </a:glow>
                </a:effectLst>
                <a:ea typeface="ＭＳ Ｐゴシック" charset="0"/>
              </a:rPr>
              <a:t>الحكم المستقبلي للملوك الخدام</a:t>
            </a:r>
            <a:endParaRPr lang="en-US" sz="6000" dirty="0">
              <a:solidFill>
                <a:srgbClr val="FFFFFF"/>
              </a:solidFill>
              <a:effectLst>
                <a:glow rad="177800">
                  <a:srgbClr val="000000"/>
                </a:glow>
              </a:effectLst>
              <a:ea typeface="ＭＳ Ｐゴシック"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86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في العهد القديم</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Tree>
    <p:extLst>
      <p:ext uri="{BB962C8B-B14F-4D97-AF65-F5344CB8AC3E}">
        <p14:creationId xmlns:p14="http://schemas.microsoft.com/office/powerpoint/2010/main" val="33086068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الميراث في العهد القديم</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يوجد فرق بين ميراث أرض كنعان والعيش هناك، الأول يتحدث عن الإمتلاك والثاني عن مجرد الإقامة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بينما حصلت إسرائيل على وعد الميراث كأمة، فإن شرط التمتع بحق ميراثهم لأرض كنعان كان الإيمان، الطاعة  تتميم المهمة. الوعد بالرغم من أنه وعد وطني، فقد تم تطبيقه فقط على البقية المؤمنة المطيعة . </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1754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الميراث في العهد القديم</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3. الميراث لا يجب أن يُعادل بالسماء بل بشيء بالإضافة إلى السماء، موعود به لأولئك المؤمنين الذين يطيعون الرب بأمانة.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مثلما فقد مؤمنو العهد القديم ميراثهم الأرضي من خلال العصيان، يمكننا أيضًا أن نخسر مكافأتنا المستقبلية (الميراث) بفشل مماثل، ومع ذلك فإن فقدان الميراث لا يعني فقدان الخلاص .</a:t>
            </a:r>
            <a:endParaRPr kumimoji="0" lang="en-SG"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0960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الميراث في العهد القديم</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تم التمتع بنوعين من الميراث في العهد القديم، فجميع الإسرائيليين الذين آمنوا وبالتالي تجددوا كان الله هو ميراثهم، لكن لم يرث جميعهم الأرض . هذا يمهد الطريق لمفهوم أن العهد الجديد قد يعلم أيضاً ميراثين، نحن جميعاً ورثة الله، لكننا لسنا جميعًا ورثة مشتركين مع المسيح، ما لم نثابر حتى نهاية الحياة، حيث يشير الأول إلى خلاصنا والآخر يشير إلى مكافأتنا.</a:t>
            </a:r>
            <a:endParaRPr kumimoji="0" lang="en-SG"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866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الميراث في العهد القديم</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 كان كل ابن لإسرائيل وريثاً لله ووريثاً لكنعان، بفضل الإيمان بالله الذي أدى إلى التجديد، ومع ذلك فإن المؤمنين في إسرائيل هم وحدهم الذين سيحافظون على مكانتهم كأبناء بكر ،ينالون بالفعل ما وُعد لهم كميراث</a:t>
            </a:r>
            <a:endParaRPr kumimoji="0" lang="en-SG"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5044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في العهد الجديد</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1472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يوحنا</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ar-SA" sz="8000" dirty="0">
                <a:solidFill>
                  <a:schemeClr val="tx1"/>
                </a:solidFill>
                <a:ea typeface="ＭＳ Ｐゴシック" charset="0"/>
              </a:rPr>
              <a:t>كن مميزا</a:t>
            </a:r>
            <a:r>
              <a:rPr lang="ar-JO" sz="8000" dirty="0">
                <a:solidFill>
                  <a:schemeClr val="tx1"/>
                </a:solidFill>
                <a:ea typeface="ＭＳ Ｐゴシック" charset="0"/>
              </a:rPr>
              <a:t>ً</a:t>
            </a:r>
            <a:r>
              <a:rPr lang="ar-SA" sz="8000" dirty="0">
                <a:solidFill>
                  <a:schemeClr val="tx1"/>
                </a:solidFill>
                <a:ea typeface="ＭＳ Ｐゴシック" charset="0"/>
              </a:rPr>
              <a:t> </a:t>
            </a:r>
            <a:endParaRPr lang="en-US" sz="8000" dirty="0">
              <a:solidFill>
                <a:schemeClr val="tx1"/>
              </a:solidFill>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204399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نوعين من الميراث</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85422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الأكاليل في العهد الجديد</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يفنى</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 9: 25</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الرجاء</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 2: 19</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الحياة</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 1: 12</a:t>
            </a:r>
            <a:br>
              <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 2: 10</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المجد</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بط 5: 4</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البر</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 4: 8</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57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pPr rtl="1"/>
            <a:r>
              <a:rPr lang="ar-JO" sz="2800" dirty="0">
                <a:effectLst>
                  <a:glow rad="177800">
                    <a:schemeClr val="tx1"/>
                  </a:glow>
                </a:effectLst>
                <a:ea typeface="ＭＳ Ｐゴシック" charset="0"/>
              </a:rPr>
              <a:t>ولا يكون ليل هناك ولا يحتاجون إلى سراج أو نور شمس لأن الرب الإله ينير عليهم وهم سيملكون إلى أبد الآبدين (رؤيا</a:t>
            </a:r>
            <a:r>
              <a:rPr lang="en-US" sz="2800" dirty="0">
                <a:effectLst>
                  <a:glow rad="177800">
                    <a:schemeClr val="tx1"/>
                  </a:glow>
                </a:effectLst>
                <a:ea typeface="ＭＳ Ｐゴシック" charset="0"/>
              </a:rPr>
              <a:t> </a:t>
            </a:r>
            <a:r>
              <a:rPr lang="ar-JO" sz="2800" dirty="0">
                <a:effectLst>
                  <a:glow rad="177800">
                    <a:schemeClr val="tx1"/>
                  </a:glow>
                </a:effectLst>
                <a:ea typeface="ＭＳ Ｐゴシック" charset="0"/>
              </a:rPr>
              <a:t>22</a:t>
            </a:r>
            <a:r>
              <a:rPr lang="en-US" sz="2800" dirty="0">
                <a:effectLst>
                  <a:glow rad="177800">
                    <a:schemeClr val="tx1"/>
                  </a:glow>
                </a:effectLst>
                <a:ea typeface="ＭＳ Ｐゴシック" charset="0"/>
              </a:rPr>
              <a:t> </a:t>
            </a:r>
            <a:r>
              <a:rPr lang="ar-JO" sz="2800" dirty="0">
                <a:effectLst>
                  <a:glow rad="177800">
                    <a:schemeClr val="tx1"/>
                  </a:glow>
                </a:effectLst>
                <a:ea typeface="ＭＳ Ｐゴシック" charset="0"/>
              </a:rPr>
              <a:t>: 5)</a:t>
            </a:r>
            <a:endParaRPr lang="en-US"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21645637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مع ذلك لا يزال هناك التأديب الإلهي</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8805094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31"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9"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7"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5"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3"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1" name="TextBox 35"/>
            <p:cNvSpPr txBox="1">
              <a:spLocks noChangeArrowheads="1"/>
            </p:cNvSpPr>
            <p:nvPr/>
          </p:nvSpPr>
          <p:spPr bwMode="auto">
            <a:xfrm>
              <a:off x="1619672" y="5631631"/>
              <a:ext cx="82718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21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059113" y="2620820"/>
            <a:ext cx="3313112"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يجلس معي في عرشي</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كما غلبت أنا أيضاً وجلست مع أبي في عرشه (3: 21)</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773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br>
              <a:rPr lang="en-US" sz="4000" dirty="0">
                <a:solidFill>
                  <a:schemeClr val="tx1"/>
                </a:solidFill>
                <a:effectLst>
                  <a:outerShdw blurRad="38100" dist="38100" dir="2700000" algn="tl">
                    <a:srgbClr val="DDDDDD"/>
                  </a:outerShdw>
                </a:effectLst>
                <a:ea typeface="ヒラギノ角ゴ Pro W3" charset="0"/>
                <a:cs typeface="Arial" panose="020B0604020202020204" pitchFamily="34" charset="0"/>
              </a:rPr>
            </a:br>
            <a:r>
              <a:rPr lang="ar-JO" sz="4000" dirty="0">
                <a:solidFill>
                  <a:schemeClr val="tx1"/>
                </a:solidFill>
                <a:effectLst>
                  <a:outerShdw blurRad="38100" dist="38100" dir="2700000" algn="tl">
                    <a:srgbClr val="DDDDDD"/>
                  </a:outerShdw>
                </a:effectLst>
                <a:ea typeface="ヒラギノ角ゴ Pro W3" charset="0"/>
                <a:cs typeface="Arial" panose="020B0604020202020204" pitchFamily="34" charset="0"/>
              </a:rPr>
              <a:t>نملك مع المسيح كما يملك هو مع الآب (رؤ 3: 21-22)</a:t>
            </a:r>
            <a:endParaRPr lang="en-US" dirty="0">
              <a:solidFill>
                <a:schemeClr val="tx1"/>
              </a:solidFill>
              <a:ea typeface="ヒラギノ角ゴ Pro W3" charset="0"/>
              <a:cs typeface="Arial" panose="020B0604020202020204" pitchFamily="34" charset="0"/>
            </a:endParaRPr>
          </a:p>
        </p:txBody>
      </p:sp>
      <p:sp>
        <p:nvSpPr>
          <p:cNvPr id="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5237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2925765" y="2349500"/>
            <a:ext cx="2798760"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40731" y="2348260"/>
              <a:ext cx="2411998" cy="1201544"/>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الأمين الشاهد الأمين الصادق بداءة خليقة الله</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2699792" y="2349500"/>
            <a:ext cx="3099346"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الثناء</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يوجد</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342182" y="1772816"/>
            <a:ext cx="3885578" cy="3681915"/>
            <a:chOff x="5267360" y="1844824"/>
            <a:chExt cx="1032832" cy="3672408"/>
          </a:xfrm>
        </p:grpSpPr>
        <p:sp>
          <p:nvSpPr>
            <p:cNvPr id="802839" name="Oval 21"/>
            <p:cNvSpPr>
              <a:spLocks noChangeArrowheads="1"/>
            </p:cNvSpPr>
            <p:nvPr/>
          </p:nvSpPr>
          <p:spPr bwMode="auto">
            <a:xfrm>
              <a:off x="5267360" y="1844824"/>
              <a:ext cx="1032832" cy="3672408"/>
            </a:xfrm>
            <a:prstGeom prst="ellipse">
              <a:avLst/>
            </a:prstGeom>
            <a:solidFill>
              <a:schemeClr val="tx1"/>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5290936" y="1844824"/>
              <a:ext cx="963094" cy="230236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التوبيخ</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فاتر ليس بارداً ولا حاراً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الشقي والبئس وفقير وأعمى وعريان</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2143015" y="1349375"/>
            <a:ext cx="458957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39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الحث</a:t>
              </a: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اشتري من المسيح ذهباً مصفى بالنار، ثياباً بيضاً، وكحل العينين.</a:t>
              </a: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كن غيوراً وتب.</a:t>
              </a: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8" name="Group 27"/>
          <p:cNvGrpSpPr>
            <a:grpSpLocks noChangeAspect="1"/>
          </p:cNvGrpSpPr>
          <p:nvPr/>
        </p:nvGrpSpPr>
        <p:grpSpPr bwMode="auto">
          <a:xfrm>
            <a:off x="1800225" y="735013"/>
            <a:ext cx="5492750"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التحذير</a:t>
              </a: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يوجد</a:t>
              </a: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802823" name="Title 1"/>
          <p:cNvSpPr>
            <a:spLocks noGrp="1"/>
          </p:cNvSpPr>
          <p:nvPr>
            <p:ph type="title"/>
          </p:nvPr>
        </p:nvSpPr>
        <p:spPr>
          <a:xfrm>
            <a:off x="-31750" y="-26988"/>
            <a:ext cx="9212263" cy="719138"/>
          </a:xfrm>
        </p:spPr>
        <p:txBody>
          <a:bodyPr>
            <a:normAutofit fontScale="90000"/>
          </a:bodyPr>
          <a:lstStyle/>
          <a:p>
            <a:r>
              <a:rPr lang="ar-JO" dirty="0">
                <a:ea typeface="ＭＳ Ｐゴシック" charset="0"/>
              </a:rPr>
              <a:t>لاودكية (رؤ 3: 14-22)</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13" name="Group 12"/>
          <p:cNvGrpSpPr>
            <a:grpSpLocks noChangeAspect="1"/>
          </p:cNvGrpSpPr>
          <p:nvPr/>
        </p:nvGrpSpPr>
        <p:grpSpPr bwMode="auto">
          <a:xfrm>
            <a:off x="1407755" y="537865"/>
            <a:ext cx="6192985" cy="6009150"/>
            <a:chOff x="1479855" y="954089"/>
            <a:chExt cx="5904656" cy="5688633"/>
          </a:xfrm>
        </p:grpSpPr>
        <p:sp>
          <p:nvSpPr>
            <p:cNvPr id="802833" name="Oval 4"/>
            <p:cNvSpPr>
              <a:spLocks noChangeArrowheads="1"/>
            </p:cNvSpPr>
            <p:nvPr/>
          </p:nvSpPr>
          <p:spPr bwMode="auto">
            <a:xfrm>
              <a:off x="1479855" y="954089"/>
              <a:ext cx="5904656" cy="5688633"/>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060310" y="1061063"/>
              <a:ext cx="2743747" cy="36729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الوعد</a:t>
              </a:r>
              <a:endParaRPr kumimoji="0" lang="en-US"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الغالبون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سيأكلون مع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ويملكون مع المسيح</a:t>
              </a:r>
              <a:endParaRPr kumimoji="0" lang="en-US"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31"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6273915"/>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2"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0"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68" name="TextBox 35"/>
            <p:cNvSpPr txBox="1">
              <a:spLocks noChangeArrowheads="1"/>
            </p:cNvSpPr>
            <p:nvPr/>
          </p:nvSpPr>
          <p:spPr bwMode="auto">
            <a:xfrm>
              <a:off x="1619672" y="5631631"/>
              <a:ext cx="82718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21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059113" y="2852738"/>
            <a:ext cx="3313112"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يرث كل شيء وأكون له إلهاً وهو يكون لي ابناً   </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7)</a:t>
            </a:r>
          </a:p>
        </p:txBody>
      </p:sp>
      <p:sp>
        <p:nvSpPr>
          <p:cNvPr id="3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328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ar-JO" sz="6000" dirty="0">
                <a:effectLst>
                  <a:glow rad="177800">
                    <a:schemeClr val="tx1"/>
                  </a:glow>
                </a:effectLst>
                <a:ea typeface="ＭＳ Ｐゴシック" charset="0"/>
              </a:rPr>
              <a:t>هل أنت مستعد لتملك على العالم؟</a:t>
            </a:r>
            <a:endParaRPr lang="en-US" sz="6000" dirty="0">
              <a:effectLst>
                <a:glow rad="177800">
                  <a:schemeClr val="tx1"/>
                </a:glow>
              </a:effectLst>
              <a:ea typeface="ＭＳ Ｐゴシック" charset="0"/>
            </a:endParaRPr>
          </a:p>
        </p:txBody>
      </p:sp>
    </p:spTree>
    <p:extLst>
      <p:ext uri="{BB962C8B-B14F-4D97-AF65-F5344CB8AC3E}">
        <p14:creationId xmlns:p14="http://schemas.microsoft.com/office/powerpoint/2010/main" val="14827256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ar-JO" sz="7200" dirty="0">
                <a:effectLst>
                  <a:outerShdw blurRad="38100" dist="38100" dir="2700000" algn="tl">
                    <a:srgbClr val="DDDDDD"/>
                  </a:outerShdw>
                </a:effectLst>
                <a:cs typeface="Arial" panose="020B0604020202020204" pitchFamily="34" charset="0"/>
              </a:rPr>
              <a:t>ملك المسيح</a:t>
            </a:r>
            <a:endParaRPr lang="en-US" sz="4800" dirty="0">
              <a:effectLst>
                <a:outerShdw blurRad="38100" dist="38100" dir="2700000" algn="tl">
                  <a:srgbClr val="DDDDDD"/>
                </a:outerShdw>
              </a:effectLst>
              <a:cs typeface="Arial" panose="020B0604020202020204" pitchFamily="34" charset="0"/>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61963" marR="0" lvl="0" indent="-461963" algn="ct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مز 2: 8-9 مقتبس في رؤ 2: 27</a:t>
            </a:r>
            <a:endParaRPr kumimoji="0" lang="en-US"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841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618553" y="-56964"/>
            <a:ext cx="7772400" cy="1143000"/>
          </a:xfrm>
        </p:spPr>
        <p:txBody>
          <a:bodyPr/>
          <a:lstStyle/>
          <a:p>
            <a:pPr algn="r" eaLnBrk="1" hangingPunct="1"/>
            <a:r>
              <a:rPr lang="ar-SA" b="1" dirty="0">
                <a:latin typeface="Arial" panose="020B0604020202020204" pitchFamily="34" charset="0"/>
                <a:ea typeface="ＭＳ Ｐゴシック" charset="0"/>
                <a:cs typeface="Arial" panose="020B0604020202020204" pitchFamily="34" charset="0"/>
              </a:rPr>
              <a:t>دراسة حالة ....</a:t>
            </a:r>
            <a:endParaRPr lang="en-US" b="1" dirty="0">
              <a:latin typeface="Arial" panose="020B0604020202020204" pitchFamily="34" charset="0"/>
              <a:ea typeface="ＭＳ Ｐゴシック" charset="0"/>
              <a:cs typeface="Arial" panose="020B0604020202020204" pitchFamily="34" charset="0"/>
            </a:endParaRPr>
          </a:p>
        </p:txBody>
      </p:sp>
      <p:sp>
        <p:nvSpPr>
          <p:cNvPr id="24579" name="Rectangle 3"/>
          <p:cNvSpPr>
            <a:spLocks noGrp="1" noChangeArrowheads="1"/>
          </p:cNvSpPr>
          <p:nvPr>
            <p:ph type="body" idx="1"/>
          </p:nvPr>
        </p:nvSpPr>
        <p:spPr>
          <a:xfrm>
            <a:off x="1173163" y="1058416"/>
            <a:ext cx="5075237" cy="2658616"/>
          </a:xfrm>
        </p:spPr>
        <p:txBody>
          <a:bodyPr/>
          <a:lstStyle/>
          <a:p>
            <a:pPr algn="r" rtl="1" eaLnBrk="1" hangingPunct="1"/>
            <a:r>
              <a:rPr lang="ar-SA" altLang="ja-JP" sz="2800" dirty="0">
                <a:ea typeface="ＭＳ Ｐゴシック" charset="0"/>
                <a:cs typeface="Arial" panose="020B0604020202020204" pitchFamily="34" charset="0"/>
              </a:rPr>
              <a:t>افترض </a:t>
            </a:r>
            <a:r>
              <a:rPr lang="ar-JO" altLang="ja-JP" sz="2800" dirty="0">
                <a:ea typeface="ＭＳ Ｐゴシック" charset="0"/>
                <a:cs typeface="Arial" panose="020B0604020202020204" pitchFamily="34" charset="0"/>
              </a:rPr>
              <a:t>أ</a:t>
            </a:r>
            <a:r>
              <a:rPr lang="ar-SA" altLang="ja-JP" sz="2800" dirty="0">
                <a:ea typeface="ＭＳ Ｐゴシック" charset="0"/>
                <a:cs typeface="Arial" panose="020B0604020202020204" pitchFamily="34" charset="0"/>
              </a:rPr>
              <a:t>ن </a:t>
            </a:r>
            <a:r>
              <a:rPr lang="ar-JO" altLang="ja-JP" sz="2800" dirty="0">
                <a:ea typeface="ＭＳ Ｐゴシック" charset="0"/>
                <a:cs typeface="Arial" panose="020B0604020202020204" pitchFamily="34" charset="0"/>
              </a:rPr>
              <a:t>شخصين</a:t>
            </a:r>
            <a:r>
              <a:rPr lang="ar-SA" altLang="ja-JP" sz="2800" dirty="0">
                <a:ea typeface="ＭＳ Ｐゴシック" charset="0"/>
                <a:cs typeface="Arial" panose="020B0604020202020204" pitchFamily="34" charset="0"/>
              </a:rPr>
              <a:t> من شهود يهو</a:t>
            </a:r>
            <a:r>
              <a:rPr lang="ar-JO" altLang="ja-JP" sz="2800" dirty="0">
                <a:ea typeface="ＭＳ Ｐゴシック" charset="0"/>
                <a:cs typeface="Arial" panose="020B0604020202020204" pitchFamily="34" charset="0"/>
              </a:rPr>
              <a:t>ه</a:t>
            </a:r>
            <a:r>
              <a:rPr lang="ar-SA" altLang="ja-JP" sz="2800" dirty="0">
                <a:ea typeface="ＭＳ Ｐゴシック" charset="0"/>
                <a:cs typeface="Arial" panose="020B0604020202020204" pitchFamily="34" charset="0"/>
              </a:rPr>
              <a:t> جاءوا عند عتبة باب بيتك</a:t>
            </a:r>
            <a:r>
              <a:rPr lang="ar-JO" altLang="ja-JP" sz="2800" dirty="0">
                <a:ea typeface="ＭＳ Ｐゴシック" charset="0"/>
                <a:cs typeface="Arial" panose="020B0604020202020204" pitchFamily="34" charset="0"/>
              </a:rPr>
              <a:t>،</a:t>
            </a:r>
            <a:r>
              <a:rPr lang="ar-SA" altLang="ja-JP" sz="2800" dirty="0">
                <a:ea typeface="ＭＳ Ｐゴシック" charset="0"/>
                <a:cs typeface="Arial" panose="020B0604020202020204" pitchFamily="34" charset="0"/>
              </a:rPr>
              <a:t> هل تستقبلهم </a:t>
            </a:r>
            <a:r>
              <a:rPr lang="ar-JO" altLang="ja-JP" sz="2800" dirty="0">
                <a:ea typeface="ＭＳ Ｐゴシック" charset="0"/>
                <a:cs typeface="Arial" panose="020B0604020202020204" pitchFamily="34" charset="0"/>
              </a:rPr>
              <a:t>إ</a:t>
            </a:r>
            <a:r>
              <a:rPr lang="ar-SA" altLang="ja-JP" sz="2800" dirty="0" err="1">
                <a:ea typeface="ＭＳ Ｐゴシック" charset="0"/>
                <a:cs typeface="Arial" panose="020B0604020202020204" pitchFamily="34" charset="0"/>
              </a:rPr>
              <a:t>لى</a:t>
            </a:r>
            <a:r>
              <a:rPr lang="ar-SA" altLang="ja-JP" sz="2800" dirty="0">
                <a:ea typeface="ＭＳ Ｐゴシック" charset="0"/>
                <a:cs typeface="Arial" panose="020B0604020202020204" pitchFamily="34" charset="0"/>
              </a:rPr>
              <a:t> بيتك؟ لماذا</a:t>
            </a:r>
            <a:r>
              <a:rPr lang="ar-JO" altLang="ja-JP" sz="2800" dirty="0">
                <a:ea typeface="ＭＳ Ｐゴシック" charset="0"/>
                <a:cs typeface="Arial" panose="020B0604020202020204" pitchFamily="34" charset="0"/>
              </a:rPr>
              <a:t>؟</a:t>
            </a:r>
            <a:r>
              <a:rPr lang="ar-SA" altLang="ja-JP" sz="2800" dirty="0">
                <a:ea typeface="ＭＳ Ｐゴシック" charset="0"/>
                <a:cs typeface="Arial" panose="020B0604020202020204" pitchFamily="34" charset="0"/>
              </a:rPr>
              <a:t> </a:t>
            </a:r>
            <a:endParaRPr lang="en-US" altLang="ja-JP" sz="2800" dirty="0">
              <a:ea typeface="ＭＳ Ｐゴシック" charset="0"/>
              <a:cs typeface="Arial" panose="020B0604020202020204" pitchFamily="34" charset="0"/>
            </a:endParaRPr>
          </a:p>
          <a:p>
            <a:pPr algn="r" rtl="1" eaLnBrk="1" hangingPunct="1"/>
            <a:r>
              <a:rPr lang="ar-SA" sz="2800" dirty="0">
                <a:ea typeface="ＭＳ Ｐゴシック" charset="0"/>
                <a:cs typeface="Arial" panose="020B0604020202020204" pitchFamily="34" charset="0"/>
              </a:rPr>
              <a:t>الرجاء </a:t>
            </a:r>
            <a:r>
              <a:rPr lang="ar-JO" sz="2800" dirty="0">
                <a:ea typeface="ＭＳ Ｐゴシック" charset="0"/>
                <a:cs typeface="Arial" panose="020B0604020202020204" pitchFamily="34" charset="0"/>
              </a:rPr>
              <a:t>أن تكون</a:t>
            </a:r>
            <a:r>
              <a:rPr lang="ar-SA" sz="2800" dirty="0">
                <a:ea typeface="ＭＳ Ｐゴシック" charset="0"/>
                <a:cs typeface="Arial" panose="020B0604020202020204" pitchFamily="34" charset="0"/>
              </a:rPr>
              <a:t> في المجموعة الصح</a:t>
            </a:r>
            <a:r>
              <a:rPr lang="ar-JO" sz="2800" dirty="0">
                <a:ea typeface="ＭＳ Ｐゴシック" charset="0"/>
                <a:cs typeface="Arial" panose="020B0604020202020204" pitchFamily="34" charset="0"/>
              </a:rPr>
              <a:t>يحة</a:t>
            </a:r>
            <a:r>
              <a:rPr lang="ar-SA" sz="2800" dirty="0">
                <a:ea typeface="ＭＳ Ｐゴシック" charset="0"/>
                <a:cs typeface="Arial" panose="020B0604020202020204" pitchFamily="34" charset="0"/>
              </a:rPr>
              <a:t> ....</a:t>
            </a:r>
            <a:endParaRPr lang="en-US" sz="2800" dirty="0">
              <a:ea typeface="ＭＳ Ｐゴシック" charset="0"/>
              <a:cs typeface="Arial" panose="020B0604020202020204" pitchFamily="34" charset="0"/>
            </a:endParaRPr>
          </a:p>
        </p:txBody>
      </p:sp>
      <p:sp>
        <p:nvSpPr>
          <p:cNvPr id="128003" name="Text Box 4"/>
          <p:cNvSpPr txBox="1">
            <a:spLocks noChangeArrowheads="1"/>
          </p:cNvSpPr>
          <p:nvPr/>
        </p:nvSpPr>
        <p:spPr bwMode="auto">
          <a:xfrm>
            <a:off x="14478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ابقهم بالخارج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4" name="Text Box 5"/>
          <p:cNvSpPr txBox="1">
            <a:spLocks noChangeArrowheads="1"/>
          </p:cNvSpPr>
          <p:nvPr/>
        </p:nvSpPr>
        <p:spPr bwMode="auto">
          <a:xfrm>
            <a:off x="67056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السماح لهم بالخول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أ</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رضية المنصة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هذا يعتمد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7488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r>
              <a:rPr lang="ar-JO" sz="6000" dirty="0">
                <a:solidFill>
                  <a:schemeClr val="bg1"/>
                </a:solidFill>
                <a:effectLst>
                  <a:outerShdw blurRad="38100" dist="38100" dir="2700000" algn="tl">
                    <a:srgbClr val="000000"/>
                  </a:outerShdw>
                </a:effectLst>
                <a:cs typeface="Arial" panose="020B0604020202020204" pitchFamily="34" charset="0"/>
              </a:rPr>
              <a:t>مستقبلنا</a:t>
            </a:r>
            <a:br>
              <a:rPr lang="en-US" dirty="0">
                <a:solidFill>
                  <a:schemeClr val="bg1"/>
                </a:solidFill>
                <a:effectLst>
                  <a:outerShdw blurRad="38100" dist="38100" dir="2700000" algn="tl">
                    <a:srgbClr val="000000"/>
                  </a:outerShdw>
                </a:effectLst>
                <a:cs typeface="Arial" panose="020B0604020202020204" pitchFamily="34" charset="0"/>
              </a:rPr>
            </a:br>
            <a:r>
              <a:rPr lang="en-US" dirty="0">
                <a:solidFill>
                  <a:schemeClr val="bg1"/>
                </a:solidFill>
                <a:effectLst>
                  <a:outerShdw blurRad="38100" dist="38100" dir="2700000" algn="tl">
                    <a:srgbClr val="000000"/>
                  </a:outerShdw>
                </a:effectLst>
                <a:cs typeface="Arial" panose="020B0604020202020204" pitchFamily="34" charset="0"/>
              </a:rPr>
              <a:t>(</a:t>
            </a:r>
            <a:r>
              <a:rPr lang="ar-JO" dirty="0">
                <a:solidFill>
                  <a:schemeClr val="bg1"/>
                </a:solidFill>
                <a:effectLst>
                  <a:outerShdw blurRad="38100" dist="38100" dir="2700000" algn="tl">
                    <a:srgbClr val="000000"/>
                  </a:outerShdw>
                </a:effectLst>
                <a:cs typeface="Arial" panose="020B0604020202020204" pitchFamily="34" charset="0"/>
              </a:rPr>
              <a:t>رؤ 19-20</a:t>
            </a:r>
            <a:r>
              <a:rPr lang="en-US" dirty="0">
                <a:solidFill>
                  <a:schemeClr val="bg1"/>
                </a:solidFill>
                <a:effectLst>
                  <a:outerShdw blurRad="38100" dist="38100" dir="2700000" algn="tl">
                    <a:srgbClr val="000000"/>
                  </a:outerShdw>
                </a:effectLst>
                <a:cs typeface="Arial" panose="020B0604020202020204" pitchFamily="34" charset="0"/>
              </a:rPr>
              <a:t>)</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21-22</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xmlns="">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19</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xmlns="">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r>
                <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a:t>
              </a:r>
              <a: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2987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ar-JO" dirty="0">
                <a:latin typeface="Arial" panose="020B0604020202020204" pitchFamily="34" charset="0"/>
                <a:cs typeface="Arial" panose="020B0604020202020204" pitchFamily="34" charset="0"/>
              </a:rPr>
              <a:t>رؤيا 20: 4</a:t>
            </a:r>
            <a:endParaRPr lang="en-US" sz="1800" dirty="0">
              <a:latin typeface="Arial" panose="020B0604020202020204" pitchFamily="34" charset="0"/>
              <a:cs typeface="Arial" panose="020B0604020202020204" pitchFamily="34" charset="0"/>
            </a:endParaRPr>
          </a:p>
        </p:txBody>
      </p:sp>
      <p:sp>
        <p:nvSpPr>
          <p:cNvPr id="363523" name="Rectangle 3"/>
          <p:cNvSpPr>
            <a:spLocks noChangeArrowheads="1"/>
          </p:cNvSpPr>
          <p:nvPr/>
        </p:nvSpPr>
        <p:spPr bwMode="auto">
          <a:xfrm>
            <a:off x="337741" y="1828800"/>
            <a:ext cx="8077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ورأيت </a:t>
            </a:r>
            <a:r>
              <a:rPr kumimoji="0" lang="ar-JO" sz="4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عروشاً</a:t>
            </a: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فجلسوا عليها و</a:t>
            </a:r>
            <a:r>
              <a:rPr kumimoji="0" lang="ar-JO" sz="4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أعطوا حكماً </a:t>
            </a: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ورأيت نفوس الذين قتلوا من أجل شهادة يسوع ومن أجل كلمة الله والذين لم يسجدوا للوحش ولا لصورته ولم يقبلوا السمة على جباههم وعلى أيديهم فعاشوا و</a:t>
            </a:r>
            <a:r>
              <a:rPr kumimoji="0" lang="ar-JO" sz="4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ملكوا مع المسيح </a:t>
            </a: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ألف سنة</a:t>
            </a:r>
            <a:r>
              <a:rPr kumimoji="0" lang="en-US"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2270647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br>
              <a:rPr lang="en-US" sz="4800" b="1" i="0" dirty="0">
                <a:latin typeface="Arial" panose="020B0604020202020204" pitchFamily="34" charset="0"/>
                <a:cs typeface="Arial" panose="020B0604020202020204" pitchFamily="34" charset="0"/>
              </a:rPr>
            </a:br>
            <a:r>
              <a:rPr lang="ar-JO" sz="4800" b="1" i="0" dirty="0">
                <a:latin typeface="Arial" panose="020B0604020202020204" pitchFamily="34" charset="0"/>
                <a:cs typeface="Arial" panose="020B0604020202020204" pitchFamily="34" charset="0"/>
              </a:rPr>
              <a:t>ألستم تعلمون أن</a:t>
            </a:r>
            <a:r>
              <a:rPr lang="ar-JO" sz="4800" b="1" i="0" dirty="0">
                <a:solidFill>
                  <a:schemeClr val="accent2">
                    <a:lumMod val="50000"/>
                  </a:schemeClr>
                </a:solidFill>
                <a:latin typeface="Arial" panose="020B0604020202020204" pitchFamily="34" charset="0"/>
                <a:cs typeface="Arial" panose="020B0604020202020204" pitchFamily="34" charset="0"/>
              </a:rPr>
              <a:t> القديسين سيدينون العالم </a:t>
            </a:r>
            <a:r>
              <a:rPr lang="ar-JO" sz="4800" b="1" i="0" dirty="0">
                <a:latin typeface="Arial" panose="020B0604020202020204" pitchFamily="34" charset="0"/>
                <a:cs typeface="Arial" panose="020B0604020202020204" pitchFamily="34" charset="0"/>
              </a:rPr>
              <a:t>(1 كو 6: 2)</a:t>
            </a:r>
            <a:endParaRPr lang="en-US" sz="48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3176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ar-JO" dirty="0">
                <a:effectLst>
                  <a:glow rad="177800">
                    <a:schemeClr val="tx1"/>
                  </a:glow>
                </a:effectLst>
                <a:ea typeface="ＭＳ Ｐゴシック" charset="0"/>
              </a:rPr>
              <a:t>إن كنا نصبر</a:t>
            </a:r>
            <a:br>
              <a:rPr lang="en-US" dirty="0">
                <a:effectLst>
                  <a:glow rad="177800">
                    <a:schemeClr val="tx1"/>
                  </a:glow>
                </a:effectLst>
                <a:ea typeface="ＭＳ Ｐゴシック" charset="0"/>
              </a:rPr>
            </a:br>
            <a:r>
              <a:rPr lang="ar-JO" sz="6000" dirty="0">
                <a:solidFill>
                  <a:srgbClr val="FFFF00"/>
                </a:solidFill>
                <a:effectLst>
                  <a:glow rad="177800">
                    <a:schemeClr val="tx1"/>
                  </a:glow>
                </a:effectLst>
                <a:ea typeface="ＭＳ Ｐゴシック" charset="0"/>
              </a:rPr>
              <a:t>فسنملك أيضاً معه</a:t>
            </a:r>
            <a:br>
              <a:rPr lang="en-US" sz="6000" dirty="0">
                <a:solidFill>
                  <a:srgbClr val="FFFF00"/>
                </a:solidFill>
                <a:effectLst>
                  <a:glow rad="177800">
                    <a:schemeClr val="tx1"/>
                  </a:glow>
                </a:effectLst>
                <a:ea typeface="ＭＳ Ｐゴシック" charset="0"/>
              </a:rPr>
            </a:br>
            <a:r>
              <a:rPr lang="en-US" dirty="0">
                <a:effectLst>
                  <a:glow rad="177800">
                    <a:schemeClr val="tx1"/>
                  </a:glow>
                </a:effectLst>
                <a:ea typeface="ＭＳ Ｐゴシック" charset="0"/>
              </a:rPr>
              <a:t>(</a:t>
            </a:r>
            <a:r>
              <a:rPr lang="ar-JO" dirty="0">
                <a:effectLst>
                  <a:glow rad="177800">
                    <a:schemeClr val="tx1"/>
                  </a:glow>
                </a:effectLst>
                <a:ea typeface="ＭＳ Ｐゴシック" charset="0"/>
              </a:rPr>
              <a:t>2 تي 2: 12</a:t>
            </a:r>
            <a:r>
              <a:rPr lang="en-US" dirty="0">
                <a:effectLst>
                  <a:glow rad="177800">
                    <a:schemeClr val="tx1"/>
                  </a:glow>
                </a:effectLst>
                <a:ea typeface="ＭＳ Ｐゴシック" charset="0"/>
              </a:rPr>
              <a:t>)</a:t>
            </a:r>
          </a:p>
        </p:txBody>
      </p:sp>
    </p:spTree>
    <p:extLst>
      <p:ext uri="{BB962C8B-B14F-4D97-AF65-F5344CB8AC3E}">
        <p14:creationId xmlns:p14="http://schemas.microsoft.com/office/powerpoint/2010/main" val="35573414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ar-JO" sz="3600" dirty="0">
                <a:solidFill>
                  <a:srgbClr val="FFFF00"/>
                </a:solidFill>
                <a:effectLst>
                  <a:glow rad="177800">
                    <a:schemeClr val="tx1"/>
                  </a:glow>
                </a:effectLst>
                <a:ea typeface="ＭＳ Ｐゴシック" charset="0"/>
              </a:rPr>
              <a:t>من يغلب فسأعطيه </a:t>
            </a:r>
            <a:br>
              <a:rPr lang="ar-JO" sz="3600" dirty="0">
                <a:solidFill>
                  <a:srgbClr val="FFFF00"/>
                </a:solidFill>
                <a:effectLst>
                  <a:glow rad="177800">
                    <a:schemeClr val="tx1"/>
                  </a:glow>
                </a:effectLst>
                <a:ea typeface="ＭＳ Ｐゴシック" charset="0"/>
              </a:rPr>
            </a:br>
            <a:r>
              <a:rPr lang="ar-JO" sz="3600" dirty="0">
                <a:solidFill>
                  <a:srgbClr val="FFFF00"/>
                </a:solidFill>
                <a:effectLst>
                  <a:glow rad="177800">
                    <a:schemeClr val="tx1"/>
                  </a:glow>
                </a:effectLst>
                <a:ea typeface="ＭＳ Ｐゴシック" charset="0"/>
              </a:rPr>
              <a:t>أن يجلس معي </a:t>
            </a:r>
            <a:br>
              <a:rPr lang="ar-JO" sz="3600" dirty="0">
                <a:solidFill>
                  <a:srgbClr val="FFFF00"/>
                </a:solidFill>
                <a:effectLst>
                  <a:glow rad="177800">
                    <a:schemeClr val="tx1"/>
                  </a:glow>
                </a:effectLst>
                <a:ea typeface="ＭＳ Ｐゴシック" charset="0"/>
              </a:rPr>
            </a:br>
            <a:r>
              <a:rPr lang="ar-JO" sz="3600" dirty="0">
                <a:solidFill>
                  <a:srgbClr val="FFFF00"/>
                </a:solidFill>
                <a:effectLst>
                  <a:glow rad="177800">
                    <a:schemeClr val="tx1"/>
                  </a:glow>
                </a:effectLst>
                <a:ea typeface="ＭＳ Ｐゴシック" charset="0"/>
              </a:rPr>
              <a:t>في عرشي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كما غلبت أنا أيضاً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وجلست مع أبي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في عرشه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(رؤ 3: 21)</a:t>
            </a:r>
            <a:br>
              <a:rPr lang="ar-JO" sz="3600" dirty="0">
                <a:effectLst>
                  <a:glow rad="177800">
                    <a:schemeClr val="tx1"/>
                  </a:glow>
                </a:effectLst>
                <a:ea typeface="ＭＳ Ｐゴシック" charset="0"/>
              </a:rPr>
            </a:br>
            <a:endParaRPr lang="en-US" sz="3600" dirty="0">
              <a:effectLst>
                <a:glow rad="177800">
                  <a:schemeClr val="tx1"/>
                </a:glow>
              </a:effectLst>
              <a:ea typeface="ＭＳ Ｐゴシック" charset="0"/>
            </a:endParaRPr>
          </a:p>
        </p:txBody>
      </p:sp>
    </p:spTree>
    <p:extLst>
      <p:ext uri="{BB962C8B-B14F-4D97-AF65-F5344CB8AC3E}">
        <p14:creationId xmlns:p14="http://schemas.microsoft.com/office/powerpoint/2010/main" val="21873509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التأكيد والإرتداد</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الإصلاحي</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الكالفيني</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الأبدي</a:t>
            </a:r>
            <a:endParaRPr kumimoji="0" lang="en-GB" sz="240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الأرميني</a:t>
            </a:r>
            <a:br>
              <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الوسلي</a:t>
            </a:r>
            <a:r>
              <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شركاء</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ممكن</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القديسين</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ممكن</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 يؤدي إلى خسارة المكافآت</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لا تأكيد</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تأكيد</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التأكيد</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8" name="Text Box 1">
            <a:extLst>
              <a:ext uri="{FF2B5EF4-FFF2-40B4-BE49-F238E27FC236}">
                <a16:creationId xmlns:a16="http://schemas.microsoft.com/office/drawing/2014/main" id="{68B1B51C-F5E9-0D48-A8DC-6BA03CAE520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الغالبون فقط سيحكمون مع المسيح</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 Box 1">
            <a:extLst>
              <a:ext uri="{FF2B5EF4-FFF2-40B4-BE49-F238E27FC236}">
                <a16:creationId xmlns:a16="http://schemas.microsoft.com/office/drawing/2014/main" id="{BC6376CA-45F0-0646-A451-AB7E1C20A486}"/>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المؤمنون الذين يتخلون عن المسيح يخسرون المكافآت والحكم</a:t>
            </a:r>
            <a:endParaRPr kumimoji="0" lang="en-GB"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يميز الكتاب المقدس بين ميراثينا</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نلائم بين التأكيد والإرتداد؟</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0590402"/>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مع ذلك لا يزال هناك التأديب الإلهي</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32514238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ar-JO" sz="3600" dirty="0">
                <a:solidFill>
                  <a:srgbClr val="FFFFFF"/>
                </a:solidFill>
                <a:ea typeface="ＭＳ Ｐゴシック" charset="0"/>
              </a:rPr>
              <a:t>حنانيا وسفيرة</a:t>
            </a:r>
            <a:endParaRPr lang="en-US" sz="3600" dirty="0">
              <a:solidFill>
                <a:srgbClr val="FFFFFF"/>
              </a:solidFill>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 5</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14085051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يمكن أن يكون المؤمنون غير مؤهلين</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45763" y="812376"/>
            <a:ext cx="6169411"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24 ألستم تعلمون أن الذين يركضون في الميدان جميعهم يركضون ولكن واحداً يأخذ الجعالة هكذا أركضوا لكي تنالوا 25 وكل من يجاهد يضبط نفسه في كل شيء أما أولئك فلكي يأخذوا إكليلاً يفنى وأما نحن فإكليلاً لا يفنى 26 إذاً أنا أركض هكذا كأنه ليس عن غير يقين هكذا أضارب كأني لا أضرب الهواء 27 بل أقمع جسدي وأستعبده </a:t>
            </a:r>
            <a:r>
              <a:rPr kumimoji="0" lang="ar-JO" sz="3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بعدما كرزت للآخرين لا أصير أنا نفسي مرفوضاً </a:t>
            </a:r>
            <a:r>
              <a:rPr kumimoji="0" lang="ar-JO" sz="3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كو 9: 24-27)</a:t>
            </a:r>
            <a:endParaRPr kumimoji="0" lang="en-US" sz="3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959834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ea typeface="ＭＳ Ｐゴシック" charset="0"/>
                <a:cs typeface="Arial" panose="020B0604020202020204" pitchFamily="34" charset="0"/>
              </a:rPr>
              <a:t>1 كورنثوس 11: 27-29</a:t>
            </a:r>
            <a:endParaRPr lang="en-US" sz="3600" u="sng" dirty="0">
              <a:solidFill>
                <a:schemeClr val="bg1"/>
              </a:solidFill>
              <a:ea typeface="ＭＳ Ｐゴシック" charset="0"/>
              <a:cs typeface="Arial" panose="020B0604020202020204" pitchFamily="34" charset="0"/>
            </a:endParaRP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 إذاً أي من أكل هذا الخبز أو شرب كأس الرب بدون استحقاق يكون مجرماً في جسد الرب ودمه 28 ولكن ليمتحن الإنسان نفسه وهكذا يأكل من الخبز ويشرب من الكأس 29 لأن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الذي يأكل ويشرب بدون استحقاق يأكل ويشرب دينونة لنفسه غير مميز جسد الرب</a:t>
            </a:r>
            <a:r>
              <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83026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ال</a:t>
            </a:r>
            <a:r>
              <a:rPr lang="ar-JO" sz="5400" dirty="0">
                <a:effectLst>
                  <a:glow rad="127000">
                    <a:schemeClr val="tx1"/>
                  </a:glow>
                </a:effectLst>
                <a:ea typeface="ＭＳ Ｐゴシック" charset="0"/>
              </a:rPr>
              <a:t>إ</a:t>
            </a:r>
            <a:r>
              <a:rPr lang="ar-SA" sz="5400" dirty="0">
                <a:effectLst>
                  <a:glow rad="127000">
                    <a:schemeClr val="tx1"/>
                  </a:glow>
                </a:effectLst>
                <a:ea typeface="ＭＳ Ｐゴシック" charset="0"/>
              </a:rPr>
              <a:t>نجيل </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حقا</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يغير حياتنا</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999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ea typeface="ＭＳ Ｐゴシック" charset="0"/>
                <a:cs typeface="Arial" panose="020B0604020202020204" pitchFamily="34" charset="0"/>
              </a:rPr>
              <a:t>1 كورنثوس 11: 30-32</a:t>
            </a:r>
            <a:endParaRPr lang="en-US" sz="3600" u="sng" dirty="0">
              <a:solidFill>
                <a:schemeClr val="bg1"/>
              </a:solidFill>
              <a:ea typeface="ＭＳ Ｐゴシック" charset="0"/>
              <a:cs typeface="Arial" panose="020B0604020202020204" pitchFamily="34" charset="0"/>
            </a:endParaRP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من أجل هذا فيكم كثيرون ضعفاء ومرضى وكثيرون يرقدون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 لأننا لو كنا حكمنا على أنفسنا لما حكم علينا   32 ولكن إذ قد حكم علينا نؤدب من الرب لكيلا ندان مع العالم</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774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16 إن رأى أحد أخاه يخطئ خطية ليست للموت يطلب فيعطيه حياة للذين يخطئون ليس للموت </a:t>
            </a:r>
            <a:r>
              <a:rPr kumimoji="0" lang="ar-JO" sz="2800" u="none" strike="noStrike" kern="1200" cap="none" spc="0" normalizeH="0" baseline="0" noProof="0" dirty="0">
                <a:ln>
                  <a:noFill/>
                </a:ln>
                <a:solidFill>
                  <a:srgbClr val="C00000"/>
                </a:solidFill>
                <a:effectLst>
                  <a:glow rad="228600">
                    <a:srgbClr val="FFFFFF"/>
                  </a:glow>
                </a:effectLst>
                <a:uLnTx/>
                <a:uFillTx/>
                <a:latin typeface="Arial" panose="020B0604020202020204" pitchFamily="34" charset="0"/>
                <a:cs typeface="Arial" panose="020B0604020202020204" pitchFamily="34" charset="0"/>
              </a:rPr>
              <a:t>توجد خطية للموت ليس لأجل هذه أقول أن يطلب </a:t>
            </a:r>
            <a:r>
              <a:rPr kumimoji="0" lang="ar-JO"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17 كل إثم هو خطية وتوجد خطية ليست للموت</a:t>
            </a:r>
            <a:endParaRPr kumimoji="0" lang="en-US"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latin typeface="Arial" panose="020B0604020202020204" pitchFamily="34" charset="0"/>
                <a:cs typeface="Arial" panose="020B0604020202020204" pitchFamily="34" charset="0"/>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سيلبس كل المؤمنين بر المسيح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5379357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7566"/>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سيتمتع كل المؤمنين بالسماء</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10245523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لكن يسوع سيدين الأرض</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03123508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سيكافأ يسوع الأمناء</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306910407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عش متطلعاً نحو مستقبلك</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80242033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طريقتين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mn-cs"/>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8928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الفكرة الرئيسية </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 الانجيل من خلال عدم مساندة من يحجبو</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764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الخطوط العريضة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05827" name="Text Box 3"/>
          <p:cNvSpPr txBox="1">
            <a:spLocks noChangeArrowheads="1"/>
          </p:cNvSpPr>
          <p:nvPr/>
        </p:nvSpPr>
        <p:spPr bwMode="auto">
          <a:xfrm>
            <a:off x="7794405" y="4445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300-301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488" name="Text Box 8"/>
          <p:cNvSpPr txBox="1">
            <a:spLocks noChangeArrowheads="1"/>
          </p:cNvSpPr>
          <p:nvPr/>
        </p:nvSpPr>
        <p:spPr bwMode="auto">
          <a:xfrm>
            <a:off x="381000" y="2330450"/>
            <a:ext cx="8382000" cy="954107"/>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1. </a:t>
            </a:r>
            <a:r>
              <a:rPr kumimoji="0" lang="ar-JO" altLang="zh-CN" sz="28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يشجع</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يوحنا المرأة في كل من الحق والمحبة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ليعدها لتوبيخه اللاحق (1- 6). </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sp>
        <p:nvSpPr>
          <p:cNvPr id="20489" name="Text Box 9"/>
          <p:cNvSpPr txBox="1">
            <a:spLocks noChangeArrowheads="1"/>
          </p:cNvSpPr>
          <p:nvPr/>
        </p:nvSpPr>
        <p:spPr bwMode="auto">
          <a:xfrm>
            <a:off x="381000" y="4073525"/>
            <a:ext cx="8382000" cy="954107"/>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2438" marR="0" lvl="0" indent="-452438"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2. </a:t>
            </a:r>
            <a:r>
              <a:rPr kumimoji="0" lang="ar-SA" altLang="zh-CN" sz="28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يحذر</a:t>
            </a:r>
            <a:r>
              <a:rPr kumimoji="0" lang="ar-SA"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يوحنا المرأة من مساعدة المعلمين الكذبة ليساعدوها على رؤية حدود المحبة (7- 13). </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71775"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19259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طريقتين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mn-cs"/>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53252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 </a:t>
            </a:r>
            <a:r>
              <a:rPr lang="ar-SA" sz="4800" dirty="0">
                <a:effectLst>
                  <a:glow rad="127000">
                    <a:schemeClr val="tx1"/>
                  </a:glow>
                </a:effectLst>
                <a:ea typeface="ＭＳ Ｐゴシック" charset="0"/>
              </a:rPr>
              <a:t>مساندة المعلمين </a:t>
            </a:r>
            <a:r>
              <a:rPr lang="ar-SA" sz="4800" dirty="0">
                <a:solidFill>
                  <a:srgbClr val="FFFF00"/>
                </a:solidFill>
                <a:effectLst>
                  <a:glow rad="127000">
                    <a:schemeClr val="tx1"/>
                  </a:glow>
                </a:effectLst>
                <a:ea typeface="ＭＳ Ｐゴシック" charset="0"/>
              </a:rPr>
              <a:t>الحقيقي</a:t>
            </a:r>
            <a:r>
              <a:rPr lang="ar-JO" sz="4800" dirty="0">
                <a:solidFill>
                  <a:srgbClr val="FFFF00"/>
                </a:solidFill>
                <a:effectLst>
                  <a:glow rad="127000">
                    <a:schemeClr val="tx1"/>
                  </a:glow>
                </a:effectLst>
                <a:ea typeface="ＭＳ Ｐゴシック" charset="0"/>
              </a:rPr>
              <a:t>ي</a:t>
            </a:r>
            <a:r>
              <a:rPr lang="ar-SA" sz="4800" dirty="0">
                <a:solidFill>
                  <a:srgbClr val="FFFF00"/>
                </a:solidFill>
                <a:effectLst>
                  <a:glow rad="127000">
                    <a:schemeClr val="tx1"/>
                  </a:glow>
                </a:effectLst>
                <a:ea typeface="ＭＳ Ｐゴシック" charset="0"/>
              </a:rPr>
              <a:t>ن</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(1-6)</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229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grpSp>
          <p:nvGrpSpPr>
            <p:cNvPr id="175105" name="Group 7"/>
            <p:cNvGrpSpPr>
              <a:grpSpLocks/>
            </p:cNvGrpSpPr>
            <p:nvPr/>
          </p:nvGrpSpPr>
          <p:grpSpPr bwMode="auto">
            <a:xfrm>
              <a:off x="0" y="0"/>
              <a:ext cx="9144000" cy="6858000"/>
              <a:chOff x="0" y="0"/>
              <a:chExt cx="5760" cy="4320"/>
            </a:xfrm>
          </p:grpSpPr>
          <p:pic>
            <p:nvPicPr>
              <p:cNvPr id="175106" name="Picture 3" descr="C:\My Documents\My Pictures\baptize.gif"/>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802"/>
                <a:ext cx="5760" cy="3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7" name="Picture 4" descr="C:\My Documents\My Pictures\baptize.gif"/>
              <p:cNvPicPr>
                <a:picLocks noChangeAspect="1" noChangeArrowheads="1"/>
              </p:cNvPicPr>
              <p:nvPr/>
            </p:nvPicPr>
            <p:blipFill>
              <a:blip r:embed="rId4" cstate="screen">
                <a:lum bright="-30000" contrast="12000"/>
                <a:extLst>
                  <a:ext uri="{28A0092B-C50C-407E-A947-70E740481C1C}">
                    <a14:useLocalDpi xmlns:a14="http://schemas.microsoft.com/office/drawing/2010/main"/>
                  </a:ext>
                </a:extLst>
              </a:blip>
              <a:srcRect/>
              <a:stretch>
                <a:fillRect/>
              </a:stretch>
            </p:blipFill>
            <p:spPr bwMode="auto">
              <a:xfrm>
                <a:off x="0" y="0"/>
                <a:ext cx="5760" cy="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p:nvPr/>
          </p:nvGrpSpPr>
          <p:grpSpPr>
            <a:xfrm>
              <a:off x="971600" y="0"/>
              <a:ext cx="7848872" cy="1700808"/>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p>
            </p:txBody>
          </p:sp>
        </p:grpSp>
      </p:grpSp>
      <p:sp>
        <p:nvSpPr>
          <p:cNvPr id="4" name="Title 3"/>
          <p:cNvSpPr>
            <a:spLocks noGrp="1"/>
          </p:cNvSpPr>
          <p:nvPr>
            <p:ph type="title" idx="4294967295"/>
          </p:nvPr>
        </p:nvSpPr>
        <p:spPr>
          <a:xfrm>
            <a:off x="971600" y="20644"/>
            <a:ext cx="7772400" cy="1680163"/>
          </a:xfrm>
        </p:spPr>
        <p:txBody>
          <a:bodyPr/>
          <a:lstStyle/>
          <a:p>
            <a:r>
              <a:rPr lang="ar-JO" b="1" dirty="0">
                <a:latin typeface="Arial" panose="020B0604020202020204" pitchFamily="34" charset="0"/>
                <a:cs typeface="Arial" panose="020B0604020202020204" pitchFamily="34" charset="0"/>
              </a:rPr>
              <a:t>حسناً يا تشارلز،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عندما أقوم بتعميدك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5"/>
          <p:cNvGrpSpPr>
            <a:grpSpLocks/>
          </p:cNvGrpSpPr>
          <p:nvPr/>
        </p:nvGrpSpPr>
        <p:grpSpPr bwMode="auto">
          <a:xfrm>
            <a:off x="0" y="0"/>
            <a:ext cx="9144000" cy="6858000"/>
            <a:chOff x="0" y="0"/>
            <a:chExt cx="5760" cy="4320"/>
          </a:xfrm>
        </p:grpSpPr>
        <p:pic>
          <p:nvPicPr>
            <p:cNvPr id="176130" name="Picture 3" descr="C:\My Documents\My Pictures\baptize.gif"/>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886"/>
              <a:ext cx="5760" cy="3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31" name="Picture 4" descr="C:\My Documents\My Pictures\baptize.gif"/>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0"/>
              <a:ext cx="5760" cy="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p:nvPr/>
        </p:nvGrpSpPr>
        <p:grpSpPr>
          <a:xfrm>
            <a:off x="251520" y="0"/>
            <a:ext cx="8568952" cy="170080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p>
          </p:txBody>
        </p:sp>
      </p:grpSp>
      <p:sp>
        <p:nvSpPr>
          <p:cNvPr id="2" name="Title 1"/>
          <p:cNvSpPr>
            <a:spLocks noGrp="1"/>
          </p:cNvSpPr>
          <p:nvPr>
            <p:ph type="title" idx="4294967295"/>
          </p:nvPr>
        </p:nvSpPr>
        <p:spPr>
          <a:xfrm>
            <a:off x="685800" y="260648"/>
            <a:ext cx="7772400" cy="1143000"/>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ar-JO" b="1" kern="1200" dirty="0">
                <a:latin typeface="Arial" panose="020B0604020202020204" pitchFamily="34" charset="0"/>
                <a:cs typeface="Arial" panose="020B0604020202020204" pitchFamily="34" charset="0"/>
              </a:rPr>
              <a:t>فإن كل ما يجري</a:t>
            </a:r>
            <a:br>
              <a:rPr lang="ar-JO" b="1" kern="1200" dirty="0">
                <a:latin typeface="Arial" panose="020B0604020202020204" pitchFamily="34" charset="0"/>
                <a:cs typeface="Arial" panose="020B0604020202020204" pitchFamily="34" charset="0"/>
              </a:rPr>
            </a:br>
            <a:r>
              <a:rPr lang="ar-JO" b="1" kern="1200" dirty="0">
                <a:latin typeface="Arial" panose="020B0604020202020204" pitchFamily="34" charset="0"/>
                <a:cs typeface="Arial" panose="020B0604020202020204" pitchFamily="34" charset="0"/>
              </a:rPr>
              <a:t>هو لله.</a:t>
            </a:r>
            <a:endParaRPr lang="en-US" b="1"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291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p:cNvGrpSpPr>
            <a:grpSpLocks/>
          </p:cNvGrpSpPr>
          <p:nvPr/>
        </p:nvGrpSpPr>
        <p:grpSpPr bwMode="auto">
          <a:xfrm>
            <a:off x="0" y="0"/>
            <a:ext cx="9144000" cy="6926263"/>
            <a:chOff x="0" y="0"/>
            <a:chExt cx="5760" cy="4363"/>
          </a:xfrm>
        </p:grpSpPr>
        <p:pic>
          <p:nvPicPr>
            <p:cNvPr id="177154" name="Picture 2"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0"/>
              <a:ext cx="5760" cy="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5" name="Picture 3" descr="C:\My Documents\My Pictures\baptize.gif"/>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844" y="2160"/>
              <a:ext cx="336"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172554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000000"/>
              </a:solidFill>
              <a:latin typeface="Times New Roman" charset="0"/>
            </a:endParaRPr>
          </a:p>
        </p:txBody>
      </p:sp>
      <p:pic>
        <p:nvPicPr>
          <p:cNvPr id="582659" name="Picture 3" descr="M:\CLIPART\PHOTOS\METAPHOR\GLASS.JPG"/>
          <p:cNvPicPr>
            <a:picLocks noChangeAspect="1" noChangeArrowheads="1"/>
          </p:cNvPicPr>
          <p:nvPr/>
        </p:nvPicPr>
        <p:blipFill>
          <a:blip r:embed="rId2" cstate="screen">
            <a:lum bright="-36000" contrast="6000"/>
            <a:extLst>
              <a:ext uri="{28A0092B-C50C-407E-A947-70E740481C1C}">
                <a14:useLocalDpi xmlns:a14="http://schemas.microsoft.com/office/drawing/2010/main"/>
              </a:ext>
            </a:extLst>
          </a:blip>
          <a:srcRect l="-999"/>
          <a:stretch>
            <a:fillRect/>
          </a:stretch>
        </p:blipFill>
        <p:spPr bwMode="auto">
          <a:xfrm>
            <a:off x="1343025" y="0"/>
            <a:ext cx="6429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2658" name="Text Box 2"/>
          <p:cNvSpPr txBox="1">
            <a:spLocks noChangeArrowheads="1"/>
          </p:cNvSpPr>
          <p:nvPr/>
        </p:nvSpPr>
        <p:spPr bwMode="auto">
          <a:xfrm>
            <a:off x="395536" y="44625"/>
            <a:ext cx="8424936" cy="18722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dirty="0">
                <a:latin typeface="Arial" panose="020B0604020202020204" pitchFamily="34" charset="0"/>
                <a:cs typeface="Arial" panose="020B0604020202020204" pitchFamily="34" charset="0"/>
              </a:rPr>
              <a:t>متى ١٠ : ٤٠</a:t>
            </a:r>
            <a:endParaRPr lang="ar-JO" dirty="0">
              <a:latin typeface="Arial" panose="020B0604020202020204" pitchFamily="34" charset="0"/>
              <a:cs typeface="Arial" panose="020B0604020202020204" pitchFamily="34" charset="0"/>
            </a:endParaRPr>
          </a:p>
          <a:p>
            <a:pPr rtl="1"/>
            <a:r>
              <a:rPr lang="ar-JO" dirty="0">
                <a:latin typeface="Arial" panose="020B0604020202020204" pitchFamily="34" charset="0"/>
                <a:cs typeface="Arial" panose="020B0604020202020204" pitchFamily="34" charset="0"/>
              </a:rPr>
              <a:t>من يقبلكم يقبلني ومن يقبلني يقبل الي أرسلني.</a:t>
            </a:r>
            <a:r>
              <a:rPr lang="ar-SA" dirty="0">
                <a:latin typeface="Arial" panose="020B0604020202020204" pitchFamily="34" charset="0"/>
                <a:cs typeface="Arial" panose="020B0604020202020204" pitchFamily="34" charset="0"/>
              </a:rPr>
              <a:t> </a:t>
            </a:r>
          </a:p>
        </p:txBody>
      </p:sp>
      <p:sp>
        <p:nvSpPr>
          <p:cNvPr id="582660" name="Text Box 4"/>
          <p:cNvSpPr txBox="1">
            <a:spLocks noChangeArrowheads="1"/>
          </p:cNvSpPr>
          <p:nvPr/>
        </p:nvSpPr>
        <p:spPr bwMode="auto">
          <a:xfrm>
            <a:off x="251520" y="4348079"/>
            <a:ext cx="871073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dirty="0">
                <a:latin typeface="Arial" panose="020B0604020202020204" pitchFamily="34" charset="0"/>
                <a:cs typeface="Arial" panose="020B0604020202020204" pitchFamily="34" charset="0"/>
              </a:rPr>
              <a:t>متى ١٠ : ٤٢</a:t>
            </a:r>
          </a:p>
          <a:p>
            <a:pPr rtl="1"/>
            <a:r>
              <a:rPr lang="ar-SA" dirty="0">
                <a:latin typeface="Arial" panose="020B0604020202020204" pitchFamily="34" charset="0"/>
                <a:cs typeface="Arial" panose="020B0604020202020204" pitchFamily="34" charset="0"/>
              </a:rPr>
              <a:t>ومن سقى أحد هؤلاء الصغار كأس ماء بارد فقط باسم تلميذ، فالحق أقول لكم إنه لا يضيع أجره</a:t>
            </a:r>
          </a:p>
        </p:txBody>
      </p:sp>
    </p:spTree>
    <p:extLst>
      <p:ext uri="{BB962C8B-B14F-4D97-AF65-F5344CB8AC3E}">
        <p14:creationId xmlns:p14="http://schemas.microsoft.com/office/powerpoint/2010/main" val="3524326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582660"/>
                                        </p:tgtEl>
                                        <p:attrNameLst>
                                          <p:attrName>style.visibility</p:attrName>
                                        </p:attrNameLst>
                                      </p:cBhvr>
                                      <p:to>
                                        <p:strVal val="visible"/>
                                      </p:to>
                                    </p:set>
                                    <p:animEffect transition="in" filter="dissolve">
                                      <p:cBhvr>
                                        <p:cTn id="7" dur="75"/>
                                        <p:tgtEl>
                                          <p:spTgt spid="582660"/>
                                        </p:tgtEl>
                                      </p:cBhvr>
                                    </p:animEffect>
                                  </p:childTnLst>
                                </p:cTn>
                              </p:par>
                            </p:childTnLst>
                          </p:cTn>
                        </p:par>
                        <p:par>
                          <p:cTn id="8" fill="hold" nodeType="afterGroup">
                            <p:stCondLst>
                              <p:cond delay="7700"/>
                            </p:stCondLst>
                            <p:childTnLst>
                              <p:par>
                                <p:cTn id="9" presetID="9" presetClass="entr" presetSubtype="0" fill="hold" nodeType="afterEffect">
                                  <p:stCondLst>
                                    <p:cond delay="1000"/>
                                  </p:stCondLst>
                                  <p:childTnLst>
                                    <p:set>
                                      <p:cBhvr>
                                        <p:cTn id="10" dur="1" fill="hold">
                                          <p:stCondLst>
                                            <p:cond delay="0"/>
                                          </p:stCondLst>
                                        </p:cTn>
                                        <p:tgtEl>
                                          <p:spTgt spid="582659"/>
                                        </p:tgtEl>
                                        <p:attrNameLst>
                                          <p:attrName>style.visibility</p:attrName>
                                        </p:attrNameLst>
                                      </p:cBhvr>
                                      <p:to>
                                        <p:strVal val="visible"/>
                                      </p:to>
                                    </p:set>
                                    <p:animEffect transition="in" filter="dissolve">
                                      <p:cBhvr>
                                        <p:cTn id="11" dur="500"/>
                                        <p:tgtEl>
                                          <p:spTgt spid="582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latin typeface="Arial" panose="020B0604020202020204" pitchFamily="34" charset="0"/>
              <a:cs typeface="Arial" panose="020B0604020202020204" pitchFamily="34" charset="0"/>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8" name="Rectangle 2"/>
          <p:cNvSpPr>
            <a:spLocks noChangeArrowheads="1"/>
          </p:cNvSpPr>
          <p:nvPr/>
        </p:nvSpPr>
        <p:spPr bwMode="auto">
          <a:xfrm>
            <a:off x="8197" y="260648"/>
            <a:ext cx="3382703" cy="60793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p>
            <a:pPr algn="r" defTabSz="457200" eaLnBrk="0" hangingPunct="0"/>
            <a:r>
              <a:rPr lang="ar-SA" sz="36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١ كورنثوس ٩ : ١٤</a:t>
            </a:r>
            <a:endParaRPr lang="en-US" sz="36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endParaRPr>
          </a:p>
          <a:p>
            <a:pPr algn="r" defTabSz="457200" eaLnBrk="0" hangingPunct="0"/>
            <a:endParaRPr lang="ar-SA"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endParaRPr>
          </a:p>
          <a:p>
            <a:pPr algn="r" defTabSz="457200" eaLnBrk="0" hangingPunct="0"/>
            <a:r>
              <a:rPr lang="ar-JO"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هكذا أيضاً أمر الرب أن الذين ينادون بالإنجيل من الإنجيل يعيشون.</a:t>
            </a:r>
            <a:r>
              <a:rPr lang="ar-SA"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latin typeface="Arial" panose="020B0604020202020204" pitchFamily="34" charset="0"/>
              <a:cs typeface="Arial" panose="020B0604020202020204" pitchFamily="34" charset="0"/>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6" name="Rectangle 1028"/>
          <p:cNvSpPr>
            <a:spLocks noChangeArrowheads="1"/>
          </p:cNvSpPr>
          <p:nvPr/>
        </p:nvSpPr>
        <p:spPr bwMode="auto">
          <a:xfrm>
            <a:off x="228600" y="692697"/>
            <a:ext cx="3162300" cy="50405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p>
            <a:pPr algn="r" defTabSz="457200" eaLnBrk="0" hangingPunct="0"/>
            <a:r>
              <a:rPr lang="ar-SA"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غلاطية ٦ : ٦</a:t>
            </a:r>
            <a:endParaRPr lang="en-US"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endParaRPr>
          </a:p>
          <a:p>
            <a:pPr algn="r" defTabSz="457200" eaLnBrk="0" hangingPunct="0"/>
            <a:endParaRPr lang="ar-SA"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endParaRPr>
          </a:p>
          <a:p>
            <a:pPr algn="r" defTabSz="457200" eaLnBrk="0" hangingPunct="0"/>
            <a:r>
              <a:rPr lang="ar-JO"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ولكن ليشارك الذي يتعلم الكلمة المعلم في جميع الخيرات.</a:t>
            </a:r>
            <a:r>
              <a:rPr lang="ar-SA" sz="4000" b="1" dirty="0">
                <a:solidFill>
                  <a:srgbClr val="FFFFFF"/>
                </a:solidFill>
                <a:effectLst>
                  <a:glow rad="152400">
                    <a:srgbClr val="000000"/>
                  </a:glow>
                </a:effectLst>
                <a:latin typeface="Arial" panose="020B0604020202020204" pitchFamily="34" charset="0"/>
                <a:ea typeface="ＭＳ Ｐゴシック" pitchFamily="-108" charset="-128"/>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0"/>
            <a:ext cx="901256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14" name="Text Box 2"/>
          <p:cNvSpPr txBox="1">
            <a:spLocks noChangeArrowheads="1"/>
          </p:cNvSpPr>
          <p:nvPr/>
        </p:nvSpPr>
        <p:spPr bwMode="auto">
          <a:xfrm>
            <a:off x="76200" y="76200"/>
            <a:ext cx="3703712" cy="6521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rtl="1"/>
            <a:r>
              <a:rPr lang="ar-SA" dirty="0">
                <a:latin typeface="Arial" panose="020B0604020202020204" pitchFamily="34" charset="0"/>
                <a:cs typeface="Arial" panose="020B0604020202020204" pitchFamily="34" charset="0"/>
              </a:rPr>
              <a:t>١ تسالونيكي ٢ : ٩</a:t>
            </a:r>
            <a:endParaRPr lang="en-US" dirty="0">
              <a:latin typeface="Arial" panose="020B0604020202020204" pitchFamily="34" charset="0"/>
              <a:cs typeface="Arial" panose="020B0604020202020204" pitchFamily="34" charset="0"/>
            </a:endParaRPr>
          </a:p>
          <a:p>
            <a:pPr rtl="1"/>
            <a:endParaRPr lang="ar-SA" dirty="0">
              <a:latin typeface="Arial" panose="020B0604020202020204" pitchFamily="34" charset="0"/>
              <a:cs typeface="Arial" panose="020B0604020202020204" pitchFamily="34" charset="0"/>
            </a:endParaRPr>
          </a:p>
          <a:p>
            <a:pPr algn="r" rtl="1"/>
            <a:r>
              <a:rPr lang="ar-SA" dirty="0">
                <a:latin typeface="Arial" panose="020B0604020202020204" pitchFamily="34" charset="0"/>
                <a:cs typeface="Arial" panose="020B0604020202020204" pitchFamily="34" charset="0"/>
              </a:rPr>
              <a:t>فإنكم تذكرون أيها الإخوة تعبنا وكدنا، إذ كنا نكرز لكم بإنجيل الله، ونحن عاملون ليلا ونهارا كي لا نثقل على أحد منكم.</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62478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rtl="1"/>
            <a:r>
              <a:rPr lang="ar-SA" dirty="0">
                <a:latin typeface="Arial" panose="020B0604020202020204" pitchFamily="34" charset="0"/>
                <a:cs typeface="Arial" panose="020B0604020202020204" pitchFamily="34" charset="0"/>
              </a:rPr>
              <a:t>١ صموئيل ٣٠ : ٢٤</a:t>
            </a:r>
            <a:endParaRPr lang="en-US" dirty="0">
              <a:latin typeface="Arial" panose="020B0604020202020204" pitchFamily="34" charset="0"/>
              <a:cs typeface="Arial" panose="020B0604020202020204" pitchFamily="34" charset="0"/>
            </a:endParaRPr>
          </a:p>
          <a:p>
            <a:pPr rtl="1"/>
            <a:endParaRPr lang="ar-SA"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ومن يسمع لكم في هذا الأمر؟ لأنه كنصيب النازل إلى الحرب نصيب الذي يقيم عند الأمتعة، فإنهم يقتسمون بالسوية.</a:t>
            </a:r>
            <a:r>
              <a:rPr lang="ar-SA"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4706" name="Text Box 2"/>
          <p:cNvSpPr txBox="1">
            <a:spLocks noChangeArrowheads="1"/>
          </p:cNvSpPr>
          <p:nvPr/>
        </p:nvSpPr>
        <p:spPr bwMode="auto">
          <a:xfrm>
            <a:off x="1115616" y="2909888"/>
            <a:ext cx="6351984" cy="3785652"/>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dirty="0">
                <a:latin typeface="Arial" panose="020B0604020202020204" pitchFamily="34" charset="0"/>
                <a:cs typeface="Arial" panose="020B0604020202020204" pitchFamily="34" charset="0"/>
              </a:rPr>
              <a:t>فيلبي ٤ : ١٧</a:t>
            </a:r>
            <a:endParaRPr lang="en-US" dirty="0">
              <a:latin typeface="Arial" panose="020B0604020202020204" pitchFamily="34" charset="0"/>
              <a:cs typeface="Arial" panose="020B0604020202020204" pitchFamily="34" charset="0"/>
            </a:endParaRPr>
          </a:p>
          <a:p>
            <a:pPr algn="r" rtl="1"/>
            <a:endParaRPr lang="ar-SA"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ليس أني أطلب العطية بل أطلب الثمر المتكاثر لحسابكم.</a:t>
            </a:r>
            <a:r>
              <a:rPr lang="ar-SA"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 </a:t>
            </a:r>
            <a:r>
              <a:rPr lang="ar-SA" sz="4800" dirty="0">
                <a:effectLst>
                  <a:glow rad="127000">
                    <a:schemeClr val="tx1"/>
                  </a:glow>
                </a:effectLst>
                <a:ea typeface="ＭＳ Ｐゴシック" charset="0"/>
              </a:rPr>
              <a:t>مساندة المعلمين </a:t>
            </a:r>
            <a:r>
              <a:rPr lang="ar-SA" sz="4800" dirty="0">
                <a:solidFill>
                  <a:srgbClr val="FFFF00"/>
                </a:solidFill>
                <a:effectLst>
                  <a:glow rad="127000">
                    <a:schemeClr val="tx1"/>
                  </a:glow>
                </a:effectLst>
                <a:ea typeface="ＭＳ Ｐゴシック" charset="0"/>
              </a:rPr>
              <a:t>الحقيقي</a:t>
            </a:r>
            <a:r>
              <a:rPr lang="ar-JO" sz="4800" dirty="0">
                <a:solidFill>
                  <a:srgbClr val="FFFF00"/>
                </a:solidFill>
                <a:effectLst>
                  <a:glow rad="127000">
                    <a:schemeClr val="tx1"/>
                  </a:glow>
                </a:effectLst>
                <a:ea typeface="ＭＳ Ｐゴシック" charset="0"/>
              </a:rPr>
              <a:t>ي</a:t>
            </a:r>
            <a:r>
              <a:rPr lang="ar-SA" sz="4800" dirty="0">
                <a:solidFill>
                  <a:srgbClr val="FFFF00"/>
                </a:solidFill>
                <a:effectLst>
                  <a:glow rad="127000">
                    <a:schemeClr val="tx1"/>
                  </a:glow>
                </a:effectLst>
                <a:ea typeface="ＭＳ Ｐゴシック" charset="0"/>
              </a:rPr>
              <a:t>ن</a:t>
            </a:r>
            <a:r>
              <a:rPr lang="ar-JO" sz="4800" dirty="0">
                <a:solidFill>
                  <a:srgbClr val="FFFF00"/>
                </a:solidFill>
                <a:effectLst>
                  <a:glow rad="127000">
                    <a:schemeClr val="tx1"/>
                  </a:glow>
                </a:effectLst>
                <a:ea typeface="ＭＳ Ｐゴシック" charset="0"/>
              </a:rPr>
              <a:t> </a:t>
            </a:r>
            <a:r>
              <a:rPr lang="ar-JO" sz="4800" dirty="0">
                <a:effectLst>
                  <a:glow rad="127000">
                    <a:schemeClr val="tx1"/>
                  </a:glow>
                </a:effectLst>
                <a:ea typeface="ＭＳ Ｐゴシック" charset="0"/>
              </a:rPr>
              <a:t>(1-6)</a:t>
            </a:r>
            <a:r>
              <a:rPr lang="en-US" sz="4800" dirty="0">
                <a:effectLst>
                  <a:glow rad="127000">
                    <a:schemeClr val="tx1"/>
                  </a:glow>
                </a:effectLst>
                <a:ea typeface="ＭＳ Ｐゴシック" charset="0"/>
              </a:rPr>
              <a:t>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977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314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dirty="0">
                <a:latin typeface="Arial" panose="020B0604020202020204" pitchFamily="34" charset="0"/>
                <a:cs typeface="Arial" panose="020B0604020202020204" pitchFamily="34" charset="0"/>
              </a:rPr>
              <a:t>لأن الله ليس بظالم حتى ينسى عملكم وتعب المحبة التي أظهرتموها نحو اسمه، إذ قد خدمتم القديسين وتخدمونهم.</a:t>
            </a:r>
          </a:p>
        </p:txBody>
      </p:sp>
      <p:sp>
        <p:nvSpPr>
          <p:cNvPr id="615429" name="Text Box 1029"/>
          <p:cNvSpPr txBox="1">
            <a:spLocks noChangeArrowheads="1"/>
          </p:cNvSpPr>
          <p:nvPr/>
        </p:nvSpPr>
        <p:spPr bwMode="auto">
          <a:xfrm>
            <a:off x="4067944" y="5334000"/>
            <a:ext cx="4695056" cy="687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pPr algn="r" rtl="1"/>
            <a:r>
              <a:rPr lang="ar-SA" sz="3600" dirty="0">
                <a:latin typeface="Arial" panose="020B0604020202020204" pitchFamily="34" charset="0"/>
                <a:cs typeface="Arial" panose="020B0604020202020204" pitchFamily="34" charset="0"/>
              </a:rPr>
              <a:t>عبرانيين ٦ : ١٠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2. </a:t>
            </a:r>
            <a:r>
              <a:rPr lang="ar-SA" sz="4800" dirty="0">
                <a:effectLst>
                  <a:glow rad="127000">
                    <a:schemeClr val="tx1"/>
                  </a:glow>
                </a:effectLst>
                <a:ea typeface="ＭＳ Ｐゴシック" charset="0"/>
              </a:rPr>
              <a:t>تجنب المعلمين </a:t>
            </a:r>
            <a:r>
              <a:rPr lang="ar-SA" sz="4800" dirty="0">
                <a:solidFill>
                  <a:srgbClr val="FFFF00"/>
                </a:solidFill>
                <a:effectLst>
                  <a:glow rad="127000">
                    <a:schemeClr val="tx1"/>
                  </a:glow>
                </a:effectLst>
                <a:ea typeface="ＭＳ Ｐゴシック" charset="0"/>
              </a:rPr>
              <a:t>الكذبة</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(7-13)</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17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843808" y="-590550"/>
            <a:ext cx="3187749" cy="533400"/>
          </a:xfrm>
          <a:solidFill>
            <a:schemeClr val="tx1"/>
          </a:solidFill>
        </p:spPr>
        <p:txBody>
          <a:bodyPr/>
          <a:lstStyle/>
          <a:p>
            <a:pPr algn="ctr" eaLnBrk="1" hangingPunct="1"/>
            <a:r>
              <a:rPr lang="en-US" sz="2800" b="1" dirty="0">
                <a:solidFill>
                  <a:srgbClr val="FFFFFF"/>
                </a:solidFill>
                <a:latin typeface="Arial" panose="020B0604020202020204" pitchFamily="34" charset="0"/>
                <a:ea typeface="ＭＳ Ｐゴシック" charset="0"/>
                <a:cs typeface="ＭＳ Ｐゴシック" charset="0"/>
              </a:rPr>
              <a:t>Keys</a:t>
            </a:r>
          </a:p>
        </p:txBody>
      </p:sp>
      <p:sp>
        <p:nvSpPr>
          <p:cNvPr id="130050" name="Text Box 60"/>
          <p:cNvSpPr txBox="1">
            <a:spLocks noChangeArrowheads="1"/>
          </p:cNvSpPr>
          <p:nvPr/>
        </p:nvSpPr>
        <p:spPr bwMode="auto">
          <a:xfrm>
            <a:off x="3364972" y="1220420"/>
            <a:ext cx="2374368" cy="1077218"/>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الكلمة المفتاحية </a:t>
            </a:r>
            <a:br>
              <a:rPr kumimoji="0" lang="en-US" altLang="zh-CN" sz="3200" b="1"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b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الحدود</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301" name="Text Box 61"/>
          <p:cNvSpPr txBox="1">
            <a:spLocks noChangeArrowheads="1"/>
          </p:cNvSpPr>
          <p:nvPr/>
        </p:nvSpPr>
        <p:spPr bwMode="auto">
          <a:xfrm>
            <a:off x="304800" y="2709495"/>
            <a:ext cx="8534400" cy="403187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u="sng" dirty="0">
                <a:solidFill>
                  <a:srgbClr val="FFFFFF"/>
                </a:solidFill>
                <a:latin typeface="Arial" panose="020B0604020202020204" pitchFamily="34" charset="0"/>
                <a:ea typeface="宋体" charset="0"/>
                <a:cs typeface="Arial" panose="020B0604020202020204" pitchFamily="34" charset="0"/>
              </a:rPr>
              <a:t>الآ</a:t>
            </a:r>
            <a:r>
              <a:rPr kumimoji="0" lang="ar-SA" altLang="zh-CN" sz="3200" b="1" u="sng"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ية المفتاحية </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lvl="0" algn="ctr" eaLnBrk="1" hangingPunct="1">
              <a:defRPr/>
            </a:pPr>
            <a:r>
              <a:rPr lang="ar-SA" altLang="zh-CN" sz="3200" b="1" dirty="0">
                <a:solidFill>
                  <a:srgbClr val="FFFFFF"/>
                </a:solidFill>
                <a:latin typeface="Arial" panose="020B0604020202020204" pitchFamily="34" charset="0"/>
                <a:ea typeface="宋体" charset="0"/>
                <a:cs typeface="Arial" panose="020B0604020202020204" pitchFamily="34" charset="0"/>
              </a:rPr>
              <a:t>9 كل من تعدى ولم يثبت في تعليم المسيح فليس له الله</a:t>
            </a:r>
            <a:r>
              <a:rPr lang="ar-JO" altLang="zh-CN" sz="3200" b="1" dirty="0">
                <a:solidFill>
                  <a:srgbClr val="FFFFFF"/>
                </a:solidFill>
                <a:latin typeface="Arial" panose="020B0604020202020204" pitchFamily="34" charset="0"/>
                <a:ea typeface="宋体" charset="0"/>
                <a:cs typeface="Arial" panose="020B0604020202020204" pitchFamily="34" charset="0"/>
              </a:rPr>
              <a:t>،</a:t>
            </a:r>
            <a:r>
              <a:rPr lang="ar-SA" altLang="zh-CN" sz="3200" b="1" dirty="0">
                <a:solidFill>
                  <a:srgbClr val="FFFFFF"/>
                </a:solidFill>
                <a:latin typeface="Arial" panose="020B0604020202020204" pitchFamily="34" charset="0"/>
                <a:ea typeface="宋体" charset="0"/>
                <a:cs typeface="Arial" panose="020B0604020202020204" pitchFamily="34" charset="0"/>
              </a:rPr>
              <a:t> ومن يثبت في تعليم المسيح</a:t>
            </a:r>
            <a:r>
              <a:rPr lang="ar-JO" altLang="zh-CN" sz="3200" b="1" dirty="0">
                <a:solidFill>
                  <a:srgbClr val="FFFFFF"/>
                </a:solidFill>
                <a:latin typeface="Arial" panose="020B0604020202020204" pitchFamily="34" charset="0"/>
                <a:ea typeface="宋体" charset="0"/>
                <a:cs typeface="Arial" panose="020B0604020202020204" pitchFamily="34" charset="0"/>
              </a:rPr>
              <a:t>،</a:t>
            </a:r>
            <a:r>
              <a:rPr lang="ar-SA" altLang="zh-CN" sz="3200" b="1" dirty="0">
                <a:solidFill>
                  <a:srgbClr val="FFFFFF"/>
                </a:solidFill>
                <a:latin typeface="Arial" panose="020B0604020202020204" pitchFamily="34" charset="0"/>
                <a:ea typeface="宋体" charset="0"/>
                <a:cs typeface="Arial" panose="020B0604020202020204" pitchFamily="34" charset="0"/>
              </a:rPr>
              <a:t> فهذا له الآب وال</a:t>
            </a:r>
            <a:r>
              <a:rPr lang="ar-JO" altLang="zh-CN" sz="3200" b="1" dirty="0">
                <a:solidFill>
                  <a:srgbClr val="FFFFFF"/>
                </a:solidFill>
                <a:latin typeface="Arial" panose="020B0604020202020204" pitchFamily="34" charset="0"/>
                <a:ea typeface="宋体" charset="0"/>
                <a:cs typeface="Arial" panose="020B0604020202020204" pitchFamily="34" charset="0"/>
              </a:rPr>
              <a:t>إ</a:t>
            </a:r>
            <a:r>
              <a:rPr lang="ar-SA" altLang="zh-CN" sz="3200" b="1" dirty="0">
                <a:solidFill>
                  <a:srgbClr val="FFFFFF"/>
                </a:solidFill>
                <a:latin typeface="Arial" panose="020B0604020202020204" pitchFamily="34" charset="0"/>
                <a:ea typeface="宋体" charset="0"/>
                <a:cs typeface="Arial" panose="020B0604020202020204" pitchFamily="34" charset="0"/>
              </a:rPr>
              <a:t>بن جميعا</a:t>
            </a:r>
            <a:r>
              <a:rPr lang="ar-JO" altLang="zh-CN" sz="3200" b="1" dirty="0">
                <a:solidFill>
                  <a:srgbClr val="FFFFFF"/>
                </a:solidFill>
                <a:latin typeface="Arial" panose="020B0604020202020204" pitchFamily="34" charset="0"/>
                <a:ea typeface="宋体" charset="0"/>
                <a:cs typeface="Arial" panose="020B0604020202020204" pitchFamily="34" charset="0"/>
              </a:rPr>
              <a:t>ً 10 </a:t>
            </a:r>
            <a:r>
              <a:rPr lang="ar-SA" altLang="zh-CN" sz="3200" b="1" dirty="0">
                <a:solidFill>
                  <a:srgbClr val="FFFFFF"/>
                </a:solidFill>
                <a:latin typeface="Arial" panose="020B0604020202020204" pitchFamily="34" charset="0"/>
                <a:ea typeface="宋体" charset="0"/>
                <a:cs typeface="Arial" panose="020B0604020202020204" pitchFamily="34" charset="0"/>
              </a:rPr>
              <a:t>إن كان أحد يأتيكم، ولا يجيء بهذا التعليم، فلا تقبلوه في البيت، ولا تقولوا له سلام.</a:t>
            </a: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lvl="0" algn="ctr" eaLnBrk="1" hangingPunct="1">
              <a:defRPr/>
            </a:pP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٢ يوحنا ١ : ٩-١٠ </a:t>
            </a:r>
          </a:p>
        </p:txBody>
      </p:sp>
      <p:sp>
        <p:nvSpPr>
          <p:cNvPr id="130053" name="Text Box 7"/>
          <p:cNvSpPr txBox="1">
            <a:spLocks noChangeArrowheads="1"/>
          </p:cNvSpPr>
          <p:nvPr/>
        </p:nvSpPr>
        <p:spPr bwMode="auto">
          <a:xfrm>
            <a:off x="8413385" y="4445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27139"/>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88229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cs typeface="Arial" panose="020B0604020202020204" pitchFamily="34" charset="0"/>
              </a:rPr>
              <a:t>البيان الموجز</a:t>
            </a:r>
            <a:endParaRPr lang="en-US" sz="2800" b="1" dirty="0">
              <a:solidFill>
                <a:srgbClr val="FFFFFF"/>
              </a:solidFill>
              <a:latin typeface="Arial" panose="020B0604020202020204" pitchFamily="34" charset="0"/>
              <a:ea typeface="ＭＳ Ｐゴシック" charset="0"/>
              <a:cs typeface="ＭＳ Ｐゴシック" charset="0"/>
            </a:endParaRPr>
          </a:p>
        </p:txBody>
      </p:sp>
      <p:sp>
        <p:nvSpPr>
          <p:cNvPr id="203780" name="Text Box 3"/>
          <p:cNvSpPr txBox="1">
            <a:spLocks noChangeArrowheads="1"/>
          </p:cNvSpPr>
          <p:nvPr/>
        </p:nvSpPr>
        <p:spPr bwMode="auto">
          <a:xfrm>
            <a:off x="8357192" y="44450"/>
            <a:ext cx="665567"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300</a:t>
            </a:r>
            <a:endParaRPr lang="en-US" b="1" dirty="0">
              <a:solidFill>
                <a:srgbClr val="000000"/>
              </a:solidFill>
              <a:latin typeface="Arial" panose="020B0604020202020204" pitchFamily="34" charset="0"/>
            </a:endParaRPr>
          </a:p>
        </p:txBody>
      </p:sp>
      <p:sp>
        <p:nvSpPr>
          <p:cNvPr id="50180" name="Text Box 4"/>
          <p:cNvSpPr txBox="1">
            <a:spLocks noChangeArrowheads="1"/>
          </p:cNvSpPr>
          <p:nvPr/>
        </p:nvSpPr>
        <p:spPr bwMode="auto">
          <a:xfrm>
            <a:off x="1835150" y="1484313"/>
            <a:ext cx="5545138" cy="3046988"/>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SA" altLang="zh-CN" sz="3200" b="1" dirty="0">
                <a:solidFill>
                  <a:srgbClr val="FFFFFF"/>
                </a:solidFill>
                <a:latin typeface="Arial" panose="020B0604020202020204" pitchFamily="34" charset="0"/>
                <a:ea typeface="宋体" charset="0"/>
                <a:cs typeface="宋体" charset="0"/>
              </a:rPr>
              <a:t>يحث يوحنا </a:t>
            </a:r>
            <a:r>
              <a:rPr lang="ar-SA" altLang="zh-CN" sz="3200" b="1" dirty="0">
                <a:solidFill>
                  <a:srgbClr val="FFFF00"/>
                </a:solidFill>
                <a:latin typeface="Arial" panose="020B0604020202020204" pitchFamily="34" charset="0"/>
                <a:ea typeface="宋体" charset="0"/>
                <a:cs typeface="宋体" charset="0"/>
              </a:rPr>
              <a:t>بتحفظ</a:t>
            </a:r>
            <a:r>
              <a:rPr lang="ar-SA" altLang="zh-CN" sz="3200" b="1" dirty="0">
                <a:solidFill>
                  <a:srgbClr val="FFFFFF"/>
                </a:solidFill>
                <a:latin typeface="Arial" panose="020B0604020202020204" pitchFamily="34" charset="0"/>
                <a:ea typeface="宋体" charset="0"/>
                <a:cs typeface="宋体" charset="0"/>
              </a:rPr>
              <a:t> على محبة المرأة المسيحية وأطفالها</a:t>
            </a:r>
            <a:r>
              <a:rPr lang="ar-JO" altLang="zh-CN" sz="3200" b="1" dirty="0">
                <a:solidFill>
                  <a:srgbClr val="FFFFFF"/>
                </a:solidFill>
                <a:latin typeface="Arial" panose="020B0604020202020204" pitchFamily="34" charset="0"/>
                <a:ea typeface="宋体" charset="0"/>
                <a:cs typeface="宋体" charset="0"/>
              </a:rPr>
              <a:t>،</a:t>
            </a:r>
            <a:r>
              <a:rPr lang="ar-SA" altLang="zh-CN" sz="3200" b="1" dirty="0">
                <a:solidFill>
                  <a:srgbClr val="FFFFFF"/>
                </a:solidFill>
                <a:latin typeface="Arial" panose="020B0604020202020204" pitchFamily="34" charset="0"/>
                <a:ea typeface="宋体" charset="0"/>
                <a:cs typeface="宋体" charset="0"/>
              </a:rPr>
              <a:t> الذين يظهرون كرم الضيافة للمبشرين</a:t>
            </a:r>
            <a:r>
              <a:rPr lang="ar-JO" altLang="zh-CN" sz="3200" b="1" dirty="0">
                <a:solidFill>
                  <a:srgbClr val="FFFFFF"/>
                </a:solidFill>
                <a:latin typeface="Arial" panose="020B0604020202020204" pitchFamily="34" charset="0"/>
                <a:ea typeface="宋体" charset="0"/>
                <a:cs typeface="宋体" charset="0"/>
              </a:rPr>
              <a:t>،</a:t>
            </a:r>
            <a:r>
              <a:rPr lang="ar-SA" altLang="zh-CN" sz="3200" b="1" dirty="0">
                <a:solidFill>
                  <a:srgbClr val="FFFFFF"/>
                </a:solidFill>
                <a:latin typeface="Arial" panose="020B0604020202020204" pitchFamily="34" charset="0"/>
                <a:ea typeface="宋体" charset="0"/>
                <a:cs typeface="宋体" charset="0"/>
              </a:rPr>
              <a:t> ولكنهم بحاجة إلى تحذير بعدم تمديد الأمر نفسه للمعلمين الكذبة</a:t>
            </a:r>
            <a:r>
              <a:rPr lang="ar-JO" altLang="zh-CN" sz="3200" b="1" dirty="0">
                <a:solidFill>
                  <a:srgbClr val="FFFFFF"/>
                </a:solidFill>
                <a:latin typeface="Arial" panose="020B0604020202020204" pitchFamily="34" charset="0"/>
                <a:ea typeface="宋体" charset="0"/>
                <a:cs typeface="宋体" charset="0"/>
              </a:rPr>
              <a:t>،</a:t>
            </a:r>
            <a:r>
              <a:rPr lang="ar-SA" altLang="zh-CN" sz="3200" b="1" dirty="0">
                <a:solidFill>
                  <a:srgbClr val="FFFFFF"/>
                </a:solidFill>
                <a:latin typeface="Arial" panose="020B0604020202020204" pitchFamily="34" charset="0"/>
                <a:ea typeface="宋体" charset="0"/>
                <a:cs typeface="宋体" charset="0"/>
              </a:rPr>
              <a:t> للتحذير من </a:t>
            </a:r>
            <a:r>
              <a:rPr lang="ar-SA" altLang="zh-CN" sz="3200" b="1" dirty="0">
                <a:solidFill>
                  <a:srgbClr val="FFFF00"/>
                </a:solidFill>
                <a:latin typeface="Arial" panose="020B0604020202020204" pitchFamily="34" charset="0"/>
                <a:ea typeface="宋体" charset="0"/>
                <a:cs typeface="宋体" charset="0"/>
              </a:rPr>
              <a:t>المساعدة في انتشار البدع المدمرة.</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Shadowed</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20992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9475" y="0"/>
            <a:ext cx="10023475" cy="370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2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75325" y="2298700"/>
            <a:ext cx="326707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018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الأطروحة: يجب أن تُدمّر الأرض</a:t>
            </a:r>
            <a:endPar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 بسبب عدم اهتمام الإنسان</a:t>
            </a:r>
            <a:endPar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 بالبيئة</a:t>
            </a: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a:t>
            </a:r>
            <a:r>
              <a:rPr kumimoji="0" lang="ar-SA"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 </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11972"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9120188"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ar-JO" sz="4000" kern="1200" dirty="0">
                <a:effectLst>
                  <a:glow rad="152400">
                    <a:schemeClr val="tx1"/>
                  </a:glow>
                </a:effectLst>
              </a:rPr>
              <a:t>المنتج الملحد دارين أرنوفسكي</a:t>
            </a:r>
            <a:endParaRPr lang="en-US" sz="4000" kern="1200" dirty="0">
              <a:effectLst>
                <a:glow rad="152400">
                  <a:schemeClr val="tx1"/>
                </a:glow>
              </a:effectLst>
            </a:endParaRPr>
          </a:p>
        </p:txBody>
      </p:sp>
      <p:pic>
        <p:nvPicPr>
          <p:cNvPr id="214019"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أصغر فيلم كتابي من الكتاب المقدس تم إنتاجه على الإطلاق.</a:t>
            </a:r>
            <a:endParaRPr kumimoji="0" lang="en-US"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5950" y="1479550"/>
            <a:ext cx="77089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هل يجب على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المسيحيين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مشاهدته؟</a:t>
            </a:r>
            <a:endParaRPr kumimoji="0" lang="en-US" sz="4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1606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0"/>
            <a:ext cx="7772400" cy="762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مدح فيلم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9605" name="Rectangle 5"/>
          <p:cNvSpPr>
            <a:spLocks noChangeArrowheads="1"/>
          </p:cNvSpPr>
          <p:nvPr/>
        </p:nvSpPr>
        <p:spPr bwMode="auto">
          <a:xfrm>
            <a:off x="2954478" y="885332"/>
            <a:ext cx="6010010"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صرح جِم دالي رئيس تحرير </a:t>
            </a: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مجلة التركيز على الأسرة</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أن فيلم (نوح) هو تفسير إبداعي للقصة الكتابية</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التي تسمح لنا </a:t>
            </a: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بتخيل الصراعات العميقة التي ربما تصارع معها نوح</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a:t>
            </a: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 عندما استجاب لدعوة الله في حياته</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a:t>
            </a: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تمنح هذه الرؤية السينمائية لفيلم نوح</a:t>
            </a:r>
            <a:r>
              <a:rPr lang="ar-JO" sz="2800" b="1" dirty="0">
                <a:solidFill>
                  <a:srgbClr val="FFFF00"/>
                </a:solidFill>
                <a:latin typeface="Arial" panose="020B0604020202020204" pitchFamily="34" charset="0"/>
                <a:cs typeface="Times New Roman" charset="0"/>
              </a:rPr>
              <a:t>،</a:t>
            </a:r>
            <a:endPar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 فرصة عظيمة للمسيحيين لإشراك ثقافتنا</a:t>
            </a:r>
            <a:endPar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Times New Roman" charset="0"/>
              </a:rPr>
              <a:t> مع نوح الكتابي</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وإجراء محادثات مع</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الأصدقاء والعائلة</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 حول المسائل ذات المدلول الأبدي.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https://</a:t>
            </a:r>
            <a:r>
              <a:rPr kumimoji="0" lang="en-US" sz="1200" u="none" strike="noStrike" kern="1200" cap="none" spc="0" normalizeH="0" baseline="0" noProof="0" dirty="0" err="1">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en.wikipedia.org</a:t>
            </a:r>
            <a:r>
              <a:rPr kumimoji="0" lang="en-US"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/wiki/Noah_%282014_film%29#Test_screenings</a:t>
            </a:r>
            <a:endParaRPr kumimoji="0" lang="en-US" altLang="zh-CN"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endParaRPr>
          </a:p>
        </p:txBody>
      </p:sp>
      <p:pic>
        <p:nvPicPr>
          <p:cNvPr id="21811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2954338" cy="444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0"/>
            <a:ext cx="7772400" cy="762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انتقادات لفيلم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http://</a:t>
            </a:r>
            <a:r>
              <a:rPr kumimoji="0" lang="en-US" sz="1200" u="none" strike="noStrike" kern="1200" cap="none" spc="0" normalizeH="0" baseline="0" noProof="0" dirty="0" err="1">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time.com</a:t>
            </a:r>
            <a:r>
              <a:rPr kumimoji="0" lang="en-US"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/42274/ken-ham-the-unbiblical-</a:t>
            </a:r>
            <a:r>
              <a:rPr kumimoji="0" lang="en-US" sz="1200" u="none" strike="noStrike" kern="1200" cap="none" spc="0" normalizeH="0" baseline="0" noProof="0" dirty="0" err="1">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noah</a:t>
            </a:r>
            <a:r>
              <a:rPr kumimoji="0" lang="en-US"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rPr>
              <a:t>-is-a-fable-of-a-film/</a:t>
            </a:r>
            <a:endParaRPr kumimoji="0" lang="en-US" altLang="zh-CN" sz="120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Times New Roman" charset="0"/>
            </a:endParaRPr>
          </a:p>
        </p:txBody>
      </p:sp>
      <p:sp>
        <p:nvSpPr>
          <p:cNvPr id="1049605" name="Rectangle 5"/>
          <p:cNvSpPr>
            <a:spLocks noChangeArrowheads="1"/>
          </p:cNvSpPr>
          <p:nvPr/>
        </p:nvSpPr>
        <p:spPr bwMode="auto">
          <a:xfrm>
            <a:off x="33478" y="885332"/>
            <a:ext cx="5690650"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كين هام (الإجابات في سفر التكوين):</a:t>
            </a:r>
          </a:p>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أيض</a:t>
            </a:r>
            <a:r>
              <a:rPr kumimoji="0" lang="ar-JO"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بينما تم تصوير شر الإنسان</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المستفحل،</a:t>
            </a:r>
            <a:r>
              <a:rPr kumimoji="0" lang="ar-JO" sz="2800" b="1" u="none" strike="noStrike" kern="1200" cap="none" spc="0" normalizeH="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كانت الخطية الحقيقية</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التي ظهرت في الفيلم هي</a:t>
            </a:r>
            <a:endParaRPr kumimoji="0" lang="ar-JO"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تدمير الناس للأرض</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يغيب عن الرسالة</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البيئية المتطرفة للفيلم أن</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الخطايا الفعلية لأناس ما قبل الطوفان كانت التمرد على الله</a:t>
            </a:r>
            <a:r>
              <a:rPr lang="ar-JO" sz="2800" b="1" dirty="0">
                <a:solidFill>
                  <a:srgbClr val="FFFFFF"/>
                </a:solidFill>
                <a:effectLst>
                  <a:glow rad="254000">
                    <a:srgbClr val="000000"/>
                  </a:glow>
                </a:effectLst>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وهمجية الإنسان ضد الإنسان.</a:t>
            </a:r>
          </a:p>
        </p:txBody>
      </p:sp>
      <p:pic>
        <p:nvPicPr>
          <p:cNvPr id="2201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34100" y="1079500"/>
            <a:ext cx="2984500"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34" y="1556792"/>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2. </a:t>
            </a:r>
            <a:r>
              <a:rPr lang="ar-SA" sz="4800" dirty="0">
                <a:effectLst>
                  <a:glow rad="127000">
                    <a:schemeClr val="tx1"/>
                  </a:glow>
                </a:effectLst>
                <a:ea typeface="ＭＳ Ｐゴシック" charset="0"/>
              </a:rPr>
              <a:t>تجنب المعلمين </a:t>
            </a:r>
            <a:r>
              <a:rPr lang="ar-SA" sz="4800" dirty="0">
                <a:solidFill>
                  <a:srgbClr val="FFFF00"/>
                </a:solidFill>
                <a:effectLst>
                  <a:glow rad="127000">
                    <a:schemeClr val="tx1"/>
                  </a:glow>
                </a:effectLst>
                <a:ea typeface="ＭＳ Ｐゴシック" charset="0"/>
              </a:rPr>
              <a:t>الكذب</a:t>
            </a:r>
            <a:r>
              <a:rPr lang="ar-JO" sz="4800" dirty="0">
                <a:solidFill>
                  <a:srgbClr val="FFFF00"/>
                </a:solidFill>
                <a:effectLst>
                  <a:glow rad="127000">
                    <a:schemeClr val="tx1"/>
                  </a:glow>
                </a:effectLst>
                <a:ea typeface="ＭＳ Ｐゴシック" charset="0"/>
              </a:rPr>
              <a:t>ة </a:t>
            </a:r>
            <a:r>
              <a:rPr lang="ar-JO" sz="4800" dirty="0">
                <a:effectLst>
                  <a:glow rad="127000">
                    <a:schemeClr val="tx1"/>
                  </a:glow>
                </a:effectLst>
                <a:ea typeface="ＭＳ Ｐゴシック" charset="0"/>
              </a:rPr>
              <a:t>(7-13)</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253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3923928" y="515485"/>
            <a:ext cx="4643264" cy="1143000"/>
          </a:xfrm>
        </p:spPr>
        <p:txBody>
          <a:bodyPr/>
          <a:lstStyle/>
          <a:p>
            <a:pPr algn="r" eaLnBrk="1" hangingPunct="1"/>
            <a:r>
              <a:rPr lang="ar-SA" b="1" dirty="0">
                <a:latin typeface="Arial" panose="020B0604020202020204" pitchFamily="34" charset="0"/>
                <a:ea typeface="ＭＳ Ｐゴシック" charset="0"/>
                <a:cs typeface="Arial" panose="020B0604020202020204" pitchFamily="34" charset="0"/>
              </a:rPr>
              <a:t>كيف يساعد المسيحيون الهرطقة؟ </a:t>
            </a:r>
            <a:endParaRPr lang="en-US" b="1" dirty="0">
              <a:latin typeface="Arial" panose="020B0604020202020204" pitchFamily="34" charset="0"/>
              <a:ea typeface="ＭＳ Ｐゴシック" charset="0"/>
              <a:cs typeface="Arial" panose="020B0604020202020204" pitchFamily="34" charset="0"/>
            </a:endParaRPr>
          </a:p>
        </p:txBody>
      </p:sp>
      <p:sp>
        <p:nvSpPr>
          <p:cNvPr id="26627" name="Rectangle 3"/>
          <p:cNvSpPr>
            <a:spLocks noGrp="1" noChangeArrowheads="1"/>
          </p:cNvSpPr>
          <p:nvPr>
            <p:ph type="body" idx="1"/>
          </p:nvPr>
        </p:nvSpPr>
        <p:spPr>
          <a:xfrm>
            <a:off x="803448" y="2482850"/>
            <a:ext cx="8377065" cy="4114800"/>
          </a:xfrm>
        </p:spPr>
        <p:txBody>
          <a:bodyPr/>
          <a:lstStyle/>
          <a:p>
            <a:pPr algn="r" rtl="1" eaLnBrk="1" hangingPunct="1"/>
            <a:r>
              <a:rPr lang="ar-SA" dirty="0">
                <a:ea typeface="ＭＳ Ｐゴシック" charset="0"/>
                <a:cs typeface="Arial" panose="020B0604020202020204" pitchFamily="34" charset="0"/>
              </a:rPr>
              <a:t>التشجيع المتكرر للمهرطقين </a:t>
            </a:r>
            <a:endParaRPr lang="en-US"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إ</a:t>
            </a:r>
            <a:r>
              <a:rPr lang="ar-SA" dirty="0">
                <a:ea typeface="ＭＳ Ｐゴシック" charset="0"/>
                <a:cs typeface="Arial" panose="020B0604020202020204" pitchFamily="34" charset="0"/>
              </a:rPr>
              <a:t>عطاء اموال للطوائف </a:t>
            </a:r>
            <a:r>
              <a:rPr lang="ar-JO" dirty="0">
                <a:ea typeface="ＭＳ Ｐゴシック" charset="0"/>
                <a:cs typeface="Arial" panose="020B0604020202020204" pitchFamily="34" charset="0"/>
              </a:rPr>
              <a:t>أ</a:t>
            </a:r>
            <a:r>
              <a:rPr lang="ar-SA" dirty="0">
                <a:ea typeface="ＭＳ Ｐゴシック" charset="0"/>
                <a:cs typeface="Arial" panose="020B0604020202020204" pitchFamily="34" charset="0"/>
              </a:rPr>
              <a:t>و ال</a:t>
            </a:r>
            <a:r>
              <a:rPr lang="ar-JO" dirty="0">
                <a:ea typeface="ＭＳ Ｐゴシック" charset="0"/>
                <a:cs typeface="Arial" panose="020B0604020202020204" pitchFamily="34" charset="0"/>
              </a:rPr>
              <a:t>بدع </a:t>
            </a:r>
            <a:r>
              <a:rPr lang="ar-SA" dirty="0">
                <a:ea typeface="ＭＳ Ｐゴシック" charset="0"/>
                <a:cs typeface="Arial" panose="020B0604020202020204" pitchFamily="34" charset="0"/>
              </a:rPr>
              <a:t>(وعاظ ومبشرين اليوتيوب)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شراء كتب  المهرطقين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حضور </a:t>
            </a:r>
            <a:r>
              <a:rPr lang="ar-JO" dirty="0">
                <a:ea typeface="ＭＳ Ｐゴシック" charset="0"/>
                <a:cs typeface="Arial" panose="020B0604020202020204" pitchFamily="34" charset="0"/>
              </a:rPr>
              <a:t>أ</a:t>
            </a:r>
            <a:r>
              <a:rPr lang="ar-SA" dirty="0">
                <a:ea typeface="ＭＳ Ｐゴシック" charset="0"/>
                <a:cs typeface="Arial" panose="020B0604020202020204" pitchFamily="34" charset="0"/>
              </a:rPr>
              <a:t>فلام تنتهك الكتاب المقدس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قبول كتب من مبشرين كذبة </a:t>
            </a:r>
            <a:endParaRPr lang="en-US" dirty="0">
              <a:ea typeface="ＭＳ Ｐゴシック" charset="0"/>
              <a:cs typeface="Arial" panose="020B0604020202020204" pitchFamily="34"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20233983">
            <a:off x="1087577" y="396528"/>
            <a:ext cx="2862262"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2" name="Text Box 7"/>
          <p:cNvSpPr txBox="1">
            <a:spLocks noChangeArrowheads="1"/>
          </p:cNvSpPr>
          <p:nvPr/>
        </p:nvSpPr>
        <p:spPr bwMode="auto">
          <a:xfrm>
            <a:off x="84109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9406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209800" y="152400"/>
            <a:ext cx="4724400" cy="6096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ماذا يعني كل هذا؟</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5" name="Text Box 3"/>
          <p:cNvSpPr txBox="1">
            <a:spLocks noChangeArrowheads="1"/>
          </p:cNvSpPr>
          <p:nvPr/>
        </p:nvSpPr>
        <p:spPr bwMode="auto">
          <a:xfrm>
            <a:off x="8410981" y="444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838200"/>
            <a:ext cx="3832225"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3794125" y="2714625"/>
            <a:ext cx="5121275" cy="3046988"/>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أنت برج المراقبة</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لا تشارك أو تشجع بأي شكل من الأشكال البوذية، أو الإسلام، أو الهندوسية، أو المورمونية، أو شهود يهوه أو أي ديانة كاذبة أخرى.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5478128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5" name="Rectangle 2"/>
          <p:cNvSpPr>
            <a:spLocks noGrp="1" noChangeArrowheads="1"/>
          </p:cNvSpPr>
          <p:nvPr>
            <p:ph type="title" idx="4294967295"/>
          </p:nvPr>
        </p:nvSpPr>
        <p:spPr>
          <a:xfrm>
            <a:off x="3200400" y="228600"/>
            <a:ext cx="2743200"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العنوان</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85346" name="Text Box 4"/>
          <p:cNvSpPr txBox="1">
            <a:spLocks noChangeArrowheads="1"/>
          </p:cNvSpPr>
          <p:nvPr/>
        </p:nvSpPr>
        <p:spPr bwMode="auto">
          <a:xfrm>
            <a:off x="8410981"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298</a:t>
            </a:r>
            <a:endParaRPr lang="en-US" b="1" dirty="0">
              <a:solidFill>
                <a:srgbClr val="000000"/>
              </a:solidFill>
              <a:latin typeface="Arial" panose="020B0604020202020204" pitchFamily="34" charset="0"/>
              <a:cs typeface="Arial" panose="020B0604020202020204" pitchFamily="34" charset="0"/>
            </a:endParaRPr>
          </a:p>
        </p:txBody>
      </p:sp>
      <p:sp>
        <p:nvSpPr>
          <p:cNvPr id="185347" name="Text Box 6"/>
          <p:cNvSpPr txBox="1">
            <a:spLocks noChangeArrowheads="1"/>
          </p:cNvSpPr>
          <p:nvPr/>
        </p:nvSpPr>
        <p:spPr bwMode="auto">
          <a:xfrm>
            <a:off x="1676400" y="1592263"/>
            <a:ext cx="5791200" cy="255454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العنوان اليوناني</a:t>
            </a: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algn="ctr" eaLnBrk="1" hangingPunct="1"/>
            <a:r>
              <a:rPr lang="en-US" altLang="zh-CN" sz="3200" b="1" dirty="0">
                <a:solidFill>
                  <a:srgbClr val="FFFFFF"/>
                </a:solidFill>
                <a:latin typeface="Arial" panose="020B0604020202020204" pitchFamily="34" charset="0"/>
                <a:ea typeface="宋体" charset="0"/>
                <a:cs typeface="Arial" panose="020B0604020202020204" pitchFamily="34" charset="0"/>
              </a:rPr>
              <a:t>(                  </a:t>
            </a:r>
            <a:r>
              <a:rPr lang="ar-JO" altLang="zh-CN" sz="3200" b="1" dirty="0">
                <a:solidFill>
                  <a:srgbClr val="FFFFFF"/>
                </a:solidFill>
                <a:latin typeface="Arial" panose="020B0604020202020204" pitchFamily="34" charset="0"/>
                <a:ea typeface="宋体" charset="0"/>
                <a:cs typeface="Arial" panose="020B0604020202020204" pitchFamily="34" charset="0"/>
              </a:rPr>
              <a:t>يوحنا الثانية)</a:t>
            </a:r>
            <a:r>
              <a:rPr lang="en-US" altLang="zh-CN" sz="3200" b="1" dirty="0">
                <a:solidFill>
                  <a:srgbClr val="FFFFFF"/>
                </a:solidFill>
                <a:latin typeface="Arial" panose="020B0604020202020204" pitchFamily="34" charset="0"/>
                <a:ea typeface="宋体" charset="0"/>
                <a:cs typeface="Arial" panose="020B0604020202020204" pitchFamily="34" charset="0"/>
              </a:rPr>
              <a:t>)</a:t>
            </a:r>
          </a:p>
          <a:p>
            <a:pPr algn="ct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يتبع الممارسة المعيارية في تسمية الرسائل العامة بغسم مؤلفيها ويميز هذه الرسالة عن رسالتي يوحنا الأخريين.</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pic>
        <p:nvPicPr>
          <p:cNvPr id="185348" name="Picture 1" descr="check box on whit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1188" y="260350"/>
            <a:ext cx="2063750" cy="168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B168FBF-54A3-F53E-C36B-369C927EA9DA}"/>
              </a:ext>
            </a:extLst>
          </p:cNvPr>
          <p:cNvPicPr>
            <a:picLocks noChangeAspect="1"/>
          </p:cNvPicPr>
          <p:nvPr/>
        </p:nvPicPr>
        <p:blipFill>
          <a:blip r:embed="rId5"/>
          <a:stretch>
            <a:fillRect/>
          </a:stretch>
        </p:blipFill>
        <p:spPr>
          <a:xfrm>
            <a:off x="2082428" y="2217812"/>
            <a:ext cx="1841500" cy="419100"/>
          </a:xfrm>
          <a:prstGeom prst="rect">
            <a:avLst/>
          </a:prstGeom>
        </p:spPr>
      </p:pic>
    </p:spTree>
  </p:cSld>
  <p:clrMapOvr>
    <a:overrideClrMapping bg1="dk2" tx1="lt1" bg2="dk1"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التأليف</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87394" name="Text Box 4"/>
          <p:cNvSpPr txBox="1">
            <a:spLocks noChangeArrowheads="1"/>
          </p:cNvSpPr>
          <p:nvPr/>
        </p:nvSpPr>
        <p:spPr bwMode="auto">
          <a:xfrm>
            <a:off x="8410981"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298</a:t>
            </a:r>
            <a:endParaRPr lang="en-US" b="1" dirty="0">
              <a:solidFill>
                <a:srgbClr val="000000"/>
              </a:solidFill>
              <a:latin typeface="Arial" panose="020B0604020202020204" pitchFamily="34" charset="0"/>
              <a:cs typeface="Arial" panose="020B0604020202020204" pitchFamily="34" charset="0"/>
            </a:endParaRPr>
          </a:p>
        </p:txBody>
      </p:sp>
      <p:sp>
        <p:nvSpPr>
          <p:cNvPr id="12294" name="Text Box 6"/>
          <p:cNvSpPr txBox="1">
            <a:spLocks noChangeArrowheads="1"/>
          </p:cNvSpPr>
          <p:nvPr/>
        </p:nvSpPr>
        <p:spPr bwMode="auto">
          <a:xfrm>
            <a:off x="304800" y="914400"/>
            <a:ext cx="4113213" cy="4419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2600" b="1" u="sng" dirty="0">
                <a:latin typeface="Arial" panose="020B0604020202020204" pitchFamily="34" charset="0"/>
                <a:ea typeface="宋体" charset="0"/>
                <a:cs typeface="Arial" panose="020B0604020202020204" pitchFamily="34" charset="0"/>
              </a:rPr>
              <a:t>الدليل الخارجي</a:t>
            </a:r>
            <a:endParaRPr lang="en-US" altLang="zh-CN" sz="2600" b="1" u="sng" dirty="0">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sz="2600" b="1" dirty="0">
                <a:latin typeface="Arial" panose="020B0604020202020204" pitchFamily="34" charset="0"/>
                <a:ea typeface="宋体" charset="0"/>
                <a:cs typeface="Arial" panose="020B0604020202020204" pitchFamily="34" charset="0"/>
              </a:rPr>
              <a:t>لطالما نظر تقليد الكنيسة إلى هذه الرسالة على أنها من قلم الرسول يوحنا. كان قائد كنيسة أفسس في آسيا الصغرى، وكاتب الإنجيل ويوحنا الأولى، ويوحنا الثالثة، ورؤيا يوحنا.</a:t>
            </a:r>
            <a:r>
              <a:rPr lang="en-US" altLang="zh-CN" sz="2600" b="1" dirty="0">
                <a:latin typeface="Arial" panose="020B0604020202020204" pitchFamily="34" charset="0"/>
                <a:ea typeface="宋体" charset="0"/>
                <a:cs typeface="Arial" panose="020B0604020202020204" pitchFamily="34" charset="0"/>
              </a:rPr>
              <a:t> </a:t>
            </a:r>
          </a:p>
        </p:txBody>
      </p:sp>
      <p:sp>
        <p:nvSpPr>
          <p:cNvPr id="12295" name="Text Box 7"/>
          <p:cNvSpPr txBox="1">
            <a:spLocks noChangeArrowheads="1"/>
          </p:cNvSpPr>
          <p:nvPr/>
        </p:nvSpPr>
        <p:spPr bwMode="auto">
          <a:xfrm>
            <a:off x="4572000" y="914400"/>
            <a:ext cx="4343400" cy="5943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2600" b="1" u="sng" dirty="0">
                <a:latin typeface="Arial" panose="020B0604020202020204" pitchFamily="34" charset="0"/>
                <a:ea typeface="宋体" charset="0"/>
                <a:cs typeface="Arial" panose="020B0604020202020204" pitchFamily="34" charset="0"/>
              </a:rPr>
              <a:t>الدليل الداخلي</a:t>
            </a:r>
            <a:endParaRPr lang="en-US" altLang="zh-CN" sz="2600" b="1" dirty="0">
              <a:latin typeface="Arial" panose="020B0604020202020204" pitchFamily="34" charset="0"/>
              <a:ea typeface="宋体" charset="0"/>
              <a:cs typeface="Arial" panose="020B0604020202020204" pitchFamily="34" charset="0"/>
            </a:endParaRPr>
          </a:p>
          <a:p>
            <a:pPr algn="r" rtl="1" eaLnBrk="1" hangingPunct="1">
              <a:buFont typeface="Wingdings" charset="0"/>
              <a:buChar char="Ø"/>
            </a:pPr>
            <a:r>
              <a:rPr lang="ar-JO" altLang="zh-CN" sz="2600" b="1" dirty="0">
                <a:latin typeface="Arial" panose="020B0604020202020204" pitchFamily="34" charset="0"/>
                <a:ea typeface="宋体" charset="0"/>
                <a:cs typeface="Arial" panose="020B0604020202020204" pitchFamily="34" charset="0"/>
              </a:rPr>
              <a:t>إن تسمية الشيخ (ع 1) كانت تعتبر </a:t>
            </a:r>
          </a:p>
          <a:p>
            <a:pPr algn="r" rtl="1" eaLnBrk="1" hangingPunct="1"/>
            <a:r>
              <a:rPr lang="ar-JO" altLang="zh-CN" sz="2600" b="1" dirty="0">
                <a:latin typeface="Arial" panose="020B0604020202020204" pitchFamily="34" charset="0"/>
                <a:ea typeface="宋体" charset="0"/>
                <a:cs typeface="Arial" panose="020B0604020202020204" pitchFamily="34" charset="0"/>
              </a:rPr>
              <a:t>   دائماً تسمية أخرى ليوحنا حتى </a:t>
            </a:r>
          </a:p>
          <a:p>
            <a:pPr algn="r" rtl="1" eaLnBrk="1" hangingPunct="1"/>
            <a:r>
              <a:rPr lang="ar-JO" altLang="zh-CN" sz="2600" b="1" dirty="0">
                <a:latin typeface="Arial" panose="020B0604020202020204" pitchFamily="34" charset="0"/>
                <a:ea typeface="宋体" charset="0"/>
                <a:cs typeface="Arial" panose="020B0604020202020204" pitchFamily="34" charset="0"/>
              </a:rPr>
              <a:t>   ظهور العلم الليبرالي.</a:t>
            </a:r>
            <a:r>
              <a:rPr lang="en-US" altLang="zh-CN" sz="2600" b="1" dirty="0">
                <a:latin typeface="Arial" panose="020B0604020202020204" pitchFamily="34" charset="0"/>
                <a:ea typeface="宋体" charset="0"/>
                <a:cs typeface="Arial" panose="020B0604020202020204" pitchFamily="34" charset="0"/>
              </a:rPr>
              <a:t> </a:t>
            </a:r>
          </a:p>
          <a:p>
            <a:pPr algn="r" rtl="1" eaLnBrk="1" hangingPunct="1">
              <a:buFont typeface="Wingdings" charset="0"/>
              <a:buChar char="Ø"/>
            </a:pPr>
            <a:r>
              <a:rPr lang="ar-JO" altLang="zh-CN" sz="2600" b="1" dirty="0">
                <a:latin typeface="Arial" panose="020B0604020202020204" pitchFamily="34" charset="0"/>
                <a:ea typeface="宋体" charset="0"/>
                <a:cs typeface="Arial" panose="020B0604020202020204" pitchFamily="34" charset="0"/>
              </a:rPr>
              <a:t>مواضيع مثل المحبة والفرح والحق </a:t>
            </a:r>
          </a:p>
          <a:p>
            <a:pPr algn="r" rtl="1" eaLnBrk="1" hangingPunct="1"/>
            <a:r>
              <a:rPr lang="ar-JO" altLang="zh-CN" sz="2600" b="1" dirty="0">
                <a:latin typeface="Arial" panose="020B0604020202020204" pitchFamily="34" charset="0"/>
                <a:ea typeface="宋体" charset="0"/>
                <a:cs typeface="Arial" panose="020B0604020202020204" pitchFamily="34" charset="0"/>
              </a:rPr>
              <a:t>   وضد المسيح تحمل تشابهاً ملحوظاً </a:t>
            </a:r>
          </a:p>
          <a:p>
            <a:pPr algn="r" rtl="1" eaLnBrk="1" hangingPunct="1"/>
            <a:r>
              <a:rPr lang="ar-JO" altLang="zh-CN" sz="2600" b="1" dirty="0">
                <a:latin typeface="Arial" panose="020B0604020202020204" pitchFamily="34" charset="0"/>
                <a:ea typeface="宋体" charset="0"/>
                <a:cs typeface="Arial" panose="020B0604020202020204" pitchFamily="34" charset="0"/>
              </a:rPr>
              <a:t>   في التركيز كما في يوحنا الأولى </a:t>
            </a:r>
          </a:p>
          <a:p>
            <a:pPr algn="r" rtl="1" eaLnBrk="1" hangingPunct="1"/>
            <a:r>
              <a:rPr lang="ar-JO" altLang="zh-CN" sz="2600" b="1" dirty="0">
                <a:latin typeface="Arial" panose="020B0604020202020204" pitchFamily="34" charset="0"/>
                <a:ea typeface="宋体" charset="0"/>
                <a:cs typeface="Arial" panose="020B0604020202020204" pitchFamily="34" charset="0"/>
              </a:rPr>
              <a:t>   وإنجيل يوحنا.</a:t>
            </a:r>
            <a:endParaRPr lang="en-US" altLang="zh-CN" sz="2600" b="1" dirty="0">
              <a:latin typeface="Arial" panose="020B0604020202020204" pitchFamily="34" charset="0"/>
              <a:ea typeface="宋体"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1+#ppt_w/2"/>
                                          </p:val>
                                        </p:tav>
                                        <p:tav tm="100000">
                                          <p:val>
                                            <p:strVal val="#ppt_x"/>
                                          </p:val>
                                        </p:tav>
                                      </p:tavLst>
                                    </p:anim>
                                    <p:anim calcmode="lin" valueType="num">
                                      <p:cBhvr additive="base">
                                        <p:cTn id="14" dur="500" fill="hold"/>
                                        <p:tgtEl>
                                          <p:spTgt spid="12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07950" y="836613"/>
            <a:ext cx="903605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357188" indent="-357188"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pPr>
            <a:r>
              <a:rPr lang="ar-JO" altLang="zh-CN" b="1" dirty="0">
                <a:solidFill>
                  <a:schemeClr val="bg1"/>
                </a:solidFill>
                <a:latin typeface="Arial" panose="020B0604020202020204" pitchFamily="34" charset="0"/>
                <a:ea typeface="宋体" charset="0"/>
                <a:cs typeface="Arial" panose="020B0604020202020204" pitchFamily="34" charset="0"/>
              </a:rPr>
              <a:t>هذه الرسالة هي ثاني أقصر سفر في الكتاب المقدس (245 كلمة يونانية بينما رسالة يوحنا الثالثة 219 كلمة يونانية)، على كل حال فإن يوحنا الثانية تمتلك </a:t>
            </a:r>
            <a:r>
              <a:rPr lang="ar-JO" altLang="zh-CN" b="1" dirty="0">
                <a:solidFill>
                  <a:srgbClr val="FF0000"/>
                </a:solidFill>
                <a:latin typeface="Arial" panose="020B0604020202020204" pitchFamily="34" charset="0"/>
                <a:ea typeface="宋体" charset="0"/>
                <a:cs typeface="Arial" panose="020B0604020202020204" pitchFamily="34" charset="0"/>
              </a:rPr>
              <a:t>أقل عدد من الآيات</a:t>
            </a:r>
            <a:r>
              <a:rPr lang="ar-JO" altLang="zh-CN" b="1" dirty="0">
                <a:solidFill>
                  <a:schemeClr val="bg1"/>
                </a:solidFill>
                <a:latin typeface="Arial" panose="020B0604020202020204" pitchFamily="34" charset="0"/>
                <a:ea typeface="宋体" charset="0"/>
                <a:cs typeface="Arial" panose="020B0604020202020204" pitchFamily="34" charset="0"/>
              </a:rPr>
              <a:t> (13 لكن يوجد 15 في يوحنا الثالثة).</a:t>
            </a:r>
            <a:endParaRPr lang="en-US" altLang="zh-CN" b="1" dirty="0">
              <a:solidFill>
                <a:schemeClr val="bg1"/>
              </a:solidFill>
              <a:latin typeface="Arial" panose="020B0604020202020204" pitchFamily="34" charset="0"/>
              <a:ea typeface="宋体" charset="0"/>
              <a:cs typeface="Arial" panose="020B0604020202020204" pitchFamily="34" charset="0"/>
            </a:endParaRPr>
          </a:p>
          <a:p>
            <a:pPr eaLnBrk="1" hangingPunct="1">
              <a:buFont typeface="Wingdings" charset="0"/>
              <a:buChar char="Ø"/>
            </a:pPr>
            <a:endParaRPr lang="en-US" altLang="zh-CN" b="1" dirty="0">
              <a:solidFill>
                <a:schemeClr val="bg1"/>
              </a:solidFill>
              <a:latin typeface="Arial" panose="020B0604020202020204" pitchFamily="34" charset="0"/>
              <a:ea typeface="宋体" charset="0"/>
              <a:cs typeface="Arial" panose="020B0604020202020204" pitchFamily="34" charset="0"/>
            </a:endParaRPr>
          </a:p>
          <a:p>
            <a:pPr algn="r" rtl="1" eaLnBrk="1" hangingPunct="1">
              <a:buFont typeface="Wingdings" charset="0"/>
              <a:buChar char="Ø"/>
            </a:pPr>
            <a:r>
              <a:rPr lang="ar-JO" altLang="zh-CN" b="1" dirty="0">
                <a:solidFill>
                  <a:schemeClr val="bg1"/>
                </a:solidFill>
                <a:latin typeface="Arial" panose="020B0604020202020204" pitchFamily="34" charset="0"/>
                <a:ea typeface="宋体" charset="0"/>
                <a:cs typeface="Arial" panose="020B0604020202020204" pitchFamily="34" charset="0"/>
              </a:rPr>
              <a:t>هذه هي الرسالة الوحيدة في العهد الجديد والتي تم توجيهها إلى </a:t>
            </a:r>
            <a:r>
              <a:rPr lang="ar-JO" altLang="zh-CN" b="1" dirty="0">
                <a:solidFill>
                  <a:srgbClr val="FF0000"/>
                </a:solidFill>
                <a:latin typeface="Arial" panose="020B0604020202020204" pitchFamily="34" charset="0"/>
                <a:ea typeface="宋体" charset="0"/>
                <a:cs typeface="Arial" panose="020B0604020202020204" pitchFamily="34" charset="0"/>
              </a:rPr>
              <a:t>امرأة</a:t>
            </a:r>
            <a:r>
              <a:rPr lang="ar-JO" altLang="zh-CN" b="1" dirty="0">
                <a:solidFill>
                  <a:schemeClr val="bg1"/>
                </a:solidFill>
                <a:latin typeface="Arial" panose="020B0604020202020204" pitchFamily="34" charset="0"/>
                <a:ea typeface="宋体" charset="0"/>
                <a:cs typeface="Arial" panose="020B0604020202020204" pitchFamily="34" charset="0"/>
              </a:rPr>
              <a:t>.</a:t>
            </a:r>
            <a:endParaRPr lang="en-US" altLang="zh-CN" b="1" dirty="0">
              <a:solidFill>
                <a:schemeClr val="bg1"/>
              </a:solidFill>
              <a:latin typeface="Arial" panose="020B0604020202020204" pitchFamily="34" charset="0"/>
              <a:ea typeface="宋体" charset="0"/>
              <a:cs typeface="Arial" panose="020B0604020202020204" pitchFamily="34" charset="0"/>
            </a:endParaRPr>
          </a:p>
          <a:p>
            <a:pPr eaLnBrk="1" hangingPunct="1">
              <a:buFont typeface="Wingdings" charset="0"/>
              <a:buChar char="Ø"/>
            </a:pPr>
            <a:endParaRPr lang="en-US" altLang="zh-CN" b="1" dirty="0">
              <a:solidFill>
                <a:schemeClr val="bg1"/>
              </a:solidFill>
              <a:latin typeface="Arial" panose="020B0604020202020204" pitchFamily="34" charset="0"/>
              <a:ea typeface="宋体" charset="0"/>
              <a:cs typeface="Arial" panose="020B0604020202020204" pitchFamily="34" charset="0"/>
            </a:endParaRPr>
          </a:p>
          <a:p>
            <a:pPr algn="r" rtl="1" eaLnBrk="1" hangingPunct="1">
              <a:buFont typeface="Wingdings" charset="0"/>
              <a:buChar char="Ø"/>
            </a:pPr>
            <a:r>
              <a:rPr lang="ar-JO" altLang="zh-CN" b="1" dirty="0">
                <a:solidFill>
                  <a:schemeClr val="bg1"/>
                </a:solidFill>
                <a:latin typeface="Arial" panose="020B0604020202020204" pitchFamily="34" charset="0"/>
                <a:ea typeface="宋体" charset="0"/>
                <a:cs typeface="Arial" panose="020B0604020202020204" pitchFamily="34" charset="0"/>
              </a:rPr>
              <a:t>عدد 10 هو التصريح الأكثر إثارة للجدل في هذه الرسالة القصيرة، المسألة حول إذا كان يسمح للمعلمين الكذبة أن:</a:t>
            </a:r>
            <a:endParaRPr lang="en-US" altLang="zh-CN" b="1" dirty="0">
              <a:solidFill>
                <a:schemeClr val="bg1"/>
              </a:solidFill>
              <a:latin typeface="Arial" panose="020B0604020202020204" pitchFamily="34" charset="0"/>
              <a:ea typeface="宋体" charset="0"/>
              <a:cs typeface="Arial" panose="020B0604020202020204" pitchFamily="34" charset="0"/>
            </a:endParaRPr>
          </a:p>
          <a:p>
            <a:pPr lvl="1" algn="r" rtl="1" eaLnBrk="1" hangingPunct="1">
              <a:buFont typeface="Wingdings" charset="0"/>
              <a:buNone/>
            </a:pPr>
            <a:r>
              <a:rPr lang="en-US" altLang="zh-CN" b="1" dirty="0">
                <a:solidFill>
                  <a:schemeClr val="bg1"/>
                </a:solidFill>
                <a:latin typeface="Arial" panose="020B0604020202020204" pitchFamily="34" charset="0"/>
                <a:ea typeface="宋体" charset="0"/>
                <a:cs typeface="Arial" panose="020B0604020202020204" pitchFamily="34" charset="0"/>
              </a:rPr>
              <a:t>	 </a:t>
            </a:r>
            <a:r>
              <a:rPr lang="ar-JO" altLang="zh-CN" b="1" dirty="0">
                <a:solidFill>
                  <a:schemeClr val="bg1"/>
                </a:solidFill>
                <a:latin typeface="Arial" panose="020B0604020202020204" pitchFamily="34" charset="0"/>
                <a:ea typeface="宋体" charset="0"/>
                <a:cs typeface="Arial" panose="020B0604020202020204" pitchFamily="34" charset="0"/>
              </a:rPr>
              <a:t>(1) يقيموا في بيوت المؤمنين</a:t>
            </a:r>
          </a:p>
          <a:p>
            <a:pPr lvl="1" algn="r" rtl="1"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     (2) يدخلوها فقط أو</a:t>
            </a:r>
          </a:p>
          <a:p>
            <a:pPr lvl="1" algn="r" rtl="1"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     (3) لا هذا ولا ذاك</a:t>
            </a:r>
            <a:endParaRPr lang="en-US" altLang="zh-CN" b="1" dirty="0">
              <a:solidFill>
                <a:schemeClr val="bg1"/>
              </a:solidFill>
              <a:latin typeface="Arial" panose="020B0604020202020204" pitchFamily="34" charset="0"/>
              <a:ea typeface="宋体" charset="0"/>
              <a:cs typeface="Arial" panose="020B0604020202020204" pitchFamily="34" charset="0"/>
            </a:endParaRPr>
          </a:p>
          <a:p>
            <a:pPr lvl="1" eaLnBrk="1" hangingPunct="1">
              <a:buFont typeface="Wingdings" charset="0"/>
              <a:buNone/>
            </a:pPr>
            <a:r>
              <a:rPr lang="en-US" altLang="zh-CN" b="1" dirty="0">
                <a:solidFill>
                  <a:schemeClr val="bg1"/>
                </a:solidFill>
                <a:latin typeface="Arial" panose="020B0604020202020204" pitchFamily="34" charset="0"/>
                <a:ea typeface="宋体" charset="0"/>
                <a:cs typeface="Arial" panose="020B0604020202020204" pitchFamily="34" charset="0"/>
              </a:rPr>
              <a:t>  </a:t>
            </a:r>
          </a:p>
          <a:p>
            <a:pPr algn="r" rtl="1" eaLnBrk="1" hangingPunct="1">
              <a:buFont typeface="Wingdings" charset="0"/>
              <a:buChar char="Ø"/>
            </a:pPr>
            <a:r>
              <a:rPr lang="ar-JO" altLang="zh-CN" b="1" dirty="0">
                <a:solidFill>
                  <a:schemeClr val="bg1"/>
                </a:solidFill>
                <a:latin typeface="Arial" panose="020B0604020202020204" pitchFamily="34" charset="0"/>
                <a:ea typeface="宋体" charset="0"/>
                <a:cs typeface="Arial" panose="020B0604020202020204" pitchFamily="34" charset="0"/>
              </a:rPr>
              <a:t>التفسير الثالث هو التفسير الطبيعي حتى لا ينخرط المؤمنون في ترويج التعليم الكاذب ولو بأدنى صورة. </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97635" name="Rectangle 2"/>
          <p:cNvSpPr>
            <a:spLocks noGrp="1" noChangeArrowheads="1"/>
          </p:cNvSpPr>
          <p:nvPr>
            <p:ph type="title" idx="4294967295"/>
          </p:nvPr>
        </p:nvSpPr>
        <p:spPr>
          <a:xfrm>
            <a:off x="2392363" y="84138"/>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الخصائص</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7636" name="Text Box 3"/>
          <p:cNvSpPr txBox="1">
            <a:spLocks noChangeArrowheads="1"/>
          </p:cNvSpPr>
          <p:nvPr/>
        </p:nvSpPr>
        <p:spPr bwMode="auto">
          <a:xfrm>
            <a:off x="8382406"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299</a:t>
            </a:r>
            <a:endParaRPr lang="en-US" b="1" dirty="0">
              <a:solidFill>
                <a:srgbClr val="000000"/>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2">
                                            <p:txEl>
                                              <p:pRg st="2" end="2"/>
                                            </p:txEl>
                                          </p:spTgt>
                                        </p:tgtEl>
                                        <p:attrNameLst>
                                          <p:attrName>style.visibility</p:attrName>
                                        </p:attrNameLst>
                                      </p:cBhvr>
                                      <p:to>
                                        <p:strVal val="visible"/>
                                      </p:to>
                                    </p:set>
                                    <p:anim calcmode="lin" valueType="num">
                                      <p:cBhvr additive="base">
                                        <p:cTn id="7" dur="500" fill="hold"/>
                                        <p:tgtEl>
                                          <p:spTgt spid="1741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2">
                                            <p:txEl>
                                              <p:pRg st="4" end="4"/>
                                            </p:txEl>
                                          </p:spTgt>
                                        </p:tgtEl>
                                        <p:attrNameLst>
                                          <p:attrName>style.visibility</p:attrName>
                                        </p:attrNameLst>
                                      </p:cBhvr>
                                      <p:to>
                                        <p:strVal val="visible"/>
                                      </p:to>
                                    </p:set>
                                    <p:anim calcmode="lin" valueType="num">
                                      <p:cBhvr additive="base">
                                        <p:cTn id="13"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2">
                                            <p:txEl>
                                              <p:pRg st="4" end="4"/>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7412">
                                            <p:txEl>
                                              <p:pRg st="5" end="5"/>
                                            </p:txEl>
                                          </p:spTgt>
                                        </p:tgtEl>
                                        <p:attrNameLst>
                                          <p:attrName>style.visibility</p:attrName>
                                        </p:attrNameLst>
                                      </p:cBhvr>
                                      <p:to>
                                        <p:strVal val="visible"/>
                                      </p:to>
                                    </p:set>
                                    <p:anim calcmode="lin" valueType="num">
                                      <p:cBhvr additive="base">
                                        <p:cTn id="17" dur="500" fill="hold"/>
                                        <p:tgtEl>
                                          <p:spTgt spid="17412">
                                            <p:txEl>
                                              <p:pRg st="5" end="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7412">
                                            <p:txEl>
                                              <p:pRg st="5" end="5"/>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7412">
                                            <p:txEl>
                                              <p:pRg st="6" end="6"/>
                                            </p:txEl>
                                          </p:spTgt>
                                        </p:tgtEl>
                                        <p:attrNameLst>
                                          <p:attrName>style.visibility</p:attrName>
                                        </p:attrNameLst>
                                      </p:cBhvr>
                                      <p:to>
                                        <p:strVal val="visible"/>
                                      </p:to>
                                    </p:set>
                                    <p:anim calcmode="lin" valueType="num">
                                      <p:cBhvr additive="base">
                                        <p:cTn id="21"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7412">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7412">
                                            <p:txEl>
                                              <p:pRg st="7" end="7"/>
                                            </p:txEl>
                                          </p:spTgt>
                                        </p:tgtEl>
                                        <p:attrNameLst>
                                          <p:attrName>style.visibility</p:attrName>
                                        </p:attrNameLst>
                                      </p:cBhvr>
                                      <p:to>
                                        <p:strVal val="visible"/>
                                      </p:to>
                                    </p:set>
                                    <p:anim calcmode="lin" valueType="num">
                                      <p:cBhvr additive="base">
                                        <p:cTn id="25"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2">
                                            <p:txEl>
                                              <p:pRg st="9" end="9"/>
                                            </p:txEl>
                                          </p:spTgt>
                                        </p:tgtEl>
                                        <p:attrNameLst>
                                          <p:attrName>style.visibility</p:attrName>
                                        </p:attrNameLst>
                                      </p:cBhvr>
                                      <p:to>
                                        <p:strVal val="visible"/>
                                      </p:to>
                                    </p:set>
                                    <p:anim calcmode="lin" valueType="num">
                                      <p:cBhvr additive="base">
                                        <p:cTn id="31" dur="500" fill="hold"/>
                                        <p:tgtEl>
                                          <p:spTgt spid="17412">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الحجة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9683" name="Text Box 3"/>
          <p:cNvSpPr txBox="1">
            <a:spLocks noChangeArrowheads="1"/>
          </p:cNvSpPr>
          <p:nvPr/>
        </p:nvSpPr>
        <p:spPr bwMode="auto">
          <a:xfrm>
            <a:off x="8430217" y="44450"/>
            <a:ext cx="665567"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299</a:t>
            </a:r>
            <a:endParaRPr lang="en-US" b="1" dirty="0">
              <a:solidFill>
                <a:srgbClr val="000000"/>
              </a:solidFill>
              <a:latin typeface="Arial" panose="020B0604020202020204" pitchFamily="34" charset="0"/>
            </a:endParaRPr>
          </a:p>
        </p:txBody>
      </p:sp>
      <p:pic>
        <p:nvPicPr>
          <p:cNvPr id="199684" name="Picture 5"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768350"/>
            <a:ext cx="1219200"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5" name="Text Box 4"/>
          <p:cNvSpPr txBox="1">
            <a:spLocks noChangeArrowheads="1"/>
          </p:cNvSpPr>
          <p:nvPr/>
        </p:nvSpPr>
        <p:spPr bwMode="auto">
          <a:xfrm>
            <a:off x="533400" y="1143000"/>
            <a:ext cx="6846912" cy="4401205"/>
          </a:xfrm>
          <a:prstGeom prst="rect">
            <a:avLst/>
          </a:prstGeom>
          <a:solidFill>
            <a:schemeClr val="folHlink"/>
          </a:solidFill>
          <a:ln w="9525">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2800" b="1" dirty="0">
                <a:solidFill>
                  <a:srgbClr val="FF0000"/>
                </a:solidFill>
                <a:latin typeface="Arial" panose="020B0604020202020204" pitchFamily="34" charset="0"/>
                <a:ea typeface="宋体" charset="0"/>
                <a:cs typeface="Arial" panose="020B0604020202020204" pitchFamily="34" charset="0"/>
              </a:rPr>
              <a:t>تحذر</a:t>
            </a:r>
            <a:r>
              <a:rPr lang="ar-JO" altLang="zh-CN" sz="2800" b="1" dirty="0">
                <a:solidFill>
                  <a:schemeClr val="bg1"/>
                </a:solidFill>
                <a:latin typeface="Arial" panose="020B0604020202020204" pitchFamily="34" charset="0"/>
                <a:ea typeface="宋体" charset="0"/>
                <a:cs typeface="Arial" panose="020B0604020202020204" pitchFamily="34" charset="0"/>
              </a:rPr>
              <a:t> رسالة يوحنا الثانية المرأة الغيورة في الضيافة من توفير السكن للمعلمين الكذبة حتى لا تساعد في نشر عقائدهم المدمرة.</a:t>
            </a:r>
          </a:p>
          <a:p>
            <a:pPr algn="ctr" eaLnBrk="1" hangingPunct="1">
              <a:buFont typeface="Wingdings" charset="0"/>
              <a:buNone/>
            </a:pPr>
            <a:r>
              <a:rPr lang="ar-JO" altLang="zh-CN" sz="2800" b="1" dirty="0">
                <a:solidFill>
                  <a:schemeClr val="bg1"/>
                </a:solidFill>
                <a:latin typeface="Arial" panose="020B0604020202020204" pitchFamily="34" charset="0"/>
                <a:ea typeface="宋体" charset="0"/>
                <a:cs typeface="Arial" panose="020B0604020202020204" pitchFamily="34" charset="0"/>
              </a:rPr>
              <a:t>  </a:t>
            </a:r>
          </a:p>
          <a:p>
            <a:pPr algn="ctr" eaLnBrk="1" hangingPunct="1">
              <a:buFont typeface="Wingdings" charset="0"/>
              <a:buNone/>
            </a:pPr>
            <a:r>
              <a:rPr lang="ar-JO" altLang="zh-CN" sz="2800" b="1" dirty="0">
                <a:solidFill>
                  <a:schemeClr val="bg1"/>
                </a:solidFill>
                <a:latin typeface="Arial" panose="020B0604020202020204" pitchFamily="34" charset="0"/>
                <a:ea typeface="宋体" charset="0"/>
                <a:cs typeface="Arial" panose="020B0604020202020204" pitchFamily="34" charset="0"/>
              </a:rPr>
              <a:t>توضح تحيته مع </a:t>
            </a:r>
            <a:r>
              <a:rPr lang="ar-JO" altLang="zh-CN" sz="2800" b="1" dirty="0">
                <a:solidFill>
                  <a:srgbClr val="FF0000"/>
                </a:solidFill>
                <a:latin typeface="Arial" panose="020B0604020202020204" pitchFamily="34" charset="0"/>
                <a:ea typeface="宋体" charset="0"/>
                <a:cs typeface="Arial" panose="020B0604020202020204" pitchFamily="34" charset="0"/>
              </a:rPr>
              <a:t>توازنها</a:t>
            </a:r>
            <a:r>
              <a:rPr lang="ar-JO" altLang="zh-CN" sz="2800" b="1" dirty="0">
                <a:solidFill>
                  <a:schemeClr val="bg1"/>
                </a:solidFill>
                <a:latin typeface="Arial" panose="020B0604020202020204" pitchFamily="34" charset="0"/>
                <a:ea typeface="宋体" charset="0"/>
                <a:cs typeface="Arial" panose="020B0604020202020204" pitchFamily="34" charset="0"/>
              </a:rPr>
              <a:t> بين الحق والمحبة هذه النقطة، يليها ثناء المرأة على محبتها المتوازنة مع أهمية الحق.</a:t>
            </a:r>
          </a:p>
          <a:p>
            <a:pPr algn="ctr" eaLnBrk="1" hangingPunct="1">
              <a:buFont typeface="Wingdings" charset="0"/>
              <a:buNone/>
            </a:pPr>
            <a:endParaRPr lang="ar-JO" altLang="zh-CN" sz="2800" b="1" dirty="0">
              <a:solidFill>
                <a:schemeClr val="bg1"/>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sz="2800" b="1" dirty="0">
                <a:solidFill>
                  <a:schemeClr val="bg1"/>
                </a:solidFill>
                <a:latin typeface="Arial" panose="020B0604020202020204" pitchFamily="34" charset="0"/>
                <a:ea typeface="宋体" charset="0"/>
                <a:cs typeface="Arial" panose="020B0604020202020204" pitchFamily="34" charset="0"/>
              </a:rPr>
              <a:t>بعد ذلك يتبع التعليم الرئيسي للرسالة، الذي يحذرها من إظهار محبتها بحدود مميزة من خلال </a:t>
            </a:r>
            <a:r>
              <a:rPr lang="ar-JO" altLang="zh-CN" sz="2800" b="1" dirty="0">
                <a:solidFill>
                  <a:srgbClr val="FF0000"/>
                </a:solidFill>
                <a:latin typeface="Arial" panose="020B0604020202020204" pitchFamily="34" charset="0"/>
                <a:ea typeface="宋体" charset="0"/>
                <a:cs typeface="Arial" panose="020B0604020202020204" pitchFamily="34" charset="0"/>
              </a:rPr>
              <a:t>رفض ضيافة </a:t>
            </a:r>
            <a:r>
              <a:rPr lang="ar-JO" altLang="zh-CN" sz="2800" b="1" dirty="0">
                <a:solidFill>
                  <a:schemeClr val="bg1"/>
                </a:solidFill>
                <a:latin typeface="Arial" panose="020B0604020202020204" pitchFamily="34" charset="0"/>
                <a:ea typeface="宋体" charset="0"/>
                <a:cs typeface="Arial" panose="020B0604020202020204" pitchFamily="34" charset="0"/>
              </a:rPr>
              <a:t>المعلمين الكذبة.</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1730" name="Picture 9" descr="sheep and goa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9144000" cy="506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SA" sz="2800" b="1" dirty="0">
                <a:solidFill>
                  <a:srgbClr val="FFFFFF"/>
                </a:solidFill>
                <a:latin typeface="Arial" panose="020B0604020202020204" pitchFamily="34" charset="0"/>
                <a:ea typeface="ＭＳ Ｐゴシック" charset="0"/>
                <a:cs typeface="Arial" panose="020B0604020202020204" pitchFamily="34" charset="0"/>
              </a:rPr>
              <a:t>الفرضية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1732" name="Text Box 3"/>
          <p:cNvSpPr txBox="1">
            <a:spLocks noChangeArrowheads="1"/>
          </p:cNvSpPr>
          <p:nvPr/>
        </p:nvSpPr>
        <p:spPr bwMode="auto">
          <a:xfrm>
            <a:off x="8410981" y="444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300</a:t>
            </a:r>
            <a:endParaRPr lang="en-US" b="1" dirty="0">
              <a:solidFill>
                <a:srgbClr val="000000"/>
              </a:solidFill>
              <a:latin typeface="Arial" panose="020B0604020202020204" pitchFamily="34" charset="0"/>
              <a:cs typeface="Arial" panose="020B0604020202020204" pitchFamily="34" charset="0"/>
            </a:endParaRPr>
          </a:p>
        </p:txBody>
      </p:sp>
      <p:sp>
        <p:nvSpPr>
          <p:cNvPr id="19461" name="Text Box 5"/>
          <p:cNvSpPr txBox="1">
            <a:spLocks noChangeArrowheads="1"/>
          </p:cNvSpPr>
          <p:nvPr/>
        </p:nvSpPr>
        <p:spPr bwMode="auto">
          <a:xfrm>
            <a:off x="323528" y="4767442"/>
            <a:ext cx="6629400" cy="52322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rtl="1"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7-13</a:t>
            </a:r>
            <a:r>
              <a:rPr lang="en-US" altLang="zh-CN" sz="2800" b="1" dirty="0">
                <a:solidFill>
                  <a:srgbClr val="000000"/>
                </a:solidFill>
                <a:latin typeface="Arial" panose="020B0604020202020204" pitchFamily="34" charset="0"/>
                <a:ea typeface="宋体" charset="0"/>
                <a:cs typeface="Arial" panose="020B0604020202020204" pitchFamily="34" charset="0"/>
              </a:rPr>
              <a:t>		</a:t>
            </a:r>
            <a:r>
              <a:rPr lang="ar-SA" altLang="zh-CN" sz="2800" b="1" dirty="0">
                <a:solidFill>
                  <a:srgbClr val="000000"/>
                </a:solidFill>
                <a:latin typeface="Arial" panose="020B0604020202020204" pitchFamily="34" charset="0"/>
                <a:ea typeface="宋体" charset="0"/>
                <a:cs typeface="Arial" panose="020B0604020202020204" pitchFamily="34" charset="0"/>
              </a:rPr>
              <a:t> ا</a:t>
            </a:r>
            <a:r>
              <a:rPr lang="ar-JO" altLang="zh-CN" sz="2800" b="1" dirty="0">
                <a:solidFill>
                  <a:srgbClr val="000000"/>
                </a:solidFill>
                <a:latin typeface="Arial" panose="020B0604020202020204" pitchFamily="34" charset="0"/>
                <a:ea typeface="宋体" charset="0"/>
                <a:cs typeface="Arial" panose="020B0604020202020204" pitchFamily="34" charset="0"/>
              </a:rPr>
              <a:t>لإ</a:t>
            </a:r>
            <a:r>
              <a:rPr lang="ar-SA" altLang="zh-CN" sz="2800" b="1" dirty="0">
                <a:solidFill>
                  <a:srgbClr val="000000"/>
                </a:solidFill>
                <a:latin typeface="Arial" panose="020B0604020202020204" pitchFamily="34" charset="0"/>
                <a:ea typeface="宋体" charset="0"/>
                <a:cs typeface="Arial" panose="020B0604020202020204" pitchFamily="34" charset="0"/>
              </a:rPr>
              <a:t>بتع</a:t>
            </a:r>
            <a:r>
              <a:rPr lang="ar-JO" altLang="zh-CN" sz="2800" b="1" dirty="0">
                <a:solidFill>
                  <a:srgbClr val="000000"/>
                </a:solidFill>
                <a:latin typeface="Arial" panose="020B0604020202020204" pitchFamily="34" charset="0"/>
                <a:ea typeface="宋体" charset="0"/>
                <a:cs typeface="Arial" panose="020B0604020202020204" pitchFamily="34" charset="0"/>
              </a:rPr>
              <a:t>ا</a:t>
            </a:r>
            <a:r>
              <a:rPr lang="ar-SA" altLang="zh-CN" sz="2800" b="1" dirty="0">
                <a:solidFill>
                  <a:srgbClr val="000000"/>
                </a:solidFill>
                <a:latin typeface="Arial" panose="020B0604020202020204" pitchFamily="34" charset="0"/>
                <a:ea typeface="宋体" charset="0"/>
                <a:cs typeface="Arial" panose="020B0604020202020204" pitchFamily="34" charset="0"/>
              </a:rPr>
              <a:t>د عن المعلمين الكذبة </a:t>
            </a:r>
            <a:r>
              <a:rPr lang="en-US" altLang="zh-CN" sz="2800" b="1" dirty="0">
                <a:solidFill>
                  <a:srgbClr val="000000"/>
                </a:solidFill>
                <a:latin typeface="Arial" panose="020B0604020202020204" pitchFamily="34" charset="0"/>
                <a:ea typeface="宋体" charset="0"/>
                <a:cs typeface="Arial" panose="020B0604020202020204" pitchFamily="34" charset="0"/>
              </a:rPr>
              <a:t> </a:t>
            </a:r>
          </a:p>
        </p:txBody>
      </p:sp>
      <p:sp>
        <p:nvSpPr>
          <p:cNvPr id="19462" name="Text Box 6"/>
          <p:cNvSpPr txBox="1">
            <a:spLocks noChangeArrowheads="1"/>
          </p:cNvSpPr>
          <p:nvPr/>
        </p:nvSpPr>
        <p:spPr bwMode="auto">
          <a:xfrm>
            <a:off x="3464316" y="2688472"/>
            <a:ext cx="5310187" cy="52322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rtl="1"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1-6</a:t>
            </a:r>
            <a:r>
              <a:rPr lang="en-US" altLang="zh-CN" sz="2800" b="1" dirty="0">
                <a:solidFill>
                  <a:srgbClr val="000000"/>
                </a:solidFill>
                <a:latin typeface="Arial" panose="020B0604020202020204" pitchFamily="34" charset="0"/>
                <a:ea typeface="宋体" charset="0"/>
                <a:cs typeface="Arial" panose="020B0604020202020204" pitchFamily="34" charset="0"/>
              </a:rPr>
              <a:t>		</a:t>
            </a:r>
            <a:r>
              <a:rPr lang="ar-SA" altLang="zh-CN" sz="2800" b="1" dirty="0">
                <a:solidFill>
                  <a:srgbClr val="00172E"/>
                </a:solidFill>
                <a:latin typeface="Arial" panose="020B0604020202020204" pitchFamily="34" charset="0"/>
                <a:ea typeface="宋体" charset="0"/>
                <a:cs typeface="Arial" panose="020B0604020202020204" pitchFamily="34" charset="0"/>
              </a:rPr>
              <a:t>مساعدة</a:t>
            </a:r>
            <a:r>
              <a:rPr lang="en-US" altLang="zh-CN" sz="2800" b="1" dirty="0">
                <a:solidFill>
                  <a:srgbClr val="00172E"/>
                </a:solidFill>
                <a:latin typeface="Arial" panose="020B0604020202020204" pitchFamily="34" charset="0"/>
                <a:ea typeface="宋体" charset="0"/>
                <a:cs typeface="Arial" panose="020B0604020202020204" pitchFamily="34" charset="0"/>
              </a:rPr>
              <a:t> </a:t>
            </a:r>
            <a:r>
              <a:rPr lang="ar-SA" altLang="zh-CN" sz="2800" b="1" dirty="0">
                <a:solidFill>
                  <a:srgbClr val="00172E"/>
                </a:solidFill>
                <a:latin typeface="Arial" panose="020B0604020202020204" pitchFamily="34" charset="0"/>
                <a:ea typeface="宋体" charset="0"/>
                <a:cs typeface="Arial" panose="020B0604020202020204" pitchFamily="34" charset="0"/>
              </a:rPr>
              <a:t>المعلمين</a:t>
            </a:r>
            <a:r>
              <a:rPr lang="en-US" altLang="zh-CN" sz="2800" b="1" dirty="0">
                <a:solidFill>
                  <a:srgbClr val="00172E"/>
                </a:solidFill>
                <a:latin typeface="Arial" panose="020B0604020202020204" pitchFamily="34" charset="0"/>
                <a:ea typeface="宋体" charset="0"/>
                <a:cs typeface="Arial" panose="020B0604020202020204" pitchFamily="34" charset="0"/>
              </a:rPr>
              <a:t> </a:t>
            </a:r>
            <a:r>
              <a:rPr lang="ar-SA" altLang="zh-CN" sz="2800" b="1" dirty="0">
                <a:solidFill>
                  <a:srgbClr val="00172E"/>
                </a:solidFill>
                <a:latin typeface="Arial" panose="020B0604020202020204" pitchFamily="34" charset="0"/>
                <a:ea typeface="宋体" charset="0"/>
                <a:cs typeface="Arial" panose="020B0604020202020204" pitchFamily="34" charset="0"/>
              </a:rPr>
              <a:t>الحقيقي</a:t>
            </a:r>
            <a:r>
              <a:rPr lang="ar-JO" altLang="zh-CN" sz="2800" b="1" dirty="0">
                <a:solidFill>
                  <a:srgbClr val="00172E"/>
                </a:solidFill>
                <a:latin typeface="Arial" panose="020B0604020202020204" pitchFamily="34" charset="0"/>
                <a:ea typeface="宋体" charset="0"/>
                <a:cs typeface="Arial" panose="020B0604020202020204" pitchFamily="34" charset="0"/>
              </a:rPr>
              <a:t>ي</a:t>
            </a:r>
            <a:r>
              <a:rPr lang="ar-SA" altLang="zh-CN" sz="2800" b="1" dirty="0">
                <a:solidFill>
                  <a:srgbClr val="00172E"/>
                </a:solidFill>
                <a:latin typeface="Arial" panose="020B0604020202020204" pitchFamily="34" charset="0"/>
                <a:ea typeface="宋体" charset="0"/>
                <a:cs typeface="Arial" panose="020B0604020202020204" pitchFamily="34" charset="0"/>
              </a:rPr>
              <a:t>ن</a:t>
            </a:r>
            <a:r>
              <a:rPr lang="en-US" altLang="zh-CN" sz="2800" b="1" dirty="0">
                <a:solidFill>
                  <a:srgbClr val="000000"/>
                </a:solidFill>
                <a:latin typeface="Arial" panose="020B0604020202020204" pitchFamily="34" charset="0"/>
                <a:ea typeface="宋体" charset="0"/>
                <a:cs typeface="Arial" panose="020B0604020202020204" pitchFamily="34" charset="0"/>
              </a:rPr>
              <a:t> </a:t>
            </a:r>
          </a:p>
        </p:txBody>
      </p:sp>
      <p:sp>
        <p:nvSpPr>
          <p:cNvPr id="201735" name="Text Box 7"/>
          <p:cNvSpPr txBox="1">
            <a:spLocks noChangeArrowheads="1"/>
          </p:cNvSpPr>
          <p:nvPr/>
        </p:nvSpPr>
        <p:spPr bwMode="auto">
          <a:xfrm>
            <a:off x="3200400" y="1171575"/>
            <a:ext cx="2667000" cy="52322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457200">
              <a:defRPr/>
            </a:pPr>
            <a:r>
              <a:rPr lang="ar-SA" sz="2800" b="1" dirty="0">
                <a:solidFill>
                  <a:srgbClr val="FFFFFF"/>
                </a:solidFill>
                <a:effectLst>
                  <a:glow rad="127000">
                    <a:srgbClr val="000000"/>
                  </a:glow>
                </a:effectLst>
                <a:latin typeface="Arial" panose="020B0604020202020204" pitchFamily="34" charset="0"/>
                <a:cs typeface="Arial" panose="020B0604020202020204" pitchFamily="34" charset="0"/>
              </a:rPr>
              <a:t>حدود المحبة </a:t>
            </a:r>
            <a:endParaRPr lang="en-US" sz="2800" b="1"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0-#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autoUpdateAnimBg="0"/>
      <p:bldP spid="19462" grpId="0" animBg="1"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الفكرة الرئيسية </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عيش 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من خلال عدم مساندة من يحجبو</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نجيل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784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3923928" y="515485"/>
            <a:ext cx="4643264" cy="1143000"/>
          </a:xfrm>
        </p:spPr>
        <p:txBody>
          <a:bodyPr/>
          <a:lstStyle/>
          <a:p>
            <a:pPr algn="r" eaLnBrk="1" hangingPunct="1"/>
            <a:r>
              <a:rPr lang="ar-SA" b="1" dirty="0">
                <a:latin typeface="Arial" panose="020B0604020202020204" pitchFamily="34" charset="0"/>
                <a:ea typeface="ＭＳ Ｐゴシック" charset="0"/>
                <a:cs typeface="Arial" panose="020B0604020202020204" pitchFamily="34" charset="0"/>
              </a:rPr>
              <a:t>كيف يساعد المسيحيون الهرطقة؟ </a:t>
            </a:r>
            <a:endParaRPr lang="en-US" b="1" dirty="0">
              <a:latin typeface="Arial" panose="020B0604020202020204" pitchFamily="34" charset="0"/>
              <a:ea typeface="ＭＳ Ｐゴシック" charset="0"/>
              <a:cs typeface="Arial" panose="020B0604020202020204" pitchFamily="34" charset="0"/>
            </a:endParaRPr>
          </a:p>
        </p:txBody>
      </p:sp>
      <p:sp>
        <p:nvSpPr>
          <p:cNvPr id="26627" name="Rectangle 3"/>
          <p:cNvSpPr>
            <a:spLocks noGrp="1" noChangeArrowheads="1"/>
          </p:cNvSpPr>
          <p:nvPr>
            <p:ph type="body" idx="1"/>
          </p:nvPr>
        </p:nvSpPr>
        <p:spPr>
          <a:xfrm>
            <a:off x="803448" y="2482850"/>
            <a:ext cx="8377065" cy="4114800"/>
          </a:xfrm>
        </p:spPr>
        <p:txBody>
          <a:bodyPr/>
          <a:lstStyle/>
          <a:p>
            <a:pPr algn="r" rtl="1" eaLnBrk="1" hangingPunct="1"/>
            <a:r>
              <a:rPr lang="ar-SA" dirty="0">
                <a:ea typeface="ＭＳ Ｐゴシック" charset="0"/>
                <a:cs typeface="Arial" panose="020B0604020202020204" pitchFamily="34" charset="0"/>
              </a:rPr>
              <a:t>التشجيع المتكرر للمهرطقين </a:t>
            </a:r>
            <a:endParaRPr lang="en-US"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إ</a:t>
            </a:r>
            <a:r>
              <a:rPr lang="ar-SA" dirty="0">
                <a:ea typeface="ＭＳ Ｐゴシック" charset="0"/>
                <a:cs typeface="Arial" panose="020B0604020202020204" pitchFamily="34" charset="0"/>
              </a:rPr>
              <a:t>عطاء </a:t>
            </a:r>
            <a:r>
              <a:rPr lang="ar-JO" dirty="0">
                <a:ea typeface="ＭＳ Ｐゴシック" charset="0"/>
                <a:cs typeface="Arial" panose="020B0604020202020204" pitchFamily="34" charset="0"/>
              </a:rPr>
              <a:t>أ</a:t>
            </a:r>
            <a:r>
              <a:rPr lang="ar-SA" dirty="0">
                <a:ea typeface="ＭＳ Ｐゴシック" charset="0"/>
                <a:cs typeface="Arial" panose="020B0604020202020204" pitchFamily="34" charset="0"/>
              </a:rPr>
              <a:t>موال للطوائف </a:t>
            </a:r>
            <a:r>
              <a:rPr lang="ar-JO" dirty="0">
                <a:ea typeface="ＭＳ Ｐゴシック" charset="0"/>
                <a:cs typeface="Arial" panose="020B0604020202020204" pitchFamily="34" charset="0"/>
              </a:rPr>
              <a:t>أ</a:t>
            </a:r>
            <a:r>
              <a:rPr lang="ar-SA" dirty="0">
                <a:ea typeface="ＭＳ Ｐゴシック" charset="0"/>
                <a:cs typeface="Arial" panose="020B0604020202020204" pitchFamily="34" charset="0"/>
              </a:rPr>
              <a:t>و ال</a:t>
            </a:r>
            <a:r>
              <a:rPr lang="ar-JO" dirty="0">
                <a:ea typeface="ＭＳ Ｐゴシック" charset="0"/>
                <a:cs typeface="Arial" panose="020B0604020202020204" pitchFamily="34" charset="0"/>
              </a:rPr>
              <a:t>بدع </a:t>
            </a:r>
            <a:r>
              <a:rPr lang="ar-SA" dirty="0">
                <a:ea typeface="ＭＳ Ｐゴシック" charset="0"/>
                <a:cs typeface="Arial" panose="020B0604020202020204" pitchFamily="34" charset="0"/>
              </a:rPr>
              <a:t>( وعاظ ومبشرين اليوتيوب)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شراء كتب  المهرطقين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حضور </a:t>
            </a:r>
            <a:r>
              <a:rPr lang="ar-JO" dirty="0">
                <a:ea typeface="ＭＳ Ｐゴシック" charset="0"/>
                <a:cs typeface="Arial" panose="020B0604020202020204" pitchFamily="34" charset="0"/>
              </a:rPr>
              <a:t>أ</a:t>
            </a:r>
            <a:r>
              <a:rPr lang="ar-SA" dirty="0">
                <a:ea typeface="ＭＳ Ｐゴシック" charset="0"/>
                <a:cs typeface="Arial" panose="020B0604020202020204" pitchFamily="34" charset="0"/>
              </a:rPr>
              <a:t>فلام تنتهك الكتاب المقدس </a:t>
            </a:r>
            <a:endParaRPr lang="en-US" dirty="0">
              <a:ea typeface="ＭＳ Ｐゴシック" charset="0"/>
              <a:cs typeface="Arial" panose="020B0604020202020204" pitchFamily="34" charset="0"/>
            </a:endParaRPr>
          </a:p>
          <a:p>
            <a:pPr algn="r" rtl="1" eaLnBrk="1" hangingPunct="1"/>
            <a:r>
              <a:rPr lang="ar-SA" dirty="0">
                <a:ea typeface="ＭＳ Ｐゴシック" charset="0"/>
                <a:cs typeface="Arial" panose="020B0604020202020204" pitchFamily="34" charset="0"/>
              </a:rPr>
              <a:t>قبول كتب من مبشرين كذبة </a:t>
            </a:r>
            <a:endParaRPr lang="en-US" dirty="0">
              <a:ea typeface="ＭＳ Ｐゴシック" charset="0"/>
              <a:cs typeface="Arial" panose="020B0604020202020204" pitchFamily="34"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20233983">
            <a:off x="1087577" y="396528"/>
            <a:ext cx="2862262"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Text Box 7"/>
          <p:cNvSpPr txBox="1">
            <a:spLocks noChangeArrowheads="1"/>
          </p:cNvSpPr>
          <p:nvPr/>
        </p:nvSpPr>
        <p:spPr bwMode="auto">
          <a:xfrm>
            <a:off x="8410981"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0179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dirty="0">
                <a:effectLst>
                  <a:glow rad="127000">
                    <a:schemeClr val="tx1"/>
                  </a:glow>
                </a:effectLst>
                <a:ea typeface="ＭＳ Ｐゴシック" charset="0"/>
              </a:rPr>
              <a:t>الكلمة المفتاحية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463771"/>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الحدود </a:t>
            </a:r>
            <a:endParaRPr kumimoji="0" lang="en-US"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297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783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26229931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د. هانا،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مخططات </a:t>
            </a: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تاريخ الكنيسة القديمة والعصور الوسطى (جراند رابيدز: زوندرفان، 2001)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rPr>
              <a:t>الغنوسية:</a:t>
            </a:r>
            <a:br>
              <a:rPr lang="ar-JO" sz="4000" dirty="0">
                <a:solidFill>
                  <a:srgbClr val="FFFFFF"/>
                </a:solidFill>
              </a:rPr>
            </a:br>
            <a:r>
              <a:rPr lang="ar-JO" sz="4000" dirty="0">
                <a:solidFill>
                  <a:srgbClr val="FFFFFF"/>
                </a:solidFill>
              </a:rPr>
              <a:t>أسئلة </a:t>
            </a:r>
            <a:br>
              <a:rPr lang="ar-JO" sz="4000" dirty="0">
                <a:solidFill>
                  <a:srgbClr val="FFFFFF"/>
                </a:solidFill>
              </a:rPr>
            </a:br>
            <a:r>
              <a:rPr lang="ar-JO" sz="4000" dirty="0">
                <a:solidFill>
                  <a:srgbClr val="FFFFFF"/>
                </a:solidFill>
              </a:rPr>
              <a:t>محيّرة</a:t>
            </a:r>
            <a:endParaRPr lang="en-US" sz="4000" dirty="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وجود الخليقة؟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الكون بخطية؟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أصل الشر؟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43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9923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للغنوسية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44</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الثنائية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الانبثاق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المعرفة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النقيّة)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53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الغنوسي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النفس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الجسد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a:spLocks noChangeAspect="1"/>
          </p:cNvSpPr>
          <p:nvPr/>
        </p:nvSpPr>
        <p:spPr>
          <a:xfrm>
            <a:off x="1600200" y="1438014"/>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الأسمى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الجيد</a:t>
            </a: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45</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303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0627" name="Rectangle 3"/>
          <p:cNvSpPr>
            <a:spLocks noGrp="1" noChangeArrowheads="1"/>
          </p:cNvSpPr>
          <p:nvPr>
            <p:ph type="body" idx="1"/>
          </p:nvPr>
        </p:nvSpPr>
        <p:spPr>
          <a:xfrm>
            <a:off x="152400" y="1600200"/>
            <a:ext cx="8534400" cy="48006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يا سيد هل يمكن أن يكون نسلي تحت سيطرة الحكام؟ أجاب يسوع وقال له:... ستحزن كثيراً </a:t>
            </a:r>
            <a:r>
              <a:rPr lang="ar-JO" sz="3600" b="1" u="sng" dirty="0">
                <a:latin typeface="Arial" panose="020B0604020202020204" pitchFamily="34" charset="0"/>
                <a:ea typeface="ＭＳ Ｐゴシック" charset="0"/>
                <a:cs typeface="Arial" panose="020B0604020202020204" pitchFamily="34" charset="0"/>
              </a:rPr>
              <a:t>عندما ترى الملكوت </a:t>
            </a:r>
            <a:r>
              <a:rPr lang="ar-JO" sz="3600" b="1" dirty="0">
                <a:latin typeface="Arial" panose="020B0604020202020204" pitchFamily="34" charset="0"/>
                <a:ea typeface="ＭＳ Ｐゴシック" charset="0"/>
                <a:cs typeface="Arial" panose="020B0604020202020204" pitchFamily="34" charset="0"/>
              </a:rPr>
              <a:t>وكل أجياله. فلما سمع ذلك قال له يهوذا: ما المنفعة التي نلتها؟ لأنك أفرزتني لذلك الجيل. أجاب يسوع وقال: ستكون الثالث عشر، وستكون ملعونًا من الأجيال الأخرى، </a:t>
            </a:r>
            <a:r>
              <a:rPr lang="ar-JO" sz="3600" b="1" u="sng" dirty="0">
                <a:latin typeface="Arial" panose="020B0604020202020204" pitchFamily="34" charset="0"/>
                <a:ea typeface="ＭＳ Ｐゴシック" charset="0"/>
                <a:cs typeface="Arial" panose="020B0604020202020204" pitchFamily="34" charset="0"/>
              </a:rPr>
              <a:t>وستأتي لتحكم عليهم</a:t>
            </a:r>
            <a:r>
              <a:rPr lang="ar-JO" sz="3600" b="1" dirty="0">
                <a:latin typeface="Arial" panose="020B0604020202020204" pitchFamily="34" charset="0"/>
                <a:ea typeface="ＭＳ Ｐゴシック" charset="0"/>
                <a:cs typeface="Arial" panose="020B0604020202020204" pitchFamily="34" charset="0"/>
              </a:rPr>
              <a:t>. وفي الأيام الأخيرة سوف </a:t>
            </a:r>
            <a:r>
              <a:rPr lang="ar-JO" sz="3600" b="1" u="sng" dirty="0">
                <a:latin typeface="Arial" panose="020B0604020202020204" pitchFamily="34" charset="0"/>
                <a:ea typeface="ＭＳ Ｐゴシック" charset="0"/>
                <a:cs typeface="Arial" panose="020B0604020202020204" pitchFamily="34" charset="0"/>
              </a:rPr>
              <a:t>يلعنون صعودك [47] إلى الجيل المقدس</a:t>
            </a:r>
            <a:endParaRPr lang="en-US" sz="3600" b="1" u="sng" dirty="0">
              <a:latin typeface="Arial" panose="020B0604020202020204" pitchFamily="34" charset="0"/>
              <a:ea typeface="ＭＳ Ｐゴシック" charset="0"/>
              <a:cs typeface="Arial" panose="020B0604020202020204" pitchFamily="34" charset="0"/>
            </a:endParaRPr>
          </a:p>
        </p:txBody>
      </p:sp>
      <p:sp>
        <p:nvSpPr>
          <p:cNvPr id="358404"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1652" name="Rectangle 4"/>
          <p:cNvSpPr>
            <a:spLocks noGrp="1" noChangeArrowheads="1"/>
          </p:cNvSpPr>
          <p:nvPr>
            <p:ph type="body" idx="1"/>
          </p:nvPr>
        </p:nvSpPr>
        <p:spPr>
          <a:xfrm>
            <a:off x="457200" y="1600200"/>
            <a:ext cx="8305800" cy="50292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ليسوع: انظر ماذا يفعل الذين اعتمدوا باسمك؟ قال يسوع، "... الحق أقول لك، يا يهوذا، أولئك الذين يقدمون ذبائح لساكلاس الله [ ثلاثة أسطر ناقصة] كل ما هو شر. </a:t>
            </a:r>
            <a:r>
              <a:rPr lang="ar-JO" sz="3600" b="1" u="sng" dirty="0">
                <a:latin typeface="Arial" panose="020B0604020202020204" pitchFamily="34" charset="0"/>
                <a:ea typeface="ＭＳ Ｐゴシック" charset="0"/>
                <a:cs typeface="Arial" panose="020B0604020202020204" pitchFamily="34" charset="0"/>
              </a:rPr>
              <a:t>لكنك سوف تتجاوزهم جميعًا</a:t>
            </a:r>
            <a:r>
              <a:rPr lang="ar-JO" sz="3600" b="1" dirty="0">
                <a:latin typeface="Arial" panose="020B0604020202020204" pitchFamily="34" charset="0"/>
                <a:ea typeface="ＭＳ Ｐゴシック" charset="0"/>
                <a:cs typeface="Arial" panose="020B0604020202020204" pitchFamily="34" charset="0"/>
              </a:rPr>
              <a:t>. لأنك </a:t>
            </a:r>
            <a:r>
              <a:rPr lang="ar-JO" sz="3600" b="1" u="sng" dirty="0">
                <a:latin typeface="Arial" panose="020B0604020202020204" pitchFamily="34" charset="0"/>
                <a:ea typeface="ＭＳ Ｐゴシック" charset="0"/>
                <a:cs typeface="Arial" panose="020B0604020202020204" pitchFamily="34" charset="0"/>
              </a:rPr>
              <a:t>سوف تضحي بالرجل الذي يلبسني</a:t>
            </a:r>
            <a:r>
              <a:rPr lang="ar-JO" sz="3600" b="1" dirty="0">
                <a:latin typeface="Arial" panose="020B0604020202020204" pitchFamily="34" charset="0"/>
                <a:ea typeface="ＭＳ Ｐゴシック" charset="0"/>
                <a:cs typeface="Arial" panose="020B0604020202020204" pitchFamily="34" charset="0"/>
              </a:rPr>
              <a:t>.</a:t>
            </a:r>
            <a:endParaRPr lang="en-US" sz="3600" b="1" dirty="0">
              <a:latin typeface="Arial" panose="020B0604020202020204" pitchFamily="34" charset="0"/>
              <a:ea typeface="ＭＳ Ｐゴシック" charset="0"/>
              <a:cs typeface="Arial" panose="020B0604020202020204" pitchFamily="34" charset="0"/>
            </a:endParaRPr>
          </a:p>
        </p:txBody>
      </p:sp>
      <p:sp>
        <p:nvSpPr>
          <p:cNvPr id="360452"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52388" y="947738"/>
            <a:ext cx="2954337" cy="692150"/>
          </a:xfrm>
        </p:spPr>
        <p:txBody>
          <a:bodyPr/>
          <a:lstStyle/>
          <a:p>
            <a:pPr eaLnBrk="1" hangingPunct="1"/>
            <a:r>
              <a:rPr lang="ar-JO" sz="3600" dirty="0">
                <a:ea typeface="ＭＳ Ｐゴシック" charset="0"/>
              </a:rPr>
              <a:t>إيرينايوس     (180 م)</a:t>
            </a:r>
            <a:endParaRPr lang="en-US" sz="3600" dirty="0">
              <a:ea typeface="ＭＳ Ｐゴシック" charset="0"/>
            </a:endParaRP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الهرطقات</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1 .31. 1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500" name="Rectangle 1"/>
          <p:cNvSpPr>
            <a:spLocks noChangeArrowheads="1"/>
          </p:cNvSpPr>
          <p:nvPr/>
        </p:nvSpPr>
        <p:spPr bwMode="auto">
          <a:xfrm>
            <a:off x="2987676" y="743442"/>
            <a:ext cx="5969000" cy="585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يعلن آخرون مرة أخرى أن قايين استمد كيانه من القوة التي فوق، ويعترفون بأن عيسو وقورح والسدوميين وكل هؤلاء الأشخاص مرتبطون بأنفسهم. ويضيفون لهذا السبب، لقد تعرضوا لهجوم من الخالق، لكن لم يصب أحد منهم بأذى. لأن صوفيا كانت معتادة على أخذ ما يخصها منهم إلى نفسها. هم يعلنون أن يهوذا الخائن كان على علم تام بهذه الأمور، وأنه وحده الذي عرف الحقيقة كما لم يعرفها الآخرون، أنجز سر الخيانة. وبواسطته ارتبكت كل الأشياء، الأرضية والسماوية. إنهم ينتجون تاريخًا وهميًا من هذا النوع، ويسمونه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 يهوذا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2501" name="Text Box 6"/>
          <p:cNvSpPr txBox="1">
            <a:spLocks noChangeArrowheads="1"/>
          </p:cNvSpPr>
          <p:nvPr/>
        </p:nvSpPr>
        <p:spPr bwMode="auto">
          <a:xfrm>
            <a:off x="8239125" y="44450"/>
            <a:ext cx="90441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186ب</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ar-JO" sz="4800" dirty="0">
                <a:solidFill>
                  <a:srgbClr val="FFFFFF"/>
                </a:solidFill>
              </a:rPr>
              <a:t>المرسوم النيقاوي</a:t>
            </a:r>
            <a:br>
              <a:rPr lang="en-US" sz="4800" dirty="0">
                <a:solidFill>
                  <a:srgbClr val="FFFFFF"/>
                </a:solidFill>
              </a:rPr>
            </a:br>
            <a:r>
              <a:rPr lang="en-US" sz="4800" dirty="0">
                <a:solidFill>
                  <a:srgbClr val="FFFFFF"/>
                </a:solidFill>
              </a:rPr>
              <a:t>(</a:t>
            </a:r>
            <a:r>
              <a:rPr lang="ar-JO" sz="4800" dirty="0">
                <a:solidFill>
                  <a:srgbClr val="FFFFFF"/>
                </a:solidFill>
              </a:rPr>
              <a:t>325 م</a:t>
            </a:r>
            <a:r>
              <a:rPr lang="en-US" sz="4800" dirty="0">
                <a:solidFill>
                  <a:srgbClr val="FFFFFF"/>
                </a:solidFill>
              </a:rPr>
              <a:t>)</a:t>
            </a:r>
          </a:p>
        </p:txBody>
      </p:sp>
      <p:sp>
        <p:nvSpPr>
          <p:cNvPr id="12" name="Text Box 7"/>
          <p:cNvSpPr txBox="1">
            <a:spLocks noChangeArrowheads="1"/>
          </p:cNvSpPr>
          <p:nvPr/>
        </p:nvSpPr>
        <p:spPr bwMode="auto">
          <a:xfrm>
            <a:off x="8243888" y="0"/>
            <a:ext cx="881973"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153ج</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&amp; BibleStudyDownloads.org</a:t>
            </a:r>
          </a:p>
        </p:txBody>
      </p:sp>
    </p:spTree>
    <p:extLst>
      <p:ext uri="{BB962C8B-B14F-4D97-AF65-F5344CB8AC3E}">
        <p14:creationId xmlns:p14="http://schemas.microsoft.com/office/powerpoint/2010/main" val="247459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5D22CA-0BC4-3461-DF71-1DB6504BEB2C}"/>
              </a:ext>
            </a:extLst>
          </p:cNvPr>
          <p:cNvGrpSpPr/>
          <p:nvPr/>
        </p:nvGrpSpPr>
        <p:grpSpPr>
          <a:xfrm>
            <a:off x="1524000" y="0"/>
            <a:ext cx="6115050" cy="6705600"/>
            <a:chOff x="1524000" y="0"/>
            <a:chExt cx="6115050" cy="6705600"/>
          </a:xfrm>
        </p:grpSpPr>
        <p:pic>
          <p:nvPicPr>
            <p:cNvPr id="483329"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B7D0F4C6-D642-63F2-5E7B-CD755DD90F16}"/>
                </a:ext>
              </a:extLst>
            </p:cNvPr>
            <p:cNvSpPr txBox="1">
              <a:spLocks noChangeArrowheads="1"/>
            </p:cNvSpPr>
            <p:nvPr/>
          </p:nvSpPr>
          <p:spPr bwMode="auto">
            <a:xfrm>
              <a:off x="1979712" y="1259235"/>
              <a:ext cx="1799555" cy="1079399"/>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الأزلية السابقة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32FC12AF-8247-6402-AA3F-53D29CC2EEA3}"/>
                </a:ext>
              </a:extLst>
            </p:cNvPr>
            <p:cNvSpPr txBox="1">
              <a:spLocks noChangeArrowheads="1"/>
            </p:cNvSpPr>
            <p:nvPr/>
          </p:nvSpPr>
          <p:spPr bwMode="auto">
            <a:xfrm>
              <a:off x="5484912" y="1259235"/>
              <a:ext cx="1799555" cy="1079399"/>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الأزلية المستقبلية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C374F95C-13B6-F72E-6F37-EB2E15AC65D8}"/>
                </a:ext>
              </a:extLst>
            </p:cNvPr>
            <p:cNvSpPr txBox="1">
              <a:spLocks noChangeArrowheads="1"/>
            </p:cNvSpPr>
            <p:nvPr/>
          </p:nvSpPr>
          <p:spPr bwMode="auto">
            <a:xfrm>
              <a:off x="3816599" y="2614029"/>
              <a:ext cx="1604640" cy="525401"/>
            </a:xfrm>
            <a:prstGeom prst="rect">
              <a:avLst/>
            </a:prstGeom>
            <a:solidFill>
              <a:srgbClr val="ECF8FA"/>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الله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C55221F-C11D-F2D6-D5B3-CF46BFF7EFF6}"/>
                </a:ext>
              </a:extLst>
            </p:cNvPr>
            <p:cNvSpPr/>
            <p:nvPr/>
          </p:nvSpPr>
          <p:spPr bwMode="auto">
            <a:xfrm>
              <a:off x="4085852" y="1106905"/>
              <a:ext cx="1399060" cy="1313983"/>
            </a:xfrm>
            <a:prstGeom prst="rect">
              <a:avLst/>
            </a:prstGeom>
            <a:solidFill>
              <a:srgbClr val="F7F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83330"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ar-JO" dirty="0">
                <a:solidFill>
                  <a:schemeClr val="bg1"/>
                </a:solidFill>
                <a:ea typeface="ＭＳ Ｐゴシック" charset="0"/>
                <a:cs typeface="Arial" panose="020B0604020202020204" pitchFamily="34" charset="0"/>
              </a:rPr>
              <a:t>تعليم آريوس الهرطوقي</a:t>
            </a:r>
            <a:endParaRPr lang="en-US" dirty="0">
              <a:solidFill>
                <a:schemeClr val="bg1"/>
              </a:solidFill>
              <a:ea typeface="ＭＳ Ｐゴシック" charset="0"/>
              <a:cs typeface="Arial" panose="020B0604020202020204" pitchFamily="34" charset="0"/>
            </a:endParaRPr>
          </a:p>
        </p:txBody>
      </p:sp>
      <p:sp>
        <p:nvSpPr>
          <p:cNvPr id="483331" name="Text Box 4"/>
          <p:cNvSpPr txBox="1">
            <a:spLocks noChangeArrowheads="1"/>
          </p:cNvSpPr>
          <p:nvPr/>
        </p:nvSpPr>
        <p:spPr bwMode="auto">
          <a:xfrm>
            <a:off x="0" y="6516689"/>
            <a:ext cx="9144000" cy="338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جون د. حنا، قوائم تاريخ الكنيسة القديم والمتوسط (جراند رابيدز: زوندرفان، 2001)</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5">
            <a:extLst>
              <a:ext uri="{FF2B5EF4-FFF2-40B4-BE49-F238E27FC236}">
                <a16:creationId xmlns:a16="http://schemas.microsoft.com/office/drawing/2014/main" id="{614D0ACB-3006-2DA1-9216-DD943E1E2497}"/>
              </a:ext>
            </a:extLst>
          </p:cNvPr>
          <p:cNvSpPr txBox="1">
            <a:spLocks noChangeArrowheads="1"/>
          </p:cNvSpPr>
          <p:nvPr/>
        </p:nvSpPr>
        <p:spPr bwMode="auto">
          <a:xfrm>
            <a:off x="3759449" y="5157192"/>
            <a:ext cx="1604640" cy="648512"/>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المخلوقات   الأخرى</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EBC91546-7C20-CF1B-6F21-23B9E6218A57}"/>
              </a:ext>
            </a:extLst>
          </p:cNvPr>
          <p:cNvSpPr txBox="1">
            <a:spLocks noChangeArrowheads="1"/>
          </p:cNvSpPr>
          <p:nvPr/>
        </p:nvSpPr>
        <p:spPr bwMode="auto">
          <a:xfrm>
            <a:off x="3368924" y="3623679"/>
            <a:ext cx="1604640" cy="525401"/>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المسيح</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20DF2D31-E59C-C632-B578-50D1747BCD8D}"/>
              </a:ext>
            </a:extLst>
          </p:cNvPr>
          <p:cNvSpPr txBox="1">
            <a:spLocks noChangeArrowheads="1"/>
          </p:cNvSpPr>
          <p:nvPr/>
        </p:nvSpPr>
        <p:spPr bwMode="auto">
          <a:xfrm>
            <a:off x="3749663" y="1496603"/>
            <a:ext cx="1604640" cy="525401"/>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الزمن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666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22"/>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4000" dirty="0">
                <a:solidFill>
                  <a:schemeClr val="bg1"/>
                </a:solidFill>
                <a:cs typeface="Arial" panose="020B0604020202020204" pitchFamily="34" charset="0"/>
              </a:rPr>
              <a:t>ألكسندر ضد آريوس الهرطوقي</a:t>
            </a:r>
            <a:endParaRPr lang="en-US" altLang="en-US" sz="4000" dirty="0">
              <a:solidFill>
                <a:schemeClr val="bg1"/>
              </a:solidFill>
              <a:cs typeface="Arial" panose="020B0604020202020204" pitchFamily="34" charset="0"/>
            </a:endParaRP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cs typeface="Arial" panose="020B0604020202020204" pitchFamily="34" charset="0"/>
              </a:rPr>
              <a:t>جون د. حنا، قوائم تاريخ الكنيسة القديم والمتوسط (جراند رابيدز: زوندرفان، 2001)</a:t>
            </a:r>
            <a:endParaRPr kumimoji="0" lang="en-US" sz="16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الإبن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الخليقة</a:t>
            </a:r>
            <a:endParaRPr kumimoji="0" lang="en-US" sz="2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C377D160-8759-AC1C-D521-2F5B5F4975B1}"/>
              </a:ext>
            </a:extLst>
          </p:cNvPr>
          <p:cNvSpPr txBox="1">
            <a:spLocks noChangeArrowheads="1"/>
          </p:cNvSpPr>
          <p:nvPr/>
        </p:nvSpPr>
        <p:spPr bwMode="auto">
          <a:xfrm>
            <a:off x="1828231" y="1511741"/>
            <a:ext cx="2264774" cy="120251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ألكسندر :        أسقف       الإسكندرية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 name="Group 10">
            <a:extLst>
              <a:ext uri="{FF2B5EF4-FFF2-40B4-BE49-F238E27FC236}">
                <a16:creationId xmlns:a16="http://schemas.microsoft.com/office/drawing/2014/main" id="{1F335CA3-E3D7-66A1-B3C4-844CBB2945EF}"/>
              </a:ext>
            </a:extLst>
          </p:cNvPr>
          <p:cNvGrpSpPr/>
          <p:nvPr/>
        </p:nvGrpSpPr>
        <p:grpSpPr>
          <a:xfrm>
            <a:off x="4916927" y="1324087"/>
            <a:ext cx="3081059" cy="5000513"/>
            <a:chOff x="4916927" y="1324087"/>
            <a:chExt cx="3081059" cy="5000513"/>
          </a:xfrm>
        </p:grpSpPr>
        <p:grpSp>
          <p:nvGrpSpPr>
            <p:cNvPr id="11"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12"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9" t="20287" b="6798"/>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الإبن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الخليقة</a:t>
                </a:r>
                <a:endParaRPr kumimoji="0" lang="en-US" sz="2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 name="Text Box 5">
              <a:extLst>
                <a:ext uri="{FF2B5EF4-FFF2-40B4-BE49-F238E27FC236}">
                  <a16:creationId xmlns:a16="http://schemas.microsoft.com/office/drawing/2014/main" id="{FC773B2E-0BF2-55FF-C5A7-E5EBA4B7AAE4}"/>
                </a:ext>
              </a:extLst>
            </p:cNvPr>
            <p:cNvSpPr txBox="1">
              <a:spLocks noChangeArrowheads="1"/>
            </p:cNvSpPr>
            <p:nvPr/>
          </p:nvSpPr>
          <p:spPr bwMode="auto">
            <a:xfrm>
              <a:off x="5031207" y="1530914"/>
              <a:ext cx="2264774" cy="1089658"/>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آريوس :</a:t>
              </a:r>
            </a:p>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شيخ تحت ألكسندر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1006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SA" sz="4800" dirty="0">
                <a:solidFill>
                  <a:schemeClr val="bg1"/>
                </a:solidFill>
                <a:effectLst>
                  <a:glow rad="101600">
                    <a:schemeClr val="tx1">
                      <a:alpha val="99000"/>
                    </a:schemeClr>
                  </a:glow>
                </a:effectLst>
              </a:rPr>
              <a:t>الموضوع </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382" y="174384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حدود المحبة </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79523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ar-JO" altLang="en-US" sz="4800" dirty="0">
                <a:solidFill>
                  <a:schemeClr val="bg1"/>
                </a:solidFill>
                <a:cs typeface="Arial" panose="020B0604020202020204" pitchFamily="34" charset="0"/>
              </a:rPr>
              <a:t>ماذا عن نيقية</a:t>
            </a:r>
            <a:br>
              <a:rPr lang="en-US" altLang="en-US" sz="4800" dirty="0">
                <a:solidFill>
                  <a:schemeClr val="bg1"/>
                </a:solidFill>
                <a:cs typeface="Arial" panose="020B0604020202020204" pitchFamily="34" charset="0"/>
              </a:rPr>
            </a:br>
            <a:r>
              <a:rPr lang="ar-JO" altLang="en-US" sz="4000" dirty="0">
                <a:solidFill>
                  <a:schemeClr val="bg1"/>
                </a:solidFill>
                <a:cs typeface="Arial" panose="020B0604020202020204" pitchFamily="34" charset="0"/>
              </a:rPr>
              <a:t>(325 م)؟</a:t>
            </a:r>
            <a:endParaRPr lang="en-US" altLang="en-US" sz="4800" dirty="0">
              <a:solidFill>
                <a:schemeClr val="bg1"/>
              </a:solidFill>
              <a:cs typeface="Arial" panose="020B0604020202020204" pitchFamily="34" charset="0"/>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cs typeface="Arial" panose="020B0604020202020204" pitchFamily="34" charset="0"/>
              </a:rPr>
              <a:t>اجتمع الأساقفة في جميع أنحاء الإمبراطورية الشرقية وطردوا أريوس الإسكندري</a:t>
            </a:r>
            <a:endParaRPr kumimoji="0" lang="en-US" altLang="en-US" sz="3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u="none" strike="noStrike" kern="1200" cap="none" spc="0" normalizeH="0" baseline="0" noProof="0" dirty="0">
                <a:ln>
                  <a:noFill/>
                </a:ln>
                <a:solidFill>
                  <a:srgbClr val="000000"/>
                </a:solidFill>
                <a:effectLst/>
                <a:uLnTx/>
                <a:uFillTx/>
                <a:cs typeface="Arial" panose="020B0604020202020204" pitchFamily="34" charset="0"/>
              </a:rPr>
              <a:t>The Atlas of the Bible and the History of Christianity,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ألكسندر</a:t>
            </a:r>
            <a:endParaRPr kumimoji="0" lang="en-US" altLang="en-US" sz="28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آريوس</a:t>
            </a:r>
            <a:endParaRPr kumimoji="0" lang="en-US" altLang="en-US" sz="2800" b="1" u="none" strike="noStrike" kern="1200" cap="none" spc="0" normalizeH="0" baseline="0" noProof="0" dirty="0">
              <a:ln>
                <a:noFill/>
              </a:ln>
              <a:solidFill>
                <a:srgbClr val="FFFFFF"/>
              </a:solidFill>
              <a:effectLst/>
              <a:uLnTx/>
              <a:uFillTx/>
              <a:cs typeface="Arial" panose="020B0604020202020204" pitchFamily="34" charset="0"/>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نيقية</a:t>
            </a:r>
            <a:endParaRPr kumimoji="0" lang="en-US" altLang="en-US" sz="2800" b="1"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3746277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الآريوسيين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ليس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325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72" name="Rectangle 9"/>
          <p:cNvSpPr>
            <a:spLocks noGrp="1" noChangeArrowheads="1"/>
          </p:cNvSpPr>
          <p:nvPr>
            <p:ph type="ctrTitle"/>
          </p:nvPr>
        </p:nvSpPr>
        <p:spPr>
          <a:xfrm>
            <a:off x="762000" y="304800"/>
            <a:ext cx="7772400" cy="914400"/>
          </a:xfrm>
        </p:spPr>
        <p:txBody>
          <a:bodyPr/>
          <a:lstStyle/>
          <a:p>
            <a:pPr algn="l" eaLnBrk="1" hangingPunct="1"/>
            <a:r>
              <a:rPr lang="ar-JO" b="1" dirty="0">
                <a:latin typeface="Arial" panose="020B0604020202020204" pitchFamily="34" charset="0"/>
                <a:ea typeface="ＭＳ Ｐゴシック" charset="0"/>
                <a:cs typeface="Arial" panose="020B0604020202020204" pitchFamily="34" charset="0"/>
              </a:rPr>
              <a:t>ماذا عن نيقية؟</a:t>
            </a:r>
            <a:endParaRPr lang="en-US" b="1" dirty="0">
              <a:latin typeface="Arial" panose="020B0604020202020204" pitchFamily="34" charset="0"/>
              <a:ea typeface="ＭＳ Ｐゴシック" charset="0"/>
              <a:cs typeface="Arial" panose="020B0604020202020204" pitchFamily="34" charset="0"/>
            </a:endParaRP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مجمع نيقية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الأرثوذكسيين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هو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الخيال</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endParaRP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الآريوسيين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ليس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7" name="Text Box 35"/>
          <p:cNvSpPr txBox="1">
            <a:spLocks noChangeArrowheads="1"/>
          </p:cNvSpPr>
          <p:nvPr/>
        </p:nvSpPr>
        <p:spPr bwMode="auto">
          <a:xfrm>
            <a:off x="6858001" y="4724427"/>
            <a:ext cx="2057400" cy="83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الأرثوذكسيين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هو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أصوات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300 صوت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الحقيقة</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5711234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68007" name="Text Box 7"/>
          <p:cNvSpPr txBox="1">
            <a:spLocks noChangeArrowheads="1"/>
          </p:cNvSpPr>
          <p:nvPr/>
        </p:nvSpPr>
        <p:spPr bwMode="auto">
          <a:xfrm>
            <a:off x="4876800" y="4098963"/>
            <a:ext cx="4267200" cy="1753880"/>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أنا والآب واحد</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 10: 30</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dirty="0">
                <a:solidFill>
                  <a:schemeClr val="bg1"/>
                </a:solidFill>
                <a:ea typeface="+mj-ea"/>
                <a:cs typeface="Arial" panose="020B0604020202020204" pitchFamily="34" charset="0"/>
              </a:rPr>
              <a:t>إيمان القرن الأول بالألوهية</a:t>
            </a:r>
            <a:endParaRPr lang="en-US" dirty="0">
              <a:solidFill>
                <a:schemeClr val="bg1"/>
              </a:solidFill>
              <a:ea typeface="+mj-ea"/>
              <a:cs typeface="Arial" panose="020B0604020202020204" pitchFamily="34" charset="0"/>
            </a:endParaRP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بطرس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إلهنا والمخلص يسوع المسيح</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بط 1: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11" name="Text Box 11"/>
          <p:cNvSpPr txBox="1">
            <a:spLocks noChangeArrowheads="1"/>
          </p:cNvSpPr>
          <p:nvPr/>
        </p:nvSpPr>
        <p:spPr bwMode="auto">
          <a:xfrm>
            <a:off x="1" y="4098963"/>
            <a:ext cx="4572000" cy="2030879"/>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قائلاً عن الإبن كرسيك يا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 8</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12" name="Text Box 12"/>
          <p:cNvSpPr txBox="1">
            <a:spLocks noChangeArrowheads="1"/>
          </p:cNvSpPr>
          <p:nvPr/>
        </p:nvSpPr>
        <p:spPr bwMode="auto">
          <a:xfrm>
            <a:off x="0" y="288963"/>
            <a:ext cx="3657600" cy="1753880"/>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بولس</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 رباً على الكل</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9: 5</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97411" name="Rectangle 3"/>
          <p:cNvSpPr>
            <a:spLocks noGrp="1" noChangeArrowheads="1"/>
          </p:cNvSpPr>
          <p:nvPr>
            <p:ph type="title"/>
          </p:nvPr>
        </p:nvSpPr>
        <p:spPr>
          <a:xfrm>
            <a:off x="0" y="0"/>
            <a:ext cx="9144000" cy="914401"/>
          </a:xfrm>
          <a:solidFill>
            <a:schemeClr val="bg2"/>
          </a:solidFill>
          <a:effectLst>
            <a:outerShdw blurRad="63500" dist="35921" dir="2700000" algn="ctr" rotWithShape="0">
              <a:srgbClr val="000000"/>
            </a:outerShdw>
          </a:effectLst>
        </p:spPr>
        <p:txBody>
          <a:bodyPr/>
          <a:lstStyle/>
          <a:p>
            <a:pPr algn="ctr">
              <a:defRPr/>
            </a:pPr>
            <a:r>
              <a:rPr lang="ar-JO" sz="3600" dirty="0">
                <a:solidFill>
                  <a:schemeClr val="bg1"/>
                </a:solidFill>
                <a:effectLst>
                  <a:outerShdw blurRad="38100" dist="38100" dir="2700000" algn="tl">
                    <a:srgbClr val="000000"/>
                  </a:outerShdw>
                </a:effectLst>
                <a:ea typeface="ＭＳ Ｐゴシック" charset="0"/>
                <a:cs typeface="Arial" panose="020B0604020202020204" pitchFamily="34" charset="0"/>
              </a:rPr>
              <a:t>الإيمان بألوهية المسيح قبل نيقية</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p:txBody>
      </p:sp>
      <p:sp>
        <p:nvSpPr>
          <p:cNvPr id="1297412" name="Rectangle 4"/>
          <p:cNvSpPr>
            <a:spLocks noChangeArrowheads="1"/>
          </p:cNvSpPr>
          <p:nvPr/>
        </p:nvSpPr>
        <p:spPr bwMode="auto">
          <a:xfrm>
            <a:off x="0" y="990600"/>
            <a:ext cx="9001156" cy="5715000"/>
          </a:xfrm>
          <a:prstGeom prst="rect">
            <a:avLst/>
          </a:prstGeom>
          <a:noFill/>
          <a:ln w="12700">
            <a:noFill/>
            <a:miter lim="800000"/>
            <a:headEnd/>
            <a:tailEnd/>
          </a:ln>
          <a:effectLst/>
        </p:spPr>
        <p:txBody>
          <a:bodyPr lIns="90043" tIns="44238" rIns="90043" bIns="44238" anchor="ctr"/>
          <a:lstStyle/>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أغناطيوس</a:t>
            </a:r>
            <a:r>
              <a:rPr kumimoji="0" lang="ar-JO"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ظهر الله نفسه في صورة بشرية (105 م)</a:t>
            </a:r>
            <a:endParaRPr kumimoji="0" lang="en-US"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أكليمندس</a:t>
            </a:r>
            <a:r>
              <a:rPr kumimoji="0" lang="ar-JO"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من الجيد أن تفكر بيسوع المسيح على أنه الله (150 م)</a:t>
            </a:r>
            <a:endParaRPr kumimoji="0" lang="en-US"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إيريناوس</a:t>
            </a:r>
            <a:r>
              <a:rPr kumimoji="0" lang="ar-JO"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هو الله لأن اسم عمانوئيل يشير إلى ذلك (180 م)</a:t>
            </a:r>
            <a:endParaRPr kumimoji="0" lang="en-US"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ترتليانوس</a:t>
            </a:r>
            <a:r>
              <a:rPr kumimoji="0" lang="ar-JO"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المسيح إلهنا (200 م)</a:t>
            </a:r>
            <a:endParaRPr kumimoji="0" lang="en-US"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أوريجانوس</a:t>
            </a:r>
            <a:r>
              <a:rPr kumimoji="0" lang="ar-JO"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لا يجب أن ينزعج أحد كون المخلص هو الله نفسه (225 م)</a:t>
            </a:r>
            <a:endParaRPr kumimoji="0" lang="en-US" altLang="ja-JP"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لاكتانتيوس</a:t>
            </a:r>
            <a:r>
              <a:rPr kumimoji="0" lang="ar-JO" sz="32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 : نؤمن أنه الله (304 م)</a:t>
            </a:r>
            <a:endParaRPr kumimoji="0" lang="en-US" sz="4000" b="1" u="none" strike="noStrike" kern="1200" cap="none" spc="0" normalizeH="0" baseline="0" noProof="0" dirty="0">
              <a:ln>
                <a:noFill/>
              </a:ln>
              <a:solidFill>
                <a:srgbClr val="8CF4EA"/>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p:txBody>
      </p:sp>
      <p:sp>
        <p:nvSpPr>
          <p:cNvPr id="1297413" name="Text Box 5"/>
          <p:cNvSpPr txBox="1">
            <a:spLocks noChangeArrowheads="1"/>
          </p:cNvSpPr>
          <p:nvPr/>
        </p:nvSpPr>
        <p:spPr bwMode="auto">
          <a:xfrm>
            <a:off x="0" y="6413651"/>
            <a:ext cx="5904656" cy="399663"/>
          </a:xfrm>
          <a:prstGeom prst="rect">
            <a:avLst/>
          </a:prstGeom>
          <a:noFill/>
          <a:ln w="9525">
            <a:noFill/>
            <a:miter lim="800000"/>
            <a:headEnd/>
            <a:tailEnd/>
          </a:ln>
          <a:effectLst>
            <a:outerShdw blurRad="63500" dist="38099" dir="2700000" algn="ctr" rotWithShape="0">
              <a:schemeClr val="bg2">
                <a:alpha val="74997"/>
              </a:schemeClr>
            </a:outerShdw>
          </a:effectLst>
        </p:spPr>
        <p:txBody>
          <a:bodyPr wrap="squar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rPr>
              <a:t>بيركوت، 93-100 في جارلو آند جونز، 94</a:t>
            </a:r>
            <a:endParaRPr kumimoji="0" lang="en-US" sz="2000" b="1"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46185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1376559" y="411163"/>
            <a:ext cx="3209532"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cs typeface="Arial" panose="020B0604020202020204" pitchFamily="34" charset="0"/>
              </a:rPr>
              <a:t>مرسوم نيقية (325 م)</a:t>
            </a:r>
            <a:endParaRPr lang="en-US" altLang="en-US" sz="3200" u="sng" dirty="0">
              <a:solidFill>
                <a:schemeClr val="bg1"/>
              </a:solidFill>
              <a:cs typeface="Arial" panose="020B0604020202020204" pitchFamily="34" charset="0"/>
            </a:endParaRP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1116064" y="1447800"/>
            <a:ext cx="373211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نؤمن بإله واحد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آب ضابط الكل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خالق السماء والأرض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كل ما يرى وما لا يرى</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وبرب واحد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ابن الله الوحيد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نور من نور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إله حق من إله حق</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43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1389258" y="304800"/>
            <a:ext cx="3209533"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cs typeface="Arial" panose="020B0604020202020204" pitchFamily="34" charset="0"/>
              </a:rPr>
              <a:t>مرسوم نيقية (325 م)</a:t>
            </a:r>
            <a:endParaRPr lang="en-US" altLang="en-US" sz="3200" u="sng" dirty="0">
              <a:solidFill>
                <a:schemeClr val="bg1"/>
              </a:solidFill>
              <a:cs typeface="Arial" panose="020B0604020202020204" pitchFamily="34" charset="0"/>
            </a:endParaRP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747255" y="1556792"/>
            <a:ext cx="4493538" cy="353943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مولود غير مخلوق</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مساو الآب في الجوهر</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الذي به كان كل شيء</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في السماء وعلى الأرض</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الذي من أجلنا ومن أجل خلاصنا</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تنازل وتجسد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وصار إنساناً</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78757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1617859" y="457200"/>
            <a:ext cx="3209532"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cs typeface="Arial" panose="020B0604020202020204" pitchFamily="34" charset="0"/>
              </a:rPr>
              <a:t>مرسوم نيقية (325 م)</a:t>
            </a:r>
            <a:endParaRPr lang="en-US" altLang="en-US" sz="3200" u="sng" dirty="0">
              <a:solidFill>
                <a:schemeClr val="bg1"/>
              </a:solidFill>
              <a:cs typeface="Arial" panose="020B0604020202020204" pitchFamily="34" charset="0"/>
            </a:endParaRP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1569789" y="1659285"/>
            <a:ext cx="3137398" cy="353943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تألم</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وقام في اليوم الثالث</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وصعد إلى السماوات</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وسيأتي ليدين</a:t>
            </a:r>
            <a:br>
              <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الأحياء والأموات</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ونؤمن بالروح القدس</a:t>
            </a:r>
            <a:endParaRPr kumimoji="0" lang="en-US" alt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51351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C188171-5B9E-C281-E1DD-D05DCF62CF0B}"/>
              </a:ext>
            </a:extLst>
          </p:cNvPr>
          <p:cNvGrpSpPr/>
          <p:nvPr/>
        </p:nvGrpSpPr>
        <p:grpSpPr>
          <a:xfrm>
            <a:off x="609600" y="0"/>
            <a:ext cx="8056629" cy="5791200"/>
            <a:chOff x="609600" y="0"/>
            <a:chExt cx="8056629" cy="5791200"/>
          </a:xfrm>
        </p:grpSpPr>
        <p:grpSp>
          <p:nvGrpSpPr>
            <p:cNvPr id="16"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F81B26CA-D459-0E9F-C81E-EA9422C0F61C}"/>
                </a:ext>
              </a:extLst>
            </p:cNvPr>
            <p:cNvSpPr/>
            <p:nvPr/>
          </p:nvSpPr>
          <p:spPr bwMode="auto">
            <a:xfrm>
              <a:off x="755576" y="37840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98C676A-2BE0-C716-4A7B-AC17961A27A9}"/>
                </a:ext>
              </a:extLst>
            </p:cNvPr>
            <p:cNvSpPr/>
            <p:nvPr/>
          </p:nvSpPr>
          <p:spPr bwMode="auto">
            <a:xfrm rot="20373045">
              <a:off x="2470352" y="3525192"/>
              <a:ext cx="1886024" cy="75010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1137A43-6275-1ECB-33D4-0D41FE49AD41}"/>
                </a:ext>
              </a:extLst>
            </p:cNvPr>
            <p:cNvSpPr/>
            <p:nvPr/>
          </p:nvSpPr>
          <p:spPr bwMode="auto">
            <a:xfrm rot="1706082">
              <a:off x="5272188" y="3306706"/>
              <a:ext cx="1886024" cy="11082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F8CDE92-B825-4431-C1FD-A7ED7F32AA17}"/>
                </a:ext>
              </a:extLst>
            </p:cNvPr>
            <p:cNvSpPr/>
            <p:nvPr/>
          </p:nvSpPr>
          <p:spPr bwMode="auto">
            <a:xfrm>
              <a:off x="3679751" y="32125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AF2E12F-29D6-C757-BE31-4263EA1C990B}"/>
                </a:ext>
              </a:extLst>
            </p:cNvPr>
            <p:cNvSpPr/>
            <p:nvPr/>
          </p:nvSpPr>
          <p:spPr bwMode="auto">
            <a:xfrm rot="691946">
              <a:off x="6780205" y="3965770"/>
              <a:ext cx="1886024" cy="101311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1EA2D42-5ABC-F44D-1937-DBCB9E1B886F}"/>
                </a:ext>
              </a:extLst>
            </p:cNvPr>
            <p:cNvSpPr/>
            <p:nvPr/>
          </p:nvSpPr>
          <p:spPr bwMode="auto">
            <a:xfrm rot="1482643">
              <a:off x="6466914" y="4514691"/>
              <a:ext cx="523664" cy="25676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جون د. حنا، قوائم تاريخ الكنيسة القديم والمتوسط (جراند رابيدز: زوندرفان، 2001)</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ar-JO" sz="3600" dirty="0">
                <a:solidFill>
                  <a:schemeClr val="bg1"/>
                </a:solidFill>
                <a:ea typeface="ＭＳ Ｐゴシック" charset="0"/>
                <a:cs typeface="Arial" panose="020B0604020202020204" pitchFamily="34" charset="0"/>
              </a:rPr>
              <a:t>الجدل الآريوسي والثالوث</a:t>
            </a:r>
            <a:endParaRPr lang="en-US" sz="3600" dirty="0">
              <a:solidFill>
                <a:schemeClr val="bg1"/>
              </a:solidFill>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07EDEB43-CF48-955F-0C1C-2C6D7780615C}"/>
              </a:ext>
            </a:extLst>
          </p:cNvPr>
          <p:cNvSpPr txBox="1">
            <a:spLocks noChangeArrowheads="1"/>
          </p:cNvSpPr>
          <p:nvPr/>
        </p:nvSpPr>
        <p:spPr bwMode="auto">
          <a:xfrm>
            <a:off x="539552" y="3699611"/>
            <a:ext cx="1799555" cy="71006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الصراع مع الآريوسية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2DFCA213-B3B4-AEED-C19A-DBF630395E0C}"/>
              </a:ext>
            </a:extLst>
          </p:cNvPr>
          <p:cNvSpPr txBox="1">
            <a:spLocks noChangeArrowheads="1"/>
          </p:cNvSpPr>
          <p:nvPr/>
        </p:nvSpPr>
        <p:spPr bwMode="auto">
          <a:xfrm>
            <a:off x="1913278" y="3813440"/>
            <a:ext cx="1799555" cy="402291"/>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مجمع نيقية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5">
            <a:extLst>
              <a:ext uri="{FF2B5EF4-FFF2-40B4-BE49-F238E27FC236}">
                <a16:creationId xmlns:a16="http://schemas.microsoft.com/office/drawing/2014/main" id="{2B94BF3A-2F39-9ABD-3456-0C9AD23C36F6}"/>
              </a:ext>
            </a:extLst>
          </p:cNvPr>
          <p:cNvSpPr txBox="1">
            <a:spLocks noChangeArrowheads="1"/>
          </p:cNvSpPr>
          <p:nvPr/>
        </p:nvSpPr>
        <p:spPr bwMode="auto">
          <a:xfrm>
            <a:off x="3860726" y="3023336"/>
            <a:ext cx="1799555" cy="71006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عودة ظهور الآريوسية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A2696D3A-2C1F-5E25-EBF9-0DA6DBF45544}"/>
              </a:ext>
            </a:extLst>
          </p:cNvPr>
          <p:cNvSpPr txBox="1">
            <a:spLocks noChangeArrowheads="1"/>
          </p:cNvSpPr>
          <p:nvPr/>
        </p:nvSpPr>
        <p:spPr bwMode="auto">
          <a:xfrm>
            <a:off x="5436741" y="3499586"/>
            <a:ext cx="1799555" cy="402291"/>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عمل الكبادوكيين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E4ABA783-AB7C-5070-65AA-57879B07C169}"/>
              </a:ext>
            </a:extLst>
          </p:cNvPr>
          <p:cNvSpPr txBox="1">
            <a:spLocks noChangeArrowheads="1"/>
          </p:cNvSpPr>
          <p:nvPr/>
        </p:nvSpPr>
        <p:spPr bwMode="auto">
          <a:xfrm>
            <a:off x="6660232" y="4159093"/>
            <a:ext cx="2015455" cy="402291"/>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مجمع القسطنطينية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84C221A6-6F69-0AFE-425E-15497E8668E7}"/>
              </a:ext>
            </a:extLst>
          </p:cNvPr>
          <p:cNvSpPr txBox="1">
            <a:spLocks noChangeArrowheads="1"/>
          </p:cNvSpPr>
          <p:nvPr/>
        </p:nvSpPr>
        <p:spPr bwMode="auto">
          <a:xfrm>
            <a:off x="1907705" y="5521891"/>
            <a:ext cx="2391246"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رفض الآريوسية الأولي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5">
            <a:extLst>
              <a:ext uri="{FF2B5EF4-FFF2-40B4-BE49-F238E27FC236}">
                <a16:creationId xmlns:a16="http://schemas.microsoft.com/office/drawing/2014/main" id="{8EF7CF67-2493-4003-5363-BFDBDB14E8A8}"/>
              </a:ext>
            </a:extLst>
          </p:cNvPr>
          <p:cNvSpPr txBox="1">
            <a:spLocks noChangeArrowheads="1"/>
          </p:cNvSpPr>
          <p:nvPr/>
        </p:nvSpPr>
        <p:spPr bwMode="auto">
          <a:xfrm>
            <a:off x="4908080" y="5483791"/>
            <a:ext cx="2391246"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رفض الآريوسية النهائي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338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F6E104F-2BC9-A7AD-7558-DDD1004D63F5}"/>
              </a:ext>
            </a:extLst>
          </p:cNvPr>
          <p:cNvGrpSpPr/>
          <p:nvPr/>
        </p:nvGrpSpPr>
        <p:grpSpPr>
          <a:xfrm>
            <a:off x="990600" y="-243408"/>
            <a:ext cx="7162800" cy="6808788"/>
            <a:chOff x="990600" y="-243408"/>
            <a:chExt cx="7162800" cy="6808788"/>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87B9C2B-E628-641E-5686-59BDDCDB98A2}"/>
                </a:ext>
              </a:extLst>
            </p:cNvPr>
            <p:cNvSpPr/>
            <p:nvPr/>
          </p:nvSpPr>
          <p:spPr bwMode="auto">
            <a:xfrm>
              <a:off x="2087724" y="1167036"/>
              <a:ext cx="4968552" cy="915802"/>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1AB1832-26CC-E627-BDDF-5FAB1516E424}"/>
                </a:ext>
              </a:extLst>
            </p:cNvPr>
            <p:cNvSpPr/>
            <p:nvPr/>
          </p:nvSpPr>
          <p:spPr bwMode="auto">
            <a:xfrm>
              <a:off x="2163924" y="2481486"/>
              <a:ext cx="4784340" cy="340551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0BCCB99-0E49-AE28-91C8-E6E144142620}"/>
                </a:ext>
              </a:extLst>
            </p:cNvPr>
            <p:cNvSpPr/>
            <p:nvPr/>
          </p:nvSpPr>
          <p:spPr bwMode="auto">
            <a:xfrm>
              <a:off x="1870261" y="5373216"/>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437122F-8267-8B07-9AA7-52C400FBAC62}"/>
                </a:ext>
              </a:extLst>
            </p:cNvPr>
            <p:cNvSpPr/>
            <p:nvPr/>
          </p:nvSpPr>
          <p:spPr bwMode="auto">
            <a:xfrm>
              <a:off x="5518336" y="5401791"/>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جون د. حنا، قوائم تاريخ الكنيسة القديم والمتوسط (جراند رابيدز: زوندرفان، 2001)</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ar-JO" dirty="0">
                <a:solidFill>
                  <a:schemeClr val="bg1"/>
                </a:solidFill>
                <a:ea typeface="ＭＳ Ｐゴシック" charset="0"/>
                <a:cs typeface="Arial" panose="020B0604020202020204" pitchFamily="34" charset="0"/>
              </a:rPr>
              <a:t>عودة ظهور الآريوسية</a:t>
            </a:r>
            <a:endParaRPr lang="en-US" dirty="0">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46384C34-9ABF-ED56-4169-AF5EF478DF0C}"/>
              </a:ext>
            </a:extLst>
          </p:cNvPr>
          <p:cNvSpPr txBox="1">
            <a:spLocks noChangeArrowheads="1"/>
          </p:cNvSpPr>
          <p:nvPr/>
        </p:nvSpPr>
        <p:spPr bwMode="auto">
          <a:xfrm>
            <a:off x="1859124" y="4950345"/>
            <a:ext cx="1799555" cy="1017844"/>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325           مجمع            نيقية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C747D2E4-85A1-C7B1-642E-53C6DF7ADE46}"/>
              </a:ext>
            </a:extLst>
          </p:cNvPr>
          <p:cNvSpPr txBox="1">
            <a:spLocks noChangeArrowheads="1"/>
          </p:cNvSpPr>
          <p:nvPr/>
        </p:nvSpPr>
        <p:spPr bwMode="auto">
          <a:xfrm>
            <a:off x="2018457" y="2766851"/>
            <a:ext cx="2049487" cy="1017844"/>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آريوس                ضد             أثناسيوس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5">
            <a:extLst>
              <a:ext uri="{FF2B5EF4-FFF2-40B4-BE49-F238E27FC236}">
                <a16:creationId xmlns:a16="http://schemas.microsoft.com/office/drawing/2014/main" id="{39E838D9-05C3-7C22-4151-FAC399950942}"/>
              </a:ext>
            </a:extLst>
          </p:cNvPr>
          <p:cNvSpPr txBox="1">
            <a:spLocks noChangeArrowheads="1"/>
          </p:cNvSpPr>
          <p:nvPr/>
        </p:nvSpPr>
        <p:spPr bwMode="auto">
          <a:xfrm>
            <a:off x="4211960" y="2802054"/>
            <a:ext cx="2886242" cy="1017844"/>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باسيليوس القيصري</a:t>
            </a:r>
            <a:b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غريغوريوس النيصي</a:t>
            </a:r>
            <a:b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غريغوريوس النيزنزي</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1D17D024-F71F-7D90-6232-93F65E70A231}"/>
              </a:ext>
            </a:extLst>
          </p:cNvPr>
          <p:cNvSpPr txBox="1">
            <a:spLocks noChangeArrowheads="1"/>
          </p:cNvSpPr>
          <p:nvPr/>
        </p:nvSpPr>
        <p:spPr bwMode="auto">
          <a:xfrm>
            <a:off x="2018457" y="1127273"/>
            <a:ext cx="2049487"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عودة ظهور الآريوسية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E7AB37A1-E946-FEDA-A9DB-B703A48C0DB6}"/>
              </a:ext>
            </a:extLst>
          </p:cNvPr>
          <p:cNvSpPr txBox="1">
            <a:spLocks noChangeArrowheads="1"/>
          </p:cNvSpPr>
          <p:nvPr/>
        </p:nvSpPr>
        <p:spPr bwMode="auto">
          <a:xfrm>
            <a:off x="4388157" y="1127273"/>
            <a:ext cx="2533849"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عمل            الكبادوكيين الثلاثة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02B01D88-573A-C487-232F-A71CE8287211}"/>
              </a:ext>
            </a:extLst>
          </p:cNvPr>
          <p:cNvSpPr txBox="1">
            <a:spLocks noChangeArrowheads="1"/>
          </p:cNvSpPr>
          <p:nvPr/>
        </p:nvSpPr>
        <p:spPr bwMode="auto">
          <a:xfrm>
            <a:off x="4649279" y="4950345"/>
            <a:ext cx="3048241" cy="1017844"/>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381</a:t>
            </a:r>
            <a:b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مجمع</a:t>
            </a:r>
            <a:b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القسطنطينية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6492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306</a:t>
            </a:r>
          </a:p>
        </p:txBody>
      </p:sp>
      <p:sp>
        <p:nvSpPr>
          <p:cNvPr id="235525" name="Rectangle 5"/>
          <p:cNvSpPr>
            <a:spLocks noChangeArrowheads="1"/>
          </p:cNvSpPr>
          <p:nvPr/>
        </p:nvSpPr>
        <p:spPr bwMode="auto">
          <a:xfrm>
            <a:off x="766110"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رسالة </a:t>
            </a: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يوحنا الثانية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يحذر يوحنا الرسول</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a:t>
            </a: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دعم </a:t>
            </a:r>
            <a:endParaRPr kumimoji="0" lang="ar-JO" altLang="zh-CN" sz="32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المعلمين الكذبة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رسالة </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ea typeface="ＭＳ Ｐゴシック" charset="0"/>
                <a:cs typeface="Arial" panose="020B0604020202020204" pitchFamily="34" charset="0"/>
              </a:rPr>
              <a:t>يوحنا الثالثة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يقدم الجانب الآخر: على المؤمنين</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أن </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ea typeface="ＭＳ Ｐゴシック" charset="0"/>
                <a:cs typeface="Arial" panose="020B0604020202020204" pitchFamily="34" charset="0"/>
              </a:rPr>
              <a:t>يدعموا المعلمين المبشرين الحقيقيين</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blinds(horizontal)">
                                      <p:cBhvr>
                                        <p:cTn id="13" dur="500"/>
                                        <p:tgtEl>
                                          <p:spTgt spid="7">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blinds(horizontal)">
                                      <p:cBhvr>
                                        <p:cTn id="24" dur="500"/>
                                        <p:tgtEl>
                                          <p:spTgt spid="8">
                                            <p:bg/>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linds(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a:t>
            </a:r>
            <a:r>
              <a:rPr lang="ar-SA" sz="4800" dirty="0">
                <a:effectLst>
                  <a:glow rad="127000">
                    <a:schemeClr val="tx1"/>
                  </a:glow>
                </a:effectLst>
                <a:ea typeface="ＭＳ Ｐゴシック" charset="0"/>
              </a:rPr>
              <a:t>ية المفتاحية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52778" y="1602008"/>
            <a:ext cx="8438444" cy="3913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lgn="ctr" rtl="1"/>
            <a:r>
              <a:rPr lang="ar-SA" sz="4000" dirty="0">
                <a:latin typeface="Arial" panose="020B0604020202020204" pitchFamily="34" charset="0"/>
                <a:cs typeface="Arial" panose="020B0604020202020204" pitchFamily="34" charset="0"/>
              </a:rPr>
              <a:t>كل من تعدى ولم يثبت في تعليم المسيح فليس له الله</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ومن يثبت في تعليم المسيح فهذا له الآب والابن جميعا</a:t>
            </a:r>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إن كان أحد يأتيكم، ولا يجيء بهذا التعليم، فلا تقبلوه في البيت، ولا تقولوا له سلام.</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76389" y="506079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 يوحنا ١ : ٩-١٠</a:t>
            </a: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297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8141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62737" y="0"/>
            <a:ext cx="670376"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5525" name="Rectangle 5"/>
          <p:cNvSpPr>
            <a:spLocks noChangeArrowheads="1"/>
          </p:cNvSpPr>
          <p:nvPr/>
        </p:nvSpPr>
        <p:spPr bwMode="auto">
          <a:xfrm>
            <a:off x="766109"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1045341"/>
              </p:ext>
            </p:extLst>
          </p:nvPr>
        </p:nvGraphicFramePr>
        <p:xfrm>
          <a:off x="-9525" y="2349500"/>
          <a:ext cx="9110663" cy="3581184"/>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pPr algn="ct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3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المستلمون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امرأة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رجل</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503180">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الأسماء</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مجهولة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غايُس، ديوتريفس، ديمتريوس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الحالة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المبشرون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كاذب</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حقيقي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الضيافة/ الدعم</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في غير مكانه</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مفقود (ديوتريفس)</a:t>
                      </a:r>
                      <a:endParaRPr lang="en-US"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مصان (غايُس)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الأعداد</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13</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15</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الكلمات (النص اليوناني)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245</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219</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71316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ar-SA" sz="8000" dirty="0">
                <a:solidFill>
                  <a:schemeClr val="tx1"/>
                </a:solidFill>
                <a:ea typeface="ＭＳ Ｐゴシック" charset="0"/>
              </a:rPr>
              <a:t>كن مميزا</a:t>
            </a:r>
            <a:r>
              <a:rPr lang="ar-JO" sz="8000" dirty="0">
                <a:solidFill>
                  <a:schemeClr val="tx1"/>
                </a:solidFill>
                <a:ea typeface="ＭＳ Ｐゴシック" charset="0"/>
              </a:rPr>
              <a:t>ً</a:t>
            </a:r>
            <a:r>
              <a:rPr lang="ar-SA" sz="8000" dirty="0">
                <a:solidFill>
                  <a:schemeClr val="tx1"/>
                </a:solidFill>
                <a:ea typeface="ＭＳ Ｐゴシック" charset="0"/>
              </a:rPr>
              <a:t> </a:t>
            </a:r>
            <a:endParaRPr lang="en-US" sz="8000" dirty="0">
              <a:solidFill>
                <a:schemeClr val="tx1"/>
              </a:solidFill>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628945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nar New Year Blessing 2020" descr="Lunar New Year Blessing 2020">
            <a:hlinkClick r:id="" action="ppaction://media"/>
            <a:extLst>
              <a:ext uri="{FF2B5EF4-FFF2-40B4-BE49-F238E27FC236}">
                <a16:creationId xmlns:a16="http://schemas.microsoft.com/office/drawing/2014/main" id="{1A8F773D-CC8E-934B-82E0-E5141D91E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
        <p:nvSpPr>
          <p:cNvPr id="2" name="Title 1">
            <a:extLst>
              <a:ext uri="{FF2B5EF4-FFF2-40B4-BE49-F238E27FC236}">
                <a16:creationId xmlns:a16="http://schemas.microsoft.com/office/drawing/2014/main" id="{61175A73-E04D-5A48-B864-49B3655D09D5}"/>
              </a:ext>
            </a:extLst>
          </p:cNvPr>
          <p:cNvSpPr>
            <a:spLocks noGrp="1"/>
          </p:cNvSpPr>
          <p:nvPr>
            <p:ph type="title"/>
          </p:nvPr>
        </p:nvSpPr>
        <p:spPr>
          <a:xfrm>
            <a:off x="0" y="6858000"/>
            <a:ext cx="9070975" cy="1143000"/>
          </a:xfrm>
        </p:spPr>
        <p:txBody>
          <a:bodyPr/>
          <a:lstStyle/>
          <a:p>
            <a:r>
              <a:rPr lang="en-US" dirty="0">
                <a:solidFill>
                  <a:schemeClr val="bg2"/>
                </a:solidFill>
              </a:rPr>
              <a:t>Lunar New Year Blessing</a:t>
            </a:r>
          </a:p>
        </p:txBody>
      </p:sp>
      <p:sp>
        <p:nvSpPr>
          <p:cNvPr id="3" name="Content Placeholder 2">
            <a:extLst>
              <a:ext uri="{FF2B5EF4-FFF2-40B4-BE49-F238E27FC236}">
                <a16:creationId xmlns:a16="http://schemas.microsoft.com/office/drawing/2014/main" id="{B35CB87A-8D0A-6F45-A82D-9D81D5B32F24}"/>
              </a:ext>
            </a:extLst>
          </p:cNvPr>
          <p:cNvSpPr>
            <a:spLocks noGrp="1"/>
          </p:cNvSpPr>
          <p:nvPr>
            <p:ph idx="1"/>
          </p:nvPr>
        </p:nvSpPr>
        <p:spPr>
          <a:xfrm>
            <a:off x="649288" y="7842454"/>
            <a:ext cx="7772400" cy="650776"/>
          </a:xfrm>
        </p:spPr>
        <p:txBody>
          <a:bodyPr/>
          <a:lstStyle/>
          <a:p>
            <a:pPr marL="0" indent="0" algn="ctr">
              <a:buNone/>
            </a:pPr>
            <a:r>
              <a:rPr lang="en-US" dirty="0">
                <a:solidFill>
                  <a:schemeClr val="bg2"/>
                </a:solidFill>
              </a:rPr>
              <a:t>Radio Bible Class</a:t>
            </a:r>
          </a:p>
        </p:txBody>
      </p:sp>
    </p:spTree>
    <p:extLst>
      <p:ext uri="{BB962C8B-B14F-4D97-AF65-F5344CB8AC3E}">
        <p14:creationId xmlns:p14="http://schemas.microsoft.com/office/powerpoint/2010/main" val="12947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ar-JO" sz="6000" b="1" dirty="0">
                <a:latin typeface="Arial" panose="020B0604020202020204" pitchFamily="34" charset="0"/>
                <a:cs typeface="Arial" panose="020B0604020202020204" pitchFamily="34" charset="0"/>
              </a:rPr>
              <a:t>البركة</a:t>
            </a:r>
            <a:endParaRPr lang="en-US" sz="6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24540F4-2D7C-E24D-A6B1-9431FCF24C1B}"/>
              </a:ext>
            </a:extLst>
          </p:cNvPr>
          <p:cNvPicPr>
            <a:picLocks noChangeAspect="1"/>
          </p:cNvPicPr>
          <p:nvPr/>
        </p:nvPicPr>
        <p:blipFill rotWithShape="1">
          <a:blip r:embed="rId3"/>
          <a:srcRect r="34575"/>
          <a:stretch/>
        </p:blipFill>
        <p:spPr>
          <a:xfrm>
            <a:off x="546373" y="1493840"/>
            <a:ext cx="5321771" cy="4975927"/>
          </a:xfrm>
          <a:prstGeom prst="rect">
            <a:avLst/>
          </a:prstGeom>
          <a:solidFill>
            <a:schemeClr val="bg1"/>
          </a:solidFill>
        </p:spPr>
      </p:pic>
      <p:grpSp>
        <p:nvGrpSpPr>
          <p:cNvPr id="8" name="Group 7">
            <a:extLst>
              <a:ext uri="{FF2B5EF4-FFF2-40B4-BE49-F238E27FC236}">
                <a16:creationId xmlns:a16="http://schemas.microsoft.com/office/drawing/2014/main" id="{14CA1D14-82C3-8D4B-8A35-6B07D902ACD0}"/>
              </a:ext>
            </a:extLst>
          </p:cNvPr>
          <p:cNvGrpSpPr/>
          <p:nvPr/>
        </p:nvGrpSpPr>
        <p:grpSpPr>
          <a:xfrm>
            <a:off x="4788024" y="1782138"/>
            <a:ext cx="3960440" cy="4740582"/>
            <a:chOff x="5580112" y="1772816"/>
            <a:chExt cx="3960440" cy="4740582"/>
          </a:xfrm>
          <a:noFill/>
        </p:grpSpPr>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2448272"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واحد</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F2952E3-D079-8F4B-9E57-8211BF8C9843}"/>
                </a:ext>
              </a:extLst>
            </p:cNvPr>
            <p:cNvSpPr txBox="1">
              <a:spLocks/>
            </p:cNvSpPr>
            <p:nvPr/>
          </p:nvSpPr>
          <p:spPr bwMode="auto">
            <a:xfrm>
              <a:off x="5580112" y="2636840"/>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فم (= رجل)</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41755E96-3E6F-A54D-AF91-42F8B1D69281}"/>
                </a:ext>
              </a:extLst>
            </p:cNvPr>
            <p:cNvSpPr txBox="1">
              <a:spLocks/>
            </p:cNvSpPr>
            <p:nvPr/>
          </p:nvSpPr>
          <p:spPr bwMode="auto">
            <a:xfrm>
              <a:off x="5580112" y="4221088"/>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حديقة/ حقل</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52ADF065-F5D3-AD42-98DD-AD430B23223F}"/>
                </a:ext>
              </a:extLst>
            </p:cNvPr>
            <p:cNvSpPr txBox="1">
              <a:spLocks/>
            </p:cNvSpPr>
            <p:nvPr/>
          </p:nvSpPr>
          <p:spPr bwMode="auto">
            <a:xfrm>
              <a:off x="5976664" y="5505358"/>
              <a:ext cx="3563888" cy="1008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البادئة الإلهية</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436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640-199C-7D47-8B9F-BDB80DB88E5B}"/>
              </a:ext>
            </a:extLst>
          </p:cNvPr>
          <p:cNvSpPr>
            <a:spLocks noGrp="1"/>
          </p:cNvSpPr>
          <p:nvPr>
            <p:ph type="title"/>
          </p:nvPr>
        </p:nvSpPr>
        <p:spPr>
          <a:xfrm>
            <a:off x="0" y="35480"/>
            <a:ext cx="9144000" cy="1143000"/>
          </a:xfrm>
        </p:spPr>
        <p:txBody>
          <a:bodyPr/>
          <a:lstStyle/>
          <a:p>
            <a:r>
              <a:rPr lang="en-US" dirty="0"/>
              <a:t>Genesis in Chinese Characters</a:t>
            </a:r>
          </a:p>
        </p:txBody>
      </p:sp>
      <p:pic>
        <p:nvPicPr>
          <p:cNvPr id="7" name="Picture 6">
            <a:extLst>
              <a:ext uri="{FF2B5EF4-FFF2-40B4-BE49-F238E27FC236}">
                <a16:creationId xmlns:a16="http://schemas.microsoft.com/office/drawing/2014/main" id="{95791F56-FBC4-6546-8E4F-2224156942F8}"/>
              </a:ext>
            </a:extLst>
          </p:cNvPr>
          <p:cNvPicPr>
            <a:picLocks noChangeAspect="1"/>
          </p:cNvPicPr>
          <p:nvPr/>
        </p:nvPicPr>
        <p:blipFill>
          <a:blip r:embed="rId3"/>
          <a:stretch>
            <a:fillRect/>
          </a:stretch>
        </p:blipFill>
        <p:spPr>
          <a:xfrm>
            <a:off x="24601" y="0"/>
            <a:ext cx="9094798" cy="6858000"/>
          </a:xfrm>
          <a:prstGeom prst="rect">
            <a:avLst/>
          </a:prstGeom>
        </p:spPr>
      </p:pic>
      <p:sp>
        <p:nvSpPr>
          <p:cNvPr id="5" name="Title 1">
            <a:extLst>
              <a:ext uri="{FF2B5EF4-FFF2-40B4-BE49-F238E27FC236}">
                <a16:creationId xmlns:a16="http://schemas.microsoft.com/office/drawing/2014/main" id="{E8D408EC-6CD6-DC44-9829-8186B4300300}"/>
              </a:ext>
            </a:extLst>
          </p:cNvPr>
          <p:cNvSpPr txBox="1">
            <a:spLocks/>
          </p:cNvSpPr>
          <p:nvPr/>
        </p:nvSpPr>
        <p:spPr bwMode="auto">
          <a:xfrm>
            <a:off x="0" y="6004120"/>
            <a:ext cx="9144000" cy="88126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أنظر ديف ستيوارت، "قصة التكوين في الحروف الصينية،" شارك العرض التقديمي،</a:t>
            </a:r>
            <a:endParaRPr kumimoji="0" lang="ar-JO" sz="1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hlinkClick r:id="rId4"/>
              </a:rPr>
              <a:t>https://www.slideshare.net/DaveSinNM/the-story-of-genesis-in-the-chinese-characters?qid=e6e52686-6545-4def-8537-2444d576b004&amp;v=&amp;b=&amp;from_search=1</a:t>
            </a:r>
            <a:r>
              <a:rPr kumimoji="0" lang="en-SG"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تم الدخول إليه في 20 كانون الثاني 2020</a:t>
            </a:r>
            <a:endParaRPr kumimoji="0" lang="en-SG"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 name="Title 1">
            <a:extLst>
              <a:ext uri="{FF2B5EF4-FFF2-40B4-BE49-F238E27FC236}">
                <a16:creationId xmlns:a16="http://schemas.microsoft.com/office/drawing/2014/main" id="{4C026C04-B71A-DE09-4DE2-13B04A3FB7CE}"/>
              </a:ext>
            </a:extLst>
          </p:cNvPr>
          <p:cNvSpPr txBox="1">
            <a:spLocks/>
          </p:cNvSpPr>
          <p:nvPr/>
        </p:nvSpPr>
        <p:spPr bwMode="auto">
          <a:xfrm>
            <a:off x="165224" y="404664"/>
            <a:ext cx="3686696"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228600">
                    <a:srgbClr val="000000">
                      <a:satMod val="175000"/>
                      <a:alpha val="79947"/>
                    </a:srgbClr>
                  </a:glow>
                </a:effectLst>
                <a:uLnTx/>
                <a:uFillTx/>
                <a:latin typeface="Arial" panose="020B0604020202020204" pitchFamily="34" charset="0"/>
                <a:ea typeface="ＭＳ Ｐゴシック" pitchFamily="-108" charset="-128"/>
                <a:cs typeface="Arial" panose="020B0604020202020204" pitchFamily="34" charset="0"/>
              </a:rPr>
              <a:t>قصة التكوين في الحروف الصينية</a:t>
            </a:r>
            <a:endParaRPr kumimoji="0" lang="ar-JO" sz="5400" b="1" u="none" strike="noStrike" kern="0" cap="none" spc="0" normalizeH="0" baseline="0" noProof="0" dirty="0">
              <a:ln>
                <a:noFill/>
              </a:ln>
              <a:solidFill>
                <a:srgbClr val="FFFFFF"/>
              </a:solidFill>
              <a:effectLst>
                <a:glow rad="228600">
                  <a:srgbClr val="000000">
                    <a:satMod val="175000"/>
                    <a:alpha val="79947"/>
                  </a:srgbClr>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311154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594682" y="21092"/>
            <a:ext cx="4180545" cy="1143000"/>
          </a:xfrm>
          <a:solidFill>
            <a:schemeClr val="bg1"/>
          </a:solidFill>
        </p:spPr>
        <p:txBody>
          <a:bodyPr/>
          <a:lstStyle/>
          <a:p>
            <a:r>
              <a:rPr lang="ar-JO" sz="6000" b="1" dirty="0">
                <a:latin typeface="Arial" panose="020B0604020202020204" pitchFamily="34" charset="0"/>
                <a:cs typeface="Arial" panose="020B0604020202020204" pitchFamily="34" charset="0"/>
              </a:rPr>
              <a:t>يخلق</a:t>
            </a:r>
            <a:endParaRPr lang="en-US" sz="6000"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لنخلق</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D0F0A99-D7E7-9F4C-B834-D00C71E1BC0F}"/>
              </a:ext>
            </a:extLst>
          </p:cNvPr>
          <p:cNvPicPr>
            <a:picLocks noChangeAspect="1"/>
          </p:cNvPicPr>
          <p:nvPr/>
        </p:nvPicPr>
        <p:blipFill rotWithShape="1">
          <a:blip r:embed="rId3"/>
          <a:srcRect l="46912" t="21149" r="31915" b="68351"/>
          <a:stretch/>
        </p:blipFill>
        <p:spPr>
          <a:xfrm>
            <a:off x="3597556" y="4388540"/>
            <a:ext cx="1098856" cy="720080"/>
          </a:xfrm>
          <a:prstGeom prst="rect">
            <a:avLst/>
          </a:prstGeom>
        </p:spPr>
      </p:pic>
      <p:pic>
        <p:nvPicPr>
          <p:cNvPr id="11" name="Picture 10">
            <a:extLst>
              <a:ext uri="{FF2B5EF4-FFF2-40B4-BE49-F238E27FC236}">
                <a16:creationId xmlns:a16="http://schemas.microsoft.com/office/drawing/2014/main" id="{39D262BF-3318-3547-AAF1-06A66E75A4CE}"/>
              </a:ext>
            </a:extLst>
          </p:cNvPr>
          <p:cNvPicPr>
            <a:picLocks noChangeAspect="1"/>
          </p:cNvPicPr>
          <p:nvPr/>
        </p:nvPicPr>
        <p:blipFill rotWithShape="1">
          <a:blip r:embed="rId3"/>
          <a:srcRect l="67375" t="57432" b="21284"/>
          <a:stretch/>
        </p:blipFill>
        <p:spPr>
          <a:xfrm>
            <a:off x="4861150" y="4077070"/>
            <a:ext cx="1693157" cy="1459677"/>
          </a:xfrm>
          <a:prstGeom prst="rect">
            <a:avLst/>
          </a:prstGeom>
        </p:spPr>
      </p:pic>
      <p:pic>
        <p:nvPicPr>
          <p:cNvPr id="12" name="Picture 11">
            <a:extLst>
              <a:ext uri="{FF2B5EF4-FFF2-40B4-BE49-F238E27FC236}">
                <a16:creationId xmlns:a16="http://schemas.microsoft.com/office/drawing/2014/main" id="{BDFD4437-D15C-DC4B-8DDE-E259F045AA0A}"/>
              </a:ext>
            </a:extLst>
          </p:cNvPr>
          <p:cNvPicPr>
            <a:picLocks noChangeAspect="1"/>
          </p:cNvPicPr>
          <p:nvPr/>
        </p:nvPicPr>
        <p:blipFill rotWithShape="1">
          <a:blip r:embed="rId3"/>
          <a:srcRect t="56230" r="33100" b="19620"/>
          <a:stretch/>
        </p:blipFill>
        <p:spPr>
          <a:xfrm>
            <a:off x="60664" y="3880562"/>
            <a:ext cx="3472016" cy="1656185"/>
          </a:xfrm>
          <a:prstGeom prst="rect">
            <a:avLst/>
          </a:prstGeom>
        </p:spPr>
      </p:pic>
      <p:pic>
        <p:nvPicPr>
          <p:cNvPr id="13" name="Picture 12">
            <a:extLst>
              <a:ext uri="{FF2B5EF4-FFF2-40B4-BE49-F238E27FC236}">
                <a16:creationId xmlns:a16="http://schemas.microsoft.com/office/drawing/2014/main" id="{1683BFD8-397A-F745-B903-DCE755137F64}"/>
              </a:ext>
            </a:extLst>
          </p:cNvPr>
          <p:cNvPicPr>
            <a:picLocks noChangeAspect="1"/>
          </p:cNvPicPr>
          <p:nvPr/>
        </p:nvPicPr>
        <p:blipFill rotWithShape="1">
          <a:blip r:embed="rId3"/>
          <a:srcRect b="58476"/>
          <a:stretch/>
        </p:blipFill>
        <p:spPr>
          <a:xfrm>
            <a:off x="70227" y="69980"/>
            <a:ext cx="5189838" cy="2847719"/>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4963455" y="1198797"/>
            <a:ext cx="4180545" cy="254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كلمة يخلق تعني </a:t>
            </a:r>
            <a:endPar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أن يتكلم إلى التراب </a:t>
            </a:r>
            <a:endPar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لتعطي للإنسان حياة </a:t>
            </a:r>
            <a:endPar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حتى يستطيع المشي </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30824" y="5408697"/>
            <a:ext cx="7421496" cy="720080"/>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الكلام</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التراب</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الحياة</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الرجل</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المشي</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الطين</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B2EA03E-157C-B040-854D-502CDB41D6FA}"/>
              </a:ext>
            </a:extLst>
          </p:cNvPr>
          <p:cNvPicPr>
            <a:picLocks noChangeAspect="1"/>
          </p:cNvPicPr>
          <p:nvPr/>
        </p:nvPicPr>
        <p:blipFill>
          <a:blip r:embed="rId3"/>
          <a:stretch>
            <a:fillRect/>
          </a:stretch>
        </p:blipFill>
        <p:spPr>
          <a:xfrm>
            <a:off x="9222702" y="1438682"/>
            <a:ext cx="2981850" cy="3940302"/>
          </a:xfrm>
          <a:prstGeom prst="rect">
            <a:avLst/>
          </a:prstGeom>
        </p:spPr>
      </p:pic>
    </p:spTree>
    <p:extLst>
      <p:ext uri="{BB962C8B-B14F-4D97-AF65-F5344CB8AC3E}">
        <p14:creationId xmlns:p14="http://schemas.microsoft.com/office/powerpoint/2010/main" val="1157408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4600"/>
            <a:ext cx="9144000" cy="1143000"/>
          </a:xfrm>
          <a:solidFill>
            <a:schemeClr val="bg1"/>
          </a:solidFill>
        </p:spPr>
        <p:txBody>
          <a:bodyPr/>
          <a:lstStyle/>
          <a:p>
            <a:r>
              <a:rPr lang="ar-JO" sz="6000" b="1" dirty="0"/>
              <a:t>الشيطان والمجرب</a:t>
            </a:r>
            <a:endParaRPr lang="en-US" sz="6000" b="1" dirty="0"/>
          </a:p>
        </p:txBody>
      </p:sp>
      <p:grpSp>
        <p:nvGrpSpPr>
          <p:cNvPr id="21" name="Group 20">
            <a:extLst>
              <a:ext uri="{FF2B5EF4-FFF2-40B4-BE49-F238E27FC236}">
                <a16:creationId xmlns:a16="http://schemas.microsoft.com/office/drawing/2014/main" id="{C8FC2E22-BF54-BF4F-BD4D-DCA1506F74D9}"/>
              </a:ext>
            </a:extLst>
          </p:cNvPr>
          <p:cNvGrpSpPr/>
          <p:nvPr/>
        </p:nvGrpSpPr>
        <p:grpSpPr>
          <a:xfrm>
            <a:off x="0" y="980728"/>
            <a:ext cx="9144000" cy="2498504"/>
            <a:chOff x="0" y="980728"/>
            <a:chExt cx="9144000" cy="2498504"/>
          </a:xfrm>
        </p:grpSpPr>
        <p:pic>
          <p:nvPicPr>
            <p:cNvPr id="7" name="Picture 6">
              <a:extLst>
                <a:ext uri="{FF2B5EF4-FFF2-40B4-BE49-F238E27FC236}">
                  <a16:creationId xmlns:a16="http://schemas.microsoft.com/office/drawing/2014/main" id="{AEB918B9-D9E8-7A4A-87B9-71D0F0B801FE}"/>
                </a:ext>
              </a:extLst>
            </p:cNvPr>
            <p:cNvPicPr>
              <a:picLocks noChangeAspect="1"/>
            </p:cNvPicPr>
            <p:nvPr/>
          </p:nvPicPr>
          <p:blipFill>
            <a:blip r:embed="rId3"/>
            <a:stretch>
              <a:fillRect/>
            </a:stretch>
          </p:blipFill>
          <p:spPr>
            <a:xfrm>
              <a:off x="0" y="980728"/>
              <a:ext cx="9144000" cy="1828800"/>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2471192"/>
              <a:ext cx="21237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الشيطان</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8A4FE44D-28F5-A849-933F-C9697190BCF4}"/>
                </a:ext>
              </a:extLst>
            </p:cNvPr>
            <p:cNvSpPr txBox="1">
              <a:spLocks/>
            </p:cNvSpPr>
            <p:nvPr/>
          </p:nvSpPr>
          <p:spPr bwMode="auto">
            <a:xfrm>
              <a:off x="2010552"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سراً</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FBB0EB23-A90E-FE45-ABFA-44D9918F2C85}"/>
                </a:ext>
              </a:extLst>
            </p:cNvPr>
            <p:cNvSpPr txBox="1">
              <a:spLocks/>
            </p:cNvSpPr>
            <p:nvPr/>
          </p:nvSpPr>
          <p:spPr bwMode="auto">
            <a:xfrm>
              <a:off x="3677312" y="2471192"/>
              <a:ext cx="140364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الحياة</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0" name="Title 1">
              <a:extLst>
                <a:ext uri="{FF2B5EF4-FFF2-40B4-BE49-F238E27FC236}">
                  <a16:creationId xmlns:a16="http://schemas.microsoft.com/office/drawing/2014/main" id="{6ABD6AEF-2CCE-0F47-85D3-106C41349FC4}"/>
                </a:ext>
              </a:extLst>
            </p:cNvPr>
            <p:cNvSpPr txBox="1">
              <a:spLocks/>
            </p:cNvSpPr>
            <p:nvPr/>
          </p:nvSpPr>
          <p:spPr bwMode="auto">
            <a:xfrm>
              <a:off x="5081208"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الإنسان</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1" name="Title 1">
              <a:extLst>
                <a:ext uri="{FF2B5EF4-FFF2-40B4-BE49-F238E27FC236}">
                  <a16:creationId xmlns:a16="http://schemas.microsoft.com/office/drawing/2014/main" id="{66ABA843-8AB9-8D41-A6D5-B96F0960C2FD}"/>
                </a:ext>
              </a:extLst>
            </p:cNvPr>
            <p:cNvSpPr txBox="1">
              <a:spLocks/>
            </p:cNvSpPr>
            <p:nvPr/>
          </p:nvSpPr>
          <p:spPr bwMode="auto">
            <a:xfrm>
              <a:off x="6922824" y="2471192"/>
              <a:ext cx="20779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الحديقة</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grpSp>
        <p:nvGrpSpPr>
          <p:cNvPr id="20" name="Group 19">
            <a:extLst>
              <a:ext uri="{FF2B5EF4-FFF2-40B4-BE49-F238E27FC236}">
                <a16:creationId xmlns:a16="http://schemas.microsoft.com/office/drawing/2014/main" id="{4923D9FB-14C8-3C42-AB79-56E3E50C8B64}"/>
              </a:ext>
            </a:extLst>
          </p:cNvPr>
          <p:cNvGrpSpPr/>
          <p:nvPr/>
        </p:nvGrpSpPr>
        <p:grpSpPr>
          <a:xfrm>
            <a:off x="0" y="3651088"/>
            <a:ext cx="9144000" cy="2940164"/>
            <a:chOff x="0" y="3651088"/>
            <a:chExt cx="9144000" cy="2940164"/>
          </a:xfrm>
        </p:grpSpPr>
        <p:pic>
          <p:nvPicPr>
            <p:cNvPr id="15" name="Picture 14">
              <a:extLst>
                <a:ext uri="{FF2B5EF4-FFF2-40B4-BE49-F238E27FC236}">
                  <a16:creationId xmlns:a16="http://schemas.microsoft.com/office/drawing/2014/main" id="{53C58461-980E-794C-87F6-0CD81EE0D44A}"/>
                </a:ext>
              </a:extLst>
            </p:cNvPr>
            <p:cNvPicPr>
              <a:picLocks noChangeAspect="1"/>
            </p:cNvPicPr>
            <p:nvPr/>
          </p:nvPicPr>
          <p:blipFill>
            <a:blip r:embed="rId4"/>
            <a:stretch>
              <a:fillRect/>
            </a:stretch>
          </p:blipFill>
          <p:spPr>
            <a:xfrm>
              <a:off x="0" y="3651088"/>
              <a:ext cx="9144000" cy="2436144"/>
            </a:xfrm>
            <a:prstGeom prst="rect">
              <a:avLst/>
            </a:prstGeom>
          </p:spPr>
        </p:pic>
        <p:sp>
          <p:nvSpPr>
            <p:cNvPr id="16" name="Title 1">
              <a:extLst>
                <a:ext uri="{FF2B5EF4-FFF2-40B4-BE49-F238E27FC236}">
                  <a16:creationId xmlns:a16="http://schemas.microsoft.com/office/drawing/2014/main" id="{0FC71D23-7A11-7B48-89DB-05319385D6CA}"/>
                </a:ext>
              </a:extLst>
            </p:cNvPr>
            <p:cNvSpPr txBox="1">
              <a:spLocks/>
            </p:cNvSpPr>
            <p:nvPr/>
          </p:nvSpPr>
          <p:spPr bwMode="auto">
            <a:xfrm>
              <a:off x="63248" y="5583212"/>
              <a:ext cx="233975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المجرّب</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E613B562-4286-8B49-9D90-193B1388CE44}"/>
                </a:ext>
              </a:extLst>
            </p:cNvPr>
            <p:cNvSpPr txBox="1">
              <a:spLocks/>
            </p:cNvSpPr>
            <p:nvPr/>
          </p:nvSpPr>
          <p:spPr bwMode="auto">
            <a:xfrm>
              <a:off x="2784040" y="5583212"/>
              <a:ext cx="2003984"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الشيطان</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4C2B712B-766B-3144-846C-62D64F423902}"/>
                </a:ext>
              </a:extLst>
            </p:cNvPr>
            <p:cNvSpPr txBox="1">
              <a:spLocks/>
            </p:cNvSpPr>
            <p:nvPr/>
          </p:nvSpPr>
          <p:spPr bwMode="auto">
            <a:xfrm>
              <a:off x="4716016" y="5583212"/>
              <a:ext cx="2189416"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المختبئ</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59CBA4A5-29D0-F24B-A98D-951DD7644718}"/>
                </a:ext>
              </a:extLst>
            </p:cNvPr>
            <p:cNvSpPr txBox="1">
              <a:spLocks/>
            </p:cNvSpPr>
            <p:nvPr/>
          </p:nvSpPr>
          <p:spPr bwMode="auto">
            <a:xfrm>
              <a:off x="6651472" y="5583212"/>
              <a:ext cx="246739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الغابة</a:t>
              </a: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a:t>
              </a:r>
              <a:b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br>
              <a:r>
                <a:rPr kumimoji="0" lang="ar-JO"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شجرتان</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sp>
        <p:nvSpPr>
          <p:cNvPr id="22" name="Oval 21">
            <a:extLst>
              <a:ext uri="{FF2B5EF4-FFF2-40B4-BE49-F238E27FC236}">
                <a16:creationId xmlns:a16="http://schemas.microsoft.com/office/drawing/2014/main" id="{C2FA1FE2-0CC4-1B4C-8A00-414174B149AF}"/>
              </a:ext>
            </a:extLst>
          </p:cNvPr>
          <p:cNvSpPr/>
          <p:nvPr/>
        </p:nvSpPr>
        <p:spPr>
          <a:xfrm>
            <a:off x="642616" y="45091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A8188A04-ADCA-3A41-AD08-35D9298C38FA}"/>
              </a:ext>
            </a:extLst>
          </p:cNvPr>
          <p:cNvSpPr/>
          <p:nvPr/>
        </p:nvSpPr>
        <p:spPr>
          <a:xfrm>
            <a:off x="199270" y="11563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7868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
                                        <p:tgtEl>
                                          <p:spTgt spid="22"/>
                                        </p:tgtEl>
                                      </p:cBhvr>
                                    </p:animEffect>
                                    <p:anim calcmode="lin" valueType="num">
                                      <p:cBhvr>
                                        <p:cTn id="11" dur="400" fill="hold"/>
                                        <p:tgtEl>
                                          <p:spTgt spid="22"/>
                                        </p:tgtEl>
                                        <p:attrNameLst>
                                          <p:attrName>ppt_x</p:attrName>
                                        </p:attrNameLst>
                                      </p:cBhvr>
                                      <p:tavLst>
                                        <p:tav tm="0">
                                          <p:val>
                                            <p:strVal val="#ppt_x"/>
                                          </p:val>
                                        </p:tav>
                                        <p:tav tm="100000">
                                          <p:val>
                                            <p:strVal val="#ppt_x"/>
                                          </p:val>
                                        </p:tav>
                                      </p:tavLst>
                                    </p:anim>
                                    <p:anim calcmode="lin" valueType="num">
                                      <p:cBhvr>
                                        <p:cTn id="12" dur="400" fill="hold"/>
                                        <p:tgtEl>
                                          <p:spTgt spid="22"/>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anim calcmode="lin" valueType="num">
                                      <p:cBhvr>
                                        <p:cTn id="19" dur="400" fill="hold"/>
                                        <p:tgtEl>
                                          <p:spTgt spid="23"/>
                                        </p:tgtEl>
                                        <p:attrNameLst>
                                          <p:attrName>ppt_x</p:attrName>
                                        </p:attrNameLst>
                                      </p:cBhvr>
                                      <p:tavLst>
                                        <p:tav tm="0">
                                          <p:val>
                                            <p:strVal val="#ppt_x"/>
                                          </p:val>
                                        </p:tav>
                                        <p:tav tm="100000">
                                          <p:val>
                                            <p:strVal val="#ppt_x"/>
                                          </p:val>
                                        </p:tav>
                                      </p:tavLst>
                                    </p:anim>
                                    <p:anim calcmode="lin" valueType="num">
                                      <p:cBhvr>
                                        <p:cTn id="20" dur="400" fill="hold"/>
                                        <p:tgtEl>
                                          <p:spTgt spid="2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838C-3C77-AA45-A49A-7AA87A682748}"/>
              </a:ext>
            </a:extLst>
          </p:cNvPr>
          <p:cNvPicPr>
            <a:picLocks noChangeAspect="1"/>
          </p:cNvPicPr>
          <p:nvPr/>
        </p:nvPicPr>
        <p:blipFill>
          <a:blip r:embed="rId3"/>
          <a:stretch>
            <a:fillRect/>
          </a:stretch>
        </p:blipFill>
        <p:spPr>
          <a:xfrm>
            <a:off x="251520" y="0"/>
            <a:ext cx="4752528" cy="6518954"/>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499991" y="350840"/>
            <a:ext cx="4180545" cy="1143000"/>
          </a:xfrm>
          <a:solidFill>
            <a:schemeClr val="bg1"/>
          </a:solidFill>
        </p:spPr>
        <p:txBody>
          <a:bodyPr/>
          <a:lstStyle/>
          <a:p>
            <a:r>
              <a:rPr lang="ar-JO" sz="6000" b="1" dirty="0">
                <a:latin typeface="Arial" panose="020B0604020202020204" pitchFamily="34" charset="0"/>
                <a:cs typeface="Arial" panose="020B0604020202020204" pitchFamily="34" charset="0"/>
              </a:rPr>
              <a:t>القارب</a:t>
            </a:r>
            <a:endParaRPr lang="en-US" sz="60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3312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القارب كان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سفينة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لثمانية أشخاص</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القارب</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0" y="5373217"/>
            <a:ext cx="5470288" cy="720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سفينة</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ثمانية</a:t>
            </a:r>
            <a:r>
              <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أشخاص</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54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B9380-F385-6540-934D-7E84BC063D8A}"/>
              </a:ext>
            </a:extLst>
          </p:cNvPr>
          <p:cNvPicPr>
            <a:picLocks noChangeAspect="1"/>
          </p:cNvPicPr>
          <p:nvPr/>
        </p:nvPicPr>
        <p:blipFill>
          <a:blip r:embed="rId3"/>
          <a:stretch>
            <a:fillRect/>
          </a:stretch>
        </p:blipFill>
        <p:spPr>
          <a:xfrm>
            <a:off x="107504" y="-5720"/>
            <a:ext cx="7778496" cy="6858000"/>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3491880" y="4437112"/>
            <a:ext cx="5673856" cy="1143000"/>
          </a:xfrm>
          <a:solidFill>
            <a:schemeClr val="bg1"/>
          </a:solidFill>
        </p:spPr>
        <p:txBody>
          <a:bodyPr/>
          <a:lstStyle/>
          <a:p>
            <a:r>
              <a:rPr lang="ar-JO" sz="6000" b="1" dirty="0">
                <a:latin typeface="Arial" panose="020B0604020202020204" pitchFamily="34" charset="0"/>
                <a:cs typeface="Arial" panose="020B0604020202020204" pitchFamily="34" charset="0"/>
              </a:rPr>
              <a:t>البر</a:t>
            </a:r>
            <a:endParaRPr lang="en-US" sz="60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0"/>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الحَمَل</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DD15C18-A90A-404B-BA76-B8A8DE921EC3}"/>
              </a:ext>
            </a:extLst>
          </p:cNvPr>
          <p:cNvSpPr txBox="1">
            <a:spLocks/>
          </p:cNvSpPr>
          <p:nvPr/>
        </p:nvSpPr>
        <p:spPr bwMode="auto">
          <a:xfrm>
            <a:off x="36576" y="6108192"/>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أنــا</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501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9410E-2312-E14F-B1CF-63F0F12AFBC1}"/>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2339752" cy="1628800"/>
          </a:xfrm>
          <a:solidFill>
            <a:schemeClr val="bg1"/>
          </a:solidFill>
        </p:spPr>
        <p:txBody>
          <a:bodyPr/>
          <a:lstStyle/>
          <a:p>
            <a:r>
              <a:rPr lang="ar-JO" b="1" dirty="0">
                <a:solidFill>
                  <a:srgbClr val="FE2700"/>
                </a:solidFill>
                <a:latin typeface="Arial" panose="020B0604020202020204" pitchFamily="34" charset="0"/>
                <a:cs typeface="Arial" panose="020B0604020202020204" pitchFamily="34" charset="0"/>
              </a:rPr>
              <a:t>جنة</a:t>
            </a:r>
            <a:br>
              <a:rPr lang="ar-JO" b="1" dirty="0">
                <a:solidFill>
                  <a:srgbClr val="FE2700"/>
                </a:solidFill>
                <a:latin typeface="Arial" panose="020B0604020202020204" pitchFamily="34" charset="0"/>
                <a:cs typeface="Arial" panose="020B0604020202020204" pitchFamily="34" charset="0"/>
              </a:rPr>
            </a:br>
            <a:r>
              <a:rPr lang="ar-JO" b="1" dirty="0">
                <a:solidFill>
                  <a:srgbClr val="FE2700"/>
                </a:solidFill>
                <a:latin typeface="Arial" panose="020B0604020202020204" pitchFamily="34" charset="0"/>
                <a:cs typeface="Arial" panose="020B0604020202020204" pitchFamily="34" charset="0"/>
              </a:rPr>
              <a:t>عدن</a:t>
            </a:r>
            <a:endParaRPr lang="en-US" b="1" dirty="0">
              <a:solidFill>
                <a:srgbClr val="FE270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3851920" y="2132856"/>
            <a:ext cx="1800200" cy="720080"/>
          </a:xfrm>
          <a:prstGeom prst="rect">
            <a:avLst/>
          </a:prstGeom>
          <a:solidFill>
            <a:srgbClr val="FBF6EA"/>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الغرب</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124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3780"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0180" name="Text Box 4"/>
          <p:cNvSpPr txBox="1">
            <a:spLocks noChangeArrowheads="1"/>
          </p:cNvSpPr>
          <p:nvPr/>
        </p:nvSpPr>
        <p:spPr bwMode="auto">
          <a:xfrm>
            <a:off x="1835150" y="1484313"/>
            <a:ext cx="5545138" cy="3416320"/>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يحث يوحنا </a:t>
            </a:r>
            <a:r>
              <a:rPr kumimoji="0" lang="ar-SA" altLang="zh-CN" sz="3600" b="1" u="none" strike="noStrike" kern="1200" cap="none" spc="0" normalizeH="0" baseline="0" noProof="0" dirty="0">
                <a:ln>
                  <a:noFill/>
                </a:ln>
                <a:solidFill>
                  <a:srgbClr val="FFFF00"/>
                </a:solidFill>
                <a:effectLst/>
                <a:uLnTx/>
                <a:uFillTx/>
                <a:latin typeface="Arial" panose="020B0604020202020204" pitchFamily="34" charset="0"/>
                <a:ea typeface="宋体" charset="0"/>
                <a:cs typeface="Arial" panose="020B0604020202020204" pitchFamily="34" charset="0"/>
              </a:rPr>
              <a:t>بتحفظ</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على محبة المرأة المسيحية وأطفالها</a:t>
            </a: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الذين يظهرون كرم الضيافة للمبشرين</a:t>
            </a: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ولكنهم بحاجة إلى تحذير بعدم تمديد الأمر نفسه للمعلمين الكذبة</a:t>
            </a: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للتحذير من </a:t>
            </a:r>
            <a:r>
              <a:rPr kumimoji="0" lang="ar-SA" altLang="zh-CN" sz="3600" b="1" u="none" strike="noStrike" kern="1200" cap="none" spc="0" normalizeH="0" baseline="0" noProof="0" dirty="0">
                <a:ln>
                  <a:noFill/>
                </a:ln>
                <a:solidFill>
                  <a:srgbClr val="FFFF00"/>
                </a:solidFill>
                <a:effectLst/>
                <a:uLnTx/>
                <a:uFillTx/>
                <a:latin typeface="Arial" panose="020B0604020202020204" pitchFamily="34" charset="0"/>
                <a:ea typeface="宋体" charset="0"/>
                <a:cs typeface="Arial" panose="020B0604020202020204" pitchFamily="34" charset="0"/>
              </a:rPr>
              <a:t>المساعدة في انتشار البدع المدمرة.</a:t>
            </a:r>
          </a:p>
        </p:txBody>
      </p:sp>
      <p:sp>
        <p:nvSpPr>
          <p:cNvPr id="6" name="Rectangle 2">
            <a:extLst>
              <a:ext uri="{FF2B5EF4-FFF2-40B4-BE49-F238E27FC236}">
                <a16:creationId xmlns:a16="http://schemas.microsoft.com/office/drawing/2014/main" id="{05FA02CD-9F0A-9B49-9189-10E0CB0EADF3}"/>
              </a:ext>
            </a:extLst>
          </p:cNvPr>
          <p:cNvSpPr txBox="1">
            <a:spLocks noChangeArrowheads="1"/>
          </p:cNvSpPr>
          <p:nvPr/>
        </p:nvSpPr>
        <p:spPr bwMode="auto">
          <a:xfrm>
            <a:off x="0" y="5661248"/>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19314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23666-8D84-D247-9D26-6C4835BE5BE0}"/>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9144000" cy="1052736"/>
          </a:xfrm>
        </p:spPr>
        <p:txBody>
          <a:bodyPr/>
          <a:lstStyle/>
          <a:p>
            <a:r>
              <a:rPr lang="ar-JO" b="1" dirty="0">
                <a:solidFill>
                  <a:schemeClr val="bg2"/>
                </a:solidFill>
              </a:rPr>
              <a:t>إنسان واحد في الحديقة (الجنة) = الغرب</a:t>
            </a:r>
            <a:endParaRPr lang="en-US" b="1" dirty="0">
              <a:solidFill>
                <a:schemeClr val="bg2"/>
              </a:solidFill>
            </a:endParaRP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7236296" y="3789040"/>
            <a:ext cx="1800200" cy="72008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الغرب</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4B321326-6D23-5049-A035-3D8BCAD40AB2}"/>
              </a:ext>
            </a:extLst>
          </p:cNvPr>
          <p:cNvSpPr txBox="1">
            <a:spLocks/>
          </p:cNvSpPr>
          <p:nvPr/>
        </p:nvSpPr>
        <p:spPr bwMode="auto">
          <a:xfrm>
            <a:off x="3779912" y="3789040"/>
            <a:ext cx="27820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متضمّن،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الحديقة</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8" name="Title 1">
            <a:extLst>
              <a:ext uri="{FF2B5EF4-FFF2-40B4-BE49-F238E27FC236}">
                <a16:creationId xmlns:a16="http://schemas.microsoft.com/office/drawing/2014/main" id="{7E5F688F-BCBF-014C-9213-6C1D7F28B688}"/>
              </a:ext>
            </a:extLst>
          </p:cNvPr>
          <p:cNvSpPr txBox="1">
            <a:spLocks/>
          </p:cNvSpPr>
          <p:nvPr/>
        </p:nvSpPr>
        <p:spPr bwMode="auto">
          <a:xfrm>
            <a:off x="1475656" y="3789040"/>
            <a:ext cx="24482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شخص</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B99549C8-1FA6-EC41-8976-B2CB215A7AEE}"/>
              </a:ext>
            </a:extLst>
          </p:cNvPr>
          <p:cNvSpPr txBox="1">
            <a:spLocks/>
          </p:cNvSpPr>
          <p:nvPr/>
        </p:nvSpPr>
        <p:spPr bwMode="auto">
          <a:xfrm>
            <a:off x="76624" y="3789040"/>
            <a:ext cx="139903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واحد</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3414172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Title</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pic>
        <p:nvPicPr>
          <p:cNvPr id="5" name="Picture 4">
            <a:extLst>
              <a:ext uri="{FF2B5EF4-FFF2-40B4-BE49-F238E27FC236}">
                <a16:creationId xmlns:a16="http://schemas.microsoft.com/office/drawing/2014/main" id="{B8A009E5-63A7-BB45-9747-751CB99FF884}"/>
              </a:ext>
            </a:extLst>
          </p:cNvPr>
          <p:cNvPicPr>
            <a:picLocks noChangeAspect="1"/>
          </p:cNvPicPr>
          <p:nvPr/>
        </p:nvPicPr>
        <p:blipFill>
          <a:blip r:embed="rId3"/>
          <a:stretch>
            <a:fillRect/>
          </a:stretch>
        </p:blipFill>
        <p:spPr>
          <a:xfrm>
            <a:off x="-252536" y="-99392"/>
            <a:ext cx="9505056" cy="7153212"/>
          </a:xfrm>
          <a:prstGeom prst="rect">
            <a:avLst/>
          </a:prstGeom>
        </p:spPr>
      </p:pic>
    </p:spTree>
    <p:extLst>
      <p:ext uri="{BB962C8B-B14F-4D97-AF65-F5344CB8AC3E}">
        <p14:creationId xmlns:p14="http://schemas.microsoft.com/office/powerpoint/2010/main" val="2846502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EB8D992-9E7B-3B4A-8B04-23D5571E6C5D}"/>
              </a:ext>
            </a:extLst>
          </p:cNvPr>
          <p:cNvSpPr txBox="1">
            <a:spLocks/>
          </p:cNvSpPr>
          <p:nvPr/>
        </p:nvSpPr>
        <p:spPr bwMode="auto">
          <a:xfrm>
            <a:off x="5220072"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م</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1" name="Title 1">
            <a:extLst>
              <a:ext uri="{FF2B5EF4-FFF2-40B4-BE49-F238E27FC236}">
                <a16:creationId xmlns:a16="http://schemas.microsoft.com/office/drawing/2014/main" id="{2E783FEF-0DEC-114E-B8FF-01AF55DF7612}"/>
              </a:ext>
            </a:extLst>
          </p:cNvPr>
          <p:cNvSpPr txBox="1">
            <a:spLocks/>
          </p:cNvSpPr>
          <p:nvPr/>
        </p:nvSpPr>
        <p:spPr bwMode="auto">
          <a:xfrm>
            <a:off x="4348855"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ق.م</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04918" y="-1251520"/>
            <a:ext cx="8134164" cy="1143000"/>
          </a:xfrm>
          <a:solidFill>
            <a:schemeClr val="bg1"/>
          </a:solidFill>
        </p:spPr>
        <p:txBody>
          <a:bodyPr/>
          <a:lstStyle/>
          <a:p>
            <a:r>
              <a:rPr lang="en-US" sz="6000" b="1" dirty="0"/>
              <a:t>Timeline</a:t>
            </a:r>
          </a:p>
        </p:txBody>
      </p:sp>
      <p:pic>
        <p:nvPicPr>
          <p:cNvPr id="10" name="Picture 9">
            <a:extLst>
              <a:ext uri="{FF2B5EF4-FFF2-40B4-BE49-F238E27FC236}">
                <a16:creationId xmlns:a16="http://schemas.microsoft.com/office/drawing/2014/main" id="{BC7A62DF-9B51-8D41-B503-9C31430BCF85}"/>
              </a:ext>
            </a:extLst>
          </p:cNvPr>
          <p:cNvPicPr>
            <a:picLocks noChangeAspect="1"/>
          </p:cNvPicPr>
          <p:nvPr/>
        </p:nvPicPr>
        <p:blipFill>
          <a:blip r:embed="rId3"/>
          <a:stretch>
            <a:fillRect/>
          </a:stretch>
        </p:blipFill>
        <p:spPr>
          <a:xfrm>
            <a:off x="9248664" y="0"/>
            <a:ext cx="9224385" cy="6866000"/>
          </a:xfrm>
          <a:prstGeom prst="rect">
            <a:avLst/>
          </a:prstGeom>
        </p:spPr>
      </p:pic>
      <p:pic>
        <p:nvPicPr>
          <p:cNvPr id="5" name="Picture 4">
            <a:extLst>
              <a:ext uri="{FF2B5EF4-FFF2-40B4-BE49-F238E27FC236}">
                <a16:creationId xmlns:a16="http://schemas.microsoft.com/office/drawing/2014/main" id="{32CB6773-7FDC-6F48-90F6-28EBA5D8F44A}"/>
              </a:ext>
            </a:extLst>
          </p:cNvPr>
          <p:cNvPicPr>
            <a:picLocks noChangeAspect="1"/>
          </p:cNvPicPr>
          <p:nvPr/>
        </p:nvPicPr>
        <p:blipFill>
          <a:blip r:embed="rId4"/>
          <a:stretch>
            <a:fillRect/>
          </a:stretch>
        </p:blipFill>
        <p:spPr>
          <a:xfrm>
            <a:off x="41141" y="34746"/>
            <a:ext cx="9102856" cy="1930321"/>
          </a:xfrm>
          <a:prstGeom prst="rect">
            <a:avLst/>
          </a:prstGeom>
        </p:spPr>
      </p:pic>
      <p:sp>
        <p:nvSpPr>
          <p:cNvPr id="6" name="Title 1">
            <a:extLst>
              <a:ext uri="{FF2B5EF4-FFF2-40B4-BE49-F238E27FC236}">
                <a16:creationId xmlns:a16="http://schemas.microsoft.com/office/drawing/2014/main" id="{57262A83-979A-324B-83A7-9A8FA5AD983B}"/>
              </a:ext>
            </a:extLst>
          </p:cNvPr>
          <p:cNvSpPr txBox="1">
            <a:spLocks/>
          </p:cNvSpPr>
          <p:nvPr/>
        </p:nvSpPr>
        <p:spPr bwMode="auto">
          <a:xfrm>
            <a:off x="21602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2500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cxnSp>
        <p:nvCxnSpPr>
          <p:cNvPr id="9" name="Straight Connector 8">
            <a:extLst>
              <a:ext uri="{FF2B5EF4-FFF2-40B4-BE49-F238E27FC236}">
                <a16:creationId xmlns:a16="http://schemas.microsoft.com/office/drawing/2014/main" id="{51DA2211-9172-F649-8E57-BD49EA46D570}"/>
              </a:ext>
            </a:extLst>
          </p:cNvPr>
          <p:cNvCxnSpPr/>
          <p:nvPr/>
        </p:nvCxnSpPr>
        <p:spPr>
          <a:xfrm>
            <a:off x="971602"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A2088E6-DEAB-1A4B-87F1-AD155D397B52}"/>
              </a:ext>
            </a:extLst>
          </p:cNvPr>
          <p:cNvCxnSpPr/>
          <p:nvPr/>
        </p:nvCxnSpPr>
        <p:spPr>
          <a:xfrm>
            <a:off x="2667515"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0F4536-BB8D-3943-8B8D-678F783E2086}"/>
              </a:ext>
            </a:extLst>
          </p:cNvPr>
          <p:cNvCxnSpPr/>
          <p:nvPr/>
        </p:nvCxnSpPr>
        <p:spPr>
          <a:xfrm>
            <a:off x="6336963"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82F45A-4DD7-D848-8CD3-D9020F29E7C2}"/>
              </a:ext>
            </a:extLst>
          </p:cNvPr>
          <p:cNvCxnSpPr/>
          <p:nvPr/>
        </p:nvCxnSpPr>
        <p:spPr>
          <a:xfrm>
            <a:off x="3892095"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CF7FE79-0CE5-9746-9417-23183AB9B428}"/>
              </a:ext>
            </a:extLst>
          </p:cNvPr>
          <p:cNvCxnSpPr/>
          <p:nvPr/>
        </p:nvCxnSpPr>
        <p:spPr>
          <a:xfrm>
            <a:off x="8210113"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077FDF6-AACB-3146-B87F-4663A7AF9239}"/>
              </a:ext>
            </a:extLst>
          </p:cNvPr>
          <p:cNvCxnSpPr/>
          <p:nvPr/>
        </p:nvCxnSpPr>
        <p:spPr>
          <a:xfrm>
            <a:off x="0" y="2996952"/>
            <a:ext cx="8964488" cy="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1EB9D77-5A14-E04F-B1B2-4263EF275E6A}"/>
              </a:ext>
            </a:extLst>
          </p:cNvPr>
          <p:cNvCxnSpPr>
            <a:cxnSpLocks/>
          </p:cNvCxnSpPr>
          <p:nvPr/>
        </p:nvCxnSpPr>
        <p:spPr>
          <a:xfrm>
            <a:off x="5220072" y="2564904"/>
            <a:ext cx="0" cy="98472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41212127-E650-6945-90C3-181EEF2FEB2E}"/>
              </a:ext>
            </a:extLst>
          </p:cNvPr>
          <p:cNvSpPr txBox="1">
            <a:spLocks/>
          </p:cNvSpPr>
          <p:nvPr/>
        </p:nvSpPr>
        <p:spPr bwMode="auto">
          <a:xfrm>
            <a:off x="1929688"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3600" b="1" dirty="0">
                <a:solidFill>
                  <a:srgbClr val="FFFF00"/>
                </a:solidFill>
                <a:latin typeface="Calibri"/>
              </a:rPr>
              <a:t>1500</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3C8E30B4-20AA-A543-B12B-4F99CF1CD870}"/>
              </a:ext>
            </a:extLst>
          </p:cNvPr>
          <p:cNvSpPr txBox="1">
            <a:spLocks/>
          </p:cNvSpPr>
          <p:nvPr/>
        </p:nvSpPr>
        <p:spPr bwMode="auto">
          <a:xfrm>
            <a:off x="327585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400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637A588D-78A1-0247-A9FC-82384B7876F1}"/>
              </a:ext>
            </a:extLst>
          </p:cNvPr>
          <p:cNvSpPr txBox="1">
            <a:spLocks/>
          </p:cNvSpPr>
          <p:nvPr/>
        </p:nvSpPr>
        <p:spPr bwMode="auto">
          <a:xfrm>
            <a:off x="559913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33</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61B0E63E-3739-6C4C-BAA3-9E5536FA5F78}"/>
              </a:ext>
            </a:extLst>
          </p:cNvPr>
          <p:cNvSpPr txBox="1">
            <a:spLocks/>
          </p:cNvSpPr>
          <p:nvPr/>
        </p:nvSpPr>
        <p:spPr bwMode="auto">
          <a:xfrm>
            <a:off x="7437120"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2000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3" name="Title 1">
            <a:extLst>
              <a:ext uri="{FF2B5EF4-FFF2-40B4-BE49-F238E27FC236}">
                <a16:creationId xmlns:a16="http://schemas.microsoft.com/office/drawing/2014/main" id="{9CEE6DF0-6D71-6148-A662-8002AB028B3F}"/>
              </a:ext>
            </a:extLst>
          </p:cNvPr>
          <p:cNvSpPr txBox="1">
            <a:spLocks/>
          </p:cNvSpPr>
          <p:nvPr/>
        </p:nvSpPr>
        <p:spPr bwMode="auto">
          <a:xfrm>
            <a:off x="5569907" y="3670661"/>
            <a:ext cx="1534113"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موت</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المسيح</a:t>
            </a:r>
            <a:endParaRPr kumimoji="0" lang="en-US" sz="4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24" name="Title 1">
            <a:extLst>
              <a:ext uri="{FF2B5EF4-FFF2-40B4-BE49-F238E27FC236}">
                <a16:creationId xmlns:a16="http://schemas.microsoft.com/office/drawing/2014/main" id="{9D21A01A-605F-A440-ACCE-5B94B298BA36}"/>
              </a:ext>
            </a:extLst>
          </p:cNvPr>
          <p:cNvSpPr txBox="1">
            <a:spLocks/>
          </p:cNvSpPr>
          <p:nvPr/>
        </p:nvSpPr>
        <p:spPr bwMode="auto">
          <a:xfrm>
            <a:off x="3522328" y="3670661"/>
            <a:ext cx="79556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ب</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ar-JO"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و</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ar-JO"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ذ</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ar-JO"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Times New Roman" panose="02020603050405020304" pitchFamily="18" charset="0"/>
              </a:rPr>
              <a:t>ا</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endParaRPr kumimoji="0" lang="en-US" sz="48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5" name="Title 1">
            <a:extLst>
              <a:ext uri="{FF2B5EF4-FFF2-40B4-BE49-F238E27FC236}">
                <a16:creationId xmlns:a16="http://schemas.microsoft.com/office/drawing/2014/main" id="{E92E8B3D-D5F9-C845-BF21-36E76945B100}"/>
              </a:ext>
            </a:extLst>
          </p:cNvPr>
          <p:cNvSpPr txBox="1">
            <a:spLocks/>
          </p:cNvSpPr>
          <p:nvPr/>
        </p:nvSpPr>
        <p:spPr bwMode="auto">
          <a:xfrm>
            <a:off x="1771143" y="3670661"/>
            <a:ext cx="1792745"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كتابة أول</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5 كتب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من الكتاب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Times New Roman" panose="02020603050405020304" pitchFamily="18" charset="0"/>
              </a:rPr>
              <a:t>المقدس</a:t>
            </a:r>
            <a:endParaRPr kumimoji="0" 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26" name="Title 1">
            <a:extLst>
              <a:ext uri="{FF2B5EF4-FFF2-40B4-BE49-F238E27FC236}">
                <a16:creationId xmlns:a16="http://schemas.microsoft.com/office/drawing/2014/main" id="{DC44B9DA-D1FF-8540-AF9F-3CCFDFD3618F}"/>
              </a:ext>
            </a:extLst>
          </p:cNvPr>
          <p:cNvSpPr txBox="1">
            <a:spLocks/>
          </p:cNvSpPr>
          <p:nvPr/>
        </p:nvSpPr>
        <p:spPr bwMode="auto">
          <a:xfrm>
            <a:off x="-19779" y="3670661"/>
            <a:ext cx="2024940"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EECE1"/>
                </a:solidFill>
                <a:effectLst/>
                <a:uLnTx/>
                <a:uFillTx/>
                <a:latin typeface="Arial" panose="020B0604020202020204" pitchFamily="34" charset="0"/>
                <a:ea typeface="MS PGothic" panose="020B0600070205080204" pitchFamily="34" charset="-128"/>
                <a:cs typeface="Arial" panose="020B0604020202020204" pitchFamily="34" charset="0"/>
              </a:rPr>
              <a:t>اللغة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EECE1"/>
                </a:solidFill>
                <a:effectLst/>
                <a:uLnTx/>
                <a:uFillTx/>
                <a:latin typeface="Arial" panose="020B0604020202020204" pitchFamily="34" charset="0"/>
                <a:ea typeface="MS PGothic" panose="020B0600070205080204" pitchFamily="34" charset="-128"/>
                <a:cs typeface="Arial" panose="020B0604020202020204" pitchFamily="34" charset="0"/>
              </a:rPr>
              <a:t>الصينية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EECE1"/>
                </a:solidFill>
                <a:effectLst/>
                <a:uLnTx/>
                <a:uFillTx/>
                <a:latin typeface="Arial" panose="020B0604020202020204" pitchFamily="34" charset="0"/>
                <a:ea typeface="MS PGothic" panose="020B0600070205080204" pitchFamily="34" charset="-128"/>
                <a:cs typeface="Arial" panose="020B0604020202020204" pitchFamily="34" charset="0"/>
              </a:rPr>
              <a:t>المكتوبة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EECE1"/>
                </a:solidFill>
                <a:effectLst/>
                <a:uLnTx/>
                <a:uFillTx/>
                <a:latin typeface="Arial" panose="020B0604020202020204" pitchFamily="34" charset="0"/>
                <a:ea typeface="MS PGothic" panose="020B0600070205080204" pitchFamily="34" charset="-128"/>
                <a:cs typeface="Arial" panose="020B0604020202020204" pitchFamily="34" charset="0"/>
              </a:rPr>
              <a:t>لأول مرة</a:t>
            </a:r>
            <a:endParaRPr kumimoji="0" lang="en-US" sz="4800" b="1" u="none" strike="noStrike" kern="1200" cap="none" spc="0" normalizeH="0" baseline="0" noProof="0" dirty="0">
              <a:ln>
                <a:noFill/>
              </a:ln>
              <a:solidFill>
                <a:srgbClr val="EEECE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051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746A0-6A68-BC49-8161-F6C55E15F53B}"/>
              </a:ext>
            </a:extLst>
          </p:cNvPr>
          <p:cNvPicPr>
            <a:picLocks noChangeAspect="1"/>
          </p:cNvPicPr>
          <p:nvPr/>
        </p:nvPicPr>
        <p:blipFill rotWithShape="1">
          <a:blip r:embed="rId3"/>
          <a:srcRect l="18829" t="24622" r="23098" b="17306"/>
          <a:stretch/>
        </p:blipFill>
        <p:spPr>
          <a:xfrm>
            <a:off x="0" y="0"/>
            <a:ext cx="9144000" cy="6858000"/>
          </a:xfrm>
          <a:prstGeom prst="rect">
            <a:avLst/>
          </a:prstGeom>
        </p:spPr>
      </p:pic>
      <p:pic>
        <p:nvPicPr>
          <p:cNvPr id="6" name="Picture 5">
            <a:extLst>
              <a:ext uri="{FF2B5EF4-FFF2-40B4-BE49-F238E27FC236}">
                <a16:creationId xmlns:a16="http://schemas.microsoft.com/office/drawing/2014/main" id="{599B8583-8E4E-4D47-ACDC-A8124CA3E4C6}"/>
              </a:ext>
            </a:extLst>
          </p:cNvPr>
          <p:cNvPicPr>
            <a:picLocks noChangeAspect="1"/>
          </p:cNvPicPr>
          <p:nvPr/>
        </p:nvPicPr>
        <p:blipFill>
          <a:blip r:embed="rId4"/>
          <a:stretch>
            <a:fillRect/>
          </a:stretch>
        </p:blipFill>
        <p:spPr>
          <a:xfrm>
            <a:off x="-8711" y="0"/>
            <a:ext cx="2924527" cy="2193395"/>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2915816" y="0"/>
            <a:ext cx="4964632" cy="1143000"/>
          </a:xfrm>
          <a:solidFill>
            <a:schemeClr val="bg1"/>
          </a:solidFill>
        </p:spPr>
        <p:txBody>
          <a:bodyPr/>
          <a:lstStyle/>
          <a:p>
            <a:r>
              <a:rPr lang="ar-JO" sz="6000" b="1" dirty="0">
                <a:latin typeface="Arial" panose="020B0604020202020204" pitchFamily="34" charset="0"/>
                <a:cs typeface="Arial" panose="020B0604020202020204" pitchFamily="34" charset="0"/>
              </a:rPr>
              <a:t>محظوظ؟</a:t>
            </a:r>
            <a:endParaRPr lang="en-US" sz="6000" b="1"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ED1462-E389-F745-AA37-0DD81693F96A}"/>
              </a:ext>
            </a:extLst>
          </p:cNvPr>
          <p:cNvSpPr txBox="1">
            <a:spLocks/>
          </p:cNvSpPr>
          <p:nvPr/>
        </p:nvSpPr>
        <p:spPr bwMode="auto">
          <a:xfrm>
            <a:off x="2924527" y="980728"/>
            <a:ext cx="4964632"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البركات؟</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618553" y="-56964"/>
            <a:ext cx="7772400" cy="1143000"/>
          </a:xfrm>
        </p:spPr>
        <p:txBody>
          <a:bodyPr/>
          <a:lstStyle/>
          <a:p>
            <a:pPr algn="r" eaLnBrk="1" hangingPunct="1"/>
            <a:r>
              <a:rPr lang="ar-SA" b="1" dirty="0">
                <a:latin typeface="Arial" panose="020B0604020202020204" pitchFamily="34" charset="0"/>
                <a:ea typeface="ＭＳ Ｐゴシック" charset="0"/>
                <a:cs typeface="Arial" panose="020B0604020202020204" pitchFamily="34" charset="0"/>
              </a:rPr>
              <a:t>دراسة حالة ....</a:t>
            </a:r>
            <a:endParaRPr lang="en-US" b="1" dirty="0">
              <a:latin typeface="Arial" panose="020B0604020202020204" pitchFamily="34" charset="0"/>
              <a:ea typeface="ＭＳ Ｐゴシック" charset="0"/>
              <a:cs typeface="Arial" panose="020B0604020202020204" pitchFamily="34" charset="0"/>
            </a:endParaRPr>
          </a:p>
        </p:txBody>
      </p:sp>
      <p:sp>
        <p:nvSpPr>
          <p:cNvPr id="24579" name="Rectangle 3"/>
          <p:cNvSpPr>
            <a:spLocks noGrp="1" noChangeArrowheads="1"/>
          </p:cNvSpPr>
          <p:nvPr>
            <p:ph type="body" idx="1"/>
          </p:nvPr>
        </p:nvSpPr>
        <p:spPr>
          <a:xfrm>
            <a:off x="1173163" y="1058416"/>
            <a:ext cx="5075237" cy="2658616"/>
          </a:xfrm>
        </p:spPr>
        <p:txBody>
          <a:bodyPr/>
          <a:lstStyle/>
          <a:p>
            <a:pPr algn="r" rtl="1" eaLnBrk="1" hangingPunct="1"/>
            <a:r>
              <a:rPr lang="ar-SA" altLang="ja-JP" sz="2800" dirty="0">
                <a:ea typeface="ＭＳ Ｐゴシック" charset="0"/>
                <a:cs typeface="Arial" panose="020B0604020202020204" pitchFamily="34" charset="0"/>
              </a:rPr>
              <a:t>افترض ان </a:t>
            </a:r>
            <a:r>
              <a:rPr lang="ar-JO" altLang="ja-JP" sz="2800" dirty="0">
                <a:ea typeface="ＭＳ Ｐゴシック" charset="0"/>
                <a:cs typeface="Arial" panose="020B0604020202020204" pitchFamily="34" charset="0"/>
              </a:rPr>
              <a:t>شخصين</a:t>
            </a:r>
            <a:r>
              <a:rPr lang="ar-SA" altLang="ja-JP" sz="2800" dirty="0">
                <a:ea typeface="ＭＳ Ｐゴシック" charset="0"/>
                <a:cs typeface="Arial" panose="020B0604020202020204" pitchFamily="34" charset="0"/>
              </a:rPr>
              <a:t> من شهود يهو</a:t>
            </a:r>
            <a:r>
              <a:rPr lang="ar-JO" altLang="ja-JP" sz="2800" dirty="0">
                <a:ea typeface="ＭＳ Ｐゴシック" charset="0"/>
                <a:cs typeface="Arial" panose="020B0604020202020204" pitchFamily="34" charset="0"/>
              </a:rPr>
              <a:t>ه</a:t>
            </a:r>
            <a:r>
              <a:rPr lang="ar-SA" altLang="ja-JP" sz="2800" dirty="0">
                <a:ea typeface="ＭＳ Ｐゴシック" charset="0"/>
                <a:cs typeface="Arial" panose="020B0604020202020204" pitchFamily="34" charset="0"/>
              </a:rPr>
              <a:t> جاءوا عند عتبة باب بيتك</a:t>
            </a:r>
            <a:r>
              <a:rPr lang="ar-JO" altLang="ja-JP" sz="2800" dirty="0">
                <a:ea typeface="ＭＳ Ｐゴシック" charset="0"/>
                <a:cs typeface="Arial" panose="020B0604020202020204" pitchFamily="34" charset="0"/>
              </a:rPr>
              <a:t>،</a:t>
            </a:r>
            <a:r>
              <a:rPr lang="ar-SA" altLang="ja-JP" sz="2800" dirty="0">
                <a:ea typeface="ＭＳ Ｐゴシック" charset="0"/>
                <a:cs typeface="Arial" panose="020B0604020202020204" pitchFamily="34" charset="0"/>
              </a:rPr>
              <a:t> هل تستقبلهم </a:t>
            </a:r>
            <a:r>
              <a:rPr lang="ar-JO" altLang="ja-JP" sz="2800" dirty="0">
                <a:ea typeface="ＭＳ Ｐゴシック" charset="0"/>
                <a:cs typeface="Arial" panose="020B0604020202020204" pitchFamily="34" charset="0"/>
              </a:rPr>
              <a:t>إ</a:t>
            </a:r>
            <a:r>
              <a:rPr lang="ar-SA" altLang="ja-JP" sz="2800" dirty="0" err="1">
                <a:ea typeface="ＭＳ Ｐゴシック" charset="0"/>
                <a:cs typeface="Arial" panose="020B0604020202020204" pitchFamily="34" charset="0"/>
              </a:rPr>
              <a:t>لى</a:t>
            </a:r>
            <a:r>
              <a:rPr lang="ar-SA" altLang="ja-JP" sz="2800" dirty="0">
                <a:ea typeface="ＭＳ Ｐゴシック" charset="0"/>
                <a:cs typeface="Arial" panose="020B0604020202020204" pitchFamily="34" charset="0"/>
              </a:rPr>
              <a:t> بيتك؟ لماذا</a:t>
            </a:r>
            <a:r>
              <a:rPr lang="ar-JO" altLang="ja-JP" sz="2800" dirty="0">
                <a:ea typeface="ＭＳ Ｐゴシック" charset="0"/>
                <a:cs typeface="Arial" panose="020B0604020202020204" pitchFamily="34" charset="0"/>
              </a:rPr>
              <a:t>؟</a:t>
            </a:r>
            <a:r>
              <a:rPr lang="ar-SA" altLang="ja-JP" sz="2800" dirty="0">
                <a:ea typeface="ＭＳ Ｐゴシック" charset="0"/>
                <a:cs typeface="Arial" panose="020B0604020202020204" pitchFamily="34" charset="0"/>
              </a:rPr>
              <a:t> </a:t>
            </a:r>
            <a:endParaRPr lang="en-US" altLang="ja-JP" sz="2800" dirty="0">
              <a:ea typeface="ＭＳ Ｐゴシック" charset="0"/>
              <a:cs typeface="Arial" panose="020B0604020202020204" pitchFamily="34" charset="0"/>
            </a:endParaRPr>
          </a:p>
          <a:p>
            <a:pPr algn="r" rtl="1" eaLnBrk="1" hangingPunct="1"/>
            <a:r>
              <a:rPr lang="ar-SA" sz="2800" dirty="0">
                <a:ea typeface="ＭＳ Ｐゴシック" charset="0"/>
                <a:cs typeface="Arial" panose="020B0604020202020204" pitchFamily="34" charset="0"/>
              </a:rPr>
              <a:t>الرجاء </a:t>
            </a:r>
            <a:r>
              <a:rPr lang="ar-JO" sz="2800" dirty="0">
                <a:ea typeface="ＭＳ Ｐゴシック" charset="0"/>
                <a:cs typeface="Arial" panose="020B0604020202020204" pitchFamily="34" charset="0"/>
              </a:rPr>
              <a:t>أن تكون</a:t>
            </a:r>
            <a:r>
              <a:rPr lang="ar-SA" sz="2800" dirty="0">
                <a:ea typeface="ＭＳ Ｐゴシック" charset="0"/>
                <a:cs typeface="Arial" panose="020B0604020202020204" pitchFamily="34" charset="0"/>
              </a:rPr>
              <a:t> في المجموعة الصح</a:t>
            </a:r>
            <a:r>
              <a:rPr lang="ar-JO" sz="2800" dirty="0">
                <a:ea typeface="ＭＳ Ｐゴシック" charset="0"/>
                <a:cs typeface="Arial" panose="020B0604020202020204" pitchFamily="34" charset="0"/>
              </a:rPr>
              <a:t>يحة</a:t>
            </a:r>
            <a:r>
              <a:rPr lang="ar-SA" sz="2800" dirty="0">
                <a:ea typeface="ＭＳ Ｐゴシック" charset="0"/>
                <a:cs typeface="Arial" panose="020B0604020202020204" pitchFamily="34" charset="0"/>
              </a:rPr>
              <a:t> ....</a:t>
            </a:r>
            <a:endParaRPr lang="en-US" sz="2800" dirty="0">
              <a:ea typeface="ＭＳ Ｐゴシック" charset="0"/>
              <a:cs typeface="Arial" panose="020B0604020202020204" pitchFamily="34" charset="0"/>
            </a:endParaRPr>
          </a:p>
        </p:txBody>
      </p:sp>
      <p:sp>
        <p:nvSpPr>
          <p:cNvPr id="128003" name="Text Box 4"/>
          <p:cNvSpPr txBox="1">
            <a:spLocks noChangeArrowheads="1"/>
          </p:cNvSpPr>
          <p:nvPr/>
        </p:nvSpPr>
        <p:spPr bwMode="auto">
          <a:xfrm>
            <a:off x="14478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ابقهم بالخارج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4" name="Text Box 5"/>
          <p:cNvSpPr txBox="1">
            <a:spLocks noChangeArrowheads="1"/>
          </p:cNvSpPr>
          <p:nvPr/>
        </p:nvSpPr>
        <p:spPr bwMode="auto">
          <a:xfrm>
            <a:off x="6705600" y="4876800"/>
            <a:ext cx="1219200" cy="156966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السماح لهم بالخول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أ</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رضية المنصة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هذا يعتمد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075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a:t>
            </a:r>
            <a:r>
              <a:rPr lang="ar-SA" sz="4800" dirty="0">
                <a:effectLst>
                  <a:glow rad="127000">
                    <a:schemeClr val="tx1"/>
                  </a:glow>
                </a:effectLst>
                <a:ea typeface="ＭＳ Ｐゴシック" charset="0"/>
              </a:rPr>
              <a:t>ية المفتاحية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52778" y="1602008"/>
            <a:ext cx="8438444" cy="3913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من تعدى ولم يثبت في تعليم المسيح فليس له الله</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ومن يثبت في تعليم المسيح فهذا له الآب والابن جميعا</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كان أحد يأتيكم، ولا يجيء بهذا التعليم، فلا تقبلوه في البيت، ولا تقولوا له سلام.</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76389" y="506079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يوحنا ١ : ٩-١٠</a:t>
            </a: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297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916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ar-JO" sz="5400" dirty="0">
                <a:solidFill>
                  <a:srgbClr val="FFFFFF"/>
                </a:solidFill>
                <a:ea typeface="ヒラギノ角ゴ Pro W3" charset="0"/>
                <a:cs typeface="Arial" panose="020B0604020202020204" pitchFamily="34" charset="0"/>
              </a:rPr>
              <a:t>ما هو الإنجيل؟</a:t>
            </a:r>
            <a:endParaRPr lang="en-US" sz="5400" dirty="0">
              <a:solidFill>
                <a:srgbClr val="FFFFFF"/>
              </a:solidFill>
              <a:effectLst>
                <a:outerShdw blurRad="38100" dist="38100" dir="2700000" algn="tl">
                  <a:srgbClr val="DDDDDD"/>
                </a:outerShdw>
              </a:effectLst>
              <a:ea typeface="ヒラギノ角ゴ Pro W3" charset="0"/>
              <a:cs typeface="Arial" panose="020B060402020202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pic>
        <p:nvPicPr>
          <p:cNvPr id="565251" name="Picture 10" descr="Christ and cross.jpg"/>
          <p:cNvPicPr>
            <a:picLocks noChangeAspect="1"/>
          </p:cNvPicPr>
          <p:nvPr/>
        </p:nvPicPr>
        <p:blipFill rotWithShape="1">
          <a:blip r:embed="rId3" cstate="screen">
            <a:extLst>
              <a:ext uri="{28A0092B-C50C-407E-A947-70E740481C1C}">
                <a14:useLocalDpi xmlns:a14="http://schemas.microsoft.com/office/drawing/2010/main"/>
              </a:ext>
            </a:extLst>
          </a:blip>
          <a:srcRect r="19425"/>
          <a:stretch/>
        </p:blipFill>
        <p:spPr bwMode="auto">
          <a:xfrm>
            <a:off x="6477001" y="3200401"/>
            <a:ext cx="2666999"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dirty="0">
                <a:solidFill>
                  <a:srgbClr val="FFFFFF"/>
                </a:solidFill>
                <a:ea typeface="ヒラギノ角ゴ Pro W3" charset="0"/>
                <a:cs typeface="Arial" panose="020B0604020202020204" pitchFamily="34" charset="0"/>
              </a:rPr>
              <a:t>الإنجيل </a:t>
            </a:r>
            <a:r>
              <a:rPr lang="ar-JO" dirty="0">
                <a:solidFill>
                  <a:srgbClr val="FFFF00"/>
                </a:solidFill>
                <a:ea typeface="ヒラギノ角ゴ Pro W3" charset="0"/>
                <a:cs typeface="Arial" panose="020B0604020202020204" pitchFamily="34" charset="0"/>
              </a:rPr>
              <a:t>الكامل</a:t>
            </a:r>
            <a:endParaRPr lang="en-US" dirty="0">
              <a:solidFill>
                <a:srgbClr val="FFFF00"/>
              </a:solidFill>
              <a:ea typeface="ヒラギノ角ゴ Pro W3" charset="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48856102"/>
              </p:ext>
            </p:extLst>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المسيح مات من أجل خطايانا</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دفن</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قام في اليوم الثالث</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1 كو 15: 3-4</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ما قبلته أنا أيضاً</a:t>
            </a:r>
            <a:endParaRPr kumimoji="0" lang="en-US"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574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الإنجيل</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يغير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حياتنا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حقاً؟</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520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175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6512" y="234857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algn="ctr" defTabSz="457200" rtl="1"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dirty="0"/>
              <a:t>حياة الملكوت توازن بين المحبة والحق (عدد 1-6) حتى لا يبطل </a:t>
            </a:r>
            <a:r>
              <a:rPr lang="ar-JO" dirty="0"/>
              <a:t>أ</a:t>
            </a:r>
            <a:r>
              <a:rPr lang="ar-SA" dirty="0"/>
              <a:t>ي منهما ال</a:t>
            </a:r>
            <a:r>
              <a:rPr lang="ar-JO" dirty="0"/>
              <a:t>آ</a:t>
            </a:r>
            <a:r>
              <a:rPr lang="ar-SA" dirty="0"/>
              <a:t>خر</a:t>
            </a:r>
            <a:r>
              <a:rPr lang="ar-JO" dirty="0"/>
              <a:t>.</a:t>
            </a:r>
            <a:endParaRPr lang="en-US" dirty="0"/>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06031A49-2158-B148-A00B-82814D04DD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780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Text Box 19">
            <a:extLst>
              <a:ext uri="{FF2B5EF4-FFF2-40B4-BE49-F238E27FC236}">
                <a16:creationId xmlns:a16="http://schemas.microsoft.com/office/drawing/2014/main" id="{FCB0E175-28E0-B34D-8056-FF35363854DB}"/>
              </a:ext>
            </a:extLst>
          </p:cNvPr>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(الرسائل العامة و 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التبرير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التقديس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الرسولية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الوحدة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الألوهية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الفكر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التنظيم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السلوك</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العقيدة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السيادة 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الإيمان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التلمذة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الأعمال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الأفضل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المدعين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المحبة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الحدود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السيادة 2</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العامة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38100" y="237157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الرسائل العامة والكلمات المفتاحية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39" grpId="0" animBg="1"/>
      <p:bldP spid="40" grpId="0" animBg="1"/>
      <p:bldP spid="41" grpId="0" animBg="1"/>
      <p:bldP spid="42" grpId="0" animBg="1"/>
      <p:bldP spid="43" grpId="0" animBg="1"/>
      <p:bldP spid="44" grpId="0" animBg="1"/>
      <p:bldP spid="45" grpId="0" animBg="1"/>
      <p:bldP spid="5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963327826"/>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3836829233"/>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كلم</a:t>
            </a: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ة</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D4ABBF-5B2F-D240-825D-81D81D1A2B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62" r="1974"/>
          <a:stretch/>
        </p:blipFill>
        <p:spPr bwMode="auto">
          <a:xfrm>
            <a:off x="4645" y="1270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Rectangle 2"/>
          <p:cNvSpPr>
            <a:spLocks noGrp="1" noChangeArrowheads="1"/>
          </p:cNvSpPr>
          <p:nvPr>
            <p:ph type="title" idx="4294967295"/>
          </p:nvPr>
        </p:nvSpPr>
        <p:spPr>
          <a:xfrm>
            <a:off x="-1" y="228600"/>
            <a:ext cx="9139355" cy="824136"/>
          </a:xfrm>
          <a:noFill/>
          <a:ln w="57150">
            <a:noFill/>
          </a:ln>
        </p:spPr>
        <p:txBody>
          <a:bodyPr anchor="ctr"/>
          <a:lstStyle/>
          <a:p>
            <a:pPr algn="ctr"/>
            <a:r>
              <a:rPr lang="ar-JO" b="1" kern="1200" dirty="0">
                <a:solidFill>
                  <a:srgbClr val="FFFFFF"/>
                </a:solidFill>
                <a:effectLst>
                  <a:glow rad="165100">
                    <a:srgbClr val="000000">
                      <a:alpha val="99000"/>
                    </a:srgbClr>
                  </a:glow>
                </a:effectLst>
                <a:latin typeface="Arial" panose="020B0604020202020204" pitchFamily="34" charset="0"/>
                <a:ea typeface="ＭＳ Ｐゴシック" pitchFamily="-107" charset="-128"/>
                <a:cs typeface="Arial" panose="020B0604020202020204" pitchFamily="34" charset="0"/>
              </a:rPr>
              <a:t>تاريخ الكتابة</a:t>
            </a:r>
            <a:endParaRPr lang="en-US" b="1" kern="1200" dirty="0">
              <a:solidFill>
                <a:srgbClr val="FFFFFF"/>
              </a:solidFill>
              <a:effectLst>
                <a:glow rad="165100">
                  <a:srgbClr val="000000">
                    <a:alpha val="99000"/>
                  </a:srgbClr>
                </a:glow>
              </a:effectLst>
              <a:latin typeface="Arial" panose="020B0604020202020204" pitchFamily="34" charset="0"/>
              <a:ea typeface="ＭＳ Ｐゴシック" pitchFamily="-107" charset="-128"/>
              <a:cs typeface="Arial" panose="020B0604020202020204" pitchFamily="34" charset="0"/>
            </a:endParaRPr>
          </a:p>
        </p:txBody>
      </p:sp>
      <p:sp>
        <p:nvSpPr>
          <p:cNvPr id="189443" name="Text Box 5"/>
          <p:cNvSpPr txBox="1">
            <a:spLocks noChangeArrowheads="1"/>
          </p:cNvSpPr>
          <p:nvPr/>
        </p:nvSpPr>
        <p:spPr bwMode="auto">
          <a:xfrm>
            <a:off x="33454" y="1268636"/>
            <a:ext cx="9105900" cy="3168352"/>
          </a:xfrm>
          <a:prstGeom prst="rect">
            <a:avLst/>
          </a:prstGeom>
          <a:noFill/>
          <a:ln w="57150">
            <a:noFill/>
          </a:ln>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يعتقد معظم علماء الكتاب المقدس أن يوحنا</a:t>
            </a:r>
            <a:endParaRPr kumimoji="0" lang="ar-JO"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 سجل هذه الرسالة حوالي عام 90 م، </a:t>
            </a:r>
            <a:endParaRPr kumimoji="0" lang="ar-JO"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رغم أنه لا يوجد فيها ما يستبعد تاريخ</a:t>
            </a:r>
            <a:r>
              <a:rPr kumimoji="0" lang="ar-JO"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اً</a:t>
            </a:r>
            <a:r>
              <a:rPr kumimoji="0" lang="ar-SA"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 أقدم.</a:t>
            </a:r>
            <a:endParaRPr kumimoji="0" lang="ar-JO"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إذن، تم كتابتها في حوالي 85- 95 م. </a:t>
            </a:r>
            <a:endParaRPr kumimoji="0" lang="en-US" altLang="zh-CN"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89445" name="Text Box 7"/>
          <p:cNvSpPr txBox="1">
            <a:spLocks noChangeArrowheads="1"/>
          </p:cNvSpPr>
          <p:nvPr/>
        </p:nvSpPr>
        <p:spPr bwMode="auto">
          <a:xfrm>
            <a:off x="8413750" y="44450"/>
            <a:ext cx="698500"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298</a:t>
            </a:r>
            <a:endParaRPr kumimoji="0" lang="en-US" sz="320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986201"/>
      </p:ext>
    </p:extLst>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SA" altLang="ja-JP" sz="3200" dirty="0">
                <a:latin typeface="Arial" panose="020B0604020202020204" pitchFamily="34" charset="0"/>
                <a:ea typeface="ＭＳ Ｐゴシック" charset="0"/>
                <a:cs typeface="Arial" panose="020B0604020202020204" pitchFamily="34" charset="0"/>
              </a:rPr>
              <a:t>الأفكار الغنو</a:t>
            </a:r>
            <a:r>
              <a:rPr lang="ar-JO" altLang="ja-JP" sz="3200" dirty="0">
                <a:latin typeface="Arial" panose="020B0604020202020204" pitchFamily="34" charset="0"/>
                <a:ea typeface="ＭＳ Ｐゴシック" charset="0"/>
                <a:cs typeface="Arial" panose="020B0604020202020204" pitchFamily="34" charset="0"/>
              </a:rPr>
              <a:t>سي</a:t>
            </a:r>
            <a:r>
              <a:rPr lang="ar-SA" altLang="ja-JP" sz="3200" dirty="0">
                <a:latin typeface="Arial" panose="020B0604020202020204" pitchFamily="34" charset="0"/>
                <a:ea typeface="ＭＳ Ｐゴシック" charset="0"/>
                <a:cs typeface="Arial" panose="020B0604020202020204" pitchFamily="34" charset="0"/>
              </a:rPr>
              <a:t>ة </a:t>
            </a:r>
            <a:r>
              <a:rPr lang="ar-JO" altLang="ja-JP" sz="3200" dirty="0">
                <a:latin typeface="Arial" panose="020B0604020202020204" pitchFamily="34" charset="0"/>
                <a:ea typeface="ＭＳ Ｐゴシック" charset="0"/>
                <a:cs typeface="Arial" panose="020B0604020202020204" pitchFamily="34" charset="0"/>
              </a:rPr>
              <a:t>أو </a:t>
            </a:r>
            <a:r>
              <a:rPr lang="ar-SA" altLang="ja-JP" sz="3200" dirty="0">
                <a:latin typeface="Arial" panose="020B0604020202020204" pitchFamily="34" charset="0"/>
                <a:ea typeface="ＭＳ Ｐゴシック" charset="0"/>
                <a:cs typeface="Arial" panose="020B0604020202020204" pitchFamily="34" charset="0"/>
              </a:rPr>
              <a:t>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468313" y="1066800"/>
            <a:ext cx="80645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ثنان منها معنونان في رسائل يوحنا 1- 3</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2104" name="Rectangle 8"/>
          <p:cNvSpPr>
            <a:spLocks noRot="1" noChangeArrowheads="1"/>
          </p:cNvSpPr>
          <p:nvPr/>
        </p:nvSpPr>
        <p:spPr bwMode="auto">
          <a:xfrm>
            <a:off x="0" y="2895600"/>
            <a:ext cx="4139952" cy="39624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الغنوصيّة الدوسيتية</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24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dokeo</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يبدو</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(بدا المسيح وكأنه إنسان فقط)</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شر</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المادية المستهلكة</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إنسانية المسيح</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لمس يسوع (1: 1)</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الزهد</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الفجور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6" name="Rectangle 10"/>
          <p:cNvSpPr>
            <a:spLocks noRot="1" noChangeArrowheads="1"/>
          </p:cNvSpPr>
          <p:nvPr/>
        </p:nvSpPr>
        <p:spPr bwMode="auto">
          <a:xfrm>
            <a:off x="4211960" y="2895600"/>
            <a:ext cx="4824536" cy="3962400"/>
          </a:xfrm>
          <a:prstGeom prst="rect">
            <a:avLst/>
          </a:prstGeom>
          <a:solidFill>
            <a:srgbClr val="C70045"/>
          </a:solidFill>
          <a:ln w="9525">
            <a:noFill/>
            <a:miter lim="800000"/>
            <a:headEnd/>
            <a:tailEnd/>
          </a:ln>
          <a:effectLst/>
        </p:spPr>
        <p:txBody>
          <a:bodyPr/>
          <a:lstStyle/>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والغنو</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سي</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ة السيرنثية</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سيرنثيوس</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مؤسسها في آسيا (بدا المسيح وكأنه الله فقط)</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خير</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المعرفة السامية (المعرفة الروحية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gnosis</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أنكرت ألوهية المسيح </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الماء والدم (5: 6)</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التباهي</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التعليم</a:t>
            </a:r>
          </a:p>
        </p:txBody>
      </p:sp>
    </p:spTree>
    <p:extLst>
      <p:ext uri="{BB962C8B-B14F-4D97-AF65-F5344CB8AC3E}">
        <p14:creationId xmlns:p14="http://schemas.microsoft.com/office/powerpoint/2010/main" val="40850924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36210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ثياتيرا </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Box 14"/>
          <p:cNvSpPr txBox="1"/>
          <p:nvPr/>
        </p:nvSpPr>
        <p:spPr>
          <a:xfrm>
            <a:off x="5795963" y="5805488"/>
            <a:ext cx="1887537" cy="46196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كولوسي</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91497" name="Oval 40"/>
          <p:cNvSpPr>
            <a:spLocks noChangeArrowheads="1"/>
          </p:cNvSpPr>
          <p:nvPr/>
        </p:nvSpPr>
        <p:spPr bwMode="auto">
          <a:xfrm>
            <a:off x="7121525" y="5661025"/>
            <a:ext cx="215900" cy="215900"/>
          </a:xfrm>
          <a:prstGeom prst="ellipse">
            <a:avLst/>
          </a:prstGeom>
          <a:solidFill>
            <a:schemeClr val="accent3"/>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505" name="Rectangle 4"/>
          <p:cNvSpPr>
            <a:spLocks noGrp="1" noChangeArrowheads="1"/>
          </p:cNvSpPr>
          <p:nvPr>
            <p:ph type="title" idx="4294967295"/>
          </p:nvPr>
        </p:nvSpPr>
        <p:spPr>
          <a:xfrm>
            <a:off x="-36513" y="-26988"/>
            <a:ext cx="4679951" cy="863601"/>
          </a:xfrm>
          <a:solidFill>
            <a:srgbClr val="000000"/>
          </a:solidFill>
        </p:spPr>
        <p:txBody>
          <a:bodyPr/>
          <a:lstStyle/>
          <a:p>
            <a:pPr algn="ct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الوجهة الأصلية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1506" name="Text Box 8"/>
          <p:cNvSpPr txBox="1">
            <a:spLocks noChangeArrowheads="1"/>
          </p:cNvSpPr>
          <p:nvPr/>
        </p:nvSpPr>
        <p:spPr bwMode="auto">
          <a:xfrm>
            <a:off x="7810373" y="92075"/>
            <a:ext cx="13067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298-299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191507" name="Picture 10" descr="wealthy man"/>
          <p:cNvPicPr>
            <a:picLocks noChangeAspect="1" noChangeArrowheads="1"/>
          </p:cNvPicPr>
          <p:nvPr/>
        </p:nvPicPr>
        <p:blipFill>
          <a:blip r:embed="rId4">
            <a:extLst>
              <a:ext uri="{28A0092B-C50C-407E-A947-70E740481C1C}">
                <a14:useLocalDpi xmlns:a14="http://schemas.microsoft.com/office/drawing/2010/main" val="0"/>
              </a:ext>
            </a:extLst>
          </a:blip>
          <a:srcRect r="70631" b="6984"/>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5204482" y="2205038"/>
            <a:ext cx="2786340" cy="1077218"/>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كيرية المختارة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أولادها</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(عدد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Times New Roman" charset="0"/>
              <a:ea typeface="ＭＳ Ｐゴシック"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0400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7657" grpId="0" animBg="1" autoUpdateAnimBg="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من هي السيدة المختارة</a:t>
            </a:r>
            <a:br>
              <a:rPr lang="ar-JO" sz="2800" b="1" dirty="0">
                <a:solidFill>
                  <a:srgbClr val="FFFFFF"/>
                </a:solidFill>
                <a:latin typeface="Arial" panose="020B0604020202020204" pitchFamily="34" charset="0"/>
                <a:ea typeface="ＭＳ Ｐゴシック" charset="0"/>
                <a:cs typeface="Arial" panose="020B0604020202020204" pitchFamily="34" charset="0"/>
              </a:rPr>
            </a:br>
            <a:r>
              <a:rPr lang="ar-JO" sz="2800" b="1" dirty="0">
                <a:solidFill>
                  <a:srgbClr val="FFFFFF"/>
                </a:solidFill>
                <a:latin typeface="Arial" panose="020B0604020202020204" pitchFamily="34" charset="0"/>
                <a:ea typeface="ＭＳ Ｐゴシック" charset="0"/>
                <a:cs typeface="Arial" panose="020B0604020202020204" pitchFamily="34" charset="0"/>
              </a:rPr>
              <a:t> وأولادها؟</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3539" name="Text Box 3"/>
          <p:cNvSpPr txBox="1">
            <a:spLocks noChangeArrowheads="1"/>
          </p:cNvSpPr>
          <p:nvPr/>
        </p:nvSpPr>
        <p:spPr bwMode="auto">
          <a:xfrm>
            <a:off x="7721380" y="115888"/>
            <a:ext cx="1326004"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298-299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391" name="Text Box 7"/>
          <p:cNvSpPr txBox="1">
            <a:spLocks noChangeArrowheads="1"/>
          </p:cNvSpPr>
          <p:nvPr/>
        </p:nvSpPr>
        <p:spPr bwMode="auto">
          <a:xfrm>
            <a:off x="1309191" y="1484313"/>
            <a:ext cx="6647185" cy="3539430"/>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شخصية من </a:t>
            </a:r>
            <a:r>
              <a:rPr kumimoji="0" lang="ar-JO" altLang="zh-CN"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الكنيسة</a:t>
            </a: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المحلية؟</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السيدة </a:t>
            </a:r>
            <a:r>
              <a:rPr kumimoji="0" lang="ar-JO" altLang="zh-CN"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مريم العذراء</a:t>
            </a: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Tx/>
              <a:buSzTx/>
              <a:buFont typeface="Wingdings" charset="0"/>
              <a:buChar char="Ø"/>
              <a:tabLst/>
              <a:defRPr/>
            </a:pPr>
            <a:endParaRPr kumimoji="0" lang="en-US"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امرأة</a:t>
            </a: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مجهولة الهوية وأطفالها</a:t>
            </a:r>
            <a:endPar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a:t>
            </a: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a:t>
            </a: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فتحوا منزلهم لخدمات الكنيسة</a:t>
            </a:r>
            <a:endPar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a:t>
            </a: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a:t>
            </a: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وإضافة الوعاظ </a:t>
            </a:r>
            <a:endPar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    </a:t>
            </a:r>
            <a:r>
              <a:rPr kumimoji="0" lang="ar-SA"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rPr>
              <a:t>المتجولين </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charset="0"/>
              <a:cs typeface="Arial" panose="020B0604020202020204" pitchFamily="34" charset="0"/>
            </a:endParaRPr>
          </a:p>
        </p:txBody>
      </p:sp>
      <p:pic>
        <p:nvPicPr>
          <p:cNvPr id="2" name="Picture 1" descr="check bo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33800" y="4070549"/>
            <a:ext cx="160020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wealthy 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90898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391">
                                            <p:txEl>
                                              <p:pRg st="1" end="1"/>
                                            </p:txEl>
                                          </p:spTgt>
                                        </p:tgtEl>
                                        <p:attrNameLst>
                                          <p:attrName>style.visibility</p:attrName>
                                        </p:attrNameLst>
                                      </p:cBhvr>
                                      <p:to>
                                        <p:strVal val="visible"/>
                                      </p:to>
                                    </p:set>
                                    <p:anim calcmode="lin" valueType="num">
                                      <p:cBhvr additive="base">
                                        <p:cTn id="13" dur="500" fill="hold"/>
                                        <p:tgtEl>
                                          <p:spTgt spid="1639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391">
                                            <p:txEl>
                                              <p:pRg st="3" end="3"/>
                                            </p:txEl>
                                          </p:spTgt>
                                        </p:tgtEl>
                                        <p:attrNameLst>
                                          <p:attrName>style.visibility</p:attrName>
                                        </p:attrNameLst>
                                      </p:cBhvr>
                                      <p:to>
                                        <p:strVal val="visible"/>
                                      </p:to>
                                    </p:set>
                                    <p:anim calcmode="lin" valueType="num">
                                      <p:cBhvr additive="base">
                                        <p:cTn id="19" dur="500" fill="hold"/>
                                        <p:tgtEl>
                                          <p:spTgt spid="16391">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391">
                                            <p:txEl>
                                              <p:pRg st="4" end="4"/>
                                            </p:txEl>
                                          </p:spTgt>
                                        </p:tgtEl>
                                        <p:attrNameLst>
                                          <p:attrName>style.visibility</p:attrName>
                                        </p:attrNameLst>
                                      </p:cBhvr>
                                      <p:to>
                                        <p:strVal val="visible"/>
                                      </p:to>
                                    </p:set>
                                    <p:anim calcmode="lin" valueType="num">
                                      <p:cBhvr additive="base">
                                        <p:cTn id="23"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6391">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6391">
                                            <p:txEl>
                                              <p:pRg st="5" end="5"/>
                                            </p:txEl>
                                          </p:spTgt>
                                        </p:tgtEl>
                                        <p:attrNameLst>
                                          <p:attrName>style.visibility</p:attrName>
                                        </p:attrNameLst>
                                      </p:cBhvr>
                                      <p:to>
                                        <p:strVal val="visible"/>
                                      </p:to>
                                    </p:set>
                                    <p:anim calcmode="lin" valueType="num">
                                      <p:cBhvr additive="base">
                                        <p:cTn id="27" dur="500" fill="hold"/>
                                        <p:tgtEl>
                                          <p:spTgt spid="16391">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6391">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6391">
                                            <p:txEl>
                                              <p:pRg st="6" end="6"/>
                                            </p:txEl>
                                          </p:spTgt>
                                        </p:tgtEl>
                                        <p:attrNameLst>
                                          <p:attrName>style.visibility</p:attrName>
                                        </p:attrNameLst>
                                      </p:cBhvr>
                                      <p:to>
                                        <p:strVal val="visible"/>
                                      </p:to>
                                    </p:set>
                                    <p:anim calcmode="lin" valueType="num">
                                      <p:cBhvr additive="base">
                                        <p:cTn id="31" dur="500" fill="hold"/>
                                        <p:tgtEl>
                                          <p:spTgt spid="16391">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63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80">
                                          <p:stCondLst>
                                            <p:cond delay="0"/>
                                          </p:stCondLst>
                                        </p:cTn>
                                        <p:tgtEl>
                                          <p:spTgt spid="2"/>
                                        </p:tgtEl>
                                      </p:cBhvr>
                                    </p:animEffect>
                                    <p:anim calcmode="lin" valueType="num">
                                      <p:cBhvr>
                                        <p:cTn id="3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gtEl>
                                      </p:cBhvr>
                                      <p:to x="100000" y="60000"/>
                                    </p:animScale>
                                    <p:animScale>
                                      <p:cBhvr>
                                        <p:cTn id="44" dur="166" decel="50000">
                                          <p:stCondLst>
                                            <p:cond delay="676"/>
                                          </p:stCondLst>
                                        </p:cTn>
                                        <p:tgtEl>
                                          <p:spTgt spid="2"/>
                                        </p:tgtEl>
                                      </p:cBhvr>
                                      <p:to x="100000" y="100000"/>
                                    </p:animScale>
                                    <p:animScale>
                                      <p:cBhvr>
                                        <p:cTn id="45" dur="26">
                                          <p:stCondLst>
                                            <p:cond delay="1312"/>
                                          </p:stCondLst>
                                        </p:cTn>
                                        <p:tgtEl>
                                          <p:spTgt spid="2"/>
                                        </p:tgtEl>
                                      </p:cBhvr>
                                      <p:to x="100000" y="80000"/>
                                    </p:animScale>
                                    <p:animScale>
                                      <p:cBhvr>
                                        <p:cTn id="46" dur="166" decel="50000">
                                          <p:stCondLst>
                                            <p:cond delay="1338"/>
                                          </p:stCondLst>
                                        </p:cTn>
                                        <p:tgtEl>
                                          <p:spTgt spid="2"/>
                                        </p:tgtEl>
                                      </p:cBhvr>
                                      <p:to x="100000" y="100000"/>
                                    </p:animScale>
                                    <p:animScale>
                                      <p:cBhvr>
                                        <p:cTn id="47" dur="26">
                                          <p:stCondLst>
                                            <p:cond delay="1642"/>
                                          </p:stCondLst>
                                        </p:cTn>
                                        <p:tgtEl>
                                          <p:spTgt spid="2"/>
                                        </p:tgtEl>
                                      </p:cBhvr>
                                      <p:to x="100000" y="90000"/>
                                    </p:animScale>
                                    <p:animScale>
                                      <p:cBhvr>
                                        <p:cTn id="48" dur="166" decel="50000">
                                          <p:stCondLst>
                                            <p:cond delay="1668"/>
                                          </p:stCondLst>
                                        </p:cTn>
                                        <p:tgtEl>
                                          <p:spTgt spid="2"/>
                                        </p:tgtEl>
                                      </p:cBhvr>
                                      <p:to x="100000" y="100000"/>
                                    </p:animScale>
                                    <p:animScale>
                                      <p:cBhvr>
                                        <p:cTn id="49" dur="26">
                                          <p:stCondLst>
                                            <p:cond delay="1808"/>
                                          </p:stCondLst>
                                        </p:cTn>
                                        <p:tgtEl>
                                          <p:spTgt spid="2"/>
                                        </p:tgtEl>
                                      </p:cBhvr>
                                      <p:to x="100000" y="95000"/>
                                    </p:animScale>
                                    <p:animScale>
                                      <p:cBhvr>
                                        <p:cTn id="5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قبل أن يكتمل العهد الجديد</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وينتشر بين المؤمنين الأوائل،</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اعتمدت الكنيسة على الوعاظ</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والمعلمين المتجولين</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من أجل الحق. </a:t>
            </a:r>
            <a:endParaRPr kumimoji="0" lang="en-US"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95587" name="Text Box 3"/>
          <p:cNvSpPr txBox="1">
            <a:spLocks noChangeArrowheads="1"/>
          </p:cNvSpPr>
          <p:nvPr/>
        </p:nvSpPr>
        <p:spPr bwMode="auto">
          <a:xfrm>
            <a:off x="8382406"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23528" y="5036983"/>
            <a:ext cx="8610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ولأن النُزل كانت قليلة وغير آمنة،</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فقد بقي هؤلاء المعلمون مع المسيحيين. </a:t>
            </a:r>
            <a:endParaRPr kumimoji="0" lang="en-US"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المناسبة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863842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320">
                                            <p:txEl>
                                              <p:pRg st="1" end="1"/>
                                            </p:txEl>
                                          </p:spTgt>
                                        </p:tgtEl>
                                        <p:attrNameLst>
                                          <p:attrName>style.visibility</p:attrName>
                                        </p:attrNameLst>
                                      </p:cBhvr>
                                      <p:to>
                                        <p:strVal val="visible"/>
                                      </p:to>
                                    </p:set>
                                    <p:anim calcmode="lin" valueType="num">
                                      <p:cBhvr additive="base">
                                        <p:cTn id="11" dur="500" fill="hold"/>
                                        <p:tgtEl>
                                          <p:spTgt spid="133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20">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320">
                                            <p:txEl>
                                              <p:pRg st="2" end="2"/>
                                            </p:txEl>
                                          </p:spTgt>
                                        </p:tgtEl>
                                        <p:attrNameLst>
                                          <p:attrName>style.visibility</p:attrName>
                                        </p:attrNameLst>
                                      </p:cBhvr>
                                      <p:to>
                                        <p:strVal val="visible"/>
                                      </p:to>
                                    </p:set>
                                    <p:anim calcmode="lin" valueType="num">
                                      <p:cBhvr additive="base">
                                        <p:cTn id="15" dur="500" fill="hold"/>
                                        <p:tgtEl>
                                          <p:spTgt spid="1332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20">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320">
                                            <p:txEl>
                                              <p:pRg st="3" end="3"/>
                                            </p:txEl>
                                          </p:spTgt>
                                        </p:tgtEl>
                                        <p:attrNameLst>
                                          <p:attrName>style.visibility</p:attrName>
                                        </p:attrNameLst>
                                      </p:cBhvr>
                                      <p:to>
                                        <p:strVal val="visible"/>
                                      </p:to>
                                    </p:set>
                                    <p:anim calcmode="lin" valueType="num">
                                      <p:cBhvr additive="base">
                                        <p:cTn id="19" dur="500" fill="hold"/>
                                        <p:tgtEl>
                                          <p:spTgt spid="1332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20">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320">
                                            <p:txEl>
                                              <p:pRg st="4" end="4"/>
                                            </p:txEl>
                                          </p:spTgt>
                                        </p:tgtEl>
                                        <p:attrNameLst>
                                          <p:attrName>style.visibility</p:attrName>
                                        </p:attrNameLst>
                                      </p:cBhvr>
                                      <p:to>
                                        <p:strVal val="visible"/>
                                      </p:to>
                                    </p:set>
                                    <p:anim calcmode="lin" valueType="num">
                                      <p:cBhvr additive="base">
                                        <p:cTn id="23" dur="500" fill="hold"/>
                                        <p:tgtEl>
                                          <p:spTgt spid="1332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32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uiExpand="1" build="p" autoUpdateAnimBg="0"/>
      <p:bldP spid="7" grpId="0" uiExpand="1"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تساءل العديد من المضيفين، أي المعلمين يجب أن</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أرحب بهم في  منزلي؟</a:t>
            </a:r>
            <a:endParaRPr kumimoji="0" lang="en-US"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95587" name="Text Box 3"/>
          <p:cNvSpPr txBox="1">
            <a:spLocks noChangeArrowheads="1"/>
          </p:cNvSpPr>
          <p:nvPr/>
        </p:nvSpPr>
        <p:spPr bwMode="auto">
          <a:xfrm>
            <a:off x="8382406"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536" y="4509120"/>
            <a:ext cx="8610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يأمر يوحنا المرأة المضيفة</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أن تضع حدود</a:t>
            </a:r>
            <a:r>
              <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a:t>
            </a: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لمحبتها</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برفض إيواء المعلمين الكذبة أو تشجيعهم</a:t>
            </a:r>
            <a:endParaRPr kumimoji="0" lang="ar-JO"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بأي شكل من الأشكال.</a:t>
            </a:r>
            <a:endParaRPr kumimoji="0" lang="en-US" altLang="zh-CN" sz="36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المناسبة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459302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3320">
                                            <p:txEl>
                                              <p:pRg st="1" end="1"/>
                                            </p:txEl>
                                          </p:spTgt>
                                        </p:tgtEl>
                                        <p:attrNameLst>
                                          <p:attrName>style.visibility</p:attrName>
                                        </p:attrNameLst>
                                      </p:cBhvr>
                                      <p:to>
                                        <p:strVal val="visible"/>
                                      </p:to>
                                    </p:set>
                                    <p:anim calcmode="lin" valueType="num">
                                      <p:cBhvr additive="base">
                                        <p:cTn id="12" dur="500" fill="hold"/>
                                        <p:tgtEl>
                                          <p:spTgt spid="1332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3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additive="base">
                                        <p:cTn id="2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1" end="1"/>
                                            </p:txEl>
                                          </p:spTgt>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 calcmode="lin" valueType="num">
                                      <p:cBhvr additive="base">
                                        <p:cTn id="26"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2" end="2"/>
                                            </p:txEl>
                                          </p:spTgt>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uiExpand="1"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طريقتين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08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algn="ctr" defTabSz="457200" rtl="1"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dirty="0"/>
              <a:t>تم مخاطبة امرأة مجهولة و</a:t>
            </a:r>
            <a:r>
              <a:rPr lang="ar-JO" dirty="0"/>
              <a:t>أ</a:t>
            </a:r>
            <a:r>
              <a:rPr lang="ar-SA" dirty="0"/>
              <a:t>ولادها ( ع 1), والذين من المحتمل </a:t>
            </a:r>
            <a:r>
              <a:rPr lang="ar-JO" dirty="0"/>
              <a:t>أ</a:t>
            </a:r>
            <a:r>
              <a:rPr lang="ar-SA" dirty="0"/>
              <a:t>ن يكونوا قد فتحوا منازلهم لخدمات الكنيسة</a:t>
            </a:r>
            <a:r>
              <a:rPr lang="ar-JO" dirty="0"/>
              <a:t>،</a:t>
            </a:r>
            <a:r>
              <a:rPr lang="ar-SA" dirty="0"/>
              <a:t> و</a:t>
            </a:r>
            <a:r>
              <a:rPr lang="ar-JO" dirty="0"/>
              <a:t>إ</a:t>
            </a:r>
            <a:r>
              <a:rPr lang="ar-SA" dirty="0"/>
              <a:t>يواء </a:t>
            </a:r>
            <a:r>
              <a:rPr lang="ar-JO" dirty="0"/>
              <a:t>أ</a:t>
            </a:r>
            <a:r>
              <a:rPr lang="ar-SA" dirty="0"/>
              <a:t>و استقبال الوعاظ او الكارزين ال</a:t>
            </a:r>
            <a:r>
              <a:rPr lang="ar-JO" dirty="0"/>
              <a:t>متجولين</a:t>
            </a:r>
            <a:r>
              <a:rPr lang="ar-SA" dirty="0"/>
              <a:t> .</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DB9B6F30-9540-AB4A-89C2-6ECB4CE93CE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83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rtl="1">
              <a:defRPr/>
            </a:pPr>
            <a:r>
              <a:rPr lang="ar-SA" sz="8800" dirty="0">
                <a:effectLst>
                  <a:glow rad="127000">
                    <a:schemeClr val="tx1"/>
                  </a:glow>
                </a:effectLst>
                <a:ea typeface="ＭＳ Ｐゴシック" charset="0"/>
              </a:rPr>
              <a:t>2 يوحنا</a:t>
            </a:r>
            <a:r>
              <a:rPr lang="ar-JO" sz="8800" dirty="0">
                <a:effectLst>
                  <a:glow rad="127000">
                    <a:schemeClr val="tx1"/>
                  </a:glow>
                </a:effectLst>
                <a:ea typeface="ＭＳ Ｐゴシック" charset="0"/>
              </a:rPr>
              <a:t> 1-6</a:t>
            </a:r>
            <a:r>
              <a:rPr lang="en-US" sz="8800" dirty="0">
                <a:effectLst>
                  <a:glow rad="127000">
                    <a:schemeClr val="tx1"/>
                  </a:glow>
                </a:effectLst>
                <a:ea typeface="ＭＳ Ｐゴシック" charset="0"/>
              </a:rPr>
              <a:t> </a:t>
            </a:r>
          </a:p>
        </p:txBody>
      </p:sp>
    </p:spTree>
    <p:extLst>
      <p:ext uri="{BB962C8B-B14F-4D97-AF65-F5344CB8AC3E}">
        <p14:creationId xmlns:p14="http://schemas.microsoft.com/office/powerpoint/2010/main" val="19697897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 </a:t>
            </a:r>
            <a:r>
              <a:rPr lang="ar-SA" sz="4800" dirty="0">
                <a:effectLst>
                  <a:glow rad="127000">
                    <a:schemeClr val="tx1"/>
                  </a:glow>
                </a:effectLst>
                <a:ea typeface="ＭＳ Ｐゴシック" charset="0"/>
              </a:rPr>
              <a:t>مساندة المعلمين </a:t>
            </a:r>
            <a:r>
              <a:rPr lang="ar-SA" sz="4800" dirty="0">
                <a:solidFill>
                  <a:srgbClr val="FFFF00"/>
                </a:solidFill>
                <a:effectLst>
                  <a:glow rad="127000">
                    <a:schemeClr val="tx1"/>
                  </a:glow>
                </a:effectLst>
                <a:ea typeface="ＭＳ Ｐゴシック" charset="0"/>
              </a:rPr>
              <a:t>الحقيقي</a:t>
            </a:r>
            <a:r>
              <a:rPr lang="ar-JO" sz="4800" dirty="0">
                <a:solidFill>
                  <a:srgbClr val="FFFF00"/>
                </a:solidFill>
                <a:effectLst>
                  <a:glow rad="127000">
                    <a:schemeClr val="tx1"/>
                  </a:glow>
                </a:effectLst>
                <a:ea typeface="ＭＳ Ｐゴシック" charset="0"/>
              </a:rPr>
              <a:t>ي</a:t>
            </a:r>
            <a:r>
              <a:rPr lang="ar-SA" sz="4800" dirty="0">
                <a:solidFill>
                  <a:srgbClr val="FFFF00"/>
                </a:solidFill>
                <a:effectLst>
                  <a:glow rad="127000">
                    <a:schemeClr val="tx1"/>
                  </a:glow>
                </a:effectLst>
                <a:ea typeface="ＭＳ Ｐゴシック" charset="0"/>
              </a:rPr>
              <a:t>ن</a:t>
            </a:r>
            <a:r>
              <a:rPr lang="ar-JO" sz="4800" dirty="0">
                <a:effectLst>
                  <a:glow rad="127000">
                    <a:schemeClr val="tx1"/>
                  </a:glow>
                </a:effectLst>
                <a:ea typeface="ＭＳ Ｐゴシック" charset="0"/>
              </a:rPr>
              <a:t> (1-6)</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853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14F476F-9C35-C34B-BA5F-12558EEEA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997" y="1484784"/>
            <a:ext cx="3370484" cy="2249777"/>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p:cNvSpPr>
            <a:spLocks noGrp="1" noChangeArrowheads="1"/>
          </p:cNvSpPr>
          <p:nvPr>
            <p:ph type="title" idx="4294967295"/>
          </p:nvPr>
        </p:nvSpPr>
        <p:spPr>
          <a:xfrm>
            <a:off x="1752599" y="228600"/>
            <a:ext cx="5987559" cy="533400"/>
          </a:xfrm>
          <a:solidFill>
            <a:schemeClr val="bg1"/>
          </a:solidFill>
        </p:spPr>
        <p:txBody>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موازنة المحبة والحق</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60770" name="Text Box 3"/>
          <p:cNvSpPr txBox="1">
            <a:spLocks noChangeArrowheads="1"/>
          </p:cNvSpPr>
          <p:nvPr/>
        </p:nvSpPr>
        <p:spPr bwMode="auto">
          <a:xfrm>
            <a:off x="836439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2195725" y="1201929"/>
            <a:ext cx="525336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a:t>
            </a:r>
            <a:r>
              <a:rPr kumimoji="0" lang="en-US"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a:t>
            </a:r>
            <a:r>
              <a:rPr kumimoji="0" lang="ar-JO"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كل ما تحتاجه هو الحب</a:t>
            </a:r>
            <a:r>
              <a:rPr kumimoji="0" lang="ru-RU"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a:t>
            </a:r>
            <a:r>
              <a:rPr kumimoji="0" lang="en-US"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 (</a:t>
            </a:r>
            <a:r>
              <a:rPr kumimoji="0" lang="ar-JO"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فريق البيتلز</a:t>
            </a:r>
            <a:r>
              <a:rPr kumimoji="0" lang="en-US"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a:t>
            </a:r>
            <a:br>
              <a:rPr kumimoji="0" lang="en-US"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br>
            <a:r>
              <a:rPr kumimoji="0" lang="ar-JO" altLang="ja-JP"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هل توافق؟     لماذا ولماذا لا؟</a:t>
            </a:r>
            <a:endParaRPr kumimoji="0" lang="en-US" sz="28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endParaRP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sp>
        <p:nvSpPr>
          <p:cNvPr id="29731" name="Text Box 35"/>
          <p:cNvSpPr txBox="1">
            <a:spLocks noChangeArrowheads="1"/>
          </p:cNvSpPr>
          <p:nvPr/>
        </p:nvSpPr>
        <p:spPr bwMode="auto">
          <a:xfrm rot="20693385">
            <a:off x="288423" y="4438332"/>
            <a:ext cx="26981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العاطفة المتطرفة</a:t>
            </a:r>
            <a:endParaRPr kumimoji="0" lang="en-US" sz="36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sp>
        <p:nvSpPr>
          <p:cNvPr id="29732" name="Text Box 36"/>
          <p:cNvSpPr txBox="1">
            <a:spLocks noChangeArrowheads="1"/>
          </p:cNvSpPr>
          <p:nvPr/>
        </p:nvSpPr>
        <p:spPr bwMode="auto">
          <a:xfrm rot="854386">
            <a:off x="7120231" y="4428424"/>
            <a:ext cx="118974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القسوة</a:t>
            </a:r>
            <a:endParaRPr kumimoji="0" lang="en-US" sz="36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sp>
        <p:nvSpPr>
          <p:cNvPr id="29733" name="Text Box 37"/>
          <p:cNvSpPr txBox="1">
            <a:spLocks noChangeArrowheads="1"/>
          </p:cNvSpPr>
          <p:nvPr/>
        </p:nvSpPr>
        <p:spPr bwMode="auto">
          <a:xfrm>
            <a:off x="3098478" y="3212976"/>
            <a:ext cx="33910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rPr>
              <a:t>الميزان</a:t>
            </a:r>
            <a:endParaRPr kumimoji="0" lang="en-US" sz="3600" b="1" u="none" strike="noStrike" kern="1200" cap="none" spc="0" normalizeH="0" baseline="0" noProof="0" dirty="0">
              <a:ln>
                <a:noFill/>
              </a:ln>
              <a:solidFill>
                <a:srgbClr val="00172E"/>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ED018F3-1356-D54A-BD2D-AE320F4F6B3A}"/>
              </a:ext>
            </a:extLst>
          </p:cNvPr>
          <p:cNvGrpSpPr/>
          <p:nvPr/>
        </p:nvGrpSpPr>
        <p:grpSpPr>
          <a:xfrm rot="20654668">
            <a:off x="297253" y="5011753"/>
            <a:ext cx="3706118" cy="1910407"/>
            <a:chOff x="433834" y="4992627"/>
            <a:chExt cx="3706118" cy="1910407"/>
          </a:xfrm>
        </p:grpSpPr>
        <p:pic>
          <p:nvPicPr>
            <p:cNvPr id="34" name="Picture 2">
              <a:extLst>
                <a:ext uri="{FF2B5EF4-FFF2-40B4-BE49-F238E27FC236}">
                  <a16:creationId xmlns:a16="http://schemas.microsoft.com/office/drawing/2014/main" id="{DD5521FE-E44B-704D-9185-C9CCD97B6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7">
              <a:extLst>
                <a:ext uri="{FF2B5EF4-FFF2-40B4-BE49-F238E27FC236}">
                  <a16:creationId xmlns:a16="http://schemas.microsoft.com/office/drawing/2014/main" id="{DEA97518-D4BB-354F-8AE2-38226EAA151D}"/>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المحبة</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sp>
          <p:nvSpPr>
            <p:cNvPr id="38" name="Text Box 37">
              <a:extLst>
                <a:ext uri="{FF2B5EF4-FFF2-40B4-BE49-F238E27FC236}">
                  <a16:creationId xmlns:a16="http://schemas.microsoft.com/office/drawing/2014/main" id="{A64753F8-9FB0-D74A-9E6F-9737A6ABD6B8}"/>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الحق</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762E9BA8-7350-6941-8766-4AA3D72A43B3}"/>
              </a:ext>
            </a:extLst>
          </p:cNvPr>
          <p:cNvGrpSpPr/>
          <p:nvPr/>
        </p:nvGrpSpPr>
        <p:grpSpPr>
          <a:xfrm rot="841554">
            <a:off x="5377351" y="5039710"/>
            <a:ext cx="3706118" cy="1910407"/>
            <a:chOff x="433834" y="4992627"/>
            <a:chExt cx="3706118" cy="1910407"/>
          </a:xfrm>
        </p:grpSpPr>
        <p:pic>
          <p:nvPicPr>
            <p:cNvPr id="41" name="Picture 2">
              <a:extLst>
                <a:ext uri="{FF2B5EF4-FFF2-40B4-BE49-F238E27FC236}">
                  <a16:creationId xmlns:a16="http://schemas.microsoft.com/office/drawing/2014/main" id="{7732DFD8-E992-D34E-B7E5-3F18E30472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37">
              <a:extLst>
                <a:ext uri="{FF2B5EF4-FFF2-40B4-BE49-F238E27FC236}">
                  <a16:creationId xmlns:a16="http://schemas.microsoft.com/office/drawing/2014/main" id="{AC61A7E0-7238-4B43-B788-85C5B2DF77E0}"/>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المحبة</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sp>
          <p:nvSpPr>
            <p:cNvPr id="43" name="Text Box 37">
              <a:extLst>
                <a:ext uri="{FF2B5EF4-FFF2-40B4-BE49-F238E27FC236}">
                  <a16:creationId xmlns:a16="http://schemas.microsoft.com/office/drawing/2014/main" id="{4242FA44-A874-B749-AE57-F17845F314FB}"/>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الحق</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5298292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linds(horizontal)">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9731"/>
                                        </p:tgtEl>
                                        <p:attrNameLst>
                                          <p:attrName>style.visibility</p:attrName>
                                        </p:attrNameLst>
                                      </p:cBhvr>
                                      <p:to>
                                        <p:strVal val="visible"/>
                                      </p:to>
                                    </p:set>
                                    <p:animEffect transition="in" filter="dissolve">
                                      <p:cBhvr>
                                        <p:cTn id="28" dur="500"/>
                                        <p:tgtEl>
                                          <p:spTgt spid="2973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9732"/>
                                        </p:tgtEl>
                                        <p:attrNameLst>
                                          <p:attrName>style.visibility</p:attrName>
                                        </p:attrNameLst>
                                      </p:cBhvr>
                                      <p:to>
                                        <p:strVal val="visible"/>
                                      </p:to>
                                    </p:set>
                                    <p:animEffect transition="in" filter="dissolve">
                                      <p:cBhvr>
                                        <p:cTn id="33" dur="500"/>
                                        <p:tgtEl>
                                          <p:spTgt spid="2973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blinds(horizontal)">
                                      <p:cBhvr>
                                        <p:cTn id="38" dur="500"/>
                                        <p:tgtEl>
                                          <p:spTgt spid="409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9733"/>
                                        </p:tgtEl>
                                        <p:attrNameLst>
                                          <p:attrName>style.visibility</p:attrName>
                                        </p:attrNameLst>
                                      </p:cBhvr>
                                      <p:to>
                                        <p:strVal val="visible"/>
                                      </p:to>
                                    </p:set>
                                    <p:animEffect transition="in" filter="blinds(horizontal)">
                                      <p:cBhvr>
                                        <p:cTn id="41" dur="500"/>
                                        <p:tgtEl>
                                          <p:spTgt spid="29733"/>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29698"/>
                                        </p:tgtEl>
                                        <p:attrNameLst>
                                          <p:attrName>style.visibility</p:attrName>
                                        </p:attrNameLst>
                                      </p:cBhvr>
                                      <p:to>
                                        <p:strVal val="visible"/>
                                      </p:to>
                                    </p:set>
                                    <p:animEffect transition="in" filter="dissolve">
                                      <p:cBhvr>
                                        <p:cTn id="45"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٢ يوحنا ١ : ١-٢</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1 الشيخ إلى كيرية المختارة، وإلى أولادها الذين أنا أحبهم بالحق، ولست أنا فقط، بل أيضا جميع الذين قد عرفوا الحق</a:t>
            </a:r>
            <a:r>
              <a:rPr lang="ar-JO" sz="4000" dirty="0">
                <a:effectLst>
                  <a:glow rad="127000">
                    <a:schemeClr val="tx1"/>
                  </a:glow>
                </a:effectLst>
                <a:ea typeface="ＭＳ Ｐゴシック" charset="0"/>
              </a:rPr>
              <a:t> 2 </a:t>
            </a:r>
            <a:r>
              <a:rPr lang="ar-SA" sz="4000" dirty="0">
                <a:effectLst>
                  <a:glow rad="127000">
                    <a:schemeClr val="tx1"/>
                  </a:glow>
                </a:effectLst>
                <a:ea typeface="ＭＳ Ｐゴシック" charset="0"/>
              </a:rPr>
              <a:t>من أجل الحق الذي يثبت فينا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وسيكون معنا إلى الأبد:</a:t>
            </a:r>
          </a:p>
        </p:txBody>
      </p:sp>
    </p:spTree>
    <p:extLst>
      <p:ext uri="{BB962C8B-B14F-4D97-AF65-F5344CB8AC3E}">
        <p14:creationId xmlns:p14="http://schemas.microsoft.com/office/powerpoint/2010/main" val="1041152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000" dirty="0">
                <a:effectLst>
                  <a:glow rad="127000">
                    <a:schemeClr val="tx1"/>
                  </a:glow>
                </a:effectLst>
                <a:ea typeface="ＭＳ Ｐゴシック" charset="0"/>
              </a:rPr>
              <a:t>٢ يوحنا ١ : ٣-٤</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3 تكون معكم نعمة ورحمة وسلام من الله الآب</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ومن الرب يسوع المسيح، ابن الآب بالحق والمحبة</a:t>
            </a:r>
            <a:r>
              <a:rPr lang="ar-JO" sz="4000" dirty="0">
                <a:effectLst>
                  <a:glow rad="127000">
                    <a:schemeClr val="tx1"/>
                  </a:glow>
                </a:effectLst>
                <a:ea typeface="ＭＳ Ｐゴシック" charset="0"/>
              </a:rPr>
              <a:t> 4 </a:t>
            </a:r>
            <a:r>
              <a:rPr lang="ar-SA" sz="4000" dirty="0">
                <a:effectLst>
                  <a:glow rad="127000">
                    <a:schemeClr val="tx1"/>
                  </a:glow>
                </a:effectLst>
                <a:ea typeface="ＭＳ Ｐゴシック" charset="0"/>
              </a:rPr>
              <a:t>فرحت جدا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لأني وجدت من أولادك بعضا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سالكين في الحق، كما أخذنا وصية من الآب.</a:t>
            </a:r>
          </a:p>
        </p:txBody>
      </p:sp>
    </p:spTree>
    <p:extLst>
      <p:ext uri="{BB962C8B-B14F-4D97-AF65-F5344CB8AC3E}">
        <p14:creationId xmlns:p14="http://schemas.microsoft.com/office/powerpoint/2010/main" val="2666749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05571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4000" dirty="0"/>
              <a:t>٢ يوحنا ١ : ٥-٦</a:t>
            </a:r>
            <a:br>
              <a:rPr lang="en-US" sz="4000" dirty="0"/>
            </a:br>
            <a:br>
              <a:rPr lang="ar-SA" sz="4000" dirty="0"/>
            </a:br>
            <a:r>
              <a:rPr lang="ar-SA" sz="4000" dirty="0"/>
              <a:t>5 والآن أطلب منك يا كيرية، لا كأني أكتب إليك وصية جديدة، بل التي كانت عندنا من البدء: أن يحب بعضنا بعضا</a:t>
            </a:r>
            <a:r>
              <a:rPr lang="ar-JO" sz="4000" dirty="0"/>
              <a:t>ً 6 </a:t>
            </a:r>
            <a:r>
              <a:rPr lang="ar-SA" sz="4000" dirty="0"/>
              <a:t>وهذه هي المحبة: أن نسلك بحسب وصاياه</a:t>
            </a:r>
            <a:r>
              <a:rPr lang="ar-JO" sz="4000" dirty="0"/>
              <a:t>،</a:t>
            </a:r>
            <a:r>
              <a:rPr lang="ar-SA" sz="4000" dirty="0"/>
              <a:t> هذه هي الوصية: كما سمعتم من البدء أن تسلكوا فيها.</a:t>
            </a:r>
          </a:p>
        </p:txBody>
      </p:sp>
    </p:spTree>
    <p:extLst>
      <p:ext uri="{BB962C8B-B14F-4D97-AF65-F5344CB8AC3E}">
        <p14:creationId xmlns:p14="http://schemas.microsoft.com/office/powerpoint/2010/main" val="8229860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2246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ar-SA" sz="40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رومية ١٢ : ١٣</a:t>
            </a:r>
          </a:p>
          <a:p>
            <a:pPr algn="r">
              <a:spcBef>
                <a:spcPct val="50000"/>
              </a:spcBef>
              <a:defRPr/>
            </a:pPr>
            <a:r>
              <a:rPr lang="ar-JO" sz="40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مشتركين في احتياجات القديسين عاكفين على إضافة الغرباء.</a:t>
            </a:r>
            <a:r>
              <a:rPr lang="ar-SA" sz="40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627716" name="Text Box 4"/>
          <p:cNvSpPr txBox="1">
            <a:spLocks noChangeArrowheads="1"/>
          </p:cNvSpPr>
          <p:nvPr/>
        </p:nvSpPr>
        <p:spPr bwMode="auto">
          <a:xfrm>
            <a:off x="685800" y="5334000"/>
            <a:ext cx="7924800"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ar-SA"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١بطرس ٤ : ٩</a:t>
            </a:r>
          </a:p>
          <a:p>
            <a:pPr algn="r">
              <a:spcBef>
                <a:spcPct val="50000"/>
              </a:spcBef>
              <a:defRPr/>
            </a:pP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كونوا مضيفين بعضكم بعضاً بلا دمدمة.</a:t>
            </a:r>
            <a:r>
              <a:rPr lang="ar-SA"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627717" name="Text Box 5"/>
          <p:cNvSpPr txBox="1">
            <a:spLocks noChangeArrowheads="1"/>
          </p:cNvSpPr>
          <p:nvPr/>
        </p:nvSpPr>
        <p:spPr bwMode="auto">
          <a:xfrm>
            <a:off x="1043608" y="3048000"/>
            <a:ext cx="8104584" cy="2031325"/>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spcBef>
                <a:spcPct val="50000"/>
              </a:spcBef>
              <a:defRPr/>
            </a:pPr>
            <a:r>
              <a:rPr lang="ar-SA" sz="3600" b="1" dirty="0">
                <a:solidFill>
                  <a:srgbClr val="FFFFFF"/>
                </a:solidFill>
                <a:effectLst>
                  <a:glow rad="101600">
                    <a:schemeClr val="tx1">
                      <a:alpha val="75000"/>
                    </a:schemeClr>
                  </a:glow>
                  <a:outerShdw blurRad="38100" dist="38100" dir="2700000" algn="tl">
                    <a:srgbClr val="000000"/>
                  </a:outerShdw>
                </a:effectLst>
                <a:latin typeface="Arial" panose="020B0604020202020204" pitchFamily="34" charset="0"/>
                <a:cs typeface="Arial" panose="020B0604020202020204" pitchFamily="34" charset="0"/>
              </a:rPr>
              <a:t>١ تيموثاوس ٣ : ٢</a:t>
            </a:r>
          </a:p>
          <a:p>
            <a:pPr algn="r">
              <a:spcBef>
                <a:spcPct val="50000"/>
              </a:spcBef>
              <a:defRPr/>
            </a:pPr>
            <a:r>
              <a:rPr lang="ar-JO" sz="3600" b="1" dirty="0">
                <a:solidFill>
                  <a:srgbClr val="FFFFFF"/>
                </a:solidFill>
                <a:effectLst>
                  <a:glow rad="101600">
                    <a:schemeClr val="tx1">
                      <a:alpha val="75000"/>
                    </a:schemeClr>
                  </a:glow>
                  <a:outerShdw blurRad="38100" dist="38100" dir="2700000" algn="tl">
                    <a:srgbClr val="000000"/>
                  </a:outerShdw>
                </a:effectLst>
                <a:latin typeface="Arial" panose="020B0604020202020204" pitchFamily="34" charset="0"/>
                <a:cs typeface="Arial" panose="020B0604020202020204" pitchFamily="34" charset="0"/>
              </a:rPr>
              <a:t>فيجب أن يكون الأسقف بلا لوم، بعل امرأة واحدة، صاحياً عاقلاً محتشماً مضيفاً للغرباء صالحاً للتعليم.</a:t>
            </a:r>
            <a:endParaRPr lang="ar-SA" sz="3600" b="1" dirty="0">
              <a:solidFill>
                <a:srgbClr val="FFFFFF"/>
              </a:solidFill>
              <a:effectLst>
                <a:glow rad="101600">
                  <a:schemeClr val="tx1">
                    <a:alpha val="75000"/>
                  </a:schemeClr>
                </a:glow>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b="1" dirty="0">
              <a:solidFill>
                <a:srgbClr val="000000"/>
              </a:solidFill>
              <a:latin typeface="Arial" panose="020B0604020202020204" pitchFamily="34" charset="0"/>
              <a:cs typeface="Arial" panose="020B0604020202020204" pitchFamily="34" charset="0"/>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8739" name="Text Box 3"/>
          <p:cNvSpPr txBox="1">
            <a:spLocks noChangeArrowheads="1"/>
          </p:cNvSpPr>
          <p:nvPr/>
        </p:nvSpPr>
        <p:spPr bwMode="auto">
          <a:xfrm>
            <a:off x="1691680" y="4221088"/>
            <a:ext cx="7144072" cy="2246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spcBef>
                <a:spcPct val="50000"/>
              </a:spcBef>
              <a:defRPr/>
            </a:pPr>
            <a:r>
              <a:rPr lang="ar-SA" sz="4000" b="1" dirty="0">
                <a:solidFill>
                  <a:srgbClr val="FFFFFF"/>
                </a:solidFill>
                <a:effectLst>
                  <a:glow rad="228600">
                    <a:schemeClr val="tx1"/>
                  </a:glow>
                </a:effectLst>
                <a:latin typeface="Arial" panose="020B0604020202020204" pitchFamily="34" charset="0"/>
                <a:cs typeface="Arial" panose="020B0604020202020204" pitchFamily="34" charset="0"/>
              </a:rPr>
              <a:t>عبرانيين ١٣ : ٢</a:t>
            </a:r>
          </a:p>
          <a:p>
            <a:pPr algn="r">
              <a:spcBef>
                <a:spcPct val="50000"/>
              </a:spcBef>
              <a:defRPr/>
            </a:pPr>
            <a:r>
              <a:rPr lang="ar-SA" sz="4000" b="1" dirty="0">
                <a:solidFill>
                  <a:srgbClr val="FFFFFF"/>
                </a:solidFill>
                <a:effectLst>
                  <a:glow rad="228600">
                    <a:schemeClr val="tx1"/>
                  </a:glow>
                </a:effectLst>
                <a:latin typeface="Arial" panose="020B0604020202020204" pitchFamily="34" charset="0"/>
                <a:cs typeface="Arial" panose="020B0604020202020204" pitchFamily="34" charset="0"/>
              </a:rPr>
              <a:t>لا تنسوا إضافة الغرباء، لأن بها أضاف أناس ملائكة وهم لا يدرون.</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latin typeface="Arial" panose="020B0604020202020204" pitchFamily="34" charset="0"/>
              <a:cs typeface="Arial" panose="020B0604020202020204" pitchFamily="34" charset="0"/>
            </a:endParaRPr>
          </a:p>
        </p:txBody>
      </p:sp>
      <p:sp>
        <p:nvSpPr>
          <p:cNvPr id="607235" name="Text Box 3"/>
          <p:cNvSpPr txBox="1">
            <a:spLocks noChangeArrowheads="1"/>
          </p:cNvSpPr>
          <p:nvPr/>
        </p:nvSpPr>
        <p:spPr bwMode="auto">
          <a:xfrm>
            <a:off x="4759771" y="228600"/>
            <a:ext cx="4276725" cy="4093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rtl="1"/>
            <a:r>
              <a:rPr lang="ar-SA" sz="4000" dirty="0">
                <a:latin typeface="Arial" panose="020B0604020202020204" pitchFamily="34" charset="0"/>
                <a:cs typeface="Arial" panose="020B0604020202020204" pitchFamily="34" charset="0"/>
              </a:rPr>
              <a:t>رومية ١٥ : ٢٤</a:t>
            </a:r>
          </a:p>
          <a:p>
            <a:pPr algn="r" rtl="1"/>
            <a:r>
              <a:rPr lang="ar-SA" sz="4000" dirty="0">
                <a:latin typeface="Arial" panose="020B0604020202020204" pitchFamily="34" charset="0"/>
                <a:cs typeface="Arial" panose="020B0604020202020204" pitchFamily="34" charset="0"/>
              </a:rPr>
              <a:t>فعندما أذهب إلى </a:t>
            </a:r>
            <a:r>
              <a:rPr lang="ar-JO" sz="4000" dirty="0">
                <a:latin typeface="Arial" panose="020B0604020202020204" pitchFamily="34" charset="0"/>
                <a:cs typeface="Arial" panose="020B0604020202020204" pitchFamily="34" charset="0"/>
              </a:rPr>
              <a:t>إ</a:t>
            </a:r>
            <a:r>
              <a:rPr lang="ar-SA" sz="4000" dirty="0">
                <a:latin typeface="Arial" panose="020B0604020202020204" pitchFamily="34" charset="0"/>
                <a:cs typeface="Arial" panose="020B0604020202020204" pitchFamily="34" charset="0"/>
              </a:rPr>
              <a:t>سبانيا آتي إليكم</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لأني أرجو أن أراكم في مروري وتشيعوني إلى هناك، إن تمل</a:t>
            </a:r>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ت أولا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منكم جزئيا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a:t>
            </a: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solidFill>
                <a:srgbClr val="000000"/>
              </a:solidFill>
              <a:latin typeface="Arial" panose="020B0604020202020204" pitchFamily="34" charset="0"/>
              <a:cs typeface="Arial" panose="020B0604020202020204" pitchFamily="34" charset="0"/>
            </a:endParaRPr>
          </a:p>
        </p:txBody>
      </p:sp>
      <p:sp>
        <p:nvSpPr>
          <p:cNvPr id="609283" name="Text Box 1027"/>
          <p:cNvSpPr txBox="1">
            <a:spLocks noChangeArrowheads="1"/>
          </p:cNvSpPr>
          <p:nvPr/>
        </p:nvSpPr>
        <p:spPr bwMode="auto">
          <a:xfrm>
            <a:off x="5076056" y="228600"/>
            <a:ext cx="3923928" cy="347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algn="r" rtl="1"/>
            <a:r>
              <a:rPr lang="ar-SA" sz="4000" dirty="0">
                <a:latin typeface="Arial" panose="020B0604020202020204" pitchFamily="34" charset="0"/>
                <a:cs typeface="Arial" panose="020B0604020202020204" pitchFamily="34" charset="0"/>
              </a:rPr>
              <a:t>١ كورنثوس ١٦ : ٦</a:t>
            </a:r>
          </a:p>
          <a:p>
            <a:pPr algn="r" rtl="1"/>
            <a:r>
              <a:rPr lang="ar-SA" sz="4000" dirty="0">
                <a:latin typeface="Arial" panose="020B0604020202020204" pitchFamily="34" charset="0"/>
                <a:cs typeface="Arial" panose="020B0604020202020204" pitchFamily="34" charset="0"/>
              </a:rPr>
              <a:t>وربما أمكث عندكم أو أشتي أيضا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لكي تشيعوني إلى حيثما أذهب.</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40"/>
            <a:ext cx="9180512"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algn="ctr" defTabSz="457200" rtl="1"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أ</a:t>
            </a:r>
            <a:r>
              <a:rPr lang="ar-SA" dirty="0"/>
              <a:t>حد ال</a:t>
            </a:r>
            <a:r>
              <a:rPr lang="ar-JO" dirty="0"/>
              <a:t>أ</a:t>
            </a:r>
            <a:r>
              <a:rPr lang="ar-SA" dirty="0"/>
              <a:t>دلة على الخلاص هو ال</a:t>
            </a:r>
            <a:r>
              <a:rPr lang="ar-JO" dirty="0"/>
              <a:t>إ</a:t>
            </a:r>
            <a:r>
              <a:rPr lang="ar-SA" dirty="0"/>
              <a:t>ستمرار في الايمان</a:t>
            </a:r>
            <a:r>
              <a:rPr lang="ar-JO" dirty="0"/>
              <a:t>،</a:t>
            </a:r>
            <a:r>
              <a:rPr lang="ar-SA" dirty="0"/>
              <a:t> بأن يسوع المسيح مات بجسد حقيقي (ع 7), في حين </a:t>
            </a:r>
            <a:r>
              <a:rPr lang="ar-JO" dirty="0"/>
              <a:t>أ</a:t>
            </a:r>
            <a:r>
              <a:rPr lang="ar-SA" dirty="0"/>
              <a:t>ن </a:t>
            </a:r>
            <a:r>
              <a:rPr lang="ar-JO" dirty="0"/>
              <a:t>أ</a:t>
            </a:r>
            <a:r>
              <a:rPr lang="ar-SA" dirty="0"/>
              <a:t>ولئك الذين ينكرون هذا ليس لديهم الله (ع 9), مما يعني </a:t>
            </a:r>
            <a:r>
              <a:rPr lang="ar-JO" dirty="0"/>
              <a:t>أ</a:t>
            </a:r>
            <a:r>
              <a:rPr lang="ar-SA" dirty="0"/>
              <a:t>نهم يفقدون المجازة </a:t>
            </a:r>
            <a:r>
              <a:rPr lang="ar-JO" dirty="0"/>
              <a:t>أ</a:t>
            </a:r>
            <a:r>
              <a:rPr lang="ar-SA" dirty="0"/>
              <a:t>و المكافأة على ال</a:t>
            </a:r>
            <a:r>
              <a:rPr lang="ar-JO" dirty="0"/>
              <a:t>أ</a:t>
            </a:r>
            <a:r>
              <a:rPr lang="ar-SA" dirty="0"/>
              <a:t>رجح </a:t>
            </a:r>
            <a:r>
              <a:rPr lang="ar-JO" dirty="0"/>
              <a:t>  </a:t>
            </a:r>
            <a:r>
              <a:rPr lang="ar-SA" dirty="0"/>
              <a:t>(ع 8)</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3311EE03-3F59-404F-A88A-A14105EB13F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7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0066" name="Text Box 2"/>
          <p:cNvSpPr txBox="1">
            <a:spLocks noChangeArrowheads="1"/>
          </p:cNvSpPr>
          <p:nvPr/>
        </p:nvSpPr>
        <p:spPr bwMode="auto">
          <a:xfrm>
            <a:off x="304800" y="654050"/>
            <a:ext cx="4191000"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algn="r"/>
            <a:r>
              <a:rPr lang="ar-SA" sz="4000" dirty="0">
                <a:latin typeface="Arial" panose="020B0604020202020204" pitchFamily="34" charset="0"/>
                <a:cs typeface="Arial" panose="020B0604020202020204" pitchFamily="34" charset="0"/>
              </a:rPr>
              <a:t>تيطس ٣ : ١٣</a:t>
            </a:r>
          </a:p>
          <a:p>
            <a:pPr algn="r"/>
            <a:r>
              <a:rPr lang="ar-SA" sz="4000" dirty="0">
                <a:latin typeface="Arial" panose="020B0604020202020204" pitchFamily="34" charset="0"/>
                <a:cs typeface="Arial" panose="020B0604020202020204" pitchFamily="34" charset="0"/>
              </a:rPr>
              <a:t>جهز زيناس الناموسي وأبلوس باجتهاد للسفر حتى لا يعوزهما شيء.</a:t>
            </a: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4784725"/>
            <a:ext cx="792284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الديداخي 11: 4 </a:t>
            </a:r>
            <a:endParaRPr lang="ar-JO" sz="3200" dirty="0">
              <a:effectLst>
                <a:glow rad="228600">
                  <a:srgbClr val="000000"/>
                </a:glow>
              </a:effectLst>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رسول يأتي إليكم، اقبلوه كرب.</a:t>
            </a: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251520" y="3581400"/>
            <a:ext cx="8352928"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الديداخي 11: 5 </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لا يبقى عندكم سوى يومٍ واحدٍ أو يومٍ آخر عن الضرورة، فإن مكث ثلاثة أيام فهو نبي كاذب.</a:t>
            </a:r>
            <a:endParaRPr kumimoji="0" lang="en-US"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251520" y="4191000"/>
            <a:ext cx="864096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الديداخي 11: 6 </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عندما يمضي الرسول، فلا يأخذ شيئاً سوى خبزٍ، إلى أن يدرك مبيتاً،</a:t>
            </a:r>
            <a:r>
              <a:rPr lang="ar-JO" i="0" dirty="0">
                <a:effectLst>
                  <a:glow rad="228600">
                    <a:srgbClr val="000000"/>
                  </a:glow>
                </a:effectLst>
                <a:latin typeface="Arial" panose="020B0604020202020204" pitchFamily="34" charset="0"/>
                <a:cs typeface="Arial" panose="020B0604020202020204" pitchFamily="34" charset="0"/>
              </a:rPr>
              <a:t> </a:t>
            </a: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أما إذا طلب دراهم فهو نبي كاذب.</a:t>
            </a:r>
            <a:endParaRPr kumimoji="0" lang="en-US"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395536" y="4175125"/>
            <a:ext cx="8291264"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الديداخي 12: 1 </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من يأتي باسم الرب، أقبلوه، بعد اختبارهِ تعرفونه.</a:t>
            </a:r>
            <a:endParaRPr kumimoji="0" lang="en-US"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1060454"/>
      </p:ext>
    </p:extLst>
  </p:cSld>
  <p:clrMapOvr>
    <a:masterClrMapping/>
  </p:clrMapOvr>
  <p:transition>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609600" y="3657600"/>
            <a:ext cx="8077200" cy="2585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الديداخي 12: 2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أما إذا كان الآتي عابر سبيل، فساعدوه بقدر ما تستطيعون، ولا يبق عندكم إلا يومين أو ثلاثة إذا اقتضى الأمر.</a:t>
            </a:r>
            <a:endParaRPr kumimoji="0" lang="en-US"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0" y="4814888"/>
            <a:ext cx="6588224"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i="0" dirty="0">
                <a:effectLst>
                  <a:glow rad="228600">
                    <a:srgbClr val="000000"/>
                  </a:glow>
                </a:effectLst>
                <a:latin typeface="Arial" panose="020B0604020202020204" pitchFamily="34" charset="0"/>
                <a:cs typeface="Arial" panose="020B0604020202020204" pitchFamily="34" charset="0"/>
              </a:rPr>
              <a:t>مجاناً أخذتم مجاناً أعطوا</a:t>
            </a:r>
            <a:endPar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(متى 10: 8).</a:t>
            </a:r>
            <a:endParaRPr kumimoji="0" lang="en-US" sz="360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539552" y="3140968"/>
            <a:ext cx="8208912" cy="3139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0">
                <a:solidFill>
                  <a:schemeClr val="bg1"/>
                </a:solidFill>
                <a:effectLst>
                  <a:glow rad="228600">
                    <a:schemeClr val="tx1"/>
                  </a:glow>
                </a:effectLst>
                <a:latin typeface="Arial"/>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بهذا قد عرفنا المحبة: </a:t>
            </a:r>
            <a:endParaRPr kumimoji="0" lang="ar-JO"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أن ذاك وضع نفسه لأجلنا</a:t>
            </a:r>
            <a:endParaRPr kumimoji="0" lang="ar-JO"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فنحن ينبغي لنا أن نضع نفوسنا</a:t>
            </a:r>
            <a:endParaRPr kumimoji="0" lang="ar-JO"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لأجل الإخوة</a:t>
            </a:r>
            <a:r>
              <a:rPr kumimoji="0" lang="ar-JO"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(1 يوحنا 3: 16).</a:t>
            </a:r>
            <a:endParaRPr kumimoji="0" lang="en-US" sz="36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ar-SA" sz="4800" dirty="0"/>
              <a:t>كيف لنا </a:t>
            </a:r>
            <a:r>
              <a:rPr lang="ar-JO" sz="4800" dirty="0"/>
              <a:t>أ</a:t>
            </a:r>
            <a:r>
              <a:rPr lang="ar-SA" sz="4800" dirty="0"/>
              <a:t>ن نعيش ال</a:t>
            </a:r>
            <a:r>
              <a:rPr lang="ar-JO" sz="4800" dirty="0"/>
              <a:t>إ</a:t>
            </a:r>
            <a:r>
              <a:rPr lang="ar-SA" sz="4800" dirty="0"/>
              <a:t>نجيل؟ </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طريقتين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69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 </a:t>
            </a:r>
            <a:r>
              <a:rPr lang="ar-SA" sz="4800" dirty="0">
                <a:effectLst>
                  <a:glow rad="127000">
                    <a:schemeClr val="tx1"/>
                  </a:glow>
                </a:effectLst>
                <a:ea typeface="ＭＳ Ｐゴシック" charset="0"/>
              </a:rPr>
              <a:t>مساندة المعلمين </a:t>
            </a:r>
            <a:r>
              <a:rPr lang="ar-SA" sz="4800" dirty="0">
                <a:solidFill>
                  <a:srgbClr val="FFFF00"/>
                </a:solidFill>
                <a:effectLst>
                  <a:glow rad="127000">
                    <a:schemeClr val="tx1"/>
                  </a:glow>
                </a:effectLst>
                <a:ea typeface="ＭＳ Ｐゴシック" charset="0"/>
              </a:rPr>
              <a:t>الحقيقي</a:t>
            </a:r>
            <a:r>
              <a:rPr lang="ar-JO" sz="4800" dirty="0">
                <a:solidFill>
                  <a:srgbClr val="FFFF00"/>
                </a:solidFill>
                <a:effectLst>
                  <a:glow rad="127000">
                    <a:schemeClr val="tx1"/>
                  </a:glow>
                </a:effectLst>
                <a:ea typeface="ＭＳ Ｐゴシック" charset="0"/>
              </a:rPr>
              <a:t>ي</a:t>
            </a:r>
            <a:r>
              <a:rPr lang="ar-SA" sz="4800" dirty="0">
                <a:solidFill>
                  <a:srgbClr val="FFFF00"/>
                </a:solidFill>
                <a:effectLst>
                  <a:glow rad="127000">
                    <a:schemeClr val="tx1"/>
                  </a:glow>
                </a:effectLst>
                <a:ea typeface="ＭＳ Ｐゴシック" charset="0"/>
              </a:rPr>
              <a:t>ن</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(1-6)</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687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 </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ال</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إ</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له </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algn="ctr" defTabSz="457200" rtl="1"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dirty="0"/>
              <a:t>يسوع هو السيد حتى لو كان انسان, الكثير من المخادعين انتشروا في العالم</a:t>
            </a:r>
            <a:r>
              <a:rPr lang="ar-JO" dirty="0"/>
              <a:t>،</a:t>
            </a:r>
            <a:r>
              <a:rPr lang="ar-SA" dirty="0"/>
              <a:t> وهؤلاء ينكرون </a:t>
            </a:r>
            <a:r>
              <a:rPr lang="ar-JO" dirty="0"/>
              <a:t>أ</a:t>
            </a:r>
            <a:r>
              <a:rPr lang="ar-SA" dirty="0"/>
              <a:t>ن يسوع المسيح جاء بجسد حقيقي</a:t>
            </a:r>
            <a:r>
              <a:rPr lang="ar-JO" dirty="0"/>
              <a:t>،</a:t>
            </a:r>
            <a:r>
              <a:rPr lang="ar-SA" dirty="0"/>
              <a:t> مثل هؤلاء هم مخادعون و</a:t>
            </a:r>
            <a:r>
              <a:rPr lang="ar-JO" dirty="0"/>
              <a:t>أعداء</a:t>
            </a:r>
            <a:r>
              <a:rPr lang="ar-SA" dirty="0"/>
              <a:t> للمسيح (</a:t>
            </a:r>
            <a:r>
              <a:rPr lang="ar-JO" dirty="0"/>
              <a:t>ع</a:t>
            </a:r>
            <a:r>
              <a:rPr lang="ar-SA" dirty="0"/>
              <a:t> 7 )</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02D6DA25-8092-5048-9892-8B6C3F3B669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8958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rtl="1">
              <a:defRPr/>
            </a:pPr>
            <a:r>
              <a:rPr lang="ar-SA" sz="8800" dirty="0">
                <a:effectLst>
                  <a:glow rad="127000">
                    <a:schemeClr val="tx1"/>
                  </a:glow>
                </a:effectLst>
                <a:ea typeface="ＭＳ Ｐゴシック" charset="0"/>
              </a:rPr>
              <a:t>2 يوحنا</a:t>
            </a:r>
            <a:r>
              <a:rPr lang="en-US" sz="8800" dirty="0">
                <a:effectLst>
                  <a:glow rad="127000">
                    <a:schemeClr val="tx1"/>
                  </a:glow>
                </a:effectLst>
                <a:ea typeface="ＭＳ Ｐゴシック" charset="0"/>
              </a:rPr>
              <a:t> </a:t>
            </a:r>
            <a:r>
              <a:rPr lang="ar-JO" sz="8800" dirty="0">
                <a:effectLst>
                  <a:glow rad="127000">
                    <a:schemeClr val="tx1"/>
                  </a:glow>
                </a:effectLst>
                <a:ea typeface="ＭＳ Ｐゴシック" charset="0"/>
              </a:rPr>
              <a:t>7-13</a:t>
            </a:r>
            <a:r>
              <a:rPr lang="en-US" sz="8800" dirty="0">
                <a:effectLst>
                  <a:glow rad="127000">
                    <a:schemeClr val="tx1"/>
                  </a:glow>
                </a:effectLst>
                <a:ea typeface="ＭＳ Ｐゴシック" charset="0"/>
              </a:rPr>
              <a:t> </a:t>
            </a:r>
          </a:p>
        </p:txBody>
      </p:sp>
    </p:spTree>
    <p:extLst>
      <p:ext uri="{BB962C8B-B14F-4D97-AF65-F5344CB8AC3E}">
        <p14:creationId xmlns:p14="http://schemas.microsoft.com/office/powerpoint/2010/main" val="29103129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2. </a:t>
            </a:r>
            <a:r>
              <a:rPr lang="ar-SA" sz="4800" dirty="0">
                <a:effectLst>
                  <a:glow rad="127000">
                    <a:schemeClr val="tx1"/>
                  </a:glow>
                </a:effectLst>
                <a:ea typeface="ＭＳ Ｐゴシック" charset="0"/>
              </a:rPr>
              <a:t>تجنب المعلمين </a:t>
            </a:r>
            <a:r>
              <a:rPr lang="ar-SA" sz="4800" dirty="0">
                <a:solidFill>
                  <a:srgbClr val="FFFF00"/>
                </a:solidFill>
                <a:effectLst>
                  <a:glow rad="127000">
                    <a:schemeClr val="tx1"/>
                  </a:glow>
                </a:effectLst>
                <a:ea typeface="ＭＳ Ｐゴシック" charset="0"/>
              </a:rPr>
              <a:t>الكذبة</a:t>
            </a:r>
            <a:r>
              <a:rPr lang="ar-SA" sz="4800" dirty="0">
                <a:effectLst>
                  <a:glow rad="127000">
                    <a:schemeClr val="tx1"/>
                  </a:glow>
                </a:effectLst>
                <a:ea typeface="ＭＳ Ｐゴシック" charset="0"/>
              </a:rPr>
              <a:t> </a:t>
            </a:r>
            <a:r>
              <a:rPr lang="ar-JO" sz="4800" dirty="0">
                <a:effectLst>
                  <a:glow rad="127000">
                    <a:schemeClr val="tx1"/>
                  </a:glow>
                </a:effectLst>
                <a:ea typeface="ＭＳ Ｐゴシック" charset="0"/>
              </a:rPr>
              <a:t>(7-13)</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03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8820472" cy="3183507"/>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٢ يوحنا ١ : ٧</a:t>
            </a:r>
            <a:br>
              <a:rPr lang="ar-SA" sz="4000" dirty="0">
                <a:effectLst>
                  <a:glow rad="127000">
                    <a:schemeClr val="tx1"/>
                  </a:glow>
                </a:effectLst>
                <a:ea typeface="ＭＳ Ｐゴシック" charset="0"/>
              </a:rPr>
            </a:br>
            <a:br>
              <a:rPr lang="en-US" sz="2400" dirty="0">
                <a:effectLst>
                  <a:glow rad="127000">
                    <a:schemeClr val="tx1"/>
                  </a:glow>
                </a:effectLst>
                <a:ea typeface="ＭＳ Ｐゴシック" charset="0"/>
              </a:rPr>
            </a:br>
            <a:r>
              <a:rPr lang="ar-SA" sz="4000" dirty="0">
                <a:effectLst>
                  <a:glow rad="127000">
                    <a:schemeClr val="tx1"/>
                  </a:glow>
                </a:effectLst>
                <a:ea typeface="ＭＳ Ｐゴシック" charset="0"/>
              </a:rPr>
              <a:t>لأنه قد دخل إلى العالم مضلون كثيرون، لا يعترفون بيسوع المسيح آتيا في الجسد</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هذا هو المضل والضد للمسيح.</a:t>
            </a:r>
          </a:p>
        </p:txBody>
      </p:sp>
      <p:pic>
        <p:nvPicPr>
          <p:cNvPr id="4" name="Picture 3"/>
          <p:cNvPicPr>
            <a:picLocks noChangeAspect="1"/>
          </p:cNvPicPr>
          <p:nvPr/>
        </p:nvPicPr>
        <p:blipFill>
          <a:blip r:embed="rId3"/>
          <a:stretch>
            <a:fillRect/>
          </a:stretch>
        </p:blipFill>
        <p:spPr>
          <a:xfrm>
            <a:off x="2216933" y="3163124"/>
            <a:ext cx="4803339" cy="3694876"/>
          </a:xfrm>
          <a:prstGeom prst="rect">
            <a:avLst/>
          </a:prstGeom>
        </p:spPr>
      </p:pic>
    </p:spTree>
    <p:extLst>
      <p:ext uri="{BB962C8B-B14F-4D97-AF65-F5344CB8AC3E}">
        <p14:creationId xmlns:p14="http://schemas.microsoft.com/office/powerpoint/2010/main" val="32935044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rtl="1"/>
            <a:r>
              <a:rPr lang="ar-SA" sz="4000" dirty="0"/>
              <a:t>٢ يوحنا ١ : ٨-٩</a:t>
            </a:r>
            <a:br>
              <a:rPr lang="en-US" sz="4000" dirty="0"/>
            </a:br>
            <a:br>
              <a:rPr lang="ar-SA" sz="4000" dirty="0"/>
            </a:br>
            <a:r>
              <a:rPr lang="ar-SA" sz="4000" dirty="0"/>
              <a:t>8 </a:t>
            </a:r>
            <a:r>
              <a:rPr lang="ar-JO" sz="4000" dirty="0"/>
              <a:t>أ</a:t>
            </a:r>
            <a:r>
              <a:rPr lang="ar-SA" sz="4000" dirty="0"/>
              <a:t>نظروا إلى أنفسكم لئلا نضيع ما عملناه، بل ننال أجرا</a:t>
            </a:r>
            <a:r>
              <a:rPr lang="ar-JO" sz="4000" dirty="0"/>
              <a:t>ً</a:t>
            </a:r>
            <a:r>
              <a:rPr lang="ar-SA" sz="4000" dirty="0"/>
              <a:t> تاما</a:t>
            </a:r>
            <a:r>
              <a:rPr lang="ar-JO" sz="4000" dirty="0"/>
              <a:t>ً 9 </a:t>
            </a:r>
            <a:r>
              <a:rPr lang="ar-SA" sz="4000" dirty="0"/>
              <a:t>كل من تعدى ولم يثبت في تعليم المسيح فليس له الله</a:t>
            </a:r>
            <a:r>
              <a:rPr lang="ar-JO" sz="4000" dirty="0"/>
              <a:t>،</a:t>
            </a:r>
            <a:r>
              <a:rPr lang="ar-SA" sz="4000" dirty="0"/>
              <a:t> ومن يثبت في تعليم المسيح</a:t>
            </a:r>
            <a:r>
              <a:rPr lang="ar-JO" sz="4000" dirty="0"/>
              <a:t>،</a:t>
            </a:r>
            <a:r>
              <a:rPr lang="ar-SA" sz="4000" dirty="0"/>
              <a:t> فهذا له الآب وال</a:t>
            </a:r>
            <a:r>
              <a:rPr lang="ar-JO" sz="4000" dirty="0"/>
              <a:t>إ</a:t>
            </a:r>
            <a:r>
              <a:rPr lang="ar-SA" sz="4000" dirty="0"/>
              <a:t>بن جميعا</a:t>
            </a:r>
            <a:r>
              <a:rPr lang="ar-JO" sz="4000" dirty="0"/>
              <a:t>ً</a:t>
            </a:r>
            <a:r>
              <a:rPr lang="ar-SA" sz="4000" dirty="0"/>
              <a:t>.</a:t>
            </a:r>
          </a:p>
        </p:txBody>
      </p:sp>
    </p:spTree>
    <p:extLst>
      <p:ext uri="{BB962C8B-B14F-4D97-AF65-F5344CB8AC3E}">
        <p14:creationId xmlns:p14="http://schemas.microsoft.com/office/powerpoint/2010/main" val="31680157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433563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4000" dirty="0"/>
              <a:t>٢ يوحنا ١ : ١٠-١١</a:t>
            </a:r>
            <a:br>
              <a:rPr lang="en-US" sz="4000" dirty="0"/>
            </a:br>
            <a:br>
              <a:rPr lang="ar-SA" sz="4000" dirty="0"/>
            </a:br>
            <a:r>
              <a:rPr lang="ar-SA" sz="4000" dirty="0"/>
              <a:t>10 إن كان أحد يأتيكم ولا يجيء بهذا التعليم، فلا تقبلوه في البيت، ولا تقولوا له سلام</a:t>
            </a:r>
            <a:r>
              <a:rPr lang="ar-JO" sz="4000" dirty="0"/>
              <a:t> 11 </a:t>
            </a:r>
            <a:r>
              <a:rPr lang="ar-SA" sz="4000" dirty="0"/>
              <a:t>لأن من يسلم عليه يشترك في أعماله الشريرة.</a:t>
            </a:r>
          </a:p>
        </p:txBody>
      </p:sp>
    </p:spTree>
    <p:extLst>
      <p:ext uri="{BB962C8B-B14F-4D97-AF65-F5344CB8AC3E}">
        <p14:creationId xmlns:p14="http://schemas.microsoft.com/office/powerpoint/2010/main" val="2228865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ar-JO" sz="3200" b="1" dirty="0">
                <a:solidFill>
                  <a:srgbClr val="FFFFFF"/>
                </a:solidFill>
                <a:latin typeface="Arial" panose="020B0604020202020204" pitchFamily="34" charset="0"/>
                <a:ea typeface="ＭＳ Ｐゴシック" charset="0"/>
                <a:cs typeface="Arial" panose="020B0604020202020204" pitchFamily="34" charset="0"/>
              </a:rPr>
              <a:t>معنى رسالة 2 يوحنا 10</a:t>
            </a:r>
            <a:br>
              <a:rPr lang="en-US" sz="32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ملخص وجهات النظر المختلفة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7876" name="Text Box 3"/>
          <p:cNvSpPr txBox="1">
            <a:spLocks noChangeArrowheads="1"/>
          </p:cNvSpPr>
          <p:nvPr/>
        </p:nvSpPr>
        <p:spPr bwMode="auto">
          <a:xfrm>
            <a:off x="8410981" y="444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77" name="Text Box 6"/>
          <p:cNvSpPr txBox="1">
            <a:spLocks noChangeArrowheads="1"/>
          </p:cNvSpPr>
          <p:nvPr/>
        </p:nvSpPr>
        <p:spPr bwMode="auto">
          <a:xfrm>
            <a:off x="152400" y="2433077"/>
            <a:ext cx="90678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8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هل يمكن للمعلمين الكذبة...</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000" b="1" u="sng"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النظرة</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sng"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الإقامة في بيوت المؤمنين؟</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sng"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أدخلوا بيوت المؤمنين؟</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sng"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المؤيدين</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1</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نعم</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نعم</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جون ر. ستوت</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ف. ف. بروس</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2</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كلا</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نعم</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ستانلي توسان</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3</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كلا</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آي. هوارد مارشال</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ب. أف. وستكوت</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روبرت ويلدون ويلسون</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4</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كلا</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كلا</a:t>
            </a: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ريك غريفيث</a:t>
            </a:r>
            <a:endPar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000" b="1" u="none" strike="noStrike" kern="1200" cap="none" spc="0" normalizeH="0" baseline="0" noProof="0" dirty="0">
                <a:ln>
                  <a:noFill/>
                </a:ln>
                <a:solidFill>
                  <a:srgbClr val="00172E"/>
                </a:solidFill>
                <a:effectLst/>
                <a:uLnTx/>
                <a:uFillTx/>
                <a:latin typeface="Arial" panose="020B0604020202020204" pitchFamily="34" charset="0"/>
                <a:ea typeface="宋体" charset="0"/>
                <a:cs typeface="Arial" panose="020B0604020202020204" pitchFamily="34" charset="0"/>
              </a:rPr>
              <a:t> </a:t>
            </a:r>
          </a:p>
        </p:txBody>
      </p:sp>
    </p:spTree>
  </p:cSld>
  <p:clrMapOvr>
    <a:overrideClrMapping bg1="dk2" tx1="lt1" bg2="dk1"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843808" y="-590550"/>
            <a:ext cx="3187749" cy="533400"/>
          </a:xfrm>
          <a:solidFill>
            <a:schemeClr val="tx1"/>
          </a:solidFill>
        </p:spPr>
        <p:txBody>
          <a:bodyPr/>
          <a:lstStyle/>
          <a:p>
            <a:pPr algn="ctr" eaLnBrk="1" hangingPunct="1"/>
            <a:r>
              <a:rPr lang="en-US" sz="2800" b="1" dirty="0">
                <a:solidFill>
                  <a:srgbClr val="FFFFFF"/>
                </a:solidFill>
                <a:latin typeface="Arial" panose="020B0604020202020204" pitchFamily="34" charset="0"/>
                <a:ea typeface="ＭＳ Ｐゴシック" charset="0"/>
                <a:cs typeface="ＭＳ Ｐゴシック" charset="0"/>
              </a:rPr>
              <a:t>Keys</a:t>
            </a:r>
          </a:p>
        </p:txBody>
      </p:sp>
      <p:sp>
        <p:nvSpPr>
          <p:cNvPr id="130050" name="Text Box 60"/>
          <p:cNvSpPr txBox="1">
            <a:spLocks noChangeArrowheads="1"/>
          </p:cNvSpPr>
          <p:nvPr/>
        </p:nvSpPr>
        <p:spPr bwMode="auto">
          <a:xfrm>
            <a:off x="3364972" y="1220420"/>
            <a:ext cx="2374368" cy="1077218"/>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SA" altLang="zh-CN" sz="3200" b="1" u="sng" dirty="0">
                <a:solidFill>
                  <a:srgbClr val="FFFFFF"/>
                </a:solidFill>
                <a:latin typeface="Arial" panose="020B0604020202020204" pitchFamily="34" charset="0"/>
                <a:ea typeface="宋体" charset="0"/>
                <a:cs typeface="Arial" panose="020B0604020202020204" pitchFamily="34" charset="0"/>
              </a:rPr>
              <a:t>الكلمة المفتاحية </a:t>
            </a:r>
            <a:br>
              <a:rPr lang="en-US" altLang="zh-CN" sz="3200" b="1" u="sng" dirty="0">
                <a:solidFill>
                  <a:srgbClr val="FFFFFF"/>
                </a:solidFill>
                <a:latin typeface="Arial" panose="020B0604020202020204" pitchFamily="34" charset="0"/>
                <a:ea typeface="宋体" charset="0"/>
                <a:cs typeface="Arial" panose="020B0604020202020204" pitchFamily="34" charset="0"/>
              </a:rPr>
            </a:br>
            <a:r>
              <a:rPr lang="ar-SA" altLang="zh-CN" sz="3200" b="1" dirty="0">
                <a:solidFill>
                  <a:srgbClr val="FFFFFF"/>
                </a:solidFill>
                <a:latin typeface="Arial" panose="020B0604020202020204" pitchFamily="34" charset="0"/>
                <a:ea typeface="宋体" charset="0"/>
                <a:cs typeface="Arial" panose="020B0604020202020204" pitchFamily="34" charset="0"/>
              </a:rPr>
              <a:t>الحدود</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301" name="Text Box 61"/>
          <p:cNvSpPr txBox="1">
            <a:spLocks noChangeArrowheads="1"/>
          </p:cNvSpPr>
          <p:nvPr/>
        </p:nvSpPr>
        <p:spPr bwMode="auto">
          <a:xfrm>
            <a:off x="304800" y="2709495"/>
            <a:ext cx="8534400" cy="403187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200" b="1" u="sng" dirty="0">
                <a:solidFill>
                  <a:srgbClr val="FFFFFF"/>
                </a:solidFill>
                <a:latin typeface="Arial" panose="020B0604020202020204" pitchFamily="34" charset="0"/>
                <a:ea typeface="宋体" charset="0"/>
                <a:cs typeface="Arial" panose="020B0604020202020204" pitchFamily="34" charset="0"/>
              </a:rPr>
              <a:t>الآ</a:t>
            </a:r>
            <a:r>
              <a:rPr lang="ar-SA" altLang="zh-CN" sz="3200" b="1" u="sng" dirty="0">
                <a:solidFill>
                  <a:srgbClr val="FFFFFF"/>
                </a:solidFill>
                <a:latin typeface="Arial" panose="020B0604020202020204" pitchFamily="34" charset="0"/>
                <a:ea typeface="宋体" charset="0"/>
                <a:cs typeface="Arial" panose="020B0604020202020204" pitchFamily="34" charset="0"/>
              </a:rPr>
              <a:t>ية المفتاحية </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lvl="0" algn="ctr" eaLnBrk="1" hangingPunct="1">
              <a:defRPr/>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lvl="0" algn="ctr" eaLnBrk="1" hangingPunct="1">
              <a:defRPr/>
            </a:pPr>
            <a:r>
              <a:rPr lang="ar-SA" altLang="zh-CN" sz="3200" b="1" dirty="0">
                <a:solidFill>
                  <a:srgbClr val="FFFFFF"/>
                </a:solidFill>
                <a:latin typeface="Arial" panose="020B0604020202020204" pitchFamily="34" charset="0"/>
                <a:ea typeface="宋体" charset="0"/>
                <a:cs typeface="Arial" panose="020B0604020202020204" pitchFamily="34" charset="0"/>
              </a:rPr>
              <a:t>9 كل من تعدى ولم يثبت في تعليم المسيح فليس له الله</a:t>
            </a:r>
            <a:r>
              <a:rPr lang="ar-JO" altLang="zh-CN" sz="3200" b="1" dirty="0">
                <a:solidFill>
                  <a:srgbClr val="FFFFFF"/>
                </a:solidFill>
                <a:latin typeface="Arial" panose="020B0604020202020204" pitchFamily="34" charset="0"/>
                <a:ea typeface="宋体" charset="0"/>
                <a:cs typeface="Arial" panose="020B0604020202020204" pitchFamily="34" charset="0"/>
              </a:rPr>
              <a:t>،</a:t>
            </a:r>
            <a:r>
              <a:rPr lang="ar-SA" altLang="zh-CN" sz="3200" b="1" dirty="0">
                <a:solidFill>
                  <a:srgbClr val="FFFFFF"/>
                </a:solidFill>
                <a:latin typeface="Arial" panose="020B0604020202020204" pitchFamily="34" charset="0"/>
                <a:ea typeface="宋体" charset="0"/>
                <a:cs typeface="Arial" panose="020B0604020202020204" pitchFamily="34" charset="0"/>
              </a:rPr>
              <a:t> ومن يثبت في تعليم المسيح</a:t>
            </a:r>
            <a:r>
              <a:rPr lang="ar-JO" altLang="zh-CN" sz="3200" b="1" dirty="0">
                <a:solidFill>
                  <a:srgbClr val="FFFFFF"/>
                </a:solidFill>
                <a:latin typeface="Arial" panose="020B0604020202020204" pitchFamily="34" charset="0"/>
                <a:ea typeface="宋体" charset="0"/>
                <a:cs typeface="Arial" panose="020B0604020202020204" pitchFamily="34" charset="0"/>
              </a:rPr>
              <a:t>،</a:t>
            </a:r>
            <a:r>
              <a:rPr lang="ar-SA" altLang="zh-CN" sz="3200" b="1" dirty="0">
                <a:solidFill>
                  <a:srgbClr val="FFFFFF"/>
                </a:solidFill>
                <a:latin typeface="Arial" panose="020B0604020202020204" pitchFamily="34" charset="0"/>
                <a:ea typeface="宋体" charset="0"/>
                <a:cs typeface="Arial" panose="020B0604020202020204" pitchFamily="34" charset="0"/>
              </a:rPr>
              <a:t> فهذا له الآب وال</a:t>
            </a:r>
            <a:r>
              <a:rPr lang="ar-JO" altLang="zh-CN" sz="3200" b="1" dirty="0">
                <a:solidFill>
                  <a:srgbClr val="FFFFFF"/>
                </a:solidFill>
                <a:latin typeface="Arial" panose="020B0604020202020204" pitchFamily="34" charset="0"/>
                <a:ea typeface="宋体" charset="0"/>
                <a:cs typeface="Arial" panose="020B0604020202020204" pitchFamily="34" charset="0"/>
              </a:rPr>
              <a:t>إ</a:t>
            </a:r>
            <a:r>
              <a:rPr lang="ar-SA" altLang="zh-CN" sz="3200" b="1" dirty="0">
                <a:solidFill>
                  <a:srgbClr val="FFFFFF"/>
                </a:solidFill>
                <a:latin typeface="Arial" panose="020B0604020202020204" pitchFamily="34" charset="0"/>
                <a:ea typeface="宋体" charset="0"/>
                <a:cs typeface="Arial" panose="020B0604020202020204" pitchFamily="34" charset="0"/>
              </a:rPr>
              <a:t>بن جميعا</a:t>
            </a:r>
            <a:r>
              <a:rPr lang="ar-JO" altLang="zh-CN" sz="3200" b="1" dirty="0">
                <a:solidFill>
                  <a:srgbClr val="FFFFFF"/>
                </a:solidFill>
                <a:latin typeface="Arial" panose="020B0604020202020204" pitchFamily="34" charset="0"/>
                <a:ea typeface="宋体" charset="0"/>
                <a:cs typeface="Arial" panose="020B0604020202020204" pitchFamily="34" charset="0"/>
              </a:rPr>
              <a:t>ً 10 </a:t>
            </a:r>
            <a:r>
              <a:rPr lang="ar-SA" altLang="zh-CN" sz="3200" b="1" dirty="0">
                <a:solidFill>
                  <a:srgbClr val="FFFFFF"/>
                </a:solidFill>
                <a:latin typeface="Arial" panose="020B0604020202020204" pitchFamily="34" charset="0"/>
                <a:ea typeface="宋体" charset="0"/>
                <a:cs typeface="Arial" panose="020B0604020202020204" pitchFamily="34" charset="0"/>
              </a:rPr>
              <a:t>إن كان أحد يأتيكم، ولا يجيء بهذا التعليم، فلا تقبلوه في البيت، ولا تقولوا له سلام.</a:t>
            </a: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lvl="0" algn="ctr" eaLnBrk="1" hangingPunct="1">
              <a:defRPr/>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algn="ctr" eaLnBrk="1" hangingPunct="1">
              <a:defRPr/>
            </a:pPr>
            <a:r>
              <a:rPr lang="ar-SA" altLang="zh-CN" sz="3200" b="1" dirty="0">
                <a:solidFill>
                  <a:srgbClr val="FFFFFF"/>
                </a:solidFill>
                <a:latin typeface="Arial" panose="020B0604020202020204" pitchFamily="34" charset="0"/>
                <a:ea typeface="宋体" charset="0"/>
                <a:cs typeface="Arial" panose="020B0604020202020204" pitchFamily="34" charset="0"/>
              </a:rPr>
              <a:t>٢ يوحنا ١ : ٩-١٠ </a:t>
            </a:r>
          </a:p>
        </p:txBody>
      </p:sp>
      <p:sp>
        <p:nvSpPr>
          <p:cNvPr id="130053" name="Text Box 7"/>
          <p:cNvSpPr txBox="1">
            <a:spLocks noChangeArrowheads="1"/>
          </p:cNvSpPr>
          <p:nvPr/>
        </p:nvSpPr>
        <p:spPr bwMode="auto">
          <a:xfrm>
            <a:off x="8430217" y="4445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297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27139"/>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24958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
            <a:ext cx="6875463"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04248" y="0"/>
            <a:ext cx="2376264" cy="6858000"/>
          </a:xfrm>
        </p:spPr>
        <p:txBody>
          <a:bodyPr/>
          <a:lstStyle/>
          <a:p>
            <a:pPr>
              <a:defRPr/>
            </a:pPr>
            <a:r>
              <a:rPr lang="ar-JO" sz="6000" dirty="0">
                <a:effectLst>
                  <a:glow rad="127000">
                    <a:schemeClr val="bg1"/>
                  </a:glow>
                </a:effectLst>
                <a:latin typeface="Arial" panose="020B0604020202020204" pitchFamily="34" charset="0"/>
                <a:cs typeface="Arial" panose="020B0604020202020204" pitchFamily="34" charset="0"/>
              </a:rPr>
              <a:t>من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الجيد</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أن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يكون</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علم</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اللاهوت</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صحيحاً</a:t>
            </a:r>
            <a:endParaRPr lang="en-US" sz="6000" dirty="0">
              <a:effectLst>
                <a:glow rad="1270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3900" y="76200"/>
            <a:ext cx="76962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ar-JO" sz="6000" dirty="0">
                <a:effectLst>
                  <a:glow rad="127000">
                    <a:schemeClr val="bg1"/>
                  </a:glow>
                </a:effectLst>
                <a:latin typeface="Arial" panose="020B0604020202020204" pitchFamily="34" charset="0"/>
                <a:cs typeface="Arial" panose="020B0604020202020204" pitchFamily="34" charset="0"/>
              </a:rPr>
              <a:t>جويس ماير في طائرتها البالغ</a:t>
            </a:r>
            <a:br>
              <a:rPr lang="ar-JO" sz="6000" dirty="0">
                <a:effectLst>
                  <a:glow rad="127000">
                    <a:schemeClr val="bg1"/>
                  </a:glow>
                </a:effectLst>
                <a:latin typeface="Arial" panose="020B0604020202020204" pitchFamily="34" charset="0"/>
                <a:cs typeface="Arial" panose="020B0604020202020204" pitchFamily="34" charset="0"/>
              </a:rPr>
            </a:br>
            <a:r>
              <a:rPr lang="ar-JO" sz="6000" dirty="0">
                <a:effectLst>
                  <a:glow rad="127000">
                    <a:schemeClr val="bg1"/>
                  </a:glow>
                </a:effectLst>
                <a:latin typeface="Arial" panose="020B0604020202020204" pitchFamily="34" charset="0"/>
                <a:cs typeface="Arial" panose="020B0604020202020204" pitchFamily="34" charset="0"/>
              </a:rPr>
              <a:t>قيمتها 2 مليون دولار ... الخ</a:t>
            </a:r>
            <a:endParaRPr lang="en-US" sz="6000" dirty="0">
              <a:effectLst>
                <a:glow rad="1270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ar-JO" dirty="0">
                <a:latin typeface="Arial" panose="020B0604020202020204" pitchFamily="34" charset="0"/>
                <a:cs typeface="Arial" panose="020B0604020202020204" pitchFamily="34" charset="0"/>
              </a:rPr>
              <a:t>أوبرا وينفري</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9.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0.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11312</TotalTime>
  <Words>10302</Words>
  <Application>Microsoft Office PowerPoint</Application>
  <PresentationFormat>On-screen Show (4:3)</PresentationFormat>
  <Paragraphs>1370</Paragraphs>
  <Slides>180</Slides>
  <Notes>155</Notes>
  <HiddenSlides>0</HiddenSlides>
  <MMClips>1</MMClips>
  <ScaleCrop>false</ScaleCrop>
  <HeadingPairs>
    <vt:vector size="6" baseType="variant">
      <vt:variant>
        <vt:lpstr>Fonts Used</vt:lpstr>
      </vt:variant>
      <vt:variant>
        <vt:i4>14</vt:i4>
      </vt:variant>
      <vt:variant>
        <vt:lpstr>Theme</vt:lpstr>
      </vt:variant>
      <vt:variant>
        <vt:i4>42</vt:i4>
      </vt:variant>
      <vt:variant>
        <vt:lpstr>Slide Titles</vt:lpstr>
      </vt:variant>
      <vt:variant>
        <vt:i4>180</vt:i4>
      </vt:variant>
    </vt:vector>
  </HeadingPairs>
  <TitlesOfParts>
    <vt:vector size="236" baseType="lpstr">
      <vt:lpstr>ＭＳ Ｐゴシック</vt:lpstr>
      <vt:lpstr>26</vt:lpstr>
      <vt:lpstr>Arial</vt:lpstr>
      <vt:lpstr>Arial Black</vt:lpstr>
      <vt:lpstr>Aril</vt:lpstr>
      <vt:lpstr>BONES</vt:lpstr>
      <vt:lpstr>Calibri</vt:lpstr>
      <vt:lpstr>Comic Sans MS</vt:lpstr>
      <vt:lpstr>Impact</vt:lpstr>
      <vt:lpstr>Tahoma</vt:lpstr>
      <vt:lpstr>Times New Roman</vt:lpstr>
      <vt:lpstr>Verdana</vt:lpstr>
      <vt:lpstr>Wingdings</vt:lpstr>
      <vt:lpstr>ヒラギノ角ゴ Pro W3</vt:lpstr>
      <vt:lpstr>Dad`s Tie</vt:lpstr>
      <vt:lpstr>Default Design</vt:lpstr>
      <vt:lpstr>Compass</vt:lpstr>
      <vt:lpstr>4_Office Theme</vt:lpstr>
      <vt:lpstr>10_Blank Presentation</vt:lpstr>
      <vt:lpstr>1_Default Design</vt:lpstr>
      <vt:lpstr>3_Default Design</vt:lpstr>
      <vt:lpstr>49_Blank Presentation</vt:lpstr>
      <vt:lpstr>1_Dad`s Tie</vt:lpstr>
      <vt:lpstr>1_Office Theme</vt:lpstr>
      <vt:lpstr>1_Nature</vt:lpstr>
      <vt:lpstr>50_Blank Presentation</vt:lpstr>
      <vt:lpstr>2_Office Theme</vt:lpstr>
      <vt:lpstr>4_Blank Presentation</vt:lpstr>
      <vt:lpstr>7_Default Design</vt:lpstr>
      <vt:lpstr>8_Default Design</vt:lpstr>
      <vt:lpstr>9_Default Design</vt:lpstr>
      <vt:lpstr>6_Office Theme</vt:lpstr>
      <vt:lpstr>16_Blank Presentation</vt:lpstr>
      <vt:lpstr>22_Blank Presentation</vt:lpstr>
      <vt:lpstr>19_Blank Presentation</vt:lpstr>
      <vt:lpstr>7_Office Theme</vt:lpstr>
      <vt:lpstr>13_Default Design</vt:lpstr>
      <vt:lpstr>30_Blank Presentation</vt:lpstr>
      <vt:lpstr>1_Glare</vt:lpstr>
      <vt:lpstr>1_Earth</vt:lpstr>
      <vt:lpstr>12_Office Theme</vt:lpstr>
      <vt:lpstr>6_Default Design</vt:lpstr>
      <vt:lpstr>5_Blank Presentation</vt:lpstr>
      <vt:lpstr>5_Default Design</vt:lpstr>
      <vt:lpstr>Orbit</vt:lpstr>
      <vt:lpstr>4_Default Design</vt:lpstr>
      <vt:lpstr>10_Expedition</vt:lpstr>
      <vt:lpstr>6_Blank Presentation</vt:lpstr>
      <vt:lpstr>14_Blank Presentation</vt:lpstr>
      <vt:lpstr>26_Default Design</vt:lpstr>
      <vt:lpstr>25_Blank Presentation</vt:lpstr>
      <vt:lpstr>1_Candybar</vt:lpstr>
      <vt:lpstr>Columns</vt:lpstr>
      <vt:lpstr>1_Textured</vt:lpstr>
      <vt:lpstr>7_Blank Presentation</vt:lpstr>
      <vt:lpstr>51_Blank Presentation</vt:lpstr>
      <vt:lpstr>٢ يوحنا</vt:lpstr>
      <vt:lpstr>الكلمة المفتاحية </vt:lpstr>
      <vt:lpstr>الموضوع </vt:lpstr>
      <vt:lpstr>الآية المفتاحية </vt:lpstr>
      <vt:lpstr>البيان الموجز</vt:lpstr>
      <vt:lpstr>بيان الملكوت </vt:lpstr>
      <vt:lpstr>العهد </vt:lpstr>
      <vt:lpstr>الفداء </vt:lpstr>
      <vt:lpstr>النبوة  (الرب, الإله ) </vt:lpstr>
      <vt:lpstr>2 يوحنا– مخطط </vt:lpstr>
      <vt:lpstr>Acrostic Bible – 2 يوحنا</vt:lpstr>
      <vt:lpstr>كن مميزاً </vt:lpstr>
      <vt:lpstr>دراسة حالة ....</vt:lpstr>
      <vt:lpstr>الإنجيل </vt:lpstr>
      <vt:lpstr>كيف  لنا أن نعيش الإنجيل؟ </vt:lpstr>
      <vt:lpstr> 1. مساندة المعلمين الحقيقيين (1-6) </vt:lpstr>
      <vt:lpstr> 2. تجنب المعلمين الكذبة (7-13)</vt:lpstr>
      <vt:lpstr>الفكرة الرئيسية </vt:lpstr>
      <vt:lpstr>كيف يساعد المسيحيون الهرطقة؟ </vt:lpstr>
      <vt:lpstr>Black</vt:lpstr>
      <vt:lpstr>الغنوسية: أسئلة  محيّرة</vt:lpstr>
      <vt:lpstr>المكونات الأساسية للغنوسية</vt:lpstr>
      <vt:lpstr>المفهوم الغنوسي للخلاص</vt:lpstr>
      <vt:lpstr>إنجيل يهوذا</vt:lpstr>
      <vt:lpstr>إنجيل يهوذا</vt:lpstr>
      <vt:lpstr>إيرينايوس     (180 م)</vt:lpstr>
      <vt:lpstr>المرسوم النيقاوي (325 م)</vt:lpstr>
      <vt:lpstr>تعليم آريوس الهرطوقي</vt:lpstr>
      <vt:lpstr>ألكسندر ضد آريوس الهرطوقي</vt:lpstr>
      <vt:lpstr>ماذا عن نيقية (325 م)؟</vt:lpstr>
      <vt:lpstr>ماذا عن نيقية؟</vt:lpstr>
      <vt:lpstr>إيمان القرن الأول بالألوهية</vt:lpstr>
      <vt:lpstr>الإيمان بألوهية المسيح قبل نيقية</vt:lpstr>
      <vt:lpstr>مرسوم نيقية (325 م)</vt:lpstr>
      <vt:lpstr>مرسوم نيقية (325 م)</vt:lpstr>
      <vt:lpstr>مرسوم نيقية (325 م)</vt:lpstr>
      <vt:lpstr>الجدل الآريوسي والثالوث</vt:lpstr>
      <vt:lpstr>عودة ظهور الآريوسية</vt:lpstr>
      <vt:lpstr>2 يوحنا مقابل 3 يوحنا</vt:lpstr>
      <vt:lpstr>2 يوحنا مقابل 3 يوحنا</vt:lpstr>
      <vt:lpstr>كن مميزاً </vt:lpstr>
      <vt:lpstr>Lunar New Year Blessing</vt:lpstr>
      <vt:lpstr>البركة</vt:lpstr>
      <vt:lpstr>Genesis in Chinese Characters</vt:lpstr>
      <vt:lpstr>يخلق</vt:lpstr>
      <vt:lpstr>الشيطان والمجرب</vt:lpstr>
      <vt:lpstr>القارب</vt:lpstr>
      <vt:lpstr>البر</vt:lpstr>
      <vt:lpstr>جنة عدن</vt:lpstr>
      <vt:lpstr>إنسان واحد في الحديقة (الجنة) = الغرب</vt:lpstr>
      <vt:lpstr>Title</vt:lpstr>
      <vt:lpstr>Timeline</vt:lpstr>
      <vt:lpstr>محظوظ؟</vt:lpstr>
      <vt:lpstr>دراسة حالة ....</vt:lpstr>
      <vt:lpstr>الآية المفتاحية </vt:lpstr>
      <vt:lpstr>ما هو الإنجيل؟</vt:lpstr>
      <vt:lpstr>الإنجيل الكامل</vt:lpstr>
      <vt:lpstr>الإنجيل</vt:lpstr>
      <vt:lpstr>كيف لنا أن نعيش الإنجيل؟ </vt:lpstr>
      <vt:lpstr>  نظرة عامة على العهد الجديد  (الرسائل العامة و الكلمات المفتاحية)</vt:lpstr>
      <vt:lpstr>إصحاحات العهد الجديد</vt:lpstr>
      <vt:lpstr>أعداد أسفار الإصحاح الواحد في العهد الجديد</vt:lpstr>
      <vt:lpstr>تاريخ الكتابة</vt:lpstr>
      <vt:lpstr>الأفكار الغنوسية أو المعرفة السرية</vt:lpstr>
      <vt:lpstr>الوجهة الأصلية</vt:lpstr>
      <vt:lpstr>من هي السيدة المختارة  وأولادها؟</vt:lpstr>
      <vt:lpstr>المناسبة</vt:lpstr>
      <vt:lpstr>المناسبة</vt:lpstr>
      <vt:lpstr>كيف لنا أن نعيش الإنجيل؟ </vt:lpstr>
      <vt:lpstr>2 يوحنا 1-6 </vt:lpstr>
      <vt:lpstr> 1. مساندة المعلمين الحقيقيين (1-6)</vt:lpstr>
      <vt:lpstr>موازنة المحبة والحق</vt:lpstr>
      <vt:lpstr>٢ يوحنا ١ : ١-٢  1 الشيخ إلى كيرية المختارة، وإلى أولادها الذين أنا أحبهم بالحق، ولست أنا فقط، بل أيضا جميع الذين قد عرفوا الحق 2 من أجل الحق الذي يثبت فينا، وسيكون معنا إلى الأبد:</vt:lpstr>
      <vt:lpstr>٢ يوحنا ١ : ٣-٤  3 تكون معكم نعمة ورحمة وسلام من الله الآب، ومن الرب يسوع المسيح، ابن الآب بالحق والمحبة 4 فرحت جداً لأني وجدت من أولادك بعضاً سالكين في الحق، كما أخذنا وصية من الآب.</vt:lpstr>
      <vt:lpstr>٢ يوحنا ١ : ٥-٦  5 والآن أطلب منك يا كيرية، لا كأني أكتب إليك وصية جديدة، بل التي كانت عندنا من البدء: أن يحب بعضنا بعضاً 6 وهذه هي المحبة: أن نسلك بحسب وصاياه، هذه هي الوصية: كما سمعتم من البدء أن تسلكوا فيها.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لنا أن نعيش الإنجيل؟ </vt:lpstr>
      <vt:lpstr> 1. مساندة المعلمين الحقيقيين (1-6)</vt:lpstr>
      <vt:lpstr>2 يوحنا 7-13 </vt:lpstr>
      <vt:lpstr> 2. تجنب المعلمين الكذبة (7-13)</vt:lpstr>
      <vt:lpstr>٢ يوحنا ١ : ٧  لأنه قد دخل إلى العالم مضلون كثيرون، لا يعترفون بيسوع المسيح آتيا في الجسد، هذا هو المضل والضد للمسيح.</vt:lpstr>
      <vt:lpstr>٢ يوحنا ١ : ٨-٩  8 أنظروا إلى أنفسكم لئلا نضيع ما عملناه، بل ننال أجراً تاماً 9 كل من تعدى ولم يثبت في تعليم المسيح فليس له الله، ومن يثبت في تعليم المسيح، فهذا له الآب والإبن جميعاً.</vt:lpstr>
      <vt:lpstr>٢ يوحنا ١ : ١٠-١١  10 إن كان أحد يأتيكم ولا يجيء بهذا التعليم، فلا تقبلوه في البيت، ولا تقولوا له سلام 11 لأن من يسلم عليه يشترك في أعماله الشريرة.</vt:lpstr>
      <vt:lpstr>معنى رسالة 2 يوحنا 10 ملخص وجهات النظر المختلفة</vt:lpstr>
      <vt:lpstr>Keys</vt:lpstr>
      <vt:lpstr>من الجيد أن يكون علم اللاهوت صحيحاً</vt:lpstr>
      <vt:lpstr>جويس ماير في طائرتها البالغ قيمتها 2 مليون دولار ... الخ</vt:lpstr>
      <vt:lpstr>أوبرا وينفري</vt:lpstr>
      <vt:lpstr>جويل أوستين</vt:lpstr>
      <vt:lpstr>التحدث التحفيزي</vt:lpstr>
      <vt:lpstr>جدل الرؤية العالمية</vt:lpstr>
      <vt:lpstr>جدل منظمة الرؤية</vt:lpstr>
      <vt:lpstr>2 يوحنا– مخطط </vt:lpstr>
      <vt:lpstr>المتابعة العلائقية (12- 13)</vt:lpstr>
      <vt:lpstr>كيف لنا أن نعيش الإنجيل؟ </vt:lpstr>
      <vt:lpstr>الفكرة الرئيسية </vt:lpstr>
      <vt:lpstr>لا يمكن فقدان الخلاص بالنعمة</vt:lpstr>
      <vt:lpstr>وعد المسيح بمكافآت للثبات (رؤ 3: 11ب) </vt:lpstr>
      <vt:lpstr>يمكن فقدان المكافآت</vt:lpstr>
      <vt:lpstr>الميراث اليوم</vt:lpstr>
      <vt:lpstr>الميراث من المسيح</vt:lpstr>
      <vt:lpstr>الحكم المستقبلي للملوك الخدام</vt:lpstr>
      <vt:lpstr>الميراث في العهد القديم</vt:lpstr>
      <vt:lpstr>الميراث في العهد القديم</vt:lpstr>
      <vt:lpstr>الميراث في العهد القديم</vt:lpstr>
      <vt:lpstr>الميراث في العهد القديم</vt:lpstr>
      <vt:lpstr>الميراث في العهد القديم</vt:lpstr>
      <vt:lpstr>الميراث في العهد الجديد</vt:lpstr>
      <vt:lpstr>نوعين من الميراث</vt:lpstr>
      <vt:lpstr>الأكاليل في العهد الجديد</vt:lpstr>
      <vt:lpstr>ولا يكون ليل هناك ولا يحتاجون إلى سراج أو نور شمس لأن الرب الإله ينير عليهم وهم سيملكون إلى أبد الآبدين (رؤيا 22 : 5)</vt:lpstr>
      <vt:lpstr>مع ذلك لا يزال هناك التأديب الإلهي</vt:lpstr>
      <vt:lpstr>الغالبون (رؤيا 2-3)</vt:lpstr>
      <vt:lpstr> نملك مع المسيح كما يملك هو مع الآب (رؤ 3: 21-22)</vt:lpstr>
      <vt:lpstr>لاودكية (رؤ 3: 14-22)</vt:lpstr>
      <vt:lpstr>الغالبون (رؤيا 2-3)</vt:lpstr>
      <vt:lpstr>هل أنت مستعد لتملك على العالم؟</vt:lpstr>
      <vt:lpstr>ملك المسيح</vt:lpstr>
      <vt:lpstr>مستقبلنا (رؤ 19-20)</vt:lpstr>
      <vt:lpstr>رؤيا 20: 4</vt:lpstr>
      <vt:lpstr> ألستم تعلمون أن القديسين سيدينون العالم (1 كو 6: 2)</vt:lpstr>
      <vt:lpstr>إن كنا نصبر فسنملك أيضاً معه (2 تي 2: 12)</vt:lpstr>
      <vt:lpstr>من يغلب فسأعطيه  أن يجلس معي  في عرشي  كما غلبت أنا أيضاً  وجلست مع أبي  في عرشه  (رؤ 3: 21) </vt:lpstr>
      <vt:lpstr>PowerPoint Presentation</vt:lpstr>
      <vt:lpstr>مع ذلك لا يزال هناك التأديب الإلهي</vt:lpstr>
      <vt:lpstr>حنانيا وسفيرة</vt:lpstr>
      <vt:lpstr>يمكن أن يكون المؤمنون غير مؤهلين</vt:lpstr>
      <vt:lpstr>1 كورنثوس 11: 27-29</vt:lpstr>
      <vt:lpstr>1 كورنثوس 11: 30-32</vt:lpstr>
      <vt:lpstr>تؤدي بعض الخطايا إلى الموت المبكر (يوحنا الأولى 5: 16-17 )</vt:lpstr>
      <vt:lpstr>سيلبس كل المؤمنين بر المسيح</vt:lpstr>
      <vt:lpstr>سيتمتع كل المؤمنين بالسماء</vt:lpstr>
      <vt:lpstr>لكن يسوع سيدين الأرض</vt:lpstr>
      <vt:lpstr>سيكافأ يسوع الأمناء</vt:lpstr>
      <vt:lpstr>عش متطلعاً نحو مستقبلك</vt:lpstr>
      <vt:lpstr>كيف لنا أن نعيش الإنجيل؟ </vt:lpstr>
      <vt:lpstr>الفكرة الرئيسية </vt:lpstr>
      <vt:lpstr>الخطوط العريضة</vt:lpstr>
      <vt:lpstr> 1. مساندة المعلمين الحقيقيين (1-6)</vt:lpstr>
      <vt:lpstr>حسناً يا تشارلز،  عندما أقوم بتعميدك ...</vt:lpstr>
      <vt:lpstr>فإن كل ما يجري هو لله.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تجنب المعلمين الكذبة (7-13)</vt:lpstr>
      <vt:lpstr>Keys</vt:lpstr>
      <vt:lpstr>البيان الموجز</vt:lpstr>
      <vt:lpstr>Noah</vt:lpstr>
      <vt:lpstr>Noah</vt:lpstr>
      <vt:lpstr>المنتج الملحد دارين أرنوفسكي</vt:lpstr>
      <vt:lpstr>Noah</vt:lpstr>
      <vt:lpstr>مدح فيلم نوح</vt:lpstr>
      <vt:lpstr>انتقادات لفيلم نوح</vt:lpstr>
      <vt:lpstr>كيف يساعد المسيحيون الهرطقة؟ </vt:lpstr>
      <vt:lpstr>ماذا يعني كل هذا؟</vt:lpstr>
      <vt:lpstr>Black</vt:lpstr>
      <vt:lpstr>وعظ العهد الجديد • BibleStudyDownloads.org</vt:lpstr>
      <vt:lpstr>العنوان</vt:lpstr>
      <vt:lpstr>التأليف</vt:lpstr>
      <vt:lpstr>الخصائص</vt:lpstr>
      <vt:lpstr>الحجة</vt:lpstr>
      <vt:lpstr>الفرضية</vt:lpstr>
      <vt:lpstr>PowerPoint Presentation</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Jeris Al- Safadi</cp:lastModifiedBy>
  <cp:revision>275</cp:revision>
  <dcterms:created xsi:type="dcterms:W3CDTF">2003-04-21T14:11:52Z</dcterms:created>
  <dcterms:modified xsi:type="dcterms:W3CDTF">2025-05-28T08:33:06Z</dcterms:modified>
</cp:coreProperties>
</file>