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5.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6.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3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3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3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3.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comments/comment1.xml" ContentType="application/vnd.openxmlformats-officedocument.presentationml.comments+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2" r:id="rId2"/>
    <p:sldMasterId id="2147483670" r:id="rId3"/>
    <p:sldMasterId id="2147483668" r:id="rId4"/>
    <p:sldMasterId id="2147483662" r:id="rId5"/>
    <p:sldMasterId id="2147483656" r:id="rId6"/>
    <p:sldMasterId id="2147483653" r:id="rId7"/>
    <p:sldMasterId id="2147483654" r:id="rId8"/>
    <p:sldMasterId id="2147483674" r:id="rId9"/>
    <p:sldMasterId id="2147483991" r:id="rId10"/>
    <p:sldMasterId id="2147484494" r:id="rId11"/>
    <p:sldMasterId id="2147486643" r:id="rId12"/>
    <p:sldMasterId id="2147487183" r:id="rId13"/>
    <p:sldMasterId id="2147488418" r:id="rId14"/>
    <p:sldMasterId id="2147488430" r:id="rId15"/>
    <p:sldMasterId id="2147488442" r:id="rId16"/>
    <p:sldMasterId id="2147488454" r:id="rId17"/>
    <p:sldMasterId id="2147488466" r:id="rId18"/>
    <p:sldMasterId id="2147488490" r:id="rId19"/>
    <p:sldMasterId id="2147488504" r:id="rId20"/>
    <p:sldMasterId id="2147488516" r:id="rId21"/>
    <p:sldMasterId id="2147488528" r:id="rId22"/>
    <p:sldMasterId id="2147488542" r:id="rId23"/>
    <p:sldMasterId id="2147488557" r:id="rId24"/>
    <p:sldMasterId id="2147488569" r:id="rId25"/>
    <p:sldMasterId id="2147488583" r:id="rId26"/>
    <p:sldMasterId id="2147488598" r:id="rId27"/>
    <p:sldMasterId id="2147488610" r:id="rId28"/>
    <p:sldMasterId id="2147488622" r:id="rId29"/>
    <p:sldMasterId id="2147488634" r:id="rId30"/>
    <p:sldMasterId id="2147488646" r:id="rId31"/>
    <p:sldMasterId id="2147488659" r:id="rId32"/>
    <p:sldMasterId id="2147488671" r:id="rId33"/>
    <p:sldMasterId id="2147488683" r:id="rId34"/>
    <p:sldMasterId id="2147488685" r:id="rId35"/>
    <p:sldMasterId id="2147488698" r:id="rId36"/>
    <p:sldMasterId id="2147488819" r:id="rId37"/>
    <p:sldMasterId id="2147488835" r:id="rId38"/>
    <p:sldMasterId id="2147488849" r:id="rId39"/>
    <p:sldMasterId id="2147488865" r:id="rId40"/>
  </p:sldMasterIdLst>
  <p:notesMasterIdLst>
    <p:notesMasterId r:id="rId354"/>
  </p:notesMasterIdLst>
  <p:sldIdLst>
    <p:sldId id="5388" r:id="rId41"/>
    <p:sldId id="5389" r:id="rId42"/>
    <p:sldId id="5390" r:id="rId43"/>
    <p:sldId id="5391" r:id="rId44"/>
    <p:sldId id="5392" r:id="rId45"/>
    <p:sldId id="5393" r:id="rId46"/>
    <p:sldId id="5394" r:id="rId47"/>
    <p:sldId id="5395" r:id="rId48"/>
    <p:sldId id="5341" r:id="rId49"/>
    <p:sldId id="496" r:id="rId50"/>
    <p:sldId id="5342" r:id="rId51"/>
    <p:sldId id="5397" r:id="rId52"/>
    <p:sldId id="5398" r:id="rId53"/>
    <p:sldId id="5399" r:id="rId54"/>
    <p:sldId id="5400" r:id="rId55"/>
    <p:sldId id="5401" r:id="rId56"/>
    <p:sldId id="5402" r:id="rId57"/>
    <p:sldId id="5403" r:id="rId58"/>
    <p:sldId id="5404" r:id="rId59"/>
    <p:sldId id="5405" r:id="rId60"/>
    <p:sldId id="422" r:id="rId61"/>
    <p:sldId id="3635" r:id="rId62"/>
    <p:sldId id="3647" r:id="rId63"/>
    <p:sldId id="289" r:id="rId64"/>
    <p:sldId id="446" r:id="rId65"/>
    <p:sldId id="447" r:id="rId66"/>
    <p:sldId id="448" r:id="rId67"/>
    <p:sldId id="449" r:id="rId68"/>
    <p:sldId id="450" r:id="rId69"/>
    <p:sldId id="451" r:id="rId70"/>
    <p:sldId id="452" r:id="rId71"/>
    <p:sldId id="290" r:id="rId72"/>
    <p:sldId id="291" r:id="rId73"/>
    <p:sldId id="294" r:id="rId74"/>
    <p:sldId id="347" r:id="rId75"/>
    <p:sldId id="5521" r:id="rId76"/>
    <p:sldId id="5487" r:id="rId77"/>
    <p:sldId id="5522" r:id="rId78"/>
    <p:sldId id="296" r:id="rId79"/>
    <p:sldId id="5507" r:id="rId80"/>
    <p:sldId id="467" r:id="rId81"/>
    <p:sldId id="298" r:id="rId82"/>
    <p:sldId id="299" r:id="rId83"/>
    <p:sldId id="5508" r:id="rId84"/>
    <p:sldId id="265" r:id="rId85"/>
    <p:sldId id="266" r:id="rId86"/>
    <p:sldId id="267" r:id="rId87"/>
    <p:sldId id="268" r:id="rId88"/>
    <p:sldId id="282" r:id="rId89"/>
    <p:sldId id="269" r:id="rId90"/>
    <p:sldId id="270" r:id="rId91"/>
    <p:sldId id="271" r:id="rId92"/>
    <p:sldId id="5509" r:id="rId93"/>
    <p:sldId id="5510" r:id="rId94"/>
    <p:sldId id="3689" r:id="rId95"/>
    <p:sldId id="5511" r:id="rId96"/>
    <p:sldId id="3690" r:id="rId97"/>
    <p:sldId id="275" r:id="rId98"/>
    <p:sldId id="276" r:id="rId99"/>
    <p:sldId id="285" r:id="rId100"/>
    <p:sldId id="277" r:id="rId101"/>
    <p:sldId id="279" r:id="rId102"/>
    <p:sldId id="5488" r:id="rId103"/>
    <p:sldId id="4939" r:id="rId104"/>
    <p:sldId id="281" r:id="rId105"/>
    <p:sldId id="283" r:id="rId106"/>
    <p:sldId id="286" r:id="rId107"/>
    <p:sldId id="345" r:id="rId108"/>
    <p:sldId id="337" r:id="rId109"/>
    <p:sldId id="338" r:id="rId110"/>
    <p:sldId id="302" r:id="rId111"/>
    <p:sldId id="5523" r:id="rId112"/>
    <p:sldId id="303" r:id="rId113"/>
    <p:sldId id="5527" r:id="rId114"/>
    <p:sldId id="5529" r:id="rId115"/>
    <p:sldId id="5414" r:id="rId116"/>
    <p:sldId id="5415" r:id="rId117"/>
    <p:sldId id="5416" r:id="rId118"/>
    <p:sldId id="5528" r:id="rId119"/>
    <p:sldId id="3691" r:id="rId120"/>
    <p:sldId id="5530" r:id="rId121"/>
    <p:sldId id="5531" r:id="rId122"/>
    <p:sldId id="5419" r:id="rId123"/>
    <p:sldId id="5420" r:id="rId124"/>
    <p:sldId id="5421" r:id="rId125"/>
    <p:sldId id="4955" r:id="rId126"/>
    <p:sldId id="5422" r:id="rId127"/>
    <p:sldId id="4949" r:id="rId128"/>
    <p:sldId id="5423" r:id="rId129"/>
    <p:sldId id="5424" r:id="rId130"/>
    <p:sldId id="5425" r:id="rId131"/>
    <p:sldId id="5426" r:id="rId132"/>
    <p:sldId id="5427" r:id="rId133"/>
    <p:sldId id="5428" r:id="rId134"/>
    <p:sldId id="5429" r:id="rId135"/>
    <p:sldId id="335" r:id="rId136"/>
    <p:sldId id="5464" r:id="rId137"/>
    <p:sldId id="1249" r:id="rId138"/>
    <p:sldId id="5430" r:id="rId139"/>
    <p:sldId id="5431" r:id="rId140"/>
    <p:sldId id="5432" r:id="rId141"/>
    <p:sldId id="5433" r:id="rId142"/>
    <p:sldId id="5434" r:id="rId143"/>
    <p:sldId id="5435" r:id="rId144"/>
    <p:sldId id="5524" r:id="rId145"/>
    <p:sldId id="4957" r:id="rId146"/>
    <p:sldId id="5436" r:id="rId147"/>
    <p:sldId id="4931" r:id="rId148"/>
    <p:sldId id="256" r:id="rId149"/>
    <p:sldId id="257" r:id="rId150"/>
    <p:sldId id="258" r:id="rId151"/>
    <p:sldId id="305" r:id="rId152"/>
    <p:sldId id="306" r:id="rId153"/>
    <p:sldId id="307" r:id="rId154"/>
    <p:sldId id="517" r:id="rId155"/>
    <p:sldId id="518" r:id="rId156"/>
    <p:sldId id="519" r:id="rId157"/>
    <p:sldId id="520" r:id="rId158"/>
    <p:sldId id="521" r:id="rId159"/>
    <p:sldId id="522" r:id="rId160"/>
    <p:sldId id="523" r:id="rId161"/>
    <p:sldId id="5516" r:id="rId162"/>
    <p:sldId id="525" r:id="rId163"/>
    <p:sldId id="5437" r:id="rId164"/>
    <p:sldId id="527" r:id="rId165"/>
    <p:sldId id="528" r:id="rId166"/>
    <p:sldId id="529" r:id="rId167"/>
    <p:sldId id="563" r:id="rId168"/>
    <p:sldId id="5438" r:id="rId169"/>
    <p:sldId id="532" r:id="rId170"/>
    <p:sldId id="5439" r:id="rId171"/>
    <p:sldId id="534" r:id="rId172"/>
    <p:sldId id="5440" r:id="rId173"/>
    <p:sldId id="536" r:id="rId174"/>
    <p:sldId id="5441" r:id="rId175"/>
    <p:sldId id="538" r:id="rId176"/>
    <p:sldId id="539" r:id="rId177"/>
    <p:sldId id="5442" r:id="rId178"/>
    <p:sldId id="541" r:id="rId179"/>
    <p:sldId id="542" r:id="rId180"/>
    <p:sldId id="543" r:id="rId181"/>
    <p:sldId id="5443" r:id="rId182"/>
    <p:sldId id="5444" r:id="rId183"/>
    <p:sldId id="5445" r:id="rId184"/>
    <p:sldId id="5446" r:id="rId185"/>
    <p:sldId id="5447" r:id="rId186"/>
    <p:sldId id="5448" r:id="rId187"/>
    <p:sldId id="5449" r:id="rId188"/>
    <p:sldId id="5450" r:id="rId189"/>
    <p:sldId id="552" r:id="rId190"/>
    <p:sldId id="553" r:id="rId191"/>
    <p:sldId id="5451" r:id="rId192"/>
    <p:sldId id="5452" r:id="rId193"/>
    <p:sldId id="5453" r:id="rId194"/>
    <p:sldId id="5455" r:id="rId195"/>
    <p:sldId id="5454" r:id="rId196"/>
    <p:sldId id="559" r:id="rId197"/>
    <p:sldId id="560" r:id="rId198"/>
    <p:sldId id="561" r:id="rId199"/>
    <p:sldId id="343" r:id="rId200"/>
    <p:sldId id="348" r:id="rId201"/>
    <p:sldId id="5512" r:id="rId202"/>
    <p:sldId id="1242" r:id="rId203"/>
    <p:sldId id="5465" r:id="rId204"/>
    <p:sldId id="5456" r:id="rId205"/>
    <p:sldId id="5458" r:id="rId206"/>
    <p:sldId id="368" r:id="rId207"/>
    <p:sldId id="369" r:id="rId208"/>
    <p:sldId id="5459" r:id="rId209"/>
    <p:sldId id="5460" r:id="rId210"/>
    <p:sldId id="5461" r:id="rId211"/>
    <p:sldId id="5462" r:id="rId212"/>
    <p:sldId id="5463" r:id="rId213"/>
    <p:sldId id="264" r:id="rId214"/>
    <p:sldId id="3649" r:id="rId215"/>
    <p:sldId id="3650" r:id="rId216"/>
    <p:sldId id="309" r:id="rId217"/>
    <p:sldId id="5517" r:id="rId218"/>
    <p:sldId id="310" r:id="rId219"/>
    <p:sldId id="3675" r:id="rId220"/>
    <p:sldId id="3676" r:id="rId221"/>
    <p:sldId id="3677" r:id="rId222"/>
    <p:sldId id="3678" r:id="rId223"/>
    <p:sldId id="3679" r:id="rId224"/>
    <p:sldId id="3680" r:id="rId225"/>
    <p:sldId id="3681" r:id="rId226"/>
    <p:sldId id="3682" r:id="rId227"/>
    <p:sldId id="3683" r:id="rId228"/>
    <p:sldId id="278" r:id="rId229"/>
    <p:sldId id="5466" r:id="rId230"/>
    <p:sldId id="4961" r:id="rId231"/>
    <p:sldId id="5525" r:id="rId232"/>
    <p:sldId id="4958" r:id="rId233"/>
    <p:sldId id="3651" r:id="rId234"/>
    <p:sldId id="3652" r:id="rId235"/>
    <p:sldId id="3653" r:id="rId236"/>
    <p:sldId id="3654" r:id="rId237"/>
    <p:sldId id="5467" r:id="rId238"/>
    <p:sldId id="311" r:id="rId239"/>
    <p:sldId id="312" r:id="rId240"/>
    <p:sldId id="5468" r:id="rId241"/>
    <p:sldId id="5469" r:id="rId242"/>
    <p:sldId id="5470" r:id="rId243"/>
    <p:sldId id="5471" r:id="rId244"/>
    <p:sldId id="381" r:id="rId245"/>
    <p:sldId id="4929" r:id="rId246"/>
    <p:sldId id="387" r:id="rId247"/>
    <p:sldId id="314" r:id="rId248"/>
    <p:sldId id="3655" r:id="rId249"/>
    <p:sldId id="389" r:id="rId250"/>
    <p:sldId id="398" r:id="rId251"/>
    <p:sldId id="380" r:id="rId252"/>
    <p:sldId id="401" r:id="rId253"/>
    <p:sldId id="376" r:id="rId254"/>
    <p:sldId id="403" r:id="rId255"/>
    <p:sldId id="378" r:id="rId256"/>
    <p:sldId id="379" r:id="rId257"/>
    <p:sldId id="3656" r:id="rId258"/>
    <p:sldId id="4037" r:id="rId259"/>
    <p:sldId id="4815" r:id="rId260"/>
    <p:sldId id="4816" r:id="rId261"/>
    <p:sldId id="4818" r:id="rId262"/>
    <p:sldId id="4821" r:id="rId263"/>
    <p:sldId id="4823" r:id="rId264"/>
    <p:sldId id="4824" r:id="rId265"/>
    <p:sldId id="4825" r:id="rId266"/>
    <p:sldId id="4826" r:id="rId267"/>
    <p:sldId id="402" r:id="rId268"/>
    <p:sldId id="3657" r:id="rId269"/>
    <p:sldId id="3658" r:id="rId270"/>
    <p:sldId id="3659" r:id="rId271"/>
    <p:sldId id="3660" r:id="rId272"/>
    <p:sldId id="3661" r:id="rId273"/>
    <p:sldId id="3662" r:id="rId274"/>
    <p:sldId id="308" r:id="rId275"/>
    <p:sldId id="3663" r:id="rId276"/>
    <p:sldId id="304" r:id="rId277"/>
    <p:sldId id="3664" r:id="rId278"/>
    <p:sldId id="399" r:id="rId279"/>
    <p:sldId id="4964" r:id="rId280"/>
    <p:sldId id="4965" r:id="rId281"/>
    <p:sldId id="5526" r:id="rId282"/>
    <p:sldId id="4962" r:id="rId283"/>
    <p:sldId id="465" r:id="rId284"/>
    <p:sldId id="3665" r:id="rId285"/>
    <p:sldId id="3666" r:id="rId286"/>
    <p:sldId id="3667" r:id="rId287"/>
    <p:sldId id="3668" r:id="rId288"/>
    <p:sldId id="315" r:id="rId289"/>
    <p:sldId id="316" r:id="rId290"/>
    <p:sldId id="5472" r:id="rId291"/>
    <p:sldId id="5473" r:id="rId292"/>
    <p:sldId id="5474" r:id="rId293"/>
    <p:sldId id="5478" r:id="rId294"/>
    <p:sldId id="317" r:id="rId295"/>
    <p:sldId id="5476" r:id="rId296"/>
    <p:sldId id="5477" r:id="rId297"/>
    <p:sldId id="5408" r:id="rId298"/>
    <p:sldId id="4969" r:id="rId299"/>
    <p:sldId id="4934" r:id="rId300"/>
    <p:sldId id="4933" r:id="rId301"/>
    <p:sldId id="5479" r:id="rId302"/>
    <p:sldId id="5480" r:id="rId303"/>
    <p:sldId id="5481" r:id="rId304"/>
    <p:sldId id="318" r:id="rId305"/>
    <p:sldId id="5489" r:id="rId306"/>
    <p:sldId id="319" r:id="rId307"/>
    <p:sldId id="5520" r:id="rId308"/>
    <p:sldId id="4967" r:id="rId309"/>
    <p:sldId id="4951" r:id="rId310"/>
    <p:sldId id="4968" r:id="rId311"/>
    <p:sldId id="5482" r:id="rId312"/>
    <p:sldId id="5483" r:id="rId313"/>
    <p:sldId id="5484" r:id="rId314"/>
    <p:sldId id="5485" r:id="rId315"/>
    <p:sldId id="5486" r:id="rId316"/>
    <p:sldId id="1190" r:id="rId317"/>
    <p:sldId id="1191" r:id="rId318"/>
    <p:sldId id="320" r:id="rId319"/>
    <p:sldId id="321" r:id="rId320"/>
    <p:sldId id="322" r:id="rId321"/>
    <p:sldId id="323" r:id="rId322"/>
    <p:sldId id="5513" r:id="rId323"/>
    <p:sldId id="325" r:id="rId324"/>
    <p:sldId id="326" r:id="rId325"/>
    <p:sldId id="327" r:id="rId326"/>
    <p:sldId id="5490" r:id="rId327"/>
    <p:sldId id="295" r:id="rId328"/>
    <p:sldId id="5491" r:id="rId329"/>
    <p:sldId id="5492" r:id="rId330"/>
    <p:sldId id="5493" r:id="rId331"/>
    <p:sldId id="5494" r:id="rId332"/>
    <p:sldId id="5495" r:id="rId333"/>
    <p:sldId id="301" r:id="rId334"/>
    <p:sldId id="5496" r:id="rId335"/>
    <p:sldId id="5497" r:id="rId336"/>
    <p:sldId id="5498" r:id="rId337"/>
    <p:sldId id="5499" r:id="rId338"/>
    <p:sldId id="5500" r:id="rId339"/>
    <p:sldId id="5501" r:id="rId340"/>
    <p:sldId id="5502" r:id="rId341"/>
    <p:sldId id="5503" r:id="rId342"/>
    <p:sldId id="5504" r:id="rId343"/>
    <p:sldId id="5505" r:id="rId344"/>
    <p:sldId id="5506" r:id="rId345"/>
    <p:sldId id="313" r:id="rId346"/>
    <p:sldId id="329" r:id="rId347"/>
    <p:sldId id="328" r:id="rId348"/>
    <p:sldId id="346" r:id="rId349"/>
    <p:sldId id="1239" r:id="rId350"/>
    <p:sldId id="339" r:id="rId351"/>
    <p:sldId id="468" r:id="rId352"/>
    <p:sldId id="503" r:id="rId35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351DDA1-A9A7-9D4D-8DC1-3B523F9F22B2}">
          <p14:sldIdLst>
            <p14:sldId id="5388"/>
            <p14:sldId id="5389"/>
            <p14:sldId id="5390"/>
            <p14:sldId id="5391"/>
            <p14:sldId id="5392"/>
            <p14:sldId id="5393"/>
            <p14:sldId id="5394"/>
            <p14:sldId id="5395"/>
            <p14:sldId id="5341"/>
            <p14:sldId id="496"/>
            <p14:sldId id="5342"/>
            <p14:sldId id="5397"/>
            <p14:sldId id="5398"/>
            <p14:sldId id="5399"/>
            <p14:sldId id="5400"/>
            <p14:sldId id="5401"/>
            <p14:sldId id="5402"/>
            <p14:sldId id="5403"/>
            <p14:sldId id="5404"/>
            <p14:sldId id="5405"/>
          </p14:sldIdLst>
        </p14:section>
        <p14:section name="Introduction" id="{DA7B7396-59FF-7646-B3CA-E47E5C375277}">
          <p14:sldIdLst>
            <p14:sldId id="422"/>
            <p14:sldId id="3635"/>
            <p14:sldId id="3647"/>
            <p14:sldId id="289"/>
            <p14:sldId id="446"/>
            <p14:sldId id="447"/>
            <p14:sldId id="448"/>
            <p14:sldId id="449"/>
            <p14:sldId id="450"/>
            <p14:sldId id="451"/>
            <p14:sldId id="452"/>
            <p14:sldId id="290"/>
            <p14:sldId id="291"/>
            <p14:sldId id="294"/>
            <p14:sldId id="347"/>
            <p14:sldId id="5521"/>
            <p14:sldId id="5487"/>
            <p14:sldId id="5522"/>
            <p14:sldId id="296"/>
            <p14:sldId id="5507"/>
            <p14:sldId id="467"/>
            <p14:sldId id="298"/>
            <p14:sldId id="299"/>
            <p14:sldId id="5508"/>
            <p14:sldId id="265"/>
            <p14:sldId id="266"/>
            <p14:sldId id="267"/>
            <p14:sldId id="268"/>
            <p14:sldId id="282"/>
            <p14:sldId id="269"/>
            <p14:sldId id="270"/>
            <p14:sldId id="271"/>
            <p14:sldId id="5509"/>
            <p14:sldId id="5510"/>
            <p14:sldId id="3689"/>
            <p14:sldId id="5511"/>
            <p14:sldId id="3690"/>
            <p14:sldId id="275"/>
            <p14:sldId id="276"/>
            <p14:sldId id="285"/>
            <p14:sldId id="277"/>
            <p14:sldId id="279"/>
            <p14:sldId id="5488"/>
            <p14:sldId id="4939"/>
            <p14:sldId id="281"/>
            <p14:sldId id="283"/>
            <p14:sldId id="286"/>
            <p14:sldId id="345"/>
            <p14:sldId id="337"/>
            <p14:sldId id="338"/>
            <p14:sldId id="302"/>
            <p14:sldId id="5523"/>
            <p14:sldId id="303"/>
          </p14:sldIdLst>
        </p14:section>
        <p14:section name="Sermon" id="{7A0B9503-3C4A-6640-B706-B46064BE4EB5}">
          <p14:sldIdLst>
            <p14:sldId id="5527"/>
            <p14:sldId id="5529"/>
            <p14:sldId id="5414"/>
            <p14:sldId id="5415"/>
            <p14:sldId id="5416"/>
            <p14:sldId id="5528"/>
            <p14:sldId id="3691"/>
            <p14:sldId id="5530"/>
            <p14:sldId id="5531"/>
            <p14:sldId id="5419"/>
            <p14:sldId id="5420"/>
            <p14:sldId id="5421"/>
            <p14:sldId id="4955"/>
            <p14:sldId id="5422"/>
            <p14:sldId id="4949"/>
            <p14:sldId id="5423"/>
            <p14:sldId id="5424"/>
            <p14:sldId id="5425"/>
            <p14:sldId id="5426"/>
            <p14:sldId id="5427"/>
            <p14:sldId id="5428"/>
            <p14:sldId id="5429"/>
            <p14:sldId id="335"/>
            <p14:sldId id="5464"/>
            <p14:sldId id="1249"/>
            <p14:sldId id="5430"/>
            <p14:sldId id="5431"/>
            <p14:sldId id="5432"/>
            <p14:sldId id="5433"/>
            <p14:sldId id="5434"/>
            <p14:sldId id="5435"/>
            <p14:sldId id="5524"/>
            <p14:sldId id="4957"/>
            <p14:sldId id="5436"/>
          </p14:sldIdLst>
        </p14:section>
        <p14:section name="Chapters" id="{628F1A05-563A-F541-9240-11603715A18B}">
          <p14:sldIdLst>
            <p14:sldId id="4931"/>
            <p14:sldId id="256"/>
            <p14:sldId id="257"/>
            <p14:sldId id="258"/>
            <p14:sldId id="305"/>
            <p14:sldId id="306"/>
            <p14:sldId id="307"/>
            <p14:sldId id="517"/>
            <p14:sldId id="518"/>
            <p14:sldId id="519"/>
            <p14:sldId id="520"/>
            <p14:sldId id="521"/>
            <p14:sldId id="522"/>
            <p14:sldId id="523"/>
            <p14:sldId id="5516"/>
            <p14:sldId id="525"/>
            <p14:sldId id="5437"/>
            <p14:sldId id="527"/>
            <p14:sldId id="528"/>
            <p14:sldId id="529"/>
            <p14:sldId id="563"/>
            <p14:sldId id="5438"/>
            <p14:sldId id="532"/>
            <p14:sldId id="5439"/>
            <p14:sldId id="534"/>
            <p14:sldId id="5440"/>
            <p14:sldId id="536"/>
            <p14:sldId id="5441"/>
            <p14:sldId id="538"/>
            <p14:sldId id="539"/>
            <p14:sldId id="5442"/>
            <p14:sldId id="541"/>
            <p14:sldId id="542"/>
            <p14:sldId id="543"/>
            <p14:sldId id="5443"/>
            <p14:sldId id="5444"/>
            <p14:sldId id="5445"/>
            <p14:sldId id="5446"/>
            <p14:sldId id="5447"/>
            <p14:sldId id="5448"/>
            <p14:sldId id="5449"/>
            <p14:sldId id="5450"/>
            <p14:sldId id="552"/>
            <p14:sldId id="553"/>
            <p14:sldId id="5451"/>
            <p14:sldId id="5452"/>
            <p14:sldId id="5453"/>
            <p14:sldId id="5455"/>
            <p14:sldId id="5454"/>
            <p14:sldId id="559"/>
            <p14:sldId id="560"/>
            <p14:sldId id="561"/>
            <p14:sldId id="343"/>
            <p14:sldId id="348"/>
            <p14:sldId id="5512"/>
            <p14:sldId id="1242"/>
            <p14:sldId id="5465"/>
            <p14:sldId id="5456"/>
            <p14:sldId id="5458"/>
            <p14:sldId id="368"/>
            <p14:sldId id="369"/>
            <p14:sldId id="5459"/>
            <p14:sldId id="5460"/>
            <p14:sldId id="5461"/>
            <p14:sldId id="5462"/>
            <p14:sldId id="5463"/>
            <p14:sldId id="264"/>
            <p14:sldId id="3649"/>
            <p14:sldId id="3650"/>
            <p14:sldId id="309"/>
            <p14:sldId id="5517"/>
            <p14:sldId id="310"/>
            <p14:sldId id="3675"/>
            <p14:sldId id="3676"/>
            <p14:sldId id="3677"/>
            <p14:sldId id="3678"/>
            <p14:sldId id="3679"/>
            <p14:sldId id="3680"/>
            <p14:sldId id="3681"/>
            <p14:sldId id="3682"/>
            <p14:sldId id="3683"/>
            <p14:sldId id="278"/>
            <p14:sldId id="5466"/>
            <p14:sldId id="4961"/>
            <p14:sldId id="5525"/>
            <p14:sldId id="4958"/>
            <p14:sldId id="3651"/>
            <p14:sldId id="3652"/>
            <p14:sldId id="3653"/>
            <p14:sldId id="3654"/>
            <p14:sldId id="5467"/>
            <p14:sldId id="311"/>
            <p14:sldId id="312"/>
            <p14:sldId id="5468"/>
            <p14:sldId id="5469"/>
            <p14:sldId id="5470"/>
            <p14:sldId id="5471"/>
            <p14:sldId id="381"/>
            <p14:sldId id="4929"/>
            <p14:sldId id="387"/>
            <p14:sldId id="314"/>
            <p14:sldId id="3655"/>
            <p14:sldId id="389"/>
            <p14:sldId id="398"/>
            <p14:sldId id="380"/>
            <p14:sldId id="401"/>
            <p14:sldId id="376"/>
            <p14:sldId id="403"/>
            <p14:sldId id="378"/>
            <p14:sldId id="379"/>
            <p14:sldId id="3656"/>
            <p14:sldId id="4037"/>
            <p14:sldId id="4815"/>
            <p14:sldId id="4816"/>
            <p14:sldId id="4818"/>
            <p14:sldId id="4821"/>
            <p14:sldId id="4823"/>
            <p14:sldId id="4824"/>
            <p14:sldId id="4825"/>
            <p14:sldId id="4826"/>
            <p14:sldId id="402"/>
            <p14:sldId id="3657"/>
            <p14:sldId id="3658"/>
            <p14:sldId id="3659"/>
            <p14:sldId id="3660"/>
            <p14:sldId id="3661"/>
            <p14:sldId id="3662"/>
            <p14:sldId id="308"/>
            <p14:sldId id="3663"/>
            <p14:sldId id="304"/>
            <p14:sldId id="3664"/>
            <p14:sldId id="399"/>
            <p14:sldId id="4964"/>
            <p14:sldId id="4965"/>
            <p14:sldId id="5526"/>
            <p14:sldId id="4962"/>
            <p14:sldId id="465"/>
            <p14:sldId id="3665"/>
            <p14:sldId id="3666"/>
            <p14:sldId id="3667"/>
            <p14:sldId id="3668"/>
            <p14:sldId id="315"/>
            <p14:sldId id="316"/>
            <p14:sldId id="5472"/>
            <p14:sldId id="5473"/>
            <p14:sldId id="5474"/>
            <p14:sldId id="5478"/>
            <p14:sldId id="317"/>
            <p14:sldId id="5476"/>
            <p14:sldId id="5477"/>
            <p14:sldId id="5408"/>
            <p14:sldId id="4969"/>
            <p14:sldId id="4934"/>
            <p14:sldId id="4933"/>
            <p14:sldId id="5479"/>
            <p14:sldId id="5480"/>
            <p14:sldId id="5481"/>
            <p14:sldId id="318"/>
            <p14:sldId id="5489"/>
            <p14:sldId id="319"/>
            <p14:sldId id="5520"/>
          </p14:sldIdLst>
        </p14:section>
        <p14:section name="Conclusion" id="{E8F96801-1B1C-1A40-A887-6D6691120487}">
          <p14:sldIdLst>
            <p14:sldId id="4967"/>
            <p14:sldId id="4951"/>
            <p14:sldId id="4968"/>
            <p14:sldId id="5482"/>
            <p14:sldId id="5483"/>
            <p14:sldId id="5484"/>
            <p14:sldId id="5485"/>
            <p14:sldId id="5486"/>
            <p14:sldId id="1190"/>
            <p14:sldId id="1191"/>
          </p14:sldIdLst>
        </p14:section>
        <p14:section name="Supplements" id="{35E5C80B-A5B2-E440-AD58-43EB8CBA3DF9}">
          <p14:sldIdLst>
            <p14:sldId id="320"/>
            <p14:sldId id="321"/>
            <p14:sldId id="322"/>
            <p14:sldId id="323"/>
            <p14:sldId id="5513"/>
            <p14:sldId id="325"/>
            <p14:sldId id="326"/>
            <p14:sldId id="327"/>
            <p14:sldId id="5490"/>
            <p14:sldId id="295"/>
            <p14:sldId id="5491"/>
            <p14:sldId id="5492"/>
            <p14:sldId id="5493"/>
            <p14:sldId id="5494"/>
            <p14:sldId id="5495"/>
            <p14:sldId id="301"/>
            <p14:sldId id="5496"/>
            <p14:sldId id="5497"/>
            <p14:sldId id="5498"/>
            <p14:sldId id="5499"/>
            <p14:sldId id="5500"/>
            <p14:sldId id="5501"/>
            <p14:sldId id="5502"/>
            <p14:sldId id="5503"/>
            <p14:sldId id="5504"/>
            <p14:sldId id="5505"/>
            <p14:sldId id="5506"/>
            <p14:sldId id="313"/>
            <p14:sldId id="329"/>
            <p14:sldId id="328"/>
            <p14:sldId id="346"/>
            <p14:sldId id="1239"/>
            <p14:sldId id="339"/>
            <p14:sldId id="468"/>
            <p14:sldId id="50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2"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E"/>
    <a:srgbClr val="BF9DAC"/>
    <a:srgbClr val="256102"/>
    <a:srgbClr val="133704"/>
    <a:srgbClr val="1B932A"/>
    <a:srgbClr val="567B42"/>
    <a:srgbClr val="62A100"/>
    <a:srgbClr val="DF0025"/>
    <a:srgbClr val="F0FF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4"/>
    <p:restoredTop sz="76931" autoAdjust="0"/>
  </p:normalViewPr>
  <p:slideViewPr>
    <p:cSldViewPr>
      <p:cViewPr>
        <p:scale>
          <a:sx n="86" d="100"/>
          <a:sy n="86" d="100"/>
        </p:scale>
        <p:origin x="528" y="896"/>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99" Type="http://schemas.openxmlformats.org/officeDocument/2006/relationships/slide" Target="slides/slide259.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324" Type="http://schemas.openxmlformats.org/officeDocument/2006/relationships/slide" Target="slides/slide284.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slide" Target="slides/slide228.xml"/><Relationship Id="rId32" Type="http://schemas.openxmlformats.org/officeDocument/2006/relationships/slideMaster" Target="slideMasters/slideMaster32.xml"/><Relationship Id="rId74" Type="http://schemas.openxmlformats.org/officeDocument/2006/relationships/slide" Target="slides/slide34.xml"/><Relationship Id="rId128" Type="http://schemas.openxmlformats.org/officeDocument/2006/relationships/slide" Target="slides/slide88.xml"/><Relationship Id="rId335" Type="http://schemas.openxmlformats.org/officeDocument/2006/relationships/slide" Target="slides/slide295.xml"/><Relationship Id="rId5" Type="http://schemas.openxmlformats.org/officeDocument/2006/relationships/slideMaster" Target="slideMasters/slideMaster5.xml"/><Relationship Id="rId181" Type="http://schemas.openxmlformats.org/officeDocument/2006/relationships/slide" Target="slides/slide141.xml"/><Relationship Id="rId237" Type="http://schemas.openxmlformats.org/officeDocument/2006/relationships/slide" Target="slides/slide197.xml"/><Relationship Id="rId279" Type="http://schemas.openxmlformats.org/officeDocument/2006/relationships/slide" Target="slides/slide239.xml"/><Relationship Id="rId43" Type="http://schemas.openxmlformats.org/officeDocument/2006/relationships/slide" Target="slides/slide3.xml"/><Relationship Id="rId139" Type="http://schemas.openxmlformats.org/officeDocument/2006/relationships/slide" Target="slides/slide99.xml"/><Relationship Id="rId290" Type="http://schemas.openxmlformats.org/officeDocument/2006/relationships/slide" Target="slides/slide250.xml"/><Relationship Id="rId304" Type="http://schemas.openxmlformats.org/officeDocument/2006/relationships/slide" Target="slides/slide264.xml"/><Relationship Id="rId346" Type="http://schemas.openxmlformats.org/officeDocument/2006/relationships/slide" Target="slides/slide306.xml"/><Relationship Id="rId85" Type="http://schemas.openxmlformats.org/officeDocument/2006/relationships/slide" Target="slides/slide45.xml"/><Relationship Id="rId150" Type="http://schemas.openxmlformats.org/officeDocument/2006/relationships/slide" Target="slides/slide110.xml"/><Relationship Id="rId192" Type="http://schemas.openxmlformats.org/officeDocument/2006/relationships/slide" Target="slides/slide152.xml"/><Relationship Id="rId206" Type="http://schemas.openxmlformats.org/officeDocument/2006/relationships/slide" Target="slides/slide166.xml"/><Relationship Id="rId248" Type="http://schemas.openxmlformats.org/officeDocument/2006/relationships/slide" Target="slides/slide208.xml"/><Relationship Id="rId12" Type="http://schemas.openxmlformats.org/officeDocument/2006/relationships/slideMaster" Target="slideMasters/slideMaster12.xml"/><Relationship Id="rId108" Type="http://schemas.openxmlformats.org/officeDocument/2006/relationships/slide" Target="slides/slide68.xml"/><Relationship Id="rId315" Type="http://schemas.openxmlformats.org/officeDocument/2006/relationships/slide" Target="slides/slide275.xml"/><Relationship Id="rId357" Type="http://schemas.openxmlformats.org/officeDocument/2006/relationships/viewProps" Target="viewProps.xml"/><Relationship Id="rId54" Type="http://schemas.openxmlformats.org/officeDocument/2006/relationships/slide" Target="slides/slide14.xml"/><Relationship Id="rId96" Type="http://schemas.openxmlformats.org/officeDocument/2006/relationships/slide" Target="slides/slide56.xml"/><Relationship Id="rId161" Type="http://schemas.openxmlformats.org/officeDocument/2006/relationships/slide" Target="slides/slide121.xml"/><Relationship Id="rId217" Type="http://schemas.openxmlformats.org/officeDocument/2006/relationships/slide" Target="slides/slide177.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slide" Target="slides/slide230.xml"/><Relationship Id="rId326" Type="http://schemas.openxmlformats.org/officeDocument/2006/relationships/slide" Target="slides/slide286.xml"/><Relationship Id="rId65" Type="http://schemas.openxmlformats.org/officeDocument/2006/relationships/slide" Target="slides/slide25.xml"/><Relationship Id="rId130" Type="http://schemas.openxmlformats.org/officeDocument/2006/relationships/slide" Target="slides/slide90.xml"/><Relationship Id="rId172" Type="http://schemas.openxmlformats.org/officeDocument/2006/relationships/slide" Target="slides/slide132.xml"/><Relationship Id="rId228" Type="http://schemas.openxmlformats.org/officeDocument/2006/relationships/slide" Target="slides/slide188.xml"/><Relationship Id="rId281" Type="http://schemas.openxmlformats.org/officeDocument/2006/relationships/slide" Target="slides/slide241.xml"/><Relationship Id="rId337" Type="http://schemas.openxmlformats.org/officeDocument/2006/relationships/slide" Target="slides/slide297.xml"/><Relationship Id="rId34" Type="http://schemas.openxmlformats.org/officeDocument/2006/relationships/slideMaster" Target="slideMasters/slideMaster34.xml"/><Relationship Id="rId76" Type="http://schemas.openxmlformats.org/officeDocument/2006/relationships/slide" Target="slides/slide36.xml"/><Relationship Id="rId141" Type="http://schemas.openxmlformats.org/officeDocument/2006/relationships/slide" Target="slides/slide101.xml"/><Relationship Id="rId7" Type="http://schemas.openxmlformats.org/officeDocument/2006/relationships/slideMaster" Target="slideMasters/slideMaster7.xml"/><Relationship Id="rId183" Type="http://schemas.openxmlformats.org/officeDocument/2006/relationships/slide" Target="slides/slide143.xml"/><Relationship Id="rId239" Type="http://schemas.openxmlformats.org/officeDocument/2006/relationships/slide" Target="slides/slide199.xml"/><Relationship Id="rId250" Type="http://schemas.openxmlformats.org/officeDocument/2006/relationships/slide" Target="slides/slide210.xml"/><Relationship Id="rId292" Type="http://schemas.openxmlformats.org/officeDocument/2006/relationships/slide" Target="slides/slide252.xml"/><Relationship Id="rId306" Type="http://schemas.openxmlformats.org/officeDocument/2006/relationships/slide" Target="slides/slide266.xml"/><Relationship Id="rId45" Type="http://schemas.openxmlformats.org/officeDocument/2006/relationships/slide" Target="slides/slide5.xml"/><Relationship Id="rId87" Type="http://schemas.openxmlformats.org/officeDocument/2006/relationships/slide" Target="slides/slide47.xml"/><Relationship Id="rId110" Type="http://schemas.openxmlformats.org/officeDocument/2006/relationships/slide" Target="slides/slide70.xml"/><Relationship Id="rId348" Type="http://schemas.openxmlformats.org/officeDocument/2006/relationships/slide" Target="slides/slide308.xml"/><Relationship Id="rId152" Type="http://schemas.openxmlformats.org/officeDocument/2006/relationships/slide" Target="slides/slide112.xml"/><Relationship Id="rId194" Type="http://schemas.openxmlformats.org/officeDocument/2006/relationships/slide" Target="slides/slide154.xml"/><Relationship Id="rId208" Type="http://schemas.openxmlformats.org/officeDocument/2006/relationships/slide" Target="slides/slide168.xml"/><Relationship Id="rId261" Type="http://schemas.openxmlformats.org/officeDocument/2006/relationships/slide" Target="slides/slide221.xml"/><Relationship Id="rId14" Type="http://schemas.openxmlformats.org/officeDocument/2006/relationships/slideMaster" Target="slideMasters/slideMaster14.xml"/><Relationship Id="rId56" Type="http://schemas.openxmlformats.org/officeDocument/2006/relationships/slide" Target="slides/slide16.xml"/><Relationship Id="rId317" Type="http://schemas.openxmlformats.org/officeDocument/2006/relationships/slide" Target="slides/slide277.xml"/><Relationship Id="rId359" Type="http://schemas.openxmlformats.org/officeDocument/2006/relationships/tableStyles" Target="tableStyles.xml"/><Relationship Id="rId98" Type="http://schemas.openxmlformats.org/officeDocument/2006/relationships/slide" Target="slides/slide58.xml"/><Relationship Id="rId121" Type="http://schemas.openxmlformats.org/officeDocument/2006/relationships/slide" Target="slides/slide81.xml"/><Relationship Id="rId163" Type="http://schemas.openxmlformats.org/officeDocument/2006/relationships/slide" Target="slides/slide123.xml"/><Relationship Id="rId219" Type="http://schemas.openxmlformats.org/officeDocument/2006/relationships/slide" Target="slides/slide179.xml"/><Relationship Id="rId230" Type="http://schemas.openxmlformats.org/officeDocument/2006/relationships/slide" Target="slides/slide190.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72" Type="http://schemas.openxmlformats.org/officeDocument/2006/relationships/slide" Target="slides/slide232.xml"/><Relationship Id="rId293" Type="http://schemas.openxmlformats.org/officeDocument/2006/relationships/slide" Target="slides/slide253.xml"/><Relationship Id="rId307" Type="http://schemas.openxmlformats.org/officeDocument/2006/relationships/slide" Target="slides/slide267.xml"/><Relationship Id="rId328" Type="http://schemas.openxmlformats.org/officeDocument/2006/relationships/slide" Target="slides/slide288.xml"/><Relationship Id="rId349" Type="http://schemas.openxmlformats.org/officeDocument/2006/relationships/slide" Target="slides/slide309.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283" Type="http://schemas.openxmlformats.org/officeDocument/2006/relationships/slide" Target="slides/slide243.xml"/><Relationship Id="rId318" Type="http://schemas.openxmlformats.org/officeDocument/2006/relationships/slide" Target="slides/slide278.xml"/><Relationship Id="rId339" Type="http://schemas.openxmlformats.org/officeDocument/2006/relationships/slide" Target="slides/slide299.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350" Type="http://schemas.openxmlformats.org/officeDocument/2006/relationships/slide" Target="slides/slide310.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273" Type="http://schemas.openxmlformats.org/officeDocument/2006/relationships/slide" Target="slides/slide233.xml"/><Relationship Id="rId294" Type="http://schemas.openxmlformats.org/officeDocument/2006/relationships/slide" Target="slides/slide254.xml"/><Relationship Id="rId308" Type="http://schemas.openxmlformats.org/officeDocument/2006/relationships/slide" Target="slides/slide268.xml"/><Relationship Id="rId329" Type="http://schemas.openxmlformats.org/officeDocument/2006/relationships/slide" Target="slides/slide289.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340" Type="http://schemas.openxmlformats.org/officeDocument/2006/relationships/slide" Target="slides/slide300.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284" Type="http://schemas.openxmlformats.org/officeDocument/2006/relationships/slide" Target="slides/slide244.xml"/><Relationship Id="rId319" Type="http://schemas.openxmlformats.org/officeDocument/2006/relationships/slide" Target="slides/slide279.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330" Type="http://schemas.openxmlformats.org/officeDocument/2006/relationships/slide" Target="slides/slide290.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351" Type="http://schemas.openxmlformats.org/officeDocument/2006/relationships/slide" Target="slides/slide311.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4" Type="http://schemas.openxmlformats.org/officeDocument/2006/relationships/slide" Target="slides/slide234.xml"/><Relationship Id="rId295" Type="http://schemas.openxmlformats.org/officeDocument/2006/relationships/slide" Target="slides/slide255.xml"/><Relationship Id="rId309" Type="http://schemas.openxmlformats.org/officeDocument/2006/relationships/slide" Target="slides/slide269.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320" Type="http://schemas.openxmlformats.org/officeDocument/2006/relationships/slide" Target="slides/slide280.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341" Type="http://schemas.openxmlformats.org/officeDocument/2006/relationships/slide" Target="slides/slide301.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285" Type="http://schemas.openxmlformats.org/officeDocument/2006/relationships/slide" Target="slides/slide24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310" Type="http://schemas.openxmlformats.org/officeDocument/2006/relationships/slide" Target="slides/slide270.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331" Type="http://schemas.openxmlformats.org/officeDocument/2006/relationships/slide" Target="slides/slide291.xml"/><Relationship Id="rId352" Type="http://schemas.openxmlformats.org/officeDocument/2006/relationships/slide" Target="slides/slide312.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275" Type="http://schemas.openxmlformats.org/officeDocument/2006/relationships/slide" Target="slides/slide235.xml"/><Relationship Id="rId296" Type="http://schemas.openxmlformats.org/officeDocument/2006/relationships/slide" Target="slides/slide256.xml"/><Relationship Id="rId300" Type="http://schemas.openxmlformats.org/officeDocument/2006/relationships/slide" Target="slides/slide260.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321" Type="http://schemas.openxmlformats.org/officeDocument/2006/relationships/slide" Target="slides/slide281.xml"/><Relationship Id="rId342" Type="http://schemas.openxmlformats.org/officeDocument/2006/relationships/slide" Target="slides/slide302.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286" Type="http://schemas.openxmlformats.org/officeDocument/2006/relationships/slide" Target="slides/slide246.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311" Type="http://schemas.openxmlformats.org/officeDocument/2006/relationships/slide" Target="slides/slide271.xml"/><Relationship Id="rId332" Type="http://schemas.openxmlformats.org/officeDocument/2006/relationships/slide" Target="slides/slide292.xml"/><Relationship Id="rId353" Type="http://schemas.openxmlformats.org/officeDocument/2006/relationships/slide" Target="slides/slide313.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276" Type="http://schemas.openxmlformats.org/officeDocument/2006/relationships/slide" Target="slides/slide236.xml"/><Relationship Id="rId297" Type="http://schemas.openxmlformats.org/officeDocument/2006/relationships/slide" Target="slides/slide257.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301" Type="http://schemas.openxmlformats.org/officeDocument/2006/relationships/slide" Target="slides/slide261.xml"/><Relationship Id="rId322" Type="http://schemas.openxmlformats.org/officeDocument/2006/relationships/slide" Target="slides/slide282.xml"/><Relationship Id="rId343" Type="http://schemas.openxmlformats.org/officeDocument/2006/relationships/slide" Target="slides/slide303.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slide" Target="slides/slide226.xml"/><Relationship Id="rId287" Type="http://schemas.openxmlformats.org/officeDocument/2006/relationships/slide" Target="slides/slide247.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312" Type="http://schemas.openxmlformats.org/officeDocument/2006/relationships/slide" Target="slides/slide272.xml"/><Relationship Id="rId333" Type="http://schemas.openxmlformats.org/officeDocument/2006/relationships/slide" Target="slides/slide293.xml"/><Relationship Id="rId354" Type="http://schemas.openxmlformats.org/officeDocument/2006/relationships/notesMaster" Target="notesMasters/notesMaster1.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277" Type="http://schemas.openxmlformats.org/officeDocument/2006/relationships/slide" Target="slides/slide237.xml"/><Relationship Id="rId298" Type="http://schemas.openxmlformats.org/officeDocument/2006/relationships/slide" Target="slides/slide258.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302" Type="http://schemas.openxmlformats.org/officeDocument/2006/relationships/slide" Target="slides/slide262.xml"/><Relationship Id="rId323" Type="http://schemas.openxmlformats.org/officeDocument/2006/relationships/slide" Target="slides/slide283.xml"/><Relationship Id="rId344" Type="http://schemas.openxmlformats.org/officeDocument/2006/relationships/slide" Target="slides/slide304.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slide" Target="slides/slide227.xml"/><Relationship Id="rId288" Type="http://schemas.openxmlformats.org/officeDocument/2006/relationships/slide" Target="slides/slide248.xml"/><Relationship Id="rId106" Type="http://schemas.openxmlformats.org/officeDocument/2006/relationships/slide" Target="slides/slide66.xml"/><Relationship Id="rId127" Type="http://schemas.openxmlformats.org/officeDocument/2006/relationships/slide" Target="slides/slide87.xml"/><Relationship Id="rId31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334" Type="http://schemas.openxmlformats.org/officeDocument/2006/relationships/slide" Target="slides/slide294.xml"/><Relationship Id="rId355" Type="http://schemas.openxmlformats.org/officeDocument/2006/relationships/commentAuthors" Target="commentAuthors.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278" Type="http://schemas.openxmlformats.org/officeDocument/2006/relationships/slide" Target="slides/slide238.xml"/><Relationship Id="rId303" Type="http://schemas.openxmlformats.org/officeDocument/2006/relationships/slide" Target="slides/slide263.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345" Type="http://schemas.openxmlformats.org/officeDocument/2006/relationships/slide" Target="slides/slide305.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 Id="rId289" Type="http://schemas.openxmlformats.org/officeDocument/2006/relationships/slide" Target="slides/slide249.xml"/><Relationship Id="rId11" Type="http://schemas.openxmlformats.org/officeDocument/2006/relationships/slideMaster" Target="slideMasters/slideMaster11.xml"/><Relationship Id="rId53" Type="http://schemas.openxmlformats.org/officeDocument/2006/relationships/slide" Target="slides/slide13.xml"/><Relationship Id="rId149" Type="http://schemas.openxmlformats.org/officeDocument/2006/relationships/slide" Target="slides/slide109.xml"/><Relationship Id="rId314" Type="http://schemas.openxmlformats.org/officeDocument/2006/relationships/slide" Target="slides/slide274.xml"/><Relationship Id="rId356" Type="http://schemas.openxmlformats.org/officeDocument/2006/relationships/presProps" Target="presProps.xml"/><Relationship Id="rId95" Type="http://schemas.openxmlformats.org/officeDocument/2006/relationships/slide" Target="slides/slide55.xml"/><Relationship Id="rId160" Type="http://schemas.openxmlformats.org/officeDocument/2006/relationships/slide" Target="slides/slide120.xml"/><Relationship Id="rId216" Type="http://schemas.openxmlformats.org/officeDocument/2006/relationships/slide" Target="slides/slide176.xml"/><Relationship Id="rId258" Type="http://schemas.openxmlformats.org/officeDocument/2006/relationships/slide" Target="slides/slide218.xml"/><Relationship Id="rId22" Type="http://schemas.openxmlformats.org/officeDocument/2006/relationships/slideMaster" Target="slideMasters/slideMaster22.xml"/><Relationship Id="rId64" Type="http://schemas.openxmlformats.org/officeDocument/2006/relationships/slide" Target="slides/slide24.xml"/><Relationship Id="rId118" Type="http://schemas.openxmlformats.org/officeDocument/2006/relationships/slide" Target="slides/slide78.xml"/><Relationship Id="rId325" Type="http://schemas.openxmlformats.org/officeDocument/2006/relationships/slide" Target="slides/slide285.xml"/><Relationship Id="rId171" Type="http://schemas.openxmlformats.org/officeDocument/2006/relationships/slide" Target="slides/slide131.xml"/><Relationship Id="rId227" Type="http://schemas.openxmlformats.org/officeDocument/2006/relationships/slide" Target="slides/slide187.xml"/><Relationship Id="rId269" Type="http://schemas.openxmlformats.org/officeDocument/2006/relationships/slide" Target="slides/slide229.xml"/><Relationship Id="rId33" Type="http://schemas.openxmlformats.org/officeDocument/2006/relationships/slideMaster" Target="slideMasters/slideMaster33.xml"/><Relationship Id="rId129" Type="http://schemas.openxmlformats.org/officeDocument/2006/relationships/slide" Target="slides/slide89.xml"/><Relationship Id="rId280" Type="http://schemas.openxmlformats.org/officeDocument/2006/relationships/slide" Target="slides/slide240.xml"/><Relationship Id="rId336" Type="http://schemas.openxmlformats.org/officeDocument/2006/relationships/slide" Target="slides/slide296.xml"/><Relationship Id="rId75" Type="http://schemas.openxmlformats.org/officeDocument/2006/relationships/slide" Target="slides/slide35.xml"/><Relationship Id="rId140" Type="http://schemas.openxmlformats.org/officeDocument/2006/relationships/slide" Target="slides/slide100.xml"/><Relationship Id="rId182" Type="http://schemas.openxmlformats.org/officeDocument/2006/relationships/slide" Target="slides/slide142.xml"/><Relationship Id="rId6" Type="http://schemas.openxmlformats.org/officeDocument/2006/relationships/slideMaster" Target="slideMasters/slideMaster6.xml"/><Relationship Id="rId238" Type="http://schemas.openxmlformats.org/officeDocument/2006/relationships/slide" Target="slides/slide198.xml"/><Relationship Id="rId291" Type="http://schemas.openxmlformats.org/officeDocument/2006/relationships/slide" Target="slides/slide251.xml"/><Relationship Id="rId305" Type="http://schemas.openxmlformats.org/officeDocument/2006/relationships/slide" Target="slides/slide265.xml"/><Relationship Id="rId347" Type="http://schemas.openxmlformats.org/officeDocument/2006/relationships/slide" Target="slides/slide307.xml"/><Relationship Id="rId44" Type="http://schemas.openxmlformats.org/officeDocument/2006/relationships/slide" Target="slides/slide4.xml"/><Relationship Id="rId86" Type="http://schemas.openxmlformats.org/officeDocument/2006/relationships/slide" Target="slides/slide46.xml"/><Relationship Id="rId151" Type="http://schemas.openxmlformats.org/officeDocument/2006/relationships/slide" Target="slides/slide111.xml"/><Relationship Id="rId193" Type="http://schemas.openxmlformats.org/officeDocument/2006/relationships/slide" Target="slides/slide153.xml"/><Relationship Id="rId207" Type="http://schemas.openxmlformats.org/officeDocument/2006/relationships/slide" Target="slides/slide167.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16" Type="http://schemas.openxmlformats.org/officeDocument/2006/relationships/slide" Target="slides/slide276.xml"/><Relationship Id="rId55" Type="http://schemas.openxmlformats.org/officeDocument/2006/relationships/slide" Target="slides/slide15.xml"/><Relationship Id="rId97" Type="http://schemas.openxmlformats.org/officeDocument/2006/relationships/slide" Target="slides/slide57.xml"/><Relationship Id="rId120" Type="http://schemas.openxmlformats.org/officeDocument/2006/relationships/slide" Target="slides/slide80.xml"/><Relationship Id="rId358" Type="http://schemas.openxmlformats.org/officeDocument/2006/relationships/theme" Target="theme/theme1.xml"/><Relationship Id="rId162" Type="http://schemas.openxmlformats.org/officeDocument/2006/relationships/slide" Target="slides/slide122.xml"/><Relationship Id="rId218" Type="http://schemas.openxmlformats.org/officeDocument/2006/relationships/slide" Target="slides/slide178.xml"/><Relationship Id="rId271" Type="http://schemas.openxmlformats.org/officeDocument/2006/relationships/slide" Target="slides/slide231.xml"/><Relationship Id="rId24" Type="http://schemas.openxmlformats.org/officeDocument/2006/relationships/slideMaster" Target="slideMasters/slideMaster24.xml"/><Relationship Id="rId66" Type="http://schemas.openxmlformats.org/officeDocument/2006/relationships/slide" Target="slides/slide26.xml"/><Relationship Id="rId131" Type="http://schemas.openxmlformats.org/officeDocument/2006/relationships/slide" Target="slides/slide91.xml"/><Relationship Id="rId327" Type="http://schemas.openxmlformats.org/officeDocument/2006/relationships/slide" Target="slides/slide287.xml"/><Relationship Id="rId173" Type="http://schemas.openxmlformats.org/officeDocument/2006/relationships/slide" Target="slides/slide133.xml"/><Relationship Id="rId229" Type="http://schemas.openxmlformats.org/officeDocument/2006/relationships/slide" Target="slides/slide189.xml"/><Relationship Id="rId240" Type="http://schemas.openxmlformats.org/officeDocument/2006/relationships/slide" Target="slides/slide200.xml"/><Relationship Id="rId35" Type="http://schemas.openxmlformats.org/officeDocument/2006/relationships/slideMaster" Target="slideMasters/slideMaster35.xml"/><Relationship Id="rId77" Type="http://schemas.openxmlformats.org/officeDocument/2006/relationships/slide" Target="slides/slide37.xml"/><Relationship Id="rId100" Type="http://schemas.openxmlformats.org/officeDocument/2006/relationships/slide" Target="slides/slide60.xml"/><Relationship Id="rId282" Type="http://schemas.openxmlformats.org/officeDocument/2006/relationships/slide" Target="slides/slide242.xml"/><Relationship Id="rId338" Type="http://schemas.openxmlformats.org/officeDocument/2006/relationships/slide" Target="slides/slide298.xml"/><Relationship Id="rId8" Type="http://schemas.openxmlformats.org/officeDocument/2006/relationships/slideMaster" Target="slideMasters/slideMaster8.xml"/><Relationship Id="rId142" Type="http://schemas.openxmlformats.org/officeDocument/2006/relationships/slide" Target="slides/slide102.xml"/><Relationship Id="rId184" Type="http://schemas.openxmlformats.org/officeDocument/2006/relationships/slide" Target="slides/slide144.xml"/><Relationship Id="rId251" Type="http://schemas.openxmlformats.org/officeDocument/2006/relationships/slide" Target="slides/slide2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2">
    <p:pos x="4032" y="104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DA26D-1E63-4BDD-BF44-09E61C1A0804}"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0B2120AC-47D1-405A-AAFB-5ABE97CBDEAC}">
      <dgm:prSet/>
      <dgm:spPr/>
      <dgm:t>
        <a:bodyPr/>
        <a:lstStyle/>
        <a:p>
          <a:pPr algn="ctr"/>
          <a:r>
            <a:rPr lang="ar-JO" b="1" dirty="0"/>
            <a:t>الإيمان وحده</a:t>
          </a:r>
          <a:endParaRPr lang="en-US" dirty="0"/>
        </a:p>
      </dgm:t>
    </dgm:pt>
    <dgm:pt modelId="{7225817F-D25F-4DE1-8C81-BBC633CC60E1}" type="parTrans" cxnId="{65602302-8FEF-4EC0-AA52-119E7A1D8C7D}">
      <dgm:prSet/>
      <dgm:spPr/>
      <dgm:t>
        <a:bodyPr/>
        <a:lstStyle/>
        <a:p>
          <a:endParaRPr lang="en-US"/>
        </a:p>
      </dgm:t>
    </dgm:pt>
    <dgm:pt modelId="{3B915BB0-FF52-4E5B-BC1E-DD0D7CF0066B}" type="sibTrans" cxnId="{65602302-8FEF-4EC0-AA52-119E7A1D8C7D}">
      <dgm:prSet/>
      <dgm:spPr/>
      <dgm:t>
        <a:bodyPr/>
        <a:lstStyle/>
        <a:p>
          <a:endParaRPr lang="en-US"/>
        </a:p>
      </dgm:t>
    </dgm:pt>
    <dgm:pt modelId="{C0CD6696-29C3-4CEA-AC20-00151A17DA2E}">
      <dgm:prSet/>
      <dgm:spPr/>
      <dgm:t>
        <a:bodyPr/>
        <a:lstStyle/>
        <a:p>
          <a:pPr algn="ctr"/>
          <a:r>
            <a:rPr lang="ar-JO" b="1" dirty="0"/>
            <a:t>المسيح وحده</a:t>
          </a:r>
          <a:endParaRPr lang="en-US" dirty="0"/>
        </a:p>
      </dgm:t>
    </dgm:pt>
    <dgm:pt modelId="{4D8133CE-6C1B-492D-8B83-8AD80619B2CF}" type="parTrans" cxnId="{12A1CDB5-E23E-40AB-B6B3-2373092BE07D}">
      <dgm:prSet/>
      <dgm:spPr/>
      <dgm:t>
        <a:bodyPr/>
        <a:lstStyle/>
        <a:p>
          <a:endParaRPr lang="en-US"/>
        </a:p>
      </dgm:t>
    </dgm:pt>
    <dgm:pt modelId="{73505027-AC28-4DC9-AF6A-94449DFA4860}" type="sibTrans" cxnId="{12A1CDB5-E23E-40AB-B6B3-2373092BE07D}">
      <dgm:prSet/>
      <dgm:spPr/>
      <dgm:t>
        <a:bodyPr/>
        <a:lstStyle/>
        <a:p>
          <a:endParaRPr lang="en-US"/>
        </a:p>
      </dgm:t>
    </dgm:pt>
    <dgm:pt modelId="{F0FA0D86-78A5-4FC6-9B90-0F8DECB0F8F9}">
      <dgm:prSet/>
      <dgm:spPr/>
      <dgm:t>
        <a:bodyPr/>
        <a:lstStyle/>
        <a:p>
          <a:pPr algn="ctr"/>
          <a:r>
            <a:rPr lang="ar-JO" b="1" dirty="0"/>
            <a:t>الكتاب المقدس وحده</a:t>
          </a:r>
          <a:endParaRPr lang="en-US" dirty="0"/>
        </a:p>
      </dgm:t>
    </dgm:pt>
    <dgm:pt modelId="{EBE96311-8B00-4C37-B60E-3C80F1A38A7E}" type="parTrans" cxnId="{FF7EF8C2-2FE9-4DD8-A29C-30BAE17B5D62}">
      <dgm:prSet/>
      <dgm:spPr/>
      <dgm:t>
        <a:bodyPr/>
        <a:lstStyle/>
        <a:p>
          <a:endParaRPr lang="en-US"/>
        </a:p>
      </dgm:t>
    </dgm:pt>
    <dgm:pt modelId="{AD57F202-38D6-4677-ABBB-5E7AB3332ECB}" type="sibTrans" cxnId="{FF7EF8C2-2FE9-4DD8-A29C-30BAE17B5D62}">
      <dgm:prSet/>
      <dgm:spPr/>
      <dgm:t>
        <a:bodyPr/>
        <a:lstStyle/>
        <a:p>
          <a:endParaRPr lang="en-US"/>
        </a:p>
      </dgm:t>
    </dgm:pt>
    <dgm:pt modelId="{5BA26474-8924-4CC8-BF06-CA574916235B}">
      <dgm:prSet/>
      <dgm:spPr/>
      <dgm:t>
        <a:bodyPr/>
        <a:lstStyle/>
        <a:p>
          <a:pPr algn="ctr"/>
          <a:r>
            <a:rPr lang="ar-JO" b="1" dirty="0"/>
            <a:t>لمجد الله وحده</a:t>
          </a:r>
          <a:endParaRPr lang="en-US" dirty="0"/>
        </a:p>
      </dgm:t>
    </dgm:pt>
    <dgm:pt modelId="{27B8B302-863F-4B39-959A-BD51BCCFD3C6}" type="parTrans" cxnId="{67044639-B55F-4431-8BE8-ED8E8C214D01}">
      <dgm:prSet/>
      <dgm:spPr/>
      <dgm:t>
        <a:bodyPr/>
        <a:lstStyle/>
        <a:p>
          <a:endParaRPr lang="en-US"/>
        </a:p>
      </dgm:t>
    </dgm:pt>
    <dgm:pt modelId="{C3955C81-0DEF-4A4C-977F-FFCBFF178120}" type="sibTrans" cxnId="{67044639-B55F-4431-8BE8-ED8E8C214D01}">
      <dgm:prSet/>
      <dgm:spPr/>
      <dgm:t>
        <a:bodyPr/>
        <a:lstStyle/>
        <a:p>
          <a:endParaRPr lang="en-US"/>
        </a:p>
      </dgm:t>
    </dgm:pt>
    <dgm:pt modelId="{E30F911B-2630-4F4F-9817-68CCD9023623}">
      <dgm:prSet/>
      <dgm:spPr/>
      <dgm:t>
        <a:bodyPr/>
        <a:lstStyle/>
        <a:p>
          <a:pPr algn="ctr"/>
          <a:r>
            <a:rPr lang="ar-JO" b="1" dirty="0"/>
            <a:t>النعمة وحدها</a:t>
          </a:r>
          <a:endParaRPr lang="en-US" dirty="0"/>
        </a:p>
      </dgm:t>
    </dgm:pt>
    <dgm:pt modelId="{D405AF9A-7C95-474A-84EB-659CCD15C1DE}" type="sibTrans" cxnId="{5214853B-73D8-462E-94AC-EAFD65026F4E}">
      <dgm:prSet/>
      <dgm:spPr/>
      <dgm:t>
        <a:bodyPr/>
        <a:lstStyle/>
        <a:p>
          <a:endParaRPr lang="en-US"/>
        </a:p>
      </dgm:t>
    </dgm:pt>
    <dgm:pt modelId="{9CF097D9-9353-428B-AC91-BB1B2EC6425B}" type="parTrans" cxnId="{5214853B-73D8-462E-94AC-EAFD65026F4E}">
      <dgm:prSet/>
      <dgm:spPr/>
      <dgm:t>
        <a:bodyPr/>
        <a:lstStyle/>
        <a:p>
          <a:endParaRPr lang="en-US"/>
        </a:p>
      </dgm:t>
    </dgm:pt>
    <dgm:pt modelId="{4881EFA2-B13E-B643-B3D7-52277A95C4AC}" type="pres">
      <dgm:prSet presAssocID="{C0DDA26D-1E63-4BDD-BF44-09E61C1A0804}" presName="linear" presStyleCnt="0">
        <dgm:presLayoutVars>
          <dgm:animLvl val="lvl"/>
          <dgm:resizeHandles val="exact"/>
        </dgm:presLayoutVars>
      </dgm:prSet>
      <dgm:spPr/>
    </dgm:pt>
    <dgm:pt modelId="{487C52F4-2144-AE4D-A3A2-D99DD096BDE6}" type="pres">
      <dgm:prSet presAssocID="{E30F911B-2630-4F4F-9817-68CCD9023623}" presName="parentText" presStyleLbl="node1" presStyleIdx="0" presStyleCnt="5">
        <dgm:presLayoutVars>
          <dgm:chMax val="0"/>
          <dgm:bulletEnabled val="1"/>
        </dgm:presLayoutVars>
      </dgm:prSet>
      <dgm:spPr/>
    </dgm:pt>
    <dgm:pt modelId="{B049AE4D-CC28-3046-B85C-FA5F7F1E9180}" type="pres">
      <dgm:prSet presAssocID="{D405AF9A-7C95-474A-84EB-659CCD15C1DE}" presName="spacer" presStyleCnt="0"/>
      <dgm:spPr/>
    </dgm:pt>
    <dgm:pt modelId="{63C7D9A1-B615-1B4A-81F2-7819B21997AD}" type="pres">
      <dgm:prSet presAssocID="{0B2120AC-47D1-405A-AAFB-5ABE97CBDEAC}" presName="parentText" presStyleLbl="node1" presStyleIdx="1" presStyleCnt="5">
        <dgm:presLayoutVars>
          <dgm:chMax val="0"/>
          <dgm:bulletEnabled val="1"/>
        </dgm:presLayoutVars>
      </dgm:prSet>
      <dgm:spPr/>
    </dgm:pt>
    <dgm:pt modelId="{182881BF-D3C4-9944-801F-E22D125F3A1B}" type="pres">
      <dgm:prSet presAssocID="{3B915BB0-FF52-4E5B-BC1E-DD0D7CF0066B}" presName="spacer" presStyleCnt="0"/>
      <dgm:spPr/>
    </dgm:pt>
    <dgm:pt modelId="{DA8A89D7-33A4-3E4B-A942-0F45782DCFD1}" type="pres">
      <dgm:prSet presAssocID="{C0CD6696-29C3-4CEA-AC20-00151A17DA2E}" presName="parentText" presStyleLbl="node1" presStyleIdx="2" presStyleCnt="5">
        <dgm:presLayoutVars>
          <dgm:chMax val="0"/>
          <dgm:bulletEnabled val="1"/>
        </dgm:presLayoutVars>
      </dgm:prSet>
      <dgm:spPr/>
    </dgm:pt>
    <dgm:pt modelId="{5D0C5F55-84BC-DC4E-BD81-752072228496}" type="pres">
      <dgm:prSet presAssocID="{73505027-AC28-4DC9-AF6A-94449DFA4860}" presName="spacer" presStyleCnt="0"/>
      <dgm:spPr/>
    </dgm:pt>
    <dgm:pt modelId="{7BCD5FF1-905F-9443-A667-66B667E2FA09}" type="pres">
      <dgm:prSet presAssocID="{F0FA0D86-78A5-4FC6-9B90-0F8DECB0F8F9}" presName="parentText" presStyleLbl="node1" presStyleIdx="3" presStyleCnt="5">
        <dgm:presLayoutVars>
          <dgm:chMax val="0"/>
          <dgm:bulletEnabled val="1"/>
        </dgm:presLayoutVars>
      </dgm:prSet>
      <dgm:spPr/>
    </dgm:pt>
    <dgm:pt modelId="{F117CC5A-BD84-6844-B5E3-01631D1F6970}" type="pres">
      <dgm:prSet presAssocID="{AD57F202-38D6-4677-ABBB-5E7AB3332ECB}" presName="spacer" presStyleCnt="0"/>
      <dgm:spPr/>
    </dgm:pt>
    <dgm:pt modelId="{28164328-2D03-AC44-B734-A02BDA9464F8}" type="pres">
      <dgm:prSet presAssocID="{5BA26474-8924-4CC8-BF06-CA574916235B}" presName="parentText" presStyleLbl="node1" presStyleIdx="4" presStyleCnt="5">
        <dgm:presLayoutVars>
          <dgm:chMax val="0"/>
          <dgm:bulletEnabled val="1"/>
        </dgm:presLayoutVars>
      </dgm:prSet>
      <dgm:spPr/>
    </dgm:pt>
  </dgm:ptLst>
  <dgm:cxnLst>
    <dgm:cxn modelId="{65602302-8FEF-4EC0-AA52-119E7A1D8C7D}" srcId="{C0DDA26D-1E63-4BDD-BF44-09E61C1A0804}" destId="{0B2120AC-47D1-405A-AAFB-5ABE97CBDEAC}" srcOrd="1" destOrd="0" parTransId="{7225817F-D25F-4DE1-8C81-BBC633CC60E1}" sibTransId="{3B915BB0-FF52-4E5B-BC1E-DD0D7CF0066B}"/>
    <dgm:cxn modelId="{9B8DF510-D1F9-754D-A7F2-49B20CC0AF8D}" type="presOf" srcId="{F0FA0D86-78A5-4FC6-9B90-0F8DECB0F8F9}" destId="{7BCD5FF1-905F-9443-A667-66B667E2FA09}" srcOrd="0" destOrd="0" presId="urn:microsoft.com/office/officeart/2005/8/layout/vList2"/>
    <dgm:cxn modelId="{D980211D-8E96-F648-95F5-DEADDDE7F21E}" type="presOf" srcId="{E30F911B-2630-4F4F-9817-68CCD9023623}" destId="{487C52F4-2144-AE4D-A3A2-D99DD096BDE6}" srcOrd="0" destOrd="0" presId="urn:microsoft.com/office/officeart/2005/8/layout/vList2"/>
    <dgm:cxn modelId="{67044639-B55F-4431-8BE8-ED8E8C214D01}" srcId="{C0DDA26D-1E63-4BDD-BF44-09E61C1A0804}" destId="{5BA26474-8924-4CC8-BF06-CA574916235B}" srcOrd="4" destOrd="0" parTransId="{27B8B302-863F-4B39-959A-BD51BCCFD3C6}" sibTransId="{C3955C81-0DEF-4A4C-977F-FFCBFF178120}"/>
    <dgm:cxn modelId="{5214853B-73D8-462E-94AC-EAFD65026F4E}" srcId="{C0DDA26D-1E63-4BDD-BF44-09E61C1A0804}" destId="{E30F911B-2630-4F4F-9817-68CCD9023623}" srcOrd="0" destOrd="0" parTransId="{9CF097D9-9353-428B-AC91-BB1B2EC6425B}" sibTransId="{D405AF9A-7C95-474A-84EB-659CCD15C1DE}"/>
    <dgm:cxn modelId="{08D8855B-2992-BA42-A2DC-9ACB1CACF63D}" type="presOf" srcId="{5BA26474-8924-4CC8-BF06-CA574916235B}" destId="{28164328-2D03-AC44-B734-A02BDA9464F8}" srcOrd="0" destOrd="0" presId="urn:microsoft.com/office/officeart/2005/8/layout/vList2"/>
    <dgm:cxn modelId="{42C7549B-ED17-774A-A718-03CF5A55FC29}" type="presOf" srcId="{C0DDA26D-1E63-4BDD-BF44-09E61C1A0804}" destId="{4881EFA2-B13E-B643-B3D7-52277A95C4AC}" srcOrd="0" destOrd="0" presId="urn:microsoft.com/office/officeart/2005/8/layout/vList2"/>
    <dgm:cxn modelId="{4EB4E69D-4565-C247-A80F-09BAC4947B09}" type="presOf" srcId="{C0CD6696-29C3-4CEA-AC20-00151A17DA2E}" destId="{DA8A89D7-33A4-3E4B-A942-0F45782DCFD1}" srcOrd="0" destOrd="0" presId="urn:microsoft.com/office/officeart/2005/8/layout/vList2"/>
    <dgm:cxn modelId="{12A1CDB5-E23E-40AB-B6B3-2373092BE07D}" srcId="{C0DDA26D-1E63-4BDD-BF44-09E61C1A0804}" destId="{C0CD6696-29C3-4CEA-AC20-00151A17DA2E}" srcOrd="2" destOrd="0" parTransId="{4D8133CE-6C1B-492D-8B83-8AD80619B2CF}" sibTransId="{73505027-AC28-4DC9-AF6A-94449DFA4860}"/>
    <dgm:cxn modelId="{280EA7BB-197A-8E41-8CFF-8CE23CF56FBE}" type="presOf" srcId="{0B2120AC-47D1-405A-AAFB-5ABE97CBDEAC}" destId="{63C7D9A1-B615-1B4A-81F2-7819B21997AD}" srcOrd="0" destOrd="0" presId="urn:microsoft.com/office/officeart/2005/8/layout/vList2"/>
    <dgm:cxn modelId="{FF7EF8C2-2FE9-4DD8-A29C-30BAE17B5D62}" srcId="{C0DDA26D-1E63-4BDD-BF44-09E61C1A0804}" destId="{F0FA0D86-78A5-4FC6-9B90-0F8DECB0F8F9}" srcOrd="3" destOrd="0" parTransId="{EBE96311-8B00-4C37-B60E-3C80F1A38A7E}" sibTransId="{AD57F202-38D6-4677-ABBB-5E7AB3332ECB}"/>
    <dgm:cxn modelId="{42F0F621-235D-B74E-8D65-FC4EDDAA2CBB}" type="presParOf" srcId="{4881EFA2-B13E-B643-B3D7-52277A95C4AC}" destId="{487C52F4-2144-AE4D-A3A2-D99DD096BDE6}" srcOrd="0" destOrd="0" presId="urn:microsoft.com/office/officeart/2005/8/layout/vList2"/>
    <dgm:cxn modelId="{32E83A60-751A-A940-8F14-277B50A14563}" type="presParOf" srcId="{4881EFA2-B13E-B643-B3D7-52277A95C4AC}" destId="{B049AE4D-CC28-3046-B85C-FA5F7F1E9180}" srcOrd="1" destOrd="0" presId="urn:microsoft.com/office/officeart/2005/8/layout/vList2"/>
    <dgm:cxn modelId="{AC70CCC4-84C9-D845-9A6F-3EA884198553}" type="presParOf" srcId="{4881EFA2-B13E-B643-B3D7-52277A95C4AC}" destId="{63C7D9A1-B615-1B4A-81F2-7819B21997AD}" srcOrd="2" destOrd="0" presId="urn:microsoft.com/office/officeart/2005/8/layout/vList2"/>
    <dgm:cxn modelId="{F44E6D4C-154B-BC43-8C64-A3D2A4C4F2C8}" type="presParOf" srcId="{4881EFA2-B13E-B643-B3D7-52277A95C4AC}" destId="{182881BF-D3C4-9944-801F-E22D125F3A1B}" srcOrd="3" destOrd="0" presId="urn:microsoft.com/office/officeart/2005/8/layout/vList2"/>
    <dgm:cxn modelId="{4892B004-D8ED-B849-BBB4-FCEEDF3A7374}" type="presParOf" srcId="{4881EFA2-B13E-B643-B3D7-52277A95C4AC}" destId="{DA8A89D7-33A4-3E4B-A942-0F45782DCFD1}" srcOrd="4" destOrd="0" presId="urn:microsoft.com/office/officeart/2005/8/layout/vList2"/>
    <dgm:cxn modelId="{BE796B10-491C-8B48-817E-C8A4841C0D57}" type="presParOf" srcId="{4881EFA2-B13E-B643-B3D7-52277A95C4AC}" destId="{5D0C5F55-84BC-DC4E-BD81-752072228496}" srcOrd="5" destOrd="0" presId="urn:microsoft.com/office/officeart/2005/8/layout/vList2"/>
    <dgm:cxn modelId="{1DE2AF0B-0EB1-DB4C-BD31-D2480436E491}" type="presParOf" srcId="{4881EFA2-B13E-B643-B3D7-52277A95C4AC}" destId="{7BCD5FF1-905F-9443-A667-66B667E2FA09}" srcOrd="6" destOrd="0" presId="urn:microsoft.com/office/officeart/2005/8/layout/vList2"/>
    <dgm:cxn modelId="{84EA4C7B-70DE-A642-939C-8D7BC06F9AB9}" type="presParOf" srcId="{4881EFA2-B13E-B643-B3D7-52277A95C4AC}" destId="{F117CC5A-BD84-6844-B5E3-01631D1F6970}" srcOrd="7" destOrd="0" presId="urn:microsoft.com/office/officeart/2005/8/layout/vList2"/>
    <dgm:cxn modelId="{EF22C30F-0CAD-1F40-B4ED-BE9662CCC253}" type="presParOf" srcId="{4881EFA2-B13E-B643-B3D7-52277A95C4AC}" destId="{28164328-2D03-AC44-B734-A02BDA9464F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C52F4-2144-AE4D-A3A2-D99DD096BDE6}">
      <dsp:nvSpPr>
        <dsp:cNvPr id="0" name=""/>
        <dsp:cNvSpPr/>
      </dsp:nvSpPr>
      <dsp:spPr>
        <a:xfrm>
          <a:off x="0" y="741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النعمة وحدها</a:t>
          </a:r>
          <a:endParaRPr lang="en-US" sz="3100" kern="1200" dirty="0"/>
        </a:p>
      </dsp:txBody>
      <dsp:txXfrm>
        <a:off x="36296" y="43712"/>
        <a:ext cx="3398083" cy="670943"/>
      </dsp:txXfrm>
    </dsp:sp>
    <dsp:sp modelId="{63C7D9A1-B615-1B4A-81F2-7819B21997AD}">
      <dsp:nvSpPr>
        <dsp:cNvPr id="0" name=""/>
        <dsp:cNvSpPr/>
      </dsp:nvSpPr>
      <dsp:spPr>
        <a:xfrm>
          <a:off x="0" y="840231"/>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الإيمان وحده</a:t>
          </a:r>
          <a:endParaRPr lang="en-US" sz="3100" kern="1200" dirty="0"/>
        </a:p>
      </dsp:txBody>
      <dsp:txXfrm>
        <a:off x="36296" y="876527"/>
        <a:ext cx="3398083" cy="670943"/>
      </dsp:txXfrm>
    </dsp:sp>
    <dsp:sp modelId="{DA8A89D7-33A4-3E4B-A942-0F45782DCFD1}">
      <dsp:nvSpPr>
        <dsp:cNvPr id="0" name=""/>
        <dsp:cNvSpPr/>
      </dsp:nvSpPr>
      <dsp:spPr>
        <a:xfrm>
          <a:off x="0" y="167304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المسيح وحده</a:t>
          </a:r>
          <a:endParaRPr lang="en-US" sz="3100" kern="1200" dirty="0"/>
        </a:p>
      </dsp:txBody>
      <dsp:txXfrm>
        <a:off x="36296" y="1709342"/>
        <a:ext cx="3398083" cy="670943"/>
      </dsp:txXfrm>
    </dsp:sp>
    <dsp:sp modelId="{7BCD5FF1-905F-9443-A667-66B667E2FA09}">
      <dsp:nvSpPr>
        <dsp:cNvPr id="0" name=""/>
        <dsp:cNvSpPr/>
      </dsp:nvSpPr>
      <dsp:spPr>
        <a:xfrm>
          <a:off x="0" y="2505861"/>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الكتاب المقدس وحده</a:t>
          </a:r>
          <a:endParaRPr lang="en-US" sz="3100" kern="1200" dirty="0"/>
        </a:p>
      </dsp:txBody>
      <dsp:txXfrm>
        <a:off x="36296" y="2542157"/>
        <a:ext cx="3398083" cy="670943"/>
      </dsp:txXfrm>
    </dsp:sp>
    <dsp:sp modelId="{28164328-2D03-AC44-B734-A02BDA9464F8}">
      <dsp:nvSpPr>
        <dsp:cNvPr id="0" name=""/>
        <dsp:cNvSpPr/>
      </dsp:nvSpPr>
      <dsp:spPr>
        <a:xfrm>
          <a:off x="0" y="333867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لمجد الله وحده</a:t>
          </a:r>
          <a:endParaRPr lang="en-US" sz="3100" kern="1200" dirty="0"/>
        </a:p>
      </dsp:txBody>
      <dsp:txXfrm>
        <a:off x="36296" y="3374972"/>
        <a:ext cx="3398083"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8" Type="http://schemas.openxmlformats.org/officeDocument/2006/relationships/hyperlink" Target="https://en.wikipedia.org/wiki/Inferno_(Brown_novel)" TargetMode="External"/><Relationship Id="rId13" Type="http://schemas.openxmlformats.org/officeDocument/2006/relationships/hyperlink" Target="https://en.wikipedia.org/wiki/Robert_Langdon_(film_series)" TargetMode="External"/><Relationship Id="rId3" Type="http://schemas.openxmlformats.org/officeDocument/2006/relationships/hyperlink" Target="https://en.wikipedia.org/wiki/Thriller_(genre)" TargetMode="External"/><Relationship Id="rId7" Type="http://schemas.openxmlformats.org/officeDocument/2006/relationships/hyperlink" Target="https://en.wikipedia.org/wiki/The_Lost_Symbol" TargetMode="External"/><Relationship Id="rId12" Type="http://schemas.openxmlformats.org/officeDocument/2006/relationships/hyperlink" Target="https://en.wikipedia.org/wiki/Conspiracy_theorie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en.wikipedia.org/wiki/The_Da_Vinci_Code" TargetMode="External"/><Relationship Id="rId11" Type="http://schemas.openxmlformats.org/officeDocument/2006/relationships/hyperlink" Target="https://en.wikipedia.org/wiki/Cryptography" TargetMode="External"/><Relationship Id="rId5" Type="http://schemas.openxmlformats.org/officeDocument/2006/relationships/hyperlink" Target="https://en.wikipedia.org/wiki/Angels_%26_Demons" TargetMode="External"/><Relationship Id="rId10" Type="http://schemas.openxmlformats.org/officeDocument/2006/relationships/hyperlink" Target="https://en.wikipedia.org/wiki/Dan_Brown#cite_note-Themes-3" TargetMode="External"/><Relationship Id="rId4" Type="http://schemas.openxmlformats.org/officeDocument/2006/relationships/hyperlink" Target="https://en.wikipedia.org/wiki/Robert_Langdon_(book_series)" TargetMode="External"/><Relationship Id="rId9" Type="http://schemas.openxmlformats.org/officeDocument/2006/relationships/hyperlink" Target="https://en.wikipedia.org/wiki/Origin_(Dan_Brown_novel)" TargetMode="Externa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8" Type="http://schemas.openxmlformats.org/officeDocument/2006/relationships/hyperlink" Target="https://en.wikipedia.org/wiki/Special:BookSources/0-310-27502-4" TargetMode="External"/><Relationship Id="rId13" Type="http://schemas.openxmlformats.org/officeDocument/2006/relationships/hyperlink" Target="https://en.wikipedia.org/wiki/Special:BookSources/978-0007591329" TargetMode="External"/><Relationship Id="rId3" Type="http://schemas.openxmlformats.org/officeDocument/2006/relationships/hyperlink" Target="https://en.wikipedia.org/wiki/International_Standard_Book_Number" TargetMode="External"/><Relationship Id="rId7" Type="http://schemas.openxmlformats.org/officeDocument/2006/relationships/hyperlink" Target="https://en.wikipedia.org/wiki/Special:BookSources/0-310-29074-0" TargetMode="External"/><Relationship Id="rId12" Type="http://schemas.openxmlformats.org/officeDocument/2006/relationships/hyperlink" Target="https://en.wikipedia.org/wiki/Special:BookSources/978-0062194244" TargetMode="External"/><Relationship Id="rId2" Type="http://schemas.openxmlformats.org/officeDocument/2006/relationships/slide" Target="../slides/slide170.xml"/><Relationship Id="rId1" Type="http://schemas.openxmlformats.org/officeDocument/2006/relationships/notesMaster" Target="../notesMasters/notesMaster1.xml"/><Relationship Id="rId6" Type="http://schemas.openxmlformats.org/officeDocument/2006/relationships/hyperlink" Target="https://en.wikipedia.org/wiki/Special:BookSources/0-310-28556-9" TargetMode="External"/><Relationship Id="rId11" Type="http://schemas.openxmlformats.org/officeDocument/2006/relationships/hyperlink" Target="https://en.wikipedia.org/wiki/Special:BookSources/978-0062049667" TargetMode="External"/><Relationship Id="rId5" Type="http://schemas.openxmlformats.org/officeDocument/2006/relationships/hyperlink" Target="https://en.wikipedia.org/wiki/Special:BookSources/0-310-26346-8" TargetMode="External"/><Relationship Id="rId15" Type="http://schemas.openxmlformats.org/officeDocument/2006/relationships/hyperlink" Target="https://en.wikipedia.org/wiki/Special:BookSources/978-0062194268" TargetMode="External"/><Relationship Id="rId10" Type="http://schemas.openxmlformats.org/officeDocument/2006/relationships/hyperlink" Target="https://en.wikipedia.org/wiki/Special:BookSources/978-0-06-204964-3" TargetMode="External"/><Relationship Id="rId4" Type="http://schemas.openxmlformats.org/officeDocument/2006/relationships/hyperlink" Target="https://en.wikipedia.org/wiki/Special:BookSources/0-310-26345-X" TargetMode="External"/><Relationship Id="rId9" Type="http://schemas.openxmlformats.org/officeDocument/2006/relationships/hyperlink" Target="https://en.wikipedia.org/wiki/Special:BookSources/0-310-32704-0" TargetMode="External"/><Relationship Id="rId14" Type="http://schemas.openxmlformats.org/officeDocument/2006/relationships/hyperlink" Target="https://en.wikipedia.org/wiki/NOOMA"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friendlyatheist.patheos.com/author/sarahbeth/"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We live in an anti-intellectual age. Knowledge is often seen as irrelevant, especially as we see Ivy League institutions crumble under their own weight.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same is true in our churches. Pastors have far less education than in the past, as seminary or Bible college degrees are deemed irrelevant and out of touch.</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Knowledge without wisdom and godliness is useless, but you can't go any farther than your knowledge.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كل ما تحتاجه في معرفتك وإيمانك بيسوع كالله.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يشير بطرس إلى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كان لديهم الإيمان الذي هو مساويًا "لإيماننا" (1 أ). </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هناك شعور كبير بالتواضع حيث يضع الرسول العظيم نفسه على نفس مستوى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الودعاء.</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هذا العالم ما قبل الغنوصي، كان المعلمون يتفاخرون بأنفسهم، بالامتيازات التي لديهم المسماة "المعرفة السرية."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أيضًا يقول بطرس أن البر المقدم من يسوع المسيح يمنحنا جميعًا "نفس الإيمان"! واو!</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عبارة "إلهنا والمخلص" تعلمنا أيضًا عن ألوهية المسيح (1 ب).</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"القواعد النحوية هنا تشير بوضح إلى أن "إلهنا والمخلص" هما شخص واحد، وليس أثنان (أي، توجد مقالة يونانية واحدة بموضوعين. ويُصنف هذا المقطع مع المقاطع الكريستولوجية العظيمة في العهد الجديد التي تعلم بوضوح أن يسوع المسيح مساوٍ في الطبيعة لله الاب"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Gangel</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BKC, 2:863-64).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نحتاج أن نفهم أن إيماننا في يسوع كالله، وليس مجرد معلم للمعرفة.</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9027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يُظهر لنا الله شخص المسيح للنعمة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كلمة "بمعرفة" هنا تفترض علاقة شخصية حميمية.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النعمة هي في المسيح (2 أ).</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المسيح وحده يمنحنا السلام (2 ب).</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2158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قوة المسيح لكي تعيش حياة التقوى (3).</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أحيان كثيرة نعتقد أننا نضيّع سرًا عظيمًا للتقوى.</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يقول بطرس أنه لدينا بالفعل كل ما نحتاجه!</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لو كان لدينا بالفعل كل ما نحتاج إليه لحياة التقوي (3)، إذن لماذا يتمنى بطرس لقرائه المزيد من النعمة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بكل وضوح نحن لا نطبق أو نصل إلى كل ما يخبئه لنا الله!</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15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are like a computer that has immense capabilities, but the user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doesn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know how to use them.</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85298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 مواعيد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المسيح لتعيش حياة التقوى (4).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ما هي ال</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مواعي</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د المحددة التي يقدمها لنا الله لتساعدنا أن نكون مثل المسيح (4)؟</a:t>
            </a:r>
          </a:p>
        </p:txBody>
      </p:sp>
    </p:spTree>
    <p:extLst>
      <p:ext uri="{BB962C8B-B14F-4D97-AF65-F5344CB8AC3E}">
        <p14:creationId xmlns:p14="http://schemas.microsoft.com/office/powerpoint/2010/main" val="286328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English acrostic is ADD. This has nothing to do with Attention Deficit Disorder! Instead, the chapters teach…</a:t>
            </a:r>
          </a:p>
          <a:p>
            <a:endParaRPr lang="en-US" b="0"/>
          </a:p>
          <a:p>
            <a:pPr eaLnBrk="1" hangingPunct="1"/>
            <a:r>
              <a:rPr lang="en-US" b="0" dirty="0">
                <a:solidFill>
                  <a:srgbClr val="FF0000"/>
                </a:solidFill>
                <a:latin typeface="Arial" charset="0"/>
                <a:cs typeface="Arial" charset="0"/>
              </a:rPr>
              <a:t>1. </a:t>
            </a:r>
            <a:r>
              <a:rPr lang="en-US" b="1" dirty="0">
                <a:solidFill>
                  <a:srgbClr val="FF0000"/>
                </a:solidFill>
                <a:latin typeface="Arial" charset="0"/>
                <a:cs typeface="Arial" charset="0"/>
              </a:rPr>
              <a:t>A</a:t>
            </a:r>
            <a:r>
              <a:rPr lang="en-US" b="0" dirty="0">
                <a:solidFill>
                  <a:srgbClr val="000000"/>
                </a:solidFill>
                <a:latin typeface="Arial" charset="0"/>
                <a:cs typeface="Arial" charset="0"/>
              </a:rPr>
              <a:t>dd virtue to faith</a:t>
            </a:r>
          </a:p>
          <a:p>
            <a:pPr eaLnBrk="1" hangingPunct="1"/>
            <a:r>
              <a:rPr lang="en-US" b="0" dirty="0">
                <a:solidFill>
                  <a:srgbClr val="FF0000"/>
                </a:solidFill>
                <a:latin typeface="Arial" charset="0"/>
                <a:cs typeface="Arial" charset="0"/>
              </a:rPr>
              <a:t>2. </a:t>
            </a:r>
            <a:r>
              <a:rPr lang="en-US" b="1" dirty="0">
                <a:solidFill>
                  <a:srgbClr val="FF0000"/>
                </a:solidFill>
                <a:latin typeface="Arial" charset="0"/>
                <a:cs typeface="Arial" charset="0"/>
              </a:rPr>
              <a:t>D</a:t>
            </a:r>
            <a:r>
              <a:rPr lang="en-US" b="0" dirty="0">
                <a:solidFill>
                  <a:srgbClr val="070000"/>
                </a:solidFill>
                <a:latin typeface="Arial" charset="0"/>
                <a:cs typeface="Arial" charset="0"/>
              </a:rPr>
              <a:t>eeds of false teachers</a:t>
            </a:r>
          </a:p>
          <a:p>
            <a:pPr eaLnBrk="1" hangingPunct="1"/>
            <a:r>
              <a:rPr lang="en-US" b="0" dirty="0">
                <a:solidFill>
                  <a:srgbClr val="FF0000"/>
                </a:solidFill>
                <a:latin typeface="Arial" charset="0"/>
                <a:cs typeface="Arial" charset="0"/>
              </a:rPr>
              <a:t>3. </a:t>
            </a:r>
            <a:r>
              <a:rPr lang="en-US" b="1" dirty="0">
                <a:solidFill>
                  <a:srgbClr val="FF0000"/>
                </a:solidFill>
                <a:latin typeface="Arial" charset="0"/>
                <a:cs typeface="Arial" charset="0"/>
              </a:rPr>
              <a:t>D</a:t>
            </a:r>
            <a:r>
              <a:rPr lang="en-US" b="0" dirty="0">
                <a:solidFill>
                  <a:srgbClr val="070000"/>
                </a:solidFill>
                <a:latin typeface="Arial" charset="0"/>
                <a:cs typeface="Arial" charset="0"/>
              </a:rPr>
              <a:t>iligence before Lord's return</a:t>
            </a:r>
          </a:p>
          <a:p>
            <a:endParaRPr lang="en-US" b="0"/>
          </a:p>
          <a:p>
            <a:r>
              <a:rPr lang="en-US" b="0"/>
              <a:t>The "ADD" acrostic is based on the KJV translation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Times New Roman" pitchFamily="26" charset="0"/>
                <a:ea typeface="ＭＳ Ｐゴシック" charset="-128"/>
                <a:cs typeface="ＭＳ Ｐゴシック" charset="-128"/>
              </a:rPr>
              <a:t>2Pet. 1:5   And beside this, giving all diligence, add to your faith virtue; and to virtue knowledge</a:t>
            </a:r>
          </a:p>
          <a:p>
            <a:endParaRPr lang="en-US" b="0"/>
          </a:p>
          <a:p>
            <a:r>
              <a:rPr lang="en-US" b="0"/>
              <a:t>The idea is to continually add to your knowledge of biblical truth. NEVER think that you know enough!</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7856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 what do you really need to know about Christ? Verses 1-4 tell us what God has done—We need to know that Christ’s deity makes us complete in Him. Our faith in his person gives us power and promises. But what do we do with this knowledge? We need to…</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Use your knowledge to grow in Christ-likeness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4772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17750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10747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الإيمان بالمسيح يبررنا ويبدأ نموّنا في الشخصية (5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الخير (الفضيلة) تنتج عن مغفرة الخطايا (5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تساعدنا المعرفة على التوسع (5 ت). الصبر يأتي من معرفة الصبر لدى المسيح (6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والصبر هو ضبط النفس على المدى الطويل (6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وتنتج التقوى من الصبر على المدى الطويل (6 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التقوى علاقة فهي تنتج المودة الأخوية (7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والمحبة هي الذروة باعتبارها أرفع سمة شخصية (7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تشرح لنا هذه السمات كيف يجب أن تظهر الطبيعة الإلهية في الآية 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193879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بعض المؤمنين يستمرون في النمو ليكونوا أكثر فعالية (8).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74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The Bible Exposition link at BibleStudyDownloads.org includes all 66 sermons from the "The Bible: Book by Book" series. These have a single sermon for each Bible book that surveys that entire book. Each title also begins with "Be…" to emphasize that every book of Scripture aims for us to "be" more than to "do," although both are important. </a:t>
            </a:r>
          </a:p>
          <a:p>
            <a:endParaRPr lang="en-US">
              <a:cs typeface="ＭＳ Ｐゴシック" charset="0"/>
            </a:endParaRPr>
          </a:p>
          <a:p>
            <a:r>
              <a:rPr lang="en-US">
                <a:cs typeface="ＭＳ Ｐゴシック" charset="0"/>
              </a:rPr>
              <a:t>For 2 Peter, we will see that, more than any other book in the Bible, the book highlights the need for knowledge, especially knowledge of theology/</a:t>
            </a:r>
          </a:p>
          <a:p>
            <a:endParaRPr lang="en-US" dirty="0">
              <a:cs typeface="ＭＳ Ｐゴシック" charset="0"/>
            </a:endParaRPr>
          </a:p>
        </p:txBody>
      </p:sp>
    </p:spTree>
    <p:extLst>
      <p:ext uri="{BB962C8B-B14F-4D97-AF65-F5344CB8AC3E}">
        <p14:creationId xmlns:p14="http://schemas.microsoft.com/office/powerpoint/2010/main" val="40784810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بعضهم يتوقف نموهم شخصيتهم بنسيانهم أنه قد غفر لهم (9).</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الواقع، أن أغلب العهد الجديد يخاطب المؤمنين الذين ليسوا على مستوى معايير الله. ولهذا السبب دفع الله كتّابًا أمثال بطرس وبولس ويعقوب وآخرين للكتابة. </a:t>
            </a:r>
          </a:p>
        </p:txBody>
      </p:sp>
    </p:spTree>
    <p:extLst>
      <p:ext uri="{BB962C8B-B14F-4D97-AF65-F5344CB8AC3E}">
        <p14:creationId xmlns:p14="http://schemas.microsoft.com/office/powerpoint/2010/main" val="40309038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At chapel in my first year of seminary one student saw another student sitting by himself and exclaimed, </a:t>
            </a:r>
            <a:r>
              <a:rPr lang="mr-IN" sz="1200" b="0" kern="1200" dirty="0">
                <a:solidFill>
                  <a:schemeClr val="tx1"/>
                </a:solidFill>
                <a:effectLst/>
                <a:latin typeface="Arial" panose="020B0604020202020204" pitchFamily="34" charset="0"/>
                <a:ea typeface="ＭＳ Ｐゴシック" charset="-128"/>
                <a:cs typeface="Arial"/>
              </a:rPr>
              <a:t>"</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Wow! Look at that! A guy reading his Bible! Must be a first-year student!</a:t>
            </a:r>
            <a:r>
              <a:rPr lang="mr-IN" sz="1200" b="0" kern="1200" dirty="0">
                <a:solidFill>
                  <a:schemeClr val="tx1"/>
                </a:solidFill>
                <a:effectLst/>
                <a:latin typeface="Arial" panose="020B0604020202020204" pitchFamily="34" charset="0"/>
                <a:ea typeface="ＭＳ Ｐゴシック" charset="-128"/>
                <a:cs typeface="Arial"/>
              </a:rPr>
              <a:t>"</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 Everyone laughed—sadly.</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6739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That same year, a friend asked me,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Do you know how to tell the difference between a first-year student and a final-year student?</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didn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know.  So he said,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first-year student is all zeal, no knowledge. The final-year student is all knowledge, no zeal.</a:t>
            </a:r>
            <a:r>
              <a:rPr lang="mr-IN" sz="1200" b="1" kern="1200" dirty="0">
                <a:solidFill>
                  <a:schemeClr val="tx1"/>
                </a:solidFill>
                <a:effectLst/>
                <a:latin typeface="Arial" panose="020B0604020202020204" pitchFamily="34" charset="0"/>
                <a:ea typeface="ＭＳ Ｐゴシック" charset="-128"/>
                <a:cs typeface="Arial"/>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8501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نعمل باجتهاد لنظهر أننا مخلّصون، فإننا لن نسقط (10).</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تعني "أن تجعلوا دعوتكم وأختياركم ثابتين" أنه يمكننا أن نضيف أي شئ إلى عمل المسيح لكي نخلص؟ كلا، بل يعني أنه يجب أن نعيش باتساق مع هذا الخلاص.</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تلخص الترجمة الإنجليزية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NLT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للكتاب المقدس هذه الفكرة جيدًا: "أعملوا جاهدين لتثبتوا حقًا أنكم من بين أولئك الذين دعاهم الله واختارهم." عندما تسعى لأن تكون مثل المسيح فلن تتراجع. بدلاً من ذلك...</a:t>
            </a:r>
          </a:p>
        </p:txBody>
      </p:sp>
    </p:spTree>
    <p:extLst>
      <p:ext uri="{BB962C8B-B14F-4D97-AF65-F5344CB8AC3E}">
        <p14:creationId xmlns:p14="http://schemas.microsoft.com/office/powerpoint/2010/main" val="36573340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سيكافئنا الله عندما نعيش باتساق مع دعوتنا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الحصول على "سعة دخول إلى ملكوت ربنا..." تشير إلى خلاص الإنسان؟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كلا، هذا يشير إلى الحصول على المكافأة الكاملة كالشخص المذكور في العدد 8 الذي يستمر في النمو في الشخصية.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هذا يعني أنكم لن "تزلوا" (10 ب) مثل الشخص في العدد 9 الذي نسي غفرانه.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3082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155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أجعل معرفتك بالمسيح تقودك لأن تكون مثل المسيح.</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1542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God gives you all you need in your knowledge and faith in Jesus as deity</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Use your knowledge to grow in Christ-likeness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47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People don't lack knowledge. In fact, we are all experts. The problem is that we are knowledgeable experts at things that have no real value, and, even worse, we know how to destroy ourselves.</a:t>
            </a:r>
          </a:p>
          <a:p>
            <a:endParaRPr lang="en-US" dirty="0">
              <a:cs typeface="ＭＳ Ｐゴシック" charset="0"/>
            </a:endParaRPr>
          </a:p>
        </p:txBody>
      </p:sp>
    </p:spTree>
    <p:extLst>
      <p:ext uri="{BB962C8B-B14F-4D97-AF65-F5344CB8AC3E}">
        <p14:creationId xmlns:p14="http://schemas.microsoft.com/office/powerpoint/2010/main" val="3492321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Now what do you need to know or do?</a:t>
            </a:r>
          </a:p>
          <a:p>
            <a:r>
              <a:rPr lang="en-US" b="1" dirty="0">
                <a:latin typeface="Arial" panose="020B0604020202020204" pitchFamily="34" charset="0"/>
                <a:cs typeface="Arial" panose="020B0604020202020204" pitchFamily="34" charset="0"/>
              </a:rPr>
              <a:t>How can you better know Christ?</a:t>
            </a:r>
          </a:p>
          <a:p>
            <a:r>
              <a:rPr lang="en-US" b="1" dirty="0">
                <a:latin typeface="Arial" panose="020B0604020202020204" pitchFamily="34" charset="0"/>
                <a:cs typeface="Arial" panose="020B0604020202020204" pitchFamily="34" charset="0"/>
              </a:rPr>
              <a:t>• Do you need to grasp Christ</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s person, power or promises most (2-4)?</a:t>
            </a:r>
          </a:p>
          <a:p>
            <a:r>
              <a:rPr lang="en-US" b="1" dirty="0">
                <a:latin typeface="Arial" panose="020B0604020202020204" pitchFamily="34" charset="0"/>
                <a:cs typeface="Arial" panose="020B0604020202020204" pitchFamily="34" charset="0"/>
              </a:rPr>
              <a:t>How can you do this?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How can you better imitate Christ?</a:t>
            </a:r>
          </a:p>
          <a:p>
            <a:r>
              <a:rPr lang="en-US" b="1" dirty="0">
                <a:latin typeface="Arial" panose="020B0604020202020204" pitchFamily="34" charset="0"/>
                <a:cs typeface="Arial" panose="020B0604020202020204" pitchFamily="34" charset="0"/>
              </a:rPr>
              <a:t>Are you more like Jesus this year than last year?</a:t>
            </a:r>
          </a:p>
          <a:p>
            <a:r>
              <a:rPr lang="en-US" b="1" dirty="0">
                <a:latin typeface="Arial" panose="020B0604020202020204" pitchFamily="34" charset="0"/>
                <a:cs typeface="Arial" panose="020B0604020202020204" pitchFamily="34" charset="0"/>
              </a:rPr>
              <a:t>How will you be more like Christ next year?</a:t>
            </a:r>
          </a:p>
          <a:p>
            <a:r>
              <a:rPr lang="en-US" b="1" dirty="0">
                <a:latin typeface="Arial" panose="020B0604020202020204" pitchFamily="34" charset="0"/>
                <a:cs typeface="Arial" panose="020B0604020202020204" pitchFamily="34" charset="0"/>
              </a:rPr>
              <a:t>Which quality in verses 5-7 do you need to imitate? How?</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18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160</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69CF9D-4558-D348-8C09-2A039A99B924}" type="slidenum">
              <a:rPr lang="en-US" sz="1200"/>
              <a:pPr eaLnBrk="1" hangingPunct="1"/>
              <a:t>161</a:t>
            </a:fld>
            <a:endParaRPr lang="en-US" sz="1200"/>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http://www.greenwichworkshop.com/media/images/Jesus.jpg</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162</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26797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606321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NS-02-Matthew15-28-Slide 339</a:t>
            </a:r>
            <a:endParaRPr lang="en-US" dirty="0">
              <a:cs typeface="ＭＳ Ｐゴシック" charset="0"/>
            </a:endParaRP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165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166</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902E7-97F2-084A-92CC-D38AC1045351}" type="slidenum">
              <a:rPr lang="en-US" sz="1200"/>
              <a:pPr eaLnBrk="1" hangingPunct="1"/>
              <a:t>167</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If you do the math, Brown is probably a billionaire—especially after all the movie royalties.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Wikipedia:</a:t>
            </a:r>
          </a:p>
          <a:p>
            <a:pPr eaLnBrk="1" hangingPunct="1"/>
            <a:r>
              <a:rPr lang="en-US" b="1" dirty="0"/>
              <a:t>Daniel Gerhard Brown</a:t>
            </a:r>
            <a:r>
              <a:rPr lang="en-US" dirty="0"/>
              <a:t> (born June 22, 1964) is an American author best known for his </a:t>
            </a:r>
            <a:r>
              <a:rPr lang="en-US" dirty="0">
                <a:hlinkClick r:id="rId3" tooltip="Thriller (genre)"/>
              </a:rPr>
              <a:t>thriller</a:t>
            </a:r>
            <a:r>
              <a:rPr lang="en-US" dirty="0"/>
              <a:t> novels, including the </a:t>
            </a:r>
            <a:r>
              <a:rPr lang="en-US" i="1" dirty="0">
                <a:hlinkClick r:id="rId4" tooltip="Robert Langdon (book series)"/>
              </a:rPr>
              <a:t>Robert Langdon</a:t>
            </a:r>
            <a:r>
              <a:rPr lang="en-US" dirty="0"/>
              <a:t> novels </a:t>
            </a:r>
            <a:r>
              <a:rPr lang="en-US" i="1" dirty="0">
                <a:hlinkClick r:id="rId5" tooltip="Angels &amp; Demons"/>
              </a:rPr>
              <a:t>Angels &amp; Demons</a:t>
            </a:r>
            <a:r>
              <a:rPr lang="en-US" dirty="0"/>
              <a:t> (2000), </a:t>
            </a:r>
            <a:r>
              <a:rPr lang="en-US" i="1" dirty="0">
                <a:hlinkClick r:id="rId6" tooltip="The Da Vinci Code"/>
              </a:rPr>
              <a:t>The Da Vinci Code</a:t>
            </a:r>
            <a:r>
              <a:rPr lang="en-US" dirty="0"/>
              <a:t> (2003), </a:t>
            </a:r>
            <a:r>
              <a:rPr lang="en-US" i="1" dirty="0">
                <a:hlinkClick r:id="rId7" tooltip="The Lost Symbol"/>
              </a:rPr>
              <a:t>The Lost Symbol</a:t>
            </a:r>
            <a:r>
              <a:rPr lang="en-US" dirty="0"/>
              <a:t> (2009), </a:t>
            </a:r>
            <a:r>
              <a:rPr lang="en-US" i="1" dirty="0">
                <a:hlinkClick r:id="rId8" tooltip="Inferno (Brown novel)"/>
              </a:rPr>
              <a:t>Inferno</a:t>
            </a:r>
            <a:r>
              <a:rPr lang="en-US" dirty="0"/>
              <a:t> (2013), and </a:t>
            </a:r>
            <a:r>
              <a:rPr lang="en-US" i="1" dirty="0">
                <a:hlinkClick r:id="rId9" tooltip="Origin (Dan Brown novel)"/>
              </a:rPr>
              <a:t>Origin</a:t>
            </a:r>
            <a:r>
              <a:rPr lang="en-US" dirty="0"/>
              <a:t> (2017). His novels are treasure hunts that usually take place over a period of 24 hours.</a:t>
            </a:r>
            <a:r>
              <a:rPr lang="en-US" baseline="30000" dirty="0">
                <a:hlinkClick r:id="rId10"/>
              </a:rPr>
              <a:t>[3]</a:t>
            </a:r>
            <a:r>
              <a:rPr lang="en-US" dirty="0"/>
              <a:t> They feature recurring themes of </a:t>
            </a:r>
            <a:r>
              <a:rPr lang="en-US" dirty="0">
                <a:hlinkClick r:id="rId11" tooltip="Cryptography"/>
              </a:rPr>
              <a:t>cryptography</a:t>
            </a:r>
            <a:r>
              <a:rPr lang="en-US" dirty="0"/>
              <a:t>, art, and </a:t>
            </a:r>
            <a:r>
              <a:rPr lang="en-US" dirty="0">
                <a:hlinkClick r:id="rId12" tooltip="Conspiracy theories"/>
              </a:rPr>
              <a:t>conspiracy theories</a:t>
            </a:r>
            <a:r>
              <a:rPr lang="en-US" dirty="0"/>
              <a:t>. His books have been translated into 57 languages and, as of 2012, have sold over 200 million copies. Three of them, </a:t>
            </a:r>
            <a:r>
              <a:rPr lang="en-US" i="1" dirty="0"/>
              <a:t>Angels &amp; Demons</a:t>
            </a:r>
            <a:r>
              <a:rPr lang="en-US" dirty="0"/>
              <a:t>, </a:t>
            </a:r>
            <a:r>
              <a:rPr lang="en-US" i="1" dirty="0"/>
              <a:t>The Da Vinci Code</a:t>
            </a:r>
            <a:r>
              <a:rPr lang="en-US" dirty="0"/>
              <a:t>, and </a:t>
            </a:r>
            <a:r>
              <a:rPr lang="en-US" i="1" dirty="0"/>
              <a:t>Inferno</a:t>
            </a:r>
            <a:r>
              <a:rPr lang="en-US" dirty="0"/>
              <a:t>, have been </a:t>
            </a:r>
            <a:r>
              <a:rPr lang="en-US" dirty="0">
                <a:hlinkClick r:id="rId13" tooltip="Robert Langdon (film series)"/>
              </a:rPr>
              <a:t>adapted into films</a:t>
            </a:r>
            <a:r>
              <a:rPr lang="en-US" dirty="0"/>
              <a:t>, while one of them, </a:t>
            </a:r>
            <a:r>
              <a:rPr lang="en-US" i="1" dirty="0"/>
              <a:t>The Lost Symbol</a:t>
            </a:r>
            <a:r>
              <a:rPr lang="en-US" dirty="0"/>
              <a:t>, was adapted into a television show. </a:t>
            </a:r>
          </a:p>
          <a:p>
            <a:r>
              <a:rPr lang="en-US" dirty="0"/>
              <a:t>Spouse:</a:t>
            </a:r>
            <a:r>
              <a:rPr lang="en-US" dirty="0">
                <a:effectLst/>
              </a:rPr>
              <a:t> Blythe </a:t>
            </a:r>
            <a:r>
              <a:rPr lang="en-US" dirty="0" err="1">
                <a:effectLst/>
              </a:rPr>
              <a:t>Newlon</a:t>
            </a:r>
            <a:r>
              <a:rPr lang="en-US" dirty="0">
                <a:effectLst/>
              </a:rPr>
              <a:t> (m. 1997; div. 2019)​</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NS-22-2Peter-167</a:t>
            </a:r>
          </a:p>
          <a:p>
            <a:pPr eaLnBrk="1" hangingPunct="1"/>
            <a:r>
              <a:rPr lang="en-US" dirty="0">
                <a:ea typeface="ＭＳ Ｐゴシック" charset="0"/>
                <a:cs typeface="ＭＳ Ｐゴシック" charset="0"/>
              </a:rPr>
              <a:t>TH-06-DaVinciCode-18</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278540-BC4D-7F4D-926C-CEB22E3D3A3D}" type="slidenum">
              <a:rPr lang="en-US" sz="1200"/>
              <a:pPr eaLnBrk="1" hangingPunct="1"/>
              <a:t>168</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DVC books and games flood the market.  A computer game was also released in 2006. </a:t>
            </a: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NS-22-2Peter-168</a:t>
            </a:r>
          </a:p>
          <a:p>
            <a:pPr eaLnBrk="1" hangingPunct="1"/>
            <a:r>
              <a:rPr lang="en-US" dirty="0">
                <a:ea typeface="ＭＳ Ｐゴシック" charset="0"/>
                <a:cs typeface="ＭＳ Ｐゴシック" charset="0"/>
              </a:rPr>
              <a:t>TH-06-DaVinciCode-19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ar-JO">
              <a:latin typeface="Times New Roman" charset="0"/>
              <a:ea typeface="ＭＳ Ｐゴシック" charset="0"/>
              <a:cs typeface="ＭＳ Ｐゴシック" charset="0"/>
            </a:endParaRPr>
          </a:p>
          <a:p>
            <a:pPr eaLnBrk="1" hangingPunct="1"/>
            <a:r>
              <a:rPr lang="en-US" b="0">
                <a:latin typeface="Times New Roman" charset="0"/>
                <a:ea typeface="ＭＳ Ｐゴシック" charset="0"/>
                <a:cs typeface="ＭＳ Ｐゴシック" charset="0"/>
              </a:rPr>
              <a:t>All five of these theological issues are addressed in the NT, and especially in 2 Peter. See the following verses for each: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AutoNum type="arabicPeriod"/>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God chooses those who will go to heaven:</a:t>
            </a:r>
          </a:p>
          <a:p>
            <a:pPr marL="0" marR="0" lvl="0" indent="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a:t>
            </a:r>
            <a:r>
              <a:rPr lang="en-US" sz="1200" kern="1200">
                <a:solidFill>
                  <a:schemeClr val="tx1"/>
                </a:solidFill>
                <a:effectLst/>
                <a:latin typeface="Times New Roman" pitchFamily="26" charset="0"/>
                <a:ea typeface="ＭＳ Ｐゴシック" charset="-128"/>
                <a:cs typeface="ＭＳ Ｐゴシック" charset="-128"/>
              </a:rPr>
              <a:t>    So, dear brothers and sisters, work hard to prove that you really are among those God has called and chosen. Do these things, and you will never fall away.</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2. People on earth can know for sure whether they are going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1:10b</a:t>
            </a:r>
            <a:r>
              <a:rPr lang="en-US" sz="1200" kern="1200">
                <a:solidFill>
                  <a:schemeClr val="tx1"/>
                </a:solidFill>
                <a:effectLst/>
                <a:latin typeface="Times New Roman" pitchFamily="26" charset="0"/>
                <a:ea typeface="ＭＳ Ｐゴシック" charset="-128"/>
                <a:cs typeface="ＭＳ Ｐゴシック" charset="-128"/>
              </a:rPr>
              <a:t>   Do these things, and you will never fall away. </a:t>
            </a:r>
            <a:r>
              <a:rPr lang="en-US" sz="1200" b="1" kern="1200" baseline="30000">
                <a:solidFill>
                  <a:schemeClr val="tx1"/>
                </a:solidFill>
                <a:effectLst/>
                <a:latin typeface="Times New Roman" pitchFamily="26" charset="0"/>
                <a:ea typeface="ＭＳ Ｐゴシック" charset="-128"/>
                <a:cs typeface="ＭＳ Ｐゴシック" charset="-128"/>
              </a:rPr>
              <a:t>11</a:t>
            </a:r>
            <a:r>
              <a:rPr lang="en-US" sz="1200" kern="1200">
                <a:solidFill>
                  <a:schemeClr val="tx1"/>
                </a:solidFill>
                <a:effectLst/>
                <a:latin typeface="Times New Roman" pitchFamily="26" charset="0"/>
                <a:ea typeface="ＭＳ Ｐゴシック" charset="-128"/>
                <a:cs typeface="ＭＳ Ｐゴシック" charset="-128"/>
              </a:rPr>
              <a:t> Then God will give you a grand entrance into the eternal Kingdom of our Lord and Savior Jesus Christ.</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3. False teachers sometimes teach in evangelical churches</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2:1</a:t>
            </a:r>
            <a:r>
              <a:rPr lang="en-US" sz="1200" kern="1200">
                <a:solidFill>
                  <a:schemeClr val="tx1"/>
                </a:solidFill>
                <a:effectLst/>
                <a:latin typeface="Times New Roman" pitchFamily="26" charset="0"/>
                <a:ea typeface="ＭＳ Ｐゴシック" charset="-128"/>
                <a:cs typeface="ＭＳ Ｐゴシック" charset="-128"/>
              </a:rPr>
              <a:t>    But there were also false prophets in Israel, just as there will be false teachers among you. They will cleverly teach destructive heresies and even deny the Master who bought them. In this way, they will bring sudden destruction on themselves.</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4. No one who has truly trusted Christ will stop trusting Him until death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3:17</a:t>
            </a:r>
            <a:r>
              <a:rPr lang="en-US" sz="1200" kern="1200">
                <a:solidFill>
                  <a:schemeClr val="tx1"/>
                </a:solidFill>
                <a:effectLst/>
                <a:latin typeface="Times New Roman" pitchFamily="26" charset="0"/>
                <a:ea typeface="ＭＳ Ｐゴシック" charset="-128"/>
                <a:cs typeface="ＭＳ Ｐゴシック" charset="-128"/>
              </a:rPr>
              <a:t>    You already know these things, dear friends. So be on guard; then you will not be carried away by the errors of these wicked people and lose your own secure footing. </a:t>
            </a:r>
            <a:r>
              <a:rPr lang="en-US" sz="1200" b="1" kern="1200" baseline="30000">
                <a:solidFill>
                  <a:schemeClr val="tx1"/>
                </a:solidFill>
                <a:effectLst/>
                <a:latin typeface="Times New Roman" pitchFamily="26" charset="0"/>
                <a:ea typeface="ＭＳ Ｐゴシック" charset="-128"/>
                <a:cs typeface="ＭＳ Ｐゴシック" charset="-128"/>
              </a:rPr>
              <a:t>18</a:t>
            </a:r>
            <a:r>
              <a:rPr lang="en-US" sz="1200" kern="1200">
                <a:solidFill>
                  <a:schemeClr val="tx1"/>
                </a:solidFill>
                <a:effectLst/>
                <a:latin typeface="Times New Roman" pitchFamily="26" charset="0"/>
                <a:ea typeface="ＭＳ Ｐゴシック" charset="-128"/>
                <a:cs typeface="ＭＳ Ｐゴシック" charset="-128"/>
              </a:rPr>
              <a:t>  Rather, you must grow in the grace and knowledge of our Lord and Savior Jesus Christ. </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Note that if Peter's readers could not stop trusting Jesus, then these final verses would be useless. He warned them because they might fall away.</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5. Christians already have all they need for successful spiritual living</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1:3</a:t>
            </a:r>
            <a:r>
              <a:rPr lang="en-US" sz="1200" kern="1200">
                <a:solidFill>
                  <a:schemeClr val="tx1"/>
                </a:solidFill>
                <a:effectLst/>
                <a:latin typeface="Times New Roman" pitchFamily="26" charset="0"/>
                <a:ea typeface="ＭＳ Ｐゴシック" charset="-128"/>
                <a:cs typeface="ＭＳ Ｐゴシック" charset="-128"/>
              </a:rPr>
              <a:t>    By his divine power, God has given us everything we need for living a godly life. We have received all of this by coming to know him, the one who called us to himself by means of his marvelous glory and excellence.</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79508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في الأخبار، قس شهير آخر في السنوات الأخيرة، هو القس روب بيل. حتى عام 2011، كان يرعى كنيسة مارس هيل في ميشيغان، واحدة من أسرع الكنائس نموًا في الولايات المتحدة الأمريكية. في عام 2011 قامت مجلة تايم بتسمية روب بيل ضمن قائمتها لأكثر 100 شخصية تأثيرًا في العالم. في نفس ذلك العام كتب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المحبة يفوز): كتاب عن الجنة والجحيم ومصير كل إنسان عاش على الإطلاق. ماذا يقول عن هذه الأشياء؟</a:t>
            </a:r>
          </a:p>
          <a:p>
            <a:pPr algn="r" rtl="1"/>
            <a:r>
              <a:rPr lang="ar-SA" b="1" dirty="0">
                <a:latin typeface="Arial" panose="020B0604020202020204" pitchFamily="34" charset="0"/>
                <a:cs typeface="Arial" panose="020B0604020202020204" pitchFamily="34" charset="0"/>
              </a:rPr>
              <a:t>______ </a:t>
            </a:r>
          </a:p>
          <a:p>
            <a:pPr algn="r" rtl="1"/>
            <a:r>
              <a:rPr lang="ar-SA" b="1" dirty="0">
                <a:latin typeface="Arial" panose="020B0604020202020204" pitchFamily="34" charset="0"/>
                <a:cs typeface="Arial" panose="020B0604020202020204" pitchFamily="34" charset="0"/>
              </a:rPr>
              <a:t>"روب بيل</a:t>
            </a:r>
          </a:p>
          <a:p>
            <a:pPr algn="r" rtl="1"/>
            <a:r>
              <a:rPr lang="ar-SA" b="1" dirty="0">
                <a:latin typeface="Arial" panose="020B0604020202020204" pitchFamily="34" charset="0"/>
                <a:cs typeface="Arial" panose="020B0604020202020204" pitchFamily="34" charset="0"/>
              </a:rPr>
              <a:t>من ويكيبيديا، الموسوعة الحرة</a:t>
            </a:r>
          </a:p>
          <a:p>
            <a:pPr algn="r" rtl="1"/>
            <a:r>
              <a:rPr lang="en-US" b="1" dirty="0">
                <a:latin typeface="Arial" panose="020B0604020202020204" pitchFamily="34" charset="0"/>
                <a:cs typeface="Arial" panose="020B0604020202020204" pitchFamily="34" charset="0"/>
              </a:rPr>
              <a:t>https://en.wikipedia.org/wiki/Rob_Bell</a:t>
            </a:r>
          </a:p>
          <a:p>
            <a:pPr algn="r" rtl="1"/>
            <a:r>
              <a:rPr lang="ar-SA" b="1" dirty="0">
                <a:latin typeface="Arial" panose="020B0604020202020204" pitchFamily="34" charset="0"/>
                <a:cs typeface="Arial" panose="020B0604020202020204" pitchFamily="34" charset="0"/>
              </a:rPr>
              <a:t>بيل في حفل تايم 100، لعام 2011</a:t>
            </a:r>
          </a:p>
          <a:p>
            <a:pPr algn="r" rtl="1"/>
            <a:r>
              <a:rPr lang="ar-SA" b="1" dirty="0">
                <a:latin typeface="Arial" panose="020B0604020202020204" pitchFamily="34" charset="0"/>
                <a:cs typeface="Arial" panose="020B0604020202020204" pitchFamily="34" charset="0"/>
              </a:rPr>
              <a:t>روبرت هولمز "بوب" بيل جونيور (مواليد 23 آب، 1970) مؤلف، ومتحدث، وقس أمريكي سابق. كلن بيل مؤسس كنيسة مارس هيل للكتاب المقدس الواقعة في جراندفيل، ميشيغان، والتي رعاها حتى عام 2012. كانت مارس هيل تحت قيادته واحدة من أسرع الكنائس نموًا في أمريكا. وهو أيضًا مؤلف الكتاب الأكثر مبيعًا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حسب قائمة نيويرك تايمز والراوي لسلسلة من الأفلام الروحية القصيرة المسماة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العام 2011 قامت مجلة تايم بتسمية بيل في قائمتها لأكثر 100 شخصية مؤثرة في العالم. منذ ذلك الحين أصبح كاتبًا مستقلاً ومتحدثًا في العديد من البرامج الحوارية والجولات الوطنية الناطقة حول موضوعات تتعلق بالروحانيات والقيادة. كما أنه يستضيف بودكاست مشهورًا يدعى </a:t>
            </a:r>
            <a:r>
              <a:rPr lang="en-US" b="1" dirty="0">
                <a:latin typeface="Arial" panose="020B0604020202020204" pitchFamily="34" charset="0"/>
                <a:cs typeface="Arial" panose="020B0604020202020204" pitchFamily="34" charset="0"/>
              </a:rPr>
              <a:t>The Robcast”. </a:t>
            </a:r>
            <a:r>
              <a:rPr lang="ar-SA" b="1" dirty="0">
                <a:latin typeface="Arial" panose="020B0604020202020204" pitchFamily="34" charset="0"/>
                <a:cs typeface="Arial" panose="020B0604020202020204" pitchFamily="34" charset="0"/>
              </a:rPr>
              <a:t>في عام 2018، تم إصدار فيلم وثائقي عن بيل بعنوان </a:t>
            </a:r>
            <a:r>
              <a:rPr lang="en-US" b="1" dirty="0">
                <a:latin typeface="Arial" panose="020B0604020202020204" pitchFamily="34" charset="0"/>
                <a:cs typeface="Arial" panose="020B0604020202020204" pitchFamily="34" charset="0"/>
              </a:rPr>
              <a:t>The Heretic (</a:t>
            </a:r>
            <a:r>
              <a:rPr lang="ar-SA" b="1" dirty="0">
                <a:latin typeface="Arial" panose="020B0604020202020204" pitchFamily="34" charset="0"/>
                <a:cs typeface="Arial" panose="020B0604020202020204" pitchFamily="34" charset="0"/>
              </a:rPr>
              <a:t>الهرطوقي). </a:t>
            </a:r>
          </a:p>
          <a:p>
            <a:pPr algn="r" rtl="1"/>
            <a:r>
              <a:rPr lang="ar-SA" b="1" dirty="0">
                <a:latin typeface="Arial" panose="020B0604020202020204" pitchFamily="34" charset="0"/>
                <a:cs typeface="Arial" panose="020B0604020202020204" pitchFamily="34" charset="0"/>
              </a:rPr>
              <a:t>المحتويات</a:t>
            </a:r>
          </a:p>
          <a:p>
            <a:pPr algn="r" rtl="1"/>
            <a:r>
              <a:rPr lang="ar-SA" b="1" dirty="0">
                <a:latin typeface="Arial" panose="020B0604020202020204" pitchFamily="34" charset="0"/>
                <a:cs typeface="Arial" panose="020B0604020202020204" pitchFamily="34" charset="0"/>
              </a:rPr>
              <a:t>1.	السيرة الذاتية</a:t>
            </a:r>
          </a:p>
          <a:p>
            <a:pPr algn="r" rtl="1"/>
            <a:r>
              <a:rPr lang="ar-SA" b="1" dirty="0">
                <a:latin typeface="Arial" panose="020B0604020202020204" pitchFamily="34" charset="0"/>
                <a:cs typeface="Arial" panose="020B0604020202020204" pitchFamily="34" charset="0"/>
              </a:rPr>
              <a:t>1.1	التعليم والخدمة</a:t>
            </a:r>
          </a:p>
          <a:p>
            <a:pPr algn="r" rtl="1"/>
            <a:r>
              <a:rPr lang="ar-SA" b="1" dirty="0">
                <a:latin typeface="Arial" panose="020B0604020202020204" pitchFamily="34" charset="0"/>
                <a:cs typeface="Arial" panose="020B0604020202020204" pitchFamily="34" charset="0"/>
              </a:rPr>
              <a:t>1.2	كنيسة مارس هيل للكتاب المقدس</a:t>
            </a:r>
          </a:p>
          <a:p>
            <a:pPr algn="r" rtl="1"/>
            <a:r>
              <a:rPr lang="ar-SA" b="1" dirty="0">
                <a:latin typeface="Arial" panose="020B0604020202020204" pitchFamily="34" charset="0"/>
                <a:cs typeface="Arial" panose="020B0604020202020204" pitchFamily="34" charset="0"/>
              </a:rPr>
              <a:t>1.3	مشاريع أخرى</a:t>
            </a:r>
          </a:p>
          <a:p>
            <a:pPr algn="r" rtl="1"/>
            <a:r>
              <a:rPr lang="ar-SA" b="1" dirty="0">
                <a:latin typeface="Arial" panose="020B0604020202020204" pitchFamily="34" charset="0"/>
                <a:cs typeface="Arial" panose="020B0604020202020204" pitchFamily="34" charset="0"/>
              </a:rPr>
              <a:t>1.4	التلفزيون</a:t>
            </a:r>
          </a:p>
          <a:p>
            <a:pPr algn="r" rtl="1"/>
            <a:r>
              <a:rPr lang="ar-SA" b="1" dirty="0">
                <a:latin typeface="Arial" panose="020B0604020202020204" pitchFamily="34" charset="0"/>
                <a:cs typeface="Arial" panose="020B0604020202020204" pitchFamily="34" charset="0"/>
              </a:rPr>
              <a:t>2.	المعتقدات</a:t>
            </a:r>
          </a:p>
          <a:p>
            <a:pPr algn="r" rtl="1"/>
            <a:r>
              <a:rPr lang="ar-SA" b="1" dirty="0">
                <a:latin typeface="Arial" panose="020B0604020202020204" pitchFamily="34" charset="0"/>
                <a:cs typeface="Arial" panose="020B0604020202020204" pitchFamily="34" charset="0"/>
              </a:rPr>
              <a:t>3.	المنشورات</a:t>
            </a:r>
          </a:p>
          <a:p>
            <a:pPr algn="r" rtl="1"/>
            <a:r>
              <a:rPr lang="ar-SA" b="1" dirty="0">
                <a:latin typeface="Arial" panose="020B0604020202020204" pitchFamily="34" charset="0"/>
                <a:cs typeface="Arial" panose="020B0604020202020204" pitchFamily="34" charset="0"/>
              </a:rPr>
              <a:t>4.	المراجع</a:t>
            </a:r>
          </a:p>
          <a:p>
            <a:pPr algn="r" rtl="1"/>
            <a:r>
              <a:rPr lang="ar-SA" b="1" dirty="0">
                <a:latin typeface="Arial" panose="020B0604020202020204" pitchFamily="34" charset="0"/>
                <a:cs typeface="Arial" panose="020B0604020202020204" pitchFamily="34" charset="0"/>
              </a:rPr>
              <a:t>5.	روابط أخرى</a:t>
            </a:r>
          </a:p>
          <a:p>
            <a:pPr algn="r" rtl="1"/>
            <a:r>
              <a:rPr lang="ar-SA" b="1" dirty="0">
                <a:latin typeface="Arial" panose="020B0604020202020204" pitchFamily="34" charset="0"/>
                <a:cs typeface="Arial" panose="020B0604020202020204" pitchFamily="34" charset="0"/>
              </a:rPr>
              <a:t>السيرة الشخصية</a:t>
            </a:r>
          </a:p>
          <a:p>
            <a:pPr algn="r" rtl="1"/>
            <a:r>
              <a:rPr lang="ar-SA" b="1" dirty="0">
                <a:latin typeface="Arial" panose="020B0604020202020204" pitchFamily="34" charset="0"/>
                <a:cs typeface="Arial" panose="020B0604020202020204" pitchFamily="34" charset="0"/>
              </a:rPr>
              <a:t>التعليم والخدمة</a:t>
            </a:r>
          </a:p>
          <a:p>
            <a:pPr algn="r" rtl="1"/>
            <a:r>
              <a:rPr lang="ar-SA" b="1" dirty="0">
                <a:latin typeface="Arial" panose="020B0604020202020204" pitchFamily="34" charset="0"/>
                <a:cs typeface="Arial" panose="020B0604020202020204" pitchFamily="34" charset="0"/>
              </a:rPr>
              <a:t>بيل هو ابن قاضي المقاطعة الأمريكية روبرت هولمز بيل، الذي تم تعيينه في المحكمة الفيدرالية من قبل رونالد ريغان.</a:t>
            </a:r>
          </a:p>
          <a:p>
            <a:pPr algn="r" rtl="1"/>
            <a:r>
              <a:rPr lang="ar-SA" b="1" dirty="0">
                <a:latin typeface="Arial" panose="020B0604020202020204" pitchFamily="34" charset="0"/>
                <a:cs typeface="Arial" panose="020B0604020202020204" pitchFamily="34" charset="0"/>
              </a:rPr>
              <a:t>بعد تخرجه من المدرسة الثانوية، التحق بيل بكلية ويتون في إلينوي. خلال وجوده في ويتون، تساكن بيل مع إيان إيسكلين من فريق أول ستار يونايتد. قام بالاشتراك مع أصدقائه ديف هوك ووبريان إريكسون وستيف هوبر وكريس فول بتشكيل فرقة روك مستقلة باسم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التي ذكرتنا بفرق مثل </a:t>
            </a:r>
            <a:r>
              <a:rPr lang="en-US" b="1" dirty="0">
                <a:latin typeface="Arial" panose="020B0604020202020204" pitchFamily="34" charset="0"/>
                <a:cs typeface="Arial" panose="020B0604020202020204" pitchFamily="34" charset="0"/>
              </a:rPr>
              <a:t>R. E. M.</a:t>
            </a:r>
            <a:r>
              <a:rPr lang="ar-SA" b="1" dirty="0">
                <a:latin typeface="Arial" panose="020B0604020202020204" pitchFamily="34" charset="0"/>
                <a:cs typeface="Arial" panose="020B0604020202020204" pitchFamily="34" charset="0"/>
              </a:rPr>
              <a:t> و</a:t>
            </a:r>
            <a:r>
              <a:rPr lang="en-US" b="1" dirty="0">
                <a:latin typeface="Arial" panose="020B0604020202020204" pitchFamily="34" charset="0"/>
                <a:cs typeface="Arial" panose="020B0604020202020204" pitchFamily="34" charset="0"/>
              </a:rPr>
              <a:t>Talking Heads. </a:t>
            </a:r>
            <a:r>
              <a:rPr lang="ar-SA" b="1" dirty="0">
                <a:latin typeface="Arial" panose="020B0604020202020204" pitchFamily="34" charset="0"/>
                <a:cs typeface="Arial" panose="020B0604020202020204" pitchFamily="34" charset="0"/>
              </a:rPr>
              <a:t>خلال هذا الوقت كتب لـ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أغنية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استنادًا إلى لوحة باسم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استخدمها في كتابه الأول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كانت كلية ويتون المكان الذي التقى فيه بيل بزوجته كريستين. بدأت فرقة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تكتسب بعض الشهرة المحلية، كما طُلب منها تقديم عروضها في المناسبات الكبيرة، لكن عندما أصيب بيل بالتهاب السحايا الفيروسي فشلت هذه الخطط.</a:t>
            </a:r>
          </a:p>
          <a:p>
            <a:pPr algn="r" rtl="1"/>
            <a:r>
              <a:rPr lang="ar-SA" b="1" dirty="0">
                <a:latin typeface="Arial" panose="020B0604020202020204" pitchFamily="34" charset="0"/>
                <a:cs typeface="Arial" panose="020B0604020202020204" pitchFamily="34" charset="0"/>
              </a:rPr>
              <a:t>حصل بيل على درجة البكالوريوس عام 1992 من كلية ويتون، وقام بتدريس التزلج المائي في فصول الصيف في معسكر هاني روك التابع للكلية، ويحصل على حوالي ثلاثون دولارًا أسبوعيًا. خلال هذا الوقت عرض أن يعلّم رسالة مسيحية لمستشاري المعسكر بسبب عدم العثور على قس. قام بتدريس رسالة حول الراحة، وسرعان ما اتصل به العديد من الأشخاص، وأخبره كل منهم أنه يجب عليه متابعة التدريس كمهنة.</a:t>
            </a:r>
          </a:p>
          <a:p>
            <a:pPr algn="r" rtl="1"/>
            <a:r>
              <a:rPr lang="ar-SA" b="1" dirty="0">
                <a:latin typeface="Arial" panose="020B0604020202020204" pitchFamily="34" charset="0"/>
                <a:cs typeface="Arial" panose="020B0604020202020204" pitchFamily="34" charset="0"/>
              </a:rPr>
              <a:t>أنتقل بيل إلى باسادينا، في كاليفورنيا لمتابعة هذه الدعوة للتدريس وحصل على درجة الماجستير في اللاهوت من مدرسة فولر اللاهوتية. ووفقًا لبيل، لم يحصل على علامات جيدة في دروس الوعظ لأنه جرب دائمًا طرقًا مبتكرة لتوصيل أفكاره. خلال فترة وجوده في فولر كان مدربًا مقيمًا للشباب في كنيسة ليك أفنيو. ومع ذلك، كان يحضر أحيانًا اجتماعات الجماعة المسيحية في إيجيل روك، كاليفورنيا، إذ دفعه ذلك وزوجته لطرح أسئلة حول ظهور النمط الجديد للكنيسة. </a:t>
            </a:r>
          </a:p>
          <a:p>
            <a:pPr algn="r" rtl="1"/>
            <a:r>
              <a:rPr lang="ar-SA" b="1" dirty="0">
                <a:latin typeface="Arial" panose="020B0604020202020204" pitchFamily="34" charset="0"/>
                <a:cs typeface="Arial" panose="020B0604020202020204" pitchFamily="34" charset="0"/>
              </a:rPr>
              <a:t>بين العامين 1995 و1997 شكل بيل فرقة باسم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التي أصدرت قرصين مضغوطين؛ كان الأول يحمل عنوانًا ذاتيًا والثاني بعنوان </a:t>
            </a:r>
            <a:r>
              <a:rPr lang="en-US" b="1" dirty="0">
                <a:latin typeface="Arial" panose="020B0604020202020204" pitchFamily="34" charset="0"/>
                <a:cs typeface="Arial" panose="020B0604020202020204" pitchFamily="34" charset="0"/>
              </a:rPr>
              <a:t>Via De La Shekel. </a:t>
            </a:r>
            <a:r>
              <a:rPr lang="ar-SA" b="1" dirty="0">
                <a:latin typeface="Arial" panose="020B0604020202020204" pitchFamily="34" charset="0"/>
                <a:cs typeface="Arial" panose="020B0604020202020204" pitchFamily="34" charset="0"/>
              </a:rPr>
              <a:t>عندما سئل عن نمط الموسيقى الذي يستخدمه، رد عليهم بيل بأغنية “</a:t>
            </a:r>
            <a:r>
              <a:rPr lang="en-US" b="1" dirty="0">
                <a:latin typeface="Arial" panose="020B0604020202020204" pitchFamily="34" charset="0"/>
                <a:cs typeface="Arial" panose="020B0604020202020204" pitchFamily="34" charset="0"/>
              </a:rPr>
              <a:t>Northern Gospel!”، </a:t>
            </a:r>
            <a:r>
              <a:rPr lang="ar-SA" b="1" dirty="0">
                <a:latin typeface="Arial" panose="020B0604020202020204" pitchFamily="34" charset="0"/>
                <a:cs typeface="Arial" panose="020B0604020202020204" pitchFamily="34" charset="0"/>
              </a:rPr>
              <a:t>التي أصبحت فيما بعد اسم أغنية في الألبوم الثاني. حتى بعد توقف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عن الأداء، واصل بيل مشروعين آخرين باسم </a:t>
            </a:r>
            <a:r>
              <a:rPr lang="en-US" b="1" dirty="0">
                <a:latin typeface="Arial" panose="020B0604020202020204" pitchFamily="34" charset="0"/>
                <a:cs typeface="Arial" panose="020B0604020202020204" pitchFamily="34" charset="0"/>
              </a:rPr>
              <a:t>Uno Dos Tres Communications، </a:t>
            </a:r>
            <a:r>
              <a:rPr lang="ar-SA" b="1" dirty="0">
                <a:latin typeface="Arial" panose="020B0604020202020204" pitchFamily="34" charset="0"/>
                <a:cs typeface="Arial" panose="020B0604020202020204" pitchFamily="34" charset="0"/>
              </a:rPr>
              <a:t>الجزء الأول والثاني، كلاهما يحملان صوتًا موسيقيًا مشابهًا لـ </a:t>
            </a:r>
            <a:r>
              <a:rPr lang="en-US" b="1" dirty="0">
                <a:latin typeface="Arial" panose="020B0604020202020204" pitchFamily="34" charset="0"/>
                <a:cs typeface="Arial" panose="020B0604020202020204" pitchFamily="34" charset="0"/>
              </a:rPr>
              <a:t>Big Fil. </a:t>
            </a:r>
          </a:p>
          <a:p>
            <a:pPr algn="r" rtl="1"/>
            <a:r>
              <a:rPr lang="ar-SA" b="1" dirty="0">
                <a:latin typeface="Arial" panose="020B0604020202020204" pitchFamily="34" charset="0"/>
                <a:cs typeface="Arial" panose="020B0604020202020204" pitchFamily="34" charset="0"/>
              </a:rPr>
              <a:t>كنيسة مارس هيل للكتاب المقدس</a:t>
            </a:r>
          </a:p>
          <a:p>
            <a:pPr algn="r" rtl="1"/>
            <a:r>
              <a:rPr lang="ar-SA" b="1" dirty="0">
                <a:latin typeface="Arial" panose="020B0604020202020204" pitchFamily="34" charset="0"/>
                <a:cs typeface="Arial" panose="020B0604020202020204" pitchFamily="34" charset="0"/>
              </a:rPr>
              <a:t>أنتقل بيل وزوجته من كاليفورنيا إلى غراند رابيدز ليكونا قريبين من العائلة وبناء على دعوة للدراسة من القس إد دوبسون. قام بتولي العديد من خدمات الوعظ لخدمة </a:t>
            </a:r>
            <a:r>
              <a:rPr lang="en-US" b="1" dirty="0">
                <a:latin typeface="Arial" panose="020B0604020202020204" pitchFamily="34" charset="0"/>
                <a:cs typeface="Arial" panose="020B0604020202020204" pitchFamily="34" charset="0"/>
              </a:rPr>
              <a:t>Saturday Night </a:t>
            </a:r>
            <a:r>
              <a:rPr lang="ar-SA" b="1" dirty="0">
                <a:latin typeface="Arial" panose="020B0604020202020204" pitchFamily="34" charset="0"/>
                <a:cs typeface="Arial" panose="020B0604020202020204" pitchFamily="34" charset="0"/>
              </a:rPr>
              <a:t>في كنيسة الجلجثة. أعلن بيل أنه سيتفرغ لنوع جديد من المجموعات وسيطلق عليها اسم “</a:t>
            </a:r>
            <a:r>
              <a:rPr lang="en-US" b="1" dirty="0">
                <a:latin typeface="Arial" panose="020B0604020202020204" pitchFamily="34" charset="0"/>
                <a:cs typeface="Arial" panose="020B0604020202020204" pitchFamily="34" charset="0"/>
              </a:rPr>
              <a:t>Mars Hill” </a:t>
            </a:r>
            <a:r>
              <a:rPr lang="ar-SA" b="1" dirty="0">
                <a:latin typeface="Arial" panose="020B0604020202020204" pitchFamily="34" charset="0"/>
                <a:cs typeface="Arial" panose="020B0604020202020204" pitchFamily="34" charset="0"/>
              </a:rPr>
              <a:t>نسبة إلى موقع في اليونان قال فيه بولس الرسول لمجموعة من الرجال: "لأنني بينما كنت أجتاز وأنظر إلى معبوداتكم وجدت أيضًا مذبحًا مكتوبًا عليه: لإله مجهول. فالذي تتقونه وأنتم تجهلونه هذا أنا أنادي لكم به."</a:t>
            </a:r>
          </a:p>
          <a:p>
            <a:pPr algn="r" rtl="1"/>
            <a:r>
              <a:rPr lang="ar-SA" b="1" dirty="0">
                <a:latin typeface="Arial" panose="020B0604020202020204" pitchFamily="34" charset="0"/>
                <a:cs typeface="Arial" panose="020B0604020202020204" pitchFamily="34" charset="0"/>
              </a:rPr>
              <a:t>في شباط 1999، أسس بيل كنيسة مارس هيل للكتاب المقدس، وكانت الكنيسة تجتمع في الأصل في قاعة العاب رياضية لمدرسة في وايومنغ، ميشيغان. خلال سنة مُنحت الكنيسة مركزًا للتسوق في غراندفيل، ميشيغان، واشترت الأرض المجاورة. في تموز 2000، أفتتح مرفق "الكرسي الرمادي" أبوابه الذي يتسع لـ 3500 شخص. بدءًا من عام 2005، حضر ما يقرب من 11000 شخص "التجمعين" في أيام الأحد في الساعة 9 و11 صباحًا. أعتبارًا من آذار 2011، بلغ عدد الحضور يوم الأحد ما بين 8000 و10000 شخص. ألهمته تعاليمه في مارس هيل الملصق الشهير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وقام المصلون بتوزيع هذا الملصق مجانًا بعد الخدمات.</a:t>
            </a:r>
          </a:p>
          <a:p>
            <a:pPr algn="r" rtl="1"/>
            <a:r>
              <a:rPr lang="ar-SA" b="1" dirty="0">
                <a:latin typeface="Arial" panose="020B0604020202020204" pitchFamily="34" charset="0"/>
                <a:cs typeface="Arial" panose="020B0604020202020204" pitchFamily="34" charset="0"/>
              </a:rPr>
              <a:t>من أجل المحافظة على التوازن في حياته، جعل بيل يوم الجمعة يوم راحة شخصيًا، حيث لم يسمح بالتواصل معه بالوسائل الألكترونية، وتم نقل جميع الواجبات الرعوية إلى قساوسة مارس هيل الآخرين. </a:t>
            </a:r>
          </a:p>
          <a:p>
            <a:pPr algn="r" rtl="1"/>
            <a:r>
              <a:rPr lang="ar-SA" b="1" dirty="0">
                <a:latin typeface="Arial" panose="020B0604020202020204" pitchFamily="34" charset="0"/>
                <a:cs typeface="Arial" panose="020B0604020202020204" pitchFamily="34" charset="0"/>
              </a:rPr>
              <a:t>في عدد كانون الثاني 2007 من مجلة </a:t>
            </a:r>
            <a:r>
              <a:rPr lang="en-US" b="1" dirty="0">
                <a:latin typeface="Arial" panose="020B0604020202020204" pitchFamily="34" charset="0"/>
                <a:cs typeface="Arial" panose="020B0604020202020204" pitchFamily="34" charset="0"/>
              </a:rPr>
              <a:t>TheChurchReport.com، </a:t>
            </a:r>
            <a:r>
              <a:rPr lang="ar-SA" b="1" dirty="0">
                <a:latin typeface="Arial" panose="020B0604020202020204" pitchFamily="34" charset="0"/>
                <a:cs typeface="Arial" panose="020B0604020202020204" pitchFamily="34" charset="0"/>
              </a:rPr>
              <a:t>تم أختيار بيل في المرتبة العاشرة في قائمتها "الـ 50 مسيحيًا الأكثر تأثيرًا في أمريكا" حسب أختيار قرائها وزوارها عبر الانترنت. </a:t>
            </a:r>
          </a:p>
          <a:p>
            <a:pPr algn="r" rtl="1"/>
            <a:r>
              <a:rPr lang="ar-SA" b="1" dirty="0">
                <a:latin typeface="Arial" panose="020B0604020202020204" pitchFamily="34" charset="0"/>
                <a:cs typeface="Arial" panose="020B0604020202020204" pitchFamily="34" charset="0"/>
              </a:rPr>
              <a:t>في حزيران 2011، تم أختيار بيل كواحد من بين 100 في قائمة تايم لسنة 2011، وهي القائمة السنوية للمجلة التي تضم أكثر 100 شخص مؤثرًا في العالم. </a:t>
            </a:r>
          </a:p>
          <a:p>
            <a:pPr algn="r" rtl="1"/>
            <a:r>
              <a:rPr lang="ar-SA" b="1" dirty="0">
                <a:latin typeface="Arial" panose="020B0604020202020204" pitchFamily="34" charset="0"/>
                <a:cs typeface="Arial" panose="020B0604020202020204" pitchFamily="34" charset="0"/>
              </a:rPr>
              <a:t>تنحى بيل عن الكنيسة التي أسسها في 22 أيلول 2011، لمتابعة مجالات أخرى والوصول إلى جمهور أوسع. قال لاحقًا أن كتابه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أدى إلى خلاف مع المصلين وأحبره على "البحث عن إيمان أكثر تسامحًا." </a:t>
            </a:r>
          </a:p>
          <a:p>
            <a:pPr algn="r" rtl="1"/>
            <a:r>
              <a:rPr lang="ar-SA" b="1" dirty="0">
                <a:latin typeface="Arial" panose="020B0604020202020204" pitchFamily="34" charset="0"/>
                <a:cs typeface="Arial" panose="020B0604020202020204" pitchFamily="34" charset="0"/>
              </a:rPr>
              <a:t>في تموز 2012، عقد بيل أول نشاط كبير له منذ مغادرته مارس هيل، متحدثًا في النادي الليلي الشهير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في لوس أنجلوس. أستضاف بيل مؤتمرات وورش عمل في لاجونا بيتش "للقادة، والمعلمين، والوعاظ، ورجال الأعمال، والفنانين، والقسس – وأي شخص يتضمن عمله تكوين شئ ما ثم إطلاقه في العالم."</a:t>
            </a:r>
          </a:p>
          <a:p>
            <a:pPr algn="r" rtl="1"/>
            <a:r>
              <a:rPr lang="ar-SA" b="1" dirty="0">
                <a:latin typeface="Arial" panose="020B0604020202020204" pitchFamily="34" charset="0"/>
                <a:cs typeface="Arial" panose="020B0604020202020204" pitchFamily="34" charset="0"/>
              </a:rPr>
              <a:t>مشاريع أخرى</a:t>
            </a:r>
          </a:p>
          <a:p>
            <a:pPr algn="r" rtl="1"/>
            <a:r>
              <a:rPr lang="ar-SA" b="1" dirty="0">
                <a:latin typeface="Arial" panose="020B0604020202020204" pitchFamily="34" charset="0"/>
                <a:cs typeface="Arial" panose="020B0604020202020204" pitchFamily="34" charset="0"/>
              </a:rPr>
              <a:t>بيل هو المتحدث المتميز في سلسلة الأفلام القصيرة –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عنوان سلسلة أفلام الفيديو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اللغة الإنجليزية هو تشكيل من الكلمة اليونانية </a:t>
            </a:r>
            <a:r>
              <a:rPr lang="en-US" b="1" dirty="0">
                <a:latin typeface="Arial" panose="020B0604020202020204" pitchFamily="34" charset="0"/>
                <a:cs typeface="Arial" panose="020B0604020202020204" pitchFamily="34" charset="0"/>
              </a:rPr>
              <a:t>pneuma </a:t>
            </a:r>
            <a:r>
              <a:rPr lang="ar-SA" b="1" dirty="0">
                <a:latin typeface="Arial" panose="020B0604020202020204" pitchFamily="34" charset="0"/>
                <a:cs typeface="Arial" panose="020B0604020202020204" pitchFamily="34" charset="0"/>
              </a:rPr>
              <a:t>التي تعني التنفس أالروح. تحتوي جميع مقاطع الفيديو على تعاليم لبيل مصحوبة بموسيقى كتبها وأداها فنانون محليون مستقلون باستثناء موسيقى الألبوم </a:t>
            </a:r>
            <a:r>
              <a:rPr lang="en-US" b="1" dirty="0">
                <a:latin typeface="Arial" panose="020B0604020202020204" pitchFamily="34" charset="0"/>
                <a:cs typeface="Arial" panose="020B0604020202020204" pitchFamily="34" charset="0"/>
              </a:rPr>
              <a:t>The Album Leaf's music </a:t>
            </a:r>
            <a:r>
              <a:rPr lang="ar-SA" b="1" dirty="0">
                <a:latin typeface="Arial" panose="020B0604020202020204" pitchFamily="34" charset="0"/>
                <a:cs typeface="Arial" panose="020B0604020202020204" pitchFamily="34" charset="0"/>
              </a:rPr>
              <a:t>المرخصة لـ </a:t>
            </a:r>
            <a:r>
              <a:rPr lang="en-US" b="1" dirty="0">
                <a:latin typeface="Arial" panose="020B0604020202020204" pitchFamily="34" charset="0"/>
                <a:cs typeface="Arial" panose="020B0604020202020204" pitchFamily="34" charset="0"/>
              </a:rPr>
              <a:t>NOOMA DVD Lump.</a:t>
            </a:r>
          </a:p>
          <a:p>
            <a:pPr algn="r" rtl="1"/>
            <a:r>
              <a:rPr lang="ar-SA" b="1" dirty="0">
                <a:latin typeface="Arial" panose="020B0604020202020204" pitchFamily="34" charset="0"/>
                <a:cs typeface="Arial" panose="020B0604020202020204" pitchFamily="34" charset="0"/>
              </a:rPr>
              <a:t>في آب 2005 نشرت دار زوندرفان للنشر الكتاب الأول لبيل،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هذا الكتاب وفقًا للملخص الرسمي عبر الانترنت هو، "لملايين الأشخاص المفتونون بيسوع، لكنهم لا يستطيعون القيام بالبرامج المسيحية القياسية. في كتابه الأول، يستكشف بيل إدراكًا جديدًا للإيمان المسيحي.</a:t>
            </a:r>
          </a:p>
          <a:p>
            <a:pPr algn="r" rtl="1"/>
            <a:r>
              <a:rPr lang="ar-SA" b="1" dirty="0">
                <a:latin typeface="Arial" panose="020B0604020202020204" pitchFamily="34" charset="0"/>
                <a:cs typeface="Arial" panose="020B0604020202020204" pitchFamily="34" charset="0"/>
              </a:rPr>
              <a:t>في 30 حزيران 2006 تم إطلاق الدورة الوطنية الناطقة </a:t>
            </a:r>
            <a:r>
              <a:rPr lang="en-US" b="1" dirty="0">
                <a:latin typeface="Arial" panose="020B0604020202020204" pitchFamily="34" charset="0"/>
                <a:cs typeface="Arial" panose="020B0604020202020204" pitchFamily="34" charset="0"/>
              </a:rPr>
              <a:t>Everything is Spiritual </a:t>
            </a:r>
            <a:r>
              <a:rPr lang="ar-SA" b="1" dirty="0">
                <a:latin typeface="Arial" panose="020B0604020202020204" pitchFamily="34" charset="0"/>
                <a:cs typeface="Arial" panose="020B0604020202020204" pitchFamily="34" charset="0"/>
              </a:rPr>
              <a:t>في شيكاغو، اجتذبت حشودًا نفدت تذاكرها عبر مدن شمال أمريكا. استخدمت عائدات مبيعات التذاكر لدعم </a:t>
            </a:r>
            <a:r>
              <a:rPr lang="en-US" b="1" dirty="0">
                <a:latin typeface="Arial" panose="020B0604020202020204" pitchFamily="34" charset="0"/>
                <a:cs typeface="Arial" panose="020B0604020202020204" pitchFamily="34" charset="0"/>
              </a:rPr>
              <a:t>WaterAid </a:t>
            </a:r>
            <a:r>
              <a:rPr lang="ar-SA" b="1" dirty="0">
                <a:latin typeface="Arial" panose="020B0604020202020204" pitchFamily="34" charset="0"/>
                <a:cs typeface="Arial" panose="020B0604020202020204" pitchFamily="34" charset="0"/>
              </a:rPr>
              <a:t>وهي منظمة دولية غير ربحية مكرسة لمساعدة الناس للتخلص من الفقر والمرض الناجم من العيش بدون مياه آمنة وصرف صحي.</a:t>
            </a:r>
          </a:p>
          <a:p>
            <a:pPr algn="r" rtl="1"/>
            <a:r>
              <a:rPr lang="ar-SA" b="1" dirty="0">
                <a:latin typeface="Arial" panose="020B0604020202020204" pitchFamily="34" charset="0"/>
                <a:cs typeface="Arial" panose="020B0604020202020204" pitchFamily="34" charset="0"/>
              </a:rPr>
              <a:t>في آذار 2007، صدر الكتاب الثاني لبيل بعنوان إله الجنس: استكشاف الروابط اللانهائية بين الحياة الجنسية والروحية </a:t>
            </a:r>
            <a:r>
              <a:rPr lang="en-US" b="1" dirty="0">
                <a:latin typeface="Arial" panose="020B0604020202020204" pitchFamily="34" charset="0"/>
                <a:cs typeface="Arial" panose="020B0604020202020204" pitchFamily="34" charset="0"/>
              </a:rPr>
              <a:t>Sex God: Exploring the Endless Connections between Sexuality and Spirituality. </a:t>
            </a:r>
          </a:p>
          <a:p>
            <a:pPr algn="r" rtl="1"/>
            <a:r>
              <a:rPr lang="ar-SA" b="1" dirty="0">
                <a:latin typeface="Arial" panose="020B0604020202020204" pitchFamily="34" charset="0"/>
                <a:cs typeface="Arial" panose="020B0604020202020204" pitchFamily="34" charset="0"/>
              </a:rPr>
              <a:t>في آذار 2007 استضاف بيل جولة لكتابه “</a:t>
            </a:r>
            <a:r>
              <a:rPr lang="en-US" b="1" dirty="0">
                <a:latin typeface="Arial" panose="020B0604020202020204" pitchFamily="34" charset="0"/>
                <a:cs typeface="Arial" panose="020B0604020202020204" pitchFamily="34" charset="0"/>
              </a:rPr>
              <a:t>Sex God” </a:t>
            </a:r>
            <a:r>
              <a:rPr lang="ar-SA" b="1" dirty="0">
                <a:latin typeface="Arial" panose="020B0604020202020204" pitchFamily="34" charset="0"/>
                <a:cs typeface="Arial" panose="020B0604020202020204" pitchFamily="34" charset="0"/>
              </a:rPr>
              <a:t>في ستة جامعات للترويج لكتابه. هدفت الدورة لتكون بمثابة وقتًا لطرح الأسئلة والحوار. تراوحت الأسئلة بين رموز العهد القديم في المثلية الجنسية إلى ما يجب أن يفعله المسيحيون مع كلمة "إنجيلي." كانت كل ليلة تنتهي بعرض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رقم 15 بعنوان "أنت."</a:t>
            </a:r>
          </a:p>
          <a:p>
            <a:pPr algn="r" rtl="1"/>
            <a:r>
              <a:rPr lang="ar-SA" b="1" dirty="0">
                <a:latin typeface="Arial" panose="020B0604020202020204" pitchFamily="34" charset="0"/>
                <a:cs typeface="Arial" panose="020B0604020202020204" pitchFamily="34" charset="0"/>
              </a:rPr>
              <a:t>في حزيران 2007 قام بيل بجولة في المملكة المتحدة وإيرلندا وعمل سلسلة بعنوان "نداء إلى جميع صانعي السلام."</a:t>
            </a:r>
          </a:p>
          <a:p>
            <a:pPr algn="r" rtl="1"/>
            <a:r>
              <a:rPr lang="ar-SA" b="1" dirty="0">
                <a:latin typeface="Arial" panose="020B0604020202020204" pitchFamily="34" charset="0"/>
                <a:cs typeface="Arial" panose="020B0604020202020204" pitchFamily="34" charset="0"/>
              </a:rPr>
              <a:t>في 5 تشرين الثاني 2007، أطلق بيل جولة أخرى من المحاضرات في شيكاغو، بعنوان "الآلهة ليست غاضبة" مرة أخرى بيعت جميع التذاكر في المدن عبر أمريكا الشمالية. كان الموضوع دفاع سردي عن التبرير بالإيمان وليس بالأعمال (الذبيحة). ذهبت عائدات هذه الجولة لدعم برنامج تورام لتمويل المشاريع الصغيرة لدعم الفقراء في بوروندي، وهي مهمة تدعمها كنيسة بيل.</a:t>
            </a:r>
          </a:p>
          <a:p>
            <a:pPr algn="r" rtl="1"/>
            <a:r>
              <a:rPr lang="ar-SA" b="1" dirty="0">
                <a:latin typeface="Arial" panose="020B0604020202020204" pitchFamily="34" charset="0"/>
                <a:cs typeface="Arial" panose="020B0604020202020204" pitchFamily="34" charset="0"/>
              </a:rPr>
              <a:t>مشروع بيل “</a:t>
            </a:r>
            <a:r>
              <a:rPr lang="en-US" b="1" dirty="0">
                <a:latin typeface="Arial" panose="020B0604020202020204" pitchFamily="34" charset="0"/>
                <a:cs typeface="Arial" panose="020B0604020202020204" pitchFamily="34" charset="0"/>
              </a:rPr>
              <a:t>Drops Like Stars” "</a:t>
            </a:r>
            <a:r>
              <a:rPr lang="ar-SA" b="1" dirty="0">
                <a:latin typeface="Arial" panose="020B0604020202020204" pitchFamily="34" charset="0"/>
                <a:cs typeface="Arial" panose="020B0604020202020204" pitchFamily="34" charset="0"/>
              </a:rPr>
              <a:t>قطرات مثل النجوم،" يستكشف الروابط بين الإبداع والمعاناة. وهو عبارة عن جولة دولية وكتاب، كتبه بيل مبدئيًا بخط يده، مع صور فوتوغرافية. جاء عنوان المشروع من رؤية طفل صغير لقطرات المطر على النافذة في الليل. بدلاً من السماح على اللغز في سماح الله كلي القدرة بالمعاناة، بدلاً من ذلك ينظر بيل إلى الإبداع، والتعاطف، والعلاقات الجديدة، والنمو التي يمكن أن تنبع من المعاناة. عندما سُئل في إحدى المقابلات عن كيفية اهتمامه بالمعاناة، أجاب بيل بأنه كقس قد منح مقعدًا في الصف الأمامي في أكثر اللحظات المؤثرة في حياة الناس. وفي الوقت نفسه الذي كان يلقي فيه محاضرات عن الإبداع، أدرك: "كان هناك أتصال بين هذا النصفين من حياتي – كل هذه الروابط بين المعاناة وصناعة الفن.</a:t>
            </a:r>
          </a:p>
          <a:p>
            <a:pPr algn="r" rtl="1"/>
            <a:r>
              <a:rPr lang="ar-SA" b="1" dirty="0">
                <a:latin typeface="Arial" panose="020B0604020202020204" pitchFamily="34" charset="0"/>
                <a:cs typeface="Arial" panose="020B0604020202020204" pitchFamily="34" charset="0"/>
              </a:rPr>
              <a:t>في أيلول 2013، أجرت أوبرا مقابلة مع بيل في برنامجها التلفزيوني </a:t>
            </a:r>
            <a:r>
              <a:rPr lang="en-US" b="1" dirty="0">
                <a:latin typeface="Arial" panose="020B0604020202020204" pitchFamily="34" charset="0"/>
                <a:cs typeface="Arial" panose="020B0604020202020204" pitchFamily="34" charset="0"/>
              </a:rPr>
              <a:t>Super Soul Sunday. </a:t>
            </a:r>
            <a:r>
              <a:rPr lang="ar-SA" b="1" dirty="0">
                <a:latin typeface="Arial" panose="020B0604020202020204" pitchFamily="34" charset="0"/>
                <a:cs typeface="Arial" panose="020B0604020202020204" pitchFamily="34" charset="0"/>
              </a:rPr>
              <a:t>كما أن كتاب بيل (ما نتحدث عنه عندما نتحدث عن الله، </a:t>
            </a:r>
            <a:r>
              <a:rPr lang="en-US" b="1" dirty="0">
                <a:latin typeface="Arial" panose="020B0604020202020204" pitchFamily="34" charset="0"/>
                <a:cs typeface="Arial" panose="020B0604020202020204" pitchFamily="34" charset="0"/>
              </a:rPr>
              <a:t>What We Talk About When We Talk About God)، </a:t>
            </a:r>
            <a:r>
              <a:rPr lang="ar-SA" b="1" dirty="0">
                <a:latin typeface="Arial" panose="020B0604020202020204" pitchFamily="34" charset="0"/>
                <a:cs typeface="Arial" panose="020B0604020202020204" pitchFamily="34" charset="0"/>
              </a:rPr>
              <a:t>أدرج أيضًا كأول كتب الشهر الموضى بها من قبل "نادي كتاب الشهر" لأوبرا.</a:t>
            </a:r>
          </a:p>
          <a:p>
            <a:pPr algn="r" rtl="1"/>
            <a:r>
              <a:rPr lang="ar-SA" b="1" dirty="0">
                <a:latin typeface="Arial" panose="020B0604020202020204" pitchFamily="34" charset="0"/>
                <a:cs typeface="Arial" panose="020B0604020202020204" pitchFamily="34" charset="0"/>
              </a:rPr>
              <a:t>التلفزيون</a:t>
            </a:r>
          </a:p>
          <a:p>
            <a:pPr algn="r" rtl="1"/>
            <a:r>
              <a:rPr lang="ar-SA" b="1" dirty="0">
                <a:latin typeface="Arial" panose="020B0604020202020204" pitchFamily="34" charset="0"/>
                <a:cs typeface="Arial" panose="020B0604020202020204" pitchFamily="34" charset="0"/>
              </a:rPr>
              <a:t>أعلن تلفزيون </a:t>
            </a:r>
            <a:r>
              <a:rPr lang="en-US" b="1" dirty="0">
                <a:latin typeface="Arial" panose="020B0604020202020204" pitchFamily="34" charset="0"/>
                <a:cs typeface="Arial" panose="020B0604020202020204" pitchFamily="34" charset="0"/>
              </a:rPr>
              <a:t>ABC </a:t>
            </a:r>
            <a:r>
              <a:rPr lang="ar-SA" b="1" dirty="0">
                <a:latin typeface="Arial" panose="020B0604020202020204" pitchFamily="34" charset="0"/>
                <a:cs typeface="Arial" panose="020B0604020202020204" pitchFamily="34" charset="0"/>
              </a:rPr>
              <a:t>عن انتاج دراما تلفزيونية جديدة بعنوان (</a:t>
            </a:r>
            <a:r>
              <a:rPr lang="en-US" b="1" dirty="0">
                <a:latin typeface="Arial" panose="020B0604020202020204" pitchFamily="34" charset="0"/>
                <a:cs typeface="Arial" panose="020B0604020202020204" pitchFamily="34" charset="0"/>
              </a:rPr>
              <a:t>Stronger)، </a:t>
            </a:r>
            <a:r>
              <a:rPr lang="ar-SA" b="1" dirty="0">
                <a:latin typeface="Arial" panose="020B0604020202020204" pitchFamily="34" charset="0"/>
                <a:cs typeface="Arial" panose="020B0604020202020204" pitchFamily="34" charset="0"/>
              </a:rPr>
              <a:t>شارك في كتابتها بيل وكارلتون كيوز، المنتج التنفيذي للمسلسل التلفزيوني (</a:t>
            </a:r>
            <a:r>
              <a:rPr lang="en-US" b="1" dirty="0">
                <a:latin typeface="Arial" panose="020B0604020202020204" pitchFamily="34" charset="0"/>
                <a:cs typeface="Arial" panose="020B0604020202020204" pitchFamily="34" charset="0"/>
              </a:rPr>
              <a:t>Lost). </a:t>
            </a:r>
            <a:r>
              <a:rPr lang="ar-SA" b="1" dirty="0">
                <a:latin typeface="Arial" panose="020B0604020202020204" pitchFamily="34" charset="0"/>
                <a:cs typeface="Arial" panose="020B0604020202020204" pitchFamily="34" charset="0"/>
              </a:rPr>
              <a:t>العرض المبني بشكل موسع على حياة بيل وروايته غير المنشورة وهي برنامج نصي تجريبي، يتتبع حياة الموسيقار توم سترونجر في رحلة روحية. في النهاية، لم يتمكن بيل وكيوز من الحصول على موافقة لإطلاق الرصاص على الطيار في </a:t>
            </a:r>
            <a:r>
              <a:rPr lang="en-US" b="1" dirty="0">
                <a:latin typeface="Arial" panose="020B0604020202020204" pitchFamily="34" charset="0"/>
                <a:cs typeface="Arial" panose="020B0604020202020204" pitchFamily="34" charset="0"/>
              </a:rPr>
              <a:t>Stronger. </a:t>
            </a:r>
          </a:p>
          <a:p>
            <a:pPr algn="r" rtl="1"/>
            <a:r>
              <a:rPr lang="ar-SA" b="1" dirty="0">
                <a:latin typeface="Arial" panose="020B0604020202020204" pitchFamily="34" charset="0"/>
                <a:cs typeface="Arial" panose="020B0604020202020204" pitchFamily="34" charset="0"/>
              </a:rPr>
              <a:t>انتقل بيل وكيوز إلى مشروع آخر وهو (برنامج حواري عن الإيمان الملتوي </a:t>
            </a:r>
            <a:r>
              <a:rPr lang="en-US" b="1" dirty="0">
                <a:latin typeface="Arial" panose="020B0604020202020204" pitchFamily="34" charset="0"/>
                <a:cs typeface="Arial" panose="020B0604020202020204" pitchFamily="34" charset="0"/>
              </a:rPr>
              <a:t>faith-inflected talk show) </a:t>
            </a:r>
            <a:r>
              <a:rPr lang="ar-SA" b="1" dirty="0">
                <a:latin typeface="Arial" panose="020B0604020202020204" pitchFamily="34" charset="0"/>
                <a:cs typeface="Arial" panose="020B0604020202020204" pitchFamily="34" charset="0"/>
              </a:rPr>
              <a:t>قدمه بيل. تم عمل تسجيلين للعرض المقترح في أيلول 2012 في أحد المستودعات في منطقة لوس أنجلوس للفنون من أجل تجميع مقطع للمديرين التنفيذيين للشركة. ذلك الوقت، تم الإشارة إليهم إما باسم "هذا العرض الذي كان يعمل عليه روب بيل وكارلتون كيوز،" أو "عروض أيلول المختصرة." وأنتج مقطع دعائي باسم </a:t>
            </a:r>
            <a:r>
              <a:rPr lang="en-US" b="1" dirty="0">
                <a:latin typeface="Arial" panose="020B0604020202020204" pitchFamily="34" charset="0"/>
                <a:cs typeface="Arial" panose="020B0604020202020204" pitchFamily="34" charset="0"/>
              </a:rPr>
              <a:t>The Rob Bell Show </a:t>
            </a:r>
            <a:r>
              <a:rPr lang="ar-SA" b="1" dirty="0">
                <a:latin typeface="Arial" panose="020B0604020202020204" pitchFamily="34" charset="0"/>
                <a:cs typeface="Arial" panose="020B0604020202020204" pitchFamily="34" charset="0"/>
              </a:rPr>
              <a:t>في بطاقة التعريف. وكان ضيفاه الأول والثاني هما كاثلين فالساني وجيمس "جيم -أو" برمبرام، وهو محارب بيئي.</a:t>
            </a:r>
          </a:p>
          <a:p>
            <a:pPr algn="r" rtl="1"/>
            <a:r>
              <a:rPr lang="ar-SA" b="1" dirty="0">
                <a:latin typeface="Arial" panose="020B0604020202020204" pitchFamily="34" charset="0"/>
                <a:cs typeface="Arial" panose="020B0604020202020204" pitchFamily="34" charset="0"/>
              </a:rPr>
              <a:t>المعتقدات </a:t>
            </a:r>
          </a:p>
          <a:p>
            <a:pPr algn="r" rtl="1"/>
            <a:r>
              <a:rPr lang="ar-SA" b="1" dirty="0">
                <a:latin typeface="Arial" panose="020B0604020202020204" pitchFamily="34" charset="0"/>
                <a:cs typeface="Arial" panose="020B0604020202020204" pitchFamily="34" charset="0"/>
              </a:rPr>
              <a:t>يقول بيل في كتاباته، "أنا أقر الحقيقة في مكان وفي أي نظام ديني، وفي أي نظرة عالمية. فإن كانت صحيحة، فهي تعود إلى الله." </a:t>
            </a:r>
          </a:p>
          <a:p>
            <a:pPr algn="r" rtl="1"/>
            <a:r>
              <a:rPr lang="ar-SA" b="1" dirty="0">
                <a:latin typeface="Arial" panose="020B0604020202020204" pitchFamily="34" charset="0"/>
                <a:cs typeface="Arial" panose="020B0604020202020204" pitchFamily="34" charset="0"/>
              </a:rPr>
              <a:t>يقول بيل، هذه ليست مجرد الرسالة القديمة بأساليب جديدة. نحن نعيد اكتشاف المسيحية كديانة شرقية، وكأسلوب للحياة. فالاستعارات القانونية للأيمان لا تقدم اسلوبًا للحياة. لقد نشأنا في كنائس حيث عرف الناس الآيات التسع لماذا لا نتكلم بالألسنة، لكنهم لم يختبروا حضور الله الغامر.</a:t>
            </a:r>
          </a:p>
          <a:p>
            <a:pPr algn="r" rtl="1"/>
            <a:r>
              <a:rPr lang="ar-SA" b="1" dirty="0">
                <a:latin typeface="Arial" panose="020B0604020202020204" pitchFamily="34" charset="0"/>
                <a:cs typeface="Arial" panose="020B0604020202020204" pitchFamily="34" charset="0"/>
              </a:rPr>
              <a:t>تسبب كتاب بيل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بجدل كبير داخل المجتمع الإنجيلي. كان هذا الجدل موضوعًا لقصة غلاف مجلة تايم ومقالة مميزة في صحيفة نيويورك تايمز. في هذا الكتاب، يذكر بيل "لقد تم إبلاغ الكثيرين بوضوح أن هذا الاعتقاد (باعتباره عذابًا أبديًا واعيًا في الجحيم) هو حقيقة جوهرية في الإيمان المسيحي، وإن رفضها، في جوهره هو رفض ليسوع. هذا أمر مضلل وسام ويفسد في النهاية الانتشار المعدي لرسالة يسوع عن المحبة، والسلام، والغفران، والفرح التي يحتاج عالمنا بشدة إلى سماعها. يوجز بيل في هذا الكتاب، عددًا من وجهات النظر حول الجحيم، بما في ذلك المصالحة العالمية. رغم أنه لم يختر أي وجهة نظر كوجهة نظر خاصة به، إلا أنه يقول: "مهما كانت الاعتراضات التي قد تكون لدى الشخص (النظرة العالمية)، وهي كثيرة، يجب على المرء أن يعترف أنه من المناسب والصحيح، ومسيحيًا، أن نتوق إليها." </a:t>
            </a:r>
          </a:p>
          <a:p>
            <a:pPr algn="r" rtl="1"/>
            <a:r>
              <a:rPr lang="ar-SA" b="1" dirty="0">
                <a:latin typeface="Arial" panose="020B0604020202020204" pitchFamily="34" charset="0"/>
                <a:cs typeface="Arial" panose="020B0604020202020204" pitchFamily="34" charset="0"/>
              </a:rPr>
              <a:t>أنتُقِد الكتاب من قبل العديد من الشخصيات الإنجيلية المحافظة (وبشكل خاص بعض قادة الكنيسة الإصلاحيين)، أمثال ألبرت موهلر، وجون بايبر، وديفيد بلات، مع تصريح موهلر أن الكتاب كان "كارثي لاهوتيًا" لعدم رفضه العالمية. بينما دافع إنجيليون آخرون، مثل بريان ماكلارين، وجريج </a:t>
            </a:r>
            <a:r>
              <a:rPr lang="ar-SA" b="1" dirty="0" err="1">
                <a:latin typeface="Arial" panose="020B0604020202020204" pitchFamily="34" charset="0"/>
                <a:cs typeface="Arial" panose="020B0604020202020204" pitchFamily="34" charset="0"/>
              </a:rPr>
              <a:t>بويد</a:t>
            </a:r>
            <a:r>
              <a:rPr lang="ar-SA" b="1" dirty="0">
                <a:latin typeface="Arial" panose="020B0604020202020204" pitchFamily="34" charset="0"/>
                <a:cs typeface="Arial" panose="020B0604020202020204" pitchFamily="34" charset="0"/>
              </a:rPr>
              <a:t>، ويوجين بيترسون عن آراء بيل. ينكر بيل أنه عالمي ويقول أنه لا يتبنى أي وجهة نظر معينة لكنه يحاجج أن على المسيحيين أن يفسحوا مجالاً لعدم اليقين بخصوص هذه المسألة. وكما صرح جون ميتشام، فإن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يقدم حجة بيل للعيش مع الغموض بدلاً من المطالبة باليقين." جادل بعض الإنجيليين أن "عدم اليقين" هذا لا يتوافق مع الكتاب المقدس، بينما يقول آخرون أن الكتاب يروج بسهولة لمحادثة طال انتظارها حول بعض التفسيرات التقليدية للكتاب المقدس. في نفس الكتاب، يتساءل بيل أيضًا عن "لاهوت الإخلاء" الذي جعل المسيحيين يركزون على الوصول إلى السماء، بدلاً من التركيز على تجديد وتحويل الله لهذا العالم. يجادل بيل أن يسوع (والتقليد اليهودي الأوسع الذي كان جزءًا منه) ركز على استعادة الله المستمرة لهذا العالم، وليس على دخول الناس إلى السماء.</a:t>
            </a:r>
          </a:p>
          <a:p>
            <a:pPr algn="r" rtl="1"/>
            <a:r>
              <a:rPr lang="ar-SA" b="1" dirty="0">
                <a:latin typeface="Arial" panose="020B0604020202020204" pitchFamily="34" charset="0"/>
                <a:cs typeface="Arial" panose="020B0604020202020204" pitchFamily="34" charset="0"/>
              </a:rPr>
              <a:t>في تموز 2012 ظهر بيل في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وتلقى سؤالاً من أحد الحضور الذي كان مهتمًا بشأن قبول الكنيسة للأعضاء المثليين. قال بيل: "بعض الناس مثليون، وأنتم أخواننا وأخواتنا، ونحن نحبكم. نحن نحبكم... ] الأشخاص المثليون [ هم تلاميذ متحمسون ليسوع تمامًا مثلما أحاول أن أكون، لذلك دعونا نجتمع معًا ونحاول أن نفعل شيئًا حيال المشاكل الكبيرة حقًا في عالمنا." </a:t>
            </a:r>
          </a:p>
          <a:p>
            <a:pPr algn="r" rtl="1"/>
            <a:r>
              <a:rPr lang="ar-SA" b="1" dirty="0">
                <a:latin typeface="Arial" panose="020B0604020202020204" pitchFamily="34" charset="0"/>
                <a:cs typeface="Arial" panose="020B0604020202020204" pitchFamily="34" charset="0"/>
              </a:rPr>
              <a:t>في آذار 2013، أعلن بيل </a:t>
            </a:r>
            <a:r>
              <a:rPr lang="ar-SA" b="1" dirty="0" err="1">
                <a:latin typeface="Arial" panose="020B0604020202020204" pitchFamily="34" charset="0"/>
                <a:cs typeface="Arial" panose="020B0604020202020204" pitchFamily="34" charset="0"/>
              </a:rPr>
              <a:t>أحباطة</a:t>
            </a:r>
            <a:r>
              <a:rPr lang="ar-SA" b="1" dirty="0">
                <a:latin typeface="Arial" panose="020B0604020202020204" pitchFamily="34" charset="0"/>
                <a:cs typeface="Arial" panose="020B0604020202020204" pitchFamily="34" charset="0"/>
              </a:rPr>
              <a:t> من الحالة الإنجيلية المحافظة، واصفًا إياها بأنها "ثقافة إنجيلية ضيّقة جدًا، ومتشابكة سياسيًا ومعزولة ثقافيًا." يقول أن الإنجيليين "أبعدوا الكثير من الناس عن الكنيسة" وذلك من خلال الحديث عن الله بطرق "لا تجعل الناس في الواقع أكثر محبة ورأفة،" مضيفًا أن الإنجيليين "دعموا سياسات وطرق رؤية العالم أنها في الواقع مدمرة، وقد فعلنا ذلك باسم الله، وعلينا أن نتوب."</a:t>
            </a:r>
          </a:p>
          <a:p>
            <a:r>
              <a:rPr lang="en-SG" b="1" dirty="0">
                <a:latin typeface="Arial" panose="020B0604020202020204" pitchFamily="34" charset="0"/>
                <a:cs typeface="Arial" panose="020B0604020202020204" pitchFamily="34" charset="0"/>
              </a:rPr>
              <a:t>Publications</a:t>
            </a:r>
          </a:p>
          <a:p>
            <a:r>
              <a:rPr lang="en-SG" b="1" dirty="0">
                <a:latin typeface="Arial" panose="020B0604020202020204" pitchFamily="34" charset="0"/>
                <a:cs typeface="Arial" panose="020B0604020202020204" pitchFamily="34" charset="0"/>
              </a:rPr>
              <a:t>Velvet Elvis: Repainting the Christian Faith (Zondervan, 2005)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4" tooltip="Special:BookSources/0-310-26345-X"/>
              </a:rPr>
              <a:t>0-310-26345-X</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Sex God: Exploring the Endless Connections between Sexuality and Spirituality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5" tooltip="Special:BookSources/0-310-26346-8"/>
              </a:rPr>
              <a:t>0-310-26346-8</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Everything is Spiritual (DVD)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6" tooltip="Special:BookSources/0-310-28556-9"/>
              </a:rPr>
              <a:t>0-310-28556-9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Gods Aren't Angry (DVD) (Flannel,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7" tooltip="Special:BookSources/0-310-29074-0"/>
              </a:rPr>
              <a:t>0-310-29074-0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Jesus Wants to Save Christians: A Manifesto for the Church in Exile (Zondervan,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8" tooltip="Special:BookSources/0-310-27502-4"/>
              </a:rPr>
              <a:t>0-310-27502-4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Drops Like Stars: A Few Thoughts on Creativity and Suffering (Zondervan, 2009)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9" tooltip="Special:BookSources/0-310-32704-0"/>
              </a:rPr>
              <a:t>0-310-32704-0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Love Wins (Harper One, 2011)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0" tooltip="Special:BookSources/978-0-06-204964-3"/>
              </a:rPr>
              <a:t>978-0-06-204964-3</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We Talk About When We Talk About God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2013)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1" tooltip="Special:BookSources/978-0062049667"/>
              </a:rPr>
              <a:t>978-0062049667</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Zimzum of Love: A New Way of Understanding Marriage co-written with Kristen Bell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2014)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2" tooltip="Special:BookSources/978-0062194244"/>
              </a:rPr>
              <a:t>978-0062194244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How to be Here (Harper Collins 2016)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3" tooltip="Special:BookSources/978-0007591329"/>
              </a:rPr>
              <a:t>978-0007591329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hlinkClick r:id="rId14" tooltip="NOOMA"/>
              </a:rPr>
              <a:t>NOOMA Videos</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Is the Bible?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5" tooltip="Special:BookSources/978-0062194268"/>
              </a:rPr>
              <a:t>978-0062194268</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He says that he is not a universalist, but he writes…</a:t>
            </a:r>
          </a:p>
          <a:p>
            <a:r>
              <a:rPr lang="en-US" b="1" dirty="0">
                <a:latin typeface="Arial" panose="020B0604020202020204" pitchFamily="34" charset="0"/>
                <a:cs typeface="Arial" panose="020B0604020202020204" pitchFamily="34" charset="0"/>
              </a:rPr>
              <a:t>__________</a:t>
            </a:r>
          </a:p>
          <a:p>
            <a:endParaRPr lang="en-US"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b="1" dirty="0">
                <a:latin typeface="Arial" panose="020B0604020202020204" pitchFamily="34" charset="0"/>
                <a:cs typeface="Arial" panose="020B0604020202020204" pitchFamily="34" charset="0"/>
                <a:hlinkClick r:id="rId3" tooltip="Universal reconciliation"/>
              </a:rPr>
              <a:t>universal reconciliation</a:t>
            </a:r>
            <a:r>
              <a:rPr lang="en-SG" b="1"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b="1" dirty="0">
                <a:latin typeface="Arial" panose="020B0604020202020204" pitchFamily="34" charset="0"/>
                <a:cs typeface="Arial" panose="020B0604020202020204" pitchFamily="34" charset="0"/>
              </a:rPr>
              <a:t>_______</a:t>
            </a:r>
          </a:p>
          <a:p>
            <a:r>
              <a:rPr lang="en-SG" b="1" dirty="0">
                <a:latin typeface="Arial" panose="020B0604020202020204" pitchFamily="34" charset="0"/>
                <a:cs typeface="Arial" panose="020B0604020202020204" pitchFamily="34" charset="0"/>
              </a:rPr>
              <a:t>From Wikipedia, the free </a:t>
            </a:r>
            <a:r>
              <a:rPr lang="en-SG" b="1" dirty="0" err="1">
                <a:latin typeface="Arial" panose="020B0604020202020204" pitchFamily="34" charset="0"/>
                <a:cs typeface="Arial" panose="020B0604020202020204" pitchFamily="34" charset="0"/>
              </a:rPr>
              <a:t>encyclopedia</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en.wikipedia.org</a:t>
            </a:r>
            <a:r>
              <a:rPr lang="en-SG" b="1" dirty="0">
                <a:latin typeface="Arial" panose="020B0604020202020204" pitchFamily="34" charset="0"/>
                <a:cs typeface="Arial" panose="020B0604020202020204" pitchFamily="34" charset="0"/>
              </a:rPr>
              <a:t>/wiki/</a:t>
            </a:r>
            <a:r>
              <a:rPr lang="en-SG" b="1" dirty="0" err="1">
                <a:latin typeface="Arial" panose="020B0604020202020204" pitchFamily="34" charset="0"/>
                <a:cs typeface="Arial" panose="020B0604020202020204" pitchFamily="34" charset="0"/>
              </a:rPr>
              <a:t>Rob_Bell</a:t>
            </a:r>
            <a:r>
              <a:rPr lang="en-SG" b="1"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إلى جانب هذا، يبدو اليوم أن هناك أعتذارًا لما يقوله الله عن المثلية الجنسية.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5060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بالطبع، لدى بيل منتقدوه الذين يحاججون من الكتاب المقدس بأنه تخلى عن الإيمان. لقد ترك كنيسته في عام 2011 ولكن لديه أصدقاء جدد مثل أوبرا وينفري ومرتدين آخرين أمثال جويل أوستين.</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Yes, his ship has sailed from orthodoxy into shark-infested waters for himself and his followers.</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7443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NS-22-2Peter-41, 178</a:t>
            </a:r>
          </a:p>
        </p:txBody>
      </p:sp>
    </p:spTree>
    <p:extLst>
      <p:ext uri="{BB962C8B-B14F-4D97-AF65-F5344CB8AC3E}">
        <p14:creationId xmlns:p14="http://schemas.microsoft.com/office/powerpoint/2010/main" val="20702818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33533D-19D1-A447-BE69-197FFE3B8E34}"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Wayne A. Grudem, </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Why Christians Can Still Prophesy: Scripture Encourages Us to Seek this Gift yet Today,</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Christianity Today</a:t>
            </a:r>
            <a:r>
              <a:rPr lang="en-US" altLang="ja-JP" dirty="0">
                <a:latin typeface="Times New Roman" charset="0"/>
                <a:ea typeface="ＭＳ Ｐゴシック" charset="0"/>
                <a:cs typeface="ＭＳ Ｐゴシック" charset="0"/>
              </a:rPr>
              <a:t> [September 16, 1988] 29; cf. Grudem</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1988 book, </a:t>
            </a:r>
            <a:r>
              <a:rPr lang="en-US" altLang="ja-JP" i="1" dirty="0">
                <a:latin typeface="Times New Roman" charset="0"/>
                <a:ea typeface="ＭＳ Ｐゴシック" charset="0"/>
                <a:cs typeface="ＭＳ Ｐゴシック" charset="0"/>
              </a:rPr>
              <a:t>The Gift of Prophecy.</a:t>
            </a:r>
            <a:endParaRPr lang="en-US" i="1"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C3A83B-908B-BC41-A2CB-6F536656A527}"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EDFEB-F0FE-7F42-9AA9-CD8C67AFD652}"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0A313-0C99-A844-B2E0-9B57BAF72D31}"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A20C0-EB3A-EB4A-A08A-B03914960763}"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F54C98-7ACF-8644-86AF-B20EF0DAFC7B}"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8073742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34AC7-4E27-B8FB-6A6A-099D4836A3AE}"/>
            </a:ext>
          </a:extLst>
        </p:cNvPr>
        <p:cNvGrpSpPr/>
        <p:nvPr/>
      </p:nvGrpSpPr>
      <p:grpSpPr>
        <a:xfrm>
          <a:off x="0" y="0"/>
          <a:ext cx="0" cy="0"/>
          <a:chOff x="0" y="0"/>
          <a:chExt cx="0" cy="0"/>
        </a:xfrm>
      </p:grpSpPr>
      <p:sp>
        <p:nvSpPr>
          <p:cNvPr id="947201" name="Rectangle 7">
            <a:extLst>
              <a:ext uri="{FF2B5EF4-FFF2-40B4-BE49-F238E27FC236}">
                <a16:creationId xmlns:a16="http://schemas.microsoft.com/office/drawing/2014/main" id="{FF15AD31-EE49-81A2-47F0-1B69277E204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a:extLst>
              <a:ext uri="{FF2B5EF4-FFF2-40B4-BE49-F238E27FC236}">
                <a16:creationId xmlns:a16="http://schemas.microsoft.com/office/drawing/2014/main" id="{8FC34652-EC27-F462-276B-630500D1B7F7}"/>
              </a:ext>
            </a:extLst>
          </p:cNvPr>
          <p:cNvSpPr>
            <a:spLocks noGrp="1" noRot="1" noChangeAspect="1" noChangeArrowheads="1" noTextEdit="1"/>
          </p:cNvSpPr>
          <p:nvPr>
            <p:ph type="sldImg"/>
          </p:nvPr>
        </p:nvSpPr>
        <p:spPr>
          <a:ln/>
        </p:spPr>
      </p:sp>
      <p:sp>
        <p:nvSpPr>
          <p:cNvPr id="947203" name="Rectangle 3">
            <a:extLst>
              <a:ext uri="{FF2B5EF4-FFF2-40B4-BE49-F238E27FC236}">
                <a16:creationId xmlns:a16="http://schemas.microsoft.com/office/drawing/2014/main" id="{9160D6CF-BEA3-0515-3F25-18AD8D403806}"/>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076941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51925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AD5C7-B7A1-7542-8095-9C4EC2FCB3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We are not left in the dark as to what we must know to maintain our faith in Jesus. Peter mentions these three requirements for a vibrant relationship with Jesus.</a:t>
            </a:r>
          </a:p>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069EF4-3C3E-F344-B321-258C51D6D70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7D8301-81BE-C14E-818E-1D4852B948C9}"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58B7EB-4247-4A4A-BE8E-F4AF13D01B8C}" type="slidenum">
              <a:rPr lang="en-US" sz="1200"/>
              <a:pPr eaLnBrk="1" hangingPunct="1"/>
              <a:t>205</a:t>
            </a:fld>
            <a:endParaRPr lang="en-US" sz="1200"/>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51E7E8-46ED-2D4B-AF30-81941A367965}"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EE7CF-7D3D-E748-A575-82C3B9783290}" type="slidenum">
              <a:rPr lang="en-US" sz="1200"/>
              <a:pPr eaLnBrk="1" hangingPunct="1"/>
              <a:t>207</a:t>
            </a:fld>
            <a:endParaRPr lang="en-US" sz="1200"/>
          </a:p>
        </p:txBody>
      </p:sp>
      <p:sp>
        <p:nvSpPr>
          <p:cNvPr id="337922" name="Rectangle 2"/>
          <p:cNvSpPr>
            <a:spLocks noGrp="1" noRot="1" noChangeAspect="1" noChangeArrowheads="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5AEFF1-A720-6548-9CD6-57D5E67C6D04}" type="slidenum">
              <a:rPr lang="en-US" sz="1200"/>
              <a:pPr eaLnBrk="1" hangingPunct="1"/>
              <a:t>208</a:t>
            </a:fld>
            <a:endParaRPr lang="en-US" sz="1200"/>
          </a:p>
        </p:txBody>
      </p:sp>
      <p:sp>
        <p:nvSpPr>
          <p:cNvPr id="339970" name="Rectangle 1026"/>
          <p:cNvSpPr>
            <a:spLocks noGrp="1" noRot="1" noChangeAspect="1" noChangeArrowheads="1" noTextEdit="1"/>
          </p:cNvSpPr>
          <p:nvPr>
            <p:ph type="sldImg"/>
          </p:nvPr>
        </p:nvSpPr>
        <p:spPr>
          <a:ln/>
        </p:spPr>
      </p:sp>
      <p:sp>
        <p:nvSpPr>
          <p:cNvPr id="3399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0B35C-F04B-AB4F-81A9-B85E9B8D1955}" type="slidenum">
              <a:rPr lang="en-US" sz="1200"/>
              <a:pPr eaLnBrk="1" hangingPunct="1"/>
              <a:t>210</a:t>
            </a:fld>
            <a:endParaRPr lang="en-US" sz="1200"/>
          </a:p>
        </p:txBody>
      </p:sp>
      <p:sp>
        <p:nvSpPr>
          <p:cNvPr id="342018" name="Rectangle 1026"/>
          <p:cNvSpPr>
            <a:spLocks noGrp="1" noRot="1" noChangeAspect="1" noChangeArrowheads="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dirty="0" err="1">
                <a:solidFill>
                  <a:srgbClr val="0000CC"/>
                </a:solidFill>
                <a:latin typeface="Arial" panose="020B0604020202020204" pitchFamily="34" charset="0"/>
                <a:ea typeface="ＭＳ Ｐゴシック" charset="0"/>
                <a:cs typeface="ＭＳ Ｐゴシック" charset="0"/>
              </a:rPr>
              <a:t>www.schambach.org</a:t>
            </a:r>
            <a:r>
              <a:rPr lang="en-US" b="1" dirty="0">
                <a:solidFill>
                  <a:srgbClr val="0000CC"/>
                </a:solidFill>
                <a:latin typeface="Arial" panose="020B0604020202020204" pitchFamily="34" charset="0"/>
                <a:ea typeface="ＭＳ Ｐゴシック" charset="0"/>
                <a:cs typeface="ＭＳ Ｐゴシック" charset="0"/>
              </a:rPr>
              <a:t>/</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542B0-576C-FF49-AACD-1AEFEFABD325}" type="slidenum">
              <a:rPr lang="en-US" sz="1200"/>
              <a:pPr eaLnBrk="1" hangingPunct="1"/>
              <a:t>211</a:t>
            </a:fld>
            <a:endParaRPr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13D624-8F2D-0D4D-A9BE-6C7D3BDDAFC3}" type="slidenum">
              <a:rPr lang="en-US" sz="1200"/>
              <a:pPr eaLnBrk="1" hangingPunct="1"/>
              <a:t>212</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9C1375-3754-BA4B-AC46-E0D35B015292}" type="slidenum">
              <a:rPr lang="en-US" sz="1200"/>
              <a:pPr eaLnBrk="1" hangingPunct="1"/>
              <a:t>213</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Jesus elected you to salvation and knows those who are his own. These he will judge at the Rapture.</a:t>
            </a:r>
          </a:p>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52C038-FDC4-8547-B988-6DD4E1C38ACB}" type="slidenum">
              <a:rPr lang="en-US" sz="1200"/>
              <a:pPr eaLnBrk="1" hangingPunct="1"/>
              <a:t>214</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Here is where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blasphemy hits a horrendous level.  There is NO evidence for supposing that Judaism worshipped TWO Gods.  The basic tenant of Judaism is monotheism, a belief in ONE God.</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NS-22-2Peter-214</a:t>
            </a:r>
          </a:p>
          <a:p>
            <a:pPr marL="112713" indent="-112713" defTabSz="1020763" eaLnBrk="1" hangingPunct="1"/>
            <a:r>
              <a:rPr lang="en-GB" dirty="0">
                <a:latin typeface="Times New Roman" charset="0"/>
                <a:ea typeface="ＭＳ Ｐゴシック" charset="0"/>
                <a:cs typeface="ＭＳ Ｐゴシック" charset="0"/>
              </a:rPr>
              <a:t>TH-06-DaVinciCode-135</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B9E6F5-9669-344D-A068-947D9289C80C}" type="slidenum">
              <a:rPr lang="en-US" sz="1200"/>
              <a:pPr eaLnBrk="1" hangingPunct="1"/>
              <a:t>215</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E159E-5B6B-204E-B71E-D668208BA26C}" type="slidenum">
              <a:rPr lang="en-US" sz="1200"/>
              <a:pPr eaLnBrk="1" hangingPunct="1"/>
              <a:t>216</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Brown contradicts his earlier claim that the deity</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"Yahweh."  The reason they didn</a:t>
            </a:r>
            <a:r>
              <a:rPr lang="fr-FR" altLang="ja-JP" dirty="0">
                <a:ea typeface="ＭＳ Ｐゴシック" charset="0"/>
                <a:cs typeface="ＭＳ Ｐゴシック" charset="0"/>
              </a:rPr>
              <a:t>'</a:t>
            </a:r>
            <a:r>
              <a:rPr lang="en-US" altLang="ja-JP" dirty="0">
                <a:ea typeface="ＭＳ Ｐゴシック" charset="0"/>
                <a:cs typeface="ＭＳ Ｐゴシック" charset="0"/>
              </a:rPr>
              <a:t>t teach me this in my Hebrew classes at Dallas Seminary is because this claim is ludicrous. </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NS-22-2Peter-216</a:t>
            </a:r>
          </a:p>
          <a:p>
            <a:pPr marL="112713" indent="-112713" defTabSz="1020763" eaLnBrk="1" hangingPunct="1"/>
            <a:r>
              <a:rPr lang="en-GB" dirty="0">
                <a:latin typeface="Times New Roman" charset="0"/>
                <a:ea typeface="ＭＳ Ｐゴシック" charset="0"/>
                <a:cs typeface="ＭＳ Ｐゴシック" charset="0"/>
              </a:rPr>
              <a:t>TH-06-DaVinciCode-139</a:t>
            </a:r>
          </a:p>
          <a:p>
            <a:pPr eaLnBrk="1" hangingPunct="1"/>
            <a:endParaRPr lang="en-US" dirty="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F3A1FB-3599-A94C-92BF-DFD0374CFC8B}" type="slidenum">
              <a:rPr lang="en-US" sz="1200"/>
              <a:pPr eaLnBrk="1" hangingPunct="1"/>
              <a:t>217</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Like all Hebrew words,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written without vowels as only four letters, which in English, are rendered YHWH. Jews feared ever saying his name in vain and treated it with such sacredness that they would not even pronounce it at all. Instead, they read "Adonai" ("Lord") in OT readings.  Later on the vowels of "Adonai" were added to YHWH to form the word "Jehovah" so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claim of this being a biblical word (especially of sexual union!) is nonsense.</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NS-22-2Peter-217</a:t>
            </a:r>
          </a:p>
          <a:p>
            <a:pPr marL="112713" indent="-112713" defTabSz="1020763" eaLnBrk="1" hangingPunct="1"/>
            <a:r>
              <a:rPr lang="en-GB" dirty="0">
                <a:latin typeface="Times New Roman" charset="0"/>
                <a:ea typeface="ＭＳ Ｐゴシック" charset="0"/>
                <a:cs typeface="ＭＳ Ｐゴシック" charset="0"/>
              </a:rPr>
              <a:t>TH-06-DaVinciCode-140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4FD8E9-DB69-6544-A75B-9A75E599897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22: 20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panose="020B0604020202020204" pitchFamily="34" charset="0"/>
                <a:cs typeface="Arial" panose="020B0604020202020204" pitchFamily="34" charset="0"/>
              </a:rPr>
              <a:t>22: 21- 27 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panose="020B0604020202020204" pitchFamily="34" charset="0"/>
                <a:cs typeface="Arial" panose="020B0604020202020204" pitchFamily="34" charset="0"/>
              </a:rPr>
              <a:t>22: 28 عِنْدَئِذٍ أَنْطَقَ الرَّبُّ الأَتَانَ، فَقَالَتْ لِبَلْعَامَ: «مَاذَا جَنَيْتُ حَتَّى ضَرَبْتَنِي الْآنَ ثَلاثَ دَفْعَاتٍ؟»</a:t>
            </a:r>
          </a:p>
          <a:p>
            <a:pPr algn="r" eaLnBrk="1" hangingPunct="1">
              <a:spcBef>
                <a:spcPct val="0"/>
              </a:spcBef>
            </a:pPr>
            <a:r>
              <a:rPr lang="ar-JO" b="1" dirty="0">
                <a:latin typeface="Arial" panose="020B0604020202020204" pitchFamily="34" charset="0"/>
                <a:cs typeface="Arial" panose="020B0604020202020204" pitchFamily="34" charset="0"/>
              </a:rPr>
              <a:t>22: 29 فَقَالَ بَلْعَامُ: «لأَنَّكِ سَخَرْتِ مِنِّي. لَوْ كَانَ فِي يَدِي سَيْفٌ لَكُنْتُ قَدْ قَتَلْتُكِ».</a:t>
            </a:r>
          </a:p>
          <a:p>
            <a:pPr algn="r" eaLnBrk="1" hangingPunct="1">
              <a:spcBef>
                <a:spcPct val="0"/>
              </a:spcBef>
            </a:pPr>
            <a:r>
              <a:rPr lang="ar-JO" b="1" dirty="0">
                <a:latin typeface="Arial" panose="020B0604020202020204" pitchFamily="34" charset="0"/>
                <a:cs typeface="Arial" panose="020B0604020202020204" pitchFamily="34" charset="0"/>
              </a:rPr>
              <a:t>22: 30 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panose="020B0604020202020204" pitchFamily="34" charset="0"/>
                <a:cs typeface="Arial" panose="020B0604020202020204" pitchFamily="34" charset="0"/>
              </a:rPr>
              <a:t>22: 31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panose="020B0604020202020204" pitchFamily="34" charset="0"/>
                <a:cs typeface="Arial" panose="020B0604020202020204" pitchFamily="34" charset="0"/>
              </a:rPr>
              <a:t>22: 32- 33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panose="020B0604020202020204" pitchFamily="34" charset="0"/>
                <a:cs typeface="Arial" panose="020B0604020202020204" pitchFamily="34" charset="0"/>
              </a:rPr>
              <a:t>22: 34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panose="020B0604020202020204" pitchFamily="34" charset="0"/>
                <a:cs typeface="Arial" panose="020B0604020202020204" pitchFamily="34" charset="0"/>
              </a:rPr>
              <a:t>22: 35 فَقَالَ مَلاكُ الرَّبِّ لِبَلْعَامَ: «امْضِ مَعَ الرِّجَالِ، وَلَكِنْ عَلَيْكَ أَنْ تَنْطِقَ بِمَا آمُرُكَ بِهِ فَقَطْ». فَانْطَلَقَ بَلْعَامُ مَعَ رُؤَسَاءِ بَالاقَ.</a:t>
            </a:r>
          </a:p>
          <a:p>
            <a:pPr algn="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52FB2D-6305-BA48-9D9F-880B8ABE286D}"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025C87-EE33-414C-979B-6654AFCF1B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The list of apostate teachers is endless and constantly changing, so we must be wary of their influence on us. The goal of many on YouTube is to be an "influencer," without any concern for whether they influence people for good or evil!</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This doesn't mean that no genuine Christian leader can lapse into moral sin. Otherwise, there would be no King David or other biblical examples of true believers who sinned greatly. For example, many assume that Ravi Zacharias wasn't a believer due to his sexual sin.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On the other hand, there are others who say "Lord, Lord," to Jesus and receive his answer: "I never knew you."</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7DECD-F590-CB44-9FC4-D776BBA936A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9FDB74-E867-4949-954E-51A7C3B9E111}"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228</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239</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3B28-82F3-CB37-FB3D-770525A01F64}"/>
            </a:ext>
          </a:extLst>
        </p:cNvPr>
        <p:cNvGrpSpPr/>
        <p:nvPr/>
      </p:nvGrpSpPr>
      <p:grpSpPr>
        <a:xfrm>
          <a:off x="0" y="0"/>
          <a:ext cx="0" cy="0"/>
          <a:chOff x="0" y="0"/>
          <a:chExt cx="0" cy="0"/>
        </a:xfrm>
      </p:grpSpPr>
      <p:sp>
        <p:nvSpPr>
          <p:cNvPr id="947201" name="Rectangle 7">
            <a:extLst>
              <a:ext uri="{FF2B5EF4-FFF2-40B4-BE49-F238E27FC236}">
                <a16:creationId xmlns:a16="http://schemas.microsoft.com/office/drawing/2014/main" id="{65550EAB-9F05-6186-A6C1-2DAAE108AFA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a:extLst>
              <a:ext uri="{FF2B5EF4-FFF2-40B4-BE49-F238E27FC236}">
                <a16:creationId xmlns:a16="http://schemas.microsoft.com/office/drawing/2014/main" id="{434DAD66-DFB6-4379-6AB5-594582FD5A51}"/>
              </a:ext>
            </a:extLst>
          </p:cNvPr>
          <p:cNvSpPr>
            <a:spLocks noGrp="1" noRot="1" noChangeAspect="1" noChangeArrowheads="1" noTextEdit="1"/>
          </p:cNvSpPr>
          <p:nvPr>
            <p:ph type="sldImg"/>
          </p:nvPr>
        </p:nvSpPr>
        <p:spPr>
          <a:ln/>
        </p:spPr>
      </p:sp>
      <p:sp>
        <p:nvSpPr>
          <p:cNvPr id="947203" name="Rectangle 3">
            <a:extLst>
              <a:ext uri="{FF2B5EF4-FFF2-40B4-BE49-F238E27FC236}">
                <a16:creationId xmlns:a16="http://schemas.microsoft.com/office/drawing/2014/main" id="{863F69DE-A613-7C43-183B-0E94141BC0A2}"/>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4841427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51925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Are you more godly than at this point last year? </a:t>
            </a:r>
          </a:p>
          <a:p>
            <a:r>
              <a:rPr lang="en-US">
                <a:cs typeface="ＭＳ Ｐゴシック" charset="0"/>
              </a:rPr>
              <a:t>The better question is: how can the Bible better impact your walk with Jesus by knowing him better?</a:t>
            </a:r>
          </a:p>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b="1" dirty="0">
                <a:latin typeface="Arial" panose="020B0604020202020204" pitchFamily="34" charset="0"/>
                <a:cs typeface="Arial" panose="020B0604020202020204" pitchFamily="34" charset="0"/>
              </a:rPr>
              <a:t>الانفجار العظيم: الموت الحراري (الكون البارد، المظلم) أم الانسحاق العظيم (الكون المنهار)؟ أو...</a:t>
            </a:r>
          </a:p>
          <a:p>
            <a:pPr algn="r" rtl="1">
              <a:defRPr/>
            </a:pPr>
            <a:r>
              <a:rPr lang="ar-SA" b="1" dirty="0">
                <a:latin typeface="Arial" panose="020B0604020202020204" pitchFamily="34" charset="0"/>
                <a:cs typeface="Arial" panose="020B0604020202020204" pitchFamily="34" charset="0"/>
              </a:rPr>
              <a:t>الكتاب المقدس: الموت الحراري حرفيًا ثم سموات جديدة وأرضًا جديدة؟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77CCF3-8485-8047-B6F6-BC6878A86CA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algn="r" rtl="1" eaLnBrk="1" hangingPunct="1">
              <a:defRPr/>
            </a:pPr>
            <a:r>
              <a:rPr lang="ar-SA" b="0" dirty="0">
                <a:latin typeface="Arial" panose="020B0604020202020204" pitchFamily="34" charset="0"/>
                <a:cs typeface="Arial" panose="020B0604020202020204" pitchFamily="34" charset="0"/>
              </a:rPr>
              <a:t>ترى وجهة النظر العلمانية للعالم أن العالم يبدأ بالحرارة ثم يبرد في خمول الحرارة الذي يستغرق مليارات السنين.</a:t>
            </a:r>
          </a:p>
          <a:p>
            <a:pPr algn="r" rtl="1" eaLnBrk="1" hangingPunct="1">
              <a:defRPr/>
            </a:pPr>
            <a:r>
              <a:rPr lang="ar-SA" b="0" dirty="0">
                <a:latin typeface="Arial" panose="020B0604020202020204" pitchFamily="34" charset="0"/>
                <a:cs typeface="Arial" panose="020B0604020202020204" pitchFamily="34" charset="0"/>
              </a:rPr>
              <a:t>يُظهر التعليم الكتابي حقيقة الله – أن العالم بدأ بمناخ معتدل لكنه سينتهي بحرارة شديدة (2 بطرس 3: 10) قبل أن يجدده الرب ليدوم إلى الأبد. </a:t>
            </a:r>
            <a:endParaRPr lang="en-US" b="0" dirty="0">
              <a:latin typeface="Arial" panose="020B0604020202020204" pitchFamily="34" charset="0"/>
              <a:cs typeface="Arial" panose="020B0604020202020204" pitchFamily="34" charset="0"/>
            </a:endParaRPr>
          </a:p>
          <a:p>
            <a:pPr algn="r" rtl="1" eaLnBrk="1" hangingPunct="1">
              <a:defRPr/>
            </a:pPr>
            <a:r>
              <a:rPr lang="en-US" b="0" dirty="0">
                <a:latin typeface="Arial" panose="020B0604020202020204" pitchFamily="34" charset="0"/>
                <a:cs typeface="Arial" panose="020B0604020202020204" pitchFamily="34" charset="0"/>
              </a:rPr>
              <a:t>_____________</a:t>
            </a:r>
          </a:p>
          <a:p>
            <a:pPr algn="r" rtl="1" eaLnBrk="1" hangingPunct="1">
              <a:defRPr/>
            </a:pPr>
            <a:r>
              <a:rPr lang="en-US" b="0" dirty="0">
                <a:latin typeface="Arial" panose="020B0604020202020204" pitchFamily="34" charset="0"/>
                <a:cs typeface="Arial" panose="020B0604020202020204" pitchFamily="34" charset="0"/>
              </a:rPr>
              <a:t>Common-531</a:t>
            </a:r>
          </a:p>
          <a:p>
            <a:pPr algn="r" rtl="1" eaLnBrk="1" hangingPunct="1">
              <a:defRPr/>
            </a:pPr>
            <a:r>
              <a:rPr lang="en-US" b="0" dirty="0">
                <a:latin typeface="Arial" panose="020B0604020202020204" pitchFamily="34" charset="0"/>
                <a:cs typeface="Arial" panose="020B0604020202020204" pitchFamily="34" charset="0"/>
              </a:rPr>
              <a:t>NS-22-2Peter-257</a:t>
            </a:r>
            <a:endParaRPr lang="ar-SA"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50112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OS-31-Obadiah-142</a:t>
            </a:r>
          </a:p>
          <a:p>
            <a:r>
              <a:rPr lang="en-US" b="1"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521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Knowledge is our keyword for 2 Peter. The author, Peter, uses the word "knowledge" 16 times in these three short chapters. He specifically speaks of our need to increase in the knowledge of our Lord Jesus Christ.</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b="0" dirty="0"/>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22</a:t>
            </a:fld>
            <a:endParaRPr lang="en-US"/>
          </a:p>
        </p:txBody>
      </p:sp>
    </p:spTree>
    <p:extLst>
      <p:ext uri="{BB962C8B-B14F-4D97-AF65-F5344CB8AC3E}">
        <p14:creationId xmlns:p14="http://schemas.microsoft.com/office/powerpoint/2010/main" val="162042702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C39D4-4A42-E14F-8C5D-218B4073330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Paul still had three more letters to write (1-2 Tim. Tit) when Peter deemed what he had ALREADY written as Scripture on par with the OT.</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NC-03-Canon-7</a:t>
            </a:r>
          </a:p>
          <a:p>
            <a:pPr eaLnBrk="1" hangingPunct="1"/>
            <a:r>
              <a:rPr lang="en-US" dirty="0">
                <a:latin typeface="Times New Roman" charset="0"/>
                <a:ea typeface="ＭＳ Ｐゴシック" charset="0"/>
                <a:cs typeface="ＭＳ Ｐゴシック" charset="0"/>
              </a:rPr>
              <a:t>NS-22-2 Peter-264</a:t>
            </a:r>
          </a:p>
          <a:p>
            <a:pPr eaLnBrk="1" hangingPunct="1"/>
            <a:r>
              <a:rPr lang="en-US" dirty="0">
                <a:latin typeface="Times New Roman" charset="0"/>
                <a:ea typeface="ＭＳ Ｐゴシック" charset="0"/>
                <a:cs typeface="ＭＳ Ｐゴシック" charset="0"/>
              </a:rPr>
              <a:t>NS-27-Rev20-22—344</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9619654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9244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Let’s hope our faith in Christ Jesus does not end in our generation.</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Reference: </a:t>
            </a:r>
            <a:r>
              <a:rPr lang="en-US" b="1"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23</a:t>
            </a:fld>
            <a:endParaRPr lang="en-US"/>
          </a:p>
        </p:txBody>
      </p:sp>
    </p:spTree>
    <p:extLst>
      <p:ext uri="{BB962C8B-B14F-4D97-AF65-F5344CB8AC3E}">
        <p14:creationId xmlns:p14="http://schemas.microsoft.com/office/powerpoint/2010/main" val="64577222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B401FB-08D8-4B45-A6E2-51B2AC0F61C6}" type="slidenum">
              <a:rPr lang="en-US" sz="1200"/>
              <a:pPr eaLnBrk="1" hangingPunct="1"/>
              <a:t>279</a:t>
            </a:fld>
            <a:endParaRPr lang="en-US" sz="1200"/>
          </a:p>
        </p:txBody>
      </p:sp>
      <p:sp>
        <p:nvSpPr>
          <p:cNvPr id="398338" name="AutoShape 2"/>
          <p:cNvSpPr>
            <a:spLocks noGrp="1" noRot="1" noChangeAspect="1" noChangeArrowheads="1" noTextEdit="1"/>
          </p:cNvSpPr>
          <p:nvPr>
            <p:ph type="sldImg"/>
          </p:nvPr>
        </p:nvSpPr>
        <p:spPr>
          <a:xfrm>
            <a:off x="842963" y="239713"/>
            <a:ext cx="5237162" cy="3927475"/>
          </a:xfrm>
          <a:ln/>
        </p:spPr>
      </p:sp>
      <p:sp>
        <p:nvSpPr>
          <p:cNvPr id="398339"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EE66C-B79F-4546-A9C4-D200E18A744F}" type="slidenum">
              <a:rPr lang="en-US" sz="1200"/>
              <a:pPr eaLnBrk="1" hangingPunct="1"/>
              <a:t>307</a:t>
            </a:fld>
            <a:endParaRPr lang="en-US" sz="1200"/>
          </a:p>
        </p:txBody>
      </p:sp>
      <p:sp>
        <p:nvSpPr>
          <p:cNvPr id="407554" name="AutoShape 2"/>
          <p:cNvSpPr>
            <a:spLocks noGrp="1" noRot="1" noChangeAspect="1" noChangeArrowheads="1" noTextEdit="1"/>
          </p:cNvSpPr>
          <p:nvPr>
            <p:ph type="sldImg"/>
          </p:nvPr>
        </p:nvSpPr>
        <p:spPr>
          <a:xfrm>
            <a:off x="841375" y="241300"/>
            <a:ext cx="5233988" cy="3925888"/>
          </a:xfrm>
          <a:ln/>
        </p:spPr>
      </p:sp>
      <p:sp>
        <p:nvSpPr>
          <p:cNvPr id="407555"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p:txBody>
      </p:sp>
    </p:spTree>
    <p:extLst>
      <p:ext uri="{BB962C8B-B14F-4D97-AF65-F5344CB8AC3E}">
        <p14:creationId xmlns:p14="http://schemas.microsoft.com/office/powerpoint/2010/main" val="24374010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AA9D71-5B0A-F746-BB57-F5027A139D74}" type="slidenum">
              <a:rPr lang="en-US" sz="1200"/>
              <a:pPr eaLnBrk="1" hangingPunct="1"/>
              <a:t>24</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pPr eaLnBrk="1" hangingPunct="1"/>
              <a:t>35</a:t>
            </a:fld>
            <a:endParaRPr lang="en-US" sz="1200"/>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31E8-BEEA-B070-9474-2305353D0DE6}"/>
            </a:ext>
          </a:extLst>
        </p:cNvPr>
        <p:cNvGrpSpPr/>
        <p:nvPr/>
      </p:nvGrpSpPr>
      <p:grpSpPr>
        <a:xfrm>
          <a:off x="0" y="0"/>
          <a:ext cx="0" cy="0"/>
          <a:chOff x="0" y="0"/>
          <a:chExt cx="0" cy="0"/>
        </a:xfrm>
      </p:grpSpPr>
      <p:sp>
        <p:nvSpPr>
          <p:cNvPr id="257025" name="Rectangle 7">
            <a:extLst>
              <a:ext uri="{FF2B5EF4-FFF2-40B4-BE49-F238E27FC236}">
                <a16:creationId xmlns:a16="http://schemas.microsoft.com/office/drawing/2014/main" id="{E34708B1-DF22-4D71-3AC9-2A30EF3ACAB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7026" name="Rectangle 2">
            <a:extLst>
              <a:ext uri="{FF2B5EF4-FFF2-40B4-BE49-F238E27FC236}">
                <a16:creationId xmlns:a16="http://schemas.microsoft.com/office/drawing/2014/main" id="{6D38833C-B7C1-D495-1539-17910A1FD2BC}"/>
              </a:ext>
            </a:extLst>
          </p:cNvPr>
          <p:cNvSpPr>
            <a:spLocks noGrp="1" noRot="1" noChangeAspect="1" noChangeArrowheads="1" noTextEdit="1"/>
          </p:cNvSpPr>
          <p:nvPr>
            <p:ph type="sldImg"/>
          </p:nvPr>
        </p:nvSpPr>
        <p:spPr>
          <a:ln/>
        </p:spPr>
      </p:sp>
      <p:sp>
        <p:nvSpPr>
          <p:cNvPr id="257027" name="Rectangle 3">
            <a:extLst>
              <a:ext uri="{FF2B5EF4-FFF2-40B4-BE49-F238E27FC236}">
                <a16:creationId xmlns:a16="http://schemas.microsoft.com/office/drawing/2014/main" id="{7BB7AF8C-FA94-1F1E-ED03-6EB926B00F4D}"/>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ar-JO">
              <a:latin typeface="Times New Roman" charset="0"/>
              <a:ea typeface="ＭＳ Ｐゴシック" charset="0"/>
              <a:cs typeface="ＭＳ Ｐゴシック" charset="0"/>
            </a:endParaRPr>
          </a:p>
          <a:p>
            <a:pPr eaLnBrk="1" hangingPunct="1"/>
            <a:r>
              <a:rPr lang="en-US" b="0">
                <a:latin typeface="Times New Roman" charset="0"/>
                <a:ea typeface="ＭＳ Ｐゴシック" charset="0"/>
                <a:cs typeface="ＭＳ Ｐゴシック" charset="0"/>
              </a:rPr>
              <a:t>All five of these theological issues are addressed in the NT, and especially in 2 Peter. See the following verses for each: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AutoNum type="arabicPeriod"/>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God chooses those who will go to heaven:</a:t>
            </a:r>
          </a:p>
          <a:p>
            <a:pPr marL="0" marR="0" lvl="0" indent="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a:t>
            </a:r>
            <a:r>
              <a:rPr lang="en-US" sz="1200" kern="1200">
                <a:solidFill>
                  <a:schemeClr val="tx1"/>
                </a:solidFill>
                <a:effectLst/>
                <a:latin typeface="Times New Roman" pitchFamily="26" charset="0"/>
                <a:ea typeface="ＭＳ Ｐゴシック" charset="-128"/>
                <a:cs typeface="ＭＳ Ｐゴシック" charset="-128"/>
              </a:rPr>
              <a:t>    So, dear brothers and sisters, work hard to prove that you really are among those God has called and chosen. Do these things, and you will never fall away.</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2. People on earth can know for sure whether they are going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1:10b</a:t>
            </a:r>
            <a:r>
              <a:rPr lang="en-US" sz="1200" kern="1200">
                <a:solidFill>
                  <a:schemeClr val="tx1"/>
                </a:solidFill>
                <a:effectLst/>
                <a:latin typeface="Times New Roman" pitchFamily="26" charset="0"/>
                <a:ea typeface="ＭＳ Ｐゴシック" charset="-128"/>
                <a:cs typeface="ＭＳ Ｐゴシック" charset="-128"/>
              </a:rPr>
              <a:t>   Do these things, and you will never fall away. </a:t>
            </a:r>
            <a:r>
              <a:rPr lang="en-US" sz="1200" b="1" kern="1200" baseline="30000">
                <a:solidFill>
                  <a:schemeClr val="tx1"/>
                </a:solidFill>
                <a:effectLst/>
                <a:latin typeface="Times New Roman" pitchFamily="26" charset="0"/>
                <a:ea typeface="ＭＳ Ｐゴシック" charset="-128"/>
                <a:cs typeface="ＭＳ Ｐゴシック" charset="-128"/>
              </a:rPr>
              <a:t>11</a:t>
            </a:r>
            <a:r>
              <a:rPr lang="en-US" sz="1200" kern="1200">
                <a:solidFill>
                  <a:schemeClr val="tx1"/>
                </a:solidFill>
                <a:effectLst/>
                <a:latin typeface="Times New Roman" pitchFamily="26" charset="0"/>
                <a:ea typeface="ＭＳ Ｐゴシック" charset="-128"/>
                <a:cs typeface="ＭＳ Ｐゴシック" charset="-128"/>
              </a:rPr>
              <a:t> Then God will give you a grand entrance into the eternal Kingdom of our Lord and Savior Jesus Christ.</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3. False teachers sometimes teach in evangelical churches</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2:1</a:t>
            </a:r>
            <a:r>
              <a:rPr lang="en-US" sz="1200" kern="1200">
                <a:solidFill>
                  <a:schemeClr val="tx1"/>
                </a:solidFill>
                <a:effectLst/>
                <a:latin typeface="Times New Roman" pitchFamily="26" charset="0"/>
                <a:ea typeface="ＭＳ Ｐゴシック" charset="-128"/>
                <a:cs typeface="ＭＳ Ｐゴシック" charset="-128"/>
              </a:rPr>
              <a:t>    But there were also false prophets in Israel, just as there will be false teachers among you. They will cleverly teach destructive heresies and even deny the Master who bought them. In this way, they will bring sudden destruction on themselves.</a:t>
            </a: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4. No one who has truly trusted Christ will stop trusting Him until death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3:17</a:t>
            </a:r>
            <a:r>
              <a:rPr lang="en-US" sz="1200" kern="1200">
                <a:solidFill>
                  <a:schemeClr val="tx1"/>
                </a:solidFill>
                <a:effectLst/>
                <a:latin typeface="Times New Roman" pitchFamily="26" charset="0"/>
                <a:ea typeface="ＭＳ Ｐゴシック" charset="-128"/>
                <a:cs typeface="ＭＳ Ｐゴシック" charset="-128"/>
              </a:rPr>
              <a:t>    You already know these things, dear friends. So be on guard; then you will not be carried away by the errors of these wicked people and lose your own secure footing. </a:t>
            </a:r>
            <a:r>
              <a:rPr lang="en-US" sz="1200" b="1" kern="1200" baseline="30000">
                <a:solidFill>
                  <a:schemeClr val="tx1"/>
                </a:solidFill>
                <a:effectLst/>
                <a:latin typeface="Times New Roman" pitchFamily="26" charset="0"/>
                <a:ea typeface="ＭＳ Ｐゴシック" charset="-128"/>
                <a:cs typeface="ＭＳ Ｐゴシック" charset="-128"/>
              </a:rPr>
              <a:t>18</a:t>
            </a:r>
            <a:r>
              <a:rPr lang="en-US" sz="1200" kern="1200">
                <a:solidFill>
                  <a:schemeClr val="tx1"/>
                </a:solidFill>
                <a:effectLst/>
                <a:latin typeface="Times New Roman" pitchFamily="26" charset="0"/>
                <a:ea typeface="ＭＳ Ｐゴシック" charset="-128"/>
                <a:cs typeface="ＭＳ Ｐゴシック" charset="-128"/>
              </a:rPr>
              <a:t>  Rather, you must grow in the grace and knowledge of our Lord and Savior Jesus Christ. </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Note that if Peter's readers could not stop trusting Jesus, then these final verses would be useless. He warned them because they might fall away.</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rPr>
              <a:t>5. Christians already have all they need for successful spiritual living</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lang="en-US" sz="1200" b="1" kern="1200">
                <a:solidFill>
                  <a:schemeClr val="tx1"/>
                </a:solidFill>
                <a:effectLst/>
                <a:latin typeface="Times New Roman" pitchFamily="26" charset="0"/>
                <a:ea typeface="ＭＳ Ｐゴシック" charset="-128"/>
                <a:cs typeface="ＭＳ Ｐゴシック" charset="-128"/>
              </a:rPr>
              <a:t>2Pet. 1:3</a:t>
            </a:r>
            <a:r>
              <a:rPr lang="en-US" sz="1200" kern="1200">
                <a:solidFill>
                  <a:schemeClr val="tx1"/>
                </a:solidFill>
                <a:effectLst/>
                <a:latin typeface="Times New Roman" pitchFamily="26" charset="0"/>
                <a:ea typeface="ＭＳ Ｐゴシック" charset="-128"/>
                <a:cs typeface="ＭＳ Ｐゴシック" charset="-128"/>
              </a:rPr>
              <a:t>    By his divine power, God has given us everything we need for living a godly life. We have received all of this by coming to know him, the one who called us to himself by means of his marvelous glory and excellence.</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1200" b="0" i="0" u="none" strike="noStrike" kern="1200" cap="none" spc="0" normalizeH="0" baseline="0" noProof="0" dirty="0">
              <a:ln>
                <a:noFill/>
              </a:ln>
              <a:solidFill>
                <a:srgbClr val="F8F6FF"/>
              </a:solidFill>
              <a:effectLst/>
              <a:uLnTx/>
              <a:uFillTx/>
              <a:latin typeface="Arial" pitchFamily="26" charset="0"/>
              <a:ea typeface="Osaka"/>
              <a:cs typeface="ＭＳ Ｐゴシック" charset="-128"/>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858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467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E70FE-5293-69E7-5992-FA3932184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6070C-2198-1F5C-2FCE-61A7A83DA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04B71-5D45-60AE-8F4F-B1529B52FC0B}"/>
              </a:ext>
            </a:extLst>
          </p:cNvPr>
          <p:cNvSpPr>
            <a:spLocks noGrp="1"/>
          </p:cNvSpPr>
          <p:nvPr>
            <p:ph type="body" idx="1"/>
          </p:nvPr>
        </p:nvSpPr>
        <p:spPr/>
        <p:txBody>
          <a:bodyPr/>
          <a:lstStyle/>
          <a:p>
            <a:r>
              <a:rPr lang="en-US" b="0"/>
              <a:t>The English acrostic is ADD. This has nothing to do with Attention Deficit Disorder! Instead, the chapters teach…</a:t>
            </a:r>
          </a:p>
          <a:p>
            <a:endParaRPr lang="en-US" b="0"/>
          </a:p>
          <a:p>
            <a:pPr eaLnBrk="1" hangingPunct="1"/>
            <a:r>
              <a:rPr lang="en-US" b="0" dirty="0">
                <a:solidFill>
                  <a:srgbClr val="FF0000"/>
                </a:solidFill>
                <a:latin typeface="Arial" charset="0"/>
                <a:cs typeface="Arial" charset="0"/>
              </a:rPr>
              <a:t>1. </a:t>
            </a:r>
            <a:r>
              <a:rPr lang="en-US" b="1" dirty="0">
                <a:solidFill>
                  <a:srgbClr val="FF0000"/>
                </a:solidFill>
                <a:latin typeface="Arial" charset="0"/>
                <a:cs typeface="Arial" charset="0"/>
              </a:rPr>
              <a:t>A</a:t>
            </a:r>
            <a:r>
              <a:rPr lang="en-US" b="0" dirty="0">
                <a:solidFill>
                  <a:srgbClr val="000000"/>
                </a:solidFill>
                <a:latin typeface="Arial" charset="0"/>
                <a:cs typeface="Arial" charset="0"/>
              </a:rPr>
              <a:t>dd virtue to faith</a:t>
            </a:r>
          </a:p>
          <a:p>
            <a:pPr eaLnBrk="1" hangingPunct="1"/>
            <a:r>
              <a:rPr lang="en-US" b="0" dirty="0">
                <a:solidFill>
                  <a:srgbClr val="FF0000"/>
                </a:solidFill>
                <a:latin typeface="Arial" charset="0"/>
                <a:cs typeface="Arial" charset="0"/>
              </a:rPr>
              <a:t>2. </a:t>
            </a:r>
            <a:r>
              <a:rPr lang="en-US" b="1" dirty="0">
                <a:solidFill>
                  <a:srgbClr val="FF0000"/>
                </a:solidFill>
                <a:latin typeface="Arial" charset="0"/>
                <a:cs typeface="Arial" charset="0"/>
              </a:rPr>
              <a:t>D</a:t>
            </a:r>
            <a:r>
              <a:rPr lang="en-US" b="0" dirty="0">
                <a:solidFill>
                  <a:srgbClr val="070000"/>
                </a:solidFill>
                <a:latin typeface="Arial" charset="0"/>
                <a:cs typeface="Arial" charset="0"/>
              </a:rPr>
              <a:t>eeds of false teachers</a:t>
            </a:r>
          </a:p>
          <a:p>
            <a:pPr eaLnBrk="1" hangingPunct="1"/>
            <a:r>
              <a:rPr lang="en-US" b="0" dirty="0">
                <a:solidFill>
                  <a:srgbClr val="FF0000"/>
                </a:solidFill>
                <a:latin typeface="Arial" charset="0"/>
                <a:cs typeface="Arial" charset="0"/>
              </a:rPr>
              <a:t>3. </a:t>
            </a:r>
            <a:r>
              <a:rPr lang="en-US" b="1" dirty="0">
                <a:solidFill>
                  <a:srgbClr val="FF0000"/>
                </a:solidFill>
                <a:latin typeface="Arial" charset="0"/>
                <a:cs typeface="Arial" charset="0"/>
              </a:rPr>
              <a:t>D</a:t>
            </a:r>
            <a:r>
              <a:rPr lang="en-US" b="0" dirty="0">
                <a:solidFill>
                  <a:srgbClr val="070000"/>
                </a:solidFill>
                <a:latin typeface="Arial" charset="0"/>
                <a:cs typeface="Arial" charset="0"/>
              </a:rPr>
              <a:t>iligence before Lord's return</a:t>
            </a:r>
          </a:p>
          <a:p>
            <a:endParaRPr lang="en-US" b="0"/>
          </a:p>
          <a:p>
            <a:r>
              <a:rPr lang="en-US" b="0"/>
              <a:t>The "ADD" acrostic is based on the KJV translation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Times New Roman" pitchFamily="26" charset="0"/>
                <a:ea typeface="ＭＳ Ｐゴシック" charset="-128"/>
                <a:cs typeface="ＭＳ Ｐゴシック" charset="-128"/>
              </a:rPr>
              <a:t>2Pet. 1:5   And beside this, giving all diligence, add to your faith virtue; and to virtue knowledge</a:t>
            </a:r>
          </a:p>
          <a:p>
            <a:endParaRPr lang="en-US" b="0"/>
          </a:p>
          <a:p>
            <a:r>
              <a:rPr lang="en-US" b="0"/>
              <a:t>The idea is to continually add to your knowledge of biblical truth. NEVER think that you know enough!</a:t>
            </a:r>
          </a:p>
          <a:p>
            <a:endParaRPr lang="en-US" b="0" dirty="0"/>
          </a:p>
        </p:txBody>
      </p:sp>
      <p:sp>
        <p:nvSpPr>
          <p:cNvPr id="4" name="Slide Number Placeholder 3">
            <a:extLst>
              <a:ext uri="{FF2B5EF4-FFF2-40B4-BE49-F238E27FC236}">
                <a16:creationId xmlns:a16="http://schemas.microsoft.com/office/drawing/2014/main" id="{7E3E308E-CDCD-548F-5AF6-5B51C6BE3D4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673043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6B786-C545-A244-97FA-F8B4CD7247C7}" type="slidenum">
              <a:rPr lang="en-US" sz="1200"/>
              <a:pPr eaLnBrk="1" hangingPunct="1"/>
              <a:t>39</a:t>
            </a:fld>
            <a:endParaRPr lang="en-US" sz="1200"/>
          </a:p>
        </p:txBody>
      </p:sp>
      <p:sp>
        <p:nvSpPr>
          <p:cNvPr id="263170" name="AutoShape 2"/>
          <p:cNvSpPr>
            <a:spLocks noGrp="1" noRot="1" noChangeAspect="1" noChangeArrowheads="1" noTextEdit="1"/>
          </p:cNvSpPr>
          <p:nvPr>
            <p:ph type="sldImg"/>
          </p:nvPr>
        </p:nvSpPr>
        <p:spPr>
          <a:xfrm>
            <a:off x="842963" y="239713"/>
            <a:ext cx="5237162" cy="3927475"/>
          </a:xfrm>
          <a:ln/>
        </p:spPr>
      </p:sp>
      <p:sp>
        <p:nvSpPr>
          <p:cNvPr id="263171"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pPr eaLnBrk="1" hangingPunct="1"/>
              <a:t>41</a:t>
            </a:fld>
            <a:endParaRPr lang="en-US" sz="1200"/>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NS-22-2Peter-41, 178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1DC8B-FF7A-F54F-8F3D-6A6EC046D0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66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This knowledge is vital to protect ourselves from heresy. We need to be able to recognize false teachers in order to fight against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03737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56D8-C7BF-8D4A-A5E0-C0B19DA71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54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75DE-2CA9-064D-B80B-8EEE06C375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830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34214-CCE3-6046-937A-268D7BD3E8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3529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7B026-0FEC-7F4E-BE31-7DA6E1403F1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0100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F2AE5-4979-6B4E-878D-3C9A5AA9DE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2509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FA2DEE-FAA3-5B4E-AA69-1B8837A03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4790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81A3E7-FBBD-A440-B84E-9A1342EE7D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221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73D56-161D-7849-9320-804CF49251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439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486B2-880D-BE46-801D-8DE89D81E3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8667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43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sz="1200" b="1" kern="1200">
                <a:solidFill>
                  <a:schemeClr val="tx1"/>
                </a:solidFill>
                <a:effectLst/>
                <a:latin typeface="Times New Roman" pitchFamily="26" charset="0"/>
                <a:ea typeface="ＭＳ Ｐゴシック" charset="-128"/>
                <a:cs typeface="ＭＳ Ｐゴシック" charset="-128"/>
              </a:rPr>
              <a:t>You already know this.</a:t>
            </a:r>
            <a:r>
              <a:rPr lang="en-US" sz="1200" kern="1200">
                <a:solidFill>
                  <a:schemeClr val="tx1"/>
                </a:solidFill>
                <a:effectLst/>
                <a:latin typeface="Times New Roman" pitchFamily="26" charset="0"/>
                <a:ea typeface="ＭＳ Ｐゴシック" charset="-128"/>
                <a:cs typeface="ＭＳ Ｐゴシック" charset="-128"/>
              </a:rPr>
              <a:t> These words translate one Greek word (</a:t>
            </a:r>
            <a:r>
              <a:rPr lang="el-GR" sz="1200" kern="1200">
                <a:solidFill>
                  <a:schemeClr val="tx1"/>
                </a:solidFill>
                <a:effectLst/>
                <a:latin typeface="Times New Roman" pitchFamily="26" charset="0"/>
                <a:ea typeface="ＭＳ Ｐゴシック" charset="-128"/>
                <a:cs typeface="ＭＳ Ｐゴシック" charset="-128"/>
              </a:rPr>
              <a:t>προγινώσκοντες</a:t>
            </a:r>
            <a:r>
              <a:rPr lang="en-US" sz="1200" kern="1200">
                <a:solidFill>
                  <a:schemeClr val="tx1"/>
                </a:solidFill>
                <a:effectLst/>
                <a:latin typeface="Times New Roman" pitchFamily="26" charset="0"/>
                <a:ea typeface="ＭＳ Ｐゴシック" charset="-128"/>
                <a:cs typeface="ＭＳ Ｐゴシック" charset="-128"/>
              </a:rPr>
              <a:t>), from which comes the English word “prognosis.” When a medical prognosis is made, a patient is better able to prepare himself for what is ahead and if possible, to correct himself. When a doctor says, “If you continue to eat as much as you do now, you will have serious heart problems in a few years,” the patient “knows beforehand” and can therefore change his life in accord with the information he has."</a:t>
            </a:r>
          </a:p>
          <a:p>
            <a:r>
              <a:rPr lang="en-US" sz="1200" kern="1200">
                <a:solidFill>
                  <a:schemeClr val="tx1"/>
                </a:solidFill>
                <a:effectLst/>
                <a:latin typeface="Times New Roman" pitchFamily="26" charset="0"/>
                <a:ea typeface="ＭＳ Ｐゴシック" charset="-128"/>
                <a:cs typeface="ＭＳ Ｐゴシック" charset="-128"/>
              </a:rPr>
              <a:t>—Kenneth O. Gangel, </a:t>
            </a:r>
            <a:r>
              <a:rPr lang="en-US" sz="1200" i="1" kern="1200">
                <a:solidFill>
                  <a:schemeClr val="tx1"/>
                </a:solidFill>
                <a:effectLst/>
                <a:latin typeface="Times New Roman" pitchFamily="26" charset="0"/>
                <a:ea typeface="ＭＳ Ｐゴシック" charset="-128"/>
                <a:cs typeface="ＭＳ Ｐゴシック" charset="-128"/>
              </a:rPr>
              <a:t>2 Peter</a:t>
            </a:r>
            <a:r>
              <a:rPr lang="en-US" sz="1200" kern="1200">
                <a:solidFill>
                  <a:schemeClr val="tx1"/>
                </a:solidFill>
                <a:effectLst/>
                <a:latin typeface="Times New Roman" pitchFamily="26" charset="0"/>
                <a:ea typeface="ＭＳ Ｐゴシック" charset="-128"/>
                <a:cs typeface="ＭＳ Ｐゴシック" charset="-128"/>
              </a:rPr>
              <a:t> *(The Bible Knowledge Commentary; eds. John F. Walvoord and Roy B. Zuck; Accordance electronic ed. 2 vols.; Wheaton: Victor Books, 1983), 2:878.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a:t>
            </a:r>
            <a:endParaRPr lang="en-US"/>
          </a:p>
          <a:p>
            <a:r>
              <a:rPr lang="en-US"/>
              <a:t>Note the key trait of the heretics in the final two verses of the letter: lawless. They do not follow God's Word but instead become a law unto themselves.</a:t>
            </a:r>
          </a:p>
          <a:p>
            <a:endParaRPr lang="en-US"/>
          </a:p>
          <a:p>
            <a:r>
              <a:rPr lang="en-US"/>
              <a:t>Not recognizing this puts us in a dangerous position, being carried away by their schemes. This can result in falling from our secure position, but what does that mean? If we are secure, then how can we fall into insecurity?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NLT: "</a:t>
            </a:r>
            <a:r>
              <a:rPr lang="en-US" sz="1200" kern="1200">
                <a:solidFill>
                  <a:schemeClr val="tx1"/>
                </a:solidFill>
                <a:effectLst/>
                <a:latin typeface="Times New Roman" pitchFamily="26" charset="0"/>
                <a:ea typeface="ＭＳ Ｐゴシック" charset="-128"/>
                <a:cs typeface="ＭＳ Ｐゴシック" charset="-128"/>
              </a:rPr>
              <a:t>and lose your own secure footing."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NASB: "fall from your own steadfastness."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pitchFamily="26"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Peter is NOT warning us that we can lose our salvation.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He warns us that lose our secure position in the truth.</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7442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2812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7F38-F43A-424D-A895-C4C538AA929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113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56EB87-15C1-6E47-B47B-7EBB76F303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26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AB156-A3A9-9A44-97B9-4FC79670045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803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3047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b="1" dirty="0">
                <a:solidFill>
                  <a:srgbClr val="000000"/>
                </a:solidFill>
                <a:effectLst/>
                <a:latin typeface="Arial Unicode MS"/>
                <a:ea typeface="Calibri" panose="020F0502020204030204" pitchFamily="34" charset="0"/>
                <a:cs typeface="Arial" panose="020B0604020202020204" pitchFamily="34" charset="0"/>
              </a:rPr>
              <a:t>يذكر بطرس المؤمنين في شمال آسيا بمعرفتهم بالخصائص والدمار المستقبلي للمعلمين الكذبة وبنعمة يسوع المسيح من أجل محاربة التعاليم الكاذبة وتحفيز النمو في التقوى.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C31F5-2673-1344-944B-87B104E368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6513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D398B-D7B2-094D-8C20-D890F8320F6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1529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C9F54F-114C-BA45-A14F-6FEF6B478FC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905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b="1" dirty="0">
                <a:solidFill>
                  <a:srgbClr val="000000"/>
                </a:solidFill>
                <a:effectLst/>
                <a:latin typeface="Arial Unicode MS"/>
                <a:ea typeface="Calibri" panose="020F0502020204030204" pitchFamily="34" charset="0"/>
                <a:cs typeface="Arial" panose="020B0604020202020204" pitchFamily="34" charset="0"/>
              </a:rPr>
              <a:t>يذكر بطرس المؤمنين في شمال آسيا بمعرفتهم بالخصائص والدمار المستقبلي للمعلمين الكذبة وبنعمة يسوع المسيح من أجل محاربة التعاليم الكاذبة وتحفيز النمو في التقوى.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SimSun" charset="0"/>
                <a:cs typeface="SimSun" charset="0"/>
              </a:rPr>
              <a:t>Election</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in the grace of Jesus Christ, and </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SimSun" charset="0"/>
                <a:cs typeface="SimSun" charset="0"/>
              </a:rPr>
              <a:t>Knowledge</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of the characteristics and future destruction of false teachers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This will enable them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r" defTabSz="914400" rtl="0" eaLnBrk="1" fontAlgn="base" latinLnBrk="0" hangingPunct="1">
              <a:lnSpc>
                <a:spcPct val="100000"/>
              </a:lnSpc>
              <a:spcBef>
                <a:spcPct val="3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48764-9999-9749-867E-2DD45F802905}" type="slidenum">
              <a:rPr lang="en-US" sz="1200"/>
              <a:pPr eaLnBrk="1" hangingPunct="1"/>
              <a:t>69</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5CA004-1A46-9D43-9419-FFEB9BE03788}" type="slidenum">
              <a:rPr lang="en-US" sz="1200"/>
              <a:pPr eaLnBrk="1" hangingPunct="1"/>
              <a:t>71</a:t>
            </a:fld>
            <a:endParaRPr lang="en-US" sz="1200"/>
          </a:p>
        </p:txBody>
      </p:sp>
      <p:sp>
        <p:nvSpPr>
          <p:cNvPr id="276482" name="AutoShape 2"/>
          <p:cNvSpPr>
            <a:spLocks noGrp="1" noRot="1" noChangeAspect="1" noChangeArrowheads="1" noTextEdit="1"/>
          </p:cNvSpPr>
          <p:nvPr>
            <p:ph type="sldImg"/>
          </p:nvPr>
        </p:nvSpPr>
        <p:spPr>
          <a:xfrm>
            <a:off x="842963" y="239713"/>
            <a:ext cx="5237162" cy="3927475"/>
          </a:xfrm>
          <a:ln/>
        </p:spPr>
      </p:sp>
      <p:sp>
        <p:nvSpPr>
          <p:cNvPr id="27648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52036-7C84-71BC-23FA-BA68972CE7D8}"/>
            </a:ext>
          </a:extLst>
        </p:cNvPr>
        <p:cNvGrpSpPr/>
        <p:nvPr/>
      </p:nvGrpSpPr>
      <p:grpSpPr>
        <a:xfrm>
          <a:off x="0" y="0"/>
          <a:ext cx="0" cy="0"/>
          <a:chOff x="0" y="0"/>
          <a:chExt cx="0" cy="0"/>
        </a:xfrm>
      </p:grpSpPr>
      <p:sp>
        <p:nvSpPr>
          <p:cNvPr id="947201" name="Rectangle 7">
            <a:extLst>
              <a:ext uri="{FF2B5EF4-FFF2-40B4-BE49-F238E27FC236}">
                <a16:creationId xmlns:a16="http://schemas.microsoft.com/office/drawing/2014/main" id="{3FDB4F9E-78E7-642D-7AA3-484708C4C50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a:extLst>
              <a:ext uri="{FF2B5EF4-FFF2-40B4-BE49-F238E27FC236}">
                <a16:creationId xmlns:a16="http://schemas.microsoft.com/office/drawing/2014/main" id="{FDAC062F-5F0C-22E6-E0B3-514D322FC713}"/>
              </a:ext>
            </a:extLst>
          </p:cNvPr>
          <p:cNvSpPr>
            <a:spLocks noGrp="1" noRot="1" noChangeAspect="1" noChangeArrowheads="1" noTextEdit="1"/>
          </p:cNvSpPr>
          <p:nvPr>
            <p:ph type="sldImg"/>
          </p:nvPr>
        </p:nvSpPr>
        <p:spPr>
          <a:ln/>
        </p:spPr>
      </p:sp>
      <p:sp>
        <p:nvSpPr>
          <p:cNvPr id="947203" name="Rectangle 3">
            <a:extLst>
              <a:ext uri="{FF2B5EF4-FFF2-40B4-BE49-F238E27FC236}">
                <a16:creationId xmlns:a16="http://schemas.microsoft.com/office/drawing/2014/main" id="{90EB7C02-A07F-EF76-E5F7-448CA1BA8A53}"/>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337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38DF-E328-D16F-B66E-6C428654355A}"/>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54F69D76-FBAB-8510-EFC3-7EAC2409313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C9321AEB-8920-1E5B-2149-143349734BD6}"/>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1FAC3DE5-EA33-ABA9-A455-8E8749C7ADB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The Bible Exposition link at BibleStudyDownloads.org includes all 66 sermons from the "The Bible: Book by Book" series. These have a single sermon for each Bible book that surveys that entire book. Each title also begins with "Be…" to emphasize that every book of Scripture aims for us to "be" more than to "do," although both are important. </a:t>
            </a:r>
          </a:p>
          <a:p>
            <a:endParaRPr lang="en-US">
              <a:cs typeface="ＭＳ Ｐゴシック" charset="0"/>
            </a:endParaRPr>
          </a:p>
          <a:p>
            <a:r>
              <a:rPr lang="en-US">
                <a:cs typeface="ＭＳ Ｐゴシック" charset="0"/>
              </a:rPr>
              <a:t>For 2 Peter, we will see that, more than any other book in the Bible, the book highlights the need for knowledge, especially knowledge of theology/</a:t>
            </a:r>
          </a:p>
          <a:p>
            <a:endParaRPr lang="en-US" dirty="0">
              <a:cs typeface="ＭＳ Ｐゴシック" charset="0"/>
            </a:endParaRPr>
          </a:p>
        </p:txBody>
      </p:sp>
    </p:spTree>
    <p:extLst>
      <p:ext uri="{BB962C8B-B14F-4D97-AF65-F5344CB8AC3E}">
        <p14:creationId xmlns:p14="http://schemas.microsoft.com/office/powerpoint/2010/main" val="2229888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2BBD-6214-8A3D-F9A4-3EF7A927DC08}"/>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A57E794-50A3-D557-3405-58BAA6BD08E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7BA9F7A5-4740-084D-7D5E-CA6F6833677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87052B85-4332-C9D8-1280-C17D025062E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Knowledge is our keyword for 2 Peter. The author, Peter, uses the word "knowledge" 16 times in these three short chapters. He specifically speaks of our need to increase in the knowledge of our Lord Jesus Christ.</a:t>
            </a:r>
          </a:p>
          <a:p>
            <a:endParaRPr lang="en-US" dirty="0"/>
          </a:p>
        </p:txBody>
      </p:sp>
    </p:spTree>
    <p:extLst>
      <p:ext uri="{BB962C8B-B14F-4D97-AF65-F5344CB8AC3E}">
        <p14:creationId xmlns:p14="http://schemas.microsoft.com/office/powerpoint/2010/main" val="4087139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FD7C-4352-4EC5-BA7F-FF3C9D87A372}"/>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7D7770C4-B42A-2044-CCE5-947A3A8285A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5B06B445-820A-31DE-6265-A8A9D2563DF2}"/>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3CC1A1A0-DCC7-B3B9-002D-79A116E3998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People don't lack knowledge. In fact, we are all experts. The problem is that we are knowledgeable experts at things that have no real value, and, even worse, we know how to destroy ourselves.</a:t>
            </a:r>
          </a:p>
          <a:p>
            <a:endParaRPr lang="en-US" dirty="0">
              <a:cs typeface="ＭＳ Ｐゴシック" charset="0"/>
            </a:endParaRPr>
          </a:p>
        </p:txBody>
      </p:sp>
    </p:spTree>
    <p:extLst>
      <p:ext uri="{BB962C8B-B14F-4D97-AF65-F5344CB8AC3E}">
        <p14:creationId xmlns:p14="http://schemas.microsoft.com/office/powerpoint/2010/main" val="3872920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190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experience in the Millennial kingdom will be one of reward, not punishment. </a:t>
            </a:r>
          </a:p>
          <a:p>
            <a:r>
              <a:rPr lang="en-US"/>
              <a:t>But whether it is a "grand entrance" depends on our service for Jesus now.</a:t>
            </a:r>
          </a:p>
          <a:p>
            <a:r>
              <a:rPr lang="en-US"/>
              <a:t>This means salvation by faith, but reward by works.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26" charset="0"/>
                <a:ea typeface="ＭＳ Ｐゴシック" charset="-128"/>
                <a:cs typeface="ＭＳ Ｐゴシック" charset="-128"/>
              </a:rPr>
              <a:t>1John 2:28</a:t>
            </a:r>
            <a:r>
              <a:rPr lang="en-US" sz="1200" kern="1200">
                <a:solidFill>
                  <a:schemeClr val="tx1"/>
                </a:solidFill>
                <a:effectLst/>
                <a:latin typeface="Times New Roman" pitchFamily="26" charset="0"/>
                <a:ea typeface="ＭＳ Ｐゴシック" charset="-128"/>
                <a:cs typeface="ＭＳ Ｐゴシック" charset="-128"/>
              </a:rPr>
              <a:t>    And now, dear children, remain in fellowship with Christ so that when he returns, you will be full of courage and not shrink back from him in shame.</a:t>
            </a:r>
          </a:p>
          <a:p>
            <a:endParaRPr lang="en-US"/>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74545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7738-9EC6-3F5E-FFF3-C006C299D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DC42B-D1CC-B6DC-C5F5-05832C247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1A88D-7E78-4AF6-FB5F-9812C6F68D89}"/>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This knowledge is vital to protect ourselves from heresy. We need to be able to recognize false teachers in order to fight against them!</a:t>
            </a:r>
          </a:p>
          <a:p>
            <a:endParaRPr lang="en-US" dirty="0"/>
          </a:p>
        </p:txBody>
      </p:sp>
      <p:sp>
        <p:nvSpPr>
          <p:cNvPr id="4" name="Slide Number Placeholder 3">
            <a:extLst>
              <a:ext uri="{FF2B5EF4-FFF2-40B4-BE49-F238E27FC236}">
                <a16:creationId xmlns:a16="http://schemas.microsoft.com/office/drawing/2014/main" id="{9F98C706-1EDD-19B1-49E9-3D022D6C844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67018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AE48B-89FC-E9DE-DE89-61B49C87319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3659A138-A686-48A9-5A7C-4ABFA716889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519264D1-1C4B-4AAF-5313-82347DB00F2E}"/>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B373981F-5B50-DF46-B1CA-33321660A11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t>
            </a:r>
            <a:r>
              <a:rPr lang="en-US" sz="1200" b="1" kern="1200">
                <a:solidFill>
                  <a:schemeClr val="tx1"/>
                </a:solidFill>
                <a:effectLst/>
                <a:latin typeface="Times New Roman" pitchFamily="26" charset="0"/>
                <a:ea typeface="ＭＳ Ｐゴシック" charset="-128"/>
                <a:cs typeface="ＭＳ Ｐゴシック" charset="-128"/>
              </a:rPr>
              <a:t>You already know this.</a:t>
            </a:r>
            <a:r>
              <a:rPr lang="en-US" sz="1200" kern="1200">
                <a:solidFill>
                  <a:schemeClr val="tx1"/>
                </a:solidFill>
                <a:effectLst/>
                <a:latin typeface="Times New Roman" pitchFamily="26" charset="0"/>
                <a:ea typeface="ＭＳ Ｐゴシック" charset="-128"/>
                <a:cs typeface="ＭＳ Ｐゴシック" charset="-128"/>
              </a:rPr>
              <a:t> These words translate one Greek word (</a:t>
            </a:r>
            <a:r>
              <a:rPr lang="el-GR" sz="1200" kern="1200">
                <a:solidFill>
                  <a:schemeClr val="tx1"/>
                </a:solidFill>
                <a:effectLst/>
                <a:latin typeface="Times New Roman" pitchFamily="26" charset="0"/>
                <a:ea typeface="ＭＳ Ｐゴシック" charset="-128"/>
                <a:cs typeface="ＭＳ Ｐゴシック" charset="-128"/>
              </a:rPr>
              <a:t>προγινώσκοντες</a:t>
            </a:r>
            <a:r>
              <a:rPr lang="en-US" sz="1200" kern="1200">
                <a:solidFill>
                  <a:schemeClr val="tx1"/>
                </a:solidFill>
                <a:effectLst/>
                <a:latin typeface="Times New Roman" pitchFamily="26" charset="0"/>
                <a:ea typeface="ＭＳ Ｐゴシック" charset="-128"/>
                <a:cs typeface="ＭＳ Ｐゴシック" charset="-128"/>
              </a:rPr>
              <a:t>), from which comes the English word “prognosis.” When a medical prognosis is made, a patient is better able to prepare himself for what is ahead and if possible, to correct himself. When a doctor says, “If you continue to eat as much as you do now, you will have serious heart problems in a few years,” the patient “knows beforehand” and can therefore change his life in accord with the information he has."</a:t>
            </a:r>
          </a:p>
          <a:p>
            <a:r>
              <a:rPr lang="en-US" sz="1200" kern="1200">
                <a:solidFill>
                  <a:schemeClr val="tx1"/>
                </a:solidFill>
                <a:effectLst/>
                <a:latin typeface="Times New Roman" pitchFamily="26" charset="0"/>
                <a:ea typeface="ＭＳ Ｐゴシック" charset="-128"/>
                <a:cs typeface="ＭＳ Ｐゴシック" charset="-128"/>
              </a:rPr>
              <a:t>—Kenneth O. Gangel, </a:t>
            </a:r>
            <a:r>
              <a:rPr lang="en-US" sz="1200" i="1" kern="1200">
                <a:solidFill>
                  <a:schemeClr val="tx1"/>
                </a:solidFill>
                <a:effectLst/>
                <a:latin typeface="Times New Roman" pitchFamily="26" charset="0"/>
                <a:ea typeface="ＭＳ Ｐゴシック" charset="-128"/>
                <a:cs typeface="ＭＳ Ｐゴシック" charset="-128"/>
              </a:rPr>
              <a:t>2 Peter</a:t>
            </a:r>
            <a:r>
              <a:rPr lang="en-US" sz="1200" kern="1200">
                <a:solidFill>
                  <a:schemeClr val="tx1"/>
                </a:solidFill>
                <a:effectLst/>
                <a:latin typeface="Times New Roman" pitchFamily="26" charset="0"/>
                <a:ea typeface="ＭＳ Ｐゴシック" charset="-128"/>
                <a:cs typeface="ＭＳ Ｐゴシック" charset="-128"/>
              </a:rPr>
              <a:t> *(The Bible Knowledge Commentary; eds. John F. Walvoord and Roy B. Zuck; Accordance electronic ed. 2 vols.; Wheaton: Victor Books, 1983), 2:878.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a:t>
            </a:r>
            <a:endParaRPr lang="en-US"/>
          </a:p>
          <a:p>
            <a:r>
              <a:rPr lang="en-US"/>
              <a:t>Note the key trait of the heretics in the final two verses of the letter: lawless. They do not follow God's Word but instead become a law unto themselves.</a:t>
            </a:r>
          </a:p>
          <a:p>
            <a:endParaRPr lang="en-US"/>
          </a:p>
          <a:p>
            <a:r>
              <a:rPr lang="en-US"/>
              <a:t>Not recognizing this puts us in a dangerous position, being carried away by their schemes. This can result in falling from our secure position, but what does that mean? If we are secure, then how can we fall into insecurity?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NLT: "</a:t>
            </a:r>
            <a:r>
              <a:rPr lang="en-US" sz="1200" kern="1200">
                <a:solidFill>
                  <a:schemeClr val="tx1"/>
                </a:solidFill>
                <a:effectLst/>
                <a:latin typeface="Times New Roman" pitchFamily="26" charset="0"/>
                <a:ea typeface="ＭＳ Ｐゴシック" charset="-128"/>
                <a:cs typeface="ＭＳ Ｐゴシック" charset="-128"/>
              </a:rPr>
              <a:t>and lose your own secure footing."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NASB: "fall from your own steadfastness."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pitchFamily="26"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Peter is NOT warning us that we can lose our salvation.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26" charset="0"/>
                <a:ea typeface="ＭＳ Ｐゴシック" charset="-128"/>
                <a:cs typeface="ＭＳ Ｐゴシック" charset="-128"/>
              </a:rPr>
              <a:t>He warns us that lose our secure position in the truth.</a:t>
            </a:r>
          </a:p>
          <a:p>
            <a:endParaRPr lang="en-US" dirty="0"/>
          </a:p>
        </p:txBody>
      </p:sp>
    </p:spTree>
    <p:extLst>
      <p:ext uri="{BB962C8B-B14F-4D97-AF65-F5344CB8AC3E}">
        <p14:creationId xmlns:p14="http://schemas.microsoft.com/office/powerpoint/2010/main" val="252897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p:txBody>
      </p:sp>
    </p:spTree>
    <p:extLst>
      <p:ext uri="{BB962C8B-B14F-4D97-AF65-F5344CB8AC3E}">
        <p14:creationId xmlns:p14="http://schemas.microsoft.com/office/powerpoint/2010/main" val="798224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SA" dirty="0"/>
              <a:t>علاوة على ذلك، يقول بطرس أن رسالته تخبرنا أن ننمو في نعمة ومعرفة الرب يسوع المسيح. أكتب ذلك بكلماتك الخاصة لجارك الذي يجلس بجانبك. </a:t>
            </a:r>
            <a:endParaRPr lang="en-US" dirty="0"/>
          </a:p>
        </p:txBody>
      </p:sp>
    </p:spTree>
    <p:extLst>
      <p:ext uri="{BB962C8B-B14F-4D97-AF65-F5344CB8AC3E}">
        <p14:creationId xmlns:p14="http://schemas.microsoft.com/office/powerpoint/2010/main" val="2757125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how do we do this? How do we grow in grace and knowledge? What do we need to know to do this?</a:t>
            </a:r>
          </a:p>
          <a:p>
            <a:endParaRPr lang="en-US" dirty="0"/>
          </a:p>
        </p:txBody>
      </p:sp>
    </p:spTree>
    <p:extLst>
      <p:ext uri="{BB962C8B-B14F-4D97-AF65-F5344CB8AC3E}">
        <p14:creationId xmlns:p14="http://schemas.microsoft.com/office/powerpoint/2010/main" val="2338980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ＭＳ Ｐゴシック" charset="0"/>
              </a:rPr>
              <a:t>لإجابة هذا السؤال، دعونا نرى السياق الذي كتب فيه بطرس... </a:t>
            </a:r>
            <a:endParaRPr lang="en-US" dirty="0">
              <a:cs typeface="ＭＳ Ｐゴシック" charset="0"/>
            </a:endParaRPr>
          </a:p>
        </p:txBody>
      </p:sp>
    </p:spTree>
    <p:extLst>
      <p:ext uri="{BB962C8B-B14F-4D97-AF65-F5344CB8AC3E}">
        <p14:creationId xmlns:p14="http://schemas.microsoft.com/office/powerpoint/2010/main" val="1892769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 I have taught through the Bible 37 times but never preached through it until 2017-2020. After I finished 12 messages on the Minor Prophets, I preached the other 54 books. 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Unbelievers outside the new covenant target their attack on three matters where believers waver:</a:t>
            </a:r>
          </a:p>
          <a:p>
            <a:pPr marL="228600" indent="-228600">
              <a:buAutoNum type="arabicParenBoth"/>
            </a:pPr>
            <a:r>
              <a:rPr lang="en-US"/>
              <a:t>The Rapture</a:t>
            </a:r>
          </a:p>
          <a:p>
            <a:pPr marL="228600" indent="-228600">
              <a:buAutoNum type="arabicParenBoth"/>
            </a:pPr>
            <a:r>
              <a:rPr lang="en-US"/>
              <a:t>Creation in six days</a:t>
            </a:r>
          </a:p>
          <a:p>
            <a:pPr marL="228600" indent="-228600">
              <a:buAutoNum type="arabicParenBoth"/>
            </a:pPr>
            <a:r>
              <a:rPr lang="en-US"/>
              <a:t>A Universal Flood</a:t>
            </a:r>
          </a:p>
          <a:p>
            <a:pPr marL="228600" indent="-228600">
              <a:buAutoNum type="arabicParenBoth"/>
            </a:pPr>
            <a:endParaRPr lang="en-US"/>
          </a:p>
          <a:p>
            <a:pPr marL="0" indent="0">
              <a:buNone/>
            </a:pPr>
            <a:r>
              <a:rPr lang="en-US"/>
              <a:t>Sadly, many Christians are more concerned about being made fun of by scoffers than they are about being faithful to what the Bible says about these three key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06636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Peter’s second letter is only the third General Epistle in our NT. After this study, we have 10 more NT books until we finish this series that I am calling “The Bible: Book by Book.”</a:t>
            </a:r>
          </a:p>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91</a:t>
            </a:fld>
            <a:endParaRPr lang="en-US"/>
          </a:p>
        </p:txBody>
      </p:sp>
    </p:spTree>
    <p:extLst>
      <p:ext uri="{BB962C8B-B14F-4D97-AF65-F5344CB8AC3E}">
        <p14:creationId xmlns:p14="http://schemas.microsoft.com/office/powerpoint/2010/main" val="2794838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"في 19 تموز 64 أندلع حريق في روما. وعندما تم إخماد الحريق بعد ستة أيام، كان أكثر من 70% من المدينة في حالة دمار."</a:t>
            </a:r>
            <a:r>
              <a:rPr lang="en-SG" b="1" dirty="0">
                <a:latin typeface="Arial" panose="020B0604020202020204" pitchFamily="34" charset="0"/>
                <a:cs typeface="Arial" panose="020B0604020202020204" pitchFamily="34" charset="0"/>
              </a:rPr>
              <a:t>____________</a:t>
            </a: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a:p>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"بعد ستة أيام تمت السيطرة على الحريق، وقبل أن يتم قياس الأضرار، اندلعت النار من جديد واحترقت لمدة ثلاثة أيام أخرى. وفي أعقاب الحريق، كان ثلثي روما قد دمّر."</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صورى حريق روما الكبير:</a:t>
            </a:r>
            <a:endParaRPr lang="en-SG"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Great_Fire_of_Rome</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أندلع الحريق في ملعب سيرك ماكسيموس العظيم، في روما، عاصمة إيطاليا الآن. بعد أن تم إخماد الحريق أخيرًا بعد ستة أيام، احترقت 10 من مقاطعات روما الـ 14. </a:t>
            </a:r>
            <a:r>
              <a:rPr lang="ar-JO" b="1" dirty="0">
                <a:latin typeface="Arial" panose="020B0604020202020204" pitchFamily="34" charset="0"/>
                <a:cs typeface="Arial" panose="020B0604020202020204" pitchFamily="34" charset="0"/>
              </a:rPr>
              <a:t>"ألقى المؤرخون القدماء باللوم بسبب الحريق، على نيرون، إمبراطور روما سيء السمعة. قال أحد المرخين أن نيرون كان يعزف على الكمان عندما نشبت النيران في مدينته ]رغم أن الكمان لم يخترع إلا بعد  1000 عام أخرى![. ويقول مؤرخ آخر أن نيرون أراد هدم المدينة ليتمكن من بناء قصر جديد." تم التخطيط ليحتل هذا القصر العظيم مساحة 30% من روما.</a:t>
            </a:r>
          </a:p>
          <a:p>
            <a:pPr algn="r" rtl="1"/>
            <a:endParaRPr lang="ar-JO" b="1" dirty="0">
              <a:latin typeface="Arial" panose="020B0604020202020204" pitchFamily="34" charset="0"/>
              <a:cs typeface="Arial" panose="020B0604020202020204" pitchFamily="34" charset="0"/>
            </a:endParaRPr>
          </a:p>
          <a:p>
            <a:pPr algn="r" rtl="1"/>
            <a:r>
              <a:rPr lang="ar-JO" b="1" dirty="0">
                <a:latin typeface="Arial" panose="020B0604020202020204" pitchFamily="34" charset="0"/>
                <a:cs typeface="Arial" panose="020B0604020202020204" pitchFamily="34" charset="0"/>
              </a:rPr>
              <a:t>حريق روما الكبير، 19 تموز 64 ب. م</a:t>
            </a: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ألقى نيرون بنفسهِ باللوم على ]ما اعتبره[ الجماعة الجديدة المتمردة – أي المسيحيين</a:t>
            </a:r>
            <a:r>
              <a:rPr lang="en-SG"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"معظم المؤرخين المعاصرين لا يلومون نيرون على حريق روما الكبير. كانت روما القديمة مدينة يقطنها أكثر من مليوني نسمة، والآلاف منهم يعيشون في أحياء فقيرة. كانت هذه الأحياء مليئة بالمباني السكنية الخشبية سيئة البناء. والحريق في مبنى واحد منها يمكن أن يجتاح بسرعة مجمعًا سكنيًا بأكمله."</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على أي حال، جعل الحريق من الصعب جدًا أن يعيش الإنسان كمسيحي – خاصة في روما. وسرعان ما تم إطعام المسيحيين للأسود والكلاب حتى أنه تم استخدامهم لإضاءة حدائق نيرون في المساء. </a:t>
            </a:r>
            <a:r>
              <a:rPr lang="en-SG" b="1" dirty="0">
                <a:latin typeface="Arial" panose="020B0604020202020204" pitchFamily="34" charset="0"/>
                <a:cs typeface="Arial" panose="020B0604020202020204" pitchFamily="34" charset="0"/>
              </a:rPr>
              <a:t>.</a:t>
            </a:r>
          </a:p>
          <a:p>
            <a:pPr algn="r" rtl="1"/>
            <a:r>
              <a:rPr lang="en-US" b="1" dirty="0">
                <a:latin typeface="Arial" panose="020B0604020202020204" pitchFamily="34" charset="0"/>
                <a:cs typeface="Arial" panose="020B0604020202020204" pitchFamily="34" charset="0"/>
              </a:rPr>
              <a:t>_________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حريق روما الكبير، 19 تموز 64 ب. م</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وصل بطرس إلى روما حوالي العام 62 ب. م وتوفي هناك بعد سنتين في عام 64 ب. 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7222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D3B19-4992-3442-B425-D1B359741C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في 64 ب. م، لم يكن المؤمنون يرتدّون بسبب الاضطهاد، بل بسبب  قلة المعرفة.</a:t>
            </a:r>
          </a:p>
          <a:p>
            <a:pPr algn="r" rtl="1" eaLnBrk="1" hangingPunct="1"/>
            <a:r>
              <a:rPr lang="ar-SA" b="1" dirty="0">
                <a:latin typeface="Arial" panose="020B0604020202020204" pitchFamily="34" charset="0"/>
                <a:ea typeface="ＭＳ Ｐゴシック" charset="0"/>
                <a:cs typeface="Arial" panose="020B0604020202020204" pitchFamily="34" charset="0"/>
              </a:rPr>
              <a:t>من المحتمل أن بولس أرسل رسالته الأولى إلى القراء قبل أشهر فقط.</a:t>
            </a:r>
          </a:p>
          <a:p>
            <a:pPr algn="r" rtl="1" eaLnBrk="1" hangingPunct="1"/>
            <a:r>
              <a:rPr lang="ar-SA" b="1" dirty="0">
                <a:latin typeface="Arial" panose="020B0604020202020204" pitchFamily="34" charset="0"/>
                <a:ea typeface="ＭＳ Ｐゴシック" charset="0"/>
                <a:cs typeface="Arial" panose="020B0604020202020204" pitchFamily="34" charset="0"/>
              </a:rPr>
              <a:t>في الواقع، المزيد من رسائل العهد الجديد كتبت في الستينيات أكثر من أي عقد آخر. لماذا؟ لسببين:</a:t>
            </a:r>
          </a:p>
          <a:p>
            <a:pPr algn="r" rtl="1" eaLnBrk="1" hangingPunct="1"/>
            <a:r>
              <a:rPr lang="ar-SA" b="1" dirty="0">
                <a:latin typeface="Arial" panose="020B0604020202020204" pitchFamily="34" charset="0"/>
                <a:ea typeface="ＭＳ Ｐゴシック" charset="0"/>
                <a:cs typeface="Arial" panose="020B0604020202020204" pitchFamily="34" charset="0"/>
              </a:rPr>
              <a:t>في رسالة بطرس الأولى، نصح بطرس المؤمنين أن يقفوا بثبات في نعمة الله أثناء المعاناة الجائرة – فقد كانت هذه أول موجة كبيرة من المعاناة تضرب الكنيسة.</a:t>
            </a:r>
          </a:p>
          <a:p>
            <a:pPr algn="r" rtl="1" eaLnBrk="1" hangingPunct="1"/>
            <a:r>
              <a:rPr lang="ar-SA" b="1" dirty="0">
                <a:latin typeface="Arial" panose="020B0604020202020204" pitchFamily="34" charset="0"/>
                <a:ea typeface="ＭＳ Ｐゴシック" charset="0"/>
                <a:cs typeface="Arial" panose="020B0604020202020204" pitchFamily="34" charset="0"/>
              </a:rPr>
              <a:t>أكثر من ذلك، كان انتشار المعلمين الكذبة في الستينات.</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b="1"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2968689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b="1"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425801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b="1" dirty="0">
                <a:latin typeface="Arial" panose="020B0604020202020204" pitchFamily="34" charset="0"/>
                <a:cs typeface="Arial" panose="020B0604020202020204" pitchFamily="34" charset="0"/>
              </a:rPr>
              <a:t>لقد حدث ذلك في حياته عندما منحه الله زوجته شانون وثلاثة أطفال رائعين.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456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cs typeface="ＭＳ Ｐゴシック" charset="0"/>
              </a:rPr>
              <a:t>لكن في تموز 2019، أعلن هاريس انحلال زواجه. </a:t>
            </a:r>
            <a:endParaRPr lang="en-US" dirty="0">
              <a:cs typeface="ＭＳ Ｐゴシック" charset="0"/>
            </a:endParaRPr>
          </a:p>
        </p:txBody>
      </p:sp>
    </p:spTree>
    <p:extLst>
      <p:ext uri="{BB962C8B-B14F-4D97-AF65-F5344CB8AC3E}">
        <p14:creationId xmlns:p14="http://schemas.microsoft.com/office/powerpoint/2010/main" val="399621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Peter's emphasis is not so much on the salvation of believers as it is on the lack of salvation for unbelievers. </a:t>
            </a:r>
          </a:p>
          <a:p>
            <a:endParaRPr lang="en-US"/>
          </a:p>
          <a:p>
            <a:r>
              <a:rPr lang="en-US"/>
              <a:t>But this focus on the negative should be a positive for 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866580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هو أيضًا أدعى أنه تخلى عن إيمانه (اقرأ الفقرة الثانية أعلاه).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193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ابتدأ الآن التلويح بعلم قوس قزح أيضًا. والأحزن من ذلك...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007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يذكر موقع “</a:t>
            </a:r>
            <a:r>
              <a:rPr lang="en-SG" b="1" dirty="0">
                <a:latin typeface="Arial" panose="020B0604020202020204" pitchFamily="34" charset="0"/>
                <a:cs typeface="Arial" panose="020B0604020202020204" pitchFamily="34" charset="0"/>
              </a:rPr>
              <a:t>Friendly Atheist” </a:t>
            </a:r>
            <a:r>
              <a:rPr lang="ar-SA" b="1" dirty="0">
                <a:latin typeface="Arial" panose="020B0604020202020204" pitchFamily="34" charset="0"/>
                <a:cs typeface="Arial" panose="020B0604020202020204" pitchFamily="34" charset="0"/>
              </a:rPr>
              <a:t>إلى "أن الرجل الذي كان يحث المسيحيين على اعتناق "العفة" إذا أرادوا زواجًا سعيدًا، قد أنهى زواجه الآن."</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a:t>
            </a:r>
          </a:p>
          <a:p>
            <a:pPr algn="r" rtl="1"/>
            <a:r>
              <a:rPr lang="ar-SA" b="1" dirty="0">
                <a:latin typeface="Arial" panose="020B0604020202020204" pitchFamily="34" charset="0"/>
                <a:cs typeface="Arial" panose="020B0604020202020204" pitchFamily="34" charset="0"/>
              </a:rPr>
              <a:t>في الأخبار التي تؤكد نهاية حقبة، أعلن جوشوا هاريس أنه هو وزوجته شانون قد أنفصلا. </a:t>
            </a:r>
          </a:p>
          <a:p>
            <a:pPr algn="r" rtl="1"/>
            <a:r>
              <a:rPr lang="ar-SA" b="1" dirty="0">
                <a:latin typeface="Arial" panose="020B0604020202020204" pitchFamily="34" charset="0"/>
                <a:cs typeface="Arial" panose="020B0604020202020204" pitchFamily="34" charset="0"/>
              </a:rPr>
              <a:t>لماذا هذا يستحق الملاحظة؟ لأن هاريس هو المؤلف سئ السمعة لكتاب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الصادر عام 1997 الذي أطلق حركة "ثقافة النقاء" بين المسيحيين الإنجيليين. تزوج من شانون بعد سنوات قليلة من إصدار كتابه وكتب عن العلاقة في كتابه: </a:t>
            </a:r>
            <a:r>
              <a:rPr lang="en-SG" b="1" dirty="0">
                <a:latin typeface="Arial" panose="020B0604020202020204" pitchFamily="34" charset="0"/>
                <a:cs typeface="Arial" panose="020B0604020202020204" pitchFamily="34" charset="0"/>
              </a:rPr>
              <a:t>Boy Meets Girl, Say Hello to Courtship,  </a:t>
            </a:r>
            <a:r>
              <a:rPr lang="ar-SA" b="1" dirty="0">
                <a:latin typeface="Arial" panose="020B0604020202020204" pitchFamily="34" charset="0"/>
                <a:cs typeface="Arial" panose="020B0604020202020204" pitchFamily="34" charset="0"/>
              </a:rPr>
              <a:t>الذي صدر عام 2000.</a:t>
            </a:r>
          </a:p>
          <a:p>
            <a:pPr algn="r" rtl="1"/>
            <a:r>
              <a:rPr lang="ar-SA" b="1" dirty="0">
                <a:latin typeface="Arial" panose="020B0604020202020204" pitchFamily="34" charset="0"/>
                <a:cs typeface="Arial" panose="020B0604020202020204" pitchFamily="34" charset="0"/>
              </a:rPr>
              <a:t>الرجل الذي كان يحث المسيحيين على اعتناق "العفة" إذا أرادوا زواجًا سعيدًا، قد أنهى زواجه الآن. </a:t>
            </a:r>
          </a:p>
          <a:p>
            <a:pPr algn="r" rtl="1"/>
            <a:r>
              <a:rPr lang="ar-SA" b="1" dirty="0">
                <a:latin typeface="Arial" panose="020B0604020202020204" pitchFamily="34" charset="0"/>
                <a:cs typeface="Arial" panose="020B0604020202020204" pitchFamily="34" charset="0"/>
              </a:rPr>
              <a:t>لا نقول هذا بأي نوع من الابتهاج والشماتة، فلدى الزوجين ثلاثة أطفال سيتأثرون بهذا، وما يمرون به هو بينهم بكل معنى الكلمة. لا نعرف لماذا انفصلا، وبصراحة هذا الأمر لا يعنينا.</a:t>
            </a:r>
          </a:p>
          <a:p>
            <a:pPr algn="r" rtl="1"/>
            <a:r>
              <a:rPr lang="ar-SA" b="1" dirty="0">
                <a:latin typeface="Arial" panose="020B0604020202020204" pitchFamily="34" charset="0"/>
                <a:cs typeface="Arial" panose="020B0604020202020204" pitchFamily="34" charset="0"/>
              </a:rPr>
              <a:t>لكنه لا يزال جديرًا بالذكر لأن هاريس معروف جيدًا بإخبار الآخرين كيف يديرون علاقاتهم.</a:t>
            </a:r>
          </a:p>
          <a:p>
            <a:pPr algn="r" rtl="1"/>
            <a:r>
              <a:rPr lang="ar-SA" b="1" dirty="0">
                <a:latin typeface="Arial" panose="020B0604020202020204" pitchFamily="34" charset="0"/>
                <a:cs typeface="Arial" panose="020B0604020202020204" pitchFamily="34" charset="0"/>
              </a:rPr>
              <a:t>إن كتابه الذي صدر عندما كان بعمر 21 عامًا، نصح جيلاً كاملاً من المسيحيين لممارسة "التودد" بدلاً من المواعدة، ففي الآخر رأي فيها "مسارًا سريعًا" يقود إلى الطلاق. كذلك نصح هاريس بعدم "الخيانة العاطفية،" أي الوقوع في حب شخص لن تتزوجه في الآخر.</a:t>
            </a:r>
          </a:p>
          <a:p>
            <a:pPr algn="r" rtl="1"/>
            <a:r>
              <a:rPr lang="ar-SA" b="1" dirty="0">
                <a:latin typeface="Arial" panose="020B0604020202020204" pitchFamily="34" charset="0"/>
                <a:cs typeface="Arial" panose="020B0604020202020204" pitchFamily="34" charset="0"/>
              </a:rPr>
              <a:t>لقد تبنى كلماته أعدادًا لا حصر لها من الآباء، والخدام الشباب، وغيرهم من الشخصيات التي لديها سلطة كنسية. نتيجة ذلك، أعتبر العديد من الناس كلماته كأنها إنجيل، وانتهى بهم الأمر بالزواج من أي شخص أعجبوا به، وفي سن مبكر للغاية، وبدون أي خبرة سابقة في العلاقات.</a:t>
            </a:r>
          </a:p>
          <a:p>
            <a:pPr algn="r" rtl="1"/>
            <a:r>
              <a:rPr lang="ar-SA" b="1" dirty="0">
                <a:latin typeface="Arial" panose="020B0604020202020204" pitchFamily="34" charset="0"/>
                <a:cs typeface="Arial" panose="020B0604020202020204" pitchFamily="34" charset="0"/>
              </a:rPr>
              <a:t>سنوات قليلة مضت، انخرط هاريس في جولة اعتذار وتوضيحات، قائلاً أنه يأسف لتدمير حياة العديد من الناس. لكن العديد من معجبيه السابقين، وجدوا أن اعتذاراته فارغة وزائفة. بينما قال أن الكتاب سوف لن يطبع بعد الآن (أو يعاد طباعته)، إلا أن هاريس لم يعترف أنه كان مخطئًا من حيث المبدأ. ولا يزال يرفض علاقات </a:t>
            </a:r>
            <a:r>
              <a:rPr lang="en-SG" b="1" dirty="0">
                <a:latin typeface="Arial" panose="020B0604020202020204" pitchFamily="34" charset="0"/>
                <a:cs typeface="Arial" panose="020B0604020202020204" pitchFamily="34" charset="0"/>
              </a:rPr>
              <a:t>LGBTQ. </a:t>
            </a:r>
            <a:r>
              <a:rPr lang="ar-SA" b="1" dirty="0">
                <a:latin typeface="Arial" panose="020B0604020202020204" pitchFamily="34" charset="0"/>
                <a:cs typeface="Arial" panose="020B0604020202020204" pitchFamily="34" charset="0"/>
              </a:rPr>
              <a:t>في الوقت الذي يقول فيه أن المواعدة قد يكون لها فوائدها حتى لو لم تقد إلى الزواج، فهو يلوم الناس في كيفية اتباعهم لنصيحته، وليس جوهر النصيحة ذاتها. </a:t>
            </a:r>
          </a:p>
          <a:p>
            <a:pPr algn="r" rtl="1"/>
            <a:r>
              <a:rPr lang="ar-SA" b="1" dirty="0">
                <a:latin typeface="Arial" panose="020B0604020202020204" pitchFamily="34" charset="0"/>
                <a:cs typeface="Arial" panose="020B0604020202020204" pitchFamily="34" charset="0"/>
              </a:rPr>
              <a:t>والان فإن الرجل الذي أقنع عددًا لا يحصى من المسيحيين ليقرروا الزواج بشكل مفاجئ قبل أن يعرفوا أنفسهم حقًا سيكون عازبًا مرة أخرى.</a:t>
            </a:r>
          </a:p>
          <a:p>
            <a:pPr algn="r" rtl="1"/>
            <a:r>
              <a:rPr lang="ar-SA" b="1" dirty="0">
                <a:latin typeface="Arial" panose="020B0604020202020204" pitchFamily="34" charset="0"/>
                <a:cs typeface="Arial" panose="020B0604020202020204" pitchFamily="34" charset="0"/>
              </a:rPr>
              <a:t>قد يكون من المغري الشماته بهذه الأخبار، ضع في أعتبارك، أن هاريس كان متلقنًا ايضًا. ففي حين أنه مسؤول مسؤولية كاملة كشخص بالغ عن إدامة مسؤوليات مسمومة، فقد نشأ في نفس ثقافة النقاء المسمومة التي شجّع قرا</a:t>
            </a:r>
            <a:r>
              <a:rPr lang="ar-JO" b="1" dirty="0">
                <a:latin typeface="Arial" panose="020B0604020202020204" pitchFamily="34" charset="0"/>
                <a:cs typeface="Arial" panose="020B0604020202020204" pitchFamily="34" charset="0"/>
              </a:rPr>
              <a:t>ئ</a:t>
            </a:r>
            <a:r>
              <a:rPr lang="ar-SA" b="1" dirty="0">
                <a:latin typeface="Arial" panose="020B0604020202020204" pitchFamily="34" charset="0"/>
                <a:cs typeface="Arial" panose="020B0604020202020204" pitchFamily="34" charset="0"/>
              </a:rPr>
              <a:t>ه عليها. من المحتمل أنه لم يكن يعرف أي شئ على نحو أفضل عندما أصبح بغير قصد والد الحركة.</a:t>
            </a:r>
          </a:p>
          <a:p>
            <a:pPr algn="r" rtl="1"/>
            <a:r>
              <a:rPr lang="ar-SA" b="1" dirty="0">
                <a:latin typeface="Arial" panose="020B0604020202020204" pitchFamily="34" charset="0"/>
                <a:cs typeface="Arial" panose="020B0604020202020204" pitchFamily="34" charset="0"/>
              </a:rPr>
              <a:t>إن أخبار انفصاله تؤكد بشكل أساسي ما كنا نعرفه بالفعل: أن ثقافة النقاء تقدم وعودًا غير عادية لا يمكن في النهاية الوفاء بها.</a:t>
            </a:r>
          </a:p>
          <a:p>
            <a:pPr algn="r" rtl="1"/>
            <a:r>
              <a:rPr lang="ar-SA" b="1" dirty="0">
                <a:latin typeface="Arial" panose="020B0604020202020204" pitchFamily="34" charset="0"/>
                <a:cs typeface="Arial" panose="020B0604020202020204" pitchFamily="34" charset="0"/>
              </a:rPr>
              <a:t>كانت الرسالة المتداولة في 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هي: أتبع هذه القواعد، وسيكون زواجك في أمان. ستكون علاقتك أكثر نجاحًا وسعادة من علاقات أقرانك الذين تواعدوا قبل أن يستقروا.</a:t>
            </a:r>
          </a:p>
          <a:p>
            <a:pPr algn="r" rtl="1"/>
            <a:r>
              <a:rPr lang="ar-SA" b="1" dirty="0">
                <a:latin typeface="Arial" panose="020B0604020202020204" pitchFamily="34" charset="0"/>
                <a:cs typeface="Arial" panose="020B0604020202020204" pitchFamily="34" charset="0"/>
              </a:rPr>
              <a:t>وكما أتضح لنا، فإن العلاقات معقدة كما في الأشخاص أنفسهم. فالتعفف عن العلاقات الجنسية لا يغيّر ذلك. والمواعدة من حولك لا تغيّر ذلك. على أي حال، لا يوجد أي "قواعد" مضمونة. </a:t>
            </a:r>
          </a:p>
          <a:p>
            <a:pPr algn="r" rtl="1"/>
            <a:r>
              <a:rPr lang="ar-SA" b="1" dirty="0">
                <a:latin typeface="Arial" panose="020B0604020202020204" pitchFamily="34" charset="0"/>
                <a:cs typeface="Arial" panose="020B0604020202020204" pitchFamily="34" charset="0"/>
              </a:rPr>
              <a:t>مضى وقت طويل على المدافعين عن "النقاء" لتحديث كتيباتهم الإرشادية.</a:t>
            </a:r>
          </a:p>
          <a:p>
            <a:pPr algn="r" rtl="1"/>
            <a:r>
              <a:rPr lang="ar-SA" b="1" dirty="0">
                <a:latin typeface="Arial" panose="020B0604020202020204" pitchFamily="34" charset="0"/>
                <a:cs typeface="Arial" panose="020B0604020202020204" pitchFamily="34" charset="0"/>
              </a:rPr>
              <a:t>المدافع عن "ثقافة النقاء" جوشوا هاريس يعلن انفصاله عن زوجته</a:t>
            </a:r>
          </a:p>
          <a:p>
            <a:pPr algn="r" rtl="1"/>
            <a:r>
              <a:rPr lang="ar-SA" b="1" dirty="0">
                <a:latin typeface="Arial" panose="020B0604020202020204" pitchFamily="34" charset="0"/>
                <a:cs typeface="Arial" panose="020B0604020202020204" pitchFamily="34" charset="0"/>
              </a:rPr>
              <a:t>بقلم سارهابيث كابلن</a:t>
            </a:r>
          </a:p>
          <a:p>
            <a:pPr algn="r" rtl="1"/>
            <a:r>
              <a:rPr lang="ar-SA" b="1" dirty="0">
                <a:latin typeface="Arial" panose="020B0604020202020204" pitchFamily="34" charset="0"/>
                <a:cs typeface="Arial" panose="020B0604020202020204" pitchFamily="34" charset="0"/>
              </a:rPr>
              <a:t>18 تموز 2019</a:t>
            </a:r>
          </a:p>
          <a:p>
            <a:endParaRPr lang="en-SG"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b="1" dirty="0">
                <a:latin typeface="Arial" panose="020B0604020202020204" pitchFamily="34" charset="0"/>
                <a:cs typeface="Arial" panose="020B0604020202020204" pitchFamily="34" charset="0"/>
                <a:hlinkClick r:id="rId3"/>
              </a:rPr>
              <a:t>By Sarahbeth Caplin</a:t>
            </a:r>
            <a:r>
              <a:rPr lang="en-SG" b="1"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July 18, 2019 </a:t>
            </a: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friendlyatheist.patheos.com</a:t>
            </a:r>
            <a:r>
              <a:rPr lang="en-SG" b="1" dirty="0">
                <a:latin typeface="Arial" panose="020B0604020202020204" pitchFamily="34" charset="0"/>
                <a:cs typeface="Arial" panose="020B0604020202020204" pitchFamily="34" charset="0"/>
              </a:rPr>
              <a:t>/2019/07/18/purity-culture-advocate-joshua-harris-announces-separation-from-spouse/</a:t>
            </a:r>
          </a:p>
          <a:p>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سنرى اليوم ثلاثة أشياء نحتاج معرفتها لننمو في النعمة بدلاً من الوقوع في فخ التعاليم الكاذبة. </a:t>
            </a:r>
            <a:endParaRPr lang="en-SG"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E240-0A79-B768-C6AE-DB2F9F4557E5}"/>
            </a:ext>
          </a:extLst>
        </p:cNvPr>
        <p:cNvGrpSpPr/>
        <p:nvPr/>
      </p:nvGrpSpPr>
      <p:grpSpPr>
        <a:xfrm>
          <a:off x="0" y="0"/>
          <a:ext cx="0" cy="0"/>
          <a:chOff x="0" y="0"/>
          <a:chExt cx="0" cy="0"/>
        </a:xfrm>
      </p:grpSpPr>
      <p:sp>
        <p:nvSpPr>
          <p:cNvPr id="947201" name="Rectangle 7">
            <a:extLst>
              <a:ext uri="{FF2B5EF4-FFF2-40B4-BE49-F238E27FC236}">
                <a16:creationId xmlns:a16="http://schemas.microsoft.com/office/drawing/2014/main" id="{DFC08D88-24B0-E52B-6A3F-AA8911E7509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16AAB-A2F7-AF41-8342-94B4118CB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7202" name="Rectangle 2">
            <a:extLst>
              <a:ext uri="{FF2B5EF4-FFF2-40B4-BE49-F238E27FC236}">
                <a16:creationId xmlns:a16="http://schemas.microsoft.com/office/drawing/2014/main" id="{CD5A491E-5832-0826-C2A9-EB35D6CD4D52}"/>
              </a:ext>
            </a:extLst>
          </p:cNvPr>
          <p:cNvSpPr>
            <a:spLocks noGrp="1" noRot="1" noChangeAspect="1" noChangeArrowheads="1" noTextEdit="1"/>
          </p:cNvSpPr>
          <p:nvPr>
            <p:ph type="sldImg"/>
          </p:nvPr>
        </p:nvSpPr>
        <p:spPr>
          <a:ln/>
        </p:spPr>
      </p:sp>
      <p:sp>
        <p:nvSpPr>
          <p:cNvPr id="947203" name="Rectangle 3">
            <a:extLst>
              <a:ext uri="{FF2B5EF4-FFF2-40B4-BE49-F238E27FC236}">
                <a16:creationId xmlns:a16="http://schemas.microsoft.com/office/drawing/2014/main" id="{A728A62D-4972-17B2-C4E4-98217EC5E2A2}"/>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atin typeface="Times New Roman" charset="0"/>
                <a:ea typeface="ＭＳ Ｐゴシック" charset="0"/>
                <a:cs typeface="ＭＳ Ｐゴシック" charset="0"/>
              </a:rPr>
              <a:t>What do Christians need to know to fight heresy? As a teenager, I thought we needed to know the many details of what false teachers believe. But this was impossible, as the number of heresies continues to grow and change. </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What we need, according to Peter, is:</a:t>
            </a:r>
          </a:p>
          <a:p>
            <a:pPr marL="228600" indent="-228600" eaLnBrk="1" hangingPunct="1">
              <a:buAutoNum type="arabicParenBoth"/>
            </a:pPr>
            <a:r>
              <a:rPr lang="en-US">
                <a:latin typeface="Times New Roman" charset="0"/>
                <a:ea typeface="ＭＳ Ｐゴシック" charset="0"/>
                <a:cs typeface="ＭＳ Ｐゴシック" charset="0"/>
              </a:rPr>
              <a:t>Knowledge of our election, </a:t>
            </a:r>
          </a:p>
          <a:p>
            <a:pPr marL="228600" indent="-228600" eaLnBrk="1" hangingPunct="1">
              <a:buAutoNum type="arabicParenBoth"/>
            </a:pPr>
            <a:r>
              <a:rPr lang="en-US">
                <a:latin typeface="Times New Roman" charset="0"/>
                <a:ea typeface="ＭＳ Ｐゴシック" charset="0"/>
                <a:cs typeface="ＭＳ Ｐゴシック" charset="0"/>
              </a:rPr>
              <a:t>Knowledge of the character of false teachers (not necessarily all their teachings), and </a:t>
            </a:r>
          </a:p>
          <a:p>
            <a:pPr marL="228600" indent="-228600" eaLnBrk="1" hangingPunct="1">
              <a:buAutoNum type="arabicParenBoth"/>
            </a:pPr>
            <a:r>
              <a:rPr lang="en-US">
                <a:latin typeface="Times New Roman" charset="0"/>
                <a:ea typeface="ＭＳ Ｐゴシック" charset="0"/>
                <a:cs typeface="ＭＳ Ｐゴシック" charset="0"/>
              </a:rPr>
              <a:t>Knowledge of the Rapture</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5481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p:txBody>
      </p:sp>
    </p:spTree>
    <p:extLst>
      <p:ext uri="{BB962C8B-B14F-4D97-AF65-F5344CB8AC3E}">
        <p14:creationId xmlns:p14="http://schemas.microsoft.com/office/powerpoint/2010/main" val="1940177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Who here wants more knowledge? Raise your hand.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866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Students, what do you think of your education so far? Some students are just getting going, while for others, May (or graduation) can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come soon enough</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39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exists one of the most important passages on the nature of OT prophecy. It is not the dictation view of the Quran or the Book of Mormon. Instead, we see God guiding inerrant words but in the various styles of biblical authors.</a:t>
            </a:r>
          </a:p>
          <a:p>
            <a:endParaRPr lang="en-US"/>
          </a:p>
          <a:p>
            <a:r>
              <a:rPr lang="en-US"/>
              <a:t>This is an important issue, as scholars such as Wayne Grudem have argued since the 1980s that genuine prophecy can be flawed yet still inspired today.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60477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all know that knowledge is infinite.</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This</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was made clear to me by one of my teachers. He told me, "We are giving you your PhD because we've educated you beyond your intelligence!"</a:t>
            </a:r>
          </a:p>
          <a:p>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In any case,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people have various opinions about education</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4446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Some love learning so they can hold their knowledge over others. If you</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re thinking about coming to seminary to show off your knowledge, you will be disappointed</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329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Others are at the other end of the spectrum and are anti-intellectual, thinking that education is a waste of time. Well, I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wouldn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encourage such people to come either!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2526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D3B19-4992-3442-B425-D1B359741C4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Peter avoids both of these extremes in 2 Peter. He wrote to his readers facing an internal problem of heresy, so he uses the words for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knowledge</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16 times in this short letter of three brief chapters—and he presents knowledge in a positive sense.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83380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However, while knowledge is important, we can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learn everything—so what do you really need to know? What</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ll</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be on the test?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6253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تتفكر في عدد الأشياء التي تريد معرفتها، قد يكون الأمر شاقًا. أنتم طلاب كلية اللاهوت، قد جئتم إلى الهيئة الإنجيلية الثقافية – الأردن لتحصلوا على إجابات لأسئلتكم، لكم الان فإن قائمة اسئلتكم قد كبرت! إذن ما هي الأمور الأساسية التي نحتاج حقًا إلى معرفتها؟</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لقد جئتم إلى المكان الصحيح، لأن بطرس لديه إجابات لكم في درس اليوم.</a:t>
            </a:r>
          </a:p>
        </p:txBody>
      </p:sp>
    </p:spTree>
    <p:extLst>
      <p:ext uri="{BB962C8B-B14F-4D97-AF65-F5344CB8AC3E}">
        <p14:creationId xmlns:p14="http://schemas.microsoft.com/office/powerpoint/2010/main" val="1752408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Greeks sought ideals perhaps more than any society at that time—looking for the perfect society (deemed to be Greek democracy), the perfect mind (thought to be Greek philosophy), and the perfect body (thus the Greek Olympics).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5485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In this context, Peter gives the divinely inspired version of perfect knowledge based on Jesus Christ.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8267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Today we</a:t>
            </a:r>
            <a:r>
              <a:rPr lang="mr-IN" b="1" dirty="0">
                <a:latin typeface="Arial" panose="020B0604020202020204" pitchFamily="34" charset="0"/>
                <a:ea typeface="ＭＳ Ｐゴシック" charset="0"/>
                <a:cs typeface="Arial"/>
              </a:rPr>
              <a:t>'</a:t>
            </a:r>
            <a:r>
              <a:rPr lang="en-US" b="1" dirty="0" err="1">
                <a:latin typeface="Arial" panose="020B0604020202020204" pitchFamily="34" charset="0"/>
                <a:ea typeface="ＭＳ Ｐゴシック" charset="0"/>
                <a:cs typeface="Arial" panose="020B0604020202020204" pitchFamily="34" charset="0"/>
              </a:rPr>
              <a:t>ll</a:t>
            </a:r>
            <a:r>
              <a:rPr lang="en-US" b="1" dirty="0">
                <a:latin typeface="Arial" panose="020B0604020202020204" pitchFamily="34" charset="0"/>
                <a:ea typeface="ＭＳ Ｐゴシック" charset="0"/>
                <a:cs typeface="Arial" panose="020B0604020202020204" pitchFamily="34" charset="0"/>
              </a:rPr>
              <a:t> see the knowledge that God gives you, and then what we should do with that knowledge. The title of this message is </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What to Know, What to Do.</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 These are our two main points.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we need to know—and then do—are in the first eleven verses of 2 Peter</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18460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 first, know that…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marL="112713" indent="-112713" defTabSz="1020763"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4224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0.xml"/><Relationship Id="rId4" Type="http://schemas.openxmlformats.org/officeDocument/2006/relationships/image" Target="../media/image16.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34681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9612936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5208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250656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96529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4753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54102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868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5930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919130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3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366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28C69F-1260-304A-B6B1-EA51CD69B7A1}" type="slidenum">
              <a:rPr lang="en-US" smtClean="0"/>
              <a:pPr>
                <a:defRPr/>
              </a:pPr>
              <a:t>‹#›</a:t>
            </a:fld>
            <a:endParaRPr lang="en-US" dirty="0"/>
          </a:p>
        </p:txBody>
      </p:sp>
    </p:spTree>
    <p:extLst>
      <p:ext uri="{BB962C8B-B14F-4D97-AF65-F5344CB8AC3E}">
        <p14:creationId xmlns:p14="http://schemas.microsoft.com/office/powerpoint/2010/main" val="3357109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634BC8-9712-464C-A581-534340FFAEF2}" type="slidenum">
              <a:rPr lang="en-US" smtClean="0"/>
              <a:pPr>
                <a:defRPr/>
              </a:pPr>
              <a:t>‹#›</a:t>
            </a:fld>
            <a:endParaRPr lang="en-US" dirty="0"/>
          </a:p>
        </p:txBody>
      </p:sp>
    </p:spTree>
    <p:extLst>
      <p:ext uri="{BB962C8B-B14F-4D97-AF65-F5344CB8AC3E}">
        <p14:creationId xmlns:p14="http://schemas.microsoft.com/office/powerpoint/2010/main" val="1020719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359818-3128-2F42-8087-0DD1E07B2581}" type="slidenum">
              <a:rPr lang="en-US" smtClean="0"/>
              <a:pPr>
                <a:defRPr/>
              </a:pPr>
              <a:t>‹#›</a:t>
            </a:fld>
            <a:endParaRPr lang="en-US" dirty="0"/>
          </a:p>
        </p:txBody>
      </p:sp>
    </p:spTree>
    <p:extLst>
      <p:ext uri="{BB962C8B-B14F-4D97-AF65-F5344CB8AC3E}">
        <p14:creationId xmlns:p14="http://schemas.microsoft.com/office/powerpoint/2010/main" val="18435069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B689B-F15E-744A-B9D3-D71544618447}" type="slidenum">
              <a:rPr lang="en-US" smtClean="0"/>
              <a:pPr>
                <a:defRPr/>
              </a:pPr>
              <a:t>‹#›</a:t>
            </a:fld>
            <a:endParaRPr lang="en-US" dirty="0"/>
          </a:p>
        </p:txBody>
      </p:sp>
    </p:spTree>
    <p:extLst>
      <p:ext uri="{BB962C8B-B14F-4D97-AF65-F5344CB8AC3E}">
        <p14:creationId xmlns:p14="http://schemas.microsoft.com/office/powerpoint/2010/main" val="215038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4D090FD5-2CBE-3343-B423-EA1EC010C678}" type="slidenum">
              <a:rPr lang="en-US"/>
              <a:pPr>
                <a:defRPr/>
              </a:pPr>
              <a:t>‹#›</a:t>
            </a:fld>
            <a:endParaRPr lang="en-US"/>
          </a:p>
        </p:txBody>
      </p:sp>
    </p:spTree>
    <p:extLst>
      <p:ext uri="{BB962C8B-B14F-4D97-AF65-F5344CB8AC3E}">
        <p14:creationId xmlns:p14="http://schemas.microsoft.com/office/powerpoint/2010/main" val="4200636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F66196-142F-B346-A1D2-B410EC2BC8A1}" type="slidenum">
              <a:rPr lang="en-US" smtClean="0"/>
              <a:pPr>
                <a:defRPr/>
              </a:pPr>
              <a:t>‹#›</a:t>
            </a:fld>
            <a:endParaRPr lang="en-US" dirty="0"/>
          </a:p>
        </p:txBody>
      </p:sp>
    </p:spTree>
    <p:extLst>
      <p:ext uri="{BB962C8B-B14F-4D97-AF65-F5344CB8AC3E}">
        <p14:creationId xmlns:p14="http://schemas.microsoft.com/office/powerpoint/2010/main" val="3670825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F76564-A09D-AA40-BF92-8CB68575123B}" type="slidenum">
              <a:rPr lang="en-US" smtClean="0"/>
              <a:pPr>
                <a:defRPr/>
              </a:pPr>
              <a:t>‹#›</a:t>
            </a:fld>
            <a:endParaRPr lang="en-US" dirty="0"/>
          </a:p>
        </p:txBody>
      </p:sp>
    </p:spTree>
    <p:extLst>
      <p:ext uri="{BB962C8B-B14F-4D97-AF65-F5344CB8AC3E}">
        <p14:creationId xmlns:p14="http://schemas.microsoft.com/office/powerpoint/2010/main" val="2098891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DF745F-3350-EC4C-B83E-F76588B9438E}" type="slidenum">
              <a:rPr lang="en-US" smtClean="0"/>
              <a:pPr>
                <a:defRPr/>
              </a:pPr>
              <a:t>‹#›</a:t>
            </a:fld>
            <a:endParaRPr lang="en-US" dirty="0"/>
          </a:p>
        </p:txBody>
      </p:sp>
    </p:spTree>
    <p:extLst>
      <p:ext uri="{BB962C8B-B14F-4D97-AF65-F5344CB8AC3E}">
        <p14:creationId xmlns:p14="http://schemas.microsoft.com/office/powerpoint/2010/main" val="1241751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D100E-45F0-054B-94B6-7A7E83647ADD}" type="slidenum">
              <a:rPr lang="en-US" smtClean="0"/>
              <a:pPr>
                <a:defRPr/>
              </a:pPr>
              <a:t>‹#›</a:t>
            </a:fld>
            <a:endParaRPr lang="en-US" dirty="0"/>
          </a:p>
        </p:txBody>
      </p:sp>
    </p:spTree>
    <p:extLst>
      <p:ext uri="{BB962C8B-B14F-4D97-AF65-F5344CB8AC3E}">
        <p14:creationId xmlns:p14="http://schemas.microsoft.com/office/powerpoint/2010/main" val="3708108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EACB60-E0E3-B14B-9187-2F7B228ECDED}" type="slidenum">
              <a:rPr lang="en-US" smtClean="0"/>
              <a:pPr>
                <a:defRPr/>
              </a:pPr>
              <a:t>‹#›</a:t>
            </a:fld>
            <a:endParaRPr lang="en-US" dirty="0"/>
          </a:p>
        </p:txBody>
      </p:sp>
    </p:spTree>
    <p:extLst>
      <p:ext uri="{BB962C8B-B14F-4D97-AF65-F5344CB8AC3E}">
        <p14:creationId xmlns:p14="http://schemas.microsoft.com/office/powerpoint/2010/main" val="30300850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48F7BB-65D6-0F4C-85A1-529484B414DB}" type="slidenum">
              <a:rPr lang="en-US" smtClean="0"/>
              <a:pPr>
                <a:defRPr/>
              </a:pPr>
              <a:t>‹#›</a:t>
            </a:fld>
            <a:endParaRPr lang="en-US" dirty="0"/>
          </a:p>
        </p:txBody>
      </p:sp>
    </p:spTree>
    <p:extLst>
      <p:ext uri="{BB962C8B-B14F-4D97-AF65-F5344CB8AC3E}">
        <p14:creationId xmlns:p14="http://schemas.microsoft.com/office/powerpoint/2010/main" val="2942946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6370D-7B5B-8A42-AA0F-5B158A11463E}" type="slidenum">
              <a:rPr lang="en-US" smtClean="0"/>
              <a:pPr>
                <a:defRPr/>
              </a:pPr>
              <a:t>‹#›</a:t>
            </a:fld>
            <a:endParaRPr lang="en-US" dirty="0"/>
          </a:p>
        </p:txBody>
      </p:sp>
    </p:spTree>
    <p:extLst>
      <p:ext uri="{BB962C8B-B14F-4D97-AF65-F5344CB8AC3E}">
        <p14:creationId xmlns:p14="http://schemas.microsoft.com/office/powerpoint/2010/main" val="10055842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5354B7-141A-D941-9203-8C31893F2617}" type="slidenum">
              <a:rPr lang="en-US" smtClean="0"/>
              <a:pPr>
                <a:defRPr/>
              </a:pPr>
              <a:t>‹#›</a:t>
            </a:fld>
            <a:endParaRPr lang="en-US" dirty="0"/>
          </a:p>
        </p:txBody>
      </p:sp>
    </p:spTree>
    <p:extLst>
      <p:ext uri="{BB962C8B-B14F-4D97-AF65-F5344CB8AC3E}">
        <p14:creationId xmlns:p14="http://schemas.microsoft.com/office/powerpoint/2010/main" val="217858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3B89DC-3B9D-1644-80FA-D6E30CEB8097}" type="slidenum">
              <a:rPr lang="en-US" smtClean="0"/>
              <a:pPr>
                <a:defRPr/>
              </a:pPr>
              <a:t>‹#›</a:t>
            </a:fld>
            <a:endParaRPr lang="en-US" dirty="0"/>
          </a:p>
        </p:txBody>
      </p:sp>
    </p:spTree>
    <p:extLst>
      <p:ext uri="{BB962C8B-B14F-4D97-AF65-F5344CB8AC3E}">
        <p14:creationId xmlns:p14="http://schemas.microsoft.com/office/powerpoint/2010/main" val="2900609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B15D9E-1AAE-C14C-8EF0-05296192A0CB}" type="slidenum">
              <a:rPr lang="en-US" smtClean="0"/>
              <a:pPr>
                <a:defRPr/>
              </a:pPr>
              <a:t>‹#›</a:t>
            </a:fld>
            <a:endParaRPr lang="en-US" dirty="0"/>
          </a:p>
        </p:txBody>
      </p:sp>
    </p:spTree>
    <p:extLst>
      <p:ext uri="{BB962C8B-B14F-4D97-AF65-F5344CB8AC3E}">
        <p14:creationId xmlns:p14="http://schemas.microsoft.com/office/powerpoint/2010/main" val="13824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C5192A2-FBE2-2545-A8CC-983CD42A3136}" type="slidenum">
              <a:rPr lang="en-US"/>
              <a:pPr>
                <a:defRPr/>
              </a:pPr>
              <a:t>‹#›</a:t>
            </a:fld>
            <a:endParaRPr lang="en-US"/>
          </a:p>
        </p:txBody>
      </p:sp>
    </p:spTree>
    <p:extLst>
      <p:ext uri="{BB962C8B-B14F-4D97-AF65-F5344CB8AC3E}">
        <p14:creationId xmlns:p14="http://schemas.microsoft.com/office/powerpoint/2010/main" val="3659330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C6A7EA-9D05-DD4A-9F5C-D0F30384E0FE}" type="slidenum">
              <a:rPr lang="en-US" smtClean="0"/>
              <a:pPr>
                <a:defRPr/>
              </a:pPr>
              <a:t>‹#›</a:t>
            </a:fld>
            <a:endParaRPr lang="en-US" dirty="0"/>
          </a:p>
        </p:txBody>
      </p:sp>
    </p:spTree>
    <p:extLst>
      <p:ext uri="{BB962C8B-B14F-4D97-AF65-F5344CB8AC3E}">
        <p14:creationId xmlns:p14="http://schemas.microsoft.com/office/powerpoint/2010/main" val="61197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25BC10D-99F3-4047-9026-7D184BEBC316}" type="slidenum">
              <a:rPr lang="en-US" smtClean="0"/>
              <a:pPr>
                <a:defRPr/>
              </a:pPr>
              <a:t>‹#›</a:t>
            </a:fld>
            <a:endParaRPr lang="en-US" dirty="0"/>
          </a:p>
        </p:txBody>
      </p:sp>
    </p:spTree>
    <p:extLst>
      <p:ext uri="{BB962C8B-B14F-4D97-AF65-F5344CB8AC3E}">
        <p14:creationId xmlns:p14="http://schemas.microsoft.com/office/powerpoint/2010/main" val="24492396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1ED72E4-775D-F04C-B13F-8B13ABF8F117}" type="slidenum">
              <a:rPr lang="en-US" smtClean="0"/>
              <a:pPr>
                <a:defRPr/>
              </a:pPr>
              <a:t>‹#›</a:t>
            </a:fld>
            <a:endParaRPr lang="en-US" dirty="0"/>
          </a:p>
        </p:txBody>
      </p:sp>
    </p:spTree>
    <p:extLst>
      <p:ext uri="{BB962C8B-B14F-4D97-AF65-F5344CB8AC3E}">
        <p14:creationId xmlns:p14="http://schemas.microsoft.com/office/powerpoint/2010/main" val="398103052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C2FC27-729F-6D4D-90F3-C7F5D2466506}" type="slidenum">
              <a:rPr lang="en-US" smtClean="0"/>
              <a:pPr>
                <a:defRPr/>
              </a:pPr>
              <a:t>‹#›</a:t>
            </a:fld>
            <a:endParaRPr lang="en-US" dirty="0"/>
          </a:p>
        </p:txBody>
      </p:sp>
    </p:spTree>
    <p:extLst>
      <p:ext uri="{BB962C8B-B14F-4D97-AF65-F5344CB8AC3E}">
        <p14:creationId xmlns:p14="http://schemas.microsoft.com/office/powerpoint/2010/main" val="182056075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9F6028F-8DB4-124B-979B-3FB086A4BC35}" type="slidenum">
              <a:rPr lang="en-US" smtClean="0"/>
              <a:pPr>
                <a:defRPr/>
              </a:pPr>
              <a:t>‹#›</a:t>
            </a:fld>
            <a:endParaRPr lang="en-US" dirty="0"/>
          </a:p>
        </p:txBody>
      </p:sp>
    </p:spTree>
    <p:extLst>
      <p:ext uri="{BB962C8B-B14F-4D97-AF65-F5344CB8AC3E}">
        <p14:creationId xmlns:p14="http://schemas.microsoft.com/office/powerpoint/2010/main" val="36565740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FEB5CD-49DA-EB4D-ACE8-9FD64FF9B302}" type="slidenum">
              <a:rPr lang="en-US" smtClean="0"/>
              <a:pPr>
                <a:defRPr/>
              </a:pPr>
              <a:t>‹#›</a:t>
            </a:fld>
            <a:endParaRPr lang="en-US" dirty="0"/>
          </a:p>
        </p:txBody>
      </p:sp>
    </p:spTree>
    <p:extLst>
      <p:ext uri="{BB962C8B-B14F-4D97-AF65-F5344CB8AC3E}">
        <p14:creationId xmlns:p14="http://schemas.microsoft.com/office/powerpoint/2010/main" val="273937030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2EB1CF-32CC-E343-A788-8E7880602CAE}" type="slidenum">
              <a:rPr lang="en-US" smtClean="0"/>
              <a:pPr>
                <a:defRPr/>
              </a:pPr>
              <a:t>‹#›</a:t>
            </a:fld>
            <a:endParaRPr lang="en-US" dirty="0"/>
          </a:p>
        </p:txBody>
      </p:sp>
    </p:spTree>
    <p:extLst>
      <p:ext uri="{BB962C8B-B14F-4D97-AF65-F5344CB8AC3E}">
        <p14:creationId xmlns:p14="http://schemas.microsoft.com/office/powerpoint/2010/main" val="316798371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D5AACE-133D-6D41-A828-326967DD7B7D}" type="slidenum">
              <a:rPr lang="en-US" smtClean="0"/>
              <a:pPr>
                <a:defRPr/>
              </a:pPr>
              <a:t>‹#›</a:t>
            </a:fld>
            <a:endParaRPr lang="en-US" dirty="0"/>
          </a:p>
        </p:txBody>
      </p:sp>
    </p:spTree>
    <p:extLst>
      <p:ext uri="{BB962C8B-B14F-4D97-AF65-F5344CB8AC3E}">
        <p14:creationId xmlns:p14="http://schemas.microsoft.com/office/powerpoint/2010/main" val="163938208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5682900-1153-534F-AE02-B9DC060238E6}" type="slidenum">
              <a:rPr lang="en-US" smtClean="0"/>
              <a:pPr>
                <a:defRPr/>
              </a:pPr>
              <a:t>‹#›</a:t>
            </a:fld>
            <a:endParaRPr lang="en-US" dirty="0"/>
          </a:p>
        </p:txBody>
      </p:sp>
    </p:spTree>
    <p:extLst>
      <p:ext uri="{BB962C8B-B14F-4D97-AF65-F5344CB8AC3E}">
        <p14:creationId xmlns:p14="http://schemas.microsoft.com/office/powerpoint/2010/main" val="304907539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AC8D3F4-F367-3E4E-82B7-5AB9D98C4488}" type="slidenum">
              <a:rPr lang="en-US" smtClean="0"/>
              <a:pPr>
                <a:defRPr/>
              </a:pPr>
              <a:t>‹#›</a:t>
            </a:fld>
            <a:endParaRPr lang="en-US" dirty="0"/>
          </a:p>
        </p:txBody>
      </p:sp>
    </p:spTree>
    <p:extLst>
      <p:ext uri="{BB962C8B-B14F-4D97-AF65-F5344CB8AC3E}">
        <p14:creationId xmlns:p14="http://schemas.microsoft.com/office/powerpoint/2010/main" val="5587220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0A048B-8DBA-1040-95A1-16E9577778FF}" type="slidenum">
              <a:rPr lang="en-US"/>
              <a:pPr>
                <a:defRPr/>
              </a:pPr>
              <a:t>‹#›</a:t>
            </a:fld>
            <a:endParaRPr lang="en-US"/>
          </a:p>
        </p:txBody>
      </p:sp>
    </p:spTree>
    <p:extLst>
      <p:ext uri="{BB962C8B-B14F-4D97-AF65-F5344CB8AC3E}">
        <p14:creationId xmlns:p14="http://schemas.microsoft.com/office/powerpoint/2010/main" val="4153573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955316A-0A4F-444C-B567-10CE997B3988}" type="slidenum">
              <a:rPr lang="en-US" smtClean="0"/>
              <a:pPr>
                <a:defRPr/>
              </a:pPr>
              <a:t>‹#›</a:t>
            </a:fld>
            <a:endParaRPr lang="en-US" dirty="0"/>
          </a:p>
        </p:txBody>
      </p:sp>
    </p:spTree>
    <p:extLst>
      <p:ext uri="{BB962C8B-B14F-4D97-AF65-F5344CB8AC3E}">
        <p14:creationId xmlns:p14="http://schemas.microsoft.com/office/powerpoint/2010/main" val="18055887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15BC4-D013-A545-800E-98C5CB3B8D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1E33C1-DAE5-734B-8C61-BD952A448D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181262-3BAF-8248-A826-423EAB53F86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DDF3FC-01ED-6F47-8CDD-BF271696200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D3FADB-CC7D-1A48-8D94-4BA7F24EC9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8C1340-F5A4-3C4A-A4EA-FEFD226492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B45AF4-B369-6A44-BF5C-E9C3ADA3C7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6861F7-9588-C549-8C04-BDE5427F4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124457-E6D6-EB4C-AD49-DB998C4C19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FE317671-43DD-9547-B4E9-740420BE596A}" type="slidenum">
              <a:rPr lang="en-US"/>
              <a:pPr>
                <a:defRPr/>
              </a:pPr>
              <a:t>‹#›</a:t>
            </a:fld>
            <a:endParaRPr lang="en-US"/>
          </a:p>
        </p:txBody>
      </p:sp>
    </p:spTree>
    <p:extLst>
      <p:ext uri="{BB962C8B-B14F-4D97-AF65-F5344CB8AC3E}">
        <p14:creationId xmlns:p14="http://schemas.microsoft.com/office/powerpoint/2010/main" val="831849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9B6C-0705-5C40-9222-BD10D6B124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28CE5-35BA-F94E-8278-D2291259AB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5BC53BF-E25E-DC40-8723-AAA436F663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2B9B46B-229E-F445-8EC9-F5BF6FB372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6D80BF-6D77-C34B-9C9D-B6215D6A50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B992560-F8D6-8D46-9D3E-67A3906E61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83B755D-37F7-F749-B7A1-0BA5DF1BE1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1253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B5E156A-0A84-A745-9F75-5730ADA394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784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076984-A7D7-2144-89DB-7F157250B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C3A2C8-2209-6749-8A70-ECCB7D3687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62C6BF26-993B-9640-BB72-911E181C0898}" type="slidenum">
              <a:rPr lang="en-US"/>
              <a:pPr>
                <a:defRPr/>
              </a:pPr>
              <a:t>‹#›</a:t>
            </a:fld>
            <a:endParaRPr lang="en-US"/>
          </a:p>
        </p:txBody>
      </p:sp>
    </p:spTree>
    <p:extLst>
      <p:ext uri="{BB962C8B-B14F-4D97-AF65-F5344CB8AC3E}">
        <p14:creationId xmlns:p14="http://schemas.microsoft.com/office/powerpoint/2010/main" val="21136260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F6F69D3-3175-9F4F-9469-49C23AFAE4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CA5D419-3063-C744-84FD-5B3DF8ED71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AD218C-0FA7-1947-95A1-E090F16A96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2681077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66710225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60041893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77865103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689218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12021472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324600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7E9E4FB6-BD62-9943-BD30-C1F0EDEAC3B3}" type="slidenum">
              <a:rPr lang="en-US"/>
              <a:pPr>
                <a:defRPr/>
              </a:pPr>
              <a:t>‹#›</a:t>
            </a:fld>
            <a:endParaRPr lang="en-US"/>
          </a:p>
        </p:txBody>
      </p:sp>
    </p:spTree>
    <p:extLst>
      <p:ext uri="{BB962C8B-B14F-4D97-AF65-F5344CB8AC3E}">
        <p14:creationId xmlns:p14="http://schemas.microsoft.com/office/powerpoint/2010/main" val="2558038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15927472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84814348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28967688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7506643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92222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3B76878A-7FC2-FC4F-8392-5D8D0CFF6031}" type="slidenum">
              <a:rPr lang="en-US"/>
              <a:pPr>
                <a:defRPr/>
              </a:pPr>
              <a:t>‹#›</a:t>
            </a:fld>
            <a:endParaRPr lang="en-US"/>
          </a:p>
        </p:txBody>
      </p:sp>
    </p:spTree>
    <p:extLst>
      <p:ext uri="{BB962C8B-B14F-4D97-AF65-F5344CB8AC3E}">
        <p14:creationId xmlns:p14="http://schemas.microsoft.com/office/powerpoint/2010/main" val="8953248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22150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7338F5B-B7B1-F145-8B8A-511D24B3E263}" type="slidenum">
              <a:rPr lang="en-US"/>
              <a:pPr>
                <a:defRPr/>
              </a:pPr>
              <a:t>‹#›</a:t>
            </a:fld>
            <a:endParaRPr lang="en-US"/>
          </a:p>
        </p:txBody>
      </p:sp>
    </p:spTree>
    <p:extLst>
      <p:ext uri="{BB962C8B-B14F-4D97-AF65-F5344CB8AC3E}">
        <p14:creationId xmlns:p14="http://schemas.microsoft.com/office/powerpoint/2010/main" val="16975922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591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6941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5D2DA05-FB69-F24E-8085-A8CAA050B74A}" type="slidenum">
              <a:rPr lang="en-US"/>
              <a:pPr>
                <a:defRPr/>
              </a:pPr>
              <a:t>‹#›</a:t>
            </a:fld>
            <a:endParaRPr lang="en-US"/>
          </a:p>
        </p:txBody>
      </p:sp>
    </p:spTree>
    <p:extLst>
      <p:ext uri="{BB962C8B-B14F-4D97-AF65-F5344CB8AC3E}">
        <p14:creationId xmlns:p14="http://schemas.microsoft.com/office/powerpoint/2010/main" val="11718607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453859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919EF8B-97AE-AF43-97EE-7E3760F61D4E}" type="slidenum">
              <a:rPr lang="en-US"/>
              <a:pPr>
                <a:defRPr/>
              </a:pPr>
              <a:t>‹#›</a:t>
            </a:fld>
            <a:endParaRPr lang="en-US"/>
          </a:p>
        </p:txBody>
      </p:sp>
    </p:spTree>
    <p:extLst>
      <p:ext uri="{BB962C8B-B14F-4D97-AF65-F5344CB8AC3E}">
        <p14:creationId xmlns:p14="http://schemas.microsoft.com/office/powerpoint/2010/main" val="308031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6880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830754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984255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587108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73583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4220979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885051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15769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8426587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86552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F1A261B-D2B9-C945-A00B-917F8407BF5D}" type="slidenum">
              <a:rPr lang="en-US"/>
              <a:pPr>
                <a:defRPr/>
              </a:pPr>
              <a:t>‹#›</a:t>
            </a:fld>
            <a:endParaRPr lang="en-US"/>
          </a:p>
        </p:txBody>
      </p:sp>
    </p:spTree>
    <p:extLst>
      <p:ext uri="{BB962C8B-B14F-4D97-AF65-F5344CB8AC3E}">
        <p14:creationId xmlns:p14="http://schemas.microsoft.com/office/powerpoint/2010/main" val="6267365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131618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46851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249167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034799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2/17/26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22160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2/17/26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678266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2/17/26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47367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328715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230759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14769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8FED19-0020-244A-B8BC-9C781E99D149}" type="slidenum">
              <a:rPr lang="en-US"/>
              <a:pPr>
                <a:defRPr/>
              </a:pPr>
              <a:t>‹#›</a:t>
            </a:fld>
            <a:endParaRPr lang="en-US"/>
          </a:p>
        </p:txBody>
      </p:sp>
    </p:spTree>
    <p:extLst>
      <p:ext uri="{BB962C8B-B14F-4D97-AF65-F5344CB8AC3E}">
        <p14:creationId xmlns:p14="http://schemas.microsoft.com/office/powerpoint/2010/main" val="2066496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394324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F79D39-30E0-564B-892C-D942DE15D6AC}" type="slidenum">
              <a:rPr lang="en-US"/>
              <a:pPr>
                <a:defRPr/>
              </a:pPr>
              <a:t>‹#›</a:t>
            </a:fld>
            <a:endParaRPr lang="en-US"/>
          </a:p>
        </p:txBody>
      </p:sp>
    </p:spTree>
    <p:extLst>
      <p:ext uri="{BB962C8B-B14F-4D97-AF65-F5344CB8AC3E}">
        <p14:creationId xmlns:p14="http://schemas.microsoft.com/office/powerpoint/2010/main" val="39979610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967564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1781933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0614704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661615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B2CE6-1F52-4D42-B5C3-39A8A8AADFE3}" type="datetimeFigureOut">
              <a:rPr lang="en-US" smtClean="0"/>
              <a:t>2/17/26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012882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95E72-EB9A-844C-8216-1C33C10D9152}" type="slidenum">
              <a:rPr lang="en-US"/>
              <a:pPr>
                <a:defRPr/>
              </a:pPr>
              <a:t>‹#›</a:t>
            </a:fld>
            <a:endParaRPr lang="en-US"/>
          </a:p>
        </p:txBody>
      </p:sp>
    </p:spTree>
    <p:extLst>
      <p:ext uri="{BB962C8B-B14F-4D97-AF65-F5344CB8AC3E}">
        <p14:creationId xmlns:p14="http://schemas.microsoft.com/office/powerpoint/2010/main" val="36245715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B2CE6-1F52-4D42-B5C3-39A8A8AADFE3}" type="datetimeFigureOut">
              <a:rPr lang="en-US" smtClean="0"/>
              <a:t>2/17/26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360767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B2CE6-1F52-4D42-B5C3-39A8A8AADFE3}" type="datetimeFigureOut">
              <a:rPr lang="en-US" smtClean="0"/>
              <a:t>2/17/26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163755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6867180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303507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471050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547609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61702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53454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93727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67362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06BC48E-DC11-604B-B3E1-4CCA5D3B58EB}" type="slidenum">
              <a:rPr lang="en-US"/>
              <a:pPr>
                <a:defRPr/>
              </a:pPr>
              <a:t>‹#›</a:t>
            </a:fld>
            <a:endParaRPr lang="en-US"/>
          </a:p>
        </p:txBody>
      </p:sp>
    </p:spTree>
    <p:extLst>
      <p:ext uri="{BB962C8B-B14F-4D97-AF65-F5344CB8AC3E}">
        <p14:creationId xmlns:p14="http://schemas.microsoft.com/office/powerpoint/2010/main" val="2915101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46822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027287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268507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88557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862326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32328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929072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77050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74703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498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0525BD4-4230-494E-AE6B-30609049BB5D}" type="slidenum">
              <a:rPr lang="en-US"/>
              <a:pPr>
                <a:defRPr/>
              </a:pPr>
              <a:t>‹#›</a:t>
            </a:fld>
            <a:endParaRPr lang="en-US"/>
          </a:p>
        </p:txBody>
      </p:sp>
    </p:spTree>
    <p:extLst>
      <p:ext uri="{BB962C8B-B14F-4D97-AF65-F5344CB8AC3E}">
        <p14:creationId xmlns:p14="http://schemas.microsoft.com/office/powerpoint/2010/main" val="9466449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51575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62152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55077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21391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97955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36970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489571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95069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66584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0216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0B832B2-760A-C649-982D-8C06807ABEF5}" type="slidenum">
              <a:rPr lang="en-US"/>
              <a:pPr>
                <a:defRPr/>
              </a:pPr>
              <a:t>‹#›</a:t>
            </a:fld>
            <a:endParaRPr lang="en-US"/>
          </a:p>
        </p:txBody>
      </p:sp>
    </p:spTree>
    <p:extLst>
      <p:ext uri="{BB962C8B-B14F-4D97-AF65-F5344CB8AC3E}">
        <p14:creationId xmlns:p14="http://schemas.microsoft.com/office/powerpoint/2010/main" val="42831587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9939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659181661"/>
      </p:ext>
    </p:extLst>
  </p:cSld>
  <p:clrMapOvr>
    <a:masterClrMapping/>
  </p:clrMapOvr>
  <p:transition>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1121810799"/>
      </p:ext>
    </p:extLst>
  </p:cSld>
  <p:clrMapOvr>
    <a:masterClrMapping/>
  </p:clrMapOvr>
  <p:transition>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2119361346"/>
      </p:ext>
    </p:extLst>
  </p:cSld>
  <p:clrMapOvr>
    <a:masterClrMapping/>
  </p:clrMapOvr>
  <p:transition>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3891927890"/>
      </p:ext>
    </p:extLst>
  </p:cSld>
  <p:clrMapOvr>
    <a:masterClrMapping/>
  </p:clrMapOvr>
  <p:transition>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147078455"/>
      </p:ext>
    </p:extLst>
  </p:cSld>
  <p:clrMapOvr>
    <a:masterClrMapping/>
  </p:clrMapOvr>
  <p:transition>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2674911509"/>
      </p:ext>
    </p:extLst>
  </p:cSld>
  <p:clrMapOvr>
    <a:masterClrMapping/>
  </p:clrMapOvr>
  <p:transition>
    <p:fade thruBlk="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809702605"/>
      </p:ext>
    </p:extLst>
  </p:cSld>
  <p:clrMapOvr>
    <a:masterClrMapping/>
  </p:clrMapOvr>
  <p:transition>
    <p:fade thruBlk="1"/>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1675488852"/>
      </p:ext>
    </p:extLst>
  </p:cSld>
  <p:clrMapOvr>
    <a:masterClrMapping/>
  </p:clrMapOvr>
  <p:transition>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196804993"/>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155D92-E591-974A-81D8-CA7D99A0E51F}" type="slidenum">
              <a:rPr lang="en-US"/>
              <a:pPr>
                <a:defRPr/>
              </a:pPr>
              <a:t>‹#›</a:t>
            </a:fld>
            <a:endParaRPr lang="en-US"/>
          </a:p>
        </p:txBody>
      </p:sp>
    </p:spTree>
    <p:extLst>
      <p:ext uri="{BB962C8B-B14F-4D97-AF65-F5344CB8AC3E}">
        <p14:creationId xmlns:p14="http://schemas.microsoft.com/office/powerpoint/2010/main" val="1721605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2411111980"/>
      </p:ext>
    </p:extLst>
  </p:cSld>
  <p:clrMapOvr>
    <a:masterClrMapping/>
  </p:clrMapOvr>
  <p:transition>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3785164498"/>
      </p:ext>
    </p:extLst>
  </p:cSld>
  <p:clrMapOvr>
    <a:masterClrMapping/>
  </p:clrMapOvr>
  <p:transition>
    <p:fade thruBlk="1"/>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9037579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2589607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31996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0630701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5425064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6956914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4914006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6390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522D417-6C53-DB46-8F03-CE44B67A8322}" type="slidenum">
              <a:rPr lang="en-US"/>
              <a:pPr>
                <a:defRPr/>
              </a:pPr>
              <a:t>‹#›</a:t>
            </a:fld>
            <a:endParaRPr lang="en-US"/>
          </a:p>
        </p:txBody>
      </p:sp>
    </p:spTree>
    <p:extLst>
      <p:ext uri="{BB962C8B-B14F-4D97-AF65-F5344CB8AC3E}">
        <p14:creationId xmlns:p14="http://schemas.microsoft.com/office/powerpoint/2010/main" val="24546587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1214664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5048116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9506952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655843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32972050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14777864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20166169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41612010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18631766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291670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8FF4812-A1BB-6546-84FD-39471889B589}" type="slidenum">
              <a:rPr lang="en-US"/>
              <a:pPr>
                <a:defRPr/>
              </a:pPr>
              <a:t>‹#›</a:t>
            </a:fld>
            <a:endParaRPr lang="en-US"/>
          </a:p>
        </p:txBody>
      </p:sp>
    </p:spTree>
    <p:extLst>
      <p:ext uri="{BB962C8B-B14F-4D97-AF65-F5344CB8AC3E}">
        <p14:creationId xmlns:p14="http://schemas.microsoft.com/office/powerpoint/2010/main" val="20941559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30110766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36830420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18104396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40913567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3040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a:lvl1pPr>
          </a:lstStyle>
          <a:p>
            <a:pPr>
              <a:defRPr/>
            </a:pPr>
            <a:fld id="{FEC9CBB7-C24B-164C-82B4-B2313448A1C8}" type="slidenum">
              <a:rPr lang="en-US"/>
              <a:pPr>
                <a:defRPr/>
              </a:pPr>
              <a:t>‹#›</a:t>
            </a:fld>
            <a:endParaRPr lang="en-US" dirty="0"/>
          </a:p>
        </p:txBody>
      </p:sp>
    </p:spTree>
    <p:extLst>
      <p:ext uri="{BB962C8B-B14F-4D97-AF65-F5344CB8AC3E}">
        <p14:creationId xmlns:p14="http://schemas.microsoft.com/office/powerpoint/2010/main" val="39984060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859D0D7-EF03-AE49-9735-9044C4AC18E6}" type="slidenum">
              <a:rPr lang="en-US"/>
              <a:pPr>
                <a:defRPr/>
              </a:pPr>
              <a:t>‹#›</a:t>
            </a:fld>
            <a:endParaRPr lang="en-US" dirty="0"/>
          </a:p>
        </p:txBody>
      </p:sp>
    </p:spTree>
    <p:extLst>
      <p:ext uri="{BB962C8B-B14F-4D97-AF65-F5344CB8AC3E}">
        <p14:creationId xmlns:p14="http://schemas.microsoft.com/office/powerpoint/2010/main" val="15028935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5E65380-6B4F-6044-92C8-36C75920EB99}" type="slidenum">
              <a:rPr lang="en-US"/>
              <a:pPr>
                <a:defRPr/>
              </a:pPr>
              <a:t>‹#›</a:t>
            </a:fld>
            <a:endParaRPr lang="en-US" dirty="0"/>
          </a:p>
        </p:txBody>
      </p:sp>
    </p:spTree>
    <p:extLst>
      <p:ext uri="{BB962C8B-B14F-4D97-AF65-F5344CB8AC3E}">
        <p14:creationId xmlns:p14="http://schemas.microsoft.com/office/powerpoint/2010/main" val="249414971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64196F-71E0-114D-9075-CC71FA59B8BC}" type="slidenum">
              <a:rPr lang="en-US"/>
              <a:pPr>
                <a:defRPr/>
              </a:pPr>
              <a:t>‹#›</a:t>
            </a:fld>
            <a:endParaRPr lang="en-US" dirty="0"/>
          </a:p>
        </p:txBody>
      </p:sp>
    </p:spTree>
    <p:extLst>
      <p:ext uri="{BB962C8B-B14F-4D97-AF65-F5344CB8AC3E}">
        <p14:creationId xmlns:p14="http://schemas.microsoft.com/office/powerpoint/2010/main" val="50335715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8BDA325-2AFF-B44A-9689-98D721CB864B}" type="slidenum">
              <a:rPr lang="en-US"/>
              <a:pPr>
                <a:defRPr/>
              </a:pPr>
              <a:t>‹#›</a:t>
            </a:fld>
            <a:endParaRPr lang="en-US" dirty="0"/>
          </a:p>
        </p:txBody>
      </p:sp>
    </p:spTree>
    <p:extLst>
      <p:ext uri="{BB962C8B-B14F-4D97-AF65-F5344CB8AC3E}">
        <p14:creationId xmlns:p14="http://schemas.microsoft.com/office/powerpoint/2010/main" val="21613959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F13EE2D-5C0E-594A-AF6E-FBB9BCE69F78}" type="slidenum">
              <a:rPr lang="en-US"/>
              <a:pPr>
                <a:defRPr/>
              </a:pPr>
              <a:t>‹#›</a:t>
            </a:fld>
            <a:endParaRPr lang="en-US" dirty="0"/>
          </a:p>
        </p:txBody>
      </p:sp>
    </p:spTree>
    <p:extLst>
      <p:ext uri="{BB962C8B-B14F-4D97-AF65-F5344CB8AC3E}">
        <p14:creationId xmlns:p14="http://schemas.microsoft.com/office/powerpoint/2010/main" val="4243149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C77D789-FFBB-614A-B6A2-119F76B0495A}" type="slidenum">
              <a:rPr lang="en-US"/>
              <a:pPr>
                <a:defRPr/>
              </a:pPr>
              <a:t>‹#›</a:t>
            </a:fld>
            <a:endParaRPr lang="en-US"/>
          </a:p>
        </p:txBody>
      </p:sp>
    </p:spTree>
    <p:extLst>
      <p:ext uri="{BB962C8B-B14F-4D97-AF65-F5344CB8AC3E}">
        <p14:creationId xmlns:p14="http://schemas.microsoft.com/office/powerpoint/2010/main" val="1754192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31873A5-EE30-124B-96FD-98FA322A60F4}" type="slidenum">
              <a:rPr lang="en-US"/>
              <a:pPr>
                <a:defRPr/>
              </a:pPr>
              <a:t>‹#›</a:t>
            </a:fld>
            <a:endParaRPr lang="en-US" dirty="0"/>
          </a:p>
        </p:txBody>
      </p:sp>
    </p:spTree>
    <p:extLst>
      <p:ext uri="{BB962C8B-B14F-4D97-AF65-F5344CB8AC3E}">
        <p14:creationId xmlns:p14="http://schemas.microsoft.com/office/powerpoint/2010/main" val="28268207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8DA7C0-DB6A-7244-97EF-421B59B0F366}" type="slidenum">
              <a:rPr lang="en-US"/>
              <a:pPr>
                <a:defRPr/>
              </a:pPr>
              <a:t>‹#›</a:t>
            </a:fld>
            <a:endParaRPr lang="en-US" dirty="0"/>
          </a:p>
        </p:txBody>
      </p:sp>
    </p:spTree>
    <p:extLst>
      <p:ext uri="{BB962C8B-B14F-4D97-AF65-F5344CB8AC3E}">
        <p14:creationId xmlns:p14="http://schemas.microsoft.com/office/powerpoint/2010/main" val="1588854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AB9AA5-C221-6647-852E-8FC0F68712D8}" type="slidenum">
              <a:rPr lang="en-US"/>
              <a:pPr>
                <a:defRPr/>
              </a:pPr>
              <a:t>‹#›</a:t>
            </a:fld>
            <a:endParaRPr lang="en-US" dirty="0"/>
          </a:p>
        </p:txBody>
      </p:sp>
    </p:spTree>
    <p:extLst>
      <p:ext uri="{BB962C8B-B14F-4D97-AF65-F5344CB8AC3E}">
        <p14:creationId xmlns:p14="http://schemas.microsoft.com/office/powerpoint/2010/main" val="11942125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70AF3AF-D2F0-474F-83BC-C1F2D6DD6EF6}" type="slidenum">
              <a:rPr lang="en-US"/>
              <a:pPr>
                <a:defRPr/>
              </a:pPr>
              <a:t>‹#›</a:t>
            </a:fld>
            <a:endParaRPr lang="en-US" dirty="0"/>
          </a:p>
        </p:txBody>
      </p:sp>
    </p:spTree>
    <p:extLst>
      <p:ext uri="{BB962C8B-B14F-4D97-AF65-F5344CB8AC3E}">
        <p14:creationId xmlns:p14="http://schemas.microsoft.com/office/powerpoint/2010/main" val="2249904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6D85E6-2EF1-464A-B5B0-AC828B926CF5}" type="slidenum">
              <a:rPr lang="en-US"/>
              <a:pPr>
                <a:defRPr/>
              </a:pPr>
              <a:t>‹#›</a:t>
            </a:fld>
            <a:endParaRPr lang="en-US" dirty="0"/>
          </a:p>
        </p:txBody>
      </p:sp>
    </p:spTree>
    <p:extLst>
      <p:ext uri="{BB962C8B-B14F-4D97-AF65-F5344CB8AC3E}">
        <p14:creationId xmlns:p14="http://schemas.microsoft.com/office/powerpoint/2010/main" val="35424955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59358"/>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120634"/>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121761"/>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13682"/>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40275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AD38BC5-AF86-2F43-80EB-2B609BC9212D}" type="slidenum">
              <a:rPr lang="en-US"/>
              <a:pPr>
                <a:defRPr/>
              </a:pPr>
              <a:t>‹#›</a:t>
            </a:fld>
            <a:endParaRPr lang="en-US"/>
          </a:p>
        </p:txBody>
      </p:sp>
    </p:spTree>
    <p:extLst>
      <p:ext uri="{BB962C8B-B14F-4D97-AF65-F5344CB8AC3E}">
        <p14:creationId xmlns:p14="http://schemas.microsoft.com/office/powerpoint/2010/main" val="11144098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023050"/>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522816"/>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972776"/>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411091"/>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550120"/>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72869"/>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636661"/>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21979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959958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7338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1026"/>
          <p:cNvSpPr>
            <a:spLocks noGrp="1" noChangeArrowheads="1"/>
          </p:cNvSpPr>
          <p:nvPr>
            <p:ph type="ctrTitle"/>
          </p:nvPr>
        </p:nvSpPr>
        <p:spPr>
          <a:xfrm>
            <a:off x="304800" y="2286000"/>
            <a:ext cx="7467600" cy="11430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34499"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B14DA14F-8466-9B48-8328-463566C866ED}" type="slidenum">
              <a:rPr lang="en-US"/>
              <a:pPr>
                <a:defRPr/>
              </a:pPr>
              <a:t>‹#›</a:t>
            </a:fld>
            <a:endParaRPr lang="en-US"/>
          </a:p>
        </p:txBody>
      </p:sp>
    </p:spTree>
    <p:extLst>
      <p:ext uri="{BB962C8B-B14F-4D97-AF65-F5344CB8AC3E}">
        <p14:creationId xmlns:p14="http://schemas.microsoft.com/office/powerpoint/2010/main" val="38139170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991176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947714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436922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15629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229465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510603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244643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66324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26250838"/>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06392239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9CC50F2-643C-044B-ADD2-DE83BB33746B}" type="slidenum">
              <a:rPr lang="en-US"/>
              <a:pPr>
                <a:defRPr/>
              </a:pPr>
              <a:t>‹#›</a:t>
            </a:fld>
            <a:endParaRPr lang="en-US"/>
          </a:p>
        </p:txBody>
      </p:sp>
    </p:spTree>
    <p:extLst>
      <p:ext uri="{BB962C8B-B14F-4D97-AF65-F5344CB8AC3E}">
        <p14:creationId xmlns:p14="http://schemas.microsoft.com/office/powerpoint/2010/main" val="332645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35885838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55403966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739085432"/>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16371650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61048226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06566212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7767473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728538686"/>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20787705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1924312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A4DF1A5-D037-6942-B3D3-42E8285CE648}" type="slidenum">
              <a:rPr lang="en-US"/>
              <a:pPr>
                <a:defRPr/>
              </a:pPr>
              <a:t>‹#›</a:t>
            </a:fld>
            <a:endParaRPr lang="en-US"/>
          </a:p>
        </p:txBody>
      </p:sp>
    </p:spTree>
    <p:extLst>
      <p:ext uri="{BB962C8B-B14F-4D97-AF65-F5344CB8AC3E}">
        <p14:creationId xmlns:p14="http://schemas.microsoft.com/office/powerpoint/2010/main" val="27341678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611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47154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305304"/>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24088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691271"/>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95192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50243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172226"/>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75638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42293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529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7B9DC0E-5CAF-874C-8AEC-E670C7F817EF}" type="slidenum">
              <a:rPr lang="en-US"/>
              <a:pPr>
                <a:defRPr/>
              </a:pPr>
              <a:t>‹#›</a:t>
            </a:fld>
            <a:endParaRPr lang="en-US"/>
          </a:p>
        </p:txBody>
      </p:sp>
    </p:spTree>
    <p:extLst>
      <p:ext uri="{BB962C8B-B14F-4D97-AF65-F5344CB8AC3E}">
        <p14:creationId xmlns:p14="http://schemas.microsoft.com/office/powerpoint/2010/main" val="22144107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082696"/>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5864"/>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3232289"/>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824402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0517395"/>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504737"/>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711040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978028"/>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08392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22418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21F84ED7-5891-304E-8D47-CF861E78A0B0}" type="slidenum">
              <a:rPr lang="en-US"/>
              <a:pPr>
                <a:defRPr/>
              </a:pPr>
              <a:t>‹#›</a:t>
            </a:fld>
            <a:endParaRPr lang="en-US"/>
          </a:p>
        </p:txBody>
      </p:sp>
    </p:spTree>
    <p:extLst>
      <p:ext uri="{BB962C8B-B14F-4D97-AF65-F5344CB8AC3E}">
        <p14:creationId xmlns:p14="http://schemas.microsoft.com/office/powerpoint/2010/main" val="3040913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201381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4163015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489465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07662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3373537"/>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8993072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649690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1342932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629713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58804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C0850652-A536-DC4F-A38A-6C5E82FDC973}" type="slidenum">
              <a:rPr lang="en-US"/>
              <a:pPr>
                <a:defRPr/>
              </a:pPr>
              <a:t>‹#›</a:t>
            </a:fld>
            <a:endParaRPr lang="en-US"/>
          </a:p>
        </p:txBody>
      </p:sp>
    </p:spTree>
    <p:extLst>
      <p:ext uri="{BB962C8B-B14F-4D97-AF65-F5344CB8AC3E}">
        <p14:creationId xmlns:p14="http://schemas.microsoft.com/office/powerpoint/2010/main" val="28437408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138088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096879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021729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413302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855331"/>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998206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583279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044448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604203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71647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4C4D7465-C4CB-E04B-9665-1569D8AB3C0E}" type="slidenum">
              <a:rPr lang="en-US"/>
              <a:pPr>
                <a:defRPr/>
              </a:pPr>
              <a:t>‹#›</a:t>
            </a:fld>
            <a:endParaRPr lang="en-US"/>
          </a:p>
        </p:txBody>
      </p:sp>
    </p:spTree>
    <p:extLst>
      <p:ext uri="{BB962C8B-B14F-4D97-AF65-F5344CB8AC3E}">
        <p14:creationId xmlns:p14="http://schemas.microsoft.com/office/powerpoint/2010/main" val="7020050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1534215"/>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2541296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213246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255330"/>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876935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2237055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6127263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983228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3571354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3848736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99C1DDC9-31C1-964F-8836-C7F278C98B11}" type="slidenum">
              <a:rPr lang="en-US"/>
              <a:pPr>
                <a:defRPr/>
              </a:pPr>
              <a:t>‹#›</a:t>
            </a:fld>
            <a:endParaRPr lang="en-US"/>
          </a:p>
        </p:txBody>
      </p:sp>
    </p:spTree>
    <p:extLst>
      <p:ext uri="{BB962C8B-B14F-4D97-AF65-F5344CB8AC3E}">
        <p14:creationId xmlns:p14="http://schemas.microsoft.com/office/powerpoint/2010/main" val="39111609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95711545"/>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667666"/>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77657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57368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9459815"/>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3649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42873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248126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8490916"/>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187866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8703B3C5-B979-D649-BB6E-F8A42E35C7DD}" type="slidenum">
              <a:rPr lang="en-US"/>
              <a:pPr>
                <a:defRPr/>
              </a:pPr>
              <a:t>‹#›</a:t>
            </a:fld>
            <a:endParaRPr lang="en-US"/>
          </a:p>
        </p:txBody>
      </p:sp>
    </p:spTree>
    <p:extLst>
      <p:ext uri="{BB962C8B-B14F-4D97-AF65-F5344CB8AC3E}">
        <p14:creationId xmlns:p14="http://schemas.microsoft.com/office/powerpoint/2010/main" val="75742078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4516133"/>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4841694"/>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553697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2502927"/>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48154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159448"/>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09919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215836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042248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84140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721D75F9-1B22-574B-9A76-6F1ECD4A90CF}" type="slidenum">
              <a:rPr lang="en-US"/>
              <a:pPr>
                <a:defRPr/>
              </a:pPr>
              <a:t>‹#›</a:t>
            </a:fld>
            <a:endParaRPr lang="en-US"/>
          </a:p>
        </p:txBody>
      </p:sp>
    </p:spTree>
    <p:extLst>
      <p:ext uri="{BB962C8B-B14F-4D97-AF65-F5344CB8AC3E}">
        <p14:creationId xmlns:p14="http://schemas.microsoft.com/office/powerpoint/2010/main" val="8758384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77116498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25299274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03690080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62560116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583904927"/>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28264932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97751789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00761524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820643356"/>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568691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DBDEC508-879A-7941-8754-1DF86F86549A}" type="slidenum">
              <a:rPr lang="en-US"/>
              <a:pPr>
                <a:defRPr/>
              </a:pPr>
              <a:t>‹#›</a:t>
            </a:fld>
            <a:endParaRPr lang="en-US"/>
          </a:p>
        </p:txBody>
      </p:sp>
    </p:spTree>
    <p:extLst>
      <p:ext uri="{BB962C8B-B14F-4D97-AF65-F5344CB8AC3E}">
        <p14:creationId xmlns:p14="http://schemas.microsoft.com/office/powerpoint/2010/main" val="240883944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6184646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17383940"/>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35702727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99118077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03192583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37822903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6554416"/>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7422660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2358596"/>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103704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334DE5-D228-604B-A028-0297F64D38A4}" type="slidenum">
              <a:rPr lang="en-US" smtClean="0"/>
              <a:pPr>
                <a:defRPr/>
              </a:pPr>
              <a:t>‹#›</a:t>
            </a:fld>
            <a:endParaRPr lang="en-US" dirty="0"/>
          </a:p>
        </p:txBody>
      </p:sp>
    </p:spTree>
    <p:extLst>
      <p:ext uri="{BB962C8B-B14F-4D97-AF65-F5344CB8AC3E}">
        <p14:creationId xmlns:p14="http://schemas.microsoft.com/office/powerpoint/2010/main" val="14231725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9288223"/>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351906"/>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10115655"/>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7285080"/>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5625028"/>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167172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7240338"/>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8867381"/>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15726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235684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9DA85B-F4D0-934F-83BE-D0A898C603B7}" type="slidenum">
              <a:rPr lang="en-US" smtClean="0"/>
              <a:pPr>
                <a:defRPr/>
              </a:pPr>
              <a:t>‹#›</a:t>
            </a:fld>
            <a:endParaRPr lang="en-US" dirty="0"/>
          </a:p>
        </p:txBody>
      </p:sp>
    </p:spTree>
    <p:extLst>
      <p:ext uri="{BB962C8B-B14F-4D97-AF65-F5344CB8AC3E}">
        <p14:creationId xmlns:p14="http://schemas.microsoft.com/office/powerpoint/2010/main" val="33391623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183464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50842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85244"/>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095512"/>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820799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40083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9754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16390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771100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058662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B61A7-D4B0-3043-AD4E-009DEBB20AC1}" type="slidenum">
              <a:rPr lang="en-US" smtClean="0"/>
              <a:pPr>
                <a:defRPr/>
              </a:pPr>
              <a:t>‹#›</a:t>
            </a:fld>
            <a:endParaRPr lang="en-US" dirty="0"/>
          </a:p>
        </p:txBody>
      </p:sp>
    </p:spTree>
    <p:extLst>
      <p:ext uri="{BB962C8B-B14F-4D97-AF65-F5344CB8AC3E}">
        <p14:creationId xmlns:p14="http://schemas.microsoft.com/office/powerpoint/2010/main" val="31697759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555264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191028"/>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8171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515154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0008700"/>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3122180"/>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7146327"/>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138634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880551"/>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7816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255AE5-9284-E445-B696-2698959C16BF}" type="slidenum">
              <a:rPr lang="en-US" smtClean="0"/>
              <a:pPr>
                <a:defRPr/>
              </a:pPr>
              <a:t>‹#›</a:t>
            </a:fld>
            <a:endParaRPr lang="en-US" dirty="0"/>
          </a:p>
        </p:txBody>
      </p:sp>
    </p:spTree>
    <p:extLst>
      <p:ext uri="{BB962C8B-B14F-4D97-AF65-F5344CB8AC3E}">
        <p14:creationId xmlns:p14="http://schemas.microsoft.com/office/powerpoint/2010/main" val="2011572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9680478"/>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8835932"/>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551817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813101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876000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6760037"/>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60334605"/>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370481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972533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39842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7D3E41-9D8B-CD47-80BD-3E77729A5376}" type="slidenum">
              <a:rPr lang="en-US" smtClean="0"/>
              <a:pPr>
                <a:defRPr/>
              </a:pPr>
              <a:t>‹#›</a:t>
            </a:fld>
            <a:endParaRPr lang="en-US" dirty="0"/>
          </a:p>
        </p:txBody>
      </p:sp>
    </p:spTree>
    <p:extLst>
      <p:ext uri="{BB962C8B-B14F-4D97-AF65-F5344CB8AC3E}">
        <p14:creationId xmlns:p14="http://schemas.microsoft.com/office/powerpoint/2010/main" val="12094310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558016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898930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32327226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40243388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57914301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16135693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179844468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224805584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1521774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362387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4C6C8-8022-B244-B5B8-4704037D262F}" type="slidenum">
              <a:rPr lang="en-US" smtClean="0"/>
              <a:pPr>
                <a:defRPr/>
              </a:pPr>
              <a:t>‹#›</a:t>
            </a:fld>
            <a:endParaRPr lang="en-US" dirty="0"/>
          </a:p>
        </p:txBody>
      </p:sp>
    </p:spTree>
    <p:extLst>
      <p:ext uri="{BB962C8B-B14F-4D97-AF65-F5344CB8AC3E}">
        <p14:creationId xmlns:p14="http://schemas.microsoft.com/office/powerpoint/2010/main" val="122648947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30576959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202739704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170078768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41567051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229430048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19571950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386852538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0773726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9593366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91114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1CE23-7F37-7E4F-AE07-9F2DA40249B5}" type="slidenum">
              <a:rPr lang="en-US" smtClean="0"/>
              <a:pPr>
                <a:defRPr/>
              </a:pPr>
              <a:t>‹#›</a:t>
            </a:fld>
            <a:endParaRPr lang="en-US" dirty="0"/>
          </a:p>
        </p:txBody>
      </p:sp>
    </p:spTree>
    <p:extLst>
      <p:ext uri="{BB962C8B-B14F-4D97-AF65-F5344CB8AC3E}">
        <p14:creationId xmlns:p14="http://schemas.microsoft.com/office/powerpoint/2010/main" val="79959214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2293748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84602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4223585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566704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87744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210236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9282045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129260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174493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3449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798D7-563A-9B4A-8CB5-33E303D7E276}" type="slidenum">
              <a:rPr lang="en-US" smtClean="0"/>
              <a:pPr>
                <a:defRPr/>
              </a:pPr>
              <a:t>‹#›</a:t>
            </a:fld>
            <a:endParaRPr lang="en-US" dirty="0"/>
          </a:p>
        </p:txBody>
      </p:sp>
    </p:spTree>
    <p:extLst>
      <p:ext uri="{BB962C8B-B14F-4D97-AF65-F5344CB8AC3E}">
        <p14:creationId xmlns:p14="http://schemas.microsoft.com/office/powerpoint/2010/main" val="403224329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6004851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234947512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136165867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72949348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171732930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82164102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34429854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94793682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189799731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2306668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755FE3-8EDF-CC45-823C-489F29364014}" type="slidenum">
              <a:rPr lang="en-US" smtClean="0"/>
              <a:pPr>
                <a:defRPr/>
              </a:pPr>
              <a:t>‹#›</a:t>
            </a:fld>
            <a:endParaRPr lang="en-US" dirty="0"/>
          </a:p>
        </p:txBody>
      </p:sp>
    </p:spTree>
    <p:extLst>
      <p:ext uri="{BB962C8B-B14F-4D97-AF65-F5344CB8AC3E}">
        <p14:creationId xmlns:p14="http://schemas.microsoft.com/office/powerpoint/2010/main" val="253537978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8674898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27040669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113383195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5907349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75954722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170070538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147850359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172383191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298466582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3306591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651F43-79FA-604C-9702-E8722C9A8F07}" type="slidenum">
              <a:rPr lang="en-US" smtClean="0"/>
              <a:pPr>
                <a:defRPr/>
              </a:pPr>
              <a:t>‹#›</a:t>
            </a:fld>
            <a:endParaRPr lang="en-US" dirty="0"/>
          </a:p>
        </p:txBody>
      </p:sp>
    </p:spTree>
    <p:extLst>
      <p:ext uri="{BB962C8B-B14F-4D97-AF65-F5344CB8AC3E}">
        <p14:creationId xmlns:p14="http://schemas.microsoft.com/office/powerpoint/2010/main" val="198188849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136766252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4933379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390358383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387069222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85985781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1937763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9A2235-4AAA-FE4C-BE81-C55C376431DC}" type="slidenum">
              <a:rPr lang="en-US" smtClean="0"/>
              <a:pPr>
                <a:defRPr/>
              </a:pPr>
              <a:t>‹#›</a:t>
            </a:fld>
            <a:endParaRPr lang="en-US" dirty="0"/>
          </a:p>
        </p:txBody>
      </p:sp>
    </p:spTree>
    <p:extLst>
      <p:ext uri="{BB962C8B-B14F-4D97-AF65-F5344CB8AC3E}">
        <p14:creationId xmlns:p14="http://schemas.microsoft.com/office/powerpoint/2010/main" val="2495956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b="1" i="0">
                <a:latin typeface="Arial" panose="020B0604020202020204" pitchFamily="34" charset="0"/>
              </a:defRPr>
            </a:lvl1pPr>
          </a:lstStyle>
          <a:p>
            <a:r>
              <a:rPr lang="en-US" dirty="0"/>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b="1" i="0">
                <a:latin typeface="Arial" panose="020B0604020202020204" pitchFamily="34" charset="0"/>
              </a:defRPr>
            </a:lvl1pPr>
          </a:lstStyle>
          <a:p>
            <a:pPr>
              <a:defRPr/>
            </a:pPr>
            <a:fld id="{8D18C0F2-9653-2A4A-9F04-DFE29B652D03}" type="slidenum">
              <a:rPr lang="en-US" smtClean="0"/>
              <a:pPr>
                <a:defRPr/>
              </a:pPr>
              <a:t>‹#›</a:t>
            </a:fld>
            <a:endParaRPr lang="en-US" dirty="0"/>
          </a:p>
        </p:txBody>
      </p:sp>
    </p:spTree>
    <p:extLst>
      <p:ext uri="{BB962C8B-B14F-4D97-AF65-F5344CB8AC3E}">
        <p14:creationId xmlns:p14="http://schemas.microsoft.com/office/powerpoint/2010/main" val="1314594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E8CAB4-DDA4-2640-8B02-31EFBE38F93A}" type="slidenum">
              <a:rPr lang="en-US" smtClean="0"/>
              <a:pPr>
                <a:defRPr/>
              </a:pPr>
              <a:t>‹#›</a:t>
            </a:fld>
            <a:endParaRPr lang="en-US" dirty="0"/>
          </a:p>
        </p:txBody>
      </p:sp>
    </p:spTree>
    <p:extLst>
      <p:ext uri="{BB962C8B-B14F-4D97-AF65-F5344CB8AC3E}">
        <p14:creationId xmlns:p14="http://schemas.microsoft.com/office/powerpoint/2010/main" val="1265771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9006C9-813C-4D4A-A4C3-CD947E23FC48}" type="slidenum">
              <a:rPr lang="en-US" smtClean="0"/>
              <a:pPr>
                <a:defRPr/>
              </a:pPr>
              <a:t>‹#›</a:t>
            </a:fld>
            <a:endParaRPr lang="en-US" dirty="0"/>
          </a:p>
        </p:txBody>
      </p:sp>
    </p:spTree>
    <p:extLst>
      <p:ext uri="{BB962C8B-B14F-4D97-AF65-F5344CB8AC3E}">
        <p14:creationId xmlns:p14="http://schemas.microsoft.com/office/powerpoint/2010/main" val="1108079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3C0D-283A-E54D-A218-0E92DCC302CC}" type="slidenum">
              <a:rPr lang="en-US" smtClean="0"/>
              <a:pPr>
                <a:defRPr/>
              </a:pPr>
              <a:t>‹#›</a:t>
            </a:fld>
            <a:endParaRPr lang="en-US" dirty="0"/>
          </a:p>
        </p:txBody>
      </p:sp>
    </p:spTree>
    <p:extLst>
      <p:ext uri="{BB962C8B-B14F-4D97-AF65-F5344CB8AC3E}">
        <p14:creationId xmlns:p14="http://schemas.microsoft.com/office/powerpoint/2010/main" val="128606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664F74-C89F-D44A-97C6-966BAD47C311}" type="slidenum">
              <a:rPr lang="en-US" smtClean="0"/>
              <a:pPr>
                <a:defRPr/>
              </a:pPr>
              <a:t>‹#›</a:t>
            </a:fld>
            <a:endParaRPr lang="en-US" dirty="0"/>
          </a:p>
        </p:txBody>
      </p:sp>
    </p:spTree>
    <p:extLst>
      <p:ext uri="{BB962C8B-B14F-4D97-AF65-F5344CB8AC3E}">
        <p14:creationId xmlns:p14="http://schemas.microsoft.com/office/powerpoint/2010/main" val="4161001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B971A9-D68E-0D47-96A2-695D7651BD11}" type="slidenum">
              <a:rPr lang="en-US" smtClean="0"/>
              <a:pPr>
                <a:defRPr/>
              </a:pPr>
              <a:t>‹#›</a:t>
            </a:fld>
            <a:endParaRPr lang="en-US" dirty="0"/>
          </a:p>
        </p:txBody>
      </p:sp>
    </p:spTree>
    <p:extLst>
      <p:ext uri="{BB962C8B-B14F-4D97-AF65-F5344CB8AC3E}">
        <p14:creationId xmlns:p14="http://schemas.microsoft.com/office/powerpoint/2010/main" val="2320572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CF3BFE-1308-8E41-A9CD-36D6C784CD1F}" type="slidenum">
              <a:rPr lang="en-US" smtClean="0"/>
              <a:pPr>
                <a:defRPr/>
              </a:pPr>
              <a:t>‹#›</a:t>
            </a:fld>
            <a:endParaRPr lang="en-US" dirty="0"/>
          </a:p>
        </p:txBody>
      </p:sp>
    </p:spTree>
    <p:extLst>
      <p:ext uri="{BB962C8B-B14F-4D97-AF65-F5344CB8AC3E}">
        <p14:creationId xmlns:p14="http://schemas.microsoft.com/office/powerpoint/2010/main" val="2262605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DD76E-0978-024D-A01F-4BD3B3A4CCE6}" type="slidenum">
              <a:rPr lang="en-US" smtClean="0"/>
              <a:pPr>
                <a:defRPr/>
              </a:pPr>
              <a:t>‹#›</a:t>
            </a:fld>
            <a:endParaRPr lang="en-US" dirty="0"/>
          </a:p>
        </p:txBody>
      </p:sp>
    </p:spTree>
    <p:extLst>
      <p:ext uri="{BB962C8B-B14F-4D97-AF65-F5344CB8AC3E}">
        <p14:creationId xmlns:p14="http://schemas.microsoft.com/office/powerpoint/2010/main" val="3392638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385987-1FC2-F040-8E2B-2E12B45614ED}" type="slidenum">
              <a:rPr lang="en-US" smtClean="0"/>
              <a:pPr>
                <a:defRPr/>
              </a:pPr>
              <a:t>‹#›</a:t>
            </a:fld>
            <a:endParaRPr lang="en-US" dirty="0"/>
          </a:p>
        </p:txBody>
      </p:sp>
    </p:spTree>
    <p:extLst>
      <p:ext uri="{BB962C8B-B14F-4D97-AF65-F5344CB8AC3E}">
        <p14:creationId xmlns:p14="http://schemas.microsoft.com/office/powerpoint/2010/main" val="2751919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97BA1-7BF1-2843-9537-6B5A828EE099}" type="slidenum">
              <a:rPr lang="en-US" smtClean="0"/>
              <a:pPr>
                <a:defRPr/>
              </a:pPr>
              <a:t>‹#›</a:t>
            </a:fld>
            <a:endParaRPr lang="en-US" dirty="0"/>
          </a:p>
        </p:txBody>
      </p:sp>
    </p:spTree>
    <p:extLst>
      <p:ext uri="{BB962C8B-B14F-4D97-AF65-F5344CB8AC3E}">
        <p14:creationId xmlns:p14="http://schemas.microsoft.com/office/powerpoint/2010/main" val="3279045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4F6D35-1516-A041-B732-F1ABDF95BEB7}" type="slidenum">
              <a:rPr lang="en-US" smtClean="0"/>
              <a:pPr>
                <a:defRPr/>
              </a:pPr>
              <a:t>‹#›</a:t>
            </a:fld>
            <a:endParaRPr lang="en-US" dirty="0"/>
          </a:p>
        </p:txBody>
      </p:sp>
    </p:spTree>
    <p:extLst>
      <p:ext uri="{BB962C8B-B14F-4D97-AF65-F5344CB8AC3E}">
        <p14:creationId xmlns:p14="http://schemas.microsoft.com/office/powerpoint/2010/main" val="3548781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4056200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62275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269244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4073037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3574108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3846217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2384326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1317865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3300635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3847762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3055826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2990635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257422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4098568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37588123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974E-0164-9C4E-A5B1-59A9F47A4AA2}" type="slidenum">
              <a:rPr lang="en-US"/>
              <a:pPr>
                <a:defRPr/>
              </a:pPr>
              <a:t>‹#›</a:t>
            </a:fld>
            <a:endParaRPr lang="en-US"/>
          </a:p>
        </p:txBody>
      </p:sp>
    </p:spTree>
    <p:extLst>
      <p:ext uri="{BB962C8B-B14F-4D97-AF65-F5344CB8AC3E}">
        <p14:creationId xmlns:p14="http://schemas.microsoft.com/office/powerpoint/2010/main" val="2234570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A065A-2FB8-5745-BD0D-1AF07B102A44}" type="slidenum">
              <a:rPr lang="en-US"/>
              <a:pPr>
                <a:defRPr/>
              </a:pPr>
              <a:t>‹#›</a:t>
            </a:fld>
            <a:endParaRPr lang="en-US"/>
          </a:p>
        </p:txBody>
      </p:sp>
    </p:spTree>
    <p:extLst>
      <p:ext uri="{BB962C8B-B14F-4D97-AF65-F5344CB8AC3E}">
        <p14:creationId xmlns:p14="http://schemas.microsoft.com/office/powerpoint/2010/main" val="3870719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5FA95-80BB-7842-BDE5-2E17CC594E43}" type="slidenum">
              <a:rPr lang="en-US"/>
              <a:pPr>
                <a:defRPr/>
              </a:pPr>
              <a:t>‹#›</a:t>
            </a:fld>
            <a:endParaRPr lang="en-US"/>
          </a:p>
        </p:txBody>
      </p:sp>
    </p:spTree>
    <p:extLst>
      <p:ext uri="{BB962C8B-B14F-4D97-AF65-F5344CB8AC3E}">
        <p14:creationId xmlns:p14="http://schemas.microsoft.com/office/powerpoint/2010/main" val="146106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FD53F-4E05-C943-B950-D4976E0A7D36}" type="slidenum">
              <a:rPr lang="en-US"/>
              <a:pPr>
                <a:defRPr/>
              </a:pPr>
              <a:t>‹#›</a:t>
            </a:fld>
            <a:endParaRPr lang="en-US"/>
          </a:p>
        </p:txBody>
      </p:sp>
    </p:spTree>
    <p:extLst>
      <p:ext uri="{BB962C8B-B14F-4D97-AF65-F5344CB8AC3E}">
        <p14:creationId xmlns:p14="http://schemas.microsoft.com/office/powerpoint/2010/main" val="1039072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4B118-EA78-0647-8EE4-164BF3A72BB5}" type="slidenum">
              <a:rPr lang="en-US"/>
              <a:pPr>
                <a:defRPr/>
              </a:pPr>
              <a:t>‹#›</a:t>
            </a:fld>
            <a:endParaRPr lang="en-US"/>
          </a:p>
        </p:txBody>
      </p:sp>
    </p:spTree>
    <p:extLst>
      <p:ext uri="{BB962C8B-B14F-4D97-AF65-F5344CB8AC3E}">
        <p14:creationId xmlns:p14="http://schemas.microsoft.com/office/powerpoint/2010/main" val="111559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308D83-4044-1249-9163-6D18924B5EEA}" type="slidenum">
              <a:rPr lang="en-US"/>
              <a:pPr>
                <a:defRPr/>
              </a:pPr>
              <a:t>‹#›</a:t>
            </a:fld>
            <a:endParaRPr lang="en-US"/>
          </a:p>
        </p:txBody>
      </p:sp>
    </p:spTree>
    <p:extLst>
      <p:ext uri="{BB962C8B-B14F-4D97-AF65-F5344CB8AC3E}">
        <p14:creationId xmlns:p14="http://schemas.microsoft.com/office/powerpoint/2010/main" val="1005154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D73C6-31FD-A140-AB20-295A69CBC91C}" type="slidenum">
              <a:rPr lang="en-US"/>
              <a:pPr>
                <a:defRPr/>
              </a:pPr>
              <a:t>‹#›</a:t>
            </a:fld>
            <a:endParaRPr lang="en-US"/>
          </a:p>
        </p:txBody>
      </p:sp>
    </p:spTree>
    <p:extLst>
      <p:ext uri="{BB962C8B-B14F-4D97-AF65-F5344CB8AC3E}">
        <p14:creationId xmlns:p14="http://schemas.microsoft.com/office/powerpoint/2010/main" val="1837219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42EA6-E090-6642-8580-E75C34DCEC7E}" type="slidenum">
              <a:rPr lang="en-US"/>
              <a:pPr>
                <a:defRPr/>
              </a:pPr>
              <a:t>‹#›</a:t>
            </a:fld>
            <a:endParaRPr lang="en-US"/>
          </a:p>
        </p:txBody>
      </p:sp>
    </p:spTree>
    <p:extLst>
      <p:ext uri="{BB962C8B-B14F-4D97-AF65-F5344CB8AC3E}">
        <p14:creationId xmlns:p14="http://schemas.microsoft.com/office/powerpoint/2010/main" val="203515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9806EB-D3F7-7345-BE5A-4D9C857B18B1}" type="slidenum">
              <a:rPr lang="en-US"/>
              <a:pPr>
                <a:defRPr/>
              </a:pPr>
              <a:t>‹#›</a:t>
            </a:fld>
            <a:endParaRPr lang="en-US"/>
          </a:p>
        </p:txBody>
      </p:sp>
    </p:spTree>
    <p:extLst>
      <p:ext uri="{BB962C8B-B14F-4D97-AF65-F5344CB8AC3E}">
        <p14:creationId xmlns:p14="http://schemas.microsoft.com/office/powerpoint/2010/main" val="2492946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8D141D-C19B-D145-8A78-403642F8965C}" type="slidenum">
              <a:rPr lang="en-US"/>
              <a:pPr>
                <a:defRPr/>
              </a:pPr>
              <a:t>‹#›</a:t>
            </a:fld>
            <a:endParaRPr lang="en-US"/>
          </a:p>
        </p:txBody>
      </p:sp>
    </p:spTree>
    <p:extLst>
      <p:ext uri="{BB962C8B-B14F-4D97-AF65-F5344CB8AC3E}">
        <p14:creationId xmlns:p14="http://schemas.microsoft.com/office/powerpoint/2010/main" val="1365772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0668E-E841-6A45-9E3E-D63DC39391FC}" type="slidenum">
              <a:rPr lang="en-US"/>
              <a:pPr>
                <a:defRPr/>
              </a:pPr>
              <a:t>‹#›</a:t>
            </a:fld>
            <a:endParaRPr lang="en-US"/>
          </a:p>
        </p:txBody>
      </p:sp>
    </p:spTree>
    <p:extLst>
      <p:ext uri="{BB962C8B-B14F-4D97-AF65-F5344CB8AC3E}">
        <p14:creationId xmlns:p14="http://schemas.microsoft.com/office/powerpoint/2010/main" val="10832655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3.xml"/><Relationship Id="rId1"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0.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7.xml"/><Relationship Id="rId2" Type="http://schemas.openxmlformats.org/officeDocument/2006/relationships/slideLayout" Target="../slideLayouts/slideLayout282.xml"/><Relationship Id="rId16" Type="http://schemas.openxmlformats.org/officeDocument/2006/relationships/image" Target="../media/image13.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12.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14.jpe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17" Type="http://schemas.openxmlformats.org/officeDocument/2006/relationships/image" Target="../media/image18.png"/><Relationship Id="rId2" Type="http://schemas.openxmlformats.org/officeDocument/2006/relationships/slideLayout" Target="../slideLayouts/slideLayout315.xml"/><Relationship Id="rId16" Type="http://schemas.openxmlformats.org/officeDocument/2006/relationships/image" Target="../media/image17.png"/><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image" Target="../media/image16.png"/><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image" Target="../media/image15.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1.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NUL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3.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5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theme" Target="../theme/theme35.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6.xml.rels><?xml version="1.0" encoding="UTF-8" standalone="yes"?>
<Relationships xmlns="http://schemas.openxmlformats.org/package/2006/relationships"><Relationship Id="rId26" Type="http://schemas.openxmlformats.org/officeDocument/2006/relationships/slideLayout" Target="../slideLayouts/slideLayout397.xml"/><Relationship Id="rId117" Type="http://schemas.openxmlformats.org/officeDocument/2006/relationships/slideLayout" Target="../slideLayouts/slideLayout488.xml"/><Relationship Id="rId21" Type="http://schemas.openxmlformats.org/officeDocument/2006/relationships/slideLayout" Target="../slideLayouts/slideLayout392.xml"/><Relationship Id="rId42" Type="http://schemas.openxmlformats.org/officeDocument/2006/relationships/slideLayout" Target="../slideLayouts/slideLayout413.xml"/><Relationship Id="rId47" Type="http://schemas.openxmlformats.org/officeDocument/2006/relationships/slideLayout" Target="../slideLayouts/slideLayout418.xml"/><Relationship Id="rId63" Type="http://schemas.openxmlformats.org/officeDocument/2006/relationships/slideLayout" Target="../slideLayouts/slideLayout434.xml"/><Relationship Id="rId68" Type="http://schemas.openxmlformats.org/officeDocument/2006/relationships/slideLayout" Target="../slideLayouts/slideLayout439.xml"/><Relationship Id="rId84" Type="http://schemas.openxmlformats.org/officeDocument/2006/relationships/slideLayout" Target="../slideLayouts/slideLayout455.xml"/><Relationship Id="rId89" Type="http://schemas.openxmlformats.org/officeDocument/2006/relationships/slideLayout" Target="../slideLayouts/slideLayout460.xml"/><Relationship Id="rId112" Type="http://schemas.openxmlformats.org/officeDocument/2006/relationships/slideLayout" Target="../slideLayouts/slideLayout483.xml"/><Relationship Id="rId16" Type="http://schemas.openxmlformats.org/officeDocument/2006/relationships/slideLayout" Target="../slideLayouts/slideLayout387.xml"/><Relationship Id="rId107" Type="http://schemas.openxmlformats.org/officeDocument/2006/relationships/slideLayout" Target="../slideLayouts/slideLayout478.xml"/><Relationship Id="rId11" Type="http://schemas.openxmlformats.org/officeDocument/2006/relationships/slideLayout" Target="../slideLayouts/slideLayout382.xml"/><Relationship Id="rId32" Type="http://schemas.openxmlformats.org/officeDocument/2006/relationships/slideLayout" Target="../slideLayouts/slideLayout403.xml"/><Relationship Id="rId37" Type="http://schemas.openxmlformats.org/officeDocument/2006/relationships/slideLayout" Target="../slideLayouts/slideLayout408.xml"/><Relationship Id="rId53" Type="http://schemas.openxmlformats.org/officeDocument/2006/relationships/slideLayout" Target="../slideLayouts/slideLayout424.xml"/><Relationship Id="rId58" Type="http://schemas.openxmlformats.org/officeDocument/2006/relationships/slideLayout" Target="../slideLayouts/slideLayout429.xml"/><Relationship Id="rId74" Type="http://schemas.openxmlformats.org/officeDocument/2006/relationships/slideLayout" Target="../slideLayouts/slideLayout445.xml"/><Relationship Id="rId79" Type="http://schemas.openxmlformats.org/officeDocument/2006/relationships/slideLayout" Target="../slideLayouts/slideLayout450.xml"/><Relationship Id="rId102" Type="http://schemas.openxmlformats.org/officeDocument/2006/relationships/slideLayout" Target="../slideLayouts/slideLayout473.xml"/><Relationship Id="rId5" Type="http://schemas.openxmlformats.org/officeDocument/2006/relationships/slideLayout" Target="../slideLayouts/slideLayout376.xml"/><Relationship Id="rId90" Type="http://schemas.openxmlformats.org/officeDocument/2006/relationships/slideLayout" Target="../slideLayouts/slideLayout461.xml"/><Relationship Id="rId95" Type="http://schemas.openxmlformats.org/officeDocument/2006/relationships/slideLayout" Target="../slideLayouts/slideLayout466.xml"/><Relationship Id="rId22" Type="http://schemas.openxmlformats.org/officeDocument/2006/relationships/slideLayout" Target="../slideLayouts/slideLayout393.xml"/><Relationship Id="rId27" Type="http://schemas.openxmlformats.org/officeDocument/2006/relationships/slideLayout" Target="../slideLayouts/slideLayout398.xml"/><Relationship Id="rId43" Type="http://schemas.openxmlformats.org/officeDocument/2006/relationships/slideLayout" Target="../slideLayouts/slideLayout414.xml"/><Relationship Id="rId48" Type="http://schemas.openxmlformats.org/officeDocument/2006/relationships/slideLayout" Target="../slideLayouts/slideLayout419.xml"/><Relationship Id="rId64" Type="http://schemas.openxmlformats.org/officeDocument/2006/relationships/slideLayout" Target="../slideLayouts/slideLayout435.xml"/><Relationship Id="rId69" Type="http://schemas.openxmlformats.org/officeDocument/2006/relationships/slideLayout" Target="../slideLayouts/slideLayout440.xml"/><Relationship Id="rId113" Type="http://schemas.openxmlformats.org/officeDocument/2006/relationships/slideLayout" Target="../slideLayouts/slideLayout484.xml"/><Relationship Id="rId118" Type="http://schemas.openxmlformats.org/officeDocument/2006/relationships/slideLayout" Target="../slideLayouts/slideLayout489.xml"/><Relationship Id="rId80" Type="http://schemas.openxmlformats.org/officeDocument/2006/relationships/slideLayout" Target="../slideLayouts/slideLayout451.xml"/><Relationship Id="rId85" Type="http://schemas.openxmlformats.org/officeDocument/2006/relationships/slideLayout" Target="../slideLayouts/slideLayout456.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33" Type="http://schemas.openxmlformats.org/officeDocument/2006/relationships/slideLayout" Target="../slideLayouts/slideLayout404.xml"/><Relationship Id="rId38" Type="http://schemas.openxmlformats.org/officeDocument/2006/relationships/slideLayout" Target="../slideLayouts/slideLayout409.xml"/><Relationship Id="rId59" Type="http://schemas.openxmlformats.org/officeDocument/2006/relationships/slideLayout" Target="../slideLayouts/slideLayout430.xml"/><Relationship Id="rId103" Type="http://schemas.openxmlformats.org/officeDocument/2006/relationships/slideLayout" Target="../slideLayouts/slideLayout474.xml"/><Relationship Id="rId108" Type="http://schemas.openxmlformats.org/officeDocument/2006/relationships/slideLayout" Target="../slideLayouts/slideLayout479.xml"/><Relationship Id="rId54" Type="http://schemas.openxmlformats.org/officeDocument/2006/relationships/slideLayout" Target="../slideLayouts/slideLayout425.xml"/><Relationship Id="rId70" Type="http://schemas.openxmlformats.org/officeDocument/2006/relationships/slideLayout" Target="../slideLayouts/slideLayout441.xml"/><Relationship Id="rId75" Type="http://schemas.openxmlformats.org/officeDocument/2006/relationships/slideLayout" Target="../slideLayouts/slideLayout446.xml"/><Relationship Id="rId91" Type="http://schemas.openxmlformats.org/officeDocument/2006/relationships/slideLayout" Target="../slideLayouts/slideLayout462.xml"/><Relationship Id="rId96" Type="http://schemas.openxmlformats.org/officeDocument/2006/relationships/slideLayout" Target="../slideLayouts/slideLayout467.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23" Type="http://schemas.openxmlformats.org/officeDocument/2006/relationships/slideLayout" Target="../slideLayouts/slideLayout394.xml"/><Relationship Id="rId28" Type="http://schemas.openxmlformats.org/officeDocument/2006/relationships/slideLayout" Target="../slideLayouts/slideLayout399.xml"/><Relationship Id="rId49" Type="http://schemas.openxmlformats.org/officeDocument/2006/relationships/slideLayout" Target="../slideLayouts/slideLayout420.xml"/><Relationship Id="rId114" Type="http://schemas.openxmlformats.org/officeDocument/2006/relationships/slideLayout" Target="../slideLayouts/slideLayout485.xml"/><Relationship Id="rId119" Type="http://schemas.openxmlformats.org/officeDocument/2006/relationships/slideLayout" Target="../slideLayouts/slideLayout490.xml"/><Relationship Id="rId44" Type="http://schemas.openxmlformats.org/officeDocument/2006/relationships/slideLayout" Target="../slideLayouts/slideLayout415.xml"/><Relationship Id="rId60" Type="http://schemas.openxmlformats.org/officeDocument/2006/relationships/slideLayout" Target="../slideLayouts/slideLayout431.xml"/><Relationship Id="rId65" Type="http://schemas.openxmlformats.org/officeDocument/2006/relationships/slideLayout" Target="../slideLayouts/slideLayout436.xml"/><Relationship Id="rId81" Type="http://schemas.openxmlformats.org/officeDocument/2006/relationships/slideLayout" Target="../slideLayouts/slideLayout452.xml"/><Relationship Id="rId86" Type="http://schemas.openxmlformats.org/officeDocument/2006/relationships/slideLayout" Target="../slideLayouts/slideLayout457.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39" Type="http://schemas.openxmlformats.org/officeDocument/2006/relationships/slideLayout" Target="../slideLayouts/slideLayout410.xml"/><Relationship Id="rId109" Type="http://schemas.openxmlformats.org/officeDocument/2006/relationships/slideLayout" Target="../slideLayouts/slideLayout480.xml"/><Relationship Id="rId34" Type="http://schemas.openxmlformats.org/officeDocument/2006/relationships/slideLayout" Target="../slideLayouts/slideLayout405.xml"/><Relationship Id="rId50" Type="http://schemas.openxmlformats.org/officeDocument/2006/relationships/slideLayout" Target="../slideLayouts/slideLayout421.xml"/><Relationship Id="rId55" Type="http://schemas.openxmlformats.org/officeDocument/2006/relationships/slideLayout" Target="../slideLayouts/slideLayout426.xml"/><Relationship Id="rId76" Type="http://schemas.openxmlformats.org/officeDocument/2006/relationships/slideLayout" Target="../slideLayouts/slideLayout447.xml"/><Relationship Id="rId97" Type="http://schemas.openxmlformats.org/officeDocument/2006/relationships/slideLayout" Target="../slideLayouts/slideLayout468.xml"/><Relationship Id="rId104" Type="http://schemas.openxmlformats.org/officeDocument/2006/relationships/slideLayout" Target="../slideLayouts/slideLayout475.xml"/><Relationship Id="rId120" Type="http://schemas.openxmlformats.org/officeDocument/2006/relationships/slideLayout" Target="../slideLayouts/slideLayout491.xml"/><Relationship Id="rId7" Type="http://schemas.openxmlformats.org/officeDocument/2006/relationships/slideLayout" Target="../slideLayouts/slideLayout378.xml"/><Relationship Id="rId71" Type="http://schemas.openxmlformats.org/officeDocument/2006/relationships/slideLayout" Target="../slideLayouts/slideLayout442.xml"/><Relationship Id="rId92" Type="http://schemas.openxmlformats.org/officeDocument/2006/relationships/slideLayout" Target="../slideLayouts/slideLayout463.xml"/><Relationship Id="rId2" Type="http://schemas.openxmlformats.org/officeDocument/2006/relationships/slideLayout" Target="../slideLayouts/slideLayout373.xml"/><Relationship Id="rId29" Type="http://schemas.openxmlformats.org/officeDocument/2006/relationships/slideLayout" Target="../slideLayouts/slideLayout400.xml"/><Relationship Id="rId24" Type="http://schemas.openxmlformats.org/officeDocument/2006/relationships/slideLayout" Target="../slideLayouts/slideLayout395.xml"/><Relationship Id="rId40" Type="http://schemas.openxmlformats.org/officeDocument/2006/relationships/slideLayout" Target="../slideLayouts/slideLayout411.xml"/><Relationship Id="rId45" Type="http://schemas.openxmlformats.org/officeDocument/2006/relationships/slideLayout" Target="../slideLayouts/slideLayout416.xml"/><Relationship Id="rId66" Type="http://schemas.openxmlformats.org/officeDocument/2006/relationships/slideLayout" Target="../slideLayouts/slideLayout437.xml"/><Relationship Id="rId87" Type="http://schemas.openxmlformats.org/officeDocument/2006/relationships/slideLayout" Target="../slideLayouts/slideLayout458.xml"/><Relationship Id="rId110" Type="http://schemas.openxmlformats.org/officeDocument/2006/relationships/slideLayout" Target="../slideLayouts/slideLayout481.xml"/><Relationship Id="rId115" Type="http://schemas.openxmlformats.org/officeDocument/2006/relationships/slideLayout" Target="../slideLayouts/slideLayout486.xml"/><Relationship Id="rId61" Type="http://schemas.openxmlformats.org/officeDocument/2006/relationships/slideLayout" Target="../slideLayouts/slideLayout432.xml"/><Relationship Id="rId82" Type="http://schemas.openxmlformats.org/officeDocument/2006/relationships/slideLayout" Target="../slideLayouts/slideLayout453.xml"/><Relationship Id="rId19" Type="http://schemas.openxmlformats.org/officeDocument/2006/relationships/slideLayout" Target="../slideLayouts/slideLayout390.xml"/><Relationship Id="rId14" Type="http://schemas.openxmlformats.org/officeDocument/2006/relationships/slideLayout" Target="../slideLayouts/slideLayout385.xml"/><Relationship Id="rId30" Type="http://schemas.openxmlformats.org/officeDocument/2006/relationships/slideLayout" Target="../slideLayouts/slideLayout401.xml"/><Relationship Id="rId35" Type="http://schemas.openxmlformats.org/officeDocument/2006/relationships/slideLayout" Target="../slideLayouts/slideLayout406.xml"/><Relationship Id="rId56" Type="http://schemas.openxmlformats.org/officeDocument/2006/relationships/slideLayout" Target="../slideLayouts/slideLayout427.xml"/><Relationship Id="rId77" Type="http://schemas.openxmlformats.org/officeDocument/2006/relationships/slideLayout" Target="../slideLayouts/slideLayout448.xml"/><Relationship Id="rId100" Type="http://schemas.openxmlformats.org/officeDocument/2006/relationships/slideLayout" Target="../slideLayouts/slideLayout471.xml"/><Relationship Id="rId105" Type="http://schemas.openxmlformats.org/officeDocument/2006/relationships/slideLayout" Target="../slideLayouts/slideLayout476.xml"/><Relationship Id="rId8" Type="http://schemas.openxmlformats.org/officeDocument/2006/relationships/slideLayout" Target="../slideLayouts/slideLayout379.xml"/><Relationship Id="rId51" Type="http://schemas.openxmlformats.org/officeDocument/2006/relationships/slideLayout" Target="../slideLayouts/slideLayout422.xml"/><Relationship Id="rId72" Type="http://schemas.openxmlformats.org/officeDocument/2006/relationships/slideLayout" Target="../slideLayouts/slideLayout443.xml"/><Relationship Id="rId93" Type="http://schemas.openxmlformats.org/officeDocument/2006/relationships/slideLayout" Target="../slideLayouts/slideLayout464.xml"/><Relationship Id="rId98" Type="http://schemas.openxmlformats.org/officeDocument/2006/relationships/slideLayout" Target="../slideLayouts/slideLayout469.xml"/><Relationship Id="rId121" Type="http://schemas.openxmlformats.org/officeDocument/2006/relationships/theme" Target="../theme/theme36.xml"/><Relationship Id="rId3" Type="http://schemas.openxmlformats.org/officeDocument/2006/relationships/slideLayout" Target="../slideLayouts/slideLayout374.xml"/><Relationship Id="rId25" Type="http://schemas.openxmlformats.org/officeDocument/2006/relationships/slideLayout" Target="../slideLayouts/slideLayout396.xml"/><Relationship Id="rId46" Type="http://schemas.openxmlformats.org/officeDocument/2006/relationships/slideLayout" Target="../slideLayouts/slideLayout417.xml"/><Relationship Id="rId67" Type="http://schemas.openxmlformats.org/officeDocument/2006/relationships/slideLayout" Target="../slideLayouts/slideLayout438.xml"/><Relationship Id="rId116" Type="http://schemas.openxmlformats.org/officeDocument/2006/relationships/slideLayout" Target="../slideLayouts/slideLayout487.xml"/><Relationship Id="rId20" Type="http://schemas.openxmlformats.org/officeDocument/2006/relationships/slideLayout" Target="../slideLayouts/slideLayout391.xml"/><Relationship Id="rId41" Type="http://schemas.openxmlformats.org/officeDocument/2006/relationships/slideLayout" Target="../slideLayouts/slideLayout412.xml"/><Relationship Id="rId62" Type="http://schemas.openxmlformats.org/officeDocument/2006/relationships/slideLayout" Target="../slideLayouts/slideLayout433.xml"/><Relationship Id="rId83" Type="http://schemas.openxmlformats.org/officeDocument/2006/relationships/slideLayout" Target="../slideLayouts/slideLayout454.xml"/><Relationship Id="rId88" Type="http://schemas.openxmlformats.org/officeDocument/2006/relationships/slideLayout" Target="../slideLayouts/slideLayout459.xml"/><Relationship Id="rId111" Type="http://schemas.openxmlformats.org/officeDocument/2006/relationships/slideLayout" Target="../slideLayouts/slideLayout482.xml"/><Relationship Id="rId15" Type="http://schemas.openxmlformats.org/officeDocument/2006/relationships/slideLayout" Target="../slideLayouts/slideLayout386.xml"/><Relationship Id="rId36" Type="http://schemas.openxmlformats.org/officeDocument/2006/relationships/slideLayout" Target="../slideLayouts/slideLayout407.xml"/><Relationship Id="rId57" Type="http://schemas.openxmlformats.org/officeDocument/2006/relationships/slideLayout" Target="../slideLayouts/slideLayout428.xml"/><Relationship Id="rId106" Type="http://schemas.openxmlformats.org/officeDocument/2006/relationships/slideLayout" Target="../slideLayouts/slideLayout477.xml"/><Relationship Id="rId10" Type="http://schemas.openxmlformats.org/officeDocument/2006/relationships/slideLayout" Target="../slideLayouts/slideLayout381.xml"/><Relationship Id="rId31" Type="http://schemas.openxmlformats.org/officeDocument/2006/relationships/slideLayout" Target="../slideLayouts/slideLayout402.xml"/><Relationship Id="rId52" Type="http://schemas.openxmlformats.org/officeDocument/2006/relationships/slideLayout" Target="../slideLayouts/slideLayout423.xml"/><Relationship Id="rId73" Type="http://schemas.openxmlformats.org/officeDocument/2006/relationships/slideLayout" Target="../slideLayouts/slideLayout444.xml"/><Relationship Id="rId78" Type="http://schemas.openxmlformats.org/officeDocument/2006/relationships/slideLayout" Target="../slideLayouts/slideLayout449.xml"/><Relationship Id="rId94" Type="http://schemas.openxmlformats.org/officeDocument/2006/relationships/slideLayout" Target="../slideLayouts/slideLayout465.xml"/><Relationship Id="rId99" Type="http://schemas.openxmlformats.org/officeDocument/2006/relationships/slideLayout" Target="../slideLayouts/slideLayout470.xml"/><Relationship Id="rId101" Type="http://schemas.openxmlformats.org/officeDocument/2006/relationships/slideLayout" Target="../slideLayouts/slideLayout4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slideLayout" Target="../slideLayouts/slideLayout504.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6" Type="http://schemas.openxmlformats.org/officeDocument/2006/relationships/theme" Target="../theme/theme37.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5" Type="http://schemas.openxmlformats.org/officeDocument/2006/relationships/slideLayout" Target="../slideLayouts/slideLayout50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slideLayout" Target="../slideLayouts/slideLayout5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6" Type="http://schemas.openxmlformats.org/officeDocument/2006/relationships/theme" Target="../theme/theme39.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slideLayout" Target="../slideLayouts/slideLayout53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slideLayout" Target="../slideLayouts/slideLayout5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8.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54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5E33E51-04C2-BB4A-A1F1-B0BFF9AB857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7C187A0D-E349-2E4D-A666-B57BB3F9568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mn-cs"/>
              </a:defRPr>
            </a:lvl1pPr>
          </a:lstStyle>
          <a:p>
            <a:pPr>
              <a:defRPr/>
            </a:pPr>
            <a:fld id="{4A4212FB-3906-B544-BD69-39E7388E793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96856A60-F8A0-E942-A849-6B7B7AB465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3602001060"/>
      </p:ext>
    </p:extLst>
  </p:cSld>
  <p:clrMap bg1="dk2" tx1="lt1" bg2="dk1" tx2="lt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7242175" cy="1981200"/>
            <a:chOff x="0" y="0"/>
            <a:chExt cx="4562" cy="1248"/>
          </a:xfrm>
        </p:grpSpPr>
        <p:sp>
          <p:nvSpPr>
            <p:cNvPr id="286723"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32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725"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8"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9"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603286B9-BA16-D44B-A175-1400DDE509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45"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6"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6"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174901"/>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2/17/26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899895475"/>
      </p:ext>
    </p:extLst>
  </p:cSld>
  <p:clrMap bg1="lt1" tx1="dk1" bg2="lt2" tx2="dk2" accent1="accent1" accent2="accent2" accent3="accent3" accent4="accent4" accent5="accent5" accent6="accent6" hlink="hlink" folHlink="folHlink"/>
  <p:sldLayoutIdLst>
    <p:sldLayoutId id="2147488517" r:id="rId1"/>
    <p:sldLayoutId id="2147488518" r:id="rId2"/>
    <p:sldLayoutId id="2147488519" r:id="rId3"/>
    <p:sldLayoutId id="2147488520" r:id="rId4"/>
    <p:sldLayoutId id="2147488521" r:id="rId5"/>
    <p:sldLayoutId id="2147488522" r:id="rId6"/>
    <p:sldLayoutId id="2147488523" r:id="rId7"/>
    <p:sldLayoutId id="2147488524" r:id="rId8"/>
    <p:sldLayoutId id="2147488525" r:id="rId9"/>
    <p:sldLayoutId id="2147488526" r:id="rId10"/>
    <p:sldLayoutId id="21474885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B2CE6-1F52-4D42-B5C3-39A8A8AADFE3}" type="datetimeFigureOut">
              <a:rPr lang="en-US" smtClean="0"/>
              <a:t>2/17/26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BA5F3-DBB1-0F4C-B7F9-89DBBDB57F4A}" type="slidenum">
              <a:rPr lang="en-US" smtClean="0"/>
              <a:t>‹#›</a:t>
            </a:fld>
            <a:endParaRPr lang="en-US"/>
          </a:p>
        </p:txBody>
      </p:sp>
    </p:spTree>
    <p:extLst>
      <p:ext uri="{BB962C8B-B14F-4D97-AF65-F5344CB8AC3E}">
        <p14:creationId xmlns:p14="http://schemas.microsoft.com/office/powerpoint/2010/main" val="2360209793"/>
      </p:ext>
    </p:extLst>
  </p:cSld>
  <p:clrMap bg1="lt1" tx1="dk1" bg2="lt2" tx2="dk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603966207"/>
      </p:ext>
    </p:extLst>
  </p:cSld>
  <p:clrMap bg1="lt1" tx1="dk1" bg2="lt2" tx2="dk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 id="2147488581" r:id="rId12"/>
    <p:sldLayoutId id="214748858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076134200"/>
      </p:ext>
    </p:extLst>
  </p:cSld>
  <p:clrMap bg1="dk2" tx1="lt1" bg2="dk1" tx2="lt2" accent1="accent1" accent2="accent2" accent3="accent3" accent4="accent4" accent5="accent5" accent6="accent6" hlink="hlink" folHlink="folHlink"/>
  <p:sldLayoutIdLst>
    <p:sldLayoutId id="2147488584" r:id="rId1"/>
    <p:sldLayoutId id="2147488585" r:id="rId2"/>
    <p:sldLayoutId id="2147488586" r:id="rId3"/>
    <p:sldLayoutId id="2147488587" r:id="rId4"/>
    <p:sldLayoutId id="2147488588" r:id="rId5"/>
    <p:sldLayoutId id="2147488589" r:id="rId6"/>
    <p:sldLayoutId id="2147488590" r:id="rId7"/>
    <p:sldLayoutId id="2147488591" r:id="rId8"/>
    <p:sldLayoutId id="2147488592" r:id="rId9"/>
    <p:sldLayoutId id="2147488593" r:id="rId10"/>
    <p:sldLayoutId id="2147488594" r:id="rId11"/>
    <p:sldLayoutId id="2147488595"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900252497"/>
      </p:ext>
    </p:extLst>
  </p:cSld>
  <p:clrMap bg1="lt1" tx1="dk1" bg2="lt2" tx2="dk2" accent1="accent1" accent2="accent2" accent3="accent3" accent4="accent4" accent5="accent5" accent6="accent6" hlink="hlink" folHlink="folHlink"/>
  <p:sldLayoutIdLst>
    <p:sldLayoutId id="2147488599" r:id="rId1"/>
    <p:sldLayoutId id="2147488600" r:id="rId2"/>
    <p:sldLayoutId id="2147488601" r:id="rId3"/>
    <p:sldLayoutId id="2147488602" r:id="rId4"/>
    <p:sldLayoutId id="2147488603" r:id="rId5"/>
    <p:sldLayoutId id="2147488604" r:id="rId6"/>
    <p:sldLayoutId id="2147488605" r:id="rId7"/>
    <p:sldLayoutId id="2147488606" r:id="rId8"/>
    <p:sldLayoutId id="2147488607" r:id="rId9"/>
    <p:sldLayoutId id="2147488608" r:id="rId10"/>
    <p:sldLayoutId id="214748860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979669014"/>
      </p:ext>
    </p:extLst>
  </p:cSld>
  <p:clrMap bg1="lt1" tx1="dk1" bg2="lt2" tx2="dk2" accent1="accent1" accent2="accent2" accent3="accent3" accent4="accent4" accent5="accent5" accent6="accent6" hlink="hlink" folHlink="folHlink"/>
  <p:sldLayoutIdLst>
    <p:sldLayoutId id="2147488611" r:id="rId1"/>
    <p:sldLayoutId id="2147488612" r:id="rId2"/>
    <p:sldLayoutId id="2147488613" r:id="rId3"/>
    <p:sldLayoutId id="2147488614" r:id="rId4"/>
    <p:sldLayoutId id="2147488615" r:id="rId5"/>
    <p:sldLayoutId id="2147488616" r:id="rId6"/>
    <p:sldLayoutId id="2147488617" r:id="rId7"/>
    <p:sldLayoutId id="2147488618" r:id="rId8"/>
    <p:sldLayoutId id="2147488619" r:id="rId9"/>
    <p:sldLayoutId id="2147488620" r:id="rId10"/>
    <p:sldLayoutId id="21474886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1043067230"/>
      </p:ext>
    </p:extLst>
  </p:cSld>
  <p:clrMap bg1="lt1" tx1="dk1" bg2="lt2" tx2="dk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621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62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897A673-24D9-0443-9EC8-01C0EBB8EC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9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defRPr>
            </a:lvl1pPr>
          </a:lstStyle>
          <a:p>
            <a:pPr>
              <a:defRPr/>
            </a:pPr>
            <a:fld id="{F77C5020-B702-5246-9B24-6B74E7EC14C5}" type="slidenum">
              <a:rPr lang="en-US"/>
              <a:pPr>
                <a:defRPr/>
              </a:pPr>
              <a:t>‹#›</a:t>
            </a:fld>
            <a:endParaRPr lang="en-US" dirty="0"/>
          </a:p>
        </p:txBody>
      </p:sp>
      <p:pic>
        <p:nvPicPr>
          <p:cNvPr id="13319" name="Picture 7" descr="EXPHORS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09932"/>
      </p:ext>
    </p:extLst>
  </p:cSld>
  <p:clrMap bg1="lt1" tx1="dk1" bg2="lt2" tx2="dk2" accent1="accent1" accent2="accent2" accent3="accent3" accent4="accent4" accent5="accent5" accent6="accent6" hlink="hlink" folHlink="folHlink"/>
  <p:sldLayoutIdLst>
    <p:sldLayoutId id="2147488635" r:id="rId1"/>
    <p:sldLayoutId id="2147488636" r:id="rId2"/>
    <p:sldLayoutId id="2147488637" r:id="rId3"/>
    <p:sldLayoutId id="2147488638" r:id="rId4"/>
    <p:sldLayoutId id="2147488639" r:id="rId5"/>
    <p:sldLayoutId id="2147488640" r:id="rId6"/>
    <p:sldLayoutId id="2147488641" r:id="rId7"/>
    <p:sldLayoutId id="2147488642" r:id="rId8"/>
    <p:sldLayoutId id="2147488643" r:id="rId9"/>
    <p:sldLayoutId id="2147488644" r:id="rId10"/>
    <p:sldLayoutId id="214748864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934660"/>
      </p:ext>
    </p:extLst>
  </p:cSld>
  <p:clrMap bg1="lt1" tx1="dk1" bg2="lt2" tx2="dk2" accent1="accent1" accent2="accent2" accent3="accent3" accent4="accent4" accent5="accent5" accent6="accent6" hlink="hlink" folHlink="folHlink"/>
  <p:sldLayoutIdLst>
    <p:sldLayoutId id="2147488647" r:id="rId1"/>
    <p:sldLayoutId id="2147488648" r:id="rId2"/>
    <p:sldLayoutId id="2147488649" r:id="rId3"/>
    <p:sldLayoutId id="2147488650" r:id="rId4"/>
    <p:sldLayoutId id="2147488651" r:id="rId5"/>
    <p:sldLayoutId id="2147488652" r:id="rId6"/>
    <p:sldLayoutId id="2147488653" r:id="rId7"/>
    <p:sldLayoutId id="2147488654" r:id="rId8"/>
    <p:sldLayoutId id="2147488655" r:id="rId9"/>
    <p:sldLayoutId id="2147488656" r:id="rId10"/>
    <p:sldLayoutId id="2147488657" r:id="rId11"/>
    <p:sldLayoutId id="21474886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906985"/>
      </p:ext>
    </p:extLst>
  </p:cSld>
  <p:clrMap bg1="lt1" tx1="dk1" bg2="lt2" tx2="dk2" accent1="accent1" accent2="accent2" accent3="accent3" accent4="accent4" accent5="accent5" accent6="accent6" hlink="hlink" folHlink="folHlink"/>
  <p:sldLayoutIdLst>
    <p:sldLayoutId id="2147488660" r:id="rId1"/>
    <p:sldLayoutId id="2147488661" r:id="rId2"/>
    <p:sldLayoutId id="2147488662" r:id="rId3"/>
    <p:sldLayoutId id="2147488663" r:id="rId4"/>
    <p:sldLayoutId id="2147488664" r:id="rId5"/>
    <p:sldLayoutId id="2147488665" r:id="rId6"/>
    <p:sldLayoutId id="2147488666" r:id="rId7"/>
    <p:sldLayoutId id="2147488667" r:id="rId8"/>
    <p:sldLayoutId id="2147488668" r:id="rId9"/>
    <p:sldLayoutId id="2147488669" r:id="rId10"/>
    <p:sldLayoutId id="2147488670"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20899415"/>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842073306"/>
      </p:ext>
    </p:extLst>
  </p:cSld>
  <p:clrMap bg1="lt1" tx1="dk1" bg2="lt2" tx2="dk2" accent1="accent1" accent2="accent2" accent3="accent3" accent4="accent4" accent5="accent5" accent6="accent6" hlink="hlink" folHlink="folHlink"/>
  <p:sldLayoutIdLst>
    <p:sldLayoutId id="21474886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1599596"/>
      </p:ext>
    </p:extLst>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 id="214748869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521982385"/>
      </p:ext>
    </p:extLst>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 id="2147488711" r:id="rId13"/>
    <p:sldLayoutId id="2147488712" r:id="rId14"/>
    <p:sldLayoutId id="2147488713" r:id="rId15"/>
    <p:sldLayoutId id="2147488714" r:id="rId16"/>
    <p:sldLayoutId id="2147488715" r:id="rId17"/>
    <p:sldLayoutId id="2147488716" r:id="rId18"/>
    <p:sldLayoutId id="2147488717" r:id="rId19"/>
    <p:sldLayoutId id="2147488718" r:id="rId20"/>
    <p:sldLayoutId id="2147488719" r:id="rId21"/>
    <p:sldLayoutId id="2147488720" r:id="rId22"/>
    <p:sldLayoutId id="2147488721" r:id="rId23"/>
    <p:sldLayoutId id="2147488722" r:id="rId24"/>
    <p:sldLayoutId id="2147488723" r:id="rId25"/>
    <p:sldLayoutId id="2147488724" r:id="rId26"/>
    <p:sldLayoutId id="2147488725" r:id="rId27"/>
    <p:sldLayoutId id="2147488726" r:id="rId28"/>
    <p:sldLayoutId id="2147488727" r:id="rId29"/>
    <p:sldLayoutId id="2147488728" r:id="rId30"/>
    <p:sldLayoutId id="2147488729" r:id="rId31"/>
    <p:sldLayoutId id="2147488730" r:id="rId32"/>
    <p:sldLayoutId id="2147488731" r:id="rId33"/>
    <p:sldLayoutId id="2147488732" r:id="rId34"/>
    <p:sldLayoutId id="2147488733" r:id="rId35"/>
    <p:sldLayoutId id="2147488734" r:id="rId36"/>
    <p:sldLayoutId id="2147488735" r:id="rId37"/>
    <p:sldLayoutId id="2147488736" r:id="rId38"/>
    <p:sldLayoutId id="2147488737" r:id="rId39"/>
    <p:sldLayoutId id="2147488738" r:id="rId40"/>
    <p:sldLayoutId id="2147488739" r:id="rId41"/>
    <p:sldLayoutId id="2147488740" r:id="rId42"/>
    <p:sldLayoutId id="2147488741" r:id="rId43"/>
    <p:sldLayoutId id="2147488742" r:id="rId44"/>
    <p:sldLayoutId id="2147488743" r:id="rId45"/>
    <p:sldLayoutId id="2147488744" r:id="rId46"/>
    <p:sldLayoutId id="2147488745" r:id="rId47"/>
    <p:sldLayoutId id="2147488746" r:id="rId48"/>
    <p:sldLayoutId id="2147488747" r:id="rId49"/>
    <p:sldLayoutId id="2147488748" r:id="rId50"/>
    <p:sldLayoutId id="2147488749" r:id="rId51"/>
    <p:sldLayoutId id="2147488750" r:id="rId52"/>
    <p:sldLayoutId id="2147488751" r:id="rId53"/>
    <p:sldLayoutId id="2147488752" r:id="rId54"/>
    <p:sldLayoutId id="2147488753" r:id="rId55"/>
    <p:sldLayoutId id="2147488754" r:id="rId56"/>
    <p:sldLayoutId id="2147488755" r:id="rId57"/>
    <p:sldLayoutId id="2147488756" r:id="rId58"/>
    <p:sldLayoutId id="2147488757" r:id="rId59"/>
    <p:sldLayoutId id="2147488758" r:id="rId60"/>
    <p:sldLayoutId id="2147488759" r:id="rId61"/>
    <p:sldLayoutId id="2147488760" r:id="rId62"/>
    <p:sldLayoutId id="2147488761" r:id="rId63"/>
    <p:sldLayoutId id="2147488762" r:id="rId64"/>
    <p:sldLayoutId id="2147488763" r:id="rId65"/>
    <p:sldLayoutId id="2147488764" r:id="rId66"/>
    <p:sldLayoutId id="2147488765" r:id="rId67"/>
    <p:sldLayoutId id="2147488766" r:id="rId68"/>
    <p:sldLayoutId id="2147488767" r:id="rId69"/>
    <p:sldLayoutId id="2147488768" r:id="rId70"/>
    <p:sldLayoutId id="2147488769" r:id="rId71"/>
    <p:sldLayoutId id="2147488770" r:id="rId72"/>
    <p:sldLayoutId id="2147488771" r:id="rId73"/>
    <p:sldLayoutId id="2147488772" r:id="rId74"/>
    <p:sldLayoutId id="2147488773" r:id="rId75"/>
    <p:sldLayoutId id="2147488774" r:id="rId76"/>
    <p:sldLayoutId id="2147488775" r:id="rId77"/>
    <p:sldLayoutId id="2147488776" r:id="rId78"/>
    <p:sldLayoutId id="2147488777" r:id="rId79"/>
    <p:sldLayoutId id="2147488778" r:id="rId80"/>
    <p:sldLayoutId id="2147488779" r:id="rId81"/>
    <p:sldLayoutId id="2147488780" r:id="rId82"/>
    <p:sldLayoutId id="2147488781" r:id="rId83"/>
    <p:sldLayoutId id="2147488782" r:id="rId84"/>
    <p:sldLayoutId id="2147488783" r:id="rId85"/>
    <p:sldLayoutId id="2147488784" r:id="rId86"/>
    <p:sldLayoutId id="2147488785" r:id="rId87"/>
    <p:sldLayoutId id="2147488786" r:id="rId88"/>
    <p:sldLayoutId id="2147488787" r:id="rId89"/>
    <p:sldLayoutId id="2147488788" r:id="rId90"/>
    <p:sldLayoutId id="2147488789" r:id="rId91"/>
    <p:sldLayoutId id="2147488790" r:id="rId92"/>
    <p:sldLayoutId id="2147488791" r:id="rId93"/>
    <p:sldLayoutId id="2147488792" r:id="rId94"/>
    <p:sldLayoutId id="2147488793" r:id="rId95"/>
    <p:sldLayoutId id="2147488794" r:id="rId96"/>
    <p:sldLayoutId id="2147488795" r:id="rId97"/>
    <p:sldLayoutId id="2147488796" r:id="rId98"/>
    <p:sldLayoutId id="2147488797" r:id="rId99"/>
    <p:sldLayoutId id="2147488798" r:id="rId100"/>
    <p:sldLayoutId id="2147488799" r:id="rId101"/>
    <p:sldLayoutId id="2147488800" r:id="rId102"/>
    <p:sldLayoutId id="2147488801" r:id="rId103"/>
    <p:sldLayoutId id="2147488802" r:id="rId104"/>
    <p:sldLayoutId id="2147488803" r:id="rId105"/>
    <p:sldLayoutId id="2147488804" r:id="rId106"/>
    <p:sldLayoutId id="2147488805" r:id="rId107"/>
    <p:sldLayoutId id="2147488806" r:id="rId108"/>
    <p:sldLayoutId id="2147488807" r:id="rId109"/>
    <p:sldLayoutId id="2147488808" r:id="rId110"/>
    <p:sldLayoutId id="2147488809" r:id="rId111"/>
    <p:sldLayoutId id="2147488810" r:id="rId112"/>
    <p:sldLayoutId id="2147488811" r:id="rId113"/>
    <p:sldLayoutId id="2147488812" r:id="rId114"/>
    <p:sldLayoutId id="2147488813" r:id="rId115"/>
    <p:sldLayoutId id="2147488814" r:id="rId116"/>
    <p:sldLayoutId id="2147488815" r:id="rId117"/>
    <p:sldLayoutId id="2147488816" r:id="rId118"/>
    <p:sldLayoutId id="2147488817" r:id="rId119"/>
    <p:sldLayoutId id="2147488818" r:id="rId12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extLst>
      <p:ext uri="{BB962C8B-B14F-4D97-AF65-F5344CB8AC3E}">
        <p14:creationId xmlns:p14="http://schemas.microsoft.com/office/powerpoint/2010/main" val="2041490130"/>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 id="2147488831" r:id="rId12"/>
    <p:sldLayoutId id="2147488832" r:id="rId13"/>
    <p:sldLayoutId id="2147488833" r:id="rId14"/>
    <p:sldLayoutId id="2147488834"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34971333"/>
      </p:ext>
    </p:extLst>
  </p:cSld>
  <p:clrMap bg1="lt1" tx1="dk1" bg2="lt2" tx2="dk2" accent1="accent1" accent2="accent2" accent3="accent3" accent4="accent4" accent5="accent5" accent6="accent6" hlink="hlink" folHlink="folHlink"/>
  <p:sldLayoutIdLst>
    <p:sldLayoutId id="2147488836" r:id="rId1"/>
    <p:sldLayoutId id="2147488837" r:id="rId2"/>
    <p:sldLayoutId id="2147488838" r:id="rId3"/>
    <p:sldLayoutId id="2147488839" r:id="rId4"/>
    <p:sldLayoutId id="2147488840" r:id="rId5"/>
    <p:sldLayoutId id="2147488841" r:id="rId6"/>
    <p:sldLayoutId id="2147488842" r:id="rId7"/>
    <p:sldLayoutId id="2147488843" r:id="rId8"/>
    <p:sldLayoutId id="2147488844" r:id="rId9"/>
    <p:sldLayoutId id="2147488845" r:id="rId10"/>
    <p:sldLayoutId id="2147488846" r:id="rId11"/>
    <p:sldLayoutId id="2147488847" r:id="rId12"/>
    <p:sldLayoutId id="214748884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771530133"/>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 id="2147488862" r:id="rId13"/>
    <p:sldLayoutId id="2147488863" r:id="rId14"/>
    <p:sldLayoutId id="2147488864"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346" r:id="rId1"/>
    <p:sldLayoutId id="2147488347" r:id="rId2"/>
    <p:sldLayoutId id="2147488348" r:id="rId3"/>
    <p:sldLayoutId id="2147488349" r:id="rId4"/>
    <p:sldLayoutId id="2147488350" r:id="rId5"/>
    <p:sldLayoutId id="2147488351" r:id="rId6"/>
    <p:sldLayoutId id="2147488352" r:id="rId7"/>
    <p:sldLayoutId id="2147488353" r:id="rId8"/>
    <p:sldLayoutId id="2147488354" r:id="rId9"/>
    <p:sldLayoutId id="2147488355" r:id="rId10"/>
    <p:sldLayoutId id="2147488356" r:id="rId11"/>
  </p:sldLayoutIdLst>
  <p:hf sldNum="0" hdr="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charset="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charset="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charset="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3799139025"/>
      </p:ext>
    </p:extLst>
  </p:cSld>
  <p:clrMap bg1="lt1" tx1="dk1" bg2="lt2" tx2="dk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a:defRPr/>
            </a:pPr>
            <a:fld id="{B9F49838-CAC2-104E-BBD9-85F59948681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9933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chemeClr val="accent1"/>
                </a:solidFill>
                <a:latin typeface="Arial" panose="020B0604020202020204" pitchFamily="34" charset="0"/>
              </a:defRPr>
            </a:lvl1pPr>
          </a:lstStyle>
          <a:p>
            <a:pPr>
              <a:defRPr/>
            </a:pPr>
            <a:fld id="{2CF7082B-2C82-A84D-936C-DD75A2159E3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360" r:id="rId1"/>
    <p:sldLayoutId id="2147488244" r:id="rId2"/>
    <p:sldLayoutId id="2147488245" r:id="rId3"/>
    <p:sldLayoutId id="2147488246" r:id="rId4"/>
    <p:sldLayoutId id="2147488247" r:id="rId5"/>
    <p:sldLayoutId id="2147488248" r:id="rId6"/>
    <p:sldLayoutId id="2147488249" r:id="rId7"/>
    <p:sldLayoutId id="2147488250" r:id="rId8"/>
    <p:sldLayoutId id="2147488251" r:id="rId9"/>
    <p:sldLayoutId id="2147488252" r:id="rId10"/>
    <p:sldLayoutId id="21474882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34975" y="6096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28E43074-1FCE-8A44-B44C-1C400B42D3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Lst>
  <p:hf sldNum="0" hdr="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1.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231.xml"/></Relationships>
</file>

<file path=ppt/slides/_rels/slide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6.xml"/><Relationship Id="rId1" Type="http://schemas.openxmlformats.org/officeDocument/2006/relationships/slideLayout" Target="../slideLayouts/slideLayout2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10.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196.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19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9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9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9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19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19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96.xml"/><Relationship Id="rId5" Type="http://schemas.openxmlformats.org/officeDocument/2006/relationships/image" Target="../media/image106.png"/><Relationship Id="rId4" Type="http://schemas.openxmlformats.org/officeDocument/2006/relationships/image" Target="../media/image105.png"/></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196.xml"/></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2.xml"/><Relationship Id="rId1" Type="http://schemas.openxmlformats.org/officeDocument/2006/relationships/slideLayout" Target="../slideLayouts/slideLayout19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19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4.xml"/><Relationship Id="rId1" Type="http://schemas.openxmlformats.org/officeDocument/2006/relationships/slideLayout" Target="../slideLayouts/slideLayout1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19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6.xml"/><Relationship Id="rId1" Type="http://schemas.openxmlformats.org/officeDocument/2006/relationships/slideLayout" Target="../slideLayouts/slideLayout19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2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19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196.xml"/><Relationship Id="rId4" Type="http://schemas.openxmlformats.org/officeDocument/2006/relationships/image" Target="../media/image115.png"/></Relationships>
</file>

<file path=ppt/slides/_rels/slide14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19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5.xml"/><Relationship Id="rId1" Type="http://schemas.openxmlformats.org/officeDocument/2006/relationships/slideLayout" Target="../slideLayouts/slideLayout19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6.xml"/><Relationship Id="rId1" Type="http://schemas.openxmlformats.org/officeDocument/2006/relationships/slideLayout" Target="../slideLayouts/slideLayout196.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9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9.xml"/><Relationship Id="rId1" Type="http://schemas.openxmlformats.org/officeDocument/2006/relationships/slideLayout" Target="../slideLayouts/slideLayout1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0.xml"/><Relationship Id="rId1" Type="http://schemas.openxmlformats.org/officeDocument/2006/relationships/slideLayout" Target="../slideLayouts/slideLayout19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19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19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1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4.xml"/><Relationship Id="rId1" Type="http://schemas.openxmlformats.org/officeDocument/2006/relationships/slideLayout" Target="../slideLayouts/slideLayout1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5.xml"/><Relationship Id="rId1" Type="http://schemas.openxmlformats.org/officeDocument/2006/relationships/slideLayout" Target="../slideLayouts/slideLayout196.xml"/></Relationships>
</file>

<file path=ppt/slides/_rels/slide1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6.xml"/><Relationship Id="rId1" Type="http://schemas.openxmlformats.org/officeDocument/2006/relationships/slideLayout" Target="../slideLayouts/slideLayout68.xml"/><Relationship Id="rId4" Type="http://schemas.openxmlformats.org/officeDocument/2006/relationships/image" Target="../media/image121.png"/></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7.xml"/><Relationship Id="rId1" Type="http://schemas.openxmlformats.org/officeDocument/2006/relationships/slideLayout" Target="../slideLayouts/slideLayout19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8.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9.xml"/><Relationship Id="rId1" Type="http://schemas.openxmlformats.org/officeDocument/2006/relationships/slideLayout" Target="../slideLayouts/slideLayout19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19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1.xml"/><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2.xml"/><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3.xml"/><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6.xml"/><Relationship Id="rId1" Type="http://schemas.openxmlformats.org/officeDocument/2006/relationships/slideLayout" Target="../slideLayouts/slideLayout68.xml"/><Relationship Id="rId4" Type="http://schemas.openxmlformats.org/officeDocument/2006/relationships/image" Target="../media/image121.png"/></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68.xml"/><Relationship Id="rId4" Type="http://schemas.openxmlformats.org/officeDocument/2006/relationships/image" Target="../media/image128.png"/></Relationships>
</file>

<file path=ppt/slides/_rels/slide1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139.xml"/><Relationship Id="rId7" Type="http://schemas.openxmlformats.org/officeDocument/2006/relationships/image" Target="../media/image133.png"/><Relationship Id="rId2" Type="http://schemas.openxmlformats.org/officeDocument/2006/relationships/slideLayout" Target="../slideLayouts/slideLayout46.xml"/><Relationship Id="rId1" Type="http://schemas.openxmlformats.org/officeDocument/2006/relationships/themeOverride" Target="../theme/themeOverride3.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1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0.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1.xml"/><Relationship Id="rId1" Type="http://schemas.openxmlformats.org/officeDocument/2006/relationships/slideLayout" Target="../slideLayouts/slideLayout231.xml"/><Relationship Id="rId4" Type="http://schemas.openxmlformats.org/officeDocument/2006/relationships/image" Target="../media/image13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2.xml"/><Relationship Id="rId1" Type="http://schemas.openxmlformats.org/officeDocument/2006/relationships/slideLayout" Target="../slideLayouts/slideLayout2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3.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4.xml"/><Relationship Id="rId1" Type="http://schemas.openxmlformats.org/officeDocument/2006/relationships/slideLayout" Target="../slideLayouts/slideLayout231.xml"/></Relationships>
</file>

<file path=ppt/slides/_rels/slide174.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5.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6.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8.xml"/><Relationship Id="rId4" Type="http://schemas.openxmlformats.org/officeDocument/2006/relationships/image" Target="../media/image144.png"/></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5.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17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28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298.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0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2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9.xml"/><Relationship Id="rId1" Type="http://schemas.openxmlformats.org/officeDocument/2006/relationships/slideLayout" Target="../slideLayouts/slideLayout298.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29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29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29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293.xml"/></Relationships>
</file>

<file path=ppt/slides/_rels/slide189.xml.rels><?xml version="1.0" encoding="UTF-8" standalone="yes"?>
<Relationships xmlns="http://schemas.openxmlformats.org/package/2006/relationships"><Relationship Id="rId3" Type="http://schemas.openxmlformats.org/officeDocument/2006/relationships/hyperlink" Target="http://satisfyingretirement.blogspot.com/2012/08/religion-spirituality.html" TargetMode="External"/><Relationship Id="rId2" Type="http://schemas.openxmlformats.org/officeDocument/2006/relationships/image" Target="../media/image154.jpeg"/><Relationship Id="rId1" Type="http://schemas.openxmlformats.org/officeDocument/2006/relationships/slideLayout" Target="../slideLayouts/slideLayout245.xml"/><Relationship Id="rId4" Type="http://schemas.openxmlformats.org/officeDocument/2006/relationships/hyperlink" Target="https://creativecommons.org/licenses/by-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1.xml"/></Relationships>
</file>

<file path=ppt/slides/_rels/slide1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4.xml"/><Relationship Id="rId1" Type="http://schemas.openxmlformats.org/officeDocument/2006/relationships/slideLayout" Target="../slideLayouts/slideLayout231.xml"/></Relationships>
</file>

<file path=ppt/slides/_rels/slide1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5.xml"/><Relationship Id="rId1" Type="http://schemas.openxmlformats.org/officeDocument/2006/relationships/slideLayout" Target="../slideLayouts/slideLayout23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4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94.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5.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6.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7.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1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8.xml"/><Relationship Id="rId4" Type="http://schemas.openxmlformats.org/officeDocument/2006/relationships/image" Target="../media/image15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jpeg"/><Relationship Id="rId1" Type="http://schemas.openxmlformats.org/officeDocument/2006/relationships/slideLayout" Target="../slideLayouts/slideLayout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196.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9.xml"/><Relationship Id="rId1" Type="http://schemas.openxmlformats.org/officeDocument/2006/relationships/slideLayout" Target="../slideLayouts/slideLayout67.xml"/><Relationship Id="rId4" Type="http://schemas.openxmlformats.org/officeDocument/2006/relationships/image" Target="../media/image160.emf"/></Relationships>
</file>

<file path=ppt/slides/_rels/slide2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0.xml"/><Relationship Id="rId1" Type="http://schemas.openxmlformats.org/officeDocument/2006/relationships/slideLayout" Target="../slideLayouts/slideLayout79.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1.xml"/><Relationship Id="rId1" Type="http://schemas.openxmlformats.org/officeDocument/2006/relationships/slideLayout" Target="../slideLayouts/slideLayout361.xml"/><Relationship Id="rId4" Type="http://schemas.openxmlformats.org/officeDocument/2006/relationships/image" Target="../media/image164.png"/></Relationships>
</file>

<file path=ppt/slides/_rels/slide2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2.xml"/><Relationship Id="rId1" Type="http://schemas.openxmlformats.org/officeDocument/2006/relationships/slideLayout" Target="../slideLayouts/slideLayout68.xml"/></Relationships>
</file>

<file path=ppt/slides/_rels/slide2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3.xml"/><Relationship Id="rId1" Type="http://schemas.openxmlformats.org/officeDocument/2006/relationships/slideLayout" Target="../slideLayouts/slideLayout326.xml"/><Relationship Id="rId4" Type="http://schemas.openxmlformats.org/officeDocument/2006/relationships/image" Target="../media/image16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65.xml"/><Relationship Id="rId1" Type="http://schemas.openxmlformats.org/officeDocument/2006/relationships/slideLayout" Target="../slideLayouts/slideLayout79.xml"/></Relationships>
</file>

<file path=ppt/slides/_rels/slide20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68.xml"/></Relationships>
</file>

<file path=ppt/slides/_rels/slide21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7.xml"/><Relationship Id="rId1" Type="http://schemas.openxmlformats.org/officeDocument/2006/relationships/slideLayout" Target="../slideLayouts/slideLayout34.xml"/><Relationship Id="rId5" Type="http://schemas.openxmlformats.org/officeDocument/2006/relationships/image" Target="../media/image173.png"/><Relationship Id="rId4" Type="http://schemas.openxmlformats.org/officeDocument/2006/relationships/image" Target="../media/image17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8.xml"/><Relationship Id="rId1" Type="http://schemas.openxmlformats.org/officeDocument/2006/relationships/slideLayout" Target="../slideLayouts/slideLayout4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9.xml"/><Relationship Id="rId1" Type="http://schemas.openxmlformats.org/officeDocument/2006/relationships/slideLayout" Target="../slideLayouts/slideLayout68.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0.xml"/><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1.xml"/><Relationship Id="rId1" Type="http://schemas.openxmlformats.org/officeDocument/2006/relationships/slideLayout" Target="../slideLayouts/slideLayout68.xml"/><Relationship Id="rId4" Type="http://schemas.openxmlformats.org/officeDocument/2006/relationships/image" Target="../media/image178.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2.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4.xml"/><Relationship Id="rId1" Type="http://schemas.openxmlformats.org/officeDocument/2006/relationships/slideLayout" Target="../slideLayouts/slideLayout34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4.xml"/><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5.xml"/><Relationship Id="rId1" Type="http://schemas.openxmlformats.org/officeDocument/2006/relationships/slideLayout" Target="../slideLayouts/slideLayout349.xml"/><Relationship Id="rId4" Type="http://schemas.openxmlformats.org/officeDocument/2006/relationships/image" Target="../media/image181.png"/></Relationships>
</file>

<file path=ppt/slides/_rels/slide2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6.xml"/><Relationship Id="rId1" Type="http://schemas.openxmlformats.org/officeDocument/2006/relationships/slideLayout" Target="../slideLayouts/slideLayout354.xml"/><Relationship Id="rId4" Type="http://schemas.openxmlformats.org/officeDocument/2006/relationships/image" Target="../media/image183.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7.xml"/><Relationship Id="rId1" Type="http://schemas.openxmlformats.org/officeDocument/2006/relationships/slideLayout" Target="../slideLayouts/slideLayout34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8.xml"/><Relationship Id="rId1" Type="http://schemas.openxmlformats.org/officeDocument/2006/relationships/slideLayout" Target="../slideLayouts/slideLayout354.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9.xml"/><Relationship Id="rId1" Type="http://schemas.openxmlformats.org/officeDocument/2006/relationships/slideLayout" Target="../slideLayouts/slideLayout349.xml"/><Relationship Id="rId4" Type="http://schemas.openxmlformats.org/officeDocument/2006/relationships/image" Target="../media/image181.png"/></Relationships>
</file>

<file path=ppt/slides/_rels/slide22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0.xml"/><Relationship Id="rId1" Type="http://schemas.openxmlformats.org/officeDocument/2006/relationships/slideLayout" Target="../slideLayouts/slideLayout35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1.xml"/><Relationship Id="rId1" Type="http://schemas.openxmlformats.org/officeDocument/2006/relationships/slideLayout" Target="../slideLayouts/slideLayout349.xml"/><Relationship Id="rId4" Type="http://schemas.openxmlformats.org/officeDocument/2006/relationships/image" Target="../media/image186.png"/></Relationships>
</file>

<file path=ppt/slides/_rels/slide22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2.xml"/><Relationship Id="rId1" Type="http://schemas.openxmlformats.org/officeDocument/2006/relationships/slideLayout" Target="../slideLayouts/slideLayout35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3.xml"/><Relationship Id="rId1" Type="http://schemas.openxmlformats.org/officeDocument/2006/relationships/slideLayout" Target="../slideLayouts/slideLayout68.xml"/></Relationships>
</file>

<file path=ppt/slides/_rels/slide22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30.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31.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88.jpg"/><Relationship Id="rId1" Type="http://schemas.openxmlformats.org/officeDocument/2006/relationships/slideLayout" Target="../slideLayouts/slideLayout246.xml"/></Relationships>
</file>

<file path=ppt/slides/_rels/slide232.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88.jpg"/><Relationship Id="rId1" Type="http://schemas.openxmlformats.org/officeDocument/2006/relationships/slideLayout" Target="../slideLayouts/slideLayout246.xml"/></Relationships>
</file>

<file path=ppt/slides/_rels/slide233.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4.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5.xml.rels><?xml version="1.0" encoding="UTF-8" standalone="yes"?>
<Relationships xmlns="http://schemas.openxmlformats.org/package/2006/relationships"><Relationship Id="rId3" Type="http://schemas.openxmlformats.org/officeDocument/2006/relationships/hyperlink" Target="https://www.wallpaperflare.com/genesis-book-page-afterlife-bad-baptist-belief-bible-blasphemy-wallpaper-zgwnj" TargetMode="External"/><Relationship Id="rId2" Type="http://schemas.openxmlformats.org/officeDocument/2006/relationships/image" Target="../media/image190.jp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3" Type="http://schemas.openxmlformats.org/officeDocument/2006/relationships/hyperlink" Target="http://presbiterianoscalvinistas.blogspot.com/2011/04/os-cinco-solas-da-reforma.html" TargetMode="External"/><Relationship Id="rId2" Type="http://schemas.openxmlformats.org/officeDocument/2006/relationships/image" Target="../media/image191.jpg"/><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goodfreephotos.com/other-photos/angel-entering-heaven-with-light.jpg.php" TargetMode="External"/><Relationship Id="rId7" Type="http://schemas.openxmlformats.org/officeDocument/2006/relationships/diagramColors" Target="../diagrams/colors1.xml"/><Relationship Id="rId2" Type="http://schemas.openxmlformats.org/officeDocument/2006/relationships/image" Target="../media/image192.jpg"/><Relationship Id="rId1" Type="http://schemas.openxmlformats.org/officeDocument/2006/relationships/slideLayout" Target="../slideLayouts/slideLayout2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8.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5.xml"/><Relationship Id="rId1" Type="http://schemas.openxmlformats.org/officeDocument/2006/relationships/slideLayout" Target="../slideLayouts/slideLayout231.xml"/></Relationships>
</file>

<file path=ppt/slides/_rels/slide2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6.xml"/><Relationship Id="rId1" Type="http://schemas.openxmlformats.org/officeDocument/2006/relationships/slideLayout" Target="../slideLayouts/slideLayout23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4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7.xml"/></Relationships>
</file>

<file path=ppt/slides/_rels/slide245.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6.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7.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8.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68.xml"/><Relationship Id="rId4" Type="http://schemas.openxmlformats.org/officeDocument/2006/relationships/image" Target="../media/image197.png"/></Relationships>
</file>

<file path=ppt/slides/_rels/slide2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9.xml"/><Relationship Id="rId1" Type="http://schemas.openxmlformats.org/officeDocument/2006/relationships/slideLayout" Target="../slideLayouts/slideLayout68.xml"/></Relationships>
</file>

<file path=ppt/slides/_rels/slide2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0.xml"/><Relationship Id="rId1" Type="http://schemas.openxmlformats.org/officeDocument/2006/relationships/slideLayout" Target="../slideLayouts/slideLayout68.xm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1.xml"/><Relationship Id="rId1" Type="http://schemas.openxmlformats.org/officeDocument/2006/relationships/slideLayout" Target="../slideLayouts/slideLayout68.xml"/></Relationships>
</file>

<file path=ppt/slides/_rels/slide2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2.xml"/><Relationship Id="rId1" Type="http://schemas.openxmlformats.org/officeDocument/2006/relationships/slideLayout" Target="../slideLayouts/slideLayout68.xml"/></Relationships>
</file>

<file path=ppt/slides/_rels/slide255.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68.xml"/></Relationships>
</file>

<file path=ppt/slides/_rels/slide2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3.xml"/><Relationship Id="rId1" Type="http://schemas.openxmlformats.org/officeDocument/2006/relationships/slideLayout" Target="../slideLayouts/slideLayout146.xml"/><Relationship Id="rId5" Type="http://schemas.openxmlformats.org/officeDocument/2006/relationships/image" Target="../media/image201.png"/><Relationship Id="rId4" Type="http://schemas.openxmlformats.org/officeDocument/2006/relationships/image" Target="../media/image200.png"/></Relationships>
</file>

<file path=ppt/slides/_rels/slide25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4.xml"/><Relationship Id="rId1" Type="http://schemas.openxmlformats.org/officeDocument/2006/relationships/slideLayout" Target="../slideLayouts/slideLayout152.xml"/></Relationships>
</file>

<file path=ppt/slides/_rels/slide25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5.xml"/><Relationship Id="rId1" Type="http://schemas.openxmlformats.org/officeDocument/2006/relationships/slideLayout" Target="../slideLayouts/slideLayout256.xml"/></Relationships>
</file>

<file path=ppt/slides/_rels/slide25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96.xml"/><Relationship Id="rId1" Type="http://schemas.openxmlformats.org/officeDocument/2006/relationships/slideLayout" Target="../slideLayouts/slideLayout25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7.xml"/><Relationship Id="rId1" Type="http://schemas.openxmlformats.org/officeDocument/2006/relationships/slideLayout" Target="../slideLayouts/slideLayout275.xml"/><Relationship Id="rId4" Type="http://schemas.openxmlformats.org/officeDocument/2006/relationships/image" Target="../media/image206.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59.xml"/></Relationships>
</file>

<file path=ppt/slides/_rels/slide26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6.xml"/></Relationships>
</file>

<file path=ppt/slides/_rels/slide26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6.xml"/></Relationships>
</file>

<file path=ppt/slides/_rels/slide2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9.xml"/><Relationship Id="rId1" Type="http://schemas.openxmlformats.org/officeDocument/2006/relationships/slideLayout" Target="../slideLayouts/slideLayout146.xml"/></Relationships>
</file>

<file path=ppt/slides/_rels/slide26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8.xml"/></Relationships>
</file>

<file path=ppt/slides/_rels/slide26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0.xml"/><Relationship Id="rId1" Type="http://schemas.openxmlformats.org/officeDocument/2006/relationships/slideLayout" Target="../slideLayouts/slideLayout111.xml"/></Relationships>
</file>

<file path=ppt/slides/_rels/slide267.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68.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96.xml"/></Relationships>
</file>

<file path=ppt/slides/_rels/slide2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2.xm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2.xml"/></Relationships>
</file>

<file path=ppt/slides/_rels/slide2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3.xml"/><Relationship Id="rId1" Type="http://schemas.openxmlformats.org/officeDocument/2006/relationships/slideLayout" Target="../slideLayouts/slideLayout231.xml"/></Relationships>
</file>

<file path=ppt/slides/_rels/slide2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4.xml"/><Relationship Id="rId1" Type="http://schemas.openxmlformats.org/officeDocument/2006/relationships/slideLayout" Target="../slideLayouts/slideLayout231.xml"/></Relationships>
</file>

<file path=ppt/slides/_rels/slide27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5.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61.gif"/></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93.xml"/></Relationships>
</file>

<file path=ppt/slides/_rels/slide2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7.xml"/><Relationship Id="rId1" Type="http://schemas.openxmlformats.org/officeDocument/2006/relationships/slideLayout" Target="../slideLayouts/slideLayout231.xml"/></Relationships>
</file>

<file path=ppt/slides/_rels/slide2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8.xml"/><Relationship Id="rId1" Type="http://schemas.openxmlformats.org/officeDocument/2006/relationships/slideLayout" Target="../slideLayouts/slideLayout231.xml"/></Relationships>
</file>

<file path=ppt/slides/_rels/slide27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3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9.xml"/><Relationship Id="rId1" Type="http://schemas.openxmlformats.org/officeDocument/2006/relationships/slideLayout" Target="../slideLayouts/slideLayout231.xml"/><Relationship Id="rId4" Type="http://schemas.openxmlformats.org/officeDocument/2006/relationships/image" Target="../media/image215.png"/></Relationships>
</file>

<file path=ppt/slides/_rels/slide2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0.xml"/><Relationship Id="rId1" Type="http://schemas.openxmlformats.org/officeDocument/2006/relationships/slideLayout" Target="../slideLayouts/slideLayout78.xml"/><Relationship Id="rId4" Type="http://schemas.openxmlformats.org/officeDocument/2006/relationships/image" Target="../media/image21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8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6.png"/><Relationship Id="rId1" Type="http://schemas.openxmlformats.org/officeDocument/2006/relationships/slideLayout" Target="../slideLayouts/slideLayout80.xml"/><Relationship Id="rId4" Type="http://schemas.openxmlformats.org/officeDocument/2006/relationships/image" Target="../media/image218.em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28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5.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68.xml"/></Relationships>
</file>

<file path=ppt/slides/_rels/slide28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1.xml"/><Relationship Id="rId1" Type="http://schemas.openxmlformats.org/officeDocument/2006/relationships/slideLayout" Target="../slideLayouts/slideLayout385.xml"/></Relationships>
</file>

<file path=ppt/slides/_rels/slide28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85.xml"/></Relationships>
</file>

<file path=ppt/slides/_rels/slide28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8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29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2.xml"/><Relationship Id="rId1" Type="http://schemas.openxmlformats.org/officeDocument/2006/relationships/slideLayout" Target="../slideLayouts/slideLayout372.xml"/></Relationships>
</file>

<file path=ppt/slides/_rels/slide29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385.xml"/></Relationships>
</file>

<file path=ppt/slides/_rels/slide29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385.xml"/></Relationships>
</file>

<file path=ppt/slides/_rels/slide29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385.xml"/></Relationships>
</file>

<file path=ppt/slides/_rels/slide29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385.xml"/></Relationships>
</file>

<file path=ppt/slides/_rels/slide29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8.jpeg"/><Relationship Id="rId1" Type="http://schemas.openxmlformats.org/officeDocument/2006/relationships/slideLayout" Target="../slideLayouts/slideLayout385.xml"/></Relationships>
</file>

<file path=ppt/slides/_rels/slide29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85.xml"/></Relationships>
</file>

<file path=ppt/slides/_rels/slide29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385.xml"/></Relationships>
</file>

<file path=ppt/slides/_rels/slide29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385.xml"/></Relationships>
</file>

<file path=ppt/slides/_rels/slide29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3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0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385.xml"/></Relationships>
</file>

<file path=ppt/slides/_rels/slide30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385.xml"/></Relationships>
</file>

<file path=ppt/slides/_rels/slide30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385.xml"/></Relationships>
</file>

<file path=ppt/slides/_rels/slide30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385.xml"/></Relationships>
</file>

<file path=ppt/slides/_rels/slide30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385.xml"/></Relationships>
</file>

<file path=ppt/slides/_rels/slide30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85.xml"/></Relationships>
</file>

<file path=ppt/slides/_rels/slide30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385.xml"/></Relationships>
</file>

<file path=ppt/slides/_rels/slide3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3.xml"/><Relationship Id="rId1" Type="http://schemas.openxmlformats.org/officeDocument/2006/relationships/slideLayout" Target="../slideLayouts/slideLayout68.xml"/></Relationships>
</file>

<file path=ppt/slides/_rels/slide3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1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14.xml"/><Relationship Id="rId1" Type="http://schemas.openxmlformats.org/officeDocument/2006/relationships/slideLayout" Target="../slideLayouts/slideLayout231.xml"/></Relationships>
</file>

<file path=ppt/slides/_rels/slide3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15.xml"/><Relationship Id="rId1" Type="http://schemas.openxmlformats.org/officeDocument/2006/relationships/slideLayout" Target="../slideLayouts/slideLayout173.xml"/><Relationship Id="rId4" Type="http://schemas.openxmlformats.org/officeDocument/2006/relationships/image" Target="../media/image215.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15.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8.xml"/><Relationship Id="rId5" Type="http://schemas.openxmlformats.org/officeDocument/2006/relationships/image" Target="../media/image46.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2.bin"/><Relationship Id="rId1" Type="http://schemas.openxmlformats.org/officeDocument/2006/relationships/slideLayout" Target="../slideLayouts/slideLayout50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jpeg"/><Relationship Id="rId1" Type="http://schemas.openxmlformats.org/officeDocument/2006/relationships/slideLayout" Target="../slideLayouts/slideLayout493.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15.xml"/><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0.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61.gif"/></Relationships>
</file>

<file path=ppt/slides/_rels/slide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6.xml"/><Relationship Id="rId1" Type="http://schemas.openxmlformats.org/officeDocument/2006/relationships/slideLayout" Target="../slideLayouts/slideLayout215.xml"/><Relationship Id="rId4" Type="http://schemas.openxmlformats.org/officeDocument/2006/relationships/image" Target="../media/image23.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6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20.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6.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3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20.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507.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1.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6.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6.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231.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3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3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4.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9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231.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a:extLst>
              <a:ext uri="{28A0092B-C50C-407E-A947-70E740481C1C}">
                <a14:useLocalDpi xmlns:a14="http://schemas.microsoft.com/office/drawing/2010/main" val="0"/>
              </a:ext>
            </a:extLst>
          </a:blip>
          <a:srcRect t="8799"/>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ar-JO" sz="4800" dirty="0">
                <a:solidFill>
                  <a:srgbClr val="FFFFFF"/>
                </a:solidFill>
                <a:ea typeface="ＭＳ Ｐゴシック" charset="0"/>
                <a:cs typeface="Arial" panose="020B0604020202020204" pitchFamily="34" charset="0"/>
              </a:rPr>
              <a:t>لا يمكنك الذهاب</a:t>
            </a:r>
          </a:p>
          <a:p>
            <a:pPr eaLnBrk="1" hangingPunct="1"/>
            <a:r>
              <a:rPr lang="ar-JO" sz="4800" dirty="0">
                <a:solidFill>
                  <a:srgbClr val="FFFFFF"/>
                </a:solidFill>
                <a:ea typeface="ＭＳ Ｐゴシック" charset="0"/>
                <a:cs typeface="Arial" panose="020B0604020202020204" pitchFamily="34" charset="0"/>
              </a:rPr>
              <a:t>أبعد من معرفتك</a:t>
            </a:r>
            <a:endParaRPr lang="en-US" sz="4800" dirty="0">
              <a:solidFill>
                <a:srgbClr val="FFFFFF"/>
              </a:solidFill>
              <a:ea typeface="ＭＳ Ｐゴシック" charset="0"/>
              <a:cs typeface="Arial" panose="020B0604020202020204" pitchFamily="34" charset="0"/>
            </a:endParaRP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٢ بطرس </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ar-JO" dirty="0">
                <a:solidFill>
                  <a:schemeClr val="bg1"/>
                </a:solidFill>
                <a:ea typeface="ＭＳ Ｐゴシック" charset="0"/>
                <a:cs typeface="Arial" panose="020B0604020202020204" pitchFamily="34" charset="0"/>
              </a:rPr>
              <a:t>2 بطرس</a:t>
            </a:r>
            <a:endParaRPr lang="en-US" dirty="0">
              <a:solidFill>
                <a:schemeClr val="bg1"/>
              </a:solidFill>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BF569E0-A6FA-D843-9A68-9A73F508FE8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028026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35497" y="-27384"/>
          <a:ext cx="9216009" cy="6928362"/>
        </p:xfrm>
        <a:graphic>
          <a:graphicData uri="http://schemas.openxmlformats.org/drawingml/2006/table">
            <a:tbl>
              <a:tblPr/>
              <a:tblGrid>
                <a:gridCol w="1024001">
                  <a:extLst>
                    <a:ext uri="{9D8B030D-6E8A-4147-A177-3AD203B41FA5}">
                      <a16:colId xmlns:a16="http://schemas.microsoft.com/office/drawing/2014/main" val="20000"/>
                    </a:ext>
                  </a:extLst>
                </a:gridCol>
                <a:gridCol w="1024001">
                  <a:extLst>
                    <a:ext uri="{9D8B030D-6E8A-4147-A177-3AD203B41FA5}">
                      <a16:colId xmlns:a16="http://schemas.microsoft.com/office/drawing/2014/main" val="20001"/>
                    </a:ext>
                  </a:extLst>
                </a:gridCol>
                <a:gridCol w="1024001">
                  <a:extLst>
                    <a:ext uri="{9D8B030D-6E8A-4147-A177-3AD203B41FA5}">
                      <a16:colId xmlns:a16="http://schemas.microsoft.com/office/drawing/2014/main" val="20002"/>
                    </a:ext>
                  </a:extLst>
                </a:gridCol>
                <a:gridCol w="1024001">
                  <a:extLst>
                    <a:ext uri="{9D8B030D-6E8A-4147-A177-3AD203B41FA5}">
                      <a16:colId xmlns:a16="http://schemas.microsoft.com/office/drawing/2014/main" val="20003"/>
                    </a:ext>
                  </a:extLst>
                </a:gridCol>
                <a:gridCol w="1024001">
                  <a:extLst>
                    <a:ext uri="{9D8B030D-6E8A-4147-A177-3AD203B41FA5}">
                      <a16:colId xmlns:a16="http://schemas.microsoft.com/office/drawing/2014/main" val="20004"/>
                    </a:ext>
                  </a:extLst>
                </a:gridCol>
                <a:gridCol w="1024001">
                  <a:extLst>
                    <a:ext uri="{9D8B030D-6E8A-4147-A177-3AD203B41FA5}">
                      <a16:colId xmlns:a16="http://schemas.microsoft.com/office/drawing/2014/main" val="20005"/>
                    </a:ext>
                  </a:extLst>
                </a:gridCol>
                <a:gridCol w="1024001">
                  <a:extLst>
                    <a:ext uri="{9D8B030D-6E8A-4147-A177-3AD203B41FA5}">
                      <a16:colId xmlns:a16="http://schemas.microsoft.com/office/drawing/2014/main" val="20007"/>
                    </a:ext>
                  </a:extLst>
                </a:gridCol>
                <a:gridCol w="1024001">
                  <a:extLst>
                    <a:ext uri="{9D8B030D-6E8A-4147-A177-3AD203B41FA5}">
                      <a16:colId xmlns:a16="http://schemas.microsoft.com/office/drawing/2014/main" val="1457012367"/>
                    </a:ext>
                  </a:extLst>
                </a:gridCol>
                <a:gridCol w="1024001">
                  <a:extLst>
                    <a:ext uri="{9D8B030D-6E8A-4147-A177-3AD203B41FA5}">
                      <a16:colId xmlns:a16="http://schemas.microsoft.com/office/drawing/2014/main" val="20008"/>
                    </a:ext>
                  </a:extLst>
                </a:gridCol>
              </a:tblGrid>
              <a:tr h="688538">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8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الكذبة</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txBody>
                  <a:tcPr anchor="ctr" horzOverflow="overflow">
                    <a:solidFill>
                      <a:schemeClr val="accent1"/>
                    </a:solidFill>
                  </a:tcPr>
                </a:tc>
                <a:extLst>
                  <a:ext uri="{0D108BD9-81ED-4DB2-BD59-A6C34878D82A}">
                    <a16:rowId xmlns:a16="http://schemas.microsoft.com/office/drawing/2014/main" val="10003"/>
                  </a:ext>
                </a:extLst>
              </a:tr>
              <a:tr h="6885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10004"/>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الرجاء</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البدعة</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137651"/>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4666197"/>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314417" y="-27384"/>
            <a:ext cx="866095"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284</a:t>
            </a:r>
          </a:p>
        </p:txBody>
      </p:sp>
      <p:sp>
        <p:nvSpPr>
          <p:cNvPr id="3" name="WordArt 90">
            <a:extLst>
              <a:ext uri="{FF2B5EF4-FFF2-40B4-BE49-F238E27FC236}">
                <a16:creationId xmlns:a16="http://schemas.microsoft.com/office/drawing/2014/main" id="{06A8C4B4-6590-34D2-C503-ABD9CA826FEA}"/>
              </a:ext>
            </a:extLst>
          </p:cNvPr>
          <p:cNvSpPr>
            <a:spLocks noChangeArrowheads="1" noChangeShapeType="1" noTextEdit="1"/>
          </p:cNvSpPr>
          <p:nvPr/>
        </p:nvSpPr>
        <p:spPr bwMode="auto">
          <a:xfrm>
            <a:off x="7288"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a:extLst>
              <a:ext uri="{FF2B5EF4-FFF2-40B4-BE49-F238E27FC236}">
                <a16:creationId xmlns:a16="http://schemas.microsoft.com/office/drawing/2014/main" id="{4AA75C92-7ED6-C957-E4A1-A393CA99E3A3}"/>
              </a:ext>
            </a:extLst>
          </p:cNvPr>
          <p:cNvSpPr txBox="1"/>
          <p:nvPr/>
        </p:nvSpPr>
        <p:spPr>
          <a:xfrm>
            <a:off x="5710989" y="-529389"/>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883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جوشوا هاريس</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مؤلف كتاب</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قلت للمواعدة وداع</a:t>
            </a: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ترك زوجته وأطفاله في</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2019</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20 سنة</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ليبتعد عن الإيمان المسيحي.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71241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المعلومات التي تم استبعادها من تصريحنا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هو أنني مررت بتحول هائل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فيما يتعل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بإيماني بيسوع.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والعبارة الشائعة لهذا الموضوع هي التفكيك</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والعبارة الكتابية التي تقابلها هي السقوط.</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خلال كل المقاييس التي استخدمها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لتعريف المسيحي، فأنا لست مسيحي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يخبرني العديد من الناس أن هناك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طريق</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مختلف</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لممارسة الإيمان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وأريد أن أبقى منفتح</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هذا،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لكنني لست هناك الآن.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9147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65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الرجل الذي كان يحث المسيحيين</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اعتناق العفة إذا أرادوا زواج</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سعيد</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قد أنهى زواجه الآن.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موقع الملحد الصديق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8090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ثثلاث حقائق يجب أن تعرفها...</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423260"/>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23528" y="984607"/>
            <a:ext cx="3816424" cy="546212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ولكن انموا في النعمة وفي معرفة ربنا ومخلصنا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695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333F-D121-3FCD-FD07-79B91AD23C66}"/>
            </a:ext>
          </a:extLst>
        </p:cNvPr>
        <p:cNvGrpSpPr/>
        <p:nvPr/>
      </p:nvGrpSpPr>
      <p:grpSpPr>
        <a:xfrm>
          <a:off x="0" y="0"/>
          <a:ext cx="0" cy="0"/>
          <a:chOff x="0" y="0"/>
          <a:chExt cx="0" cy="0"/>
        </a:xfrm>
      </p:grpSpPr>
      <p:sp>
        <p:nvSpPr>
          <p:cNvPr id="781313" name="Rectangle 25">
            <a:extLst>
              <a:ext uri="{FF2B5EF4-FFF2-40B4-BE49-F238E27FC236}">
                <a16:creationId xmlns:a16="http://schemas.microsoft.com/office/drawing/2014/main" id="{1A034750-E512-84C7-E969-123B8E0B417E}"/>
              </a:ext>
            </a:extLst>
          </p:cNvPr>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a:extLst>
              <a:ext uri="{FF2B5EF4-FFF2-40B4-BE49-F238E27FC236}">
                <a16:creationId xmlns:a16="http://schemas.microsoft.com/office/drawing/2014/main" id="{A9D1A414-BC73-A2B8-07DD-0E28216791C3}"/>
              </a:ext>
            </a:extLst>
          </p:cNvPr>
          <p:cNvGraphicFramePr>
            <a:graphicFrameLocks noGrp="1"/>
          </p:cNvGraphicFramePr>
          <p:nvPr/>
        </p:nvGraphicFramePr>
        <p:xfrm>
          <a:off x="-35497" y="-27384"/>
          <a:ext cx="9216009" cy="6928362"/>
        </p:xfrm>
        <a:graphic>
          <a:graphicData uri="http://schemas.openxmlformats.org/drawingml/2006/table">
            <a:tbl>
              <a:tblPr/>
              <a:tblGrid>
                <a:gridCol w="1024001">
                  <a:extLst>
                    <a:ext uri="{9D8B030D-6E8A-4147-A177-3AD203B41FA5}">
                      <a16:colId xmlns:a16="http://schemas.microsoft.com/office/drawing/2014/main" val="20000"/>
                    </a:ext>
                  </a:extLst>
                </a:gridCol>
                <a:gridCol w="1024001">
                  <a:extLst>
                    <a:ext uri="{9D8B030D-6E8A-4147-A177-3AD203B41FA5}">
                      <a16:colId xmlns:a16="http://schemas.microsoft.com/office/drawing/2014/main" val="20001"/>
                    </a:ext>
                  </a:extLst>
                </a:gridCol>
                <a:gridCol w="1024001">
                  <a:extLst>
                    <a:ext uri="{9D8B030D-6E8A-4147-A177-3AD203B41FA5}">
                      <a16:colId xmlns:a16="http://schemas.microsoft.com/office/drawing/2014/main" val="20002"/>
                    </a:ext>
                  </a:extLst>
                </a:gridCol>
                <a:gridCol w="1024001">
                  <a:extLst>
                    <a:ext uri="{9D8B030D-6E8A-4147-A177-3AD203B41FA5}">
                      <a16:colId xmlns:a16="http://schemas.microsoft.com/office/drawing/2014/main" val="20003"/>
                    </a:ext>
                  </a:extLst>
                </a:gridCol>
                <a:gridCol w="1024001">
                  <a:extLst>
                    <a:ext uri="{9D8B030D-6E8A-4147-A177-3AD203B41FA5}">
                      <a16:colId xmlns:a16="http://schemas.microsoft.com/office/drawing/2014/main" val="20004"/>
                    </a:ext>
                  </a:extLst>
                </a:gridCol>
                <a:gridCol w="1024001">
                  <a:extLst>
                    <a:ext uri="{9D8B030D-6E8A-4147-A177-3AD203B41FA5}">
                      <a16:colId xmlns:a16="http://schemas.microsoft.com/office/drawing/2014/main" val="20005"/>
                    </a:ext>
                  </a:extLst>
                </a:gridCol>
                <a:gridCol w="1024001">
                  <a:extLst>
                    <a:ext uri="{9D8B030D-6E8A-4147-A177-3AD203B41FA5}">
                      <a16:colId xmlns:a16="http://schemas.microsoft.com/office/drawing/2014/main" val="20007"/>
                    </a:ext>
                  </a:extLst>
                </a:gridCol>
                <a:gridCol w="1024001">
                  <a:extLst>
                    <a:ext uri="{9D8B030D-6E8A-4147-A177-3AD203B41FA5}">
                      <a16:colId xmlns:a16="http://schemas.microsoft.com/office/drawing/2014/main" val="1457012367"/>
                    </a:ext>
                  </a:extLst>
                </a:gridCol>
                <a:gridCol w="1024001">
                  <a:extLst>
                    <a:ext uri="{9D8B030D-6E8A-4147-A177-3AD203B41FA5}">
                      <a16:colId xmlns:a16="http://schemas.microsoft.com/office/drawing/2014/main" val="20008"/>
                    </a:ext>
                  </a:extLst>
                </a:gridCol>
              </a:tblGrid>
              <a:tr h="688538">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8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الكذبة</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txBody>
                  <a:tcPr anchor="ctr" horzOverflow="overflow">
                    <a:solidFill>
                      <a:schemeClr val="accent1"/>
                    </a:solidFill>
                  </a:tcPr>
                </a:tc>
                <a:extLst>
                  <a:ext uri="{0D108BD9-81ED-4DB2-BD59-A6C34878D82A}">
                    <a16:rowId xmlns:a16="http://schemas.microsoft.com/office/drawing/2014/main" val="10003"/>
                  </a:ext>
                </a:extLst>
              </a:tr>
              <a:tr h="6885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10004"/>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الرجاء</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البدعة</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137651"/>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4666197"/>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a:extLst>
              <a:ext uri="{FF2B5EF4-FFF2-40B4-BE49-F238E27FC236}">
                <a16:creationId xmlns:a16="http://schemas.microsoft.com/office/drawing/2014/main" id="{1F45AD13-A39D-C5D1-6EF5-A7CF7239408C}"/>
              </a:ext>
            </a:extLst>
          </p:cNvPr>
          <p:cNvSpPr txBox="1">
            <a:spLocks noChangeArrowheads="1"/>
          </p:cNvSpPr>
          <p:nvPr/>
        </p:nvSpPr>
        <p:spPr bwMode="auto">
          <a:xfrm>
            <a:off x="8314417" y="-27384"/>
            <a:ext cx="866095"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284</a:t>
            </a:r>
          </a:p>
        </p:txBody>
      </p:sp>
      <p:sp>
        <p:nvSpPr>
          <p:cNvPr id="3" name="WordArt 90">
            <a:extLst>
              <a:ext uri="{FF2B5EF4-FFF2-40B4-BE49-F238E27FC236}">
                <a16:creationId xmlns:a16="http://schemas.microsoft.com/office/drawing/2014/main" id="{CE646F65-3E20-B836-CAB9-D14829319DAE}"/>
              </a:ext>
            </a:extLst>
          </p:cNvPr>
          <p:cNvSpPr>
            <a:spLocks noChangeArrowheads="1" noChangeShapeType="1" noTextEdit="1"/>
          </p:cNvSpPr>
          <p:nvPr/>
        </p:nvSpPr>
        <p:spPr bwMode="auto">
          <a:xfrm>
            <a:off x="7288"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a:extLst>
              <a:ext uri="{FF2B5EF4-FFF2-40B4-BE49-F238E27FC236}">
                <a16:creationId xmlns:a16="http://schemas.microsoft.com/office/drawing/2014/main" id="{0BA9F9D8-61A2-EA10-ADA7-11CC72C485ED}"/>
              </a:ext>
            </a:extLst>
          </p:cNvPr>
          <p:cNvSpPr txBox="1"/>
          <p:nvPr/>
        </p:nvSpPr>
        <p:spPr>
          <a:xfrm>
            <a:off x="5710989" y="-529389"/>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786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6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66566263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465472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323529" y="845389"/>
            <a:ext cx="8599754" cy="48902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١-٣</a:t>
            </a:r>
          </a:p>
          <a:p>
            <a:pPr algn="r" eaLnBrk="0" hangingPunct="0"/>
            <a:endParaRPr lang="en-US"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1 سمعان بطرس عبد يسوع المسيح ورسوله، إلى الذين نالوا معنا إيمانا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ثمينا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مساويا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لنا، ببر إلهنا والمخلص </a:t>
            </a:r>
            <a:endPar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يسوع المسيح:</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2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لتكثر لكم النعمة والسلام بمعرفة الله ويسوع ربنا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3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كما أن قدرته الإلهية قد وهبت لنا كل ما هو للحياة والتقوى، بمعرفة الذي دعانا بالمجد والفضيلة،</a:t>
            </a:r>
          </a:p>
        </p:txBody>
      </p:sp>
    </p:spTree>
    <p:extLst>
      <p:ext uri="{BB962C8B-B14F-4D97-AF65-F5344CB8AC3E}">
        <p14:creationId xmlns:p14="http://schemas.microsoft.com/office/powerpoint/2010/main" val="171329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3275856" y="188094"/>
            <a:ext cx="5868144"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أضف الفضيلة إلى الإيمان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أعمال المعلمين الكذبة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الإجتهاد قبل عودة الرب</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1"/>
          <p:cNvSpPr txBox="1">
            <a:spLocks/>
          </p:cNvSpPr>
          <p:nvPr/>
        </p:nvSpPr>
        <p:spPr bwMode="auto">
          <a:xfrm>
            <a:off x="4559849" y="3068960"/>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٢ بطرس</a:t>
            </a:r>
          </a:p>
        </p:txBody>
      </p:sp>
    </p:spTree>
    <p:extLst>
      <p:ext uri="{BB962C8B-B14F-4D97-AF65-F5344CB8AC3E}">
        <p14:creationId xmlns:p14="http://schemas.microsoft.com/office/powerpoint/2010/main" val="25092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179512" y="1166842"/>
            <a:ext cx="8651081" cy="452431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٤-٧</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4 اللذين بهما قد وهب لنا المواعيد العظمى والثمينة، لكي تصيروا بها شركاء الطبيعة الإلهية، هاربين من الفساد الذي في العالم بالشهوة</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5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ولهذا عينه - وأنتم باذلون كل اجتهاد - قدموا في إيمانكم فضيلة، وفي الفضيلة معرفة،</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6 وفي المعرفة تعففا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وفي التعفف صبرا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وفي الصبر تقوى</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7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وفي التقوى مودة أخوية، وفي المودة الأخوية محبة.</a:t>
            </a:r>
          </a:p>
        </p:txBody>
      </p:sp>
    </p:spTree>
    <p:extLst>
      <p:ext uri="{BB962C8B-B14F-4D97-AF65-F5344CB8AC3E}">
        <p14:creationId xmlns:p14="http://schemas.microsoft.com/office/powerpoint/2010/main" val="9731470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251520" y="1155213"/>
            <a:ext cx="8659569" cy="458042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٨-١١</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٨ لأن هذه إذا كانت فيكم وكثرت، تصيركم لا متكاسلين ولا غير مثمرين لمعرفة ربنا يسوع المسيح</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9</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 الذي ليس عنده هذه، هو أعمى قصير البصر، قد نسي تطهير خطاياه السالفة</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10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لذلك بالأكثر اجتهدوا أيها الإخوة أن تجعلوا دعوتكم واختياركم ثابتين</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لأنكم إذا فعلتم ذلك لن تزلوا أبدا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11</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لأنه هكذا يقدم لكم بسعة دخول إلى ملكوت ربنا ومخلصنا يسوع المسيح الأبدي.</a:t>
            </a:r>
          </a:p>
        </p:txBody>
      </p:sp>
    </p:spTree>
    <p:extLst>
      <p:ext uri="{BB962C8B-B14F-4D97-AF65-F5344CB8AC3E}">
        <p14:creationId xmlns:p14="http://schemas.microsoft.com/office/powerpoint/2010/main" val="1043642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defRPr/>
            </a:pPr>
            <a:r>
              <a:rPr lang="ar-SA" sz="3200" dirty="0">
                <a:solidFill>
                  <a:srgbClr val="FFFFFF"/>
                </a:solidFill>
                <a:effectLst>
                  <a:glow rad="228600">
                    <a:schemeClr val="tx1"/>
                  </a:glow>
                </a:effectLst>
                <a:ea typeface="ＭＳ Ｐゴシック" charset="0"/>
                <a:cs typeface="Arial" panose="020B0604020202020204" pitchFamily="34" charset="0"/>
              </a:rPr>
              <a:t>بطرس 2</a:t>
            </a:r>
            <a:r>
              <a:rPr lang="en-US" sz="3200" dirty="0">
                <a:solidFill>
                  <a:srgbClr val="FFFFFF"/>
                </a:solidFill>
                <a:effectLst>
                  <a:glow rad="228600">
                    <a:schemeClr val="tx1"/>
                  </a:glow>
                </a:effectLst>
                <a:ea typeface="ＭＳ Ｐゴシック" charset="0"/>
                <a:cs typeface="Arial" panose="020B0604020202020204" pitchFamily="34" charset="0"/>
              </a:rPr>
              <a:t> </a:t>
            </a:r>
            <a:r>
              <a:rPr lang="ar-JO" sz="3200" dirty="0">
                <a:solidFill>
                  <a:srgbClr val="FFFFFF"/>
                </a:solidFill>
                <a:effectLst>
                  <a:glow rad="228600">
                    <a:schemeClr val="tx1"/>
                  </a:glow>
                </a:effectLst>
                <a:ea typeface="ＭＳ Ｐゴシック" charset="0"/>
                <a:cs typeface="Arial" panose="020B0604020202020204" pitchFamily="34" charset="0"/>
              </a:rPr>
              <a:t>1</a:t>
            </a:r>
            <a:br>
              <a:rPr lang="en-US" sz="4000" dirty="0">
                <a:solidFill>
                  <a:srgbClr val="FFFFFF"/>
                </a:solidFill>
                <a:effectLst>
                  <a:glow rad="228600">
                    <a:schemeClr val="tx1"/>
                  </a:glow>
                </a:effectLst>
                <a:ea typeface="ＭＳ Ｐゴシック" charset="0"/>
                <a:cs typeface="Arial" panose="020B0604020202020204" pitchFamily="34" charset="0"/>
              </a:rPr>
            </a:br>
            <a:r>
              <a:rPr lang="ar-JO" sz="3600" dirty="0">
                <a:solidFill>
                  <a:srgbClr val="FFFFFF"/>
                </a:solidFill>
                <a:effectLst>
                  <a:glow rad="228600">
                    <a:schemeClr val="tx1"/>
                  </a:glow>
                  <a:outerShdw blurRad="38100" dist="38100" dir="2700000" algn="tl">
                    <a:srgbClr val="000000"/>
                  </a:outerShdw>
                </a:effectLst>
                <a:ea typeface="ＭＳ Ｐゴシック" charset="0"/>
                <a:cs typeface="Arial" panose="020B0604020202020204" pitchFamily="34" charset="0"/>
              </a:rPr>
              <a:t>معرفة للنمو الروحي</a:t>
            </a:r>
            <a:endParaRPr lang="en-US" sz="3600" dirty="0">
              <a:solidFill>
                <a:srgbClr val="FFFFFF"/>
              </a:solidFill>
              <a:effectLst>
                <a:glow rad="2286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70659" name="Rectangle 3"/>
          <p:cNvSpPr>
            <a:spLocks noGrp="1" noChangeArrowheads="1"/>
          </p:cNvSpPr>
          <p:nvPr>
            <p:ph type="body" idx="1"/>
          </p:nvPr>
        </p:nvSpPr>
        <p:spPr>
          <a:xfrm>
            <a:off x="0" y="4313238"/>
            <a:ext cx="9144000" cy="2392362"/>
          </a:xfrm>
        </p:spPr>
        <p:txBody>
          <a:bodyPr/>
          <a:lstStyle/>
          <a:p>
            <a:pPr marL="0" indent="0" algn="ctr" eaLnBrk="1" hangingPunct="1">
              <a:lnSpc>
                <a:spcPct val="90000"/>
              </a:lnSpc>
              <a:buNone/>
              <a:defRPr/>
            </a:pPr>
            <a:r>
              <a:rPr lang="ar-JO" sz="2800" dirty="0">
                <a:solidFill>
                  <a:srgbClr val="FFFFFF"/>
                </a:solidFill>
                <a:effectLst>
                  <a:glow rad="228600">
                    <a:schemeClr val="tx1"/>
                  </a:glow>
                </a:effectLst>
                <a:ea typeface="ＭＳ Ｐゴシック" charset="0"/>
                <a:cs typeface="Arial" panose="020B0604020202020204" pitchFamily="34" charset="0"/>
              </a:rPr>
              <a:t>أ. تحية (1-2)</a:t>
            </a:r>
            <a:endParaRPr lang="en-US" altLang="ja-JP"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altLang="ja-JP" sz="2800" dirty="0">
                <a:solidFill>
                  <a:srgbClr val="FFFFFF"/>
                </a:solidFill>
                <a:effectLst>
                  <a:glow rad="228600">
                    <a:schemeClr val="tx1"/>
                  </a:glow>
                </a:effectLst>
                <a:ea typeface="ＭＳ Ｐゴシック" charset="0"/>
                <a:cs typeface="Arial" panose="020B0604020202020204" pitchFamily="34" charset="0"/>
              </a:rPr>
              <a:t>ب. قوة الله الإلهية (3-4)</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ت. الحياة المسيحية الفعالة والمنتجة (5-11)</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ث. تذكير بالخلاص (12-15)</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ج. دفاع عن حق الرسالة (16-21)</a:t>
            </a:r>
            <a:endParaRPr lang="en-US" sz="2800" dirty="0">
              <a:solidFill>
                <a:srgbClr val="FFFFFF"/>
              </a:solidFill>
              <a:effectLst>
                <a:glow rad="228600">
                  <a:schemeClr val="tx1"/>
                </a:glow>
              </a:effectLst>
              <a:ea typeface="ＭＳ Ｐゴシック" charset="0"/>
              <a:cs typeface="Arial" panose="020B0604020202020204" pitchFamily="34" charset="0"/>
            </a:endParaRP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5138" y="1676400"/>
            <a:ext cx="2938462"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5"/>
          <p:cNvSpPr txBox="1">
            <a:spLocks noChangeArrowheads="1"/>
          </p:cNvSpPr>
          <p:nvPr/>
        </p:nvSpPr>
        <p:spPr bwMode="auto">
          <a:xfrm>
            <a:off x="8441144" y="0"/>
            <a:ext cx="704039" cy="461665"/>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288</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mn-ea"/>
                <a:cs typeface="Arial" panose="020B0604020202020204" pitchFamily="34" charset="0"/>
              </a:rPr>
              <a:t>أ. (1: 1-2)</a:t>
            </a:r>
            <a:endParaRPr lang="en-US" sz="2800" dirty="0">
              <a:solidFill>
                <a:srgbClr val="FFFFFF"/>
              </a:solidFill>
              <a:effectLst>
                <a:glow rad="228600">
                  <a:schemeClr val="tx1"/>
                </a:glow>
              </a:effectLst>
              <a:ea typeface="+mn-ea"/>
              <a:cs typeface="Arial" panose="020B0604020202020204" pitchFamily="34" charset="0"/>
            </a:endParaRPr>
          </a:p>
          <a:p>
            <a:pPr marL="0" indent="0" algn="ctr" eaLnBrk="1" hangingPunct="1">
              <a:lnSpc>
                <a:spcPct val="80000"/>
              </a:lnSpc>
              <a:buFontTx/>
              <a:buNone/>
              <a:defRPr/>
            </a:pPr>
            <a:r>
              <a:rPr lang="ar-JO" sz="4000" dirty="0">
                <a:solidFill>
                  <a:srgbClr val="FFFFFF"/>
                </a:solidFill>
                <a:effectLst>
                  <a:glow rad="228600">
                    <a:schemeClr val="tx1"/>
                  </a:glow>
                  <a:outerShdw blurRad="38100" dist="38100" dir="2700000" algn="tl">
                    <a:srgbClr val="000000"/>
                  </a:outerShdw>
                </a:effectLst>
                <a:ea typeface="+mn-ea"/>
                <a:cs typeface="Arial" panose="020B0604020202020204" pitchFamily="34" charset="0"/>
              </a:rPr>
              <a:t>تحية</a:t>
            </a:r>
            <a:r>
              <a:rPr lang="en-US" sz="2800" dirty="0">
                <a:solidFill>
                  <a:srgbClr val="FFFFFF"/>
                </a:solidFill>
                <a:effectLst>
                  <a:glow rad="228600">
                    <a:schemeClr val="tx1"/>
                  </a:glow>
                </a:effectLst>
                <a:ea typeface="+mn-ea"/>
                <a:cs typeface="Arial" panose="020B0604020202020204" pitchFamily="34" charset="0"/>
              </a:rPr>
              <a:t> </a:t>
            </a:r>
          </a:p>
        </p:txBody>
      </p:sp>
      <p:sp>
        <p:nvSpPr>
          <p:cNvPr id="71684" name="Text Box 4"/>
          <p:cNvSpPr txBox="1">
            <a:spLocks noChangeArrowheads="1"/>
          </p:cNvSpPr>
          <p:nvPr/>
        </p:nvSpPr>
        <p:spPr bwMode="auto">
          <a:xfrm>
            <a:off x="1295400" y="5105400"/>
            <a:ext cx="7010400" cy="579438"/>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228600">
                    <a:schemeClr val="tx1"/>
                  </a:glow>
                </a:effectLst>
                <a:latin typeface="Arial" panose="020B0604020202020204" pitchFamily="34" charset="0"/>
                <a:cs typeface="Arial" panose="020B0604020202020204" pitchFamily="34" charset="0"/>
              </a:rPr>
              <a:t>المساواة مع الرسل</a:t>
            </a:r>
            <a:endParaRPr lang="en-US" sz="32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3505200" y="2209800"/>
            <a:ext cx="2133600" cy="2590800"/>
            <a:chOff x="4176" y="2448"/>
            <a:chExt cx="1248" cy="1488"/>
          </a:xfrm>
        </p:grpSpPr>
        <p:sp>
          <p:nvSpPr>
            <p:cNvPr id="28160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281608" name="Picture 7" descr="BD0490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5" y="2496"/>
              <a:ext cx="1199" cy="1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3894" name="Text Box 8"/>
          <p:cNvSpPr txBox="1">
            <a:spLocks noChangeArrowheads="1"/>
          </p:cNvSpPr>
          <p:nvPr/>
        </p:nvSpPr>
        <p:spPr bwMode="auto">
          <a:xfrm>
            <a:off x="8441144" y="0"/>
            <a:ext cx="70403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288</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ب. (1: 3-4)</a:t>
            </a:r>
            <a:endParaRPr lang="en-US" sz="2800" dirty="0">
              <a:solidFill>
                <a:srgbClr val="FFFFFF"/>
              </a:solidFill>
              <a:effectLst>
                <a:glow rad="228600">
                  <a:schemeClr val="tx1"/>
                </a:glow>
              </a:effectLst>
              <a:ea typeface="ＭＳ Ｐゴシック" charset="0"/>
              <a:cs typeface="Arial" panose="020B0604020202020204" pitchFamily="34" charset="0"/>
            </a:endParaRPr>
          </a:p>
          <a:p>
            <a:pPr marL="0" indent="0" algn="ctr" eaLnBrk="1" hangingPunct="1">
              <a:lnSpc>
                <a:spcPct val="80000"/>
              </a:lnSpc>
              <a:buFontTx/>
              <a:buNone/>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قوة الله الإلهية</a:t>
            </a:r>
            <a:endParaRPr lang="en-US" sz="28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72708" name="Text Box 4"/>
          <p:cNvSpPr txBox="1">
            <a:spLocks noChangeArrowheads="1"/>
          </p:cNvSpPr>
          <p:nvPr/>
        </p:nvSpPr>
        <p:spPr bwMode="auto">
          <a:xfrm>
            <a:off x="4876800" y="2971800"/>
            <a:ext cx="3962400" cy="1557349"/>
          </a:xfrm>
          <a:prstGeom prst="rect">
            <a:avLst/>
          </a:prstGeom>
          <a:noFill/>
          <a:ln>
            <a:noFill/>
          </a:ln>
        </p:spPr>
        <p:txBody>
          <a:bodyPr>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40000"/>
              </a:spcBef>
              <a:buFont typeface="Wingdings" charset="0"/>
              <a:buChar char="Ø"/>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شركاء الطبيعة الإلهية</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a:p>
            <a:pPr algn="r" rtl="1" eaLnBrk="1" hangingPunct="1">
              <a:spcBef>
                <a:spcPct val="40000"/>
              </a:spcBef>
              <a:buFont typeface="Wingdings" charset="0"/>
              <a:buChar char="Ø"/>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الهرب من الفساد الذي في العالم</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990600" y="1752600"/>
            <a:ext cx="3276600" cy="1066800"/>
            <a:chOff x="288" y="1104"/>
            <a:chExt cx="2064" cy="672"/>
          </a:xfrm>
        </p:grpSpPr>
        <p:sp>
          <p:nvSpPr>
            <p:cNvPr id="282634"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82635" name="Text Box 7"/>
            <p:cNvSpPr txBox="1">
              <a:spLocks noChangeArrowheads="1"/>
            </p:cNvSpPr>
            <p:nvPr/>
          </p:nvSpPr>
          <p:spPr bwMode="auto">
            <a:xfrm>
              <a:off x="816" y="1152"/>
              <a:ext cx="100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latin typeface="Arial" panose="020B0604020202020204" pitchFamily="34" charset="0"/>
                  <a:cs typeface="Arial" panose="020B0604020202020204" pitchFamily="34" charset="0"/>
                </a:rPr>
                <a:t>معرفة     المسيح</a:t>
              </a:r>
              <a:endParaRPr lang="en-US" sz="2000" b="1" dirty="0">
                <a:latin typeface="Arial" panose="020B0604020202020204" pitchFamily="34" charset="0"/>
                <a:cs typeface="Arial" panose="020B0604020202020204" pitchFamily="34" charset="0"/>
              </a:endParaRPr>
            </a:p>
          </p:txBody>
        </p:sp>
      </p:grpSp>
      <p:grpSp>
        <p:nvGrpSpPr>
          <p:cNvPr id="3" name="Group 8"/>
          <p:cNvGrpSpPr>
            <a:grpSpLocks/>
          </p:cNvGrpSpPr>
          <p:nvPr/>
        </p:nvGrpSpPr>
        <p:grpSpPr bwMode="auto">
          <a:xfrm>
            <a:off x="1600200" y="2971800"/>
            <a:ext cx="1925638" cy="2911475"/>
            <a:chOff x="851" y="1872"/>
            <a:chExt cx="1213" cy="1834"/>
          </a:xfrm>
          <a:noFill/>
        </p:grpSpPr>
        <p:pic>
          <p:nvPicPr>
            <p:cNvPr id="294922" name="Picture 9"/>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0" y="1872"/>
              <a:ext cx="624" cy="18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94923" name="Picture 10" descr="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1" y="1882"/>
              <a:ext cx="519" cy="182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كل شيء</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57150" cmpd="sng">
            <a:solidFill>
              <a:schemeClr val="tx1"/>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94921" name="Text Box 13"/>
          <p:cNvSpPr txBox="1">
            <a:spLocks noChangeArrowheads="1"/>
          </p:cNvSpPr>
          <p:nvPr/>
        </p:nvSpPr>
        <p:spPr bwMode="auto">
          <a:xfrm>
            <a:off x="8441144" y="0"/>
            <a:ext cx="70403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289</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ما نعرفه هو ما يجب أن نفعله</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a:t>
            </a:r>
            <a:r>
              <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 ١: ١-١١</a:t>
            </a:r>
          </a:p>
        </p:txBody>
      </p:sp>
    </p:spTree>
    <p:extLst>
      <p:ext uri="{BB962C8B-B14F-4D97-AF65-F5344CB8AC3E}">
        <p14:creationId xmlns:p14="http://schemas.microsoft.com/office/powerpoint/2010/main" val="2303176276"/>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هل تريد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معرفة أكثر؟</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6580972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المعرفة</a:t>
            </a:r>
            <a:r>
              <a:rPr lang="en-US" sz="5400" dirty="0">
                <a:effectLst>
                  <a:glow rad="127000">
                    <a:schemeClr val="tx1"/>
                  </a:glow>
                </a:effectLst>
                <a:ea typeface="ＭＳ Ｐゴシック" charset="0"/>
                <a:cs typeface="ＭＳ Ｐゴシック" charset="0"/>
              </a:rPr>
              <a:t> </a:t>
            </a:r>
            <a:r>
              <a:rPr lang="zh-TW" altLang="en-US" sz="5400" dirty="0">
                <a:effectLst>
                  <a:glow rad="127000">
                    <a:schemeClr val="tx1"/>
                  </a:glow>
                </a:effectLst>
                <a:ea typeface="ＭＳ Ｐゴシック" charset="0"/>
                <a:cs typeface="ＭＳ Ｐゴシック" charset="0"/>
              </a:rPr>
              <a:t>知识</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584318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المعرفة لا نهائية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419338628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كبرياء المعرفة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7488043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60364" y="4494406"/>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٢ بطرس </a:t>
            </a:r>
            <a:endParaRPr kumimoji="0" lang="en-US" sz="72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23813" y="114575"/>
            <a:ext cx="9120187" cy="1446653"/>
          </a:xfrm>
          <a:effectLst>
            <a:outerShdw blurRad="63500" dist="35921" dir="2700000" algn="ctr" rotWithShape="0">
              <a:schemeClr val="tx2">
                <a:alpha val="74998"/>
              </a:schemeClr>
            </a:outerShdw>
          </a:effectLst>
        </p:spPr>
        <p:txBody>
          <a:bodyPr/>
          <a:lstStyle/>
          <a:p>
            <a:pPr>
              <a:defRPr/>
            </a:pPr>
            <a:r>
              <a:rPr lang="ar-JO" sz="8800" dirty="0">
                <a:solidFill>
                  <a:schemeClr val="tx1"/>
                </a:solidFill>
                <a:ea typeface="ＭＳ Ｐゴシック" charset="0"/>
              </a:rPr>
              <a:t>كن عارِفًا</a:t>
            </a:r>
            <a:endParaRPr lang="en-US" sz="88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 د. ريك جريفيث</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924044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521" y="4766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مناهض للتفكير</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5002112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58051" name="Text Box 4"/>
          <p:cNvSpPr txBox="1">
            <a:spLocks noChangeArrowheads="1"/>
          </p:cNvSpPr>
          <p:nvPr/>
        </p:nvSpPr>
        <p:spPr bwMode="auto">
          <a:xfrm>
            <a:off x="8445906" y="-53144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المشكلة</a:t>
              </a:r>
              <a:endParaRPr kumimoji="0" lang="zh-TW" altLang="en-US"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التعليم الكاذب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البدع</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مصدر المشكلة</a:t>
              </a:r>
              <a:endParaRPr kumimoji="0" lang="zh-CN" altLang="en-US"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داخلي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6" name="Rectangle 18"/>
            <p:cNvSpPr>
              <a:spLocks noChangeArrowheads="1"/>
            </p:cNvSpPr>
            <p:nvPr/>
          </p:nvSpPr>
          <p:spPr bwMode="auto">
            <a:xfrm>
              <a:off x="1960" y="2750"/>
              <a:ext cx="1756"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التاريخ</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بداية ربيع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861306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algn="r" eaLnBrk="1" hangingPunct="1"/>
            <a:br>
              <a:rPr lang="en-US" sz="3200" dirty="0">
                <a:ea typeface="ＭＳ Ｐゴシック" charset="0"/>
              </a:rPr>
            </a:br>
            <a:r>
              <a:rPr lang="ar-JO" sz="3200" dirty="0">
                <a:ea typeface="ＭＳ Ｐゴシック" charset="0"/>
              </a:rPr>
              <a:t>يستخدم بطرس كل من هذه الكلمات ليظهر كيف أن المعرفة مهمة للمؤمنين ...</a:t>
            </a:r>
            <a:endParaRPr lang="en-US" sz="3200" dirty="0">
              <a:ea typeface="ＭＳ Ｐゴシック" charset="0"/>
            </a:endParaRPr>
          </a:p>
        </p:txBody>
      </p:sp>
      <p:sp>
        <p:nvSpPr>
          <p:cNvPr id="272387" name="Text Box 4"/>
          <p:cNvSpPr txBox="1">
            <a:spLocks noChangeArrowheads="1"/>
          </p:cNvSpPr>
          <p:nvPr/>
        </p:nvSpPr>
        <p:spPr bwMode="auto">
          <a:xfrm>
            <a:off x="8444319"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287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4" name="Picture 1" descr="Screen Shot 2014-03-11 at 3.18.04 pm.png">
            <a:extLst>
              <a:ext uri="{FF2B5EF4-FFF2-40B4-BE49-F238E27FC236}">
                <a16:creationId xmlns:a16="http://schemas.microsoft.com/office/drawing/2014/main" id="{EFF97B4F-43EA-C931-DE05-8C97625370A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D4A9273B-2A32-46A0-1745-5A316A74D929}"/>
              </a:ext>
            </a:extLst>
          </p:cNvPr>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6" name="Oval 5">
            <a:extLst>
              <a:ext uri="{FF2B5EF4-FFF2-40B4-BE49-F238E27FC236}">
                <a16:creationId xmlns:a16="http://schemas.microsoft.com/office/drawing/2014/main" id="{D47E2B64-F706-A0B1-0CB5-A9EDE656A939}"/>
              </a:ext>
            </a:extLst>
          </p:cNvPr>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07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الذي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تحتاج أن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تعرفه بالحقيقة؟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1418244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ما الذي </a:t>
            </a:r>
            <a:br>
              <a:rPr lang="ar-JO" sz="5400" dirty="0">
                <a:effectLst>
                  <a:glow rad="127000">
                    <a:schemeClr val="tx1"/>
                  </a:glow>
                </a:effectLst>
                <a:ea typeface="ＭＳ Ｐゴシック" charset="0"/>
              </a:rPr>
            </a:br>
            <a:r>
              <a:rPr lang="ar-SA" sz="5400" dirty="0">
                <a:effectLst>
                  <a:glow rad="127000">
                    <a:schemeClr val="tx1"/>
                  </a:glow>
                </a:effectLst>
                <a:ea typeface="ＭＳ Ｐゴシック" charset="0"/>
              </a:rPr>
              <a:t>تحتاج</a:t>
            </a:r>
            <a:r>
              <a:rPr lang="ar-JO" sz="5400" dirty="0">
                <a:effectLst>
                  <a:glow rad="127000">
                    <a:schemeClr val="tx1"/>
                  </a:glow>
                </a:effectLst>
                <a:ea typeface="ＭＳ Ｐゴシック" charset="0"/>
              </a:rPr>
              <a:t> أن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تعرفه بالحقيقة</a:t>
            </a:r>
            <a:r>
              <a:rPr lang="ar-SA"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5" name="Down Arrow 4"/>
          <p:cNvSpPr/>
          <p:nvPr/>
        </p:nvSpPr>
        <p:spPr bwMode="auto">
          <a:xfrm rot="3603934">
            <a:off x="5994903" y="892591"/>
            <a:ext cx="864096" cy="61636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981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الأفكار اليونانية</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188468659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المعرفة الكاملة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62532405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ea typeface="SimSun" charset="0"/>
                <a:cs typeface="Arial" panose="020B0604020202020204" pitchFamily="34" charset="0"/>
              </a:rPr>
              <a:t>ما الذي </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نحتاج </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أن </a:t>
            </a:r>
            <a:r>
              <a:rPr lang="ar-JO" altLang="zh-CN" sz="6000" dirty="0">
                <a:solidFill>
                  <a:srgbClr val="FFFFFF"/>
                </a:solidFill>
                <a:ea typeface="SimSun" charset="0"/>
                <a:cs typeface="Arial" panose="020B0604020202020204" pitchFamily="34" charset="0"/>
              </a:rPr>
              <a:t>نعرفه</a:t>
            </a:r>
            <a:r>
              <a:rPr lang="ar-JO" altLang="zh-CN" sz="4000" dirty="0">
                <a:solidFill>
                  <a:srgbClr val="FFFFFF"/>
                </a:solidFill>
                <a:ea typeface="SimSun" charset="0"/>
                <a:cs typeface="Arial" panose="020B0604020202020204" pitchFamily="34" charset="0"/>
              </a:rPr>
              <a:t>؟</a:t>
            </a:r>
            <a:endParaRPr lang="en-US" altLang="zh-CN" sz="4000" dirty="0">
              <a:solidFill>
                <a:srgbClr val="FFFFFF"/>
              </a:solidFill>
              <a:ea typeface="SimSun" charset="0"/>
              <a:cs typeface="Arial" panose="020B0604020202020204" pitchFamily="34" charset="0"/>
            </a:endParaRPr>
          </a:p>
        </p:txBody>
      </p:sp>
      <p:sp>
        <p:nvSpPr>
          <p:cNvPr id="4" name="Rectangle 7"/>
          <p:cNvSpPr txBox="1">
            <a:spLocks noChangeArrowheads="1"/>
          </p:cNvSpPr>
          <p:nvPr/>
        </p:nvSpPr>
        <p:spPr bwMode="auto">
          <a:xfrm>
            <a:off x="0" y="56068"/>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ما الذي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نحتاج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أن </a:t>
            </a:r>
            <a:r>
              <a:rPr kumimoji="0" lang="ar-JO" altLang="zh-CN" sz="6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نفعله</a:t>
            </a: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endParaRPr kumimoji="0" lang="en-US"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Right Arrow 1"/>
          <p:cNvSpPr/>
          <p:nvPr/>
        </p:nvSpPr>
        <p:spPr bwMode="auto">
          <a:xfrm rot="10800000">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5"/>
          <p:cNvSpPr txBox="1">
            <a:spLocks noChangeArrowheads="1"/>
          </p:cNvSpPr>
          <p:nvPr/>
        </p:nvSpPr>
        <p:spPr bwMode="auto">
          <a:xfrm>
            <a:off x="1945940" y="479715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٢</a:t>
            </a:r>
            <a:r>
              <a:rPr kumimoji="0" lang="ar-JO"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بطرس ١: ١-١١</a:t>
            </a:r>
          </a:p>
        </p:txBody>
      </p:sp>
    </p:spTree>
    <p:extLst>
      <p:ext uri="{BB962C8B-B14F-4D97-AF65-F5344CB8AC3E}">
        <p14:creationId xmlns:p14="http://schemas.microsoft.com/office/powerpoint/2010/main" val="37962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ea typeface="SimSun" charset="0"/>
                <a:cs typeface="Arial" panose="020B0604020202020204" pitchFamily="34" charset="0"/>
              </a:rPr>
              <a:t>ما الذي</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نحتاج</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أن نعرفه؟</a:t>
            </a:r>
            <a:endParaRPr lang="en-US" altLang="zh-CN" sz="4000" dirty="0">
              <a:solidFill>
                <a:srgbClr val="FFFFFF"/>
              </a:solidFill>
              <a:ea typeface="SimSun" charset="0"/>
              <a:cs typeface="Arial" panose="020B0604020202020204" pitchFamily="34" charset="0"/>
            </a:endParaRPr>
          </a:p>
        </p:txBody>
      </p:sp>
    </p:spTree>
    <p:extLst>
      <p:ext uri="{BB962C8B-B14F-4D97-AF65-F5344CB8AC3E}">
        <p14:creationId xmlns:p14="http://schemas.microsoft.com/office/powerpoint/2010/main" val="2249881176"/>
      </p:ext>
    </p:extLst>
  </p:cSld>
  <p:clrMapOvr>
    <a:masterClrMapping/>
  </p:clrMapOvr>
  <p:transition>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139952" y="49784"/>
            <a:ext cx="4392488" cy="3379216"/>
          </a:xfrm>
          <a:effectLst>
            <a:outerShdw blurRad="63500" dist="35921" dir="2700000" algn="ctr" rotWithShape="0">
              <a:schemeClr val="tx2">
                <a:alpha val="74998"/>
              </a:schemeClr>
            </a:outerShdw>
          </a:effectLst>
        </p:spPr>
        <p:txBody>
          <a:bodyPr anchor="t"/>
          <a:lstStyle/>
          <a:p>
            <a:pPr algn="r" rtl="1">
              <a:defRPr/>
            </a:pPr>
            <a:r>
              <a:rPr lang="ar-JO" sz="4800" dirty="0">
                <a:effectLst>
                  <a:glow rad="127000">
                    <a:schemeClr val="tx1"/>
                  </a:glow>
                </a:effectLst>
                <a:ea typeface="ＭＳ Ｐゴシック" charset="0"/>
              </a:rPr>
              <a:t>1. أنت كامل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في المسيح</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كالله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1- 4).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029395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الأشياء الخاطئة...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يبدو أننا نعرف</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عن ...</a:t>
            </a:r>
            <a:endParaRPr lang="en-US" sz="6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E5DAAD13-7B26-A046-999D-378747309EE5}"/>
              </a:ext>
            </a:extLst>
          </p:cNvPr>
          <p:cNvSpPr txBox="1">
            <a:spLocks noChangeArrowheads="1"/>
          </p:cNvSpPr>
          <p:nvPr/>
        </p:nvSpPr>
        <p:spPr bwMode="auto">
          <a:xfrm>
            <a:off x="3995936" y="3789040"/>
            <a:ext cx="489160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3946506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200" dirty="0">
                <a:effectLst>
                  <a:glow rad="127000">
                    <a:schemeClr val="tx1"/>
                  </a:glow>
                </a:effectLst>
                <a:ea typeface="ＭＳ Ｐゴシック" charset="0"/>
              </a:rPr>
              <a:t>1. أعطاك الله نفس </a:t>
            </a:r>
            <a:r>
              <a:rPr lang="ar-JO" sz="3200" dirty="0">
                <a:solidFill>
                  <a:srgbClr val="FFFF00"/>
                </a:solidFill>
                <a:effectLst>
                  <a:glow rad="127000">
                    <a:schemeClr val="tx1"/>
                  </a:glow>
                </a:effectLst>
                <a:ea typeface="ＭＳ Ｐゴシック" charset="0"/>
              </a:rPr>
              <a:t>الإيمان</a:t>
            </a:r>
            <a:r>
              <a:rPr lang="ar-JO" sz="32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39383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5724996"/>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سمعان بطرس عبد يسوع المسيح ورسوله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إلى الذين نالوا معنا إيماناً ثميناً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a:t>
            </a:r>
            <a:r>
              <a:rPr lang="ar-JO" sz="4000" dirty="0">
                <a:solidFill>
                  <a:srgbClr val="FFFF00"/>
                </a:solidFill>
                <a:effectLst>
                  <a:glow rad="127000">
                    <a:schemeClr val="tx1"/>
                  </a:glow>
                </a:effectLst>
                <a:ea typeface="ＭＳ Ｐゴシック" charset="0"/>
              </a:rPr>
              <a:t>مساوياً لنا </a:t>
            </a:r>
            <a:br>
              <a:rPr lang="ar-JO" sz="4000" dirty="0">
                <a:solidFill>
                  <a:srgbClr val="FFFF00"/>
                </a:solidFill>
                <a:effectLst>
                  <a:glow rad="127000">
                    <a:schemeClr val="tx1"/>
                  </a:glow>
                </a:effectLst>
                <a:ea typeface="ＭＳ Ｐゴシック" charset="0"/>
              </a:rPr>
            </a:br>
            <a:r>
              <a:rPr lang="ar-JO" sz="4000" dirty="0">
                <a:effectLst>
                  <a:glow rad="127000">
                    <a:schemeClr val="tx1"/>
                  </a:glow>
                </a:effectLst>
                <a:ea typeface="ＭＳ Ｐゴシック" charset="0"/>
              </a:rPr>
              <a:t>ببر إلهنا والمخلص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يسوع المسيح:</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(2 بطرس 1: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6567609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6859791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532859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لتكثر لكم النعمة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والسلام بمعرفة الله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a:t>
            </a:r>
            <a:r>
              <a:rPr lang="ar-JO" dirty="0">
                <a:solidFill>
                  <a:srgbClr val="FFFF00"/>
                </a:solidFill>
                <a:effectLst>
                  <a:glow rad="127000">
                    <a:schemeClr val="tx1"/>
                  </a:glow>
                </a:effectLst>
                <a:ea typeface="ＭＳ Ｐゴシック" charset="0"/>
              </a:rPr>
              <a:t>يسوع</a:t>
            </a:r>
            <a:r>
              <a:rPr lang="ar-JO" dirty="0">
                <a:effectLst>
                  <a:glow rad="127000">
                    <a:schemeClr val="tx1"/>
                  </a:glow>
                </a:effectLst>
                <a:ea typeface="ＭＳ Ｐゴシック" charset="0"/>
              </a:rPr>
              <a:t> ربنا.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444785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قوة</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06677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4000" cy="568863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كما أن </a:t>
            </a:r>
            <a:r>
              <a:rPr lang="ar-JO" dirty="0">
                <a:solidFill>
                  <a:srgbClr val="FFFF00"/>
                </a:solidFill>
                <a:effectLst>
                  <a:glow rad="127000">
                    <a:schemeClr val="tx1"/>
                  </a:glow>
                </a:effectLst>
                <a:ea typeface="ＭＳ Ｐゴシック" charset="0"/>
              </a:rPr>
              <a:t>قدرته</a:t>
            </a:r>
            <a:r>
              <a:rPr lang="ar-JO" dirty="0">
                <a:effectLst>
                  <a:glow rad="127000">
                    <a:schemeClr val="tx1"/>
                  </a:glow>
                </a:effectLst>
                <a:ea typeface="ＭＳ Ｐゴシック" charset="0"/>
              </a:rPr>
              <a:t> الإلهية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 وهبت لنا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كل ما هو للحياة والتقوى</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بمعرفة الذي دعانا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بالمجد والفضيلة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3)</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661508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ar-JO" dirty="0">
                <a:solidFill>
                  <a:schemeClr val="tx1"/>
                </a:solidFill>
              </a:rPr>
              <a:t>الحاسوب</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412362891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
        <p:nvSpPr>
          <p:cNvPr id="8" name="Rectangle 2"/>
          <p:cNvSpPr txBox="1">
            <a:spLocks noChangeArrowheads="1"/>
          </p:cNvSpPr>
          <p:nvPr/>
        </p:nvSpPr>
        <p:spPr bwMode="auto">
          <a:xfrm>
            <a:off x="2339752" y="4009974"/>
            <a:ext cx="6804248" cy="9311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قوة</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339752" y="4941168"/>
            <a:ext cx="6804248" cy="19168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4.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وعود</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26443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5292948"/>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اللذين بهما قد وهب لنا </a:t>
            </a:r>
            <a:r>
              <a:rPr lang="ar-JO" dirty="0">
                <a:solidFill>
                  <a:srgbClr val="FFFF00"/>
                </a:solidFill>
                <a:effectLst>
                  <a:glow rad="127000">
                    <a:schemeClr val="tx1"/>
                  </a:glow>
                </a:effectLst>
                <a:ea typeface="ＭＳ Ｐゴシック" charset="0"/>
              </a:rPr>
              <a:t>المواعيد</a:t>
            </a:r>
            <a:r>
              <a:rPr lang="ar-JO" dirty="0">
                <a:effectLst>
                  <a:glow rad="127000">
                    <a:schemeClr val="tx1"/>
                  </a:glow>
                </a:effectLst>
                <a:ea typeface="ＭＳ Ｐゴシック" charset="0"/>
              </a:rPr>
              <a:t> العظمى والثمينة، لكي تصيروا بها شركاء الطبيعة الإلهية، هاربين من الفساد الذي في العالم بالشهوة.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4).</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1157553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خمسة وعود</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 لدينا كل ما نحتاج إليه لعيش حياة تقية (3)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نشارك في طبيعته الإلهية حتى نصير في النهاية شبه المسيح (4ب)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يمكننا أن نهرب من أي خطية (4ت)</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4. نحن مختارون وموعودون بالخلاص (10)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5. إن كنا ثابتين في شخصياتنا سوف نكافأ بسخاء        (10-11)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35496" y="980728"/>
            <a:ext cx="8991600" cy="5805264"/>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r" defTabSz="914400" rtl="1" eaLnBrk="1" fontAlgn="base" latinLnBrk="0" hangingPunct="1">
              <a:lnSpc>
                <a:spcPct val="9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يرجى وضع دائرة حول م (موافق) وغ (غير متأكد) ول (لا أتفق) أمام كل من هذه العبارات:</a:t>
            </a: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6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1- يختار الله من سيذهب إلى السماء.</a:t>
            </a:r>
            <a:b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 يمكن للناس على الأرض أن يعرفوا بالتأكيد إن كانوا</a:t>
            </a:r>
            <a:b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ذاهبين</a:t>
            </a:r>
            <a:r>
              <a:rPr lang="en-US" sz="2800" b="1" dirty="0">
                <a:solidFill>
                  <a:srgbClr val="F8F6FF"/>
                </a:solidFill>
                <a:latin typeface="Arial" panose="020B0604020202020204" pitchFamily="34" charset="0"/>
                <a:ea typeface="Osaka"/>
                <a:cs typeface="Arial" panose="020B0604020202020204" pitchFamily="34" charset="0"/>
              </a:rPr>
              <a:t> </a:t>
            </a: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إلى السماء.</a:t>
            </a: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3- يقوم المعلمون الكذبة في بعض الأحيان بالتعليم في</a:t>
            </a:r>
            <a:b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الكنائس الإنجيلية.</a:t>
            </a: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4- لن يتوقف أحد وثق حقاً بالمسيح عن ثقته به حتى</a:t>
            </a:r>
            <a:b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الموت.</a:t>
            </a: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5- يمتلك المسيحيون فعلاً كل ما يحتاجون إليه من أجل</a:t>
            </a:r>
            <a:b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حياة</a:t>
            </a:r>
            <a:r>
              <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a:t>
            </a:r>
            <a:r>
              <a:rPr kumimoji="0" lang="ar-JO"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روحية ناجحة.</a:t>
            </a:r>
            <a:endParaRPr kumimoji="0" lang="en-US" sz="2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0" name="Rectangle 2"/>
          <p:cNvSpPr>
            <a:spLocks noGrp="1" noChangeArrowheads="1"/>
          </p:cNvSpPr>
          <p:nvPr>
            <p:ph type="title"/>
          </p:nvPr>
        </p:nvSpPr>
        <p:spPr>
          <a:xfrm>
            <a:off x="533400" y="0"/>
            <a:ext cx="7620000" cy="764704"/>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ar-JO" dirty="0">
                <a:solidFill>
                  <a:srgbClr val="F8F6FF"/>
                </a:solidFill>
                <a:effectLst>
                  <a:outerShdw blurRad="38100" dist="38100" dir="2700000" algn="tl">
                    <a:srgbClr val="000000"/>
                  </a:outerShdw>
                </a:effectLst>
                <a:ea typeface="Osaka" charset="0"/>
              </a:rPr>
              <a:t>ماهي وجهة نظركم؟</a:t>
            </a:r>
            <a:endParaRPr lang="en-US" dirty="0">
              <a:solidFill>
                <a:srgbClr val="F8F6FF"/>
              </a:solidFill>
              <a:ea typeface="Osaka" charset="0"/>
            </a:endParaRPr>
          </a:p>
        </p:txBody>
      </p:sp>
      <p:sp>
        <p:nvSpPr>
          <p:cNvPr id="114693" name="Text Box 5"/>
          <p:cNvSpPr txBox="1">
            <a:spLocks noChangeArrowheads="1"/>
          </p:cNvSpPr>
          <p:nvPr/>
        </p:nvSpPr>
        <p:spPr bwMode="auto">
          <a:xfrm>
            <a:off x="8369706" y="76200"/>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288</a:t>
            </a:r>
            <a:endParaRPr kumimoji="0" lang="en-US"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5" name="Text Box 7"/>
          <p:cNvSpPr txBox="1">
            <a:spLocks noChangeArrowheads="1"/>
          </p:cNvSpPr>
          <p:nvPr/>
        </p:nvSpPr>
        <p:spPr bwMode="auto">
          <a:xfrm rot="20586634" flipH="1">
            <a:off x="1220157" y="1762995"/>
            <a:ext cx="1120587" cy="655244"/>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3600" b="1"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rPr>
              <a:t>اختيار</a:t>
            </a:r>
            <a:endParaRPr kumimoji="0" lang="en-US" sz="3600" b="1"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4696" name="Text Box 8"/>
          <p:cNvSpPr txBox="1">
            <a:spLocks noChangeArrowheads="1"/>
          </p:cNvSpPr>
          <p:nvPr/>
        </p:nvSpPr>
        <p:spPr bwMode="auto">
          <a:xfrm rot="-999855">
            <a:off x="1125028" y="2791994"/>
            <a:ext cx="121065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تأكيد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7" name="Text Box 9"/>
          <p:cNvSpPr txBox="1">
            <a:spLocks noChangeArrowheads="1"/>
          </p:cNvSpPr>
          <p:nvPr/>
        </p:nvSpPr>
        <p:spPr bwMode="auto">
          <a:xfrm rot="20644666">
            <a:off x="1185972" y="3828616"/>
            <a:ext cx="115076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ارتداد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8" name="Text Box 10"/>
          <p:cNvSpPr txBox="1">
            <a:spLocks noChangeArrowheads="1"/>
          </p:cNvSpPr>
          <p:nvPr/>
        </p:nvSpPr>
        <p:spPr bwMode="auto">
          <a:xfrm rot="-999855">
            <a:off x="1108311" y="4884081"/>
            <a:ext cx="122773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مثابرة</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9" name="Text Box 11"/>
          <p:cNvSpPr txBox="1">
            <a:spLocks noChangeArrowheads="1"/>
          </p:cNvSpPr>
          <p:nvPr/>
        </p:nvSpPr>
        <p:spPr bwMode="auto">
          <a:xfrm rot="-999855">
            <a:off x="820712" y="6025691"/>
            <a:ext cx="1521500"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اكتفاء</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0" name="Text Box 7"/>
          <p:cNvSpPr txBox="1">
            <a:spLocks noChangeArrowheads="1"/>
          </p:cNvSpPr>
          <p:nvPr/>
        </p:nvSpPr>
        <p:spPr bwMode="auto">
          <a:xfrm rot="20401081">
            <a:off x="283499" y="1822766"/>
            <a:ext cx="41704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 name="Text Box 7"/>
          <p:cNvSpPr txBox="1">
            <a:spLocks noChangeArrowheads="1"/>
          </p:cNvSpPr>
          <p:nvPr/>
        </p:nvSpPr>
        <p:spPr bwMode="auto">
          <a:xfrm rot="-999855">
            <a:off x="268849" y="2832131"/>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2" name="Text Box 7"/>
          <p:cNvSpPr txBox="1">
            <a:spLocks noChangeArrowheads="1"/>
          </p:cNvSpPr>
          <p:nvPr/>
        </p:nvSpPr>
        <p:spPr bwMode="auto">
          <a:xfrm rot="20398929">
            <a:off x="283660" y="3841496"/>
            <a:ext cx="41710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a:ln>
                  <a:noFill/>
                </a:ln>
                <a:solidFill>
                  <a:srgbClr val="FFFF66"/>
                </a:solidFill>
                <a:effectLst/>
                <a:uLnTx/>
                <a:uFillTx/>
                <a:latin typeface="Stencil" charset="0"/>
                <a:ea typeface="Osaka" charset="0"/>
                <a:cs typeface="Osaka" charset="0"/>
              </a:rPr>
              <a:t>م</a:t>
            </a:r>
            <a:endParaRPr kumimoji="0" lang="en-US" sz="3200" b="1" i="0" u="none" strike="noStrike" kern="1200" cap="none" spc="0" normalizeH="0" baseline="0" noProof="0" dirty="0">
              <a:ln>
                <a:noFill/>
              </a:ln>
              <a:solidFill>
                <a:srgbClr val="FFFF66"/>
              </a:solidFill>
              <a:effectLst/>
              <a:uLnTx/>
              <a:uFillTx/>
              <a:latin typeface="Times New Roman" charset="0"/>
              <a:ea typeface="Osaka" charset="0"/>
              <a:cs typeface="Osaka" charset="0"/>
            </a:endParaRPr>
          </a:p>
        </p:txBody>
      </p:sp>
      <p:sp>
        <p:nvSpPr>
          <p:cNvPr id="13" name="Text Box 7"/>
          <p:cNvSpPr txBox="1">
            <a:spLocks noChangeArrowheads="1"/>
          </p:cNvSpPr>
          <p:nvPr/>
        </p:nvSpPr>
        <p:spPr bwMode="auto">
          <a:xfrm rot="-999855">
            <a:off x="266863" y="4901757"/>
            <a:ext cx="463588"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rPr>
              <a:t>غ</a:t>
            </a:r>
            <a:endParaRPr kumimoji="0" lang="en-US" sz="32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endParaRPr>
          </a:p>
        </p:txBody>
      </p:sp>
      <p:sp>
        <p:nvSpPr>
          <p:cNvPr id="14" name="Text Box 7"/>
          <p:cNvSpPr txBox="1">
            <a:spLocks noChangeArrowheads="1"/>
          </p:cNvSpPr>
          <p:nvPr/>
        </p:nvSpPr>
        <p:spPr bwMode="auto">
          <a:xfrm rot="-999855">
            <a:off x="268849" y="5995437"/>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60465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أنت كامل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المسيح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الذي هو 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4880931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كن شبه المسيح بشكل متزايد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5-11)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7652936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ar-SA" dirty="0">
                <a:solidFill>
                  <a:schemeClr val="tx2"/>
                </a:solidFill>
                <a:effectLst>
                  <a:glow rad="127000">
                    <a:schemeClr val="bg1"/>
                  </a:glow>
                </a:effectLst>
                <a:ea typeface="ＭＳ Ｐゴシック" charset="0"/>
              </a:rPr>
              <a:t>النمو خطوة بخطوة للتشبه بالمسيح</a:t>
            </a:r>
            <a:br>
              <a:rPr lang="ar-JO" dirty="0">
                <a:solidFill>
                  <a:schemeClr val="tx2"/>
                </a:solidFill>
                <a:effectLst>
                  <a:glow rad="127000">
                    <a:schemeClr val="bg1"/>
                  </a:glow>
                </a:effectLst>
                <a:ea typeface="ＭＳ Ｐゴシック" charset="0"/>
              </a:rPr>
            </a:br>
            <a:r>
              <a:rPr lang="ar-SA" dirty="0">
                <a:solidFill>
                  <a:schemeClr val="tx2"/>
                </a:solidFill>
                <a:effectLst>
                  <a:glow rad="127000">
                    <a:schemeClr val="bg1"/>
                  </a:glow>
                </a:effectLst>
                <a:ea typeface="ＭＳ Ｐゴシック" charset="0"/>
              </a:rPr>
              <a:t> (1: 5- 7)</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49411281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4000" cy="59046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ولهذا عينه - وأنتم باذلون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كل اجتهاد - قدموا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إيمانكم فضيلة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الفضيلة معرفة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06040605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4000" cy="568863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وفي المعرفة تعففاً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التعفف صبراً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الصبر تقوى</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6)</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8288430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4000" cy="59046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وفي التقوى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مودة أخوية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المودة الأخوية محبة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7)</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59550241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ar-SA" sz="2000" dirty="0">
                <a:solidFill>
                  <a:srgbClr val="800000"/>
                </a:solidFill>
                <a:ea typeface="ＭＳ Ｐゴシック" charset="0"/>
                <a:cs typeface="ＭＳ Ｐゴシック" charset="0"/>
              </a:rPr>
              <a:t>بطرس 2</a:t>
            </a:r>
            <a:r>
              <a:rPr lang="en-US" sz="2000" dirty="0">
                <a:solidFill>
                  <a:srgbClr val="800000"/>
                </a:solidFill>
                <a:ea typeface="ＭＳ Ｐゴシック" charset="0"/>
                <a:cs typeface="ＭＳ Ｐゴシック" charset="0"/>
              </a:rPr>
              <a:t>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الحياة المسيحية الفعّالة</a:t>
            </a:r>
          </a:p>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والمثمرة (1: 5-7).</a:t>
            </a:r>
            <a:endParaRPr lang="en-US" sz="2000" dirty="0">
              <a:solidFill>
                <a:schemeClr val="bg1"/>
              </a:solidFill>
              <a:effectLst>
                <a:glow rad="228600">
                  <a:schemeClr val="tx1"/>
                </a:glow>
              </a:effectLst>
              <a:ea typeface="ＭＳ Ｐゴシック" charset="0"/>
              <a:cs typeface="Arial" panose="020B0604020202020204" pitchFamily="34" charset="0"/>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المعرفة</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التعفف</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الصبر</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التقوى</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المودة الأخوية</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المحبة</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الإيمان</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Text Box 15"/>
          <p:cNvSpPr txBox="1">
            <a:spLocks noChangeArrowheads="1"/>
          </p:cNvSpPr>
          <p:nvPr/>
        </p:nvSpPr>
        <p:spPr bwMode="auto">
          <a:xfrm>
            <a:off x="5638800" y="476672"/>
            <a:ext cx="3352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طاهرون وشبه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(شركاء</a:t>
            </a:r>
            <a:r>
              <a:rPr kumimoji="0" lang="ar-JO" sz="24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الطبيعة الإلهية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عدد 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3" name="Text Box 17"/>
          <p:cNvSpPr txBox="1">
            <a:spLocks noChangeArrowheads="1"/>
          </p:cNvSpPr>
          <p:nvPr/>
        </p:nvSpPr>
        <p:spPr bwMode="auto">
          <a:xfrm>
            <a:off x="844354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289</a:t>
            </a:r>
            <a:endParaRPr kumimoji="0" lang="en-US" sz="24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2592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nodePh="1">
                                  <p:stCondLst>
                                    <p:cond delay="0"/>
                                  </p:stCondLst>
                                  <p:endCondLst>
                                    <p:cond evt="begin" delay="0">
                                      <p:tn val="5"/>
                                    </p:cond>
                                  </p:end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5"/>
            <a:ext cx="9144000" cy="2908441"/>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نحن لا ننمو دائم</a:t>
            </a:r>
            <a:r>
              <a:rPr lang="ar-JO" dirty="0">
                <a:effectLst>
                  <a:glow rad="127000">
                    <a:schemeClr val="tx1"/>
                  </a:glow>
                </a:effectLst>
                <a:ea typeface="ＭＳ Ｐゴシック" charset="0"/>
              </a:rPr>
              <a:t>اً</a:t>
            </a:r>
            <a:r>
              <a:rPr lang="ar-SA" dirty="0">
                <a:effectLst>
                  <a:glow rad="127000">
                    <a:schemeClr val="tx1"/>
                  </a:glow>
                </a:effectLst>
                <a:ea typeface="ＭＳ Ｐゴシック" charset="0"/>
              </a:rPr>
              <a:t> في شبه المسيح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 8-9).</a:t>
            </a:r>
            <a:endParaRPr lang="en-US"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38082818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4000" cy="576064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لأن هذه إذا كانت فيكم وكثرت</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تصيركم لا متكاسلين ولا غير مثمرين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لمعرفة ربنا يسوع المسيح.</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8)</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77641302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لأن الذي ليس عنده هذه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هو أعمى قصير البصر</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 نسي تطهير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خطاياه السالفة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9)</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2978765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386052" y="1222574"/>
            <a:ext cx="275713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263339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المعرفة</a:t>
            </a:r>
            <a:r>
              <a:rPr lang="en-US" sz="5400" dirty="0">
                <a:effectLst>
                  <a:glow rad="127000">
                    <a:schemeClr val="tx1"/>
                  </a:glow>
                </a:effectLst>
                <a:ea typeface="ＭＳ Ｐゴシック" charset="0"/>
                <a:cs typeface="ＭＳ Ｐゴシック" charset="0"/>
              </a:rPr>
              <a:t> </a:t>
            </a:r>
            <a:r>
              <a:rPr lang="zh-TW" altLang="en-US" sz="5400" dirty="0">
                <a:effectLst>
                  <a:glow rad="127000">
                    <a:schemeClr val="tx1"/>
                  </a:glow>
                </a:effectLst>
                <a:ea typeface="ＭＳ Ｐゴシック" charset="0"/>
                <a:cs typeface="ＭＳ Ｐゴシック" charset="0"/>
              </a:rPr>
              <a:t>知识</a:t>
            </a:r>
            <a:r>
              <a:rPr lang="en-US" altLang="zh-TW" sz="5400" dirty="0">
                <a:effectLst>
                  <a:glow rad="127000">
                    <a:schemeClr val="tx1"/>
                  </a:glow>
                </a:effectLst>
                <a:ea typeface="ＭＳ Ｐゴシック" charset="0"/>
                <a:cs typeface="ＭＳ Ｐゴシック" charset="0"/>
              </a:rPr>
              <a:t> knowledge</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847026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274332" y="134478"/>
            <a:ext cx="3635896" cy="2026981"/>
          </a:xfrm>
          <a:effectLst/>
        </p:spPr>
        <p:txBody>
          <a:bodyPr anchor="t"/>
          <a:lstStyle/>
          <a:p>
            <a:pPr>
              <a:defRPr/>
            </a:pPr>
            <a:r>
              <a:rPr lang="ar-JO" dirty="0">
                <a:solidFill>
                  <a:schemeClr val="tx2"/>
                </a:solidFill>
                <a:effectLst>
                  <a:glow rad="127000">
                    <a:schemeClr val="bg1"/>
                  </a:glow>
                </a:effectLst>
                <a:ea typeface="ＭＳ Ｐゴシック" charset="0"/>
              </a:rPr>
              <a:t>طالب</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السنة الأولى</a:t>
            </a:r>
            <a:endParaRPr lang="en-US" dirty="0">
              <a:solidFill>
                <a:schemeClr val="tx2"/>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5022304" y="2150702"/>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تعصب كامل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معرفة</a:t>
            </a:r>
            <a:endPar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32910" y="134478"/>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طالب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السنة الأخيرة</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0882" y="2150702"/>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معرفة كاملة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تعصب</a:t>
            </a:r>
            <a:endPar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508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عندما نعمل باجتهاد</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سنكافأ بدلاً</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من السقوط</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(1: 1- 11)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8190532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594102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rPr>
              <a:t>لذلك بالأكثر اجتهدوا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أيها الإخوة أن تجعلوا دعوتكم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واختياركم ثابتين.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لأنكم إذا فعلتم ذلك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لن تزلوا أبداً.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10)</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05527943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583264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rPr>
              <a:t>لأنه هكذا يقدم لكم بسعة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دخول إلى ملكوت ربنا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ومخلصنا يسوع المسيح الأبدي.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11)</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36366341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18"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19"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dirty="0">
                <a:solidFill>
                  <a:srgbClr val="808080"/>
                </a:solidFill>
                <a:latin typeface="Arial" panose="020B0604020202020204" pitchFamily="34" charset="0"/>
                <a:cs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dirty="0">
              <a:solidFill>
                <a:srgbClr val="808080"/>
              </a:solidFill>
              <a:latin typeface="Arial" panose="020B0604020202020204" pitchFamily="34" charset="0"/>
              <a:cs typeface="Arial" panose="020B0604020202020204" pitchFamily="34" charset="0"/>
            </a:endParaRPr>
          </a:p>
          <a:p>
            <a:pPr defTabSz="814388" eaLnBrk="0" hangingPunct="0"/>
            <a:r>
              <a:rPr lang="en-US" sz="900" b="1" dirty="0" err="1">
                <a:solidFill>
                  <a:srgbClr val="808080"/>
                </a:solidFill>
                <a:latin typeface="Arial" panose="020B0604020202020204" pitchFamily="34" charset="0"/>
                <a:cs typeface="Arial" panose="020B0604020202020204" pitchFamily="34" charset="0"/>
              </a:rPr>
              <a:t>Presentation_ID</a:t>
            </a:r>
            <a:endParaRPr lang="en-US" sz="900" b="1" dirty="0">
              <a:solidFill>
                <a:srgbClr val="808080"/>
              </a:solidFill>
              <a:latin typeface="Arial" panose="020B0604020202020204" pitchFamily="34" charset="0"/>
              <a:cs typeface="Arial" panose="020B0604020202020204" pitchFamily="34" charset="0"/>
            </a:endParaRP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Arial" panose="020B0604020202020204" pitchFamily="34" charset="0"/>
              </a:rPr>
              <a:t>الهجمات ضد الكتاب المقدس</a:t>
            </a:r>
            <a:br>
              <a:rPr lang="ar-JO" altLang="zh-CN" sz="4800" dirty="0">
                <a:solidFill>
                  <a:schemeClr val="bg1"/>
                </a:solidFill>
                <a:ea typeface="SimSun" charset="0"/>
                <a:cs typeface="Arial" panose="020B0604020202020204" pitchFamily="34" charset="0"/>
              </a:rPr>
            </a:br>
            <a:r>
              <a:rPr lang="ar-SA" altLang="zh-CN" sz="4800" dirty="0">
                <a:solidFill>
                  <a:schemeClr val="bg1"/>
                </a:solidFill>
                <a:ea typeface="SimSun" charset="0"/>
                <a:cs typeface="Arial" panose="020B0604020202020204" pitchFamily="34" charset="0"/>
              </a:rPr>
              <a:t> اليوم</a:t>
            </a:r>
            <a:endParaRPr lang="en-US" altLang="zh-CN" dirty="0">
              <a:ea typeface="SimSun" charset="0"/>
              <a:cs typeface="Arial" panose="020B0604020202020204" pitchFamily="34"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2 بطرس 1: 1- 11</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علم أنك كامل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المسيح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لتكون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مثل</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المسيح</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41527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أنت كامل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المسيح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الذي هو 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9208794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كن شبه المسيح بشكل متزايد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5-11)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51370057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ما الذي تحتاج أن تعرفه أو تفعله؟</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884653"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اعرف؟</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32125"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780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1691680" y="2296755"/>
            <a:ext cx="6912768"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تعرف على المعلم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الكاذب</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2102113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1796" name="Text Box 4"/>
          <p:cNvSpPr txBox="1">
            <a:spLocks noChangeArrowheads="1"/>
          </p:cNvSpPr>
          <p:nvPr/>
        </p:nvSpPr>
        <p:spPr bwMode="auto">
          <a:xfrm>
            <a:off x="838200" y="1203325"/>
            <a:ext cx="2933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الحكمة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FF0000"/>
              </a:solidFill>
              <a:latin typeface="Arial" panose="020B0604020202020204" pitchFamily="34" charset="0"/>
              <a:cs typeface="Arial" panose="020B0604020202020204" pitchFamily="34" charset="0"/>
            </a:endParaRPr>
          </a:p>
        </p:txBody>
      </p:sp>
      <p:sp>
        <p:nvSpPr>
          <p:cNvPr id="161800" name="Text Box 8"/>
          <p:cNvSpPr txBox="1">
            <a:spLocks noChangeArrowheads="1"/>
          </p:cNvSpPr>
          <p:nvPr/>
        </p:nvSpPr>
        <p:spPr bwMode="auto">
          <a:xfrm>
            <a:off x="381000" y="4876800"/>
            <a:ext cx="3886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الله</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1" name="Text Box 9"/>
          <p:cNvSpPr txBox="1">
            <a:spLocks noChangeArrowheads="1"/>
          </p:cNvSpPr>
          <p:nvPr/>
        </p:nvSpPr>
        <p:spPr bwMode="auto">
          <a:xfrm>
            <a:off x="5524500" y="1203325"/>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القامة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2" name="Text Box 10"/>
          <p:cNvSpPr txBox="1">
            <a:spLocks noChangeArrowheads="1"/>
          </p:cNvSpPr>
          <p:nvPr/>
        </p:nvSpPr>
        <p:spPr bwMode="auto">
          <a:xfrm>
            <a:off x="4953000" y="4876800"/>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الناس</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3" name="Rectangle 11"/>
          <p:cNvSpPr>
            <a:spLocks noGrp="1" noChangeArrowheads="1"/>
          </p:cNvSpPr>
          <p:nvPr>
            <p:ph type="title" idx="4294967295"/>
          </p:nvPr>
        </p:nvSpPr>
        <p:spPr>
          <a:xfrm>
            <a:off x="1676400" y="3168650"/>
            <a:ext cx="5867400" cy="156966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SA" sz="4800" dirty="0">
                <a:cs typeface="Arial" panose="020B0604020202020204" pitchFamily="34" charset="0"/>
              </a:rPr>
              <a:t>لوقا ٢ : ٥٢</a:t>
            </a:r>
            <a:br>
              <a:rPr lang="en-US" sz="4800" dirty="0">
                <a:solidFill>
                  <a:schemeClr val="bg1"/>
                </a:solidFill>
                <a:ea typeface="ＭＳ Ｐゴシック" charset="0"/>
                <a:cs typeface="Arial" panose="020B0604020202020204" pitchFamily="34" charset="0"/>
              </a:rPr>
            </a:br>
            <a:r>
              <a:rPr lang="ar-JO" sz="4800" dirty="0">
                <a:cs typeface="Arial" panose="020B0604020202020204" pitchFamily="34" charset="0"/>
              </a:rPr>
              <a:t>وأما يسوع فكان يتقدم</a:t>
            </a:r>
            <a:endParaRPr lang="en-US" sz="4800" dirty="0">
              <a:solidFill>
                <a:schemeClr val="bg1"/>
              </a:solidFill>
              <a:ea typeface="ＭＳ Ｐゴシック" charset="0"/>
              <a:cs typeface="Arial" panose="020B0604020202020204" pitchFamily="34" charset="0"/>
            </a:endParaRPr>
          </a:p>
        </p:txBody>
      </p:sp>
      <p:sp>
        <p:nvSpPr>
          <p:cNvPr id="161804" name="Text Box 12"/>
          <p:cNvSpPr txBox="1">
            <a:spLocks noChangeArrowheads="1"/>
          </p:cNvSpPr>
          <p:nvPr/>
        </p:nvSpPr>
        <p:spPr bwMode="auto">
          <a:xfrm>
            <a:off x="8205788" y="76200"/>
            <a:ext cx="7040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latin typeface="Arial" panose="020B0604020202020204" pitchFamily="34" charset="0"/>
                <a:cs typeface="Arial" panose="020B0604020202020204" pitchFamily="34" charset="0"/>
              </a:rPr>
              <a:t>289</a:t>
            </a:r>
            <a:endParaRPr lang="en-US" sz="1000" b="1" dirty="0">
              <a:solidFill>
                <a:schemeClr val="bg1"/>
              </a:solidFill>
              <a:latin typeface="Arial" panose="020B0604020202020204" pitchFamily="34" charset="0"/>
              <a:cs typeface="Arial" panose="020B0604020202020204"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6558" y="0"/>
            <a:ext cx="3352800" cy="3785652"/>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SA" altLang="ja-JP" sz="4800" dirty="0">
                <a:solidFill>
                  <a:schemeClr val="bg1"/>
                </a:solidFill>
                <a:ea typeface="ＭＳ Ｐゴシック" charset="0"/>
                <a:cs typeface="Arial" panose="020B0604020202020204" pitchFamily="34" charset="0"/>
              </a:rPr>
              <a:t>يوحنا ٣: ٣٠</a:t>
            </a:r>
            <a:br>
              <a:rPr lang="ar-SA" altLang="ja-JP" sz="4800" dirty="0">
                <a:solidFill>
                  <a:schemeClr val="bg1"/>
                </a:solidFill>
                <a:ea typeface="ＭＳ Ｐゴシック" charset="0"/>
                <a:cs typeface="Arial" panose="020B0604020202020204" pitchFamily="34" charset="0"/>
              </a:rPr>
            </a:br>
            <a:br>
              <a:rPr lang="ar-JO" altLang="ja-JP" sz="4800" dirty="0">
                <a:solidFill>
                  <a:schemeClr val="bg1"/>
                </a:solidFill>
                <a:ea typeface="ＭＳ Ｐゴシック" charset="0"/>
                <a:cs typeface="Arial" panose="020B0604020202020204" pitchFamily="34" charset="0"/>
              </a:rPr>
            </a:br>
            <a:r>
              <a:rPr lang="ar-JO" altLang="ja-JP" sz="4800" dirty="0">
                <a:solidFill>
                  <a:schemeClr val="bg1"/>
                </a:solidFill>
                <a:ea typeface="ＭＳ Ｐゴシック" charset="0"/>
                <a:cs typeface="Arial" panose="020B0604020202020204" pitchFamily="34" charset="0"/>
              </a:rPr>
              <a:t>ينبغي أن ذلك يزيد وأني أنا أنقص.</a:t>
            </a:r>
            <a:r>
              <a:rPr lang="ar-SA" altLang="ja-JP" sz="4800" dirty="0">
                <a:solidFill>
                  <a:schemeClr val="bg1"/>
                </a:solidFill>
                <a:ea typeface="ＭＳ Ｐゴシック" charset="0"/>
                <a:cs typeface="Arial" panose="020B0604020202020204" pitchFamily="34" charset="0"/>
              </a:rPr>
              <a:t> </a:t>
            </a:r>
          </a:p>
        </p:txBody>
      </p:sp>
      <p:sp>
        <p:nvSpPr>
          <p:cNvPr id="2" name="Rectangle 11">
            <a:extLst>
              <a:ext uri="{FF2B5EF4-FFF2-40B4-BE49-F238E27FC236}">
                <a16:creationId xmlns:a16="http://schemas.microsoft.com/office/drawing/2014/main" id="{9B296E61-5CDE-81F7-6CDB-E6DA356EC0B3}"/>
              </a:ext>
            </a:extLst>
          </p:cNvPr>
          <p:cNvSpPr txBox="1">
            <a:spLocks noChangeArrowheads="1"/>
          </p:cNvSpPr>
          <p:nvPr/>
        </p:nvSpPr>
        <p:spPr bwMode="auto">
          <a:xfrm>
            <a:off x="5652120" y="6027003"/>
            <a:ext cx="33528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a:lstStyle>
          <a:p>
            <a:pPr algn="r" eaLnBrk="1" hangingPunct="1">
              <a:spcBef>
                <a:spcPct val="50000"/>
              </a:spcBef>
              <a:defRPr/>
            </a:pPr>
            <a:r>
              <a:rPr lang="ar-JO" altLang="ja-JP" sz="4800" b="1" kern="0" dirty="0">
                <a:solidFill>
                  <a:schemeClr val="bg1"/>
                </a:solidFill>
                <a:latin typeface="Arial" panose="020B0604020202020204" pitchFamily="34" charset="0"/>
                <a:ea typeface="ＭＳ Ｐゴシック" charset="0"/>
                <a:cs typeface="Arial" panose="020B0604020202020204" pitchFamily="34" charset="0"/>
              </a:rPr>
              <a:t>يوحنا المعمدان</a:t>
            </a:r>
            <a:endParaRPr lang="ar-SA" altLang="ja-JP" sz="4800" b="1" kern="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1796" name="Text Box 4"/>
          <p:cNvSpPr txBox="1">
            <a:spLocks noChangeArrowheads="1"/>
          </p:cNvSpPr>
          <p:nvPr/>
        </p:nvSpPr>
        <p:spPr bwMode="auto">
          <a:xfrm>
            <a:off x="838200" y="1203325"/>
            <a:ext cx="2933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الحكمة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FF0000"/>
              </a:solidFill>
              <a:latin typeface="Arial" panose="020B0604020202020204" pitchFamily="34" charset="0"/>
              <a:cs typeface="Arial" panose="020B0604020202020204" pitchFamily="34" charset="0"/>
            </a:endParaRPr>
          </a:p>
        </p:txBody>
      </p:sp>
      <p:sp>
        <p:nvSpPr>
          <p:cNvPr id="161800" name="Text Box 8"/>
          <p:cNvSpPr txBox="1">
            <a:spLocks noChangeArrowheads="1"/>
          </p:cNvSpPr>
          <p:nvPr/>
        </p:nvSpPr>
        <p:spPr bwMode="auto">
          <a:xfrm>
            <a:off x="381000" y="4876800"/>
            <a:ext cx="3886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الله</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1" name="Text Box 9"/>
          <p:cNvSpPr txBox="1">
            <a:spLocks noChangeArrowheads="1"/>
          </p:cNvSpPr>
          <p:nvPr/>
        </p:nvSpPr>
        <p:spPr bwMode="auto">
          <a:xfrm>
            <a:off x="5524500" y="1203325"/>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القامة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2" name="Text Box 10"/>
          <p:cNvSpPr txBox="1">
            <a:spLocks noChangeArrowheads="1"/>
          </p:cNvSpPr>
          <p:nvPr/>
        </p:nvSpPr>
        <p:spPr bwMode="auto">
          <a:xfrm>
            <a:off x="4953000" y="4876800"/>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الناس</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3" name="Rectangle 11"/>
          <p:cNvSpPr>
            <a:spLocks noGrp="1" noChangeArrowheads="1"/>
          </p:cNvSpPr>
          <p:nvPr>
            <p:ph type="title" idx="4294967295"/>
          </p:nvPr>
        </p:nvSpPr>
        <p:spPr>
          <a:xfrm>
            <a:off x="1676400" y="3168650"/>
            <a:ext cx="5867400" cy="156966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mj-ea"/>
                <a:cs typeface="Arial" panose="020B0604020202020204" pitchFamily="34" charset="0"/>
              </a:rPr>
              <a:t>كيف نستطيع أنت وأنا أن ننمو هذه السنة؟</a:t>
            </a:r>
            <a:endParaRPr lang="en-US" sz="4800" dirty="0">
              <a:solidFill>
                <a:schemeClr val="bg1"/>
              </a:solidFill>
              <a:ea typeface="ＭＳ Ｐゴシック" charset="0"/>
              <a:cs typeface="Arial" panose="020B0604020202020204" pitchFamily="34" charset="0"/>
            </a:endParaRPr>
          </a:p>
        </p:txBody>
      </p:sp>
      <p:sp>
        <p:nvSpPr>
          <p:cNvPr id="161804" name="Text Box 12"/>
          <p:cNvSpPr txBox="1">
            <a:spLocks noChangeArrowheads="1"/>
          </p:cNvSpPr>
          <p:nvPr/>
        </p:nvSpPr>
        <p:spPr bwMode="auto">
          <a:xfrm>
            <a:off x="8205788" y="76200"/>
            <a:ext cx="7040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latin typeface="Arial" panose="020B0604020202020204" pitchFamily="34" charset="0"/>
                <a:cs typeface="Arial" panose="020B0604020202020204" pitchFamily="34" charset="0"/>
              </a:rPr>
              <a:t>289</a:t>
            </a:r>
            <a:endParaRPr lang="en-US" sz="1000" b="1" dirty="0">
              <a:solidFill>
                <a:schemeClr val="bg1"/>
              </a:solidFill>
              <a:latin typeface="Arial" panose="020B0604020202020204" pitchFamily="34" charset="0"/>
              <a:cs typeface="Arial" panose="020B0604020202020204" pitchFamily="34" charset="0"/>
            </a:endParaRPr>
          </a:p>
        </p:txBody>
      </p:sp>
      <p:pic>
        <p:nvPicPr>
          <p:cNvPr id="2" name="Picture 14" descr="RickNov02 Informal">
            <a:extLst>
              <a:ext uri="{FF2B5EF4-FFF2-40B4-BE49-F238E27FC236}">
                <a16:creationId xmlns:a16="http://schemas.microsoft.com/office/drawing/2014/main" id="{1119F599-06C2-4B6D-FD13-DB95832A0D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139825"/>
            <a:ext cx="2057400" cy="203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1646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ورقة عمل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للأهداف والأولويات</a:t>
            </a:r>
            <a:endParaRPr lang="en-US" sz="5400" dirty="0">
              <a:effectLst>
                <a:glow rad="127000">
                  <a:schemeClr val="tx1"/>
                </a:glow>
              </a:effectLst>
              <a:ea typeface="ＭＳ Ｐゴシック" charset="0"/>
            </a:endParaRP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47343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ar-JO" sz="2800" dirty="0">
                <a:effectLst>
                  <a:glow rad="127000">
                    <a:schemeClr val="tx1"/>
                  </a:glow>
                </a:effectLst>
                <a:ea typeface="ＭＳ Ｐゴシック" charset="0"/>
              </a:rPr>
              <a:t>الرب</a:t>
            </a:r>
            <a:endParaRPr lang="en-US" sz="25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الرب يسوع المسيح</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المخلص</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الإله</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يشوع</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الحمل</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الأسد</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18"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19"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dirty="0">
                <a:solidFill>
                  <a:srgbClr val="808080"/>
                </a:solidFill>
                <a:latin typeface="Arial" panose="020B0604020202020204" pitchFamily="34" charset="0"/>
                <a:cs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dirty="0">
              <a:solidFill>
                <a:srgbClr val="808080"/>
              </a:solidFill>
              <a:latin typeface="Arial" panose="020B0604020202020204" pitchFamily="34" charset="0"/>
              <a:cs typeface="Arial" panose="020B0604020202020204" pitchFamily="34" charset="0"/>
            </a:endParaRPr>
          </a:p>
          <a:p>
            <a:pPr defTabSz="814388" eaLnBrk="0" hangingPunct="0"/>
            <a:r>
              <a:rPr lang="en-US" sz="900" b="1" dirty="0" err="1">
                <a:solidFill>
                  <a:srgbClr val="808080"/>
                </a:solidFill>
                <a:latin typeface="Arial" panose="020B0604020202020204" pitchFamily="34" charset="0"/>
                <a:cs typeface="Arial" panose="020B0604020202020204" pitchFamily="34" charset="0"/>
              </a:rPr>
              <a:t>Presentation_ID</a:t>
            </a:r>
            <a:endParaRPr lang="en-US" sz="900" b="1" dirty="0">
              <a:solidFill>
                <a:srgbClr val="808080"/>
              </a:solidFill>
              <a:latin typeface="Arial" panose="020B0604020202020204" pitchFamily="34" charset="0"/>
              <a:cs typeface="Arial" panose="020B0604020202020204" pitchFamily="34" charset="0"/>
            </a:endParaRP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Arial" panose="020B0604020202020204" pitchFamily="34" charset="0"/>
              </a:rPr>
              <a:t>الهجمات ضد الكتاب المقدس</a:t>
            </a:r>
            <a:br>
              <a:rPr lang="ar-JO" altLang="zh-CN" sz="4800" dirty="0">
                <a:solidFill>
                  <a:schemeClr val="bg1"/>
                </a:solidFill>
                <a:ea typeface="SimSun" charset="0"/>
                <a:cs typeface="Arial" panose="020B0604020202020204" pitchFamily="34" charset="0"/>
              </a:rPr>
            </a:br>
            <a:r>
              <a:rPr lang="ar-SA" altLang="zh-CN" sz="4800" dirty="0">
                <a:solidFill>
                  <a:schemeClr val="bg1"/>
                </a:solidFill>
                <a:ea typeface="SimSun" charset="0"/>
                <a:cs typeface="Arial" panose="020B0604020202020204" pitchFamily="34" charset="0"/>
              </a:rPr>
              <a:t> اليوم</a:t>
            </a:r>
            <a:endParaRPr lang="en-US" altLang="zh-CN" dirty="0">
              <a:ea typeface="SimSun" charset="0"/>
              <a:cs typeface="Arial" panose="020B0604020202020204" pitchFamily="34"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228600" y="260648"/>
            <a:ext cx="4800600" cy="10668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المعرفة</a:t>
            </a:r>
            <a:b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b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لمكافحة التعليم الباطل</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pic>
        <p:nvPicPr>
          <p:cNvPr id="231428" name="Picture 102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8"/>
              </a:schemeClr>
            </a:outerShdw>
          </a:effectLst>
        </p:spPr>
        <p:txBody>
          <a:bodyPr/>
          <a:lstStyle/>
          <a:p>
            <a:pPr algn="r" eaLnBrk="1" hangingPunct="1">
              <a:defRPr/>
            </a:pPr>
            <a:r>
              <a:rPr lang="ar-JO" sz="5400" b="1" dirty="0">
                <a:solidFill>
                  <a:schemeClr val="tx1"/>
                </a:solidFill>
                <a:ea typeface="ＭＳ Ｐゴシック" charset="0"/>
              </a:rPr>
              <a:t>الضحك طول الطريق إلى البنك ...</a:t>
            </a:r>
            <a:endParaRPr lang="en-US" sz="5400" b="1" dirty="0">
              <a:solidFill>
                <a:schemeClr val="tx1"/>
              </a:solidFill>
              <a:ea typeface="ＭＳ Ｐゴシック"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8"/>
              </a:schemeClr>
            </a:outerShdw>
          </a:effectLst>
        </p:spPr>
        <p:txBody>
          <a:bodyPr/>
          <a:lstStyle/>
          <a:p>
            <a:pPr algn="r" rtl="1" eaLnBrk="1" hangingPunct="1">
              <a:lnSpc>
                <a:spcPct val="90000"/>
              </a:lnSpc>
              <a:buFont typeface="Wingdings" pitchFamily="26" charset="2"/>
              <a:buChar char=""/>
              <a:defRPr/>
            </a:pPr>
            <a:r>
              <a:rPr lang="ar-JO" sz="3600" dirty="0"/>
              <a:t>260 مليون دولار (بعد بيع 12 مليون نسخة)</a:t>
            </a:r>
            <a:endParaRPr lang="en-US" sz="3600" dirty="0"/>
          </a:p>
          <a:p>
            <a:pPr eaLnBrk="1" hangingPunct="1">
              <a:lnSpc>
                <a:spcPct val="90000"/>
              </a:lnSpc>
              <a:buFont typeface="Wingdings" pitchFamily="26" charset="2"/>
              <a:buChar char=""/>
              <a:defRPr/>
            </a:pPr>
            <a:endParaRPr lang="en-US" sz="3600" dirty="0"/>
          </a:p>
          <a:p>
            <a:pPr algn="r" rtl="1" eaLnBrk="1" hangingPunct="1">
              <a:lnSpc>
                <a:spcPct val="90000"/>
              </a:lnSpc>
              <a:buFont typeface="Wingdings" pitchFamily="26" charset="2"/>
              <a:buChar char=""/>
              <a:defRPr/>
            </a:pPr>
            <a:r>
              <a:rPr lang="ar-JO" sz="3600" dirty="0"/>
              <a:t>تم بيع 40كليون نسخة (5 تشرين ثاني)</a:t>
            </a:r>
            <a:endParaRPr lang="en-US" sz="3600" dirty="0"/>
          </a:p>
        </p:txBody>
      </p:sp>
      <p:pic>
        <p:nvPicPr>
          <p:cNvPr id="2949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1026"/>
          <p:cNvSpPr>
            <a:spLocks noGrp="1" noChangeArrowheads="1"/>
          </p:cNvSpPr>
          <p:nvPr>
            <p:ph type="title"/>
          </p:nvPr>
        </p:nvSpPr>
        <p:spPr>
          <a:xfrm>
            <a:off x="5486400" y="0"/>
            <a:ext cx="3657600" cy="1371600"/>
          </a:xfrm>
        </p:spPr>
        <p:txBody>
          <a:bodyPr/>
          <a:lstStyle/>
          <a:p>
            <a:pPr eaLnBrk="1" hangingPunct="1"/>
            <a:r>
              <a:rPr lang="ar-JO" sz="3600" dirty="0">
                <a:solidFill>
                  <a:schemeClr val="bg1"/>
                </a:solidFill>
                <a:ea typeface="Osaka" charset="0"/>
                <a:cs typeface="Arial" panose="020B0604020202020204" pitchFamily="34" charset="0"/>
              </a:rPr>
              <a:t>44 لغة</a:t>
            </a:r>
            <a:endParaRPr lang="en-US" sz="3600" dirty="0">
              <a:ea typeface="Osaka" charset="0"/>
              <a:cs typeface="Arial" panose="020B0604020202020204" pitchFamily="34" charset="0"/>
            </a:endParaRPr>
          </a:p>
        </p:txBody>
      </p:sp>
      <p:pic>
        <p:nvPicPr>
          <p:cNvPr id="237571"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10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1029"/>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237574" name="Picture 1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103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6000" dirty="0">
                <a:solidFill>
                  <a:schemeClr val="bg1"/>
                </a:solidFill>
                <a:effectLst>
                  <a:glow rad="228600">
                    <a:schemeClr val="accent4">
                      <a:satMod val="175000"/>
                      <a:alpha val="78000"/>
                    </a:schemeClr>
                  </a:glow>
                </a:effectLst>
                <a:ea typeface="+mn-ea"/>
                <a:cs typeface="Arial" panose="020B0604020202020204" pitchFamily="34" charset="0"/>
              </a:rPr>
              <a:t>إنجيل براون</a:t>
            </a:r>
            <a:endParaRPr lang="en-US" sz="6000" dirty="0">
              <a:solidFill>
                <a:schemeClr val="bg1"/>
              </a:solidFill>
              <a:effectLst>
                <a:glow rad="228600">
                  <a:schemeClr val="accent4">
                    <a:satMod val="175000"/>
                    <a:alpha val="78000"/>
                  </a:schemeClr>
                </a:glow>
              </a:effectLst>
              <a:ea typeface="+mn-ea"/>
              <a:cs typeface="Arial" panose="020B0604020202020204" pitchFamily="34" charset="0"/>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تزوج يسوع من مريم المجدلية.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نشأت ابنتهما في فرنسا.</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تم ابتداع ألوهيته سنة 325 م.</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لدينا أناجيل العهد الجديد الخاطئة.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المسيحية = الأنوثة الإلهية.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يتستر المسيحيون على هذه المؤامرة.</a:t>
            </a:r>
            <a:endParaRPr lang="en-US" sz="3600" dirty="0">
              <a:solidFill>
                <a:schemeClr val="bg1"/>
              </a:solidFill>
              <a:effectLst>
                <a:glow rad="228600">
                  <a:schemeClr val="accent4">
                    <a:satMod val="175000"/>
                    <a:alpha val="78000"/>
                  </a:schemeClr>
                </a:glow>
              </a:effectLst>
              <a:cs typeface="Arial" panose="020B0604020202020204" pitchFamily="34" charset="0"/>
            </a:endParaRPr>
          </a:p>
        </p:txBody>
      </p:sp>
    </p:spTree>
    <p:extLst>
      <p:ext uri="{BB962C8B-B14F-4D97-AF65-F5344CB8AC3E}">
        <p14:creationId xmlns:p14="http://schemas.microsoft.com/office/powerpoint/2010/main" val="358208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وسوف يدين المرتدين عند عودته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6539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روب بيل</a:t>
            </a:r>
            <a:endParaRPr lang="en-US" sz="5400" dirty="0">
              <a:effectLst>
                <a:glow rad="127000">
                  <a:schemeClr val="tx1"/>
                </a:glow>
              </a:effectLst>
              <a:ea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219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عالمية روب بيل</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قلب التقليد المسيحي</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منذ أيام الكنيسة الأولى كان هناك</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عدد من الذين يصرّون على أن التاريخ</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ليس مأساوي</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والجحيم ليس إلى الأبد،</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النهاية فالمحبة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تنتصر وسيتصالح</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الجميع مع الله.</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روب بيل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59216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7707" y="1284527"/>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مع الزواج... أنا مع الإخلاص. أنا مع الحب،</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سواء كان بين رجل وامرأة، </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 بين امرأة وامرأة،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أو رجل ورجل. </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أعتقد أن السفينة قد أبحرت وأعتقد...</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أننا بحاجة لتأكيد الناس أينما كانوا.</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روب بيل</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فيما يتعلق بزواج المثليين: نحن على بعد لحظات</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وأعتقد أن الثقافة موجودة هنا بالفعل</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وستبقى الكنيسة غير ذات أهمية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عندما تستشهد برسائل تعود إلى</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2000 عام مضت كأفضل دفاع عنها.</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62535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41430" y="4370484"/>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المحبة تنتصر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8515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الإيمان القويم</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0" y="559613"/>
            <a:ext cx="3508943" cy="89255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وداعاً، روب بيل:</a:t>
            </a:r>
            <a:endParaRPr kumimoji="0" lang="en-US" sz="32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الرد الكتابي على </a:t>
            </a:r>
            <a:endParaRPr kumimoji="0" lang="en-US" sz="20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B7F4304-A4FA-194C-8624-8AE94C98E248}"/>
              </a:ext>
            </a:extLst>
          </p:cNvPr>
          <p:cNvSpPr txBox="1"/>
          <p:nvPr/>
        </p:nvSpPr>
        <p:spPr>
          <a:xfrm>
            <a:off x="5429779" y="1084297"/>
            <a:ext cx="1306056"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المحبة تنتصر</a:t>
            </a:r>
            <a:endParaRPr kumimoji="0" lang="en-US" sz="18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1871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889762"/>
            <a:ext cx="4537241" cy="1137951"/>
          </a:xfrm>
        </p:spPr>
        <p:txBody>
          <a:bodyPr>
            <a:normAutofit/>
          </a:bodyPr>
          <a:lstStyle/>
          <a:p>
            <a:pPr algn="ctr"/>
            <a:r>
              <a:rPr lang="ar-JO"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689131" y="2153841"/>
            <a:ext cx="5065129" cy="4199662"/>
          </a:xfrm>
        </p:spPr>
        <p:txBody>
          <a:bodyPr>
            <a:normAutofit/>
          </a:bodyPr>
          <a:lstStyle/>
          <a:p>
            <a:pPr algn="r" rtl="1"/>
            <a:r>
              <a:rPr lang="ar-JO" sz="2400" b="1" dirty="0">
                <a:solidFill>
                  <a:schemeClr val="bg1"/>
                </a:solidFill>
                <a:latin typeface="Arial" panose="020B0604020202020204" pitchFamily="34" charset="0"/>
                <a:cs typeface="Arial" panose="020B0604020202020204" pitchFamily="34" charset="0"/>
              </a:rPr>
              <a:t>12 لذلك لا أهمل أن أذكركم دائماً بهذه الأمور، وإن كنتم عالمين ومثبتين في الحق الحاضر.</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13 ولكني أحسبه حقاً - ما دمت في هذا المسكن - أن أنهضكم بالتذكرة</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14 عالماً أن خلع مسكني قريب، كما أعلن لي ربنا يسوع المسيح أيضا.</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15 فأجتهد أيضاً أن تكونوا بعد خروجي، تتذكرون كل حين بهذه الأمور.</a:t>
            </a:r>
            <a:endParaRPr lang="en-SG"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989016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1081829"/>
            <a:ext cx="4537241" cy="789099"/>
          </a:xfrm>
        </p:spPr>
        <p:txBody>
          <a:bodyPr vert="horz" lIns="91440" tIns="45720" rIns="91440" bIns="45720" rtlCol="0" anchor="ctr">
            <a:normAutofit/>
          </a:bodyPr>
          <a:lstStyle/>
          <a:p>
            <a:pPr algn="ctr"/>
            <a:r>
              <a:rPr lang="ar-SA"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4" y="2168862"/>
            <a:ext cx="4951805" cy="4168875"/>
          </a:xfrm>
        </p:spPr>
        <p:txBody>
          <a:bodyPr vert="horz" lIns="91440" tIns="45720" rIns="91440" bIns="45720" rtlCol="0">
            <a:normAutofit/>
          </a:bodyPr>
          <a:lstStyle/>
          <a:p>
            <a:pPr algn="r" rtl="1"/>
            <a:r>
              <a:rPr lang="ar-JO" sz="2400" b="1" dirty="0">
                <a:solidFill>
                  <a:schemeClr val="bg1"/>
                </a:solidFill>
                <a:latin typeface="Arial" panose="020B0604020202020204" pitchFamily="34" charset="0"/>
                <a:cs typeface="Arial" panose="020B0604020202020204" pitchFamily="34" charset="0"/>
              </a:rPr>
              <a:t>16 لأننا لم نتبع خرافات مصنعة، إذ عرفناكم بقوة ربنا يسوع المسيح ومجيئه، بل قد كنا معاينين عظمته.</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17 لأنه أخذ من الله الآب كرامة ومجداً، إذ أقبل عليه صوت كهذا من المجد الأسنى: هذا هو ابني الحبيب الذي أنا سررت به.</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18 ونحن سمعنا هذا الصوت مقبلاً من السماء، إذ كنا معه في الجبل المقدس.</a:t>
            </a:r>
            <a:endParaRPr lang="en-SG"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70867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92261" y="1233286"/>
            <a:ext cx="4537241" cy="789099"/>
          </a:xfrm>
        </p:spPr>
        <p:txBody>
          <a:bodyPr vert="horz" lIns="91440" tIns="45720" rIns="91440" bIns="45720" rtlCol="0" anchor="ctr">
            <a:normAutofit/>
          </a:bodyPr>
          <a:lstStyle/>
          <a:p>
            <a:pPr algn="ctr"/>
            <a:r>
              <a:rPr lang="ar-SA"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2286000"/>
            <a:ext cx="4951805" cy="3925613"/>
          </a:xfrm>
        </p:spPr>
        <p:txBody>
          <a:bodyPr>
            <a:normAutofit/>
          </a:bodyPr>
          <a:lstStyle/>
          <a:p>
            <a:pPr algn="r" rtl="1"/>
            <a:r>
              <a:rPr lang="ar-JO" sz="2400" b="1" dirty="0">
                <a:solidFill>
                  <a:schemeClr val="bg1"/>
                </a:solidFill>
                <a:latin typeface="Arial" panose="020B0604020202020204" pitchFamily="34" charset="0"/>
                <a:cs typeface="Arial" panose="020B0604020202020204" pitchFamily="34" charset="0"/>
              </a:rPr>
              <a:t>19 وعندنا الكلمة النبوية وهي أثبت، التي تفعلون حسناً إن انتبهتم إليها، كما إلى سراج منير في موضع مظلم، إلى أن ينفجر النهار ويطلع كوكب الصبح في قلوبكم</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20 عالمين هذا أولاً: أن كل نبوة الكتاب ليست من تفسير خاص.</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21 لأنه لم تأت نبوة قط بمشيئة إنسان، بل تكلم أناس الله القديسون مسوقين من الروح القدس.</a:t>
            </a:r>
            <a:endParaRPr lang="en-SG"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32415188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mn-ea"/>
                <a:cs typeface="Arial" panose="020B0604020202020204" pitchFamily="34" charset="0"/>
              </a:rPr>
              <a:t>ث. (1: 12-15)</a:t>
            </a:r>
            <a:endParaRPr lang="en-US" sz="2800" dirty="0">
              <a:solidFill>
                <a:srgbClr val="FFFFFF"/>
              </a:solidFill>
              <a:effectLst>
                <a:glow rad="228600">
                  <a:schemeClr val="tx1"/>
                </a:glow>
              </a:effectLst>
              <a:ea typeface="+mn-ea"/>
              <a:cs typeface="Arial" panose="020B0604020202020204" pitchFamily="34" charset="0"/>
            </a:endParaRPr>
          </a:p>
          <a:p>
            <a:pPr marL="0" indent="0" algn="ctr" eaLnBrk="1" hangingPunct="1">
              <a:lnSpc>
                <a:spcPct val="80000"/>
              </a:lnSpc>
              <a:buFontTx/>
              <a:buNone/>
              <a:defRPr/>
            </a:pPr>
            <a:r>
              <a:rPr lang="ar-JO" sz="3600" dirty="0">
                <a:solidFill>
                  <a:srgbClr val="FFFFFF"/>
                </a:solidFill>
                <a:effectLst>
                  <a:glow rad="228600">
                    <a:schemeClr val="tx1"/>
                  </a:glow>
                  <a:outerShdw blurRad="38100" dist="38100" dir="2700000" algn="tl">
                    <a:srgbClr val="000000"/>
                  </a:outerShdw>
                </a:effectLst>
                <a:ea typeface="+mn-ea"/>
                <a:cs typeface="Arial" panose="020B0604020202020204" pitchFamily="34" charset="0"/>
              </a:rPr>
              <a:t>تذكير بالخلاص</a:t>
            </a:r>
            <a:endParaRPr lang="en-US" sz="3600" dirty="0">
              <a:solidFill>
                <a:srgbClr val="FFFFFF"/>
              </a:solidFill>
              <a:effectLst>
                <a:glow rad="228600">
                  <a:schemeClr val="tx1"/>
                </a:glow>
              </a:effectLst>
              <a:ea typeface="+mn-ea"/>
              <a:cs typeface="Arial" panose="020B0604020202020204" pitchFamily="34" charset="0"/>
            </a:endParaRPr>
          </a:p>
        </p:txBody>
      </p:sp>
      <p:sp>
        <p:nvSpPr>
          <p:cNvPr id="74756" name="Text Box 4"/>
          <p:cNvSpPr txBox="1">
            <a:spLocks noChangeArrowheads="1"/>
          </p:cNvSpPr>
          <p:nvPr/>
        </p:nvSpPr>
        <p:spPr bwMode="auto">
          <a:xfrm>
            <a:off x="457200" y="5410200"/>
            <a:ext cx="8305800" cy="830997"/>
          </a:xfrm>
          <a:prstGeom prst="rect">
            <a:avLst/>
          </a:prstGeom>
          <a:noFill/>
          <a:ln>
            <a:noFill/>
          </a:ln>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تكرار التذكير: باستمرار (12)</a:t>
            </a:r>
          </a:p>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ضرورة التذكير: موت بطرس الوشيك (13-15)</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378075"/>
            <a:ext cx="30480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752600"/>
            <a:ext cx="2667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733800"/>
            <a:ext cx="3095625"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ChangeArrowheads="1"/>
          </p:cNvSpPr>
          <p:nvPr/>
        </p:nvSpPr>
        <p:spPr bwMode="auto">
          <a:xfrm>
            <a:off x="8229600" y="76200"/>
            <a:ext cx="90441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rgbClr val="FFFFFF"/>
                </a:solidFill>
                <a:effectLst>
                  <a:glow rad="228600">
                    <a:schemeClr val="tx1"/>
                  </a:glow>
                </a:effectLst>
                <a:latin typeface="Arial" panose="020B0604020202020204" pitchFamily="34" charset="0"/>
                <a:ea typeface="+mn-ea"/>
                <a:cs typeface="Arial" panose="020B0604020202020204" pitchFamily="34" charset="0"/>
              </a:rPr>
              <a:t>289ب</a:t>
            </a:r>
            <a:endParaRPr lang="en-US"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1000"/>
                                        <p:tgtEl>
                                          <p:spTgt spid="74757"/>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74758"/>
                                        </p:tgtEl>
                                        <p:attrNameLst>
                                          <p:attrName>style.visibility</p:attrName>
                                        </p:attrNameLst>
                                      </p:cBhvr>
                                      <p:to>
                                        <p:strVal val="visible"/>
                                      </p:to>
                                    </p:set>
                                    <p:animEffect transition="in" filter="checkerboard(across)">
                                      <p:cBhvr>
                                        <p:cTn id="11" dur="1000"/>
                                        <p:tgtEl>
                                          <p:spTgt spid="7475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74759"/>
                                        </p:tgtEl>
                                        <p:attrNameLst>
                                          <p:attrName>style.visibility</p:attrName>
                                        </p:attrNameLst>
                                      </p:cBhvr>
                                      <p:to>
                                        <p:strVal val="visible"/>
                                      </p:to>
                                    </p:set>
                                    <p:anim calcmode="lin" valueType="num">
                                      <p:cBhvr>
                                        <p:cTn id="15" dur="2000" fill="hold"/>
                                        <p:tgtEl>
                                          <p:spTgt spid="74759"/>
                                        </p:tgtEl>
                                        <p:attrNameLst>
                                          <p:attrName>ppt_w</p:attrName>
                                        </p:attrNameLst>
                                      </p:cBhvr>
                                      <p:tavLst>
                                        <p:tav tm="0">
                                          <p:val>
                                            <p:fltVal val="0"/>
                                          </p:val>
                                        </p:tav>
                                        <p:tav tm="100000">
                                          <p:val>
                                            <p:strVal val="#ppt_w"/>
                                          </p:val>
                                        </p:tav>
                                      </p:tavLst>
                                    </p:anim>
                                    <p:anim calcmode="lin" valueType="num">
                                      <p:cBhvr>
                                        <p:cTn id="16" dur="2000" fill="hold"/>
                                        <p:tgtEl>
                                          <p:spTgt spid="747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5220"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5221"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algn="r" eaLnBrk="1" hangingPunct="1">
              <a:defRPr/>
            </a:pPr>
            <a:r>
              <a:rPr lang="ar-JO" sz="2800" dirty="0">
                <a:solidFill>
                  <a:srgbClr val="FFFFFF"/>
                </a:solidFill>
                <a:effectLst>
                  <a:glow rad="101600">
                    <a:schemeClr val="tx1"/>
                  </a:glow>
                </a:effectLst>
                <a:ea typeface="ＭＳ Ｐゴシック" charset="0"/>
                <a:cs typeface="Arial" panose="020B0604020202020204" pitchFamily="34" charset="0"/>
              </a:rPr>
              <a:t>14 عالماً أن خلع مسكني قريب، كما أعلن لي ربنا يسوع المسيح أيضاً 15 فأجتهد أيضا أن تكونوا بعد خروجي، تتذكرون كل حين بهذه الأمور (2 بط 1: 14-15)</a:t>
            </a:r>
            <a:endParaRPr lang="en-US" sz="2800" dirty="0">
              <a:solidFill>
                <a:srgbClr val="FFFFFF"/>
              </a:solidFill>
              <a:effectLst>
                <a:glow rad="101600">
                  <a:schemeClr val="tx1"/>
                </a:glow>
              </a:effectLst>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يقول التقليد الكنسي أن بطرس طلب أن يُصلب بشكل مقلوب</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03506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rgbClr val="000000"/>
                  </a:glow>
                </a:effectLst>
                <a:ea typeface="ＭＳ Ｐゴシック" charset="0"/>
                <a:cs typeface="Arial" panose="020B0604020202020204" pitchFamily="34" charset="0"/>
              </a:rPr>
              <a:t>بطرس 2</a:t>
            </a:r>
            <a:r>
              <a:rPr lang="en-US" sz="2000" dirty="0">
                <a:solidFill>
                  <a:srgbClr val="FFFFFF"/>
                </a:solidFill>
                <a:effectLst>
                  <a:glow rad="228600">
                    <a:srgbClr val="000000"/>
                  </a:glow>
                </a:effectLst>
                <a:ea typeface="ＭＳ Ｐゴシック" charset="0"/>
                <a:cs typeface="Arial" panose="020B0604020202020204" pitchFamily="34" charset="0"/>
              </a:rPr>
              <a:t> </a:t>
            </a:r>
            <a:r>
              <a:rPr lang="ar-JO" sz="2000" dirty="0">
                <a:solidFill>
                  <a:srgbClr val="FFFFFF"/>
                </a:solidFill>
                <a:effectLst>
                  <a:glow rad="228600">
                    <a:srgbClr val="000000"/>
                  </a:glow>
                </a:effectLst>
                <a:ea typeface="ＭＳ Ｐゴシック" charset="0"/>
                <a:cs typeface="Arial" panose="020B0604020202020204" pitchFamily="34" charset="0"/>
              </a:rPr>
              <a:t>1</a:t>
            </a:r>
            <a:endParaRPr lang="en-US" sz="2000" dirty="0">
              <a:solidFill>
                <a:srgbClr val="FFFFFF"/>
              </a:solidFill>
              <a:effectLst>
                <a:glow rad="228600">
                  <a:srgbClr val="000000"/>
                </a:glow>
              </a:effectLst>
              <a:ea typeface="ＭＳ Ｐゴシック" charset="0"/>
              <a:cs typeface="Arial" panose="020B0604020202020204" pitchFamily="34" charset="0"/>
            </a:endParaRP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rgbClr val="000000"/>
                  </a:glow>
                </a:effectLst>
                <a:ea typeface="+mn-ea"/>
                <a:cs typeface="Arial" panose="020B0604020202020204" pitchFamily="34" charset="0"/>
              </a:rPr>
              <a:t>ج. (1: 16-21)</a:t>
            </a:r>
            <a:endParaRPr lang="en-US" sz="2800" dirty="0">
              <a:solidFill>
                <a:srgbClr val="FFFFFF"/>
              </a:solidFill>
              <a:effectLst>
                <a:glow rad="228600">
                  <a:srgbClr val="000000"/>
                </a:glow>
              </a:effectLst>
              <a:ea typeface="+mn-ea"/>
              <a:cs typeface="Arial" panose="020B0604020202020204" pitchFamily="34" charset="0"/>
            </a:endParaRPr>
          </a:p>
          <a:p>
            <a:pPr marL="0" indent="0" algn="ctr" eaLnBrk="1" hangingPunct="1">
              <a:lnSpc>
                <a:spcPct val="80000"/>
              </a:lnSpc>
              <a:buFontTx/>
              <a:buNone/>
              <a:defRPr/>
            </a:pPr>
            <a:r>
              <a:rPr lang="ar-JO" dirty="0">
                <a:solidFill>
                  <a:srgbClr val="FFFFFF"/>
                </a:solidFill>
                <a:effectLst>
                  <a:glow rad="228600">
                    <a:srgbClr val="000000"/>
                  </a:glow>
                  <a:outerShdw blurRad="38100" dist="38100" dir="2700000" algn="tl">
                    <a:srgbClr val="000000"/>
                  </a:outerShdw>
                </a:effectLst>
                <a:ea typeface="+mn-ea"/>
                <a:cs typeface="Arial" panose="020B0604020202020204" pitchFamily="34" charset="0"/>
              </a:rPr>
              <a:t>الدفاع عن حق الرسالة</a:t>
            </a:r>
            <a:endParaRPr lang="en-US" sz="4000" dirty="0">
              <a:solidFill>
                <a:srgbClr val="FFFFFF"/>
              </a:solidFill>
              <a:effectLst>
                <a:glow rad="228600">
                  <a:srgbClr val="000000"/>
                </a:glow>
              </a:effectLst>
              <a:ea typeface="+mn-ea"/>
              <a:cs typeface="Arial" panose="020B0604020202020204" pitchFamily="34" charset="0"/>
            </a:endParaRPr>
          </a:p>
        </p:txBody>
      </p:sp>
      <p:sp>
        <p:nvSpPr>
          <p:cNvPr id="75780" name="Text Box 4"/>
          <p:cNvSpPr txBox="1">
            <a:spLocks noChangeArrowheads="1"/>
          </p:cNvSpPr>
          <p:nvPr/>
        </p:nvSpPr>
        <p:spPr bwMode="auto">
          <a:xfrm>
            <a:off x="3851275" y="2708275"/>
            <a:ext cx="5259388" cy="201285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شهود العيان الرسوليون (16-18)</a:t>
            </a:r>
            <a:endParaRPr lang="en-US" b="1" dirty="0">
              <a:solidFill>
                <a:srgbClr val="FFFFFF"/>
              </a:solidFill>
              <a:latin typeface="Arial" panose="020B0604020202020204" pitchFamily="34" charset="0"/>
              <a:cs typeface="Arial" panose="020B0604020202020204" pitchFamily="34" charset="0"/>
            </a:endParaRPr>
          </a:p>
          <a:p>
            <a:pPr algn="r" eaLnBrk="1" hangingPunct="1">
              <a:spcBef>
                <a:spcPct val="40000"/>
              </a:spcBef>
            </a:pPr>
            <a:r>
              <a:rPr lang="ar-JO" b="1" dirty="0">
                <a:solidFill>
                  <a:srgbClr val="FFFFFF"/>
                </a:solidFill>
                <a:latin typeface="Arial" panose="020B0604020202020204" pitchFamily="34" charset="0"/>
                <a:cs typeface="Arial" panose="020B0604020202020204" pitchFamily="34" charset="0"/>
              </a:rPr>
              <a:t>أنبياء العهد القديم (19-21)</a:t>
            </a:r>
            <a:endParaRPr lang="en-US" b="1" dirty="0">
              <a:solidFill>
                <a:srgbClr val="FFFFFF"/>
              </a:solidFill>
              <a:latin typeface="Arial" panose="020B0604020202020204" pitchFamily="34" charset="0"/>
              <a:cs typeface="Arial" panose="020B0604020202020204" pitchFamily="34" charset="0"/>
            </a:endParaRPr>
          </a:p>
          <a:p>
            <a:pPr algn="r" rtl="1" eaLnBrk="1" hangingPunct="1">
              <a:spcBef>
                <a:spcPct val="40000"/>
              </a:spcBef>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قيمة نبوة العهد القديم (19)</a:t>
            </a:r>
            <a:endParaRPr lang="en-US" b="1" dirty="0">
              <a:solidFill>
                <a:srgbClr val="FFFFFF"/>
              </a:solidFill>
              <a:latin typeface="Arial" panose="020B0604020202020204" pitchFamily="34" charset="0"/>
              <a:cs typeface="Arial" panose="020B0604020202020204" pitchFamily="34" charset="0"/>
            </a:endParaRPr>
          </a:p>
          <a:p>
            <a:pPr algn="r" rtl="1" eaLnBrk="1" hangingPunct="1">
              <a:spcBef>
                <a:spcPct val="40000"/>
              </a:spcBef>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مصدر نبوة العهد القديم (20-21)</a:t>
            </a:r>
            <a:endParaRPr lang="en-US" b="1" dirty="0">
              <a:solidFill>
                <a:srgbClr val="FFFFFF"/>
              </a:solidFill>
              <a:latin typeface="Arial" panose="020B0604020202020204" pitchFamily="34" charset="0"/>
              <a:cs typeface="Arial" panose="020B0604020202020204" pitchFamily="34" charset="0"/>
            </a:endParaRP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6838"/>
            <a:ext cx="374332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6"/>
          <p:cNvSpPr>
            <a:spLocks noChangeArrowheads="1"/>
          </p:cNvSpPr>
          <p:nvPr/>
        </p:nvSpPr>
        <p:spPr bwMode="auto">
          <a:xfrm>
            <a:off x="8229600" y="76200"/>
            <a:ext cx="904415" cy="461665"/>
          </a:xfrm>
          <a:prstGeom prst="rect">
            <a:avLst/>
          </a:prstGeom>
          <a:solidFill>
            <a:schemeClr val="accent2"/>
          </a:solid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bg/>
                                          </p:spTgt>
                                        </p:tgtEl>
                                        <p:attrNameLst>
                                          <p:attrName>style.visibility</p:attrName>
                                        </p:attrNameLst>
                                      </p:cBhvr>
                                      <p:to>
                                        <p:strVal val="visible"/>
                                      </p:to>
                                    </p:set>
                                    <p:animEffect transition="in" filter="slide(fromRight)">
                                      <p:cBhvr>
                                        <p:cTn id="7" dur="500"/>
                                        <p:tgtEl>
                                          <p:spTgt spid="75780">
                                            <p:bg/>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0" end="0"/>
                                            </p:txEl>
                                          </p:spTgt>
                                        </p:tgtEl>
                                        <p:attrNameLst>
                                          <p:attrName>style.visibility</p:attrName>
                                        </p:attrNameLst>
                                      </p:cBhvr>
                                      <p:to>
                                        <p:strVal val="visible"/>
                                      </p:to>
                                    </p:set>
                                    <p:animEffect transition="in" filter="slide(fromRight)">
                                      <p:cBhvr>
                                        <p:cTn id="10" dur="500"/>
                                        <p:tgtEl>
                                          <p:spTgt spid="757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1" end="1"/>
                                            </p:txEl>
                                          </p:spTgt>
                                        </p:tgtEl>
                                        <p:attrNameLst>
                                          <p:attrName>style.visibility</p:attrName>
                                        </p:attrNameLst>
                                      </p:cBhvr>
                                      <p:to>
                                        <p:strVal val="visible"/>
                                      </p:to>
                                    </p:set>
                                    <p:animEffect transition="in" filter="slide(fromRight)">
                                      <p:cBhvr>
                                        <p:cTn id="15" dur="1000"/>
                                        <p:tgtEl>
                                          <p:spTgt spid="75780">
                                            <p:txEl>
                                              <p:pRg st="1" end="1"/>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2" end="2"/>
                                            </p:txEl>
                                          </p:spTgt>
                                        </p:tgtEl>
                                        <p:attrNameLst>
                                          <p:attrName>style.visibility</p:attrName>
                                        </p:attrNameLst>
                                      </p:cBhvr>
                                      <p:to>
                                        <p:strVal val="visible"/>
                                      </p:to>
                                    </p:set>
                                    <p:animEffect transition="in" filter="slide(fromRight)">
                                      <p:cBhvr>
                                        <p:cTn id="24" dur="1000"/>
                                        <p:tgtEl>
                                          <p:spTgt spid="75780">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3" end="3"/>
                                            </p:txEl>
                                          </p:spTgt>
                                        </p:tgtEl>
                                        <p:attrNameLst>
                                          <p:attrName>style.visibility</p:attrName>
                                        </p:attrNameLst>
                                      </p:cBhvr>
                                      <p:to>
                                        <p:strVal val="visible"/>
                                      </p:to>
                                    </p:set>
                                    <p:animEffect transition="in" filter="slide(fromRight)">
                                      <p:cBhvr>
                                        <p:cTn id="29" dur="1000"/>
                                        <p:tgtEl>
                                          <p:spTgt spid="757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uiExpan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panose="020B0604020202020204" pitchFamily="34" charset="0"/>
                <a:ea typeface="ＭＳ Ｐゴシック" charset="0"/>
                <a:cs typeface="Arial" panose="020B0604020202020204" pitchFamily="34" charset="0"/>
              </a:rPr>
            </a:br>
            <a:r>
              <a:rPr lang="ar-JO" sz="4400" b="1" dirty="0">
                <a:effectLst/>
                <a:latin typeface="Arial" panose="020B060402020202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b="1" dirty="0">
                <a:effectLst/>
                <a:latin typeface="Arial" panose="020B0604020202020204" pitchFamily="34" charset="0"/>
                <a:ea typeface="Calibri" panose="020F0502020204030204" pitchFamily="34" charset="0"/>
                <a:cs typeface="Arial" panose="020B0604020202020204" pitchFamily="34" charset="0"/>
              </a:rPr>
            </a:b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0306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AutoShape 13"/>
          <p:cNvSpPr>
            <a:spLocks noChangeArrowheads="1"/>
          </p:cNvSpPr>
          <p:nvPr/>
        </p:nvSpPr>
        <p:spPr bwMode="auto">
          <a:xfrm rot="10800000">
            <a:off x="1180325" y="2971800"/>
            <a:ext cx="2590800" cy="2057400"/>
          </a:xfrm>
          <a:prstGeom prst="wedgeRoundRectCallout">
            <a:avLst>
              <a:gd name="adj1" fmla="val -33847"/>
              <a:gd name="adj2" fmla="val 133387"/>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2" name="AutoShape 12"/>
          <p:cNvSpPr>
            <a:spLocks noChangeArrowheads="1"/>
          </p:cNvSpPr>
          <p:nvPr/>
        </p:nvSpPr>
        <p:spPr bwMode="auto">
          <a:xfrm rot="10800000">
            <a:off x="5797624" y="2971800"/>
            <a:ext cx="2590800" cy="2057400"/>
          </a:xfrm>
          <a:prstGeom prst="wedgeRoundRectCallout">
            <a:avLst>
              <a:gd name="adj1" fmla="val 6463"/>
              <a:gd name="adj2" fmla="val 133239"/>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4" name="Text Box 4"/>
          <p:cNvSpPr txBox="1">
            <a:spLocks noChangeArrowheads="1"/>
          </p:cNvSpPr>
          <p:nvPr/>
        </p:nvSpPr>
        <p:spPr bwMode="auto">
          <a:xfrm>
            <a:off x="418325" y="1965325"/>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1180325" y="3048000"/>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7050"/>
            <a:ext cx="9144000" cy="630238"/>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إرميا (إر25: 11-12) مقابل حننيا (إر28: 2-3)</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6516216" y="1965325"/>
            <a:ext cx="206308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صحيح</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6164630" y="3048000"/>
            <a:ext cx="19812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70</a:t>
            </a:r>
            <a:r>
              <a:rPr kumimoji="0" lang="ar-JO" altLang="ja-JP"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18325" y="5562600"/>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(إر28 : 17)</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4997896"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عاش 23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 : 64)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5" name="Text Box 1027"/>
          <p:cNvSpPr txBox="1">
            <a:spLocks noChangeArrowheads="1"/>
          </p:cNvSpPr>
          <p:nvPr/>
        </p:nvSpPr>
        <p:spPr bwMode="auto">
          <a:xfrm>
            <a:off x="323528" y="1554163"/>
            <a:ext cx="8477572" cy="43915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lnSpc>
                <a:spcPct val="15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20 عالمين هذا أولاً: أن كل نبوة الكتاب ليست من تفسير خاص 21 لأنه لم تأت نبوة قط بمشيئة إنسان، بل تكلم أناس الله القديسون مسوقين من الروح القدس.</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بطرس 1: 20-21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ما هي النبوة؟</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153" name="Picture 2" descr="grud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9982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AutoShape 3"/>
          <p:cNvSpPr>
            <a:spLocks noChangeArrowheads="1"/>
          </p:cNvSpPr>
          <p:nvPr/>
        </p:nvSpPr>
        <p:spPr bwMode="auto">
          <a:xfrm rot="10800000">
            <a:off x="-304800" y="1600200"/>
            <a:ext cx="4800600" cy="2819400"/>
          </a:xfrm>
          <a:prstGeom prst="wedgeEllipseCallout">
            <a:avLst>
              <a:gd name="adj1" fmla="val -69644"/>
              <a:gd name="adj2" fmla="val 7880"/>
            </a:avLst>
          </a:prstGeom>
          <a:solidFill>
            <a:schemeClr val="accent2"/>
          </a:soli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0692" name="Rectangle 4"/>
          <p:cNvSpPr>
            <a:spLocks noGrp="1" noChangeArrowheads="1"/>
          </p:cNvSpPr>
          <p:nvPr>
            <p:ph type="ctrTitle"/>
          </p:nvPr>
        </p:nvSpPr>
        <p:spPr>
          <a:xfrm>
            <a:off x="685800" y="1524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cs typeface="Arial" panose="020B0604020202020204" pitchFamily="34" charset="0"/>
              </a:rPr>
              <a:t>تعريف واين جرودم للنبوة</a:t>
            </a:r>
            <a:endParaRPr lang="en-US" dirty="0">
              <a:solidFill>
                <a:schemeClr val="bg1"/>
              </a:solidFill>
              <a:cs typeface="Arial" panose="020B0604020202020204" pitchFamily="34" charset="0"/>
            </a:endParaRPr>
          </a:p>
        </p:txBody>
      </p:sp>
      <p:sp>
        <p:nvSpPr>
          <p:cNvPr id="177156"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70694" name="Text Box 6"/>
          <p:cNvSpPr txBox="1">
            <a:spLocks noChangeArrowheads="1"/>
          </p:cNvSpPr>
          <p:nvPr/>
        </p:nvSpPr>
        <p:spPr bwMode="auto">
          <a:xfrm>
            <a:off x="0" y="2219380"/>
            <a:ext cx="4114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تخبر شيئاً ما قام الله بوضعه في الذهن الإنساني بشكلٍ عفوي.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0695" name="Text Box 7"/>
          <p:cNvSpPr txBox="1">
            <a:spLocks noChangeArrowheads="1"/>
          </p:cNvSpPr>
          <p:nvPr/>
        </p:nvSpPr>
        <p:spPr bwMode="auto">
          <a:xfrm>
            <a:off x="990600" y="5835650"/>
            <a:ext cx="7543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لماذا لا يزال بإمكان المسيحيين التنبؤ</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2800" dirty="0">
                <a:solidFill>
                  <a:srgbClr val="FFFFFF"/>
                </a:solidFill>
                <a:latin typeface="Arial" panose="020B0604020202020204" pitchFamily="34" charset="0"/>
                <a:ea typeface="ＭＳ Ｐゴシック" pitchFamily="-111" charset="-128"/>
                <a:cs typeface="Arial" panose="020B0604020202020204" pitchFamily="34" charset="0"/>
              </a:rPr>
              <a:t>المسيحية اليوم (16 أيلول 1988)، 29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79"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جرودم</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0"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الكتاب المقدس</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1" name="Group 5"/>
          <p:cNvGrpSpPr>
            <a:grpSpLocks/>
          </p:cNvGrpSpPr>
          <p:nvPr/>
        </p:nvGrpSpPr>
        <p:grpSpPr bwMode="auto">
          <a:xfrm>
            <a:off x="236538" y="1044575"/>
            <a:ext cx="4495800" cy="673100"/>
            <a:chOff x="0" y="432"/>
            <a:chExt cx="2109" cy="575"/>
          </a:xfrm>
        </p:grpSpPr>
        <p:sp>
          <p:nvSpPr>
            <p:cNvPr id="178220"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النبوءة إعلان أي شيء (صحيح أو زائف) يجلبه الروح إلى ذهن المرء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21"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2" name="Group 8"/>
          <p:cNvGrpSpPr>
            <a:grpSpLocks/>
          </p:cNvGrpSpPr>
          <p:nvPr/>
        </p:nvGrpSpPr>
        <p:grpSpPr bwMode="auto">
          <a:xfrm>
            <a:off x="4732338" y="1044575"/>
            <a:ext cx="4175125" cy="673100"/>
            <a:chOff x="2109" y="432"/>
            <a:chExt cx="1958" cy="575"/>
          </a:xfrm>
        </p:grpSpPr>
        <p:sp>
          <p:nvSpPr>
            <p:cNvPr id="178218"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النبوة هي إعلان للآخرين الوحي الموحى به من الله, وهو معصوم من الخطأ</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9"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3"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تم اختراع التعريف أعلاه في عام 1988 من قبل واين جرودم</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4"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التعريف أعلاه كان تعليم الكنيسة لمدة 20 قرناً</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5" name="Group 13"/>
          <p:cNvGrpSpPr>
            <a:grpSpLocks/>
          </p:cNvGrpSpPr>
          <p:nvPr/>
        </p:nvGrpSpPr>
        <p:grpSpPr bwMode="auto">
          <a:xfrm>
            <a:off x="236538" y="2390775"/>
            <a:ext cx="4495800" cy="573088"/>
            <a:chOff x="0" y="1582"/>
            <a:chExt cx="2109" cy="489"/>
          </a:xfrm>
        </p:grpSpPr>
        <p:sp>
          <p:nvSpPr>
            <p:cNvPr id="178216"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رسل العهد الجديد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7"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6" name="Group 16"/>
          <p:cNvGrpSpPr>
            <a:grpSpLocks/>
          </p:cNvGrpSpPr>
          <p:nvPr/>
        </p:nvGrpSpPr>
        <p:grpSpPr bwMode="auto">
          <a:xfrm>
            <a:off x="4732338" y="2390775"/>
            <a:ext cx="4175125" cy="573088"/>
            <a:chOff x="2109" y="1582"/>
            <a:chExt cx="1958" cy="489"/>
          </a:xfrm>
        </p:grpSpPr>
        <p:sp>
          <p:nvSpPr>
            <p:cNvPr id="178214"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أنبياء العهد الجديد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5"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7"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غيَّر الله تعريف النبوة من العهد القديم إلى العهد الجديد</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8"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أبقى الله معنى النبوة ثابتاً بين العهدين</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9" name="Group 21"/>
          <p:cNvGrpSpPr>
            <a:grpSpLocks/>
          </p:cNvGrpSpPr>
          <p:nvPr/>
        </p:nvGrpSpPr>
        <p:grpSpPr bwMode="auto">
          <a:xfrm>
            <a:off x="236538" y="3636963"/>
            <a:ext cx="4495800" cy="571500"/>
            <a:chOff x="0" y="2646"/>
            <a:chExt cx="2109" cy="489"/>
          </a:xfrm>
        </p:grpSpPr>
        <p:sp>
          <p:nvSpPr>
            <p:cNvPr id="178212"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بعض النبوات مع أخطاء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3"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0" name="Group 24"/>
          <p:cNvGrpSpPr>
            <a:grpSpLocks/>
          </p:cNvGrpSpPr>
          <p:nvPr/>
        </p:nvGrpSpPr>
        <p:grpSpPr bwMode="auto">
          <a:xfrm>
            <a:off x="4724400" y="3657600"/>
            <a:ext cx="4175125" cy="571500"/>
            <a:chOff x="2109" y="2646"/>
            <a:chExt cx="1958" cy="489"/>
          </a:xfrm>
        </p:grpSpPr>
        <p:sp>
          <p:nvSpPr>
            <p:cNvPr id="178210"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كل النبوات بدون أخطاء</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بط 1: 20-21)</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1"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1"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يمكن لأي مؤمن أن يتنبأ</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2"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فقط أولئك الذين لديهم موهبة النبوة يمكنهم التنبؤ (1 كورنثوس 12: 29)</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3" name="Group 29"/>
          <p:cNvGrpSpPr>
            <a:grpSpLocks/>
          </p:cNvGrpSpPr>
          <p:nvPr/>
        </p:nvGrpSpPr>
        <p:grpSpPr bwMode="auto">
          <a:xfrm>
            <a:off x="236538" y="4883150"/>
            <a:ext cx="4495800" cy="673100"/>
            <a:chOff x="0" y="3710"/>
            <a:chExt cx="2109" cy="575"/>
          </a:xfrm>
        </p:grpSpPr>
        <p:sp>
          <p:nvSpPr>
            <p:cNvPr id="178208"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نوعان من نبوة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 ونبوة غير معصومة)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9"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4" name="Group 32"/>
          <p:cNvGrpSpPr>
            <a:grpSpLocks/>
          </p:cNvGrpSpPr>
          <p:nvPr/>
        </p:nvGrpSpPr>
        <p:grpSpPr bwMode="auto">
          <a:xfrm>
            <a:off x="4732338" y="4883150"/>
            <a:ext cx="4175125" cy="673100"/>
            <a:chOff x="2109" y="3710"/>
            <a:chExt cx="1958" cy="575"/>
          </a:xfrm>
        </p:grpSpPr>
        <p:sp>
          <p:nvSpPr>
            <p:cNvPr id="178206"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 واحد من نبوءة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7"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5"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يمكن أن تكون موحى بها</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6"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هي نبوة كاذبة </a:t>
            </a:r>
            <a:b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(تث 13: 1-5؛ 18: 14-20)</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7" name="Group 37"/>
          <p:cNvGrpSpPr>
            <a:grpSpLocks/>
          </p:cNvGrpSpPr>
          <p:nvPr/>
        </p:nvGrpSpPr>
        <p:grpSpPr bwMode="auto">
          <a:xfrm>
            <a:off x="236538" y="6127750"/>
            <a:ext cx="4495800" cy="573088"/>
            <a:chOff x="0" y="4774"/>
            <a:chExt cx="2109" cy="489"/>
          </a:xfrm>
        </p:grpSpPr>
        <p:sp>
          <p:nvSpPr>
            <p:cNvPr id="178204"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الله يكذب أحياناً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5"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8" name="Group 40"/>
          <p:cNvGrpSpPr>
            <a:grpSpLocks/>
          </p:cNvGrpSpPr>
          <p:nvPr/>
        </p:nvGrpSpPr>
        <p:grpSpPr bwMode="auto">
          <a:xfrm>
            <a:off x="4732338" y="6127750"/>
            <a:ext cx="4175125" cy="573088"/>
            <a:chOff x="2109" y="4774"/>
            <a:chExt cx="1958" cy="489"/>
          </a:xfrm>
        </p:grpSpPr>
        <p:sp>
          <p:nvSpPr>
            <p:cNvPr id="178202"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يقول الله الحق دائمًا لأنه لا يستطيع الكذب (عبرانيين 6: 18)</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3"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44"/>
          <p:cNvSpPr txBox="1">
            <a:spLocks noChangeArrowheads="1"/>
          </p:cNvSpPr>
          <p:nvPr/>
        </p:nvSpPr>
        <p:spPr bwMode="auto">
          <a:xfrm>
            <a:off x="8157437" y="76200"/>
            <a:ext cx="9380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186ف</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Rectangle 45"/>
          <p:cNvSpPr>
            <a:spLocks noGrp="1" noChangeArrowheads="1"/>
          </p:cNvSpPr>
          <p:nvPr>
            <p:ph type="title" idx="4294967295"/>
          </p:nvPr>
        </p:nvSpPr>
        <p:spPr>
          <a:xfrm>
            <a:off x="3060910" y="14288"/>
            <a:ext cx="3534942" cy="523220"/>
          </a:xfrm>
          <a:solidFill>
            <a:srgbClr val="000000"/>
          </a:solidFill>
        </p:spPr>
        <p:txBody>
          <a:bodyPr wrap="none" anchor="t">
            <a:spAutoFit/>
          </a:bodyPr>
          <a:lstStyle/>
          <a:p>
            <a:pPr algn="ctr" rtl="1" eaLnBrk="1" hangingPunct="1"/>
            <a:r>
              <a:rPr lang="ar-JO" sz="2800" b="1" dirty="0">
                <a:solidFill>
                  <a:srgbClr val="FFFFFF"/>
                </a:solidFill>
                <a:latin typeface="Arial" panose="020B0604020202020204" pitchFamily="34" charset="0"/>
                <a:ea typeface="SimSun" charset="0"/>
                <a:cs typeface="Arial" panose="020B0604020202020204" pitchFamily="34" charset="0"/>
              </a:rPr>
              <a:t>ملخص وجهات النظر النبوية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 Box 3"/>
          <p:cNvSpPr txBox="1">
            <a:spLocks noChangeArrowheads="1"/>
          </p:cNvSpPr>
          <p:nvPr/>
        </p:nvSpPr>
        <p:spPr bwMode="auto">
          <a:xfrm>
            <a:off x="990600" y="1600200"/>
            <a:ext cx="81534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يجب أن تفعل الكنيسة بالنبي المزعوم الذي:</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يتنبأ بأحداث كاذبة</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يقع في الخطيئة الأخلاقية ، أو</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الناس إلى آلهة باطلة؟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8963"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246" name="Rectangle 6"/>
          <p:cNvSpPr>
            <a:spLocks noGrp="1" noChangeArrowheads="1"/>
          </p:cNvSpPr>
          <p:nvPr>
            <p:ph type="title" idx="4294967295"/>
          </p:nvPr>
        </p:nvSpPr>
        <p:spPr>
          <a:xfrm>
            <a:off x="2771800" y="672360"/>
            <a:ext cx="60960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ea typeface="+mj-ea"/>
                <a:cs typeface="Arial" panose="020B0604020202020204" pitchFamily="34" charset="0"/>
              </a:rPr>
              <a:t>مجموعة المناقشة أ</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7200" y="1600200"/>
            <a:ext cx="86868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النبوة </a:t>
            </a:r>
            <a:r>
              <a:rPr lang="ar-JO" sz="4000" b="1" dirty="0">
                <a:solidFill>
                  <a:srgbClr val="FFFFFF"/>
                </a:solidFill>
                <a:latin typeface="Arial" panose="020B0604020202020204" pitchFamily="34" charset="0"/>
                <a:cs typeface="Arial" panose="020B0604020202020204" pitchFamily="34" charset="0"/>
              </a:rPr>
              <a:t>هي </a:t>
            </a: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إخبار شيء ما قام الله بوضعه في الذهن الانساني بشكل عفوي</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(واين جرودم)؟</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 أن تحتوي النبوة الحقيقية على أخطاء؟</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نعم أو لم لا؟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1011"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Rectangle 7"/>
          <p:cNvSpPr>
            <a:spLocks noGrp="1" noChangeArrowheads="1"/>
          </p:cNvSpPr>
          <p:nvPr>
            <p:ph type="title" idx="4294967295"/>
          </p:nvPr>
        </p:nvSpPr>
        <p:spPr>
          <a:xfrm>
            <a:off x="1979712" y="548680"/>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ب</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6" descr="Medium wood"/>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363" name="Text Box 3"/>
          <p:cNvSpPr txBox="1">
            <a:spLocks noChangeArrowheads="1"/>
          </p:cNvSpPr>
          <p:nvPr/>
        </p:nvSpPr>
        <p:spPr bwMode="auto">
          <a:xfrm>
            <a:off x="683568" y="1600200"/>
            <a:ext cx="8352928" cy="526297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تعتقد أن تعليم جرودم بأن كل المؤمنين يستطيعون التنبؤ له مرجعية كتابية؟</a:t>
            </a:r>
            <a:b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(راجع ١ كو ١٢: ٢٩ مقابل ١٤ : ١)؟</a:t>
            </a:r>
          </a:p>
          <a:p>
            <a:pPr marL="0" marR="0" lvl="0" indent="0" algn="r" defTabSz="914400" rtl="1" eaLnBrk="1" fontAlgn="base" latinLnBrk="0" hangingPunct="1">
              <a:lnSpc>
                <a:spcPct val="100000"/>
              </a:lnSpc>
              <a:spcBef>
                <a:spcPct val="50000"/>
              </a:spcBef>
              <a:spcAft>
                <a:spcPct val="0"/>
              </a:spcAft>
              <a:buClrTx/>
              <a:buSzTx/>
              <a:buFontTx/>
              <a:buNone/>
              <a:tabLst/>
              <a:defRPr/>
            </a:pPr>
            <a:endPar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ادعم إجابتك.</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3059"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367" name="Rectangle 7"/>
          <p:cNvSpPr>
            <a:spLocks noGrp="1" noChangeArrowheads="1"/>
          </p:cNvSpPr>
          <p:nvPr>
            <p:ph type="title" idx="4294967295"/>
          </p:nvPr>
        </p:nvSpPr>
        <p:spPr>
          <a:xfrm>
            <a:off x="1668706" y="742950"/>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ج</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6"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990600" y="1600200"/>
            <a:ext cx="69342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ستقول لشخص ادعى أن نبوته موحى بها ولكنها لا تتساوي  بالسلطة مع النصوص الكتابية؟</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هناك مستويات مختلفة من الإيحاء أو العصمة؟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07"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91" name="Rectangle 7"/>
          <p:cNvSpPr>
            <a:spLocks noGrp="1" noChangeArrowheads="1"/>
          </p:cNvSpPr>
          <p:nvPr>
            <p:ph type="title" idx="4294967295"/>
          </p:nvPr>
        </p:nvSpPr>
        <p:spPr>
          <a:xfrm>
            <a:off x="1403648" y="764704"/>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د</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457200" y="274638"/>
            <a:ext cx="8229600" cy="1401762"/>
          </a:xfrm>
          <a:noFill/>
        </p:spPr>
        <p:txBody>
          <a:bodyPr/>
          <a:lstStyle/>
          <a:p>
            <a:pPr eaLnBrk="1" hangingPunct="1"/>
            <a:r>
              <a:rPr lang="ar-JO" b="1" dirty="0">
                <a:solidFill>
                  <a:schemeClr val="bg1"/>
                </a:solidFill>
                <a:ea typeface="ＭＳ Ｐゴシック" charset="0"/>
                <a:cs typeface="Arial" panose="020B0604020202020204" pitchFamily="34" charset="0"/>
              </a:rPr>
              <a:t>دعونا نضع كلمة الله في أعلى درجات التقدير!</a:t>
            </a:r>
            <a:endParaRPr lang="en-US" dirty="0">
              <a:solidFill>
                <a:schemeClr val="bg1"/>
              </a:solidFill>
              <a:ea typeface="ＭＳ Ｐゴシック" charset="0"/>
              <a:cs typeface="Arial" panose="020B0604020202020204" pitchFamily="34" charset="0"/>
            </a:endParaRPr>
          </a:p>
        </p:txBody>
      </p:sp>
      <p:pic>
        <p:nvPicPr>
          <p:cNvPr id="1802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0" y="2209800"/>
            <a:ext cx="4876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حياتنا التعبدية الشخصية</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عائلاتنا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عملنا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دراساتنا الكتابية (بما في ذلك هذه الدراسة)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fade">
                                      <p:cBhvr>
                                        <p:cTn id="7" dur="800" decel="100000"/>
                                        <p:tgtEl>
                                          <p:spTgt spid="18437">
                                            <p:txEl>
                                              <p:pRg st="0" end="0"/>
                                            </p:txEl>
                                          </p:spTgt>
                                        </p:tgtEl>
                                      </p:cBhvr>
                                    </p:animEffect>
                                    <p:anim calcmode="lin" valueType="num">
                                      <p:cBhvr>
                                        <p:cTn id="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1" end="1"/>
                                            </p:txEl>
                                          </p:spTgt>
                                        </p:tgtEl>
                                        <p:attrNameLst>
                                          <p:attrName>style.visibility</p:attrName>
                                        </p:attrNameLst>
                                      </p:cBhvr>
                                      <p:to>
                                        <p:strVal val="visible"/>
                                      </p:to>
                                    </p:set>
                                    <p:animEffect transition="in" filter="fade">
                                      <p:cBhvr>
                                        <p:cTn id="17" dur="800" decel="100000"/>
                                        <p:tgtEl>
                                          <p:spTgt spid="18437">
                                            <p:txEl>
                                              <p:pRg st="1" end="1"/>
                                            </p:txEl>
                                          </p:spTgt>
                                        </p:tgtEl>
                                      </p:cBhvr>
                                    </p:animEffect>
                                    <p:anim calcmode="lin" valueType="num">
                                      <p:cBhvr>
                                        <p:cTn id="18" dur="800" decel="100000" fill="hold"/>
                                        <p:tgtEl>
                                          <p:spTgt spid="18437">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86649-DE5F-0945-A513-16D382AC4E0E}"/>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094"/>
          <a:stretch/>
        </p:blipFill>
        <p:spPr>
          <a:xfrm>
            <a:off x="23146" y="857251"/>
            <a:ext cx="9143985" cy="5143499"/>
          </a:xfrm>
          <a:prstGeom prst="rect">
            <a:avLst/>
          </a:prstGeom>
        </p:spPr>
      </p:pic>
      <p:sp>
        <p:nvSpPr>
          <p:cNvPr id="2" name="Title 1">
            <a:extLst>
              <a:ext uri="{FF2B5EF4-FFF2-40B4-BE49-F238E27FC236}">
                <a16:creationId xmlns:a16="http://schemas.microsoft.com/office/drawing/2014/main" id="{6AA712BC-7EBD-7349-AA3F-A6597CA81469}"/>
              </a:ext>
            </a:extLst>
          </p:cNvPr>
          <p:cNvSpPr>
            <a:spLocks noGrp="1"/>
          </p:cNvSpPr>
          <p:nvPr>
            <p:ph type="ctrTitle"/>
          </p:nvPr>
        </p:nvSpPr>
        <p:spPr>
          <a:xfrm>
            <a:off x="4572000" y="1772816"/>
            <a:ext cx="4548854" cy="2196702"/>
          </a:xfrm>
        </p:spPr>
        <p:txBody>
          <a:bodyPr anchor="ctr">
            <a:normAutofit/>
          </a:bodyPr>
          <a:lstStyle/>
          <a:p>
            <a:pPr algn="l"/>
            <a:r>
              <a:rPr lang="ar-SA" sz="6000" dirty="0">
                <a:solidFill>
                  <a:srgbClr val="FFFFFF"/>
                </a:solidFill>
                <a:latin typeface="Arial" panose="020B0604020202020204" pitchFamily="34" charset="0"/>
                <a:cs typeface="Arial" panose="020B0604020202020204" pitchFamily="34" charset="0"/>
              </a:rPr>
              <a:t>بطرس 2</a:t>
            </a:r>
            <a:r>
              <a:rPr lang="en-US" sz="6000" dirty="0">
                <a:solidFill>
                  <a:srgbClr val="FFFFFF"/>
                </a:solidFill>
                <a:latin typeface="Arial" panose="020B0604020202020204" pitchFamily="34" charset="0"/>
                <a:cs typeface="Arial" panose="020B0604020202020204" pitchFamily="34" charset="0"/>
              </a:rPr>
              <a:t> </a:t>
            </a:r>
            <a:r>
              <a:rPr lang="ar-JO" sz="6000" dirty="0">
                <a:solidFill>
                  <a:srgbClr val="FFFFFF"/>
                </a:solidFill>
                <a:latin typeface="Arial" panose="020B0604020202020204" pitchFamily="34" charset="0"/>
                <a:cs typeface="Arial" panose="020B0604020202020204" pitchFamily="34" charset="0"/>
              </a:rPr>
              <a:t>1</a:t>
            </a:r>
            <a:endParaRPr lang="en-US" sz="60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000C9A4-D6DC-6940-AE15-241596635E2D}"/>
              </a:ext>
            </a:extLst>
          </p:cNvPr>
          <p:cNvSpPr>
            <a:spLocks noGrp="1"/>
          </p:cNvSpPr>
          <p:nvPr>
            <p:ph type="subTitle" idx="1"/>
          </p:nvPr>
        </p:nvSpPr>
        <p:spPr>
          <a:xfrm>
            <a:off x="23146" y="857250"/>
            <a:ext cx="3540742" cy="4993459"/>
          </a:xfrm>
        </p:spPr>
        <p:txBody>
          <a:bodyPr anchor="ctr">
            <a:normAutofit/>
          </a:bodyPr>
          <a:lstStyle/>
          <a:p>
            <a:pPr algn="r"/>
            <a:r>
              <a:rPr lang="ar-JO" sz="3600" b="1" dirty="0">
                <a:solidFill>
                  <a:srgbClr val="FFFFFF"/>
                </a:solidFill>
                <a:latin typeface="Arial" panose="020B0604020202020204" pitchFamily="34" charset="0"/>
                <a:cs typeface="Arial" panose="020B0604020202020204" pitchFamily="34" charset="0"/>
              </a:rPr>
              <a:t>اعرف الله وأعماله</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1-11</a:t>
            </a:r>
            <a:endParaRPr lang="en-US" sz="3600" b="1" dirty="0">
              <a:solidFill>
                <a:srgbClr val="FFFFFF"/>
              </a:solidFill>
              <a:latin typeface="Arial" panose="020B0604020202020204" pitchFamily="34" charset="0"/>
              <a:cs typeface="Arial" panose="020B0604020202020204" pitchFamily="34" charset="0"/>
            </a:endParaRPr>
          </a:p>
          <a:p>
            <a:pPr algn="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لا تنسى</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12-15</a:t>
            </a:r>
            <a:endParaRPr lang="en-US" sz="3600" b="1" dirty="0">
              <a:solidFill>
                <a:srgbClr val="FFFFFF"/>
              </a:solidFill>
              <a:latin typeface="Arial" panose="020B0604020202020204" pitchFamily="34" charset="0"/>
              <a:cs typeface="Arial" panose="020B0604020202020204" pitchFamily="34" charset="0"/>
            </a:endParaRPr>
          </a:p>
          <a:p>
            <a:pPr algn="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اعرف كلمته</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16-21</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3A5BD9D-94E0-2343-AC2A-37B44450D9A3}"/>
              </a:ext>
            </a:extLst>
          </p:cNvPr>
          <p:cNvSpPr txBox="1"/>
          <p:nvPr/>
        </p:nvSpPr>
        <p:spPr>
          <a:xfrm>
            <a:off x="7173590" y="5850709"/>
            <a:ext cx="1970411" cy="173124"/>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atisfyingretirement.blogspot.com/2012/08/religion-spirituality.html">
                  <a:extLst>
                    <a:ext uri="{A12FA001-AC4F-418D-AE19-62706E023703}">
                      <ahyp:hlinkClr xmlns:ahyp="http://schemas.microsoft.com/office/drawing/2018/hyperlinkcolor" val="tx"/>
                    </a:ext>
                  </a:extLst>
                </a:hlinkClick>
              </a:rPr>
              <a:t>This Photo</a:t>
            </a: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4" tooltip="https://creativecommons.org/licenses/by-nd/3.0/">
                  <a:extLst>
                    <a:ext uri="{A12FA001-AC4F-418D-AE19-62706E023703}">
                      <ahyp:hlinkClr xmlns:ahyp="http://schemas.microsoft.com/office/drawing/2018/hyperlinkcolor" val="tx"/>
                    </a:ext>
                  </a:extLst>
                </a:hlinkClick>
              </a:rPr>
              <a:t>CC BY-ND</a:t>
            </a:r>
            <a:endPar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183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هل تشكلك كلمة الله لتنمو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نعمة المسيح ومعرفته؟</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4172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386052" y="1222574"/>
            <a:ext cx="275713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99078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اعرف المعلم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الكاذب</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523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C919-03E8-B523-DBC7-9E30EABD3CA9}"/>
            </a:ext>
          </a:extLst>
        </p:cNvPr>
        <p:cNvGrpSpPr/>
        <p:nvPr/>
      </p:nvGrpSpPr>
      <p:grpSpPr>
        <a:xfrm>
          <a:off x="0" y="0"/>
          <a:ext cx="0" cy="0"/>
          <a:chOff x="0" y="0"/>
          <a:chExt cx="0" cy="0"/>
        </a:xfrm>
      </p:grpSpPr>
      <p:sp>
        <p:nvSpPr>
          <p:cNvPr id="781313" name="Rectangle 25">
            <a:extLst>
              <a:ext uri="{FF2B5EF4-FFF2-40B4-BE49-F238E27FC236}">
                <a16:creationId xmlns:a16="http://schemas.microsoft.com/office/drawing/2014/main" id="{10920B6C-63D1-E897-B402-49CAF74E6210}"/>
              </a:ext>
            </a:extLst>
          </p:cNvPr>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a:extLst>
              <a:ext uri="{FF2B5EF4-FFF2-40B4-BE49-F238E27FC236}">
                <a16:creationId xmlns:a16="http://schemas.microsoft.com/office/drawing/2014/main" id="{AF3ACD3A-6FBE-759B-141E-0C14A15D9838}"/>
              </a:ext>
            </a:extLst>
          </p:cNvPr>
          <p:cNvGraphicFramePr>
            <a:graphicFrameLocks noGrp="1"/>
          </p:cNvGraphicFramePr>
          <p:nvPr/>
        </p:nvGraphicFramePr>
        <p:xfrm>
          <a:off x="-35497" y="-27384"/>
          <a:ext cx="9216009" cy="6928362"/>
        </p:xfrm>
        <a:graphic>
          <a:graphicData uri="http://schemas.openxmlformats.org/drawingml/2006/table">
            <a:tbl>
              <a:tblPr/>
              <a:tblGrid>
                <a:gridCol w="1024001">
                  <a:extLst>
                    <a:ext uri="{9D8B030D-6E8A-4147-A177-3AD203B41FA5}">
                      <a16:colId xmlns:a16="http://schemas.microsoft.com/office/drawing/2014/main" val="20000"/>
                    </a:ext>
                  </a:extLst>
                </a:gridCol>
                <a:gridCol w="1024001">
                  <a:extLst>
                    <a:ext uri="{9D8B030D-6E8A-4147-A177-3AD203B41FA5}">
                      <a16:colId xmlns:a16="http://schemas.microsoft.com/office/drawing/2014/main" val="20001"/>
                    </a:ext>
                  </a:extLst>
                </a:gridCol>
                <a:gridCol w="1024001">
                  <a:extLst>
                    <a:ext uri="{9D8B030D-6E8A-4147-A177-3AD203B41FA5}">
                      <a16:colId xmlns:a16="http://schemas.microsoft.com/office/drawing/2014/main" val="20002"/>
                    </a:ext>
                  </a:extLst>
                </a:gridCol>
                <a:gridCol w="1024001">
                  <a:extLst>
                    <a:ext uri="{9D8B030D-6E8A-4147-A177-3AD203B41FA5}">
                      <a16:colId xmlns:a16="http://schemas.microsoft.com/office/drawing/2014/main" val="20003"/>
                    </a:ext>
                  </a:extLst>
                </a:gridCol>
                <a:gridCol w="1024001">
                  <a:extLst>
                    <a:ext uri="{9D8B030D-6E8A-4147-A177-3AD203B41FA5}">
                      <a16:colId xmlns:a16="http://schemas.microsoft.com/office/drawing/2014/main" val="20004"/>
                    </a:ext>
                  </a:extLst>
                </a:gridCol>
                <a:gridCol w="1024001">
                  <a:extLst>
                    <a:ext uri="{9D8B030D-6E8A-4147-A177-3AD203B41FA5}">
                      <a16:colId xmlns:a16="http://schemas.microsoft.com/office/drawing/2014/main" val="20005"/>
                    </a:ext>
                  </a:extLst>
                </a:gridCol>
                <a:gridCol w="1024001">
                  <a:extLst>
                    <a:ext uri="{9D8B030D-6E8A-4147-A177-3AD203B41FA5}">
                      <a16:colId xmlns:a16="http://schemas.microsoft.com/office/drawing/2014/main" val="20007"/>
                    </a:ext>
                  </a:extLst>
                </a:gridCol>
                <a:gridCol w="1024001">
                  <a:extLst>
                    <a:ext uri="{9D8B030D-6E8A-4147-A177-3AD203B41FA5}">
                      <a16:colId xmlns:a16="http://schemas.microsoft.com/office/drawing/2014/main" val="1457012367"/>
                    </a:ext>
                  </a:extLst>
                </a:gridCol>
                <a:gridCol w="1024001">
                  <a:extLst>
                    <a:ext uri="{9D8B030D-6E8A-4147-A177-3AD203B41FA5}">
                      <a16:colId xmlns:a16="http://schemas.microsoft.com/office/drawing/2014/main" val="20008"/>
                    </a:ext>
                  </a:extLst>
                </a:gridCol>
              </a:tblGrid>
              <a:tr h="688538">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8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الكذبة</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txBody>
                  <a:tcPr anchor="ctr" horzOverflow="overflow">
                    <a:solidFill>
                      <a:schemeClr val="accent1"/>
                    </a:solidFill>
                  </a:tcPr>
                </a:tc>
                <a:extLst>
                  <a:ext uri="{0D108BD9-81ED-4DB2-BD59-A6C34878D82A}">
                    <a16:rowId xmlns:a16="http://schemas.microsoft.com/office/drawing/2014/main" val="10003"/>
                  </a:ext>
                </a:extLst>
              </a:tr>
              <a:tr h="6885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10004"/>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الرجاء</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البدعة</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137651"/>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4666197"/>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a:extLst>
              <a:ext uri="{FF2B5EF4-FFF2-40B4-BE49-F238E27FC236}">
                <a16:creationId xmlns:a16="http://schemas.microsoft.com/office/drawing/2014/main" id="{A915116D-4E53-80D8-EB4A-E06906FAF2C1}"/>
              </a:ext>
            </a:extLst>
          </p:cNvPr>
          <p:cNvSpPr txBox="1">
            <a:spLocks noChangeArrowheads="1"/>
          </p:cNvSpPr>
          <p:nvPr/>
        </p:nvSpPr>
        <p:spPr bwMode="auto">
          <a:xfrm>
            <a:off x="8314417" y="-27384"/>
            <a:ext cx="866095"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284</a:t>
            </a:r>
          </a:p>
        </p:txBody>
      </p:sp>
      <p:sp>
        <p:nvSpPr>
          <p:cNvPr id="3" name="WordArt 90">
            <a:extLst>
              <a:ext uri="{FF2B5EF4-FFF2-40B4-BE49-F238E27FC236}">
                <a16:creationId xmlns:a16="http://schemas.microsoft.com/office/drawing/2014/main" id="{FB8B4128-431A-3447-B59A-F3453D7BBE55}"/>
              </a:ext>
            </a:extLst>
          </p:cNvPr>
          <p:cNvSpPr>
            <a:spLocks noChangeArrowheads="1" noChangeShapeType="1" noTextEdit="1"/>
          </p:cNvSpPr>
          <p:nvPr/>
        </p:nvSpPr>
        <p:spPr bwMode="auto">
          <a:xfrm>
            <a:off x="7288"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a:extLst>
              <a:ext uri="{FF2B5EF4-FFF2-40B4-BE49-F238E27FC236}">
                <a16:creationId xmlns:a16="http://schemas.microsoft.com/office/drawing/2014/main" id="{42E7F2A7-042B-4EAB-7E6E-7A9156A20043}"/>
              </a:ext>
            </a:extLst>
          </p:cNvPr>
          <p:cNvSpPr txBox="1"/>
          <p:nvPr/>
        </p:nvSpPr>
        <p:spPr>
          <a:xfrm>
            <a:off x="5710989" y="-529389"/>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434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6516462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153267"/>
            <a:ext cx="3530753" cy="919238"/>
          </a:xfrm>
        </p:spPr>
        <p:txBody>
          <a:bodyPr anchor="b">
            <a:normAutofit/>
          </a:bodyPr>
          <a:lstStyle/>
          <a:p>
            <a:pPr marL="0" indent="0" algn="r" rtl="1">
              <a:buNone/>
            </a:pPr>
            <a:r>
              <a:rPr lang="ar-JO" sz="2800" b="1" dirty="0">
                <a:solidFill>
                  <a:schemeClr val="bg1"/>
                </a:solidFill>
              </a:rPr>
              <a:t>  2 </a:t>
            </a:r>
            <a:r>
              <a:rPr lang="ar-SA" sz="2800" b="1" dirty="0">
                <a:solidFill>
                  <a:schemeClr val="bg1"/>
                </a:solidFill>
              </a:rPr>
              <a:t>بطرس ٢ : ١-٣</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340070"/>
            <a:ext cx="4894090" cy="5517930"/>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 ولكن كان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 الشعب أنبياء كذبة، كما سيكون فيكم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معلمون كذبة، الذين يدسون بدع هلاك</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وإذ هم ينكرون الرب الذي اشتراهم، يجلبون على أنفسهم هلاكا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سريعا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a:t>
            </a:r>
          </a:p>
          <a:p>
            <a:pPr marL="0" indent="0" algn="r" rtl="1">
              <a:buNone/>
            </a:pPr>
            <a:r>
              <a:rPr lang="ar-SA" sz="3200" b="1" dirty="0">
                <a:solidFill>
                  <a:schemeClr val="bg1"/>
                </a:solidFill>
                <a:cs typeface="Arial" panose="020B0604020202020204" pitchFamily="34" charset="0"/>
              </a:rPr>
              <a:t>2 وسيتبع كثيرون تهلكاتهم</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الذين بسببهم يجدف على طريق الحق.</a:t>
            </a:r>
          </a:p>
          <a:p>
            <a:pPr marL="0" indent="0" algn="r" rtl="1">
              <a:buNone/>
            </a:pPr>
            <a:r>
              <a:rPr lang="ar-SA" sz="3200" b="1" dirty="0">
                <a:solidFill>
                  <a:schemeClr val="bg1"/>
                </a:solidFill>
                <a:cs typeface="Arial" panose="020B0604020202020204" pitchFamily="34" charset="0"/>
              </a:rPr>
              <a:t>3 وهم في الطمع يتجرون بكم بأقوال مصنعة، الذين دينونتهم منذ القديم لا تتوانى، وهلاكهم لا ينعس.</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14790107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224212"/>
            <a:ext cx="3530753" cy="919238"/>
          </a:xfrm>
        </p:spPr>
        <p:txBody>
          <a:bodyPr vert="horz" lIns="91440" tIns="45720" rIns="91440" bIns="45720" rtlCol="0" anchor="b">
            <a:normAutofit/>
          </a:bodyPr>
          <a:lstStyle/>
          <a:p>
            <a:pPr marL="0" indent="0" algn="r" rtl="1">
              <a:buNone/>
            </a:pPr>
            <a:r>
              <a:rPr lang="ar-JO" sz="2800" b="1" dirty="0">
                <a:solidFill>
                  <a:schemeClr val="bg1"/>
                </a:solidFill>
              </a:rPr>
              <a:t>2 </a:t>
            </a:r>
            <a:r>
              <a:rPr lang="ar-SA" sz="2800" b="1" dirty="0">
                <a:solidFill>
                  <a:schemeClr val="bg1"/>
                </a:solidFill>
              </a:rPr>
              <a:t>بطرس ٢ : ٤-٦</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418897"/>
            <a:ext cx="4894090" cy="5439103"/>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4 لأنه إن كان الله لم يشفق على ملائكة قد أخطأوا، بل في سلاسل الظلام طرحهم في جهنم، وسلمهم محروسين للقضاء</a:t>
            </a:r>
            <a:r>
              <a:rPr lang="ar-JO" sz="3200" b="1" dirty="0">
                <a:solidFill>
                  <a:schemeClr val="bg1"/>
                </a:solidFill>
                <a:cs typeface="Arial" panose="020B0604020202020204" pitchFamily="34" charset="0"/>
              </a:rPr>
              <a:t> 5 </a:t>
            </a:r>
            <a:r>
              <a:rPr lang="ar-SA" sz="3200" b="1" dirty="0">
                <a:solidFill>
                  <a:schemeClr val="bg1"/>
                </a:solidFill>
                <a:cs typeface="Arial" panose="020B0604020202020204" pitchFamily="34" charset="0"/>
              </a:rPr>
              <a:t>ولم يشفق على العالم القديم، بل إنما حفظ نوحا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ثامنا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كارزا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للبر، إذ جلب طوفانا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على عالم الفجار</a:t>
            </a:r>
            <a:r>
              <a:rPr lang="ar-JO" sz="3200" b="1" dirty="0">
                <a:solidFill>
                  <a:schemeClr val="bg1"/>
                </a:solidFill>
                <a:cs typeface="Arial" panose="020B0604020202020204" pitchFamily="34" charset="0"/>
              </a:rPr>
              <a:t> 6 </a:t>
            </a:r>
            <a:r>
              <a:rPr lang="ar-SA" sz="3200" b="1" dirty="0">
                <a:solidFill>
                  <a:schemeClr val="bg1"/>
                </a:solidFill>
                <a:cs typeface="Arial" panose="020B0604020202020204" pitchFamily="34" charset="0"/>
              </a:rPr>
              <a:t>وإذ رمد مدينتي سدوم وعمورة، حكم عليهما بال</a:t>
            </a:r>
            <a:r>
              <a:rPr lang="ar-JO" sz="3200" b="1" dirty="0">
                <a:solidFill>
                  <a:schemeClr val="bg1"/>
                </a:solidFill>
                <a:cs typeface="Arial" panose="020B0604020202020204" pitchFamily="34" charset="0"/>
              </a:rPr>
              <a:t>إ</a:t>
            </a:r>
            <a:r>
              <a:rPr lang="ar-SA" sz="3200" b="1" dirty="0">
                <a:solidFill>
                  <a:schemeClr val="bg1"/>
                </a:solidFill>
                <a:cs typeface="Arial" panose="020B0604020202020204" pitchFamily="34" charset="0"/>
              </a:rPr>
              <a:t>نقلاب، واضعا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عبرة للعتيدين أن يفجروا</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8033682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397638"/>
            <a:ext cx="3530753" cy="919238"/>
          </a:xfrm>
        </p:spPr>
        <p:txBody>
          <a:bodyPr vert="horz" lIns="91440" tIns="45720" rIns="91440" bIns="45720" rtlCol="0" anchor="b">
            <a:normAutofit/>
          </a:bodyPr>
          <a:lstStyle/>
          <a:p>
            <a:pPr marL="0" indent="0" algn="r" rtl="1">
              <a:buNone/>
            </a:pPr>
            <a:r>
              <a:rPr lang="ar-JO" sz="2800" b="1" dirty="0">
                <a:solidFill>
                  <a:schemeClr val="bg1"/>
                </a:solidFill>
              </a:rPr>
              <a:t>2 </a:t>
            </a:r>
            <a:r>
              <a:rPr lang="ar-SA" sz="2800" b="1" dirty="0">
                <a:solidFill>
                  <a:schemeClr val="bg1"/>
                </a:solidFill>
              </a:rPr>
              <a:t>بطرس ٢ : ٧-٩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545022"/>
            <a:ext cx="4789462" cy="5312978"/>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7 وأنقذ لوطا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البار، مغلوبا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من سيرة الأردياء في الدعارة</a:t>
            </a:r>
            <a:r>
              <a:rPr lang="ar-JO" sz="3200" b="1" dirty="0">
                <a:solidFill>
                  <a:schemeClr val="bg1"/>
                </a:solidFill>
                <a:cs typeface="Arial" panose="020B0604020202020204" pitchFamily="34" charset="0"/>
              </a:rPr>
              <a:t> 8 </a:t>
            </a:r>
            <a:r>
              <a:rPr lang="ar-SA" sz="3200" b="1" dirty="0">
                <a:solidFill>
                  <a:schemeClr val="bg1"/>
                </a:solidFill>
                <a:cs typeface="Arial" panose="020B0604020202020204" pitchFamily="34" charset="0"/>
              </a:rPr>
              <a:t>إذ كان البار، بالنظر والسمع وهو ساكن بينهم، يعذب 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نفسه البارة بالأفعال الأثيمة</a:t>
            </a:r>
            <a:r>
              <a:rPr lang="ar-JO" sz="3200" b="1" dirty="0">
                <a:solidFill>
                  <a:schemeClr val="bg1"/>
                </a:solidFill>
                <a:cs typeface="Arial" panose="020B0604020202020204" pitchFamily="34" charset="0"/>
              </a:rPr>
              <a:t> 9 </a:t>
            </a:r>
            <a:r>
              <a:rPr lang="ar-SA" sz="3200" b="1" dirty="0">
                <a:solidFill>
                  <a:schemeClr val="bg1"/>
                </a:solidFill>
                <a:cs typeface="Arial" panose="020B0604020202020204" pitchFamily="34" charset="0"/>
              </a:rPr>
              <a:t>يعلم الرب أن ينقذ الأتقياء من التجربة، ويحفظ الأثمة إلى يوم الدين معاقبين</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5820041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82459" y="232094"/>
            <a:ext cx="3530753" cy="919238"/>
          </a:xfrm>
        </p:spPr>
        <p:txBody>
          <a:bodyPr vert="horz" lIns="91440" tIns="45720" rIns="91440" bIns="45720" rtlCol="0" anchor="b">
            <a:normAutofit/>
          </a:bodyPr>
          <a:lstStyle/>
          <a:p>
            <a:pPr marL="0" indent="0" algn="r" rtl="1">
              <a:buNone/>
            </a:pPr>
            <a:r>
              <a:rPr lang="ar-SA" sz="2800" b="1" dirty="0">
                <a:solidFill>
                  <a:schemeClr val="bg1"/>
                </a:solidFill>
              </a:rPr>
              <a:t>٢بطرس ٢ : ١٠-١١</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1" y="1403132"/>
            <a:ext cx="4894090" cy="4855778"/>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10 ولا سيما الذين يذهبون وراء الجسد في شهوة النجاسة، ويستهينون بالسيادة جسورون، معجبون بأنفسهم، لا يرتعبون أن يفتروا على ذوي الأمجاد</a:t>
            </a:r>
            <a:r>
              <a:rPr lang="ar-JO" sz="3200" b="1" dirty="0">
                <a:solidFill>
                  <a:schemeClr val="bg1"/>
                </a:solidFill>
                <a:cs typeface="Arial" panose="020B0604020202020204" pitchFamily="34" charset="0"/>
              </a:rPr>
              <a:t> 11 </a:t>
            </a:r>
            <a:r>
              <a:rPr lang="ar-SA" sz="3200" b="1" dirty="0">
                <a:solidFill>
                  <a:schemeClr val="bg1"/>
                </a:solidFill>
                <a:cs typeface="Arial" panose="020B0604020202020204" pitchFamily="34" charset="0"/>
              </a:rPr>
              <a:t>حيث ملائكة - وهم أعظم قوة وقدرة - لا يقدمون عليهم لدى الرب حكم افتراء.</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22639192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a:solidFill>
            <a:srgbClr val="000000"/>
          </a:solidFill>
        </p:spPr>
        <p:txBody>
          <a:bodyPr/>
          <a:lstStyle/>
          <a:p>
            <a:pPr eaLnBrk="1" hangingPunct="1">
              <a:defRPr/>
            </a:pPr>
            <a:r>
              <a:rPr lang="ar-SA" sz="3200" dirty="0">
                <a:solidFill>
                  <a:srgbClr val="FFFFFF"/>
                </a:solidFill>
                <a:ea typeface="ＭＳ Ｐゴシック" charset="0"/>
                <a:cs typeface="Arial" panose="020B0604020202020204" pitchFamily="34" charset="0"/>
              </a:rPr>
              <a:t>بطرس 2</a:t>
            </a:r>
            <a:r>
              <a:rPr lang="en-US" sz="3200" dirty="0">
                <a:solidFill>
                  <a:srgbClr val="FFFFFF"/>
                </a:solidFill>
                <a:ea typeface="ＭＳ Ｐゴシック" charset="0"/>
                <a:cs typeface="Arial" panose="020B0604020202020204" pitchFamily="34" charset="0"/>
              </a:rPr>
              <a:t> </a:t>
            </a:r>
            <a:r>
              <a:rPr lang="ar-JO" sz="3200" dirty="0">
                <a:solidFill>
                  <a:srgbClr val="FFFFFF"/>
                </a:solidFill>
                <a:ea typeface="ＭＳ Ｐゴシック" charset="0"/>
                <a:cs typeface="Arial" panose="020B0604020202020204" pitchFamily="34" charset="0"/>
              </a:rPr>
              <a:t>2</a:t>
            </a:r>
            <a:br>
              <a:rPr lang="en-US" sz="40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المعرفة لمحاربة التعليم الكاذب</a:t>
            </a:r>
            <a:endParaRPr lang="en-US" sz="36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ar-JO" dirty="0">
                <a:ea typeface="ＭＳ Ｐゴシック" charset="0"/>
                <a:cs typeface="Arial" panose="020B0604020202020204" pitchFamily="34" charset="0"/>
              </a:rPr>
              <a:t>أ. الإنتباه (1-3أ)</a:t>
            </a:r>
          </a:p>
          <a:p>
            <a:pPr algn="ctr" eaLnBrk="1" hangingPunct="1">
              <a:buFontTx/>
              <a:buNone/>
            </a:pPr>
            <a:r>
              <a:rPr lang="ar-JO" dirty="0">
                <a:ea typeface="ＭＳ Ｐゴシック" charset="0"/>
                <a:cs typeface="Arial" panose="020B0604020202020204" pitchFamily="34" charset="0"/>
              </a:rPr>
              <a:t>ب. الدمار الأكيد (3ب – 10أ)</a:t>
            </a:r>
          </a:p>
          <a:p>
            <a:pPr algn="ctr" eaLnBrk="1" hangingPunct="1">
              <a:buFontTx/>
              <a:buNone/>
            </a:pPr>
            <a:r>
              <a:rPr lang="ar-JO" dirty="0">
                <a:ea typeface="ＭＳ Ｐゴシック" charset="0"/>
                <a:cs typeface="Arial" panose="020B0604020202020204" pitchFamily="34" charset="0"/>
              </a:rPr>
              <a:t>ت. وصف الهرطقات (10ب – 22)</a:t>
            </a:r>
            <a:endParaRPr lang="en-US" dirty="0">
              <a:ea typeface="ＭＳ Ｐゴシック" charset="0"/>
              <a:cs typeface="Arial" panose="020B0604020202020204" pitchFamily="34" charset="0"/>
            </a:endParaRPr>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5200" y="1752600"/>
            <a:ext cx="21717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524000"/>
            <a:ext cx="11541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1676400"/>
            <a:ext cx="18907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01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4184981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219200" y="1066800"/>
            <a:ext cx="7010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000" b="1" dirty="0">
              <a:latin typeface="Arial" panose="020B0604020202020204" pitchFamily="34" charset="0"/>
              <a:cs typeface="Arial" panose="020B0604020202020204" pitchFamily="34"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ar-JO" sz="3200" dirty="0">
                <a:solidFill>
                  <a:srgbClr val="FFFFFF"/>
                </a:solidFill>
                <a:ea typeface="ＭＳ Ｐゴシック" charset="0"/>
                <a:cs typeface="Arial" panose="020B0604020202020204" pitchFamily="34" charset="0"/>
              </a:rPr>
              <a:t>أ. (2: 1-3أ)</a:t>
            </a:r>
            <a:br>
              <a:rPr lang="en-US" sz="32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الإنتباه للمعلمين الكذبة</a:t>
            </a:r>
            <a:endParaRPr lang="en-US" sz="3200" dirty="0">
              <a:solidFill>
                <a:srgbClr val="FFFFFF"/>
              </a:solidFill>
              <a:ea typeface="ＭＳ Ｐゴシック" charset="0"/>
              <a:cs typeface="Arial" panose="020B0604020202020204" pitchFamily="34" charset="0"/>
            </a:endParaRPr>
          </a:p>
        </p:txBody>
      </p:sp>
      <p:sp>
        <p:nvSpPr>
          <p:cNvPr id="77828" name="Rectangle 4"/>
          <p:cNvSpPr>
            <a:spLocks noGrp="1" noChangeArrowheads="1"/>
          </p:cNvSpPr>
          <p:nvPr>
            <p:ph type="subTitle" idx="1"/>
          </p:nvPr>
        </p:nvSpPr>
        <p:spPr>
          <a:xfrm>
            <a:off x="601663" y="2209800"/>
            <a:ext cx="5410200" cy="2514600"/>
          </a:xfrm>
        </p:spPr>
        <p:txBody>
          <a:bodyPr/>
          <a:lstStyle/>
          <a:p>
            <a:pPr eaLnBrk="1" hangingPunct="1">
              <a:lnSpc>
                <a:spcPct val="80000"/>
              </a:lnSpc>
              <a:defRPr/>
            </a:pPr>
            <a:r>
              <a:rPr lang="ar-JO" dirty="0">
                <a:solidFill>
                  <a:srgbClr val="FFFFFF"/>
                </a:solidFill>
                <a:effectLst>
                  <a:glow rad="482600">
                    <a:schemeClr val="tx1"/>
                  </a:glow>
                </a:effectLst>
                <a:ea typeface="MS PGothic" charset="0"/>
                <a:cs typeface="Arial" panose="020B0604020202020204" pitchFamily="34" charset="0"/>
              </a:rPr>
              <a:t>يحذر بطرس من الإرتداد القادم حيث يستغل الهراطقة الكنيسة من خلال القصص الكاذبة لذلك يجب أن يكون القراء مستعدين للدفاع عن أنفسهم. </a:t>
            </a:r>
            <a:endParaRPr lang="en-US" dirty="0">
              <a:solidFill>
                <a:srgbClr val="FFFFFF"/>
              </a:solidFill>
              <a:effectLst>
                <a:glow rad="482600">
                  <a:schemeClr val="tx1"/>
                </a:glow>
              </a:effectLst>
              <a:ea typeface="ＭＳ Ｐゴシック" charset="0"/>
              <a:cs typeface="Arial" panose="020B0604020202020204" pitchFamily="34" charset="0"/>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404813"/>
            <a:ext cx="1219200" cy="182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9" name="Text Box 7"/>
          <p:cNvSpPr txBox="1">
            <a:spLocks noChangeArrowheads="1"/>
          </p:cNvSpPr>
          <p:nvPr/>
        </p:nvSpPr>
        <p:spPr bwMode="auto">
          <a:xfrm>
            <a:off x="0" y="-171450"/>
            <a:ext cx="2667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sz="2800" b="1" dirty="0">
                <a:solidFill>
                  <a:srgbClr val="CC0000"/>
                </a:solidFill>
                <a:latin typeface="Arial" panose="020B0604020202020204" pitchFamily="34" charset="0"/>
                <a:cs typeface="Arial" panose="020B0604020202020204" pitchFamily="34" charset="0"/>
              </a:rPr>
              <a:t>بطرس 2</a:t>
            </a:r>
            <a:r>
              <a:rPr lang="en-US" sz="2800" b="1" dirty="0">
                <a:solidFill>
                  <a:srgbClr val="CC0000"/>
                </a:solidFill>
                <a:latin typeface="Arial" panose="020B0604020202020204" pitchFamily="34" charset="0"/>
                <a:cs typeface="Arial" panose="020B0604020202020204" pitchFamily="34" charset="0"/>
              </a:rPr>
              <a:t> </a:t>
            </a:r>
            <a:r>
              <a:rPr lang="ar-JO" sz="2800" b="1" dirty="0">
                <a:solidFill>
                  <a:srgbClr val="CC0000"/>
                </a:solidFill>
                <a:latin typeface="Arial" panose="020B0604020202020204" pitchFamily="34" charset="0"/>
                <a:cs typeface="Arial" panose="020B0604020202020204" pitchFamily="34" charset="0"/>
              </a:rPr>
              <a:t>2</a:t>
            </a:r>
            <a:br>
              <a:rPr lang="en-US" sz="3600" b="1" dirty="0">
                <a:solidFill>
                  <a:srgbClr val="000066"/>
                </a:solidFill>
                <a:latin typeface="Arial" panose="020B0604020202020204" pitchFamily="34" charset="0"/>
                <a:cs typeface="Arial" panose="020B0604020202020204" pitchFamily="34" charset="0"/>
              </a:rPr>
            </a:br>
            <a:endParaRPr lang="en-US" sz="3600" b="1" dirty="0">
              <a:solidFill>
                <a:srgbClr val="000066"/>
              </a:solidFill>
              <a:latin typeface="Arial" panose="020B0604020202020204" pitchFamily="34" charset="0"/>
              <a:cs typeface="Arial" panose="020B0604020202020204" pitchFamily="34" charset="0"/>
            </a:endParaRPr>
          </a:p>
        </p:txBody>
      </p:sp>
      <p:sp>
        <p:nvSpPr>
          <p:cNvPr id="337928" name="Text Box 8"/>
          <p:cNvSpPr txBox="1">
            <a:spLocks noChangeArrowheads="1"/>
          </p:cNvSpPr>
          <p:nvPr/>
        </p:nvSpPr>
        <p:spPr bwMode="auto">
          <a:xfrm>
            <a:off x="822325" y="4800600"/>
            <a:ext cx="4968875"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482600">
                    <a:schemeClr val="tx1"/>
                  </a:glow>
                </a:effectLst>
                <a:latin typeface="Arial" panose="020B0604020202020204" pitchFamily="34" charset="0"/>
                <a:ea typeface="MS PGothic" charset="0"/>
                <a:cs typeface="Arial" panose="020B0604020202020204" pitchFamily="34" charset="0"/>
              </a:rPr>
              <a:t>(لقد جاءت هذه المرة بالفعل في زمن يهوذا بعد حوالي عشر سنوات، في عام 75 م).</a:t>
            </a:r>
            <a:endParaRPr lang="en-US" sz="3200" b="1" dirty="0">
              <a:solidFill>
                <a:srgbClr val="FFFFFF"/>
              </a:solidFill>
              <a:effectLst>
                <a:glow rad="482600">
                  <a:schemeClr val="tx1"/>
                </a:glow>
              </a:effectLst>
              <a:latin typeface="Arial" panose="020B0604020202020204" pitchFamily="34" charset="0"/>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dirty="0">
                <a:effectLst/>
                <a:latin typeface="Calibri" panose="020F0502020204030204" pitchFamily="34" charset="0"/>
                <a:ea typeface="Calibri" panose="020F0502020204030204" pitchFamily="34" charset="0"/>
              </a:rPr>
              <a:t>1 ولكن كان أيضاً في الشعب أنبياء كذبة، كما سيكون فيكم أيضاً </a:t>
            </a:r>
            <a:r>
              <a:rPr lang="ar-JO" dirty="0">
                <a:solidFill>
                  <a:srgbClr val="FFFF00"/>
                </a:solidFill>
                <a:effectLst/>
                <a:latin typeface="Calibri" panose="020F0502020204030204" pitchFamily="34" charset="0"/>
                <a:ea typeface="Calibri" panose="020F0502020204030204" pitchFamily="34" charset="0"/>
              </a:rPr>
              <a:t>معلمون كذبة</a:t>
            </a:r>
            <a:r>
              <a:rPr lang="ar-JO" dirty="0">
                <a:effectLst/>
                <a:latin typeface="Calibri" panose="020F0502020204030204" pitchFamily="34" charset="0"/>
                <a:ea typeface="Calibri" panose="020F0502020204030204" pitchFamily="34" charset="0"/>
              </a:rPr>
              <a:t>، الذين يدسون بدع هلاك، وإذ هم </a:t>
            </a:r>
            <a:r>
              <a:rPr lang="ar-JO" dirty="0">
                <a:solidFill>
                  <a:srgbClr val="FFFF00"/>
                </a:solidFill>
                <a:effectLst/>
                <a:latin typeface="Calibri" panose="020F0502020204030204" pitchFamily="34" charset="0"/>
                <a:ea typeface="Calibri" panose="020F0502020204030204" pitchFamily="34" charset="0"/>
              </a:rPr>
              <a:t>ينكرون الرب الذي اشتراهم</a:t>
            </a:r>
            <a:r>
              <a:rPr lang="ar-JO" dirty="0">
                <a:effectLst/>
                <a:latin typeface="Calibri" panose="020F0502020204030204" pitchFamily="34" charset="0"/>
                <a:ea typeface="Calibri" panose="020F0502020204030204" pitchFamily="34" charset="0"/>
              </a:rPr>
              <a:t>، يجلبون على أنفسهم هلاكاً سريعاً.</a:t>
            </a:r>
            <a:br>
              <a:rPr lang="ar-JO" dirty="0">
                <a:effectLst/>
                <a:latin typeface="Calibri" panose="020F0502020204030204" pitchFamily="34" charset="0"/>
                <a:ea typeface="Calibri" panose="020F0502020204030204" pitchFamily="34" charset="0"/>
              </a:rPr>
            </a:br>
            <a:r>
              <a:rPr lang="ar-JO" sz="4000" dirty="0">
                <a:effectLst/>
                <a:latin typeface="Calibri" panose="020F0502020204030204" pitchFamily="34" charset="0"/>
                <a:ea typeface="Calibri" panose="020F0502020204030204" pitchFamily="34" charset="0"/>
              </a:rPr>
              <a:t>(2 بطرس 2: 1).</a:t>
            </a:r>
            <a:endParaRPr lang="en-US" sz="4000" dirty="0">
              <a:effectLst/>
              <a:latin typeface="Calibri" panose="020F0502020204030204" pitchFamily="34" charset="0"/>
              <a:ea typeface="Calibri" panose="020F0502020204030204" pitchFamily="34" charset="0"/>
            </a:endParaRP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57</a:t>
            </a:r>
          </a:p>
        </p:txBody>
      </p:sp>
    </p:spTree>
    <p:extLst>
      <p:ext uri="{BB962C8B-B14F-4D97-AF65-F5344CB8AC3E}">
        <p14:creationId xmlns:p14="http://schemas.microsoft.com/office/powerpoint/2010/main" val="37229707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ar-JO" sz="3200" dirty="0">
                <a:solidFill>
                  <a:srgbClr val="FFFF00"/>
                </a:solidFill>
                <a:ea typeface="ＭＳ Ｐゴシック" charset="0"/>
                <a:cs typeface="Arial" panose="020B0604020202020204" pitchFamily="34" charset="0"/>
              </a:rPr>
              <a:t>أ. (2: 1- 3 أ)</a:t>
            </a:r>
            <a:br>
              <a:rPr lang="ar-JO" sz="3200" dirty="0">
                <a:solidFill>
                  <a:srgbClr val="FFFF00"/>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ما هي سمات</a:t>
            </a:r>
            <a:br>
              <a:rPr lang="ar-JO" sz="3200" dirty="0">
                <a:solidFill>
                  <a:srgbClr val="FFFFFF"/>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المعلمين الكذبة؟</a:t>
            </a:r>
            <a:endParaRPr lang="en-US" sz="2800" dirty="0">
              <a:solidFill>
                <a:srgbClr val="FFFFFF"/>
              </a:solidFill>
              <a:ea typeface="ＭＳ Ｐゴシック" charset="0"/>
              <a:cs typeface="Arial" panose="020B0604020202020204" pitchFamily="34"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بطرس 2</a:t>
            </a:r>
            <a:r>
              <a:rPr kumimoji="0" lang="en-US" sz="24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 2</a:t>
            </a:r>
            <a:br>
              <a:rPr kumimoji="0" lang="en-US" sz="32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br>
            <a:endParaRPr kumimoji="0" lang="en-US" sz="32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التسلل/ السريّة (1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بدع هلاك (1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إنكار المسيح كرب (1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التدمير الذاتي (1 ث)</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أتباع كثيرون (2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طرق مخزية (2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تشويه سمعة المسيحية (2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الطمع (3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الإستغلال (3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مُدانون (3 ت)</a:t>
            </a:r>
            <a:endParaRPr lang="en-US" sz="28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ar-JO" sz="3200" dirty="0">
                <a:solidFill>
                  <a:srgbClr val="FFFF00"/>
                </a:solidFill>
                <a:ea typeface="ＭＳ Ｐゴシック" charset="0"/>
                <a:cs typeface="Arial" panose="020B0604020202020204" pitchFamily="34" charset="0"/>
              </a:rPr>
              <a:t>ب. (2: 3 ب – 10 أ)</a:t>
            </a:r>
            <a:br>
              <a:rPr lang="en-US" sz="3200" dirty="0">
                <a:solidFill>
                  <a:srgbClr val="FFFF00"/>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الجحيم للمرتدين</a:t>
            </a:r>
            <a:br>
              <a:rPr lang="en-US" sz="36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حماية للأبرار</a:t>
            </a:r>
            <a:endParaRPr lang="en-US" sz="3200" dirty="0">
              <a:solidFill>
                <a:srgbClr val="FFFFFF"/>
              </a:solidFill>
              <a:effectLst>
                <a:outerShdw blurRad="38100" dist="38100" dir="2700000" algn="tl">
                  <a:srgbClr val="FFFFFF"/>
                </a:outerShdw>
              </a:effectLst>
              <a:ea typeface="ＭＳ Ｐゴシック" charset="0"/>
              <a:cs typeface="Arial" panose="020B0604020202020204" pitchFamily="34" charset="0"/>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ar-SA" sz="3600" dirty="0">
                <a:solidFill>
                  <a:srgbClr val="CC3300"/>
                </a:solidFill>
                <a:ea typeface="ＭＳ Ｐゴシック" charset="0"/>
                <a:cs typeface="Arial" panose="020B0604020202020204" pitchFamily="34" charset="0"/>
              </a:rPr>
              <a:t>يُظهر مصير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جميع المرتدين</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في الجحيم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أن المؤمنين سينالون حماية</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بقدر ما سيتم</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إدانة المرتدين</a:t>
            </a:r>
            <a:endParaRPr lang="en-US" sz="3600" dirty="0">
              <a:solidFill>
                <a:srgbClr val="CC3300"/>
              </a:solidFill>
              <a:ea typeface="ＭＳ Ｐゴシック" charset="0"/>
              <a:cs typeface="Arial" panose="020B0604020202020204" pitchFamily="34" charset="0"/>
            </a:endParaRP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بطرس 2</a:t>
            </a:r>
            <a:r>
              <a:rPr kumimoji="0" lang="en-US"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b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8851">
                                            <p:txEl>
                                              <p:pRg st="0" end="0"/>
                                            </p:txEl>
                                          </p:spTgt>
                                        </p:tgtEl>
                                        <p:attrNameLst>
                                          <p:attrName>style.visibility</p:attrName>
                                        </p:attrNameLst>
                                      </p:cBhvr>
                                      <p:to>
                                        <p:strVal val="visible"/>
                                      </p:to>
                                    </p:set>
                                    <p:anim calcmode="lin" valueType="num">
                                      <p:cBhvr>
                                        <p:cTn id="18"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78851">
                                            <p:txEl>
                                              <p:pRg st="1" end="1"/>
                                            </p:txEl>
                                          </p:spTgt>
                                        </p:tgtEl>
                                        <p:attrNameLst>
                                          <p:attrName>style.visibility</p:attrName>
                                        </p:attrNameLst>
                                      </p:cBhvr>
                                      <p:to>
                                        <p:strVal val="visible"/>
                                      </p:to>
                                    </p:set>
                                    <p:anim calcmode="lin" valueType="num">
                                      <p:cBhvr>
                                        <p:cTn id="24" dur="10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78851">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788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8851">
                                            <p:txEl>
                                              <p:pRg st="1" end="1"/>
                                            </p:txEl>
                                          </p:spTgt>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78851">
                                            <p:txEl>
                                              <p:pRg st="2" end="2"/>
                                            </p:txEl>
                                          </p:spTgt>
                                        </p:tgtEl>
                                        <p:attrNameLst>
                                          <p:attrName>style.visibility</p:attrName>
                                        </p:attrNameLst>
                                      </p:cBhvr>
                                      <p:to>
                                        <p:strVal val="visible"/>
                                      </p:to>
                                    </p:set>
                                    <p:anim calcmode="lin" valueType="num">
                                      <p:cBhvr>
                                        <p:cTn id="30" dur="10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8851">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88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8851">
                                            <p:txEl>
                                              <p:pRg st="2" end="2"/>
                                            </p:txEl>
                                          </p:spTgt>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grpId="0" nodeType="withEffect">
                                  <p:stCondLst>
                                    <p:cond delay="0"/>
                                  </p:stCondLst>
                                  <p:childTnLst>
                                    <p:set>
                                      <p:cBhvr>
                                        <p:cTn id="35" dur="1" fill="hold">
                                          <p:stCondLst>
                                            <p:cond delay="0"/>
                                          </p:stCondLst>
                                        </p:cTn>
                                        <p:tgtEl>
                                          <p:spTgt spid="78851">
                                            <p:txEl>
                                              <p:pRg st="3" end="3"/>
                                            </p:txEl>
                                          </p:spTgt>
                                        </p:tgtEl>
                                        <p:attrNameLst>
                                          <p:attrName>style.visibility</p:attrName>
                                        </p:attrNameLst>
                                      </p:cBhvr>
                                      <p:to>
                                        <p:strVal val="visible"/>
                                      </p:to>
                                    </p:set>
                                    <p:anim calcmode="lin" valueType="num">
                                      <p:cBhvr>
                                        <p:cTn id="36" dur="1000" fill="hold"/>
                                        <p:tgtEl>
                                          <p:spTgt spid="7885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7885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788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8851">
                                            <p:txEl>
                                              <p:pRg st="3" end="3"/>
                                            </p:txEl>
                                          </p:spTgt>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78851">
                                            <p:txEl>
                                              <p:pRg st="4" end="4"/>
                                            </p:txEl>
                                          </p:spTgt>
                                        </p:tgtEl>
                                        <p:attrNameLst>
                                          <p:attrName>style.visibility</p:attrName>
                                        </p:attrNameLst>
                                      </p:cBhvr>
                                      <p:to>
                                        <p:strVal val="visible"/>
                                      </p:to>
                                    </p:set>
                                    <p:anim calcmode="lin" valueType="num">
                                      <p:cBhvr>
                                        <p:cTn id="42" dur="1000" fill="hold"/>
                                        <p:tgtEl>
                                          <p:spTgt spid="78851">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78851">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788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8851">
                                            <p:txEl>
                                              <p:pRg st="4" end="4"/>
                                            </p:txEl>
                                          </p:spTgt>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grpId="0" nodeType="withEffect">
                                  <p:stCondLst>
                                    <p:cond delay="0"/>
                                  </p:stCondLst>
                                  <p:childTnLst>
                                    <p:set>
                                      <p:cBhvr>
                                        <p:cTn id="47" dur="1" fill="hold">
                                          <p:stCondLst>
                                            <p:cond delay="0"/>
                                          </p:stCondLst>
                                        </p:cTn>
                                        <p:tgtEl>
                                          <p:spTgt spid="78851">
                                            <p:txEl>
                                              <p:pRg st="5" end="5"/>
                                            </p:txEl>
                                          </p:spTgt>
                                        </p:tgtEl>
                                        <p:attrNameLst>
                                          <p:attrName>style.visibility</p:attrName>
                                        </p:attrNameLst>
                                      </p:cBhvr>
                                      <p:to>
                                        <p:strVal val="visible"/>
                                      </p:to>
                                    </p:set>
                                    <p:anim calcmode="lin" valueType="num">
                                      <p:cBhvr>
                                        <p:cTn id="48" dur="1000" fill="hold"/>
                                        <p:tgtEl>
                                          <p:spTgt spid="78851">
                                            <p:txEl>
                                              <p:pRg st="5" end="5"/>
                                            </p:txEl>
                                          </p:spTgt>
                                        </p:tgtEl>
                                        <p:attrNameLst>
                                          <p:attrName>ppt_w</p:attrName>
                                        </p:attrNameLst>
                                      </p:cBhvr>
                                      <p:tavLst>
                                        <p:tav tm="0">
                                          <p:val>
                                            <p:fltVal val="0"/>
                                          </p:val>
                                        </p:tav>
                                        <p:tav tm="100000">
                                          <p:val>
                                            <p:strVal val="#ppt_w"/>
                                          </p:val>
                                        </p:tav>
                                      </p:tavLst>
                                    </p:anim>
                                    <p:anim calcmode="lin" valueType="num">
                                      <p:cBhvr>
                                        <p:cTn id="49" dur="1000" fill="hold"/>
                                        <p:tgtEl>
                                          <p:spTgt spid="78851">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788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88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uiExpand="1" build="p"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ar-JO" altLang="zh-CN" dirty="0">
                <a:solidFill>
                  <a:schemeClr val="bg1"/>
                </a:solidFill>
                <a:ea typeface="ＭＳ Ｐゴシック" charset="0"/>
                <a:cs typeface="Arial" panose="020B0604020202020204" pitchFamily="34" charset="0"/>
              </a:rPr>
              <a:t>هل كان بنو الله ملائكة؟</a:t>
            </a:r>
            <a:endParaRPr lang="en-US" altLang="zh-CN" dirty="0">
              <a:solidFill>
                <a:schemeClr val="bg1"/>
              </a:solidFill>
              <a:ea typeface="ＭＳ Ｐゴシック" charset="0"/>
              <a:cs typeface="Arial" panose="020B0604020202020204" pitchFamily="34" charset="0"/>
            </a:endParaRPr>
          </a:p>
        </p:txBody>
      </p:sp>
      <p:sp>
        <p:nvSpPr>
          <p:cNvPr id="167938" name="Text Box 4"/>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Rectangle 9"/>
          <p:cNvSpPr>
            <a:spLocks noChangeArrowheads="1"/>
          </p:cNvSpPr>
          <p:nvPr/>
        </p:nvSpPr>
        <p:spPr bwMode="auto">
          <a:xfrm>
            <a:off x="0" y="6096000"/>
            <a:ext cx="4953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www.alienresistance.com</a:t>
            </a:r>
          </a:p>
        </p:txBody>
      </p:sp>
    </p:spTree>
    <p:extLst>
      <p:ext uri="{BB962C8B-B14F-4D97-AF65-F5344CB8AC3E}">
        <p14:creationId xmlns:p14="http://schemas.microsoft.com/office/powerpoint/2010/main" val="3974006890"/>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Rectangle 1027"/>
          <p:cNvSpPr>
            <a:spLocks noGrp="1" noChangeArrowheads="1"/>
          </p:cNvSpPr>
          <p:nvPr>
            <p:ph type="title"/>
          </p:nvPr>
        </p:nvSpPr>
        <p:spPr>
          <a:xfrm>
            <a:off x="76200" y="0"/>
            <a:ext cx="9144000" cy="1143000"/>
          </a:xfrm>
        </p:spPr>
        <p:txBody>
          <a:bodyPr/>
          <a:lstStyle/>
          <a:p>
            <a:pPr eaLnBrk="1" hangingPunct="1">
              <a:defRPr/>
            </a:pPr>
            <a:r>
              <a:rPr lang="ar-JO" sz="4000" dirty="0">
                <a:solidFill>
                  <a:srgbClr val="FFFFFF"/>
                </a:solidFill>
                <a:effectLst>
                  <a:glow rad="228600">
                    <a:schemeClr val="tx1"/>
                  </a:glow>
                </a:effectLst>
                <a:ea typeface="+mj-ea"/>
                <a:cs typeface="Arial" panose="020B0604020202020204" pitchFamily="34" charset="0"/>
              </a:rPr>
              <a:t>احتاج الأمر 120 سنة لبناء الفلك</a:t>
            </a:r>
            <a:endParaRPr lang="en-US" sz="4000" dirty="0">
              <a:solidFill>
                <a:srgbClr val="FFFFFF"/>
              </a:solidFill>
              <a:effectLst>
                <a:glow rad="228600">
                  <a:schemeClr val="tx1"/>
                </a:glow>
              </a:effectLst>
              <a:ea typeface="+mj-ea"/>
              <a:cs typeface="Arial" panose="020B0604020202020204" pitchFamily="34" charset="0"/>
            </a:endParaRPr>
          </a:p>
        </p:txBody>
      </p:sp>
    </p:spTree>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ea typeface="ＭＳ Ｐゴシック" charset="0"/>
                <a:cs typeface="Arial" panose="020B0604020202020204" pitchFamily="34" charset="0"/>
              </a:rPr>
              <a:t>تكوين 6 : 19</a:t>
            </a:r>
            <a:endParaRPr lang="en-US" altLang="zh-CN" sz="3600" dirty="0">
              <a:ea typeface="ＭＳ Ｐゴシック" charset="0"/>
              <a:cs typeface="Arial" panose="020B0604020202020204" pitchFamily="34"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كل حي من كل ذي جسد اثنين من كل تدخل إلى الفلك لاستبقائها معك تكون ذكراً وأنثى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8"/>
              </a:schemeClr>
            </a:outerShdw>
          </a:effectLst>
        </p:spPr>
        <p:txBody>
          <a:bodyPr/>
          <a:lstStyle/>
          <a:p>
            <a:pPr eaLnBrk="1" hangingPunct="1">
              <a:defRPr/>
            </a:pPr>
            <a:r>
              <a:rPr lang="ar-JO" sz="5400" b="1" dirty="0">
                <a:solidFill>
                  <a:schemeClr val="tx1"/>
                </a:solidFill>
                <a:latin typeface="Arial" panose="020B0604020202020204" pitchFamily="34" charset="0"/>
                <a:ea typeface="ＭＳ Ｐゴシック" charset="0"/>
                <a:cs typeface="Arial" panose="020B0604020202020204" pitchFamily="34" charset="0"/>
              </a:rPr>
              <a:t>أهمية الطوفان</a:t>
            </a:r>
            <a:endParaRPr lang="en-US" sz="6000" dirty="0">
              <a:latin typeface="Arial" panose="020B0604020202020204" pitchFamily="34" charset="0"/>
              <a:ea typeface="ＭＳ Ｐゴシック" charset="0"/>
              <a:cs typeface="Arial" panose="020B0604020202020204" pitchFamily="34" charset="0"/>
            </a:endParaRPr>
          </a:p>
        </p:txBody>
      </p:sp>
      <p:sp>
        <p:nvSpPr>
          <p:cNvPr id="288772" name="Rectangle 4"/>
          <p:cNvSpPr>
            <a:spLocks noGrp="1" noChangeArrowheads="1"/>
          </p:cNvSpPr>
          <p:nvPr>
            <p:ph type="body" idx="1"/>
          </p:nvPr>
        </p:nvSpPr>
        <p:spPr>
          <a:xfrm>
            <a:off x="914400" y="1600200"/>
            <a:ext cx="7906072" cy="2286000"/>
          </a:xfrm>
          <a:effectLst>
            <a:outerShdw blurRad="63500" dist="35921" dir="2700000" algn="ctr" rotWithShape="0">
              <a:srgbClr val="000000">
                <a:alpha val="74998"/>
              </a:srgbClr>
            </a:outerShdw>
          </a:effectLst>
        </p:spPr>
        <p:txBody>
          <a:bodyPr/>
          <a:lstStyle/>
          <a:p>
            <a:pPr marL="454025" indent="-454025" algn="r" rtl="1" eaLnBrk="1" hangingPunct="1">
              <a:defRPr/>
            </a:pPr>
            <a:r>
              <a:rPr lang="ar-JO" sz="4000" b="1" dirty="0">
                <a:latin typeface="Arial" panose="020B0604020202020204" pitchFamily="34" charset="0"/>
                <a:ea typeface="ＭＳ Ｐゴシック" charset="0"/>
                <a:cs typeface="Arial" panose="020B0604020202020204" pitchFamily="34" charset="0"/>
              </a:rPr>
              <a:t>دينونة الله العادلة.</a:t>
            </a:r>
          </a:p>
          <a:p>
            <a:pPr marL="454025" indent="-454025" algn="r" rtl="1" eaLnBrk="1" hangingPunct="1">
              <a:defRPr/>
            </a:pPr>
            <a:r>
              <a:rPr lang="ar-JO" sz="4000" b="1" dirty="0">
                <a:latin typeface="Arial" panose="020B0604020202020204" pitchFamily="34" charset="0"/>
                <a:ea typeface="ＭＳ Ｐゴシック" charset="0"/>
                <a:cs typeface="Arial" panose="020B0604020202020204" pitchFamily="34" charset="0"/>
              </a:rPr>
              <a:t>فداء الله الكريم.</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charRg st="0" end="29"/>
                                            </p:txEl>
                                          </p:spTgt>
                                        </p:tgtEl>
                                        <p:attrNameLst>
                                          <p:attrName>style.visibility</p:attrName>
                                        </p:attrNameLst>
                                      </p:cBhvr>
                                      <p:to>
                                        <p:strVal val="visible"/>
                                      </p:to>
                                    </p:set>
                                    <p:animEffect transition="in" filter="blinds(horizontal)">
                                      <p:cBhvr>
                                        <p:cTn id="7" dur="500"/>
                                        <p:tgtEl>
                                          <p:spTgt spid="288772">
                                            <p:txEl>
                                              <p:charRg st="0" end="29"/>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29" end="39"/>
                                            </p:txEl>
                                          </p:spTgt>
                                        </p:tgtEl>
                                        <p:attrNameLst>
                                          <p:attrName>style.visibility</p:attrName>
                                        </p:attrNameLst>
                                      </p:cBhvr>
                                      <p:to>
                                        <p:strVal val="visible"/>
                                      </p:to>
                                    </p:set>
                                    <p:animEffect transition="in" filter="blinds(horizontal)">
                                      <p:cBhvr>
                                        <p:cTn id="11" dur="500"/>
                                        <p:tgtEl>
                                          <p:spTgt spid="288772">
                                            <p:txEl>
                                              <p:charRg st="29" end="39"/>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39" end="39"/>
                                            </p:txEl>
                                          </p:spTgt>
                                        </p:tgtEl>
                                        <p:attrNameLst>
                                          <p:attrName>style.visibility</p:attrName>
                                        </p:attrNameLst>
                                      </p:cBhvr>
                                      <p:to>
                                        <p:strVal val="visible"/>
                                      </p:to>
                                    </p:set>
                                    <p:animEffect transition="in" filter="blinds(horizontal)">
                                      <p:cBhvr>
                                        <p:cTn id="15" dur="500"/>
                                        <p:tgtEl>
                                          <p:spTgt spid="288772">
                                            <p:txEl>
                                              <p:charRg st="39" end="3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defRPr/>
            </a:pPr>
            <a:r>
              <a:rPr lang="ar-JO" sz="3200" dirty="0">
                <a:solidFill>
                  <a:srgbClr val="FFFFFF"/>
                </a:solidFill>
                <a:ea typeface="ＭＳ Ｐゴシック" charset="0"/>
                <a:cs typeface="Arial" panose="020B0604020202020204" pitchFamily="34" charset="0"/>
              </a:rPr>
              <a:t>ت. (2: 10ب – 22)</a:t>
            </a:r>
            <a:br>
              <a:rPr lang="en-US" sz="28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ماذا يشبه هؤلاء المعلمون الكذبة؟</a:t>
            </a:r>
            <a:endParaRPr lang="en-US" sz="3600" dirty="0">
              <a:solidFill>
                <a:srgbClr val="FFFFFF"/>
              </a:solidFill>
              <a:effectLst>
                <a:outerShdw blurRad="38100" dist="38100" dir="2700000" algn="tl">
                  <a:srgbClr val="FFFFFF"/>
                </a:outerShdw>
              </a:effectLst>
              <a:ea typeface="ＭＳ Ｐゴシック" charset="0"/>
              <a:cs typeface="Arial" panose="020B0604020202020204" pitchFamily="34" charset="0"/>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8"/>
              </a:schemeClr>
            </a:outerShdw>
          </a:effectLst>
        </p:spPr>
        <p:txBody>
          <a:bodyPr/>
          <a:lstStyle/>
          <a:p>
            <a:pPr algn="ctr" eaLnBrk="1" hangingPunct="1">
              <a:lnSpc>
                <a:spcPct val="90000"/>
              </a:lnSpc>
              <a:buFontTx/>
              <a:buNone/>
              <a:defRPr/>
            </a:pPr>
            <a:r>
              <a:rPr lang="ar-JO" sz="3600" dirty="0">
                <a:solidFill>
                  <a:srgbClr val="FFFF00"/>
                </a:solidFill>
                <a:ea typeface="MS PGothic" pitchFamily="34" charset="-128"/>
                <a:cs typeface="Arial" panose="020B0604020202020204" pitchFamily="34" charset="0"/>
              </a:rPr>
              <a:t>يظهر الوصف المفصل للهراطقة كيفية التعرف عليهم عند مجيئهم.  </a:t>
            </a:r>
            <a:endParaRPr lang="en-US" sz="3600" dirty="0">
              <a:solidFill>
                <a:srgbClr val="FFFF00"/>
              </a:solidFill>
              <a:ea typeface="MS PGothic" pitchFamily="34" charset="-128"/>
              <a:cs typeface="Arial" panose="020B0604020202020204" pitchFamily="34" charset="0"/>
            </a:endParaRPr>
          </a:p>
        </p:txBody>
      </p:sp>
      <p:pic>
        <p:nvPicPr>
          <p:cNvPr id="79876" name="Picture 4" descr="MCj0280909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86000"/>
            <a:ext cx="3865563" cy="4114800"/>
          </a:xfrm>
        </p:spPr>
      </p:pic>
      <p:sp>
        <p:nvSpPr>
          <p:cNvPr id="338949" name="Text Box 5"/>
          <p:cNvSpPr txBox="1">
            <a:spLocks noChangeArrowheads="1"/>
          </p:cNvSpPr>
          <p:nvPr/>
        </p:nvSpPr>
        <p:spPr bwMode="auto">
          <a:xfrm>
            <a:off x="0" y="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338950" name="Text Box 6"/>
          <p:cNvSpPr txBox="1">
            <a:spLocks noChangeArrowheads="1"/>
          </p:cNvSpPr>
          <p:nvPr/>
        </p:nvSpPr>
        <p:spPr bwMode="auto">
          <a:xfrm>
            <a:off x="0" y="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b="1" dirty="0">
                <a:solidFill>
                  <a:srgbClr val="CC0000"/>
                </a:solidFill>
                <a:latin typeface="Arial" panose="020B0604020202020204" pitchFamily="34" charset="0"/>
                <a:cs typeface="Arial" panose="020B0604020202020204" pitchFamily="34" charset="0"/>
              </a:rPr>
              <a:t>بطرس 2</a:t>
            </a:r>
            <a:r>
              <a:rPr lang="en-US" b="1" dirty="0">
                <a:solidFill>
                  <a:srgbClr val="CC0000"/>
                </a:solidFill>
                <a:latin typeface="Arial" panose="020B0604020202020204" pitchFamily="34" charset="0"/>
                <a:cs typeface="Arial" panose="020B0604020202020204" pitchFamily="34" charset="0"/>
              </a:rPr>
              <a:t> </a:t>
            </a:r>
            <a:r>
              <a:rPr lang="ar-JO" b="1" dirty="0">
                <a:solidFill>
                  <a:srgbClr val="CC0000"/>
                </a:solidFill>
                <a:latin typeface="Arial" panose="020B0604020202020204" pitchFamily="34" charset="0"/>
                <a:cs typeface="Arial" panose="020B0604020202020204" pitchFamily="34" charset="0"/>
              </a:rPr>
              <a:t>2</a:t>
            </a:r>
            <a:br>
              <a:rPr lang="en-US" b="1" dirty="0">
                <a:solidFill>
                  <a:srgbClr val="000066"/>
                </a:solidFill>
                <a:latin typeface="Arial" panose="020B0604020202020204" pitchFamily="34" charset="0"/>
                <a:cs typeface="Arial" panose="020B0604020202020204" pitchFamily="34" charset="0"/>
              </a:rPr>
            </a:br>
            <a:endParaRPr lang="en-US" b="1"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707904" y="44624"/>
            <a:ext cx="5040560" cy="731997"/>
          </a:xfrm>
        </p:spPr>
        <p:txBody>
          <a:bodyPr>
            <a:normAutofit/>
          </a:bodyPr>
          <a:lstStyle/>
          <a:p>
            <a:pPr marL="0" indent="0" algn="ctr" rtl="1">
              <a:buNone/>
            </a:pPr>
            <a:r>
              <a:rPr lang="ar-JO" sz="4400" b="1" dirty="0">
                <a:solidFill>
                  <a:schemeClr val="bg1"/>
                </a:solidFill>
              </a:rPr>
              <a:t>2 </a:t>
            </a:r>
            <a:r>
              <a:rPr lang="ar-SA" sz="4400" b="1" dirty="0">
                <a:solidFill>
                  <a:schemeClr val="bg1"/>
                </a:solidFill>
              </a:rPr>
              <a:t>بطرس ٢ : ١٢-١٤</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028941"/>
            <a:ext cx="5412680" cy="5396936"/>
          </a:xfrm>
        </p:spPr>
        <p:txBody>
          <a:bodyPr>
            <a:noAutofit/>
          </a:bodyPr>
          <a:lstStyle/>
          <a:p>
            <a:pPr marL="0" indent="0" algn="r" rtl="1">
              <a:buNone/>
            </a:pPr>
            <a:r>
              <a:rPr lang="ar-SA" sz="3200" b="1" dirty="0">
                <a:solidFill>
                  <a:schemeClr val="bg1"/>
                </a:solidFill>
                <a:cs typeface="Arial" panose="020B0604020202020204" pitchFamily="34" charset="0"/>
              </a:rPr>
              <a:t>12 أما هؤلاء فكحيوانات غير ناطقة، طبيعية مولودة للصيد والهلاك، يفترون على ما يجهلون، فسيهلكون في فسادهم</a:t>
            </a:r>
          </a:p>
          <a:p>
            <a:pPr marL="0" indent="0" algn="r" rtl="1">
              <a:buNone/>
            </a:pPr>
            <a:r>
              <a:rPr lang="ar-SA" sz="3200" b="1" dirty="0">
                <a:solidFill>
                  <a:schemeClr val="bg1"/>
                </a:solidFill>
                <a:cs typeface="Arial" panose="020B0604020202020204" pitchFamily="34" charset="0"/>
              </a:rPr>
              <a:t>13 آخذين أجرة الإثم الذين يحسبون تنعم يوم لذة أدناس وعيوب، يتنعمون في غرورهم صانعين ولائم معكم.</a:t>
            </a:r>
          </a:p>
          <a:p>
            <a:pPr marL="0" indent="0" algn="r" rtl="1">
              <a:buNone/>
            </a:pPr>
            <a:r>
              <a:rPr lang="ar-SA" sz="3200" b="1" dirty="0">
                <a:solidFill>
                  <a:schemeClr val="bg1"/>
                </a:solidFill>
                <a:cs typeface="Arial" panose="020B0604020202020204" pitchFamily="34" charset="0"/>
              </a:rPr>
              <a:t>14 لهم عيون مملوة فسقا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لا تكف عن الخطية، خادعون النفوس غير الثابتة</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لهم قلب متدرب في الطمع أولاد اللعنة. </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60861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060848"/>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1200" b="1" dirty="0">
                <a:solidFill>
                  <a:srgbClr val="FFFFFF"/>
                </a:solidFill>
                <a:latin typeface="Arial" panose="020B0604020202020204" pitchFamily="34" charset="0"/>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1965752"/>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97824" y="1965752"/>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407224" y="1965752"/>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الوحدة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الألوهية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الفكر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التنظيم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السلوك</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العقيدة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1</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التلمذة</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الأعمال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2</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27784" y="1965752"/>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04109" y="1965752"/>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369004"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العامة والكلمات المفتاحية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39" grpId="0" animBg="1"/>
      <p:bldP spid="40" grpId="0" animBg="1"/>
      <p:bldP spid="41" grpId="0" animBg="1"/>
      <p:bldP spid="52"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endParaRPr lang="en-US"/>
          </a:p>
        </p:txBody>
      </p:sp>
      <p:sp>
        <p:nvSpPr>
          <p:cNvPr id="292868" name="Rectangle 4"/>
          <p:cNvSpPr>
            <a:spLocks noGrp="1" noChangeArrowheads="1"/>
          </p:cNvSpPr>
          <p:nvPr>
            <p:ph type="title"/>
          </p:nvPr>
        </p:nvSpPr>
        <p:spPr>
          <a:xfrm>
            <a:off x="533400" y="3200400"/>
            <a:ext cx="2667000" cy="1371600"/>
          </a:xfrm>
          <a:noFill/>
        </p:spPr>
        <p:txBody>
          <a:bodyPr/>
          <a:lstStyle/>
          <a:p>
            <a:pPr eaLnBrk="1" hangingPunct="1"/>
            <a:r>
              <a:rPr lang="ar-JO" sz="2800" dirty="0">
                <a:ea typeface="ＭＳ Ｐゴシック" charset="0"/>
                <a:cs typeface="Arial" panose="020B0604020202020204" pitchFamily="34" charset="0"/>
              </a:rPr>
              <a:t>يحتقر الله      الكبرياء البشري</a:t>
            </a:r>
            <a:endParaRPr lang="en-US" sz="3200" dirty="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028"/>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sp>
        <p:nvSpPr>
          <p:cNvPr id="343042" name="Rectangle 1029"/>
          <p:cNvSpPr>
            <a:spLocks noGrp="1" noChangeArrowheads="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63800"/>
            <a:ext cx="4445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8"/>
              </a:srgbClr>
            </a:outerShdw>
          </a:effectLst>
        </p:spPr>
        <p:txBody>
          <a:bodyPr/>
          <a:lstStyle/>
          <a:p>
            <a:pPr eaLnBrk="1" hangingPunct="1">
              <a:defRPr/>
            </a:pPr>
            <a:r>
              <a:rPr lang="ar-JO" sz="7200" dirty="0">
                <a:ea typeface="ＭＳ Ｐゴシック" charset="0"/>
              </a:rPr>
              <a:t>جيم جونز وهيكل </a:t>
            </a:r>
            <a:br>
              <a:rPr lang="ar-JO" sz="7200" dirty="0">
                <a:ea typeface="ＭＳ Ｐゴシック" charset="0"/>
              </a:rPr>
            </a:br>
            <a:r>
              <a:rPr lang="ar-JO" sz="7200" dirty="0">
                <a:ea typeface="ＭＳ Ｐゴシック" charset="0"/>
              </a:rPr>
              <a:t>الشعب</a:t>
            </a:r>
            <a:endParaRPr lang="en-US" dirty="0">
              <a:ea typeface="ＭＳ Ｐゴシック" charset="0"/>
            </a:endParaRPr>
          </a:p>
        </p:txBody>
      </p:sp>
      <p:sp>
        <p:nvSpPr>
          <p:cNvPr id="311299" name="Rectangle 3"/>
          <p:cNvSpPr>
            <a:spLocks noGrp="1" noChangeArrowheads="1"/>
          </p:cNvSpPr>
          <p:nvPr>
            <p:ph type="subTitle" idx="1"/>
          </p:nvPr>
        </p:nvSpPr>
        <p:spPr>
          <a:xfrm>
            <a:off x="3348038" y="4876800"/>
            <a:ext cx="5688012" cy="1752600"/>
          </a:xfrm>
          <a:solidFill>
            <a:srgbClr val="000000"/>
          </a:solidFill>
          <a:effectLst>
            <a:outerShdw blurRad="50800" dist="25399" dir="2700000" algn="ctr" rotWithShape="0">
              <a:srgbClr val="000000">
                <a:alpha val="74998"/>
              </a:srgbClr>
            </a:outerShdw>
          </a:effectLst>
        </p:spPr>
        <p:txBody>
          <a:bodyPr/>
          <a:lstStyle/>
          <a:p>
            <a:pPr eaLnBrk="1" hangingPunct="1">
              <a:defRPr/>
            </a:pPr>
            <a:r>
              <a:rPr lang="ar-JO" dirty="0"/>
              <a:t> لهم عيون مملوة فسقاً </a:t>
            </a:r>
          </a:p>
          <a:p>
            <a:pPr eaLnBrk="1" hangingPunct="1">
              <a:defRPr/>
            </a:pPr>
            <a:r>
              <a:rPr lang="ar-JO" dirty="0"/>
              <a:t>لا تكف عن الخطية</a:t>
            </a:r>
          </a:p>
          <a:p>
            <a:pPr eaLnBrk="1" hangingPunct="1">
              <a:defRPr/>
            </a:pPr>
            <a:r>
              <a:rPr lang="ar-JO" dirty="0"/>
              <a:t>(2 بط 2: 14أ)</a:t>
            </a:r>
            <a:endParaRPr lang="en-US" dirty="0"/>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3200400"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560513"/>
            <a:ext cx="2151063"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11299">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11299">
                                            <p:txEl>
                                              <p:pRg st="1" end="1"/>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Grp="1" noChangeArrowheads="1"/>
          </p:cNvSpPr>
          <p:nvPr>
            <p:ph type="title"/>
          </p:nvPr>
        </p:nvSpPr>
        <p:spPr>
          <a:xfrm>
            <a:off x="0" y="609600"/>
            <a:ext cx="9144000" cy="1143000"/>
          </a:xfrm>
          <a:effectLst>
            <a:outerShdw blurRad="63500" dist="107763" dir="8100000" algn="ctr" rotWithShape="0">
              <a:schemeClr val="tx2">
                <a:alpha val="74998"/>
              </a:schemeClr>
            </a:outerShdw>
          </a:effectLst>
        </p:spPr>
        <p:txBody>
          <a:bodyPr/>
          <a:lstStyle/>
          <a:p>
            <a:pPr eaLnBrk="1" hangingPunct="1">
              <a:defRPr/>
            </a:pPr>
            <a:r>
              <a:rPr lang="ar-JO" sz="6000" dirty="0">
                <a:solidFill>
                  <a:srgbClr val="F8F6FF"/>
                </a:solidFill>
                <a:ea typeface="Osaka" charset="0"/>
                <a:cs typeface="Arial" panose="020B0604020202020204" pitchFamily="34" charset="0"/>
              </a:rPr>
              <a:t>العشيقة الأحدث</a:t>
            </a:r>
            <a:endParaRPr lang="en-US" sz="6000" dirty="0">
              <a:ea typeface="Osaka" charset="0"/>
              <a:cs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dirty="0" err="1">
                <a:solidFill>
                  <a:schemeClr val="bg1"/>
                </a:solidFill>
                <a:ea typeface="ＭＳ Ｐゴシック" charset="0"/>
                <a:cs typeface="ＭＳ Ｐゴシック" charset="0"/>
              </a:rPr>
              <a:t>danbrown.com</a:t>
            </a:r>
            <a:endParaRPr lang="en-US" sz="6000" dirty="0">
              <a:solidFill>
                <a:schemeClr val="bg1"/>
              </a:solidFill>
              <a:ea typeface="ＭＳ Ｐゴシック" charset="0"/>
              <a:cs typeface="ＭＳ Ｐゴシック" charset="0"/>
            </a:endParaRP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4800" b="1" dirty="0">
                <a:solidFill>
                  <a:schemeClr val="bg1"/>
                </a:solidFill>
                <a:latin typeface="Arial" panose="020B0604020202020204" pitchFamily="34" charset="0"/>
                <a:cs typeface="Arial" panose="020B0604020202020204" pitchFamily="34" charset="0"/>
              </a:rPr>
              <a:t>سؤال شائع:</a:t>
            </a:r>
            <a:br>
              <a:rPr lang="en-US"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س: هل أنت مسيحي؟</a:t>
            </a:r>
            <a:br>
              <a:rPr lang="en-US" altLang="ja-JP" sz="4800" b="1" dirty="0">
                <a:solidFill>
                  <a:schemeClr val="bg1"/>
                </a:solidFill>
                <a:latin typeface="Arial" panose="020B0604020202020204" pitchFamily="34" charset="0"/>
                <a:cs typeface="Arial" panose="020B0604020202020204" pitchFamily="34" charset="0"/>
              </a:rPr>
            </a:br>
            <a:r>
              <a:rPr lang="ar-JO" altLang="ja-JP" sz="4800" b="1" dirty="0">
                <a:solidFill>
                  <a:schemeClr val="bg1"/>
                </a:solidFill>
                <a:latin typeface="Arial" panose="020B0604020202020204" pitchFamily="34" charset="0"/>
                <a:cs typeface="Arial" panose="020B0604020202020204" pitchFamily="34" charset="0"/>
              </a:rPr>
              <a:t>ج. نعم</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4918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panose="020B0604020202020204" pitchFamily="34" charset="0"/>
                <a:ea typeface="+mn-ea"/>
                <a:cs typeface="Arial" panose="020B0604020202020204" pitchFamily="34" charset="0"/>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4197" name="Text Box 5"/>
          <p:cNvSpPr txBox="1">
            <a:spLocks noChangeArrowheads="1"/>
          </p:cNvSpPr>
          <p:nvPr/>
        </p:nvSpPr>
        <p:spPr bwMode="auto">
          <a:xfrm>
            <a:off x="441325" y="4759325"/>
            <a:ext cx="3216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يهوه</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 الذكر المفترض)</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64198" name="Text Box 6"/>
          <p:cNvSpPr txBox="1">
            <a:spLocks noChangeArrowheads="1"/>
          </p:cNvSpPr>
          <p:nvPr/>
        </p:nvSpPr>
        <p:spPr bwMode="auto">
          <a:xfrm>
            <a:off x="4876800" y="4759325"/>
            <a:ext cx="3597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الشكينة</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(الإلهة الأنثى المفترضة)</a:t>
            </a:r>
            <a:endParaRPr lang="en-US" sz="28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ar-JO" altLang="ja-JP" sz="4000" dirty="0">
                <a:solidFill>
                  <a:schemeClr val="bg1"/>
                </a:solidFill>
                <a:ea typeface="ＭＳ Ｐゴシック" charset="0"/>
                <a:cs typeface="Arial" panose="020B0604020202020204" pitchFamily="34" charset="0"/>
              </a:rPr>
              <a:t>ملأت سحابة المجد        قصر الله الجديد.</a:t>
            </a:r>
            <a:endParaRPr kumimoji="1" lang="en-US" sz="4000" dirty="0">
              <a:ea typeface="ＭＳ Ｐゴシック" charset="0"/>
              <a:cs typeface="Arial" panose="020B0604020202020204" pitchFamily="34" charset="0"/>
            </a:endParaRPr>
          </a:p>
        </p:txBody>
      </p:sp>
      <p:sp>
        <p:nvSpPr>
          <p:cNvPr id="499715" name="Text Box 3"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latin typeface="Arial" panose="020B0604020202020204" pitchFamily="34" charset="0"/>
                <a:cs typeface="Arial" panose="020B0604020202020204" pitchFamily="34" charset="0"/>
              </a:rPr>
              <a:t>ثم غطت السحابة خيمة الإجتماع وملأ بهاء الرب المسكن.</a:t>
            </a:r>
            <a:endParaRPr lang="en-US" sz="3600" b="1" dirty="0">
              <a:latin typeface="Arial" panose="020B0604020202020204" pitchFamily="34" charset="0"/>
              <a:cs typeface="Arial" panose="020B0604020202020204" pitchFamily="34" charset="0"/>
            </a:endParaRPr>
          </a:p>
          <a:p>
            <a:pPr algn="r"/>
            <a:r>
              <a:rPr lang="ar-JO" sz="2800" b="1" dirty="0">
                <a:latin typeface="Arial" panose="020B0604020202020204" pitchFamily="34" charset="0"/>
                <a:cs typeface="Arial" panose="020B0604020202020204" pitchFamily="34" charset="0"/>
              </a:rPr>
              <a:t>خروج 40: 34</a:t>
            </a:r>
            <a:endParaRPr lang="en-US" sz="2000" dirty="0">
              <a:latin typeface="Arial" panose="020B0604020202020204" pitchFamily="34" charset="0"/>
              <a:cs typeface="Arial" panose="020B0604020202020204" pitchFamily="34" charset="0"/>
            </a:endParaRPr>
          </a:p>
        </p:txBody>
      </p:sp>
      <p:pic>
        <p:nvPicPr>
          <p:cNvPr id="351236" name="Picture 4" descr="taberna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9"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5328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panose="020B0604020202020204" pitchFamily="34" charset="0"/>
                <a:ea typeface="+mn-ea"/>
                <a:cs typeface="Arial" panose="020B0604020202020204" pitchFamily="34" charset="0"/>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ياه</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 الذكر)</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dirty="0">
                <a:solidFill>
                  <a:srgbClr val="FFFFFF"/>
                </a:solidFill>
                <a:latin typeface="Arial" panose="020B0604020202020204" pitchFamily="34" charset="0"/>
                <a:ea typeface="+mn-ea"/>
                <a:cs typeface="Arial" panose="020B0604020202020204" pitchFamily="34" charset="0"/>
              </a:rPr>
              <a:t>هوه</a:t>
            </a:r>
            <a:endParaRPr lang="en-US" sz="2800"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en-US" sz="2800" dirty="0">
                <a:solidFill>
                  <a:srgbClr val="FFFFFF"/>
                </a:solidFill>
                <a:latin typeface="Arial" panose="020B0604020202020204" pitchFamily="34" charset="0"/>
                <a:ea typeface="+mn-ea"/>
                <a:cs typeface="Arial" panose="020B0604020202020204" pitchFamily="34" charset="0"/>
              </a:rPr>
              <a:t>(</a:t>
            </a:r>
            <a:r>
              <a:rPr lang="ar-JO" sz="2800" dirty="0">
                <a:solidFill>
                  <a:srgbClr val="FFFFFF"/>
                </a:solidFill>
                <a:latin typeface="Arial" panose="020B0604020202020204" pitchFamily="34" charset="0"/>
                <a:ea typeface="+mn-ea"/>
                <a:cs typeface="Arial" panose="020B0604020202020204" pitchFamily="34" charset="0"/>
              </a:rPr>
              <a:t>الإلهة الأنثى</a:t>
            </a:r>
            <a:r>
              <a:rPr lang="en-US" sz="2800" dirty="0">
                <a:solidFill>
                  <a:srgbClr val="FFFFFF"/>
                </a:solidFill>
                <a:latin typeface="Arial" panose="020B0604020202020204" pitchFamily="34" charset="0"/>
                <a:ea typeface="+mn-ea"/>
                <a:cs typeface="Arial" panose="020B0604020202020204" pitchFamily="34" charset="0"/>
              </a:rPr>
              <a:t>)</a:t>
            </a:r>
          </a:p>
        </p:txBody>
      </p:sp>
      <p:sp>
        <p:nvSpPr>
          <p:cNvPr id="268295" name="Text Box 7"/>
          <p:cNvSpPr txBox="1">
            <a:spLocks noChangeArrowheads="1"/>
          </p:cNvSpPr>
          <p:nvPr/>
        </p:nvSpPr>
        <p:spPr bwMode="auto">
          <a:xfrm>
            <a:off x="2050776" y="5778362"/>
            <a:ext cx="4572000" cy="769441"/>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4400" dirty="0">
                <a:solidFill>
                  <a:srgbClr val="FFFFFF"/>
                </a:solidFill>
                <a:latin typeface="Arial" panose="020B0604020202020204" pitchFamily="34" charset="0"/>
                <a:ea typeface="+mn-ea"/>
                <a:cs typeface="Arial" panose="020B0604020202020204" pitchFamily="34" charset="0"/>
              </a:rPr>
              <a:t>= يهوه ؟؟</a:t>
            </a:r>
            <a:endParaRPr lang="en-US" sz="4400"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8797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b="1">
                <a:solidFill>
                  <a:srgbClr val="FFFFFF"/>
                </a:solidFill>
                <a:latin typeface="Arial" panose="020B0604020202020204" pitchFamily="34" charset="0"/>
                <a:ea typeface="+mn-ea"/>
                <a:cs typeface="Arial" panose="020B0604020202020204" pitchFamily="34" charset="0"/>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الحقيقة حول اسم الله</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Text Box 4"/>
          <p:cNvSpPr txBox="1">
            <a:spLocks noChangeArrowheads="1"/>
          </p:cNvSpPr>
          <p:nvPr/>
        </p:nvSpPr>
        <p:spPr bwMode="auto">
          <a:xfrm>
            <a:off x="4413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يهوه</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270341" name="Text Box 5"/>
          <p:cNvSpPr txBox="1">
            <a:spLocks noChangeArrowheads="1"/>
          </p:cNvSpPr>
          <p:nvPr/>
        </p:nvSpPr>
        <p:spPr bwMode="auto">
          <a:xfrm>
            <a:off x="5257800" y="1905000"/>
            <a:ext cx="3216275" cy="92333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أدوناي</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270342" name="Text Box 6"/>
          <p:cNvSpPr txBox="1">
            <a:spLocks noChangeArrowheads="1"/>
          </p:cNvSpPr>
          <p:nvPr/>
        </p:nvSpPr>
        <p:spPr bwMode="auto">
          <a:xfrm>
            <a:off x="2117725" y="2936875"/>
            <a:ext cx="4572000"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 يهوه</a:t>
            </a:r>
            <a:endParaRPr lang="en-US" sz="54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548680"/>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١٥-١٧</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556792"/>
            <a:ext cx="5340672" cy="4655951"/>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15 قد تركوا الطريق المستقيم فضل</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وا، تابعين طريق بلعام بن بصور الذي أحب أجرة الإثم.</a:t>
            </a:r>
          </a:p>
          <a:p>
            <a:pPr marL="0" indent="0" algn="r" rtl="1">
              <a:buNone/>
            </a:pPr>
            <a:r>
              <a:rPr lang="ar-SA" sz="3200" b="1" dirty="0">
                <a:solidFill>
                  <a:schemeClr val="bg1"/>
                </a:solidFill>
                <a:cs typeface="Arial" panose="020B0604020202020204" pitchFamily="34" charset="0"/>
              </a:rPr>
              <a:t>16 ولكنه حصل على توبيخ تعديه، إذ منع حماقة النبي حمار أعجم ناطقا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بصوت إنسان.</a:t>
            </a:r>
          </a:p>
          <a:p>
            <a:pPr marL="0" indent="0" algn="r" rtl="1">
              <a:buNone/>
            </a:pPr>
            <a:r>
              <a:rPr lang="ar-SA" sz="3200" b="1" dirty="0">
                <a:solidFill>
                  <a:schemeClr val="bg1"/>
                </a:solidFill>
                <a:cs typeface="Arial" panose="020B0604020202020204" pitchFamily="34" charset="0"/>
              </a:rPr>
              <a:t>17 هؤلاء هم آبار بلا ماء، غيوم يسوقها النوء</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الذين قد حفظ لهم قتام الظلام إلى الأبد.</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36215282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الإستعداد لامتلاك الأرض</a:t>
              </a:r>
              <a:endParaRPr kumimoji="0" lang="en-US" altLang="zh-CN" sz="3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القديم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التأجيل بسبب عدم الإيمان</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الجديد</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1 – 10 :10</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25 : 18</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26 - 36</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 </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أمانة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تأديب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تذمر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الترتيب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الفوضى</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إعادة الترتيب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جبل سيناء</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مؤاب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يوم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38 سنة, 3 شهور, 10 أيام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شهور</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التنظيم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4)</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التقديس</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 1 –</a:t>
              </a:r>
              <a:br>
                <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10 : 10)</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قادش</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12 : 16)</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قادش</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13 - 14</a:t>
              </a: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(15 – 19)</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 21)</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(22 – 25)</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أحكام الأرض</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27)</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الذبائح والنذور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(28 – 30)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التحضيرات الأخيرة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(31 – 36)</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15078"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135</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algn="r" rtl="1" eaLnBrk="1" hangingPunct="1"/>
            <a:r>
              <a:rPr lang="ar-JO" sz="4000" dirty="0">
                <a:solidFill>
                  <a:srgbClr val="000000"/>
                </a:solidFill>
              </a:rPr>
              <a:t>عدد</a:t>
            </a:r>
            <a:endParaRPr lang="en-US" b="1" dirty="0">
              <a:solidFill>
                <a:srgbClr val="000000"/>
              </a:solidFill>
            </a:endParaRPr>
          </a:p>
        </p:txBody>
      </p:sp>
    </p:spTree>
    <p:extLst>
      <p:ext uri="{BB962C8B-B14F-4D97-AF65-F5344CB8AC3E}">
        <p14:creationId xmlns:p14="http://schemas.microsoft.com/office/powerpoint/2010/main" val="1867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79"/>
                                        </p:tgtEl>
                                        <p:attrNameLst>
                                          <p:attrName>style.visibility</p:attrName>
                                        </p:attrNameLst>
                                      </p:cBhvr>
                                      <p:to>
                                        <p:strVal val="visible"/>
                                      </p:to>
                                    </p:set>
                                    <p:anim calcmode="lin" valueType="num">
                                      <p:cBhvr>
                                        <p:cTn id="7" dur="1000" fill="hold"/>
                                        <p:tgtEl>
                                          <p:spTgt spid="215079"/>
                                        </p:tgtEl>
                                        <p:attrNameLst>
                                          <p:attrName>ppt_w</p:attrName>
                                        </p:attrNameLst>
                                      </p:cBhvr>
                                      <p:tavLst>
                                        <p:tav tm="0">
                                          <p:val>
                                            <p:strVal val="#ppt_w*0.70"/>
                                          </p:val>
                                        </p:tav>
                                        <p:tav tm="100000">
                                          <p:val>
                                            <p:strVal val="#ppt_w"/>
                                          </p:val>
                                        </p:tav>
                                      </p:tavLst>
                                    </p:anim>
                                    <p:anim calcmode="lin" valueType="num">
                                      <p:cBhvr>
                                        <p:cTn id="8" dur="1000" fill="hold"/>
                                        <p:tgtEl>
                                          <p:spTgt spid="215079"/>
                                        </p:tgtEl>
                                        <p:attrNameLst>
                                          <p:attrName>ppt_h</p:attrName>
                                        </p:attrNameLst>
                                      </p:cBhvr>
                                      <p:tavLst>
                                        <p:tav tm="0">
                                          <p:val>
                                            <p:strVal val="#ppt_h"/>
                                          </p:val>
                                        </p:tav>
                                        <p:tav tm="100000">
                                          <p:val>
                                            <p:strVal val="#ppt_h"/>
                                          </p:val>
                                        </p:tav>
                                      </p:tavLst>
                                    </p:anim>
                                    <p:animEffect transition="in" filter="fade">
                                      <p:cBhvr>
                                        <p:cTn id="9" dur="1000"/>
                                        <p:tgtEl>
                                          <p:spTgt spid="21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63F2FB4-B756-8C71-2877-5643D09FD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73"/>
          <a:stretch/>
        </p:blipFill>
        <p:spPr bwMode="auto">
          <a:xfrm>
            <a:off x="1" y="73714"/>
            <a:ext cx="9116824" cy="6946237"/>
          </a:xfrm>
          <a:prstGeom prst="rect">
            <a:avLst/>
          </a:prstGeom>
          <a:noFill/>
          <a:extLst>
            <a:ext uri="{909E8E84-426E-40DD-AFC4-6F175D3DCCD1}">
              <a14:hiddenFill xmlns:a14="http://schemas.microsoft.com/office/drawing/2010/main">
                <a:solidFill>
                  <a:srgbClr val="FFFFFF"/>
                </a:solidFill>
              </a14:hiddenFill>
            </a:ext>
          </a:extLst>
        </p:spPr>
      </p:pic>
      <p:sp>
        <p:nvSpPr>
          <p:cNvPr id="262145" name="Rectangle 2"/>
          <p:cNvSpPr>
            <a:spLocks noGrp="1" noChangeArrowheads="1"/>
          </p:cNvSpPr>
          <p:nvPr>
            <p:ph type="title"/>
          </p:nvPr>
        </p:nvSpPr>
        <p:spPr>
          <a:xfrm>
            <a:off x="14024" y="27165"/>
            <a:ext cx="8928100" cy="1143000"/>
          </a:xfrm>
        </p:spPr>
        <p:txBody>
          <a:bodyPr/>
          <a:lstStyle/>
          <a:p>
            <a:pPr eaLnBrk="1" hangingPunct="1"/>
            <a:r>
              <a:rPr lang="ar-JO" dirty="0">
                <a:solidFill>
                  <a:srgbClr val="FFFFFF"/>
                </a:solidFill>
              </a:rPr>
              <a:t>المعلمون الكذبة</a:t>
            </a:r>
            <a:endParaRPr lang="en-US" dirty="0">
              <a:solidFill>
                <a:srgbClr val="FFFFFF"/>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04" y="5251571"/>
            <a:ext cx="2968341" cy="1776236"/>
          </a:xfrm>
          <a:prstGeom prst="rect">
            <a:avLst/>
          </a:prstGeom>
        </p:spPr>
      </p:pic>
      <p:sp>
        <p:nvSpPr>
          <p:cNvPr id="2" name="Rectangle 2">
            <a:extLst>
              <a:ext uri="{FF2B5EF4-FFF2-40B4-BE49-F238E27FC236}">
                <a16:creationId xmlns:a16="http://schemas.microsoft.com/office/drawing/2014/main" id="{8377E605-3895-05FC-9489-7A3A5FEF1617}"/>
              </a:ext>
            </a:extLst>
          </p:cNvPr>
          <p:cNvSpPr txBox="1">
            <a:spLocks noChangeArrowheads="1"/>
          </p:cNvSpPr>
          <p:nvPr/>
        </p:nvSpPr>
        <p:spPr bwMode="auto">
          <a:xfrm>
            <a:off x="27177" y="1352943"/>
            <a:ext cx="4832856" cy="445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eaLnBrk="1" hangingPunct="1"/>
            <a:r>
              <a:rPr lang="ar-JO" sz="4000" kern="0" dirty="0">
                <a:solidFill>
                  <a:srgbClr val="FFFFFF"/>
                </a:solidFill>
              </a:rPr>
              <a:t>خلاصة القول هو أن الروح القدس لن يبكتك مطلقاً على خطاياك، كما أنه لا يأتي ليشير إلى أخطائك. </a:t>
            </a:r>
            <a:endParaRPr lang="en-US" sz="4000" kern="0" dirty="0">
              <a:solidFill>
                <a:srgbClr val="FFFFFF"/>
              </a:solidFill>
            </a:endParaRPr>
          </a:p>
        </p:txBody>
      </p:sp>
      <p:sp>
        <p:nvSpPr>
          <p:cNvPr id="4" name="Rectangle 2">
            <a:extLst>
              <a:ext uri="{FF2B5EF4-FFF2-40B4-BE49-F238E27FC236}">
                <a16:creationId xmlns:a16="http://schemas.microsoft.com/office/drawing/2014/main" id="{8C34DDC5-E6E6-AD68-08E3-B740275FE8D5}"/>
              </a:ext>
            </a:extLst>
          </p:cNvPr>
          <p:cNvSpPr txBox="1">
            <a:spLocks noChangeArrowheads="1"/>
          </p:cNvSpPr>
          <p:nvPr/>
        </p:nvSpPr>
        <p:spPr bwMode="auto">
          <a:xfrm>
            <a:off x="27175" y="5985857"/>
            <a:ext cx="4976873" cy="980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eaLnBrk="1" hangingPunct="1"/>
            <a:r>
              <a:rPr lang="ar-JO" sz="2800" kern="0" dirty="0">
                <a:solidFill>
                  <a:srgbClr val="FFFFFF"/>
                </a:solidFill>
              </a:rPr>
              <a:t>جوزيف برنس</a:t>
            </a:r>
            <a:br>
              <a:rPr lang="en-US" sz="2800" kern="0" dirty="0">
                <a:solidFill>
                  <a:srgbClr val="FFFFFF"/>
                </a:solidFill>
              </a:rPr>
            </a:br>
            <a:r>
              <a:rPr lang="ar-JO" sz="2800" kern="0" dirty="0">
                <a:solidFill>
                  <a:srgbClr val="FFFFFF"/>
                </a:solidFill>
              </a:rPr>
              <a:t>معين للحكم، 134</a:t>
            </a:r>
            <a:endParaRPr lang="en-US" sz="2800" kern="0" dirty="0">
              <a:solidFill>
                <a:srgbClr val="FFFFFF"/>
              </a:solidFill>
            </a:endParaRPr>
          </a:p>
        </p:txBody>
      </p:sp>
    </p:spTree>
    <p:extLst>
      <p:ext uri="{BB962C8B-B14F-4D97-AF65-F5344CB8AC3E}">
        <p14:creationId xmlns:p14="http://schemas.microsoft.com/office/powerpoint/2010/main" val="113679929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rPr>
              <a:t>مملكة سيحون</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rPr>
              <a:t>مملكة عوج</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موآب</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الأمم المتجاورة مرتبطة بالدم</a:t>
            </a:r>
            <a:endParaRPr kumimoji="0" lang="en-US"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إذرعي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9"/>
            <a:ext cx="206082" cy="677105"/>
            <a:chOff x="6972297" y="5071534"/>
            <a:chExt cx="206026" cy="677269"/>
          </a:xfrm>
        </p:grpSpPr>
        <p:sp>
          <p:nvSpPr>
            <p:cNvPr id="2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rPr>
              <a:t>أحداث شرق الأردن</a:t>
            </a:r>
            <a:endParaRPr kumimoji="1" lang="en-US" dirty="0">
              <a:solidFill>
                <a:srgbClr val="FFFFFF"/>
              </a:solidFill>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ياهص</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4"/>
            <a:ext cx="206082" cy="677105"/>
            <a:chOff x="6972297" y="5071534"/>
            <a:chExt cx="206026" cy="677269"/>
          </a:xfrm>
        </p:grpSpPr>
        <p:sp>
          <p:nvSpPr>
            <p:cNvPr id="25"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6"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الإنتصار على سيحون وعوج</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(عدد 21: 21- 35).</a:t>
            </a: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فشل بالاق في تحويل الله ضد إسرائيل – ومباركتهم من بلعام (عدد 22- 24)</a:t>
            </a:r>
            <a:endParaRPr kumimoji="1"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08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dirty="0"/>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ar-JO" dirty="0">
                <a:solidFill>
                  <a:srgbClr val="FFFFFF"/>
                </a:solidFill>
              </a:rPr>
              <a:t>قصة بلعام</a:t>
            </a:r>
            <a:endParaRPr kumimoji="1" lang="en-US" dirty="0">
              <a:solidFill>
                <a:srgbClr val="FFFFFF"/>
              </a:solidFill>
            </a:endParaRPr>
          </a:p>
        </p:txBody>
      </p:sp>
      <p:sp>
        <p:nvSpPr>
          <p:cNvPr id="296962"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99928"/>
      </p:ext>
    </p:extLst>
  </p:cSld>
  <p:clrMapOvr>
    <a:masterClrMapping/>
  </p:clrMapOvr>
  <p:transition spd="med">
    <p:randomBar dir="ver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15 قد تركوا الطريق المستقيم فضلوا، تابعين طريق بلعام بن بصور الذي أحب أجرة الإثم.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16 ولكنه حصل على توبيخ تعديه، إذ منع حماقة النبي حمار أعجم ناطقاً بصوت إنسان.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dirty="0">
                <a:ea typeface="+mj-ea"/>
              </a:rPr>
              <a:t> </a:t>
            </a:r>
            <a:r>
              <a:rPr lang="ar-JO" sz="2800" dirty="0">
                <a:ea typeface="+mj-ea"/>
              </a:rPr>
              <a:t>2 بط 2: 15- 16</a:t>
            </a:r>
            <a:endParaRPr lang="en-US" sz="2800" dirty="0">
              <a:ea typeface="+mj-ea"/>
            </a:endParaRPr>
          </a:p>
        </p:txBody>
      </p:sp>
    </p:spTree>
    <p:extLst>
      <p:ext uri="{BB962C8B-B14F-4D97-AF65-F5344CB8AC3E}">
        <p14:creationId xmlns:p14="http://schemas.microsoft.com/office/powerpoint/2010/main" val="779596850"/>
      </p:ext>
    </p:extLst>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الإنتصار على سيحون وعوج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 21: 21- 35)</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نجح بالاق في تأليب إسرائيل ضد الله – والفجور في بيت فغور (عد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dirty="0">
                <a:effectLst>
                  <a:glow rad="165100">
                    <a:schemeClr val="tx1">
                      <a:alpha val="96000"/>
                    </a:schemeClr>
                  </a:glow>
                </a:effectLst>
              </a:rPr>
              <a:t>أحداث شرق الأردن</a:t>
            </a:r>
            <a:endParaRPr lang="en-US" sz="5400" dirty="0">
              <a:effectLst>
                <a:glow rad="165100">
                  <a:schemeClr val="tx1">
                    <a:alpha val="96000"/>
                  </a:schemeClr>
                </a:glow>
              </a:effectLst>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 فغور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4136989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ويل لهم لأنهم سلكوا طريق قايين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وانصبوا إلى ضلالة بلعام لأجل أجرة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وهلكوا في مشاجرة قورح.</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يهوذا 11</a:t>
            </a:r>
            <a:endParaRPr lang="en-US" sz="2800" dirty="0">
              <a:ea typeface="+mj-ea"/>
            </a:endParaRPr>
          </a:p>
        </p:txBody>
      </p:sp>
    </p:spTree>
    <p:extLst>
      <p:ext uri="{BB962C8B-B14F-4D97-AF65-F5344CB8AC3E}">
        <p14:creationId xmlns:p14="http://schemas.microsoft.com/office/powerpoint/2010/main" val="1363668897"/>
      </p:ext>
    </p:extLst>
  </p:cSld>
  <p:clrMapOvr>
    <a:masterClrMapping/>
  </p:clrMapOvr>
  <p:transition spd="med">
    <p:randomBar dir="ver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ar-JO" sz="3600" dirty="0">
                <a:solidFill>
                  <a:srgbClr val="FFFFFF"/>
                </a:solidFill>
              </a:rPr>
              <a:t>قصة بلعام (عد 22- 24)</a:t>
            </a:r>
            <a:endParaRPr kumimoji="1" lang="en-US" sz="3600" dirty="0">
              <a:solidFill>
                <a:srgbClr val="FFFFFF"/>
              </a:solidFill>
            </a:endParaRPr>
          </a:p>
        </p:txBody>
      </p:sp>
      <p:sp>
        <p:nvSpPr>
          <p:cNvPr id="305154"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5"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ألّبَ بالاق إسرائيل</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الله عن طريق</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الفجور في بيت فغور</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pic>
        <p:nvPicPr>
          <p:cNvPr id="3051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528778"/>
      </p:ext>
    </p:extLst>
  </p:cSld>
  <p:clrMapOvr>
    <a:masterClrMapping/>
  </p:clrMapOvr>
  <p:transition spd="med">
    <p:randomBar dir="ver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369331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 ولكن عندي عليك قليل: أن عندك هناك قوماً متمسكين بتعليم بلعام، الذي كان يعلم بالاق أن يلقي معثرة أمام بني إسرائيل: أن يأكلوا ما ذبح للأوثان ويزنوا.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 هكذا عندك أنت أيضاً قوم متمسكون بتعليم النقولاويين الذي أبغضه.</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رؤيا 2: 14- 15</a:t>
            </a:r>
            <a:endParaRPr lang="en-US" sz="2800"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dirty="0">
                <a:ea typeface="ＭＳ Ｐゴシック" charset="0"/>
                <a:cs typeface="ＭＳ Ｐゴシック" charset="0"/>
              </a:rPr>
              <a:t>The Agony of Deceit</a:t>
            </a:r>
            <a:endParaRPr kumimoji="1" lang="en-US" dirty="0">
              <a:solidFill>
                <a:srgbClr val="FFFFFF"/>
              </a:solidFill>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768483"/>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١٨-١٩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700808"/>
            <a:ext cx="5332730" cy="4482531"/>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18 لأنهم إذ ينطقون بعظائم البطل، يخدعون بشهوات الجسد في الدعارة، من هرب قليلا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من الذين يسيرون في الضلال،</a:t>
            </a:r>
          </a:p>
          <a:p>
            <a:pPr marL="0" indent="0" algn="r" rtl="1">
              <a:buNone/>
            </a:pPr>
            <a:r>
              <a:rPr lang="ar-SA" sz="3200" b="1" dirty="0">
                <a:solidFill>
                  <a:schemeClr val="bg1"/>
                </a:solidFill>
                <a:cs typeface="Arial" panose="020B0604020202020204" pitchFamily="34" charset="0"/>
              </a:rPr>
              <a:t>19 واعدين إياهم بالحرية وهم أنفسهم عبيد الفساد</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لأن ما انغلب منه أحد، فهو له مستعبد أيضا</a:t>
            </a:r>
            <a:r>
              <a:rPr lang="ar-JO" sz="3200" b="1" dirty="0">
                <a:solidFill>
                  <a:schemeClr val="bg1"/>
                </a:solidFill>
                <a:cs typeface="Arial" panose="020B0604020202020204" pitchFamily="34" charset="0"/>
              </a:rPr>
              <a:t>ً.</a:t>
            </a:r>
            <a:endParaRPr lang="ar-SA" sz="3200" b="1" dirty="0">
              <a:solidFill>
                <a:schemeClr val="bg1"/>
              </a:solidFill>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78657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ar-JO" sz="4000" dirty="0"/>
              <a:t>تحولت الكنائس في إنجلترا إلى حانات.</a:t>
            </a:r>
            <a:endParaRPr lang="en-US" sz="4000" dirty="0"/>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15193795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358573"/>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٢٠-٢٢</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090571"/>
            <a:ext cx="5412680" cy="5395744"/>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20 لأنه إذا كانوا بعدما هربوا من نجاسات العالم، بمعرفة الرب والمخلص يسوع المسيح، يرتبكون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فيها فينغلبون، فقد صارت لهم الأواخر أشر من الأوائل.</a:t>
            </a:r>
          </a:p>
          <a:p>
            <a:pPr marL="0" indent="0" algn="r" rtl="1">
              <a:buNone/>
            </a:pPr>
            <a:r>
              <a:rPr lang="ar-SA" sz="3200" b="1" dirty="0">
                <a:solidFill>
                  <a:schemeClr val="bg1"/>
                </a:solidFill>
                <a:cs typeface="Arial" panose="020B0604020202020204" pitchFamily="34" charset="0"/>
              </a:rPr>
              <a:t>21 لأنه كان خيرا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لهم لو لم يعرفوا طريق البر، من أنهم بعدما عرفوا، يرتدون عن الوصية المقدسة المسلمة لهم.</a:t>
            </a:r>
          </a:p>
          <a:p>
            <a:pPr marL="0" indent="0" algn="r" rtl="1">
              <a:buNone/>
            </a:pPr>
            <a:r>
              <a:rPr lang="ar-SA" sz="3200" b="1" dirty="0">
                <a:solidFill>
                  <a:schemeClr val="bg1"/>
                </a:solidFill>
                <a:cs typeface="Arial" panose="020B0604020202020204" pitchFamily="34" charset="0"/>
              </a:rPr>
              <a:t>22 قد أصابهم ما في المثل الصادق: كلب قد عاد إلى قيئه، وخنزيرة مغتسلة إلى مراغة الحمأة.</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5582698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43910" y="73400"/>
            <a:ext cx="8060537" cy="827978"/>
          </a:xfrm>
        </p:spPr>
        <p:txBody>
          <a:bodyPr anchor="ctr">
            <a:normAutofit/>
          </a:bodyPr>
          <a:lstStyle/>
          <a:p>
            <a:pPr marL="0" indent="0" algn="ctr">
              <a:buNone/>
            </a:pPr>
            <a:r>
              <a:rPr lang="ar-SA"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يهوذا ١ : ١٠-١٢</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209064" y="1124744"/>
            <a:ext cx="8725872" cy="5373298"/>
          </a:xfrm>
        </p:spPr>
        <p:txBody>
          <a:bodyPr vert="horz" lIns="91440" tIns="45720" rIns="91440" bIns="45720" rtlCol="0">
            <a:noAutofit/>
          </a:bodyPr>
          <a:lstStyle/>
          <a:p>
            <a:pPr marL="0" indent="0" algn="r">
              <a:buNone/>
            </a:pP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10 ولكن هؤلاء يفترون على ما لا يعلمون</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وأما ما يفهمونه بالطبيعة، كالحيوانات غير الناطقة، ففي ذلك يفسدون</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11 </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ويل لهم لأنهم سلكوا طريق قايين، وانصبوا إلى ضلالة بلعام لأجل أجرة، وهلكوا في مشاجرة قورح</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12 </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هؤلاء صخور في ولائمكم المحبية، صانعين ولائم معا</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بلا خوف راعين أنفسهم. غيوم بلا ماء تحملها الرياح</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أشجار خريفية بلا ثمر ميتة مضاعفا</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مقتلعة.</a:t>
            </a:r>
          </a:p>
        </p:txBody>
      </p:sp>
    </p:spTree>
    <p:extLst>
      <p:ext uri="{BB962C8B-B14F-4D97-AF65-F5344CB8AC3E}">
        <p14:creationId xmlns:p14="http://schemas.microsoft.com/office/powerpoint/2010/main" val="4031225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01804" y="73400"/>
            <a:ext cx="7958627" cy="827978"/>
          </a:xfrm>
        </p:spPr>
        <p:txBody>
          <a:bodyPr vert="horz" lIns="91440" tIns="45720" rIns="91440" bIns="45720" rtlCol="0" anchor="ctr">
            <a:normAutofit/>
          </a:bodyPr>
          <a:lstStyle/>
          <a:p>
            <a:pPr algn="ctr"/>
            <a:r>
              <a:rPr lang="ar-SA"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يهوذا ١ : ١٣-١٦</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35496" y="1412776"/>
            <a:ext cx="8878663" cy="4632094"/>
          </a:xfrm>
        </p:spPr>
        <p:txBody>
          <a:bodyPr vert="horz" lIns="91440" tIns="45720" rIns="91440" bIns="45720" rtlCol="0">
            <a:noAutofit/>
          </a:bodyPr>
          <a:lstStyle/>
          <a:p>
            <a:pPr marL="0" indent="0" algn="r">
              <a:buNone/>
            </a:pP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13 أمواج بحر هائجة مزبدة بخزيهم، نجوم تائهة محفوظ لها قتام الظلام إلى الأبد 14 وتنبأ عن هؤلاء أيضاً أخنوخ السابع من آدم قائلا: هوذا قد جاء الرب في ربوات قديسيه 15 ليصنع دينونة على الجميع، ويعاقب جميع فجارهم على جميع أعمال فجورهم التي فجروا بها، وعلى جميع الكلمات الصعبة التي تكلم بها عليه خطاة فجار 16 هؤلاء هم مدمدمون متشكون، سالكون بحسب شهواتهم، وفمهم يتكلم بعظائم، يحابون بالوجوه من أجل المنفعة.</a:t>
            </a:r>
            <a:endParaRPr lang="en-US"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714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5458" y="472966"/>
            <a:ext cx="4211038" cy="1116369"/>
          </a:xfrm>
        </p:spPr>
        <p:txBody>
          <a:bodyPr anchor="t">
            <a:noAutofit/>
          </a:bodyPr>
          <a:lstStyle/>
          <a:p>
            <a:pPr algn="r"/>
            <a:r>
              <a:rPr lang="ar-JO" sz="2800" b="1" dirty="0">
                <a:solidFill>
                  <a:schemeClr val="bg1"/>
                </a:solidFill>
                <a:latin typeface="Arial" panose="020B0604020202020204" pitchFamily="34" charset="0"/>
                <a:cs typeface="Arial" panose="020B0604020202020204" pitchFamily="34" charset="0"/>
              </a:rPr>
              <a:t>المعلمون الكذبة مستعبدون لـِ:</a:t>
            </a:r>
            <a:endParaRPr lang="en-US" sz="28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640259" y="1519908"/>
            <a:ext cx="4503741" cy="5338092"/>
          </a:xfrm>
        </p:spPr>
        <p:txBody>
          <a:bodyPr>
            <a:noAutofit/>
          </a:bodyPr>
          <a:lstStyle/>
          <a:p>
            <a:pPr algn="r" rtl="1"/>
            <a:r>
              <a:rPr lang="ar-JO" b="1" i="1" dirty="0">
                <a:solidFill>
                  <a:schemeClr val="bg1"/>
                </a:solidFill>
                <a:latin typeface="Arial" panose="020B0604020202020204" pitchFamily="34" charset="0"/>
                <a:cs typeface="Arial" panose="020B0604020202020204" pitchFamily="34" charset="0"/>
              </a:rPr>
              <a:t>المال (وما يستطيع أن يشتريه)</a:t>
            </a:r>
          </a:p>
          <a:p>
            <a:pPr algn="r" rtl="1"/>
            <a:r>
              <a:rPr lang="ar-JO" b="1" dirty="0">
                <a:solidFill>
                  <a:schemeClr val="bg1"/>
                </a:solidFill>
                <a:latin typeface="Arial" panose="020B0604020202020204" pitchFamily="34" charset="0"/>
                <a:cs typeface="Arial" panose="020B0604020202020204" pitchFamily="34" charset="0"/>
              </a:rPr>
              <a:t>الشهوة الجنسية للنساء والضعفاء من الرجال / الأولاد (سدوم وعمورة)</a:t>
            </a:r>
            <a:endParaRPr lang="en-SG" b="1" dirty="0">
              <a:solidFill>
                <a:schemeClr val="bg1"/>
              </a:solidFill>
              <a:latin typeface="Arial" panose="020B0604020202020204" pitchFamily="34" charset="0"/>
              <a:cs typeface="Arial" panose="020B0604020202020204" pitchFamily="34" charset="0"/>
            </a:endParaRPr>
          </a:p>
          <a:p>
            <a:pPr algn="r" rtl="1"/>
            <a:r>
              <a:rPr lang="ar-JO" b="1" i="1" dirty="0">
                <a:solidFill>
                  <a:schemeClr val="bg1"/>
                </a:solidFill>
                <a:latin typeface="Arial" panose="020B0604020202020204" pitchFamily="34" charset="0"/>
                <a:cs typeface="Arial" panose="020B0604020202020204" pitchFamily="34" charset="0"/>
              </a:rPr>
              <a:t>الكبرياء (القوة): التلفظ بالشر على أصحاب السلطة والتكبر على أنفسهم من خلال تعظيم أنفسهم والإستهزاء بالجميع.</a:t>
            </a:r>
            <a:br>
              <a:rPr lang="en-SG" sz="700" b="1" dirty="0">
                <a:solidFill>
                  <a:schemeClr val="bg1"/>
                </a:solidFill>
                <a:latin typeface="Arial" panose="020B0604020202020204" pitchFamily="34" charset="0"/>
                <a:cs typeface="Arial" panose="020B0604020202020204" pitchFamily="34" charset="0"/>
              </a:rPr>
            </a:br>
            <a:endParaRPr lang="en-SG" sz="7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8341893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5029201" y="560390"/>
            <a:ext cx="4114784" cy="1016162"/>
          </a:xfrm>
        </p:spPr>
        <p:txBody>
          <a:bodyPr anchor="t">
            <a:noAutofit/>
          </a:bodyPr>
          <a:lstStyle/>
          <a:p>
            <a:r>
              <a:rPr lang="ar-JO" sz="2800" b="1" dirty="0">
                <a:solidFill>
                  <a:schemeClr val="bg1"/>
                </a:solidFill>
                <a:latin typeface="Arial" panose="020B0604020202020204" pitchFamily="34" charset="0"/>
                <a:cs typeface="Arial" panose="020B0604020202020204" pitchFamily="34" charset="0"/>
              </a:rPr>
              <a:t>كن منتبهاً من المعلمين الكذبة:</a:t>
            </a:r>
            <a:endParaRPr lang="en-US" sz="28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5029201" y="1734208"/>
            <a:ext cx="3946358" cy="4981902"/>
          </a:xfrm>
        </p:spPr>
        <p:txBody>
          <a:bodyPr>
            <a:noAutofit/>
          </a:bodyPr>
          <a:lstStyle/>
          <a:p>
            <a:pPr algn="r" rtl="1"/>
            <a:r>
              <a:rPr lang="ar-JO" sz="2400" b="1" dirty="0">
                <a:solidFill>
                  <a:schemeClr val="bg1"/>
                </a:solidFill>
                <a:latin typeface="Arial" panose="020B0604020202020204" pitchFamily="34" charset="0"/>
                <a:cs typeface="Arial" panose="020B0604020202020204" pitchFamily="34" charset="0"/>
              </a:rPr>
              <a:t>إنهم تهديد لشعب الله.</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إنهم خادعون ودقيقون.</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عقيدتهم مدمرة.</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تأثيرهم مغري.</a:t>
            </a:r>
            <a:endParaRPr lang="en-SG" sz="2400" b="1" dirty="0">
              <a:solidFill>
                <a:schemeClr val="bg1"/>
              </a:solidFill>
              <a:latin typeface="Arial" panose="020B0604020202020204" pitchFamily="34" charset="0"/>
              <a:cs typeface="Arial" panose="020B0604020202020204" pitchFamily="34" charset="0"/>
            </a:endParaRPr>
          </a:p>
          <a:p>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دوافعهم غير نقية.</a:t>
            </a:r>
            <a:br>
              <a:rPr lang="en-SG" sz="2400" b="1" dirty="0">
                <a:solidFill>
                  <a:schemeClr val="bg1"/>
                </a:solidFill>
                <a:latin typeface="Arial" panose="020B0604020202020204" pitchFamily="34" charset="0"/>
                <a:cs typeface="Arial" panose="020B0604020202020204" pitchFamily="34" charset="0"/>
              </a:rPr>
            </a:br>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تعليمهم ونمط حياتهم لا يمجدان الله.</a:t>
            </a:r>
            <a:endParaRPr lang="en-SG" sz="2400" b="1" dirty="0">
              <a:solidFill>
                <a:schemeClr val="bg1"/>
              </a:solidFill>
              <a:latin typeface="Arial" panose="020B0604020202020204" pitchFamily="34" charset="0"/>
              <a:cs typeface="Arial" panose="020B0604020202020204" pitchFamily="34" charset="0"/>
            </a:endParaRPr>
          </a:p>
          <a:p>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يتجهون إلى دمار أبدي.</a:t>
            </a:r>
            <a:endParaRPr lang="en-SG" sz="2400" b="1" dirty="0">
              <a:solidFill>
                <a:schemeClr val="bg1"/>
              </a:solidFill>
              <a:latin typeface="Arial" panose="020B0604020202020204" pitchFamily="34" charset="0"/>
              <a:cs typeface="Arial" panose="020B0604020202020204" pitchFamily="34" charset="0"/>
            </a:endParaRPr>
          </a:p>
          <a:p>
            <a:br>
              <a:rPr lang="en-SG" sz="1000" b="1" dirty="0">
                <a:solidFill>
                  <a:schemeClr val="bg1"/>
                </a:solidFill>
                <a:latin typeface="Arial" panose="020B0604020202020204" pitchFamily="34" charset="0"/>
                <a:cs typeface="Arial" panose="020B0604020202020204" pitchFamily="34" charset="0"/>
              </a:rPr>
            </a:br>
            <a:endParaRPr lang="en-SG" sz="10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7875355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page&#10;&#10;Description automatically generated with medium confidence">
            <a:extLst>
              <a:ext uri="{FF2B5EF4-FFF2-40B4-BE49-F238E27FC236}">
                <a16:creationId xmlns:a16="http://schemas.microsoft.com/office/drawing/2014/main" id="{1DD3E7F1-A295-1647-8972-7A45FEDF6F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34" r="2348" b="-1"/>
          <a:stretch/>
        </p:blipFill>
        <p:spPr>
          <a:xfrm>
            <a:off x="0" y="1"/>
            <a:ext cx="9158385" cy="6495392"/>
          </a:xfrm>
          <a:prstGeom prst="rect">
            <a:avLst/>
          </a:prstGeom>
        </p:spPr>
      </p:pic>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0" y="332656"/>
            <a:ext cx="8844455" cy="1166506"/>
          </a:xfrm>
          <a:solidFill>
            <a:schemeClr val="tx1"/>
          </a:solidFill>
        </p:spPr>
        <p:txBody>
          <a:bodyPr>
            <a:noAutofit/>
          </a:bodyPr>
          <a:lstStyle/>
          <a:p>
            <a:pPr algn="ctr"/>
            <a:r>
              <a:rPr lang="ar-JO" sz="4000" b="1" dirty="0">
                <a:solidFill>
                  <a:schemeClr val="bg1"/>
                </a:solidFill>
                <a:latin typeface="Arial" panose="020B0604020202020204" pitchFamily="34" charset="0"/>
                <a:cs typeface="Arial" panose="020B0604020202020204" pitchFamily="34" charset="0"/>
              </a:rPr>
              <a:t>مقارنة بين</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نوح، لوط وبلعام</a:t>
            </a:r>
            <a:endParaRPr lang="en-US" sz="40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298" y="1787869"/>
            <a:ext cx="9033642" cy="3585410"/>
          </a:xfrm>
        </p:spPr>
        <p:txBody>
          <a:bodyPr>
            <a:noAutofit/>
          </a:bodyPr>
          <a:lstStyle/>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كان نوح كارزاً للبر، رجل النزاهة والطهارة، حفظ نفسه منفصلاً عن العالم، مع أنه لم يتبعه أحد إلا عائلته المباشرة.</a:t>
            </a:r>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عرف لوط الحق وحفظ نفسه نقياً، لكنه لم يحفظ نفسه منفصلاً، نتيجة لذلك فقد خسر عائلته، كره لوط الشر في سدوم، مع أنه عاش في وسطهم وبذلك عرَّض بناته وزوجته للتأثيرات الشريرة.</a:t>
            </a:r>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لم يتبع بلعام طرق الخطية فحسب، لكنه شجع الآخرين على عمل الخطية، فأخبر بالاق كيف يغوي الشعب الإسرائيلي ونجحت خطته، خسر لوط عائلته أما بلعام فقد خسر حياته. </a:t>
            </a:r>
            <a:br>
              <a:rPr lang="en-SG" sz="12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br>
            <a:endParaRPr lang="en-SG" sz="12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linds(horizont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blinds(horizontal)">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A5205-CA23-284A-B41A-9AE8448CA3C0}"/>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9250" r="-1" b="6374"/>
          <a:stretch/>
        </p:blipFill>
        <p:spPr>
          <a:xfrm>
            <a:off x="15" y="857258"/>
            <a:ext cx="9143985" cy="5143492"/>
          </a:xfrm>
          <a:prstGeom prst="rect">
            <a:avLst/>
          </a:prstGeom>
        </p:spPr>
      </p:pic>
    </p:spTree>
    <p:extLst>
      <p:ext uri="{BB962C8B-B14F-4D97-AF65-F5344CB8AC3E}">
        <p14:creationId xmlns:p14="http://schemas.microsoft.com/office/powerpoint/2010/main" val="23883143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fountain, blurry&#10;&#10;Description automatically generated">
            <a:extLst>
              <a:ext uri="{FF2B5EF4-FFF2-40B4-BE49-F238E27FC236}">
                <a16:creationId xmlns:a16="http://schemas.microsoft.com/office/drawing/2014/main" id="{D3753D13-867B-D140-B312-25FBE5FAA4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091" t="1701" b="7390"/>
          <a:stretch/>
        </p:blipFill>
        <p:spPr>
          <a:xfrm>
            <a:off x="15" y="857257"/>
            <a:ext cx="9143985" cy="5143493"/>
          </a:xfrm>
          <a:prstGeom prst="rect">
            <a:avLst/>
          </a:prstGeom>
        </p:spPr>
      </p:pic>
      <p:graphicFrame>
        <p:nvGraphicFramePr>
          <p:cNvPr id="20" name="Content Placeholder 8">
            <a:extLst>
              <a:ext uri="{FF2B5EF4-FFF2-40B4-BE49-F238E27FC236}">
                <a16:creationId xmlns:a16="http://schemas.microsoft.com/office/drawing/2014/main" id="{9BF7AFF2-2403-4985-9088-C4AFB0FF7CF1}"/>
              </a:ext>
            </a:extLst>
          </p:cNvPr>
          <p:cNvGraphicFramePr>
            <a:graphicFrameLocks noGrp="1"/>
          </p:cNvGraphicFramePr>
          <p:nvPr>
            <p:ph idx="1"/>
            <p:extLst>
              <p:ext uri="{D42A27DB-BD31-4B8C-83A1-F6EECF244321}">
                <p14:modId xmlns:p14="http://schemas.microsoft.com/office/powerpoint/2010/main" val="3676946174"/>
              </p:ext>
            </p:extLst>
          </p:nvPr>
        </p:nvGraphicFramePr>
        <p:xfrm>
          <a:off x="5292080" y="1211580"/>
          <a:ext cx="3470675" cy="4089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12403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7037" y="263530"/>
            <a:ext cx="4386947" cy="593721"/>
          </a:xfrm>
        </p:spPr>
        <p:txBody>
          <a:bodyPr anchor="t">
            <a:normAutofit/>
          </a:bodyPr>
          <a:lstStyle/>
          <a:p>
            <a:pPr algn="ctr"/>
            <a:r>
              <a:rPr lang="ar-JO" sz="3200" b="1" dirty="0">
                <a:solidFill>
                  <a:schemeClr val="bg1"/>
                </a:solidFill>
                <a:latin typeface="Arial" panose="020B0604020202020204" pitchFamily="34" charset="0"/>
                <a:cs typeface="Arial" panose="020B0604020202020204" pitchFamily="34" charset="0"/>
              </a:rPr>
              <a:t>أسئلة للتفكير</a:t>
            </a:r>
            <a:endParaRPr lang="en-US" sz="32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640259" y="1292474"/>
            <a:ext cx="4503741" cy="5565525"/>
          </a:xfrm>
        </p:spPr>
        <p:txBody>
          <a:bodyPr>
            <a:noAutofit/>
          </a:bodyPr>
          <a:lstStyle/>
          <a:p>
            <a:pPr marL="14288" indent="0" algn="r">
              <a:buNone/>
            </a:pPr>
            <a:r>
              <a:rPr lang="ar-JO" sz="2400" b="1" dirty="0">
                <a:solidFill>
                  <a:schemeClr val="bg1"/>
                </a:solidFill>
                <a:latin typeface="Arial" panose="020B0604020202020204" pitchFamily="34" charset="0"/>
                <a:cs typeface="Arial" panose="020B0604020202020204" pitchFamily="34" charset="0"/>
              </a:rPr>
              <a:t>1. كيف كانت الإختبار الديني للمعلمين </a:t>
            </a:r>
          </a:p>
          <a:p>
            <a:pPr marL="14288" indent="0" algn="r">
              <a:buNone/>
            </a:pPr>
            <a:r>
              <a:rPr lang="ar-JO" sz="2400" b="1" dirty="0">
                <a:solidFill>
                  <a:schemeClr val="bg1"/>
                </a:solidFill>
                <a:latin typeface="Arial" panose="020B0604020202020204" pitchFamily="34" charset="0"/>
                <a:cs typeface="Arial" panose="020B0604020202020204" pitchFamily="34" charset="0"/>
              </a:rPr>
              <a:t>    الذين كتب بطرس عنهم هو تجربة </a:t>
            </a:r>
          </a:p>
          <a:p>
            <a:pPr marL="14288" indent="0" algn="r">
              <a:buNone/>
            </a:pPr>
            <a:r>
              <a:rPr lang="ar-JO" sz="2400" b="1" dirty="0">
                <a:solidFill>
                  <a:schemeClr val="bg1"/>
                </a:solidFill>
                <a:latin typeface="Arial" panose="020B0604020202020204" pitchFamily="34" charset="0"/>
                <a:cs typeface="Arial" panose="020B0604020202020204" pitchFamily="34" charset="0"/>
              </a:rPr>
              <a:t>    زائفة بدلاً من الخلاص الحقيقي؟</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marL="344488" indent="-330200" algn="r">
              <a:buNone/>
            </a:pPr>
            <a:r>
              <a:rPr lang="ar-JO" sz="2400" b="1" dirty="0">
                <a:solidFill>
                  <a:schemeClr val="bg1"/>
                </a:solidFill>
                <a:latin typeface="Arial" panose="020B0604020202020204" pitchFamily="34" charset="0"/>
                <a:cs typeface="Arial" panose="020B0604020202020204" pitchFamily="34" charset="0"/>
              </a:rPr>
              <a:t>2. ما هي بعض العلامات التي إن امتلكها </a:t>
            </a:r>
          </a:p>
          <a:p>
            <a:pPr marL="344488" indent="-330200" algn="r">
              <a:buNone/>
            </a:pPr>
            <a:r>
              <a:rPr lang="ar-JO" sz="2400" b="1" dirty="0">
                <a:solidFill>
                  <a:schemeClr val="bg1"/>
                </a:solidFill>
                <a:latin typeface="Arial" panose="020B0604020202020204" pitchFamily="34" charset="0"/>
                <a:cs typeface="Arial" panose="020B0604020202020204" pitchFamily="34" charset="0"/>
              </a:rPr>
              <a:t>    الشخص تظهر اختباراً روحياً صحيحاً </a:t>
            </a:r>
          </a:p>
          <a:p>
            <a:pPr marL="344488" indent="-330200" algn="r">
              <a:buNone/>
            </a:pPr>
            <a:r>
              <a:rPr lang="ar-JO" sz="2400" b="1" dirty="0">
                <a:solidFill>
                  <a:schemeClr val="bg1"/>
                </a:solidFill>
                <a:latin typeface="Arial" panose="020B0604020202020204" pitchFamily="34" charset="0"/>
                <a:cs typeface="Arial" panose="020B0604020202020204" pitchFamily="34" charset="0"/>
              </a:rPr>
              <a:t>    وأنه مولود ثانية؟</a:t>
            </a:r>
          </a:p>
          <a:p>
            <a:pPr marL="344488" indent="-330200">
              <a:buNone/>
            </a:pPr>
            <a:endParaRPr lang="en-SG" sz="2400" b="1" dirty="0">
              <a:solidFill>
                <a:schemeClr val="bg1"/>
              </a:solidFill>
              <a:latin typeface="Arial" panose="020B0604020202020204" pitchFamily="34" charset="0"/>
              <a:cs typeface="Arial" panose="020B0604020202020204" pitchFamily="34" charset="0"/>
            </a:endParaRPr>
          </a:p>
          <a:p>
            <a:pPr marL="344488" indent="-330200" algn="r" rtl="1">
              <a:buNone/>
            </a:pPr>
            <a:r>
              <a:rPr lang="ar-JO" sz="2400" b="1" dirty="0">
                <a:solidFill>
                  <a:schemeClr val="bg1"/>
                </a:solidFill>
                <a:latin typeface="Arial" panose="020B0604020202020204" pitchFamily="34" charset="0"/>
                <a:cs typeface="Arial" panose="020B0604020202020204" pitchFamily="34" charset="0"/>
              </a:rPr>
              <a:t>3. لماذا لا ينجذب المسيحيون الأتقياء إلى الحرية التي تعد بها الطوائف والأديان الباطلة؟</a:t>
            </a:r>
            <a:endParaRPr lang="en-SG" sz="24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987471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4" name="Rectangle 1029"/>
          <p:cNvSpPr>
            <a:spLocks noGrp="1" noChangeArrowheads="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ar-JO" b="1" u="sng" dirty="0">
                <a:solidFill>
                  <a:schemeClr val="tx1"/>
                </a:solidFill>
                <a:latin typeface="Arial" panose="020B0604020202020204" pitchFamily="34" charset="0"/>
                <a:ea typeface="ＭＳ Ｐゴシック" charset="0"/>
                <a:cs typeface="Arial" panose="020B0604020202020204" pitchFamily="34" charset="0"/>
              </a:rPr>
              <a:t>لتغيير الحياة:</a:t>
            </a:r>
            <a:br>
              <a:rPr lang="en-US"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أي المعلمين ضمن اختبارك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يجب أن تحذر نفسك وعائلتك بخصوصهم؟ كيف؟</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15888"/>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Rectangle 2"/>
          <p:cNvSpPr>
            <a:spLocks noGrp="1" noChangeArrowheads="1"/>
          </p:cNvSpPr>
          <p:nvPr>
            <p:ph type="title"/>
          </p:nvPr>
        </p:nvSpPr>
        <p:spPr>
          <a:xfrm>
            <a:off x="914400" y="914400"/>
            <a:ext cx="7620000" cy="1143000"/>
          </a:xfrm>
        </p:spPr>
        <p:txBody>
          <a:bodyPr/>
          <a:lstStyle/>
          <a:p>
            <a:pPr eaLnBrk="1" hangingPunct="1"/>
            <a:r>
              <a:rPr lang="ar-JO" dirty="0">
                <a:solidFill>
                  <a:schemeClr val="bg1"/>
                </a:solidFill>
                <a:ea typeface="ＭＳ Ｐゴシック" charset="0"/>
                <a:cs typeface="Arial" panose="020B0604020202020204" pitchFamily="34" charset="0"/>
              </a:rPr>
              <a:t>الحق يحرر</a:t>
            </a:r>
            <a:endParaRPr lang="en-US" dirty="0">
              <a:solidFill>
                <a:schemeClr val="bg1"/>
              </a:solidFill>
              <a:ea typeface="ＭＳ Ｐゴシック" charset="0"/>
              <a:cs typeface="Arial" panose="020B0604020202020204" pitchFamily="34" charset="0"/>
            </a:endParaRPr>
          </a:p>
        </p:txBody>
      </p:sp>
      <p:sp>
        <p:nvSpPr>
          <p:cNvPr id="241668"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4400" b="1" dirty="0">
                <a:solidFill>
                  <a:schemeClr val="bg1"/>
                </a:solidFill>
                <a:latin typeface="Arial" panose="020B0604020202020204" pitchFamily="34" charset="0"/>
                <a:cs typeface="Arial" panose="020B0604020202020204" pitchFamily="34" charset="0"/>
              </a:rPr>
              <a:t>فتعرفون الحق والحق يحرركم</a:t>
            </a:r>
            <a:endParaRPr lang="en-US" altLang="ja-JP" sz="4400" b="1" dirty="0">
              <a:solidFill>
                <a:schemeClr val="bg1"/>
              </a:solidFill>
              <a:latin typeface="Arial" panose="020B0604020202020204" pitchFamily="34" charset="0"/>
              <a:cs typeface="Arial" panose="020B0604020202020204" pitchFamily="34" charset="0"/>
            </a:endParaRPr>
          </a:p>
          <a:p>
            <a:pPr algn="ctr" eaLnBrk="1" hangingPunct="1"/>
            <a:endParaRPr lang="en-US" sz="4400" b="1" dirty="0">
              <a:solidFill>
                <a:schemeClr val="bg1"/>
              </a:solidFill>
              <a:latin typeface="Arial" panose="020B0604020202020204" pitchFamily="34" charset="0"/>
              <a:cs typeface="Arial" panose="020B0604020202020204" pitchFamily="34" charset="0"/>
            </a:endParaRPr>
          </a:p>
          <a:p>
            <a:pPr algn="ctr" eaLnBrk="1" hangingPunct="1"/>
            <a:r>
              <a:rPr lang="ar-JO" sz="4400" b="1" dirty="0">
                <a:solidFill>
                  <a:schemeClr val="bg1"/>
                </a:solidFill>
                <a:latin typeface="Arial" panose="020B0604020202020204" pitchFamily="34" charset="0"/>
                <a:cs typeface="Arial" panose="020B0604020202020204" pitchFamily="34" charset="0"/>
              </a:rPr>
              <a:t>يوحنا 8: 32</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26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اعرف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93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D34C-7FCA-3D58-0029-BD6F38595062}"/>
            </a:ext>
          </a:extLst>
        </p:cNvPr>
        <p:cNvGrpSpPr/>
        <p:nvPr/>
      </p:nvGrpSpPr>
      <p:grpSpPr>
        <a:xfrm>
          <a:off x="0" y="0"/>
          <a:ext cx="0" cy="0"/>
          <a:chOff x="0" y="0"/>
          <a:chExt cx="0" cy="0"/>
        </a:xfrm>
      </p:grpSpPr>
      <p:sp>
        <p:nvSpPr>
          <p:cNvPr id="781313" name="Rectangle 25">
            <a:extLst>
              <a:ext uri="{FF2B5EF4-FFF2-40B4-BE49-F238E27FC236}">
                <a16:creationId xmlns:a16="http://schemas.microsoft.com/office/drawing/2014/main" id="{FC1850E4-36DB-0752-918E-115CE443ABB5}"/>
              </a:ext>
            </a:extLst>
          </p:cNvPr>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a:extLst>
              <a:ext uri="{FF2B5EF4-FFF2-40B4-BE49-F238E27FC236}">
                <a16:creationId xmlns:a16="http://schemas.microsoft.com/office/drawing/2014/main" id="{F788079D-D886-96CF-156D-60B2B5BC48E1}"/>
              </a:ext>
            </a:extLst>
          </p:cNvPr>
          <p:cNvGraphicFramePr>
            <a:graphicFrameLocks noGrp="1"/>
          </p:cNvGraphicFramePr>
          <p:nvPr/>
        </p:nvGraphicFramePr>
        <p:xfrm>
          <a:off x="-35497" y="-27384"/>
          <a:ext cx="9216009" cy="6928362"/>
        </p:xfrm>
        <a:graphic>
          <a:graphicData uri="http://schemas.openxmlformats.org/drawingml/2006/table">
            <a:tbl>
              <a:tblPr/>
              <a:tblGrid>
                <a:gridCol w="1024001">
                  <a:extLst>
                    <a:ext uri="{9D8B030D-6E8A-4147-A177-3AD203B41FA5}">
                      <a16:colId xmlns:a16="http://schemas.microsoft.com/office/drawing/2014/main" val="20000"/>
                    </a:ext>
                  </a:extLst>
                </a:gridCol>
                <a:gridCol w="1024001">
                  <a:extLst>
                    <a:ext uri="{9D8B030D-6E8A-4147-A177-3AD203B41FA5}">
                      <a16:colId xmlns:a16="http://schemas.microsoft.com/office/drawing/2014/main" val="20001"/>
                    </a:ext>
                  </a:extLst>
                </a:gridCol>
                <a:gridCol w="1024001">
                  <a:extLst>
                    <a:ext uri="{9D8B030D-6E8A-4147-A177-3AD203B41FA5}">
                      <a16:colId xmlns:a16="http://schemas.microsoft.com/office/drawing/2014/main" val="20002"/>
                    </a:ext>
                  </a:extLst>
                </a:gridCol>
                <a:gridCol w="1024001">
                  <a:extLst>
                    <a:ext uri="{9D8B030D-6E8A-4147-A177-3AD203B41FA5}">
                      <a16:colId xmlns:a16="http://schemas.microsoft.com/office/drawing/2014/main" val="20003"/>
                    </a:ext>
                  </a:extLst>
                </a:gridCol>
                <a:gridCol w="1024001">
                  <a:extLst>
                    <a:ext uri="{9D8B030D-6E8A-4147-A177-3AD203B41FA5}">
                      <a16:colId xmlns:a16="http://schemas.microsoft.com/office/drawing/2014/main" val="20004"/>
                    </a:ext>
                  </a:extLst>
                </a:gridCol>
                <a:gridCol w="1024001">
                  <a:extLst>
                    <a:ext uri="{9D8B030D-6E8A-4147-A177-3AD203B41FA5}">
                      <a16:colId xmlns:a16="http://schemas.microsoft.com/office/drawing/2014/main" val="20005"/>
                    </a:ext>
                  </a:extLst>
                </a:gridCol>
                <a:gridCol w="1024001">
                  <a:extLst>
                    <a:ext uri="{9D8B030D-6E8A-4147-A177-3AD203B41FA5}">
                      <a16:colId xmlns:a16="http://schemas.microsoft.com/office/drawing/2014/main" val="20007"/>
                    </a:ext>
                  </a:extLst>
                </a:gridCol>
                <a:gridCol w="1024001">
                  <a:extLst>
                    <a:ext uri="{9D8B030D-6E8A-4147-A177-3AD203B41FA5}">
                      <a16:colId xmlns:a16="http://schemas.microsoft.com/office/drawing/2014/main" val="1457012367"/>
                    </a:ext>
                  </a:extLst>
                </a:gridCol>
                <a:gridCol w="1024001">
                  <a:extLst>
                    <a:ext uri="{9D8B030D-6E8A-4147-A177-3AD203B41FA5}">
                      <a16:colId xmlns:a16="http://schemas.microsoft.com/office/drawing/2014/main" val="20008"/>
                    </a:ext>
                  </a:extLst>
                </a:gridCol>
              </a:tblGrid>
              <a:tr h="688538">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8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الكذبة</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txBody>
                  <a:tcPr anchor="ctr" horzOverflow="overflow">
                    <a:solidFill>
                      <a:schemeClr val="accent1"/>
                    </a:solidFill>
                  </a:tcPr>
                </a:tc>
                <a:extLst>
                  <a:ext uri="{0D108BD9-81ED-4DB2-BD59-A6C34878D82A}">
                    <a16:rowId xmlns:a16="http://schemas.microsoft.com/office/drawing/2014/main" val="10003"/>
                  </a:ext>
                </a:extLst>
              </a:tr>
              <a:tr h="6885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10004"/>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الرجاء</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البدعة</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137651"/>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4666197"/>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a:extLst>
              <a:ext uri="{FF2B5EF4-FFF2-40B4-BE49-F238E27FC236}">
                <a16:creationId xmlns:a16="http://schemas.microsoft.com/office/drawing/2014/main" id="{0E2280EE-4AD9-F509-EEAF-E443E44268F0}"/>
              </a:ext>
            </a:extLst>
          </p:cNvPr>
          <p:cNvSpPr txBox="1">
            <a:spLocks noChangeArrowheads="1"/>
          </p:cNvSpPr>
          <p:nvPr/>
        </p:nvSpPr>
        <p:spPr bwMode="auto">
          <a:xfrm>
            <a:off x="8314417" y="-27384"/>
            <a:ext cx="866095"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284</a:t>
            </a:r>
          </a:p>
        </p:txBody>
      </p:sp>
      <p:sp>
        <p:nvSpPr>
          <p:cNvPr id="3" name="WordArt 90">
            <a:extLst>
              <a:ext uri="{FF2B5EF4-FFF2-40B4-BE49-F238E27FC236}">
                <a16:creationId xmlns:a16="http://schemas.microsoft.com/office/drawing/2014/main" id="{A00D6BF0-D837-E16B-04FE-CB09CA3044DD}"/>
              </a:ext>
            </a:extLst>
          </p:cNvPr>
          <p:cNvSpPr>
            <a:spLocks noChangeArrowheads="1" noChangeShapeType="1" noTextEdit="1"/>
          </p:cNvSpPr>
          <p:nvPr/>
        </p:nvSpPr>
        <p:spPr bwMode="auto">
          <a:xfrm>
            <a:off x="7288"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a:extLst>
              <a:ext uri="{FF2B5EF4-FFF2-40B4-BE49-F238E27FC236}">
                <a16:creationId xmlns:a16="http://schemas.microsoft.com/office/drawing/2014/main" id="{09138CB8-084B-EE57-41E5-4356C4397F25}"/>
              </a:ext>
            </a:extLst>
          </p:cNvPr>
          <p:cNvSpPr txBox="1"/>
          <p:nvPr/>
        </p:nvSpPr>
        <p:spPr>
          <a:xfrm>
            <a:off x="5710989" y="-529389"/>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768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3884961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001352" y="548680"/>
            <a:ext cx="3636434" cy="697230"/>
          </a:xfrm>
        </p:spPr>
        <p:txBody>
          <a:bodyPr anchor="t">
            <a:normAutofit/>
          </a:bodyPr>
          <a:lstStyle/>
          <a:p>
            <a:pPr marL="0" indent="0" algn="r" rtl="1">
              <a:buNone/>
            </a:pPr>
            <a:r>
              <a:rPr lang="ar-JO" sz="3600" b="1" dirty="0">
                <a:solidFill>
                  <a:schemeClr val="bg1"/>
                </a:solidFill>
              </a:rPr>
              <a:t>2 </a:t>
            </a:r>
            <a:r>
              <a:rPr lang="ar-SA" sz="3600" b="1" dirty="0">
                <a:solidFill>
                  <a:schemeClr val="bg1"/>
                </a:solidFill>
              </a:rPr>
              <a:t>بطرس ٣ : ١-٣</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260648"/>
            <a:ext cx="5001352" cy="6455462"/>
          </a:xfrm>
        </p:spPr>
        <p:txBody>
          <a:bodyPr vert="horz" lIns="91440" tIns="45720" rIns="91440" bIns="45720" rtlCol="0" anchor="ctr">
            <a:noAutofit/>
          </a:bodyPr>
          <a:lstStyle/>
          <a:p>
            <a:pPr marL="0" indent="0" algn="r" rtl="1">
              <a:buNone/>
            </a:pPr>
            <a:r>
              <a:rPr lang="ar-SA" sz="3600" b="1" dirty="0">
                <a:solidFill>
                  <a:schemeClr val="bg1"/>
                </a:solidFill>
                <a:cs typeface="Arial" panose="020B0604020202020204" pitchFamily="34" charset="0"/>
              </a:rPr>
              <a:t>1 هذه أكتبها الآن إليكم رسالة ثانية أيها الأحباء، فيهما أنهض بالتذكرة ذهنكم النقي</a:t>
            </a:r>
            <a:r>
              <a:rPr lang="ar-JO" sz="3600" b="1" dirty="0">
                <a:solidFill>
                  <a:schemeClr val="bg1"/>
                </a:solidFill>
                <a:cs typeface="Arial" panose="020B0604020202020204" pitchFamily="34" charset="0"/>
              </a:rPr>
              <a:t> 2 </a:t>
            </a:r>
            <a:r>
              <a:rPr lang="ar-SA" sz="3600" b="1" dirty="0">
                <a:solidFill>
                  <a:schemeClr val="bg1"/>
                </a:solidFill>
                <a:cs typeface="Arial" panose="020B0604020202020204" pitchFamily="34" charset="0"/>
              </a:rPr>
              <a:t>لتذكروا الأقوال التي قالها سابقا</a:t>
            </a:r>
            <a:r>
              <a:rPr lang="ar-JO" sz="3600" b="1" dirty="0">
                <a:solidFill>
                  <a:schemeClr val="bg1"/>
                </a:solidFill>
                <a:cs typeface="Arial" panose="020B0604020202020204" pitchFamily="34" charset="0"/>
              </a:rPr>
              <a:t>ً</a:t>
            </a:r>
            <a:r>
              <a:rPr lang="ar-SA" sz="3600" b="1" dirty="0">
                <a:solidFill>
                  <a:schemeClr val="bg1"/>
                </a:solidFill>
                <a:cs typeface="Arial" panose="020B0604020202020204" pitchFamily="34" charset="0"/>
              </a:rPr>
              <a:t> الأنبياء القديسون، ووصيتنا نحن الرسل، وصية الرب والمخلص</a:t>
            </a:r>
            <a:r>
              <a:rPr lang="ar-JO" sz="3600" b="1" dirty="0">
                <a:solidFill>
                  <a:schemeClr val="bg1"/>
                </a:solidFill>
                <a:cs typeface="Arial" panose="020B0604020202020204" pitchFamily="34" charset="0"/>
              </a:rPr>
              <a:t> 3 </a:t>
            </a:r>
            <a:r>
              <a:rPr lang="ar-SA" sz="3600" b="1" dirty="0">
                <a:solidFill>
                  <a:schemeClr val="bg1"/>
                </a:solidFill>
                <a:cs typeface="Arial" panose="020B0604020202020204" pitchFamily="34" charset="0"/>
              </a:rPr>
              <a:t>عالمين هذا أولا</a:t>
            </a:r>
            <a:r>
              <a:rPr lang="ar-JO" sz="3600" b="1" dirty="0">
                <a:solidFill>
                  <a:schemeClr val="bg1"/>
                </a:solidFill>
                <a:cs typeface="Arial" panose="020B0604020202020204" pitchFamily="34" charset="0"/>
              </a:rPr>
              <a:t>ً</a:t>
            </a:r>
            <a:r>
              <a:rPr lang="ar-SA" sz="3600" b="1" dirty="0">
                <a:solidFill>
                  <a:schemeClr val="bg1"/>
                </a:solidFill>
                <a:cs typeface="Arial" panose="020B0604020202020204" pitchFamily="34" charset="0"/>
              </a:rPr>
              <a:t>: أنه سيأتي في آخر الأيام قوم مستهزئون، سالكين بحسب شهوات أنفسهم</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40115180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661758"/>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٤-٦</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760222"/>
            <a:ext cx="5004048" cy="5097778"/>
          </a:xfrm>
        </p:spPr>
        <p:txBody>
          <a:bodyPr vert="horz" lIns="91440" tIns="45720" rIns="91440" bIns="45720" rtlCol="0">
            <a:noAutofit/>
          </a:bodyPr>
          <a:lstStyle/>
          <a:p>
            <a:pPr marL="0" indent="0" algn="r" rtl="1">
              <a:buNone/>
            </a:pPr>
            <a:r>
              <a:rPr lang="ar-SA" sz="3600" b="1" dirty="0">
                <a:solidFill>
                  <a:schemeClr val="bg1"/>
                </a:solidFill>
                <a:cs typeface="Arial" panose="020B0604020202020204" pitchFamily="34" charset="0"/>
              </a:rPr>
              <a:t>4 وقائلين: أين هو موعد مجيئه؟ لأنه من حين رقد الآباء كل شيء باق هكذا من بدء الخليقة</a:t>
            </a:r>
            <a:r>
              <a:rPr lang="ar-JO" sz="3600" b="1" dirty="0">
                <a:solidFill>
                  <a:schemeClr val="bg1"/>
                </a:solidFill>
                <a:cs typeface="Arial" panose="020B0604020202020204" pitchFamily="34" charset="0"/>
              </a:rPr>
              <a:t> 5 </a:t>
            </a:r>
            <a:r>
              <a:rPr lang="ar-SA" sz="3600" b="1" dirty="0">
                <a:solidFill>
                  <a:schemeClr val="bg1"/>
                </a:solidFill>
                <a:cs typeface="Arial" panose="020B0604020202020204" pitchFamily="34" charset="0"/>
              </a:rPr>
              <a:t>لأن هذا يخفى عليهم بإرادتهم: أن السماوات كانت منذ القديم،</a:t>
            </a:r>
            <a:r>
              <a:rPr lang="ar-JO" sz="3600" b="1" dirty="0">
                <a:solidFill>
                  <a:schemeClr val="bg1"/>
                </a:solidFill>
                <a:cs typeface="Arial" panose="020B0604020202020204" pitchFamily="34" charset="0"/>
              </a:rPr>
              <a:t> </a:t>
            </a:r>
            <a:r>
              <a:rPr lang="ar-SA" sz="3600" b="1" dirty="0">
                <a:solidFill>
                  <a:schemeClr val="bg1"/>
                </a:solidFill>
                <a:cs typeface="Arial" panose="020B0604020202020204" pitchFamily="34" charset="0"/>
              </a:rPr>
              <a:t>والأرض بكلمة الله قائمة من الماء وبالماء</a:t>
            </a:r>
            <a:r>
              <a:rPr lang="ar-JO" sz="3600" b="1" dirty="0">
                <a:solidFill>
                  <a:schemeClr val="bg1"/>
                </a:solidFill>
                <a:cs typeface="Arial" panose="020B0604020202020204" pitchFamily="34" charset="0"/>
              </a:rPr>
              <a:t> 6 </a:t>
            </a:r>
            <a:r>
              <a:rPr lang="ar-SA" sz="3600" b="1" dirty="0">
                <a:solidFill>
                  <a:schemeClr val="bg1"/>
                </a:solidFill>
                <a:cs typeface="Arial" panose="020B0604020202020204" pitchFamily="34" charset="0"/>
              </a:rPr>
              <a:t>اللواتي بهن العالم الكائن حينئذ فاض عليه الماء فهلك.</a:t>
            </a:r>
          </a:p>
        </p:txBody>
      </p:sp>
      <p:pic>
        <p:nvPicPr>
          <p:cNvPr id="2" name="Picture 1" descr="A picture containing text, nature, night sky&#10;&#10;Description automatically generated">
            <a:extLst>
              <a:ext uri="{FF2B5EF4-FFF2-40B4-BE49-F238E27FC236}">
                <a16:creationId xmlns:a16="http://schemas.microsoft.com/office/drawing/2014/main" id="{EAAAF69B-4DC7-0EE0-D7EA-463C250786A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2653591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504103"/>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٧-٩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387366"/>
            <a:ext cx="4932040" cy="5470634"/>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7 وأما السماوات والأرض الكائنة الآن، فهي مخزونة بتلك الكلمة عينها، محفوظة للنار إلى يوم الدين وهلاك الناس الفجار</a:t>
            </a:r>
            <a:r>
              <a:rPr lang="ar-JO" sz="3200" b="1" dirty="0">
                <a:solidFill>
                  <a:schemeClr val="bg1"/>
                </a:solidFill>
                <a:cs typeface="Arial" panose="020B0604020202020204" pitchFamily="34" charset="0"/>
              </a:rPr>
              <a:t> 8 </a:t>
            </a:r>
            <a:r>
              <a:rPr lang="ar-SA" sz="3200" b="1" dirty="0">
                <a:solidFill>
                  <a:schemeClr val="bg1"/>
                </a:solidFill>
                <a:cs typeface="Arial" panose="020B0604020202020204" pitchFamily="34" charset="0"/>
              </a:rPr>
              <a:t>ولكن لا يخف عليكم هذا الشيء الواحد أيها الأحباء: أن 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واحدا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عند الرب كألف سنة، وألف سنة كيوم واحد.</a:t>
            </a:r>
            <a:r>
              <a:rPr lang="ar-JO" sz="3200" b="1" dirty="0">
                <a:solidFill>
                  <a:schemeClr val="bg1"/>
                </a:solidFill>
                <a:cs typeface="Arial" panose="020B0604020202020204" pitchFamily="34" charset="0"/>
              </a:rPr>
              <a:t> 9 </a:t>
            </a:r>
            <a:r>
              <a:rPr lang="ar-SA" sz="3200" b="1" dirty="0">
                <a:solidFill>
                  <a:schemeClr val="bg1"/>
                </a:solidFill>
                <a:cs typeface="Arial" panose="020B0604020202020204" pitchFamily="34" charset="0"/>
              </a:rPr>
              <a:t>لا يتباطأ الرب عن وعده كما يحسب قوم التباطؤ، لكنه يتأنى علينا، وهو لا يشاء أن يهلك أناس، بل أن يقبل الجميع إلى التوبة.</a:t>
            </a:r>
          </a:p>
        </p:txBody>
      </p:sp>
      <p:pic>
        <p:nvPicPr>
          <p:cNvPr id="2" name="Picture 1" descr="A picture containing text, nature, night sky&#10;&#10;Description automatically generated">
            <a:extLst>
              <a:ext uri="{FF2B5EF4-FFF2-40B4-BE49-F238E27FC236}">
                <a16:creationId xmlns:a16="http://schemas.microsoft.com/office/drawing/2014/main" id="{9A574763-0397-0D16-A56D-DD7EB9488E9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37175266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456807"/>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١٠</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760222"/>
            <a:ext cx="4780622" cy="3600449"/>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10 ولكن سيأتي كلص في الليل يوم الرب، الذي فيه تزول السماوات بضجيج، وتنحل العناصر محترقة، وتحترق الأرض والمصنوعات التي فيها.</a:t>
            </a:r>
          </a:p>
        </p:txBody>
      </p:sp>
      <p:pic>
        <p:nvPicPr>
          <p:cNvPr id="2" name="Picture 1" descr="A picture containing text, nature, night sky&#10;&#10;Description automatically generated">
            <a:extLst>
              <a:ext uri="{FF2B5EF4-FFF2-40B4-BE49-F238E27FC236}">
                <a16:creationId xmlns:a16="http://schemas.microsoft.com/office/drawing/2014/main" id="{7AC5CBE2-4B0C-B8FE-8982-9742453C3FA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3120996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a:effectLst>
            <a:outerShdw blurRad="50800" dist="38100" dir="2700000">
              <a:srgbClr val="000000">
                <a:alpha val="43000"/>
              </a:srgbClr>
            </a:outerShdw>
          </a:effectLst>
        </p:spPr>
        <p:txBody>
          <a:bodyPr/>
          <a:lstStyle/>
          <a:p>
            <a:pPr eaLnBrk="1" hangingPunct="1">
              <a:defRPr/>
            </a:pPr>
            <a:r>
              <a:rPr lang="ar-JO" sz="3200" dirty="0">
                <a:solidFill>
                  <a:srgbClr val="FFFFFF"/>
                </a:solidFill>
                <a:ea typeface="ＭＳ Ｐゴシック" charset="0"/>
                <a:cs typeface="Arial" panose="020B0604020202020204" pitchFamily="34" charset="0"/>
              </a:rPr>
              <a:t>2 بطرس 3</a:t>
            </a:r>
            <a:br>
              <a:rPr lang="en-US" sz="3200" dirty="0">
                <a:solidFill>
                  <a:srgbClr val="FFFFFF"/>
                </a:solidFill>
                <a:ea typeface="ＭＳ Ｐゴシック" charset="0"/>
                <a:cs typeface="Arial" panose="020B0604020202020204" pitchFamily="34" charset="0"/>
              </a:rPr>
            </a:br>
            <a:r>
              <a:rPr lang="en-US" sz="3200" dirty="0">
                <a:solidFill>
                  <a:srgbClr val="FFFFFF"/>
                </a:solidFill>
                <a:ea typeface="ＭＳ Ｐゴシック" charset="0"/>
                <a:cs typeface="Arial" panose="020B0604020202020204" pitchFamily="34" charset="0"/>
              </a:rPr>
              <a:t> </a:t>
            </a:r>
            <a:r>
              <a:rPr lang="ar-JO" sz="3200" dirty="0">
                <a:solidFill>
                  <a:srgbClr val="FFFFFF"/>
                </a:solidFill>
                <a:effectLst>
                  <a:outerShdw blurRad="38100" dist="38100" dir="2700000" algn="tl">
                    <a:srgbClr val="000000"/>
                  </a:outerShdw>
                </a:effectLst>
                <a:ea typeface="ＭＳ Ｐゴシック" charset="0"/>
                <a:cs typeface="Arial" panose="020B0604020202020204" pitchFamily="34" charset="0"/>
              </a:rPr>
              <a:t>المعرفة لدعم الرجاء بعودة الرب</a:t>
            </a:r>
            <a:endParaRPr lang="en-US" sz="32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80899" name="Rectangle 3"/>
          <p:cNvSpPr>
            <a:spLocks noGrp="1" noChangeArrowheads="1"/>
          </p:cNvSpPr>
          <p:nvPr>
            <p:ph type="body" idx="1"/>
          </p:nvPr>
        </p:nvSpPr>
        <p:spPr>
          <a:xfrm>
            <a:off x="381000" y="4694238"/>
            <a:ext cx="8382000" cy="2011362"/>
          </a:xfrm>
        </p:spPr>
        <p:txBody>
          <a:bodyPr/>
          <a:lstStyle/>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أ. يسبق المستهزئون حدث الإختطاف</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ب. يوم الرب</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ت. محفزات القداسة</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ث. حماية وتشجيع النمو</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p:txBody>
      </p:sp>
      <p:pic>
        <p:nvPicPr>
          <p:cNvPr id="3860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1828800"/>
            <a:ext cx="3505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75D4F25-E5B9-87E0-589A-18B507D55057}"/>
              </a:ext>
            </a:extLst>
          </p:cNvPr>
          <p:cNvSpPr/>
          <p:nvPr/>
        </p:nvSpPr>
        <p:spPr bwMode="auto">
          <a:xfrm>
            <a:off x="5436096" y="1828800"/>
            <a:ext cx="1040904" cy="11430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أسد </a:t>
            </a:r>
          </a:p>
          <a:p>
            <a:pPr marL="0" marR="0" indent="0" algn="l"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يهوذا</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slide(fromLeft)">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slide(fromLeft)">
                                      <p:cBhvr>
                                        <p:cTn id="12" dur="500"/>
                                        <p:tgtEl>
                                          <p:spTgt spid="80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slide(fromLeft)">
                                      <p:cBhvr>
                                        <p:cTn id="17" dur="5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slide(fromLeft)">
                                      <p:cBhvr>
                                        <p:cTn id="22"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1</a:t>
            </a:r>
          </a:p>
        </p:txBody>
      </p:sp>
      <p:pic>
        <p:nvPicPr>
          <p:cNvPr id="243714" name="Picture 2"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228600"/>
            <a:ext cx="9144000" cy="649408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ما كان عزيزاً ذات يوم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بنيت عليه حياتي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هذا العالم يقدس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ويحارب من أجل امتلاكه</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ما كنت أفكر فيه هو الربح</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لقد حسبت الخسارة</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قد انقضى وهوعديم القيمة الآن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مقارنة بهذا-</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8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defRPr/>
            </a:pPr>
            <a:r>
              <a:rPr lang="ar-JO" sz="2800" dirty="0">
                <a:solidFill>
                  <a:srgbClr val="FFFFFF"/>
                </a:solidFill>
                <a:effectLst>
                  <a:glow rad="355600">
                    <a:schemeClr val="tx1"/>
                  </a:glow>
                </a:effectLst>
                <a:ea typeface="ＭＳ Ｐゴシック" charset="0"/>
                <a:cs typeface="Arial" panose="020B0604020202020204" pitchFamily="34" charset="0"/>
              </a:rPr>
              <a:t>أ. (3: 1-4)</a:t>
            </a:r>
            <a:br>
              <a:rPr lang="en-US" sz="2800" dirty="0">
                <a:solidFill>
                  <a:srgbClr val="FFFFFF"/>
                </a:solidFill>
                <a:effectLst>
                  <a:glow rad="355600">
                    <a:schemeClr val="tx1"/>
                  </a:glow>
                </a:effectLst>
                <a:ea typeface="ＭＳ Ｐゴシック" charset="0"/>
                <a:cs typeface="Arial" panose="020B0604020202020204" pitchFamily="34" charset="0"/>
              </a:rPr>
            </a:br>
            <a:r>
              <a:rPr lang="ar-JO" sz="3600" dirty="0">
                <a:solidFill>
                  <a:srgbClr val="FFFFFF"/>
                </a:solidFill>
                <a:effectLst>
                  <a:glow rad="355600">
                    <a:schemeClr val="tx1"/>
                  </a:glow>
                  <a:outerShdw blurRad="38100" dist="38100" dir="2700000" algn="tl">
                    <a:srgbClr val="000000"/>
                  </a:outerShdw>
                </a:effectLst>
                <a:ea typeface="ＭＳ Ｐゴシック" charset="0"/>
                <a:cs typeface="Arial" panose="020B0604020202020204" pitchFamily="34" charset="0"/>
              </a:rPr>
              <a:t>يسبق المستهزئون حدث الإختطاف</a:t>
            </a:r>
            <a:endParaRPr lang="en-US" sz="3600" dirty="0">
              <a:solidFill>
                <a:srgbClr val="FFFFFF"/>
              </a:solidFill>
              <a:effectLst>
                <a:glow rad="3556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81923" name="Rectangle 3"/>
          <p:cNvSpPr>
            <a:spLocks noGrp="1" noChangeArrowheads="1"/>
          </p:cNvSpPr>
          <p:nvPr>
            <p:ph type="body" idx="1"/>
          </p:nvPr>
        </p:nvSpPr>
        <p:spPr>
          <a:xfrm>
            <a:off x="1" y="1646238"/>
            <a:ext cx="6010316" cy="4449762"/>
          </a:xfrm>
        </p:spPr>
        <p:txBody>
          <a:bodyPr/>
          <a:lstStyle/>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سوف يسخر الناس من طريقة الله في خلاص الخطاة من خلال المسيح.</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سوف يكون هناك تطور كبير في الفنون والعلوم.</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تسخر معرفة العالم من معرفة الله.</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طريقة استدلالهم</a:t>
            </a:r>
            <a:endParaRPr lang="en-US" sz="2800" dirty="0">
              <a:solidFill>
                <a:srgbClr val="FFFFFF"/>
              </a:solidFill>
              <a:effectLst>
                <a:glow rad="355600">
                  <a:schemeClr val="tx1"/>
                </a:glow>
              </a:effectLst>
              <a:ea typeface="ＭＳ Ｐゴシック" charset="0"/>
              <a:cs typeface="Arial" panose="020B0604020202020204" pitchFamily="34" charset="0"/>
            </a:endParaRPr>
          </a:p>
          <a:p>
            <a:pPr lvl="1" algn="r" rtl="1" eaLnBrk="1" hangingPunct="1">
              <a:lnSpc>
                <a:spcPct val="90000"/>
              </a:lnSpc>
              <a:defRPr/>
            </a:pPr>
            <a:r>
              <a:rPr lang="ar-JO" sz="2400" dirty="0">
                <a:solidFill>
                  <a:srgbClr val="FFFFFF"/>
                </a:solidFill>
                <a:effectLst>
                  <a:glow rad="355600">
                    <a:schemeClr val="tx1"/>
                  </a:glow>
                </a:effectLst>
                <a:ea typeface="ＭＳ Ｐゴシック" charset="0"/>
                <a:cs typeface="Arial" panose="020B0604020202020204" pitchFamily="34" charset="0"/>
              </a:rPr>
              <a:t>كل شيء مستمر كما هو منذ بدء الخليقة.</a:t>
            </a:r>
            <a:endParaRPr lang="en-US" sz="2400" dirty="0">
              <a:solidFill>
                <a:srgbClr val="FFFFFF"/>
              </a:solidFill>
              <a:effectLst>
                <a:glow rad="355600">
                  <a:schemeClr val="tx1"/>
                </a:glow>
              </a:effectLst>
              <a:ea typeface="ＭＳ Ｐゴシック" charset="0"/>
              <a:cs typeface="Arial" panose="020B0604020202020204" pitchFamily="34" charset="0"/>
            </a:endParaRPr>
          </a:p>
          <a:p>
            <a:pPr lvl="1" algn="r" rtl="1" eaLnBrk="1" hangingPunct="1">
              <a:lnSpc>
                <a:spcPct val="90000"/>
              </a:lnSpc>
              <a:defRPr/>
            </a:pPr>
            <a:r>
              <a:rPr lang="ar-JO" sz="2400" dirty="0">
                <a:solidFill>
                  <a:srgbClr val="FFFFFF"/>
                </a:solidFill>
                <a:effectLst>
                  <a:glow rad="355600">
                    <a:schemeClr val="tx1"/>
                  </a:glow>
                </a:effectLst>
                <a:ea typeface="ＭＳ Ｐゴシック" charset="0"/>
                <a:cs typeface="Arial" panose="020B0604020202020204" pitchFamily="34" charset="0"/>
              </a:rPr>
              <a:t>لم يشاهدوا تغييراً ولهذا فهم لا يخافون الله.</a:t>
            </a:r>
            <a:endParaRPr lang="en-US" sz="2400" dirty="0">
              <a:solidFill>
                <a:srgbClr val="FFFFFF"/>
              </a:solidFill>
              <a:effectLst>
                <a:glow rad="355600">
                  <a:schemeClr val="tx1"/>
                </a:glow>
              </a:effectLst>
              <a:ea typeface="ＭＳ Ｐゴシック" charset="0"/>
              <a:cs typeface="Arial" panose="020B0604020202020204" pitchFamily="34" charset="0"/>
            </a:endParaRPr>
          </a:p>
        </p:txBody>
      </p:sp>
      <p:sp>
        <p:nvSpPr>
          <p:cNvPr id="399364" name="Text Box 4"/>
          <p:cNvSpPr txBox="1">
            <a:spLocks noChangeArrowheads="1"/>
          </p:cNvSpPr>
          <p:nvPr/>
        </p:nvSpPr>
        <p:spPr bwMode="auto">
          <a:xfrm>
            <a:off x="0" y="0"/>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FFFF"/>
                </a:solidFill>
                <a:effectLst>
                  <a:glow rad="355600">
                    <a:schemeClr val="tx1"/>
                  </a:glow>
                </a:effectLst>
                <a:latin typeface="Arial" panose="020B0604020202020204" pitchFamily="34" charset="0"/>
                <a:cs typeface="Arial" panose="020B0604020202020204" pitchFamily="34" charset="0"/>
              </a:rPr>
              <a:t>2 بطرس 3</a:t>
            </a:r>
            <a:br>
              <a:rPr lang="en-US" b="1" dirty="0">
                <a:solidFill>
                  <a:srgbClr val="FFFFFF"/>
                </a:solidFill>
                <a:effectLst>
                  <a:glow rad="355600">
                    <a:schemeClr val="tx1"/>
                  </a:glow>
                </a:effectLst>
                <a:latin typeface="Arial" panose="020B0604020202020204" pitchFamily="34" charset="0"/>
                <a:cs typeface="Arial" panose="020B0604020202020204" pitchFamily="34" charset="0"/>
              </a:rPr>
            </a:br>
            <a:endParaRPr lang="en-US" b="1" dirty="0">
              <a:solidFill>
                <a:srgbClr val="FFFFFF"/>
              </a:solidFill>
              <a:effectLst>
                <a:glow rad="355600">
                  <a:schemeClr val="tx1"/>
                </a:glow>
              </a:effectLst>
              <a:latin typeface="Arial" panose="020B0604020202020204" pitchFamily="34" charset="0"/>
              <a:cs typeface="Arial" panose="020B0604020202020204" pitchFamily="34" charset="0"/>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57612">
            <a:off x="6959600" y="1524000"/>
            <a:ext cx="20208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2392">
            <a:off x="7734300" y="4071938"/>
            <a:ext cx="1511300"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55512">
            <a:off x="6157913" y="3371850"/>
            <a:ext cx="163988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par>
                          <p:cTn id="24" fill="hold" nodeType="afterGroup">
                            <p:stCondLst>
                              <p:cond delay="1000"/>
                            </p:stCondLst>
                            <p:childTnLst>
                              <p:par>
                                <p:cTn id="25" presetID="5" presetClass="entr" presetSubtype="10" fill="hold" nodeType="afterEffect">
                                  <p:stCondLst>
                                    <p:cond delay="0"/>
                                  </p:stCondLst>
                                  <p:childTnLst>
                                    <p:set>
                                      <p:cBhvr>
                                        <p:cTn id="26" dur="1" fill="hold">
                                          <p:stCondLst>
                                            <p:cond delay="0"/>
                                          </p:stCondLst>
                                        </p:cTn>
                                        <p:tgtEl>
                                          <p:spTgt spid="81926"/>
                                        </p:tgtEl>
                                        <p:attrNameLst>
                                          <p:attrName>style.visibility</p:attrName>
                                        </p:attrNameLst>
                                      </p:cBhvr>
                                      <p:to>
                                        <p:strVal val="visible"/>
                                      </p:to>
                                    </p:set>
                                    <p:animEffect transition="in" filter="checkerboard(across)">
                                      <p:cBhvr>
                                        <p:cTn id="27" dur="500"/>
                                        <p:tgtEl>
                                          <p:spTgt spid="81926"/>
                                        </p:tgtEl>
                                      </p:cBhvr>
                                    </p:animEffect>
                                  </p:childTnLst>
                                </p:cTn>
                              </p:par>
                            </p:childTnLst>
                          </p:cTn>
                        </p:par>
                        <p:par>
                          <p:cTn id="28" fill="hold" nodeType="afterGroup">
                            <p:stCondLst>
                              <p:cond delay="1500"/>
                            </p:stCondLst>
                            <p:childTnLst>
                              <p:par>
                                <p:cTn id="29" presetID="5" presetClass="entr" presetSubtype="10" fill="hold" nodeType="afterEffect">
                                  <p:stCondLst>
                                    <p:cond delay="0"/>
                                  </p:stCondLst>
                                  <p:childTnLst>
                                    <p:set>
                                      <p:cBhvr>
                                        <p:cTn id="30" dur="1" fill="hold">
                                          <p:stCondLst>
                                            <p:cond delay="0"/>
                                          </p:stCondLst>
                                        </p:cTn>
                                        <p:tgtEl>
                                          <p:spTgt spid="81927"/>
                                        </p:tgtEl>
                                        <p:attrNameLst>
                                          <p:attrName>style.visibility</p:attrName>
                                        </p:attrNameLst>
                                      </p:cBhvr>
                                      <p:to>
                                        <p:strVal val="visible"/>
                                      </p:to>
                                    </p:set>
                                    <p:animEffect transition="in" filter="checkerboard(across)">
                                      <p:cBhvr>
                                        <p:cTn id="31" dur="1000"/>
                                        <p:tgtEl>
                                          <p:spTgt spid="8192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81923">
                                            <p:txEl>
                                              <p:pRg st="2" end="2"/>
                                            </p:txEl>
                                          </p:spTgt>
                                        </p:tgtEl>
                                        <p:attrNameLst>
                                          <p:attrName>style.visibility</p:attrName>
                                        </p:attrNameLst>
                                      </p:cBhvr>
                                      <p:to>
                                        <p:strVal val="visible"/>
                                      </p:to>
                                    </p:set>
                                    <p:animEffect transition="in" filter="slide(fromRight)">
                                      <p:cBhvr>
                                        <p:cTn id="36" dur="1000"/>
                                        <p:tgtEl>
                                          <p:spTgt spid="8192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cs typeface="Arial" panose="020B0604020202020204" pitchFamily="34"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9559" name="Rectangle 1032"/>
          <p:cNvSpPr>
            <a:spLocks noGrp="1" noChangeArrowheads="1"/>
          </p:cNvSpPr>
          <p:nvPr>
            <p:ph type="title"/>
          </p:nvPr>
        </p:nvSpPr>
        <p:spPr>
          <a:xfrm>
            <a:off x="-34925" y="53815"/>
            <a:ext cx="9143999"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 أنه سيأتي في آخر الأيام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قوم مستهزئون</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سالكين بحسب شهوات أنفسهم</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4 وقائلين: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أين هو موعد مجيئه</a:t>
            </a: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 </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(2 بطرس 3: 3 ب – 4 أ).</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0987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cs typeface="Arial" panose="020B0604020202020204" pitchFamily="34"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لأنه من حين رقد الآباء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كل شيء باق هكذا من بدء الخليقة.</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لأن هذا يخفى عليهم بإرادتهم: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أن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السماوات كانت منذ القديم</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والأرض بكلمة الله قائمة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من الماء وبالماء</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(2 بطرس 3: 4 ب – 5)</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الخليقة</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014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1" y="2461694"/>
            <a:ext cx="90881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اللواتي بهن العالم الكائن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حينئذ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فاض عليه الماء </a:t>
            </a: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فهلك.</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(2 بطرس 3: 6)</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69004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6541041"/>
      </p:ext>
    </p:extLst>
  </p:cSld>
  <p:clrMapOvr>
    <a:masterClrMapping/>
  </p:clrMapOvr>
  <p:transition>
    <p:zoom/>
  </p:transition>
</p:sld>
</file>

<file path=ppt/slides/slide25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defRPr/>
            </a:pPr>
            <a:r>
              <a:rPr lang="ar-JO" sz="2800" dirty="0">
                <a:solidFill>
                  <a:srgbClr val="FFFFFF"/>
                </a:solidFill>
                <a:effectLst>
                  <a:glow rad="355600">
                    <a:schemeClr val="tx1"/>
                  </a:glow>
                </a:effectLst>
                <a:ea typeface="ＭＳ Ｐゴシック" charset="0"/>
                <a:cs typeface="Arial" panose="020B0604020202020204" pitchFamily="34" charset="0"/>
              </a:rPr>
              <a:t>ب. (3: 5-13)</a:t>
            </a:r>
            <a:br>
              <a:rPr lang="en-US"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rPr>
            </a:br>
            <a:r>
              <a:rPr lang="ar-JO"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rPr>
              <a:t>يدمر يوم الرب السماوات / الأرض</a:t>
            </a:r>
            <a:endParaRPr lang="en-US"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400387" name="Text Box 3"/>
          <p:cNvSpPr txBox="1">
            <a:spLocks noChangeArrowheads="1"/>
          </p:cNvSpPr>
          <p:nvPr/>
        </p:nvSpPr>
        <p:spPr bwMode="auto">
          <a:xfrm>
            <a:off x="0" y="0"/>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FFFF"/>
                </a:solidFill>
                <a:effectLst>
                  <a:glow rad="355600">
                    <a:schemeClr val="tx1"/>
                  </a:glow>
                </a:effectLst>
                <a:latin typeface="Arial" panose="020B0604020202020204" pitchFamily="34" charset="0"/>
                <a:cs typeface="Arial" panose="020B0604020202020204" pitchFamily="34" charset="0"/>
              </a:rPr>
              <a:t>2 بطرس 3</a:t>
            </a:r>
            <a:endParaRPr lang="en-US" b="1" dirty="0">
              <a:solidFill>
                <a:srgbClr val="FFFFFF"/>
              </a:solidFill>
              <a:effectLst>
                <a:glow rad="355600">
                  <a:schemeClr val="tx1"/>
                </a:glow>
              </a:effectLst>
              <a:latin typeface="Arial" panose="020B0604020202020204" pitchFamily="34" charset="0"/>
              <a:cs typeface="Arial" panose="020B0604020202020204" pitchFamily="34" charset="0"/>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rPr>
              <a:t>تشكلت السماء والأرض من الماء.</a:t>
            </a:r>
            <a:endParaRPr lang="en-US" dirty="0">
              <a:solidFill>
                <a:srgbClr val="FFFFFF"/>
              </a:solidFill>
              <a:effectLst>
                <a:glow rad="355600">
                  <a:schemeClr val="tx1"/>
                </a:glow>
              </a:effectLst>
              <a:ea typeface="ＭＳ Ｐゴシック" charset="0"/>
              <a:cs typeface="Arial" panose="020B0604020202020204" pitchFamily="34"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تم تدميرها مرة بالماء   تحذير. </a:t>
            </a:r>
            <a:endParaRPr lang="en-US" dirty="0">
              <a:solidFill>
                <a:srgbClr val="FFFFFF"/>
              </a:solidFill>
              <a:effectLst>
                <a:glow rad="355600">
                  <a:schemeClr val="tx1"/>
                </a:glow>
              </a:effectLst>
              <a:ea typeface="ＭＳ Ｐゴシック" charset="0"/>
              <a:cs typeface="Arial" panose="020B0604020202020204" pitchFamily="34" charset="0"/>
              <a:sym typeface="Wingdings"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محفوظة حتى يتم تدميرها بالنار.</a:t>
            </a:r>
            <a:endParaRPr lang="en-US" dirty="0">
              <a:solidFill>
                <a:srgbClr val="FFFFFF"/>
              </a:solidFill>
              <a:effectLst>
                <a:glow rad="355600">
                  <a:schemeClr val="tx1"/>
                </a:glow>
              </a:effectLst>
              <a:ea typeface="ＭＳ Ｐゴシック" charset="0"/>
              <a:cs typeface="Arial" panose="020B0604020202020204" pitchFamily="34" charset="0"/>
              <a:sym typeface="Wingdings"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هذا ليس تدميراً لنا لكن نهاية سعيدة.</a:t>
            </a:r>
            <a:endParaRPr lang="en-US" dirty="0">
              <a:solidFill>
                <a:srgbClr val="FFFFFF"/>
              </a:solidFill>
              <a:effectLst>
                <a:glow rad="355600">
                  <a:schemeClr val="tx1"/>
                </a:glow>
              </a:effectLst>
              <a:ea typeface="ＭＳ Ｐゴシック" charset="0"/>
              <a:cs typeface="Arial" panose="020B0604020202020204" pitchFamily="34" charset="0"/>
            </a:endParaRPr>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724400" y="2743200"/>
            <a:ext cx="44196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uiExpand="1"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ar-JO" dirty="0">
                <a:solidFill>
                  <a:schemeClr val="bg1"/>
                </a:solidFill>
                <a:cs typeface="Arial" panose="020B0604020202020204" pitchFamily="34" charset="0"/>
              </a:rPr>
              <a:t>كيف سينتهي الكون؟</a:t>
            </a:r>
            <a:endParaRPr lang="en-US" dirty="0">
              <a:solidFill>
                <a:schemeClr val="bg1"/>
              </a:solidFill>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الكتاب المقدس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التطور</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195674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dirty="0"/>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مستقبل الإنفجار العظيم للكون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78792" name="Text Box 8"/>
          <p:cNvSpPr txBox="1">
            <a:spLocks noChangeArrowheads="1"/>
          </p:cNvSpPr>
          <p:nvPr/>
        </p:nvSpPr>
        <p:spPr bwMode="auto">
          <a:xfrm>
            <a:off x="482600" y="1422400"/>
            <a:ext cx="1066800" cy="614399"/>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الإنفجار العظيم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3" name="Text Box 9"/>
          <p:cNvSpPr txBox="1">
            <a:spLocks noChangeArrowheads="1"/>
          </p:cNvSpPr>
          <p:nvPr/>
        </p:nvSpPr>
        <p:spPr bwMode="auto">
          <a:xfrm>
            <a:off x="7912100" y="1435100"/>
            <a:ext cx="1066800" cy="79906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rPr>
              <a:t>الموت</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rPr>
              <a:t>الحراري</a:t>
            </a:r>
            <a:endParaRPr kumimoji="0" lang="en-US"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بلايين السنين</a:t>
            </a:r>
            <a:endPar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endParaRP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آلاف السنين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78791" name="Text Box 7"/>
            <p:cNvSpPr txBox="1">
              <a:spLocks noChangeArrowheads="1"/>
            </p:cNvSpPr>
            <p:nvPr/>
          </p:nvSpPr>
          <p:spPr bwMode="auto">
            <a:xfrm>
              <a:off x="4191000" y="4724400"/>
              <a:ext cx="1676400" cy="803297"/>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الهلاك</a:t>
              </a:r>
            </a:p>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الحراري</a:t>
              </a:r>
              <a:endParaRPr kumimoji="0" lang="en-US"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الخطية والموت</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بطرس 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الرؤيا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 أيام</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السموات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الجديدة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والأرض الجديدة</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الخليقة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المستقبل الكتابي للكون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24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اضربوا بالبوق في صهيون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صوتوا في جبل قدسي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ليرتعد جميع سكان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 يوم الرب قادم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لأنه قريب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656219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يوم ظلام وقتام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يوم غيم وضباب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مثل الفجر ممتداً على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شعب كثير وقوي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لم يكن نظيره منذ الأزل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ولا يكون أيضاً بعده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إلى سني دور فدور</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2: 2)</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3221554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2</a:t>
            </a:r>
          </a:p>
        </p:txBody>
      </p:sp>
      <p:pic>
        <p:nvPicPr>
          <p:cNvPr id="244738"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1353281" y="166688"/>
            <a:ext cx="6381875"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الدينونة</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18" name="Text Box 6"/>
          <p:cNvSpPr txBox="1">
            <a:spLocks noChangeArrowheads="1"/>
          </p:cNvSpPr>
          <p:nvPr/>
        </p:nvSpPr>
        <p:spPr bwMode="auto">
          <a:xfrm>
            <a:off x="4495799" y="1295400"/>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البركة</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8" y="2751138"/>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8" y="4205288"/>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797" y="5661025"/>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350410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2081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يقول الكتاب المقدس أنها ستنتهي؟</a:t>
            </a:r>
            <a:endParaRPr lang="en-US" sz="4000" dirty="0">
              <a:solidFill>
                <a:schemeClr val="bg1"/>
              </a:solidFill>
              <a:effectLst>
                <a:glow rad="228600">
                  <a:schemeClr val="tx1"/>
                </a:glow>
              </a:effectLst>
              <a:cs typeface="Arial" panose="020B0604020202020204" pitchFamily="34" charset="0"/>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ولكن سيأتي كلص في الليل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يوم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الذي فيه تزول السماوات بضجيج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وتنحل العناصر محترقة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وتحترق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والمصنوعات التي فيها.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(2 بطرس 3: 10).</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035522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11 فبما أن هذه كلها تنحل</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أي أناس يجب أن تكونوا أنتم في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سيرة مقدسة وتقوى؟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12 منتظرين وطالبين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سرعة مجيء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يوم الرب، الذي به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تنحل السماوات ملتهبة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والعناصر محترقة تذوب.</a:t>
            </a:r>
            <a:endPar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(2 بطرس 3: 11- 12).</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97299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ولكننا بحسب وعده     ننتظر سماوات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وأرضاً جديدة،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يسكن فيها البر.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(2 بطرس 3: 13)</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916412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defRPr/>
            </a:pPr>
            <a:r>
              <a:rPr lang="ar-JO" sz="2800" dirty="0">
                <a:solidFill>
                  <a:schemeClr val="bg1"/>
                </a:solidFill>
                <a:effectLst>
                  <a:glow rad="165100">
                    <a:schemeClr val="tx1"/>
                  </a:glow>
                </a:effectLst>
                <a:ea typeface="ＭＳ Ｐゴシック" charset="0"/>
                <a:cs typeface="Arial" panose="020B0604020202020204" pitchFamily="34" charset="0"/>
              </a:rPr>
              <a:t>ت. (3: 14-16)</a:t>
            </a:r>
            <a:br>
              <a:rPr lang="en-US" sz="32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rPr>
            </a:br>
            <a:r>
              <a:rPr lang="ar-JO" sz="32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rPr>
              <a:t>حافز القداسة كما أشار بولس</a:t>
            </a:r>
            <a:endParaRPr lang="en-US" sz="40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algn="r" eaLnBrk="1" hangingPunct="1">
              <a:lnSpc>
                <a:spcPct val="90000"/>
              </a:lnSpc>
              <a:buFontTx/>
              <a:buNone/>
              <a:defRPr/>
            </a:pPr>
            <a:r>
              <a:rPr lang="ar-JO" altLang="ja-JP" dirty="0">
                <a:solidFill>
                  <a:srgbClr val="FFFFFF"/>
                </a:solidFill>
                <a:effectLst>
                  <a:glow rad="177800">
                    <a:schemeClr val="tx1"/>
                  </a:glow>
                </a:effectLst>
                <a:ea typeface="ＭＳ Ｐゴシック" charset="0"/>
                <a:cs typeface="Arial" panose="020B0604020202020204" pitchFamily="34" charset="0"/>
              </a:rPr>
              <a:t>إذا نظرنا إلى الأمام إلى يوم الرب :</a:t>
            </a:r>
            <a:endParaRPr lang="en-US" altLang="ja-JP" dirty="0">
              <a:solidFill>
                <a:srgbClr val="FFFFFF"/>
              </a:solidFill>
              <a:effectLst>
                <a:glow rad="177800">
                  <a:schemeClr val="tx1"/>
                </a:glow>
              </a:effectLst>
              <a:ea typeface="ＭＳ Ｐゴシック" charset="0"/>
              <a:cs typeface="Arial" panose="020B0604020202020204" pitchFamily="34" charset="0"/>
            </a:endParaRPr>
          </a:p>
          <a:p>
            <a:pPr marL="0" indent="0" eaLnBrk="1" hangingPunct="1">
              <a:lnSpc>
                <a:spcPct val="90000"/>
              </a:lnSpc>
              <a:buFontTx/>
              <a:buNone/>
              <a:defRPr/>
            </a:pPr>
            <a:endParaRPr lang="en-US" sz="800" dirty="0">
              <a:solidFill>
                <a:srgbClr val="FFFFFF"/>
              </a:solidFill>
              <a:effectLst>
                <a:glow rad="177800">
                  <a:schemeClr val="tx1"/>
                </a:glow>
              </a:effectLst>
              <a:ea typeface="ＭＳ Ｐゴシック" charset="0"/>
              <a:cs typeface="Arial" panose="020B0604020202020204" pitchFamily="34" charset="0"/>
            </a:endParaRPr>
          </a:p>
          <a:p>
            <a:pPr lvl="1" indent="-628650" algn="r" rtl="1" eaLnBrk="1" hangingPunct="1">
              <a:lnSpc>
                <a:spcPct val="90000"/>
              </a:lnSpc>
              <a:spcBef>
                <a:spcPct val="50000"/>
              </a:spcBef>
              <a:buClr>
                <a:schemeClr val="tx1"/>
              </a:buClr>
              <a:buFont typeface="Wingdings" charset="0"/>
              <a:buChar char="Ø"/>
              <a:defRPr/>
            </a:pPr>
            <a:r>
              <a:rPr lang="ar-JO" dirty="0">
                <a:solidFill>
                  <a:srgbClr val="FFFFFF"/>
                </a:solidFill>
                <a:effectLst>
                  <a:glow rad="177800">
                    <a:schemeClr val="tx1"/>
                  </a:glow>
                </a:effectLst>
                <a:ea typeface="ＭＳ Ｐゴシック" charset="0"/>
                <a:cs typeface="Arial" panose="020B0604020202020204" pitchFamily="34" charset="0"/>
              </a:rPr>
              <a:t>سوف نبذل كل جهد لنكون قديسين</a:t>
            </a:r>
            <a:endParaRPr lang="en-US" altLang="ja-JP" dirty="0">
              <a:solidFill>
                <a:srgbClr val="FFFFFF"/>
              </a:solidFill>
              <a:effectLst>
                <a:glow rad="177800">
                  <a:schemeClr val="tx1"/>
                </a:glow>
              </a:effectLst>
              <a:ea typeface="ＭＳ Ｐゴシック" charset="0"/>
              <a:cs typeface="Arial" panose="020B0604020202020204" pitchFamily="34" charset="0"/>
            </a:endParaRPr>
          </a:p>
          <a:p>
            <a:pPr lvl="1" indent="-628650" algn="r" rtl="1" eaLnBrk="1" hangingPunct="1">
              <a:lnSpc>
                <a:spcPct val="90000"/>
              </a:lnSpc>
              <a:spcBef>
                <a:spcPct val="50000"/>
              </a:spcBef>
              <a:buClr>
                <a:schemeClr val="tx1"/>
              </a:buClr>
              <a:buFont typeface="Wingdings" charset="0"/>
              <a:buChar char="Ø"/>
              <a:defRPr/>
            </a:pPr>
            <a:r>
              <a:rPr lang="ar-JO" dirty="0">
                <a:solidFill>
                  <a:srgbClr val="FFFFFF"/>
                </a:solidFill>
                <a:effectLst>
                  <a:glow rad="177800">
                    <a:schemeClr val="tx1"/>
                  </a:glow>
                </a:effectLst>
                <a:ea typeface="ＭＳ Ｐゴシック" charset="0"/>
                <a:cs typeface="Arial" panose="020B0604020202020204" pitchFamily="34" charset="0"/>
              </a:rPr>
              <a:t>نقدر صبر الله</a:t>
            </a:r>
            <a:endParaRPr lang="en-US" dirty="0">
              <a:solidFill>
                <a:srgbClr val="FFFFFF"/>
              </a:solidFill>
              <a:effectLst>
                <a:glow rad="177800">
                  <a:schemeClr val="tx1"/>
                </a:glow>
              </a:effectLst>
              <a:ea typeface="ＭＳ Ｐゴシック" charset="0"/>
              <a:cs typeface="Arial" panose="020B0604020202020204" pitchFamily="34" charset="0"/>
            </a:endParaRPr>
          </a:p>
        </p:txBody>
      </p:sp>
      <p:sp>
        <p:nvSpPr>
          <p:cNvPr id="389124" name="Text Box 4"/>
          <p:cNvSpPr txBox="1">
            <a:spLocks noChangeArrowheads="1"/>
          </p:cNvSpPr>
          <p:nvPr/>
        </p:nvSpPr>
        <p:spPr bwMode="auto">
          <a:xfrm>
            <a:off x="0" y="0"/>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chemeClr val="bg1"/>
                </a:solidFill>
                <a:effectLst>
                  <a:glow rad="165100">
                    <a:schemeClr val="tx1"/>
                  </a:glow>
                </a:effectLst>
                <a:latin typeface="Arial" panose="020B0604020202020204" pitchFamily="34" charset="0"/>
                <a:cs typeface="Arial" panose="020B0604020202020204" pitchFamily="34" charset="0"/>
              </a:rPr>
              <a:t>2 بطرس 3</a:t>
            </a:r>
            <a:endParaRPr lang="en-US" b="1" dirty="0">
              <a:solidFill>
                <a:schemeClr val="bg1"/>
              </a:solidFill>
              <a:effectLst>
                <a:glow rad="165100">
                  <a:schemeClr val="tx1"/>
                </a:glow>
              </a:effectLst>
              <a:latin typeface="Arial" panose="020B0604020202020204" pitchFamily="34" charset="0"/>
              <a:cs typeface="Arial" panose="020B0604020202020204" pitchFamily="34" charset="0"/>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4018829"/>
            <a:ext cx="4032448" cy="2305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83971">
                                            <p:txEl>
                                              <p:pRg st="2" end="2"/>
                                            </p:txEl>
                                          </p:spTgt>
                                        </p:tgtEl>
                                        <p:attrNameLst>
                                          <p:attrName>style.visibility</p:attrName>
                                        </p:attrNameLst>
                                      </p:cBhvr>
                                      <p:to>
                                        <p:strVal val="visible"/>
                                      </p:to>
                                    </p:set>
                                    <p:animEffect transition="in" filter="slide(fromRight)">
                                      <p:cBhvr>
                                        <p:cTn id="17" dur="500"/>
                                        <p:tgtEl>
                                          <p:spTgt spid="83971">
                                            <p:txEl>
                                              <p:pRg st="2" end="2"/>
                                            </p:txEl>
                                          </p:spTgt>
                                        </p:tgtEl>
                                      </p:cBhvr>
                                    </p:animEffect>
                                  </p:childTnLst>
                                </p:cTn>
                              </p:par>
                            </p:childTnLst>
                          </p:cTn>
                        </p:par>
                        <p:par>
                          <p:cTn id="18" fill="hold" nodeType="afterGroup">
                            <p:stCondLst>
                              <p:cond delay="500"/>
                            </p:stCondLst>
                            <p:childTnLst>
                              <p:par>
                                <p:cTn id="19" presetID="3" presetClass="entr" presetSubtype="5" fill="hold" nodeType="afterEffect">
                                  <p:stCondLst>
                                    <p:cond delay="0"/>
                                  </p:stCondLst>
                                  <p:childTnLst>
                                    <p:set>
                                      <p:cBhvr>
                                        <p:cTn id="20" dur="1" fill="hold">
                                          <p:stCondLst>
                                            <p:cond delay="0"/>
                                          </p:stCondLst>
                                        </p:cTn>
                                        <p:tgtEl>
                                          <p:spTgt spid="83973"/>
                                        </p:tgtEl>
                                        <p:attrNameLst>
                                          <p:attrName>style.visibility</p:attrName>
                                        </p:attrNameLst>
                                      </p:cBhvr>
                                      <p:to>
                                        <p:strVal val="visible"/>
                                      </p:to>
                                    </p:set>
                                    <p:animEffect transition="in" filter="blinds(vertical)">
                                      <p:cBhvr>
                                        <p:cTn id="21" dur="1000"/>
                                        <p:tgtEl>
                                          <p:spTgt spid="83973"/>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83971">
                                            <p:txEl>
                                              <p:pRg st="3" end="3"/>
                                            </p:txEl>
                                          </p:spTgt>
                                        </p:tgtEl>
                                        <p:attrNameLst>
                                          <p:attrName>style.visibility</p:attrName>
                                        </p:attrNameLst>
                                      </p:cBhvr>
                                      <p:to>
                                        <p:strVal val="visible"/>
                                      </p:to>
                                    </p:set>
                                    <p:animEffect transition="in" filter="slide(fromRight)">
                                      <p:cBhvr>
                                        <p:cTn id="24"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0" name="Text Box 6"/>
          <p:cNvSpPr txBox="1">
            <a:spLocks noChangeArrowheads="1"/>
          </p:cNvSpPr>
          <p:nvPr/>
        </p:nvSpPr>
        <p:spPr bwMode="auto">
          <a:xfrm>
            <a:off x="5665788" y="228600"/>
            <a:ext cx="214657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كتبت رسائل بولس</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49-62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1" name="Text Box 7"/>
          <p:cNvSpPr txBox="1">
            <a:spLocks noChangeArrowheads="1"/>
          </p:cNvSpPr>
          <p:nvPr/>
        </p:nvSpPr>
        <p:spPr bwMode="auto">
          <a:xfrm>
            <a:off x="0" y="685800"/>
            <a:ext cx="2341562"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رسالتين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09" name="Rectangle 5"/>
          <p:cNvSpPr>
            <a:spLocks noGrp="1" noChangeArrowheads="1"/>
          </p:cNvSpPr>
          <p:nvPr>
            <p:ph type="title" idx="4294967295"/>
          </p:nvPr>
        </p:nvSpPr>
        <p:spPr>
          <a:xfrm>
            <a:off x="5638800" y="3124200"/>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dirty="0">
                <a:solidFill>
                  <a:srgbClr val="FFEA18"/>
                </a:solidFill>
                <a:ea typeface="+mj-ea"/>
              </a:rPr>
              <a:t>دعا بطرس أيضاً رسائل بولس بالكتب المقدسة</a:t>
            </a:r>
            <a:endParaRPr lang="en-US" sz="3900" dirty="0">
              <a:solidFill>
                <a:srgbClr val="FFEA18"/>
              </a:solidFill>
              <a:ea typeface="+mj-ea"/>
            </a:endParaRP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3" name="Text Box 9"/>
          <p:cNvSpPr txBox="1">
            <a:spLocks noChangeArrowheads="1"/>
          </p:cNvSpPr>
          <p:nvPr/>
        </p:nvSpPr>
        <p:spPr bwMode="auto">
          <a:xfrm>
            <a:off x="152400" y="2286000"/>
            <a:ext cx="5410200" cy="2308324"/>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واحسبوا أناة ربنا خلاصاً كما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كتب إليكم أخونا الحبيب بولس</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أيضاً بحسب الحكمة المعطاة له 16 كما في الرسائل كلها أيضاً، متكلماً فيها عن هذه الأمور، التي فيها أشياء عسرة الفهم، يحرفها غير العلماء وغير الثابتين،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كباقي الكتب أيضا</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لهلاك أنفسهم.</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بط 3: 15-16</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defRPr/>
            </a:pPr>
            <a:r>
              <a:rPr lang="ar-JO" sz="2800" dirty="0">
                <a:solidFill>
                  <a:schemeClr val="bg1"/>
                </a:solidFill>
                <a:effectLst>
                  <a:glow rad="165100">
                    <a:schemeClr val="tx1"/>
                  </a:glow>
                </a:effectLst>
                <a:ea typeface="ＭＳ Ｐゴシック" charset="0"/>
                <a:cs typeface="Arial" panose="020B0604020202020204" pitchFamily="34" charset="0"/>
              </a:rPr>
              <a:t>ث. (3: 16-17)</a:t>
            </a:r>
            <a:br>
              <a:rPr lang="en-US" sz="2800" dirty="0">
                <a:solidFill>
                  <a:schemeClr val="bg1"/>
                </a:solidFill>
                <a:effectLst>
                  <a:glow rad="165100">
                    <a:schemeClr val="tx1"/>
                  </a:glow>
                </a:effectLst>
                <a:ea typeface="ＭＳ Ｐゴシック" charset="0"/>
                <a:cs typeface="Arial" panose="020B0604020202020204" pitchFamily="34" charset="0"/>
              </a:rPr>
            </a:br>
            <a:r>
              <a:rPr lang="ar-JO" sz="2800" dirty="0">
                <a:solidFill>
                  <a:schemeClr val="bg1"/>
                </a:solidFill>
                <a:effectLst>
                  <a:glow rad="165100">
                    <a:schemeClr val="tx1"/>
                  </a:glow>
                </a:effectLst>
                <a:ea typeface="ＭＳ Ｐゴシック" charset="0"/>
                <a:cs typeface="Arial" panose="020B0604020202020204" pitchFamily="34" charset="0"/>
              </a:rPr>
              <a:t>حماية وتشجيع النمو</a:t>
            </a:r>
            <a:endParaRPr lang="en-US" sz="2800" dirty="0">
              <a:solidFill>
                <a:schemeClr val="bg1"/>
              </a:solidFill>
              <a:effectLst>
                <a:glow rad="165100">
                  <a:schemeClr val="tx1"/>
                </a:glow>
              </a:effectLst>
              <a:ea typeface="ＭＳ Ｐゴシック" charset="0"/>
              <a:cs typeface="Arial" panose="020B0604020202020204" pitchFamily="34" charset="0"/>
            </a:endParaRPr>
          </a:p>
        </p:txBody>
      </p:sp>
      <p:sp>
        <p:nvSpPr>
          <p:cNvPr id="84995" name="Rectangle 3"/>
          <p:cNvSpPr>
            <a:spLocks noGrp="1" noChangeArrowheads="1"/>
          </p:cNvSpPr>
          <p:nvPr>
            <p:ph type="body" idx="1"/>
          </p:nvPr>
        </p:nvSpPr>
        <p:spPr>
          <a:xfrm>
            <a:off x="4267200" y="2057400"/>
            <a:ext cx="4419600" cy="4495800"/>
          </a:xfrm>
          <a:noFill/>
          <a:ln>
            <a:noFill/>
          </a:ln>
        </p:spPr>
        <p:txBody>
          <a:bodyPr vert="horz" wrap="square" lIns="91440" tIns="45720" rIns="91440" bIns="45720" numCol="1" anchor="ctr" anchorCtr="0" compatLnSpc="1">
            <a:prstTxWarp prst="textNoShape">
              <a:avLst/>
            </a:prstTxWarp>
          </a:bodyPr>
          <a:lstStyle/>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كن مستعداً</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لا تخطئ في الفوضى </a:t>
            </a:r>
          </a:p>
          <a:p>
            <a:pPr marL="457200" lvl="1" indent="0" algn="r" rtl="1">
              <a:spcBef>
                <a:spcPct val="0"/>
              </a:spcBef>
              <a:buNone/>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وتسقط</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انموا في النعمة والمعرفة</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p:txBody>
      </p:sp>
      <p:sp>
        <p:nvSpPr>
          <p:cNvPr id="390148" name="Text Box 4"/>
          <p:cNvSpPr txBox="1">
            <a:spLocks noChangeArrowheads="1"/>
          </p:cNvSpPr>
          <p:nvPr/>
        </p:nvSpPr>
        <p:spPr bwMode="auto">
          <a:xfrm>
            <a:off x="0" y="1"/>
            <a:ext cx="2057400"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2800" b="1">
                <a:solidFill>
                  <a:schemeClr val="bg1"/>
                </a:solidFill>
                <a:effectLst>
                  <a:glow rad="165100">
                    <a:schemeClr val="tx1"/>
                  </a:glow>
                </a:effectLst>
                <a:latin typeface="Arial" charset="0"/>
              </a:defRPr>
            </a:lvl1pPr>
            <a:lvl2pPr algn="ctr" eaLnBrk="0" hangingPunct="0">
              <a:defRPr sz="4400" b="1">
                <a:latin typeface="Arial" pitchFamily="26" charset="0"/>
                <a:ea typeface="ＭＳ Ｐゴシック" charset="-128"/>
                <a:cs typeface="ＭＳ Ｐゴシック" charset="-128"/>
              </a:defRPr>
            </a:lvl2pPr>
            <a:lvl3pPr algn="ctr" eaLnBrk="0" hangingPunct="0">
              <a:defRPr sz="4400" b="1">
                <a:latin typeface="Arial" pitchFamily="26" charset="0"/>
                <a:ea typeface="ＭＳ Ｐゴシック" charset="-128"/>
                <a:cs typeface="ＭＳ Ｐゴシック" charset="-128"/>
              </a:defRPr>
            </a:lvl3pPr>
            <a:lvl4pPr algn="ctr" eaLnBrk="0" hangingPunct="0">
              <a:defRPr sz="4400" b="1">
                <a:latin typeface="Arial" pitchFamily="26" charset="0"/>
                <a:ea typeface="ＭＳ Ｐゴシック" charset="-128"/>
                <a:cs typeface="ＭＳ Ｐゴシック" charset="-128"/>
              </a:defRPr>
            </a:lvl4pPr>
            <a:lvl5pPr algn="ctr" eaLnBrk="0" hangingPunct="0">
              <a:defRPr sz="4400" b="1">
                <a:latin typeface="Arial" pitchFamily="26" charset="0"/>
                <a:ea typeface="ＭＳ Ｐゴシック" charset="-128"/>
                <a:cs typeface="ＭＳ Ｐゴシック" charset="-128"/>
              </a:defRPr>
            </a:lvl5pPr>
            <a:lvl6pPr marL="457200" algn="ctr" fontAlgn="base">
              <a:spcBef>
                <a:spcPct val="0"/>
              </a:spcBef>
              <a:spcAft>
                <a:spcPct val="0"/>
              </a:spcAft>
              <a:defRPr sz="4400" b="1">
                <a:latin typeface="Arial" pitchFamily="26" charset="0"/>
              </a:defRPr>
            </a:lvl6pPr>
            <a:lvl7pPr marL="914400" algn="ctr" fontAlgn="base">
              <a:spcBef>
                <a:spcPct val="0"/>
              </a:spcBef>
              <a:spcAft>
                <a:spcPct val="0"/>
              </a:spcAft>
              <a:defRPr sz="4400" b="1">
                <a:latin typeface="Arial" pitchFamily="26" charset="0"/>
              </a:defRPr>
            </a:lvl7pPr>
            <a:lvl8pPr marL="1371600" algn="ctr" fontAlgn="base">
              <a:spcBef>
                <a:spcPct val="0"/>
              </a:spcBef>
              <a:spcAft>
                <a:spcPct val="0"/>
              </a:spcAft>
              <a:defRPr sz="4400" b="1">
                <a:latin typeface="Arial" pitchFamily="26" charset="0"/>
              </a:defRPr>
            </a:lvl8pPr>
            <a:lvl9pPr marL="1828800" algn="ctr" fontAlgn="base">
              <a:spcBef>
                <a:spcPct val="0"/>
              </a:spcBef>
              <a:spcAft>
                <a:spcPct val="0"/>
              </a:spcAft>
              <a:defRPr sz="4400" b="1">
                <a:latin typeface="Arial" pitchFamily="26" charset="0"/>
              </a:defRPr>
            </a:lvl9pPr>
          </a:lstStyle>
          <a:p>
            <a:pPr>
              <a:defRPr/>
            </a:pPr>
            <a:r>
              <a:rPr lang="ar-JO" sz="2400" dirty="0">
                <a:latin typeface="Arial" panose="020B0604020202020204" pitchFamily="34" charset="0"/>
                <a:cs typeface="Arial" panose="020B0604020202020204" pitchFamily="34" charset="0"/>
              </a:rPr>
              <a:t>2 بطرس 3</a:t>
            </a:r>
            <a:endParaRPr lang="en-US" sz="2400" dirty="0">
              <a:latin typeface="Arial" panose="020B0604020202020204" pitchFamily="34" charset="0"/>
              <a:cs typeface="Arial" panose="020B0604020202020204" pitchFamily="34" charset="0"/>
            </a:endParaRP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66700" y="1447800"/>
            <a:ext cx="39433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84995">
                                            <p:txEl>
                                              <p:pRg st="3" end="3"/>
                                            </p:txEl>
                                          </p:spTgt>
                                        </p:tgtEl>
                                        <p:attrNameLst>
                                          <p:attrName>style.visibility</p:attrName>
                                        </p:attrNameLst>
                                      </p:cBhvr>
                                      <p:to>
                                        <p:strVal val="visible"/>
                                      </p:to>
                                    </p:set>
                                    <p:anim calcmode="lin" valueType="num">
                                      <p:cBhvr>
                                        <p:cTn id="32" dur="1000" fill="hold"/>
                                        <p:tgtEl>
                                          <p:spTgt spid="84995">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84995">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849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49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الأحباء إذ قد سبقتم فعرفتم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احترسوا من أن تنقادوا بضلال الأردياء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انموا في النعمة وفي معرفة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744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294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3</a:t>
            </a:r>
          </a:p>
        </p:txBody>
      </p:sp>
      <p:pic>
        <p:nvPicPr>
          <p:cNvPr id="245762" name="Picture 2" descr="05740048"/>
          <p:cNvPicPr>
            <a:picLocks noChangeAspect="1" noChangeArrowheads="1"/>
          </p:cNvPicPr>
          <p:nvPr/>
        </p:nvPicPr>
        <p:blipFill rotWithShape="1">
          <a:blip r:embed="rId2">
            <a:extLst>
              <a:ext uri="{28A0092B-C50C-407E-A947-70E740481C1C}">
                <a14:useLocalDpi xmlns:a14="http://schemas.microsoft.com/office/drawing/2010/main"/>
              </a:ext>
            </a:extLst>
          </a:blip>
          <a:srcRect t="15888" r="5512"/>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28600"/>
            <a:ext cx="9144000" cy="593374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الآن رغبة قلبي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هي أن أعرفك أكثر</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 نوجد فيك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ونُعرف بأننا لك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 أملك بالإيمان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ما لم أقدر أن أكسبه</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عطية البر الفائقة.</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وسوف يدين المرتدين عند عودته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40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اعرف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43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ea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2371"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2"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050370"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الفرضية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الإرتداد</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اختيار الله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ا</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عرف هذه الأشياء لمحاربة البدع</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5435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panose="020B0604020202020204" pitchFamily="34" charset="0"/>
                <a:ea typeface="ＭＳ Ｐゴシック" charset="0"/>
                <a:cs typeface="ＭＳ Ｐゴシック" charset="0"/>
              </a:rPr>
            </a:br>
            <a:r>
              <a:rPr lang="ar-JO" sz="4400" b="1" dirty="0">
                <a:effectLst/>
                <a:latin typeface="Calibri" panose="020F050202020403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b="1" dirty="0">
                <a:effectLst/>
                <a:latin typeface="Calibri" panose="020F0502020204030204" pitchFamily="34" charset="0"/>
                <a:ea typeface="Calibri" panose="020F0502020204030204" pitchFamily="34" charset="0"/>
                <a:cs typeface="Arial" panose="020B0604020202020204" pitchFamily="34" charset="0"/>
              </a:rPr>
            </a:b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2</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827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373216"/>
            <a:ext cx="9144000" cy="1471770"/>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تشكلك كلمة الله لتنمو في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نعمة المسيح ومعرفته؟</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خطة قراءة الكتاب المقدس</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289 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356371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69149"/>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وعظ العهد الجديد</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العرص التقديمي والنص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59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lum bright="70000" contrast="-3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cs typeface="Arial" panose="020B0604020202020204" pitchFamily="34" charset="0"/>
            </a:endParaRPr>
          </a:p>
        </p:txBody>
      </p:sp>
      <p:sp>
        <p:nvSpPr>
          <p:cNvPr id="397316" name="Rectangle 5"/>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A7E8F7F-9B3D-F84A-B777-A874B56C1557}"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sp>
        <p:nvSpPr>
          <p:cNvPr id="397317" name="Rectangle 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9F89810-7B16-7F4C-9CBF-44AD38C3513F}"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sp>
        <p:nvSpPr>
          <p:cNvPr id="397318" name="Rectangle 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D923897-DE87-094A-AA16-EB278E75D303}"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pic>
        <p:nvPicPr>
          <p:cNvPr id="397319" name="Picture 8" descr="follow_hi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2254250"/>
            <a:ext cx="35052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8"/>
              </a:srgbClr>
            </a:outerShdw>
          </a:effectLst>
        </p:spPr>
        <p:txBody>
          <a:bodyPr/>
          <a:lstStyle/>
          <a:p>
            <a:pPr eaLnBrk="1" hangingPunct="1">
              <a:defRPr/>
            </a:pPr>
            <a:r>
              <a:rPr lang="ar-SA" sz="6000" dirty="0">
                <a:solidFill>
                  <a:schemeClr val="bg1"/>
                </a:solidFill>
                <a:ea typeface="+mj-ea"/>
                <a:cs typeface="Arial" panose="020B0604020202020204" pitchFamily="34" charset="0"/>
              </a:rPr>
              <a:t>التطبيقات</a:t>
            </a:r>
            <a:endParaRPr lang="en-US" sz="6000" dirty="0">
              <a:solidFill>
                <a:schemeClr val="bg1"/>
              </a:solidFill>
              <a:ea typeface="+mj-ea"/>
              <a:cs typeface="Arial" panose="020B0604020202020204" pitchFamily="34" charset="0"/>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4</a:t>
            </a:r>
          </a:p>
        </p:txBody>
      </p:sp>
      <p:pic>
        <p:nvPicPr>
          <p:cNvPr id="246786"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343663" y="166688"/>
            <a:ext cx="6401111" cy="3687548"/>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p:txBody>
      </p:sp>
    </p:spTree>
  </p:cSld>
  <p:clrMapOvr>
    <a:masterClrMapping/>
  </p:clrMapOvr>
  <p:transition spd="med">
    <p:zoom dir="in"/>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88069" name="Rectangle 5"/>
          <p:cNvSpPr>
            <a:spLocks noGrp="1" noChangeArrowheads="1"/>
          </p:cNvSpPr>
          <p:nvPr>
            <p:ph type="title"/>
          </p:nvPr>
        </p:nvSpPr>
        <p:spPr>
          <a:xfrm>
            <a:off x="-25400" y="152400"/>
            <a:ext cx="77216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التطبيقات</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88070" name="Rectangle 6"/>
          <p:cNvSpPr>
            <a:spLocks noGrp="1" noChangeArrowheads="1"/>
          </p:cNvSpPr>
          <p:nvPr>
            <p:ph type="body" idx="1"/>
          </p:nvPr>
        </p:nvSpPr>
        <p:spPr>
          <a:xfrm>
            <a:off x="971600" y="1981200"/>
            <a:ext cx="8172400" cy="3581400"/>
          </a:xfrm>
        </p:spPr>
        <p:txBody>
          <a:bodyPr/>
          <a:lstStyle/>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استمر على الأساس</a:t>
            </a:r>
            <a:endParaRPr lang="en-US" sz="4000"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جدد المعرفة باستمرار</a:t>
            </a:r>
            <a:endParaRPr lang="en-US" sz="4000"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كن واعياً للمعلمين الكذبة</a:t>
            </a:r>
            <a:endParaRPr lang="en-US" sz="4000" dirty="0">
              <a:solidFill>
                <a:srgbClr val="FFFFFF"/>
              </a:solidFill>
              <a:effectLst>
                <a:glow rad="228600">
                  <a:schemeClr val="tx1"/>
                </a:glow>
              </a:effectLst>
              <a:ea typeface="ＭＳ Ｐゴシック" charset="0"/>
              <a:cs typeface="Arial" panose="020B0604020202020204" pitchFamily="34" charset="0"/>
            </a:endParaRP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3" name="Rectangle 5"/>
          <p:cNvSpPr>
            <a:spLocks noGrp="1" noChangeArrowheads="1"/>
          </p:cNvSpPr>
          <p:nvPr>
            <p:ph type="body" idx="1"/>
          </p:nvPr>
        </p:nvSpPr>
        <p:spPr>
          <a:xfrm>
            <a:off x="1066800" y="1722438"/>
            <a:ext cx="7696200" cy="4449762"/>
          </a:xfrm>
        </p:spPr>
        <p:txBody>
          <a:bodyPr/>
          <a:lstStyle/>
          <a:p>
            <a:pPr algn="r" rtl="1" eaLnBrk="1" hangingPunct="1">
              <a:spcBef>
                <a:spcPct val="50000"/>
              </a:spcBef>
              <a:defRPr/>
            </a:pPr>
            <a:r>
              <a:rPr lang="ar-JO" dirty="0">
                <a:solidFill>
                  <a:srgbClr val="FFFFFF"/>
                </a:solidFill>
                <a:effectLst>
                  <a:glow rad="355600">
                    <a:schemeClr val="tx1"/>
                  </a:glow>
                </a:effectLst>
                <a:ea typeface="ＭＳ Ｐゴシック" charset="0"/>
                <a:cs typeface="Arial" panose="020B0604020202020204" pitchFamily="34" charset="0"/>
              </a:rPr>
              <a:t>وعد أن نصير شركاء الطبيعة الإلهية</a:t>
            </a:r>
            <a:endParaRPr lang="en-US" b="1"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spcBef>
                <a:spcPct val="50000"/>
              </a:spcBef>
              <a:defRPr/>
            </a:pPr>
            <a:r>
              <a:rPr lang="ar-JO" dirty="0">
                <a:solidFill>
                  <a:srgbClr val="FFFFFF"/>
                </a:solidFill>
                <a:effectLst>
                  <a:glow rad="355600">
                    <a:schemeClr val="tx1"/>
                  </a:glow>
                </a:effectLst>
                <a:ea typeface="ＭＳ Ｐゴシック" charset="0"/>
                <a:cs typeface="Arial" panose="020B0604020202020204" pitchFamily="34" charset="0"/>
              </a:rPr>
              <a:t>تكملة: الإجتهاد &gt; الإيمان &gt; التميز الأخلاقي &gt; المعرفة &gt; ضبط النفس &gt; المثابرة &gt; التقوى &gt; اللطف الأخوي &gt; المحبة.</a:t>
            </a:r>
            <a:endParaRPr lang="en-US" b="1" dirty="0">
              <a:solidFill>
                <a:srgbClr val="FFFFFF"/>
              </a:solidFill>
              <a:effectLst>
                <a:glow rad="355600">
                  <a:schemeClr val="tx1"/>
                </a:glow>
              </a:effectLst>
              <a:ea typeface="ＭＳ Ｐゴシック" charset="0"/>
              <a:cs typeface="Arial" panose="020B0604020202020204" pitchFamily="34" charset="0"/>
            </a:endParaRP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96" name="Rectangle 8"/>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355600">
                    <a:schemeClr val="tx1"/>
                  </a:glow>
                </a:effectLst>
                <a:ea typeface="ＭＳ Ｐゴシック" charset="0"/>
                <a:cs typeface="Arial" panose="020B0604020202020204" pitchFamily="34" charset="0"/>
              </a:rPr>
              <a:t>استمر على الأساس</a:t>
            </a:r>
            <a:endParaRPr lang="en-US" sz="4000" dirty="0">
              <a:solidFill>
                <a:srgbClr val="FFFFFF"/>
              </a:solidFill>
              <a:effectLst>
                <a:glow rad="355600">
                  <a:schemeClr val="tx1"/>
                </a:glow>
              </a:effectLst>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7" name="Rectangle 5"/>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استمر على الأساس</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120" name="Rectangle 8"/>
          <p:cNvSpPr>
            <a:spLocks noGrp="1" noChangeArrowheads="1"/>
          </p:cNvSpPr>
          <p:nvPr>
            <p:ph type="body" sz="half" idx="1"/>
          </p:nvPr>
        </p:nvSpPr>
        <p:spPr>
          <a:xfrm>
            <a:off x="914400" y="1676400"/>
            <a:ext cx="8229600" cy="4038600"/>
          </a:xfrm>
        </p:spPr>
        <p:txBody>
          <a:bodyPr/>
          <a:lstStyle/>
          <a:p>
            <a:pPr algn="r" rtl="1" eaLnBrk="1" hangingPunct="1">
              <a:lnSpc>
                <a:spcPct val="90000"/>
              </a:lnSpc>
              <a:spcBef>
                <a:spcPct val="50000"/>
              </a:spcBef>
              <a:defRPr/>
            </a:pPr>
            <a:r>
              <a:rPr lang="ar-JO" altLang="ja-JP" sz="2400" dirty="0">
                <a:solidFill>
                  <a:srgbClr val="FFFFFF"/>
                </a:solidFill>
                <a:effectLst>
                  <a:glow rad="228600">
                    <a:schemeClr val="tx1"/>
                  </a:glow>
                </a:effectLst>
                <a:ea typeface="ＭＳ Ｐゴシック" charset="0"/>
                <a:cs typeface="Arial" panose="020B0604020202020204" pitchFamily="34" charset="0"/>
              </a:rPr>
              <a:t>يجب أن يكون رسمك البياني الروحي تصاعدياً</a:t>
            </a:r>
            <a:endParaRPr lang="en-US" altLang="ja-JP"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altLang="ja-JP" sz="2400" dirty="0">
                <a:solidFill>
                  <a:srgbClr val="FFFFFF"/>
                </a:solidFill>
                <a:effectLst>
                  <a:glow rad="228600">
                    <a:schemeClr val="tx1"/>
                  </a:glow>
                </a:effectLst>
                <a:ea typeface="ＭＳ Ｐゴシック" charset="0"/>
                <a:cs typeface="Arial" panose="020B0604020202020204" pitchFamily="34" charset="0"/>
              </a:rPr>
              <a:t>مارس إيمانك ( 2 بطرس 1: 10)</a:t>
            </a:r>
            <a:r>
              <a:rPr lang="en-US" altLang="ja-JP" sz="2400" b="1" dirty="0">
                <a:solidFill>
                  <a:srgbClr val="FFFFFF"/>
                </a:solidFill>
                <a:effectLst>
                  <a:glow rad="228600">
                    <a:schemeClr val="tx1"/>
                  </a:glow>
                </a:effectLst>
                <a:ea typeface="ＭＳ Ｐゴシック" charset="0"/>
                <a:cs typeface="Arial" panose="020B0604020202020204" pitchFamily="34" charset="0"/>
              </a:rPr>
              <a:t> </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dirty="0">
                <a:solidFill>
                  <a:srgbClr val="FFFFFF"/>
                </a:solidFill>
                <a:effectLst>
                  <a:glow rad="228600">
                    <a:schemeClr val="tx1"/>
                  </a:glow>
                </a:effectLst>
                <a:ea typeface="ＭＳ Ｐゴシック" charset="0"/>
                <a:cs typeface="Arial" panose="020B0604020202020204" pitchFamily="34" charset="0"/>
              </a:rPr>
              <a:t>المحبة المتنامية تجاه الله والناس</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b="1" dirty="0">
                <a:solidFill>
                  <a:srgbClr val="FFFFFF"/>
                </a:solidFill>
                <a:effectLst>
                  <a:glow rad="228600">
                    <a:schemeClr val="tx1"/>
                  </a:glow>
                </a:effectLst>
                <a:ea typeface="ＭＳ Ｐゴシック" charset="0"/>
                <a:cs typeface="Arial" panose="020B0604020202020204" pitchFamily="34" charset="0"/>
              </a:rPr>
              <a:t>الأمانة</a:t>
            </a:r>
            <a:r>
              <a:rPr lang="en-US" sz="2400" b="1" dirty="0">
                <a:solidFill>
                  <a:srgbClr val="FFFFFF"/>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50000"/>
              </a:spcBef>
              <a:defRPr/>
            </a:pPr>
            <a:r>
              <a:rPr lang="ar-JO" sz="2400" b="1" dirty="0">
                <a:solidFill>
                  <a:srgbClr val="FFFFFF"/>
                </a:solidFill>
                <a:effectLst>
                  <a:glow rad="228600">
                    <a:schemeClr val="tx1"/>
                  </a:glow>
                </a:effectLst>
                <a:ea typeface="ＭＳ Ｐゴシック" charset="0"/>
                <a:cs typeface="Arial" panose="020B0604020202020204" pitchFamily="34" charset="0"/>
              </a:rPr>
              <a:t>مؤقت (2 بطرس 1: 13-15)</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dirty="0">
                <a:solidFill>
                  <a:srgbClr val="FFFFFF"/>
                </a:solidFill>
                <a:effectLst>
                  <a:glow rad="228600">
                    <a:schemeClr val="tx1"/>
                  </a:glow>
                </a:effectLst>
                <a:ea typeface="ＭＳ Ｐゴシック" charset="0"/>
                <a:cs typeface="Arial" panose="020B0604020202020204" pitchFamily="34" charset="0"/>
              </a:rPr>
              <a:t>التحول إلى الله (2 بطرس 2: 7-9)</a:t>
            </a:r>
            <a:endParaRPr lang="en-US" sz="2400" b="1" dirty="0">
              <a:solidFill>
                <a:srgbClr val="FFFFFF"/>
              </a:solidFill>
              <a:effectLst>
                <a:glow rad="228600">
                  <a:schemeClr val="tx1"/>
                </a:glow>
              </a:effectLst>
              <a:ea typeface="ＭＳ Ｐゴシック" charset="0"/>
              <a:cs typeface="Arial" panose="020B0604020202020204" pitchFamily="34" charset="0"/>
            </a:endParaRPr>
          </a:p>
        </p:txBody>
      </p:sp>
      <p:graphicFrame>
        <p:nvGraphicFramePr>
          <p:cNvPr id="90121" name="Object 2"/>
          <p:cNvGraphicFramePr>
            <a:graphicFrameLocks noGrp="1" noChangeAspect="1"/>
          </p:cNvGraphicFramePr>
          <p:nvPr>
            <p:ph sz="half" idx="2"/>
            <p:extLst>
              <p:ext uri="{D42A27DB-BD31-4B8C-83A1-F6EECF244321}">
                <p14:modId xmlns:p14="http://schemas.microsoft.com/office/powerpoint/2010/main" val="1747464098"/>
              </p:ext>
            </p:extLst>
          </p:nvPr>
        </p:nvGraphicFramePr>
        <p:xfrm>
          <a:off x="792089" y="2547938"/>
          <a:ext cx="4571999" cy="3697287"/>
        </p:xfrm>
        <a:graphic>
          <a:graphicData uri="http://schemas.openxmlformats.org/presentationml/2006/ole">
            <mc:AlternateContent xmlns:mc="http://schemas.openxmlformats.org/markup-compatibility/2006">
              <mc:Choice xmlns:v="urn:schemas-microsoft-com:vml" Requires="v">
                <p:oleObj name="Chart" r:id="rId3" imgW="6114862" imgH="4305355" progId="MSGraph.Chart.8">
                  <p:embed followColorScheme="full"/>
                </p:oleObj>
              </mc:Choice>
              <mc:Fallback>
                <p:oleObj name="Chart" r:id="rId3" imgW="6114862" imgH="4305355" progId="MSGraph.Chart.8">
                  <p:embed followColorScheme="full"/>
                  <p:pic>
                    <p:nvPicPr>
                      <p:cNvPr id="0" name="Object 2"/>
                      <p:cNvPicPr>
                        <a:picLocks noChangeAspect="1" noChangeArrowheads="1"/>
                      </p:cNvPicPr>
                      <p:nvPr/>
                    </p:nvPicPr>
                    <p:blipFill>
                      <a:blip r:embed="rId4"/>
                      <a:srcRect/>
                      <a:stretch>
                        <a:fillRect/>
                      </a:stretch>
                    </p:blipFill>
                    <p:spPr bwMode="auto">
                      <a:xfrm>
                        <a:off x="792089" y="2547938"/>
                        <a:ext cx="4571999" cy="3697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27384"/>
            <a:ext cx="8534400" cy="1143000"/>
          </a:xfrm>
        </p:spPr>
        <p:txBody>
          <a:bodyPr/>
          <a:lstStyle/>
          <a:p>
            <a:pPr eaLnBrk="1" hangingPunct="1">
              <a:defRPr/>
            </a:pPr>
            <a:r>
              <a:rPr lang="ar-JO" sz="5400" dirty="0">
                <a:solidFill>
                  <a:srgbClr val="80008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تذكير دائم</a:t>
            </a:r>
            <a:endParaRPr lang="en-US" sz="5400" dirty="0">
              <a:solidFill>
                <a:srgbClr val="80008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2" name="Rectangle 6"/>
          <p:cNvSpPr>
            <a:spLocks noGrp="1" noChangeArrowheads="1"/>
          </p:cNvSpPr>
          <p:nvPr>
            <p:ph type="body" idx="1"/>
          </p:nvPr>
        </p:nvSpPr>
        <p:spPr>
          <a:xfrm>
            <a:off x="533400" y="5230416"/>
            <a:ext cx="8077200" cy="1219200"/>
          </a:xfrm>
        </p:spPr>
        <p:txBody>
          <a:bodyPr/>
          <a:lstStyle/>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علينا أن </a:t>
            </a:r>
            <a:r>
              <a:rPr lang="ar-JO" sz="3600" b="1" dirty="0">
                <a:solidFill>
                  <a:srgbClr val="A50021"/>
                </a:solidFill>
                <a:latin typeface="Arial" panose="020B0604020202020204" pitchFamily="34" charset="0"/>
                <a:ea typeface="ＭＳ Ｐゴシック" charset="0"/>
                <a:cs typeface="Arial" panose="020B0604020202020204" pitchFamily="34" charset="0"/>
              </a:rPr>
              <a:t>نتذكر ونذكر الآخرين </a:t>
            </a:r>
            <a:r>
              <a:rPr lang="ar-JO" sz="3600" dirty="0">
                <a:solidFill>
                  <a:srgbClr val="A50021"/>
                </a:solidFill>
                <a:latin typeface="Arial" panose="020B0604020202020204" pitchFamily="34" charset="0"/>
                <a:ea typeface="ＭＳ Ｐゴシック" charset="0"/>
                <a:cs typeface="Arial" panose="020B0604020202020204" pitchFamily="34" charset="0"/>
              </a:rPr>
              <a:t>باستمرار </a:t>
            </a:r>
          </a:p>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بهذه الحاجة العظيمة</a:t>
            </a:r>
            <a:r>
              <a:rPr lang="en-US" sz="3600" dirty="0">
                <a:solidFill>
                  <a:srgbClr val="A50021"/>
                </a:solidFill>
                <a:latin typeface="Arial" panose="020B0604020202020204" pitchFamily="34" charset="0"/>
                <a:ea typeface="ＭＳ Ｐゴシック" charset="0"/>
                <a:cs typeface="Arial" panose="020B0604020202020204" pitchFamily="34" charset="0"/>
              </a:rPr>
              <a:t> </a:t>
            </a:r>
          </a:p>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(2 بطرس 1: 12-13)</a:t>
            </a:r>
            <a:endParaRPr lang="en-US" sz="3600" dirty="0">
              <a:solidFill>
                <a:srgbClr val="A50021"/>
              </a:solidFill>
              <a:latin typeface="Arial" panose="020B0604020202020204" pitchFamily="34" charset="0"/>
              <a:ea typeface="ＭＳ Ｐゴシック" charset="0"/>
              <a:cs typeface="Arial" panose="020B0604020202020204" pitchFamily="34" charset="0"/>
            </a:endParaRPr>
          </a:p>
        </p:txBody>
      </p:sp>
      <p:sp>
        <p:nvSpPr>
          <p:cNvPr id="91143" name="Rectangle 7"/>
          <p:cNvSpPr>
            <a:spLocks noChangeArrowheads="1"/>
          </p:cNvSpPr>
          <p:nvPr/>
        </p:nvSpPr>
        <p:spPr bwMode="auto">
          <a:xfrm>
            <a:off x="2819400" y="1191816"/>
            <a:ext cx="3505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اقرأ الكلمة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4" name="Rectangle 8"/>
          <p:cNvSpPr>
            <a:spLocks noChangeArrowheads="1"/>
          </p:cNvSpPr>
          <p:nvPr/>
        </p:nvSpPr>
        <p:spPr bwMode="auto">
          <a:xfrm>
            <a:off x="6629400" y="1725216"/>
            <a:ext cx="2362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اكرز</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5" name="Rectangle 9"/>
          <p:cNvSpPr>
            <a:spLocks noChangeArrowheads="1"/>
          </p:cNvSpPr>
          <p:nvPr/>
        </p:nvSpPr>
        <p:spPr bwMode="auto">
          <a:xfrm>
            <a:off x="228600" y="4468416"/>
            <a:ext cx="464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امتلك قلب إرسالي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6" name="Rectangle 10"/>
          <p:cNvSpPr>
            <a:spLocks noChangeArrowheads="1"/>
          </p:cNvSpPr>
          <p:nvPr/>
        </p:nvSpPr>
        <p:spPr bwMode="auto">
          <a:xfrm>
            <a:off x="6096000" y="4392216"/>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7" name="Rectangle 11"/>
          <p:cNvSpPr>
            <a:spLocks noChangeArrowheads="1"/>
          </p:cNvSpPr>
          <p:nvPr/>
        </p:nvSpPr>
        <p:spPr bwMode="auto">
          <a:xfrm>
            <a:off x="304800" y="1649016"/>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اعبد</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DA94C7E-1C38-B517-D91A-B2C3031A3726}"/>
              </a:ext>
            </a:extLst>
          </p:cNvPr>
          <p:cNvGrpSpPr/>
          <p:nvPr/>
        </p:nvGrpSpPr>
        <p:grpSpPr>
          <a:xfrm>
            <a:off x="117231" y="1877616"/>
            <a:ext cx="8534400" cy="2590800"/>
            <a:chOff x="117231" y="2057400"/>
            <a:chExt cx="8534400" cy="2590800"/>
          </a:xfrm>
        </p:grpSpPr>
        <p:sp>
          <p:nvSpPr>
            <p:cNvPr id="402442" name="AutoShape 4"/>
            <p:cNvSpPr>
              <a:spLocks noChangeArrowheads="1"/>
            </p:cNvSpPr>
            <p:nvPr/>
          </p:nvSpPr>
          <p:spPr bwMode="auto">
            <a:xfrm>
              <a:off x="768350" y="2057400"/>
              <a:ext cx="7597775" cy="2590800"/>
            </a:xfrm>
            <a:prstGeom prst="irregularSeal1">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411EFA9-DEB3-C050-A3EF-AB69113AC904}"/>
                </a:ext>
              </a:extLst>
            </p:cNvPr>
            <p:cNvSpPr txBox="1">
              <a:spLocks noChangeArrowheads="1"/>
            </p:cNvSpPr>
            <p:nvPr/>
          </p:nvSpPr>
          <p:spPr bwMode="auto">
            <a:xfrm>
              <a:off x="117231" y="2722684"/>
              <a:ext cx="8534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800080"/>
                  </a:solidFill>
                  <a:effectLst>
                    <a:outerShdw blurRad="38100" dist="38100" dir="2700000" algn="tl">
                      <a:srgbClr val="000000"/>
                    </a:outerShdw>
                  </a:effectLst>
                  <a:uLnTx/>
                  <a:uFillTx/>
                  <a:ea typeface="ＭＳ Ｐゴシック" charset="0"/>
                  <a:cs typeface="Arial" panose="020B0604020202020204" pitchFamily="34" charset="0"/>
                </a:rPr>
                <a:t>الفضائل المسيحية</a:t>
              </a:r>
              <a:endParaRPr kumimoji="0" lang="en-US" sz="5400" b="1" i="0" u="none" strike="noStrike" kern="0" cap="none" spc="0" normalizeH="0" baseline="0" noProof="0" dirty="0">
                <a:ln>
                  <a:noFill/>
                </a:ln>
                <a:solidFill>
                  <a:srgbClr val="800080"/>
                </a:solidFill>
                <a:effectLst>
                  <a:outerShdw blurRad="38100" dist="38100" dir="2700000" algn="tl">
                    <a:srgbClr val="000000"/>
                  </a:outerShdw>
                </a:effectLst>
                <a:uLnTx/>
                <a:uFillTx/>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91147"/>
                                        </p:tgtEl>
                                        <p:attrNameLst>
                                          <p:attrName>style.visibility</p:attrName>
                                        </p:attrNameLst>
                                      </p:cBhvr>
                                      <p:to>
                                        <p:strVal val="visible"/>
                                      </p:to>
                                    </p:set>
                                    <p:animEffect transition="in" filter="circle(in)">
                                      <p:cBhvr>
                                        <p:cTn id="19" dur="1000"/>
                                        <p:tgtEl>
                                          <p:spTgt spid="91147"/>
                                        </p:tgtEl>
                                      </p:cBhvr>
                                    </p:animEffect>
                                  </p:childTnLst>
                                </p:cTn>
                              </p:par>
                            </p:childTnLst>
                          </p:cTn>
                        </p:par>
                        <p:par>
                          <p:cTn id="20" fill="hold" nodeType="afterGroup">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91143"/>
                                        </p:tgtEl>
                                        <p:attrNameLst>
                                          <p:attrName>style.visibility</p:attrName>
                                        </p:attrNameLst>
                                      </p:cBhvr>
                                      <p:to>
                                        <p:strVal val="visible"/>
                                      </p:to>
                                    </p:set>
                                    <p:animEffect transition="in" filter="circle(in)">
                                      <p:cBhvr>
                                        <p:cTn id="23" dur="1000"/>
                                        <p:tgtEl>
                                          <p:spTgt spid="91143"/>
                                        </p:tgtEl>
                                      </p:cBhvr>
                                    </p:animEffect>
                                  </p:childTnLst>
                                </p:cTn>
                              </p:par>
                            </p:childTnLst>
                          </p:cTn>
                        </p:par>
                        <p:par>
                          <p:cTn id="24" fill="hold" nodeType="afterGroup">
                            <p:stCondLst>
                              <p:cond delay="3500"/>
                            </p:stCondLst>
                            <p:childTnLst>
                              <p:par>
                                <p:cTn id="25" presetID="6" presetClass="entr" presetSubtype="16" fill="hold" grpId="0" nodeType="after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circle(in)">
                                      <p:cBhvr>
                                        <p:cTn id="27" dur="1000"/>
                                        <p:tgtEl>
                                          <p:spTgt spid="91144"/>
                                        </p:tgtEl>
                                      </p:cBhvr>
                                    </p:animEffect>
                                  </p:childTnLst>
                                </p:cTn>
                              </p:par>
                            </p:childTnLst>
                          </p:cTn>
                        </p:par>
                        <p:par>
                          <p:cTn id="28" fill="hold" nodeType="afterGroup">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Effect transition="in" filter="circle(in)">
                                      <p:cBhvr>
                                        <p:cTn id="31" dur="1000"/>
                                        <p:tgtEl>
                                          <p:spTgt spid="91146"/>
                                        </p:tgtEl>
                                      </p:cBhvr>
                                    </p:animEffect>
                                  </p:childTnLst>
                                </p:cTn>
                              </p:par>
                            </p:childTnLst>
                          </p:cTn>
                        </p:par>
                        <p:par>
                          <p:cTn id="32" fill="hold" nodeType="afterGroup">
                            <p:stCondLst>
                              <p:cond delay="5500"/>
                            </p:stCondLst>
                            <p:childTnLst>
                              <p:par>
                                <p:cTn id="33" presetID="6" presetClass="entr" presetSubtype="16" fill="hold" grpId="0" nodeType="afterEffect">
                                  <p:stCondLst>
                                    <p:cond delay="0"/>
                                  </p:stCondLst>
                                  <p:childTnLst>
                                    <p:set>
                                      <p:cBhvr>
                                        <p:cTn id="34" dur="1" fill="hold">
                                          <p:stCondLst>
                                            <p:cond delay="0"/>
                                          </p:stCondLst>
                                        </p:cTn>
                                        <p:tgtEl>
                                          <p:spTgt spid="91145"/>
                                        </p:tgtEl>
                                        <p:attrNameLst>
                                          <p:attrName>style.visibility</p:attrName>
                                        </p:attrNameLst>
                                      </p:cBhvr>
                                      <p:to>
                                        <p:strVal val="visible"/>
                                      </p:to>
                                    </p:set>
                                    <p:animEffect transition="in" filter="circle(in)">
                                      <p:cBhvr>
                                        <p:cTn id="35" dur="1000"/>
                                        <p:tgtEl>
                                          <p:spTgt spid="91145"/>
                                        </p:tgtEl>
                                      </p:cBhvr>
                                    </p:animEffect>
                                  </p:childTnLst>
                                </p:cTn>
                              </p:par>
                            </p:childTnLst>
                          </p:cTn>
                        </p:par>
                        <p:par>
                          <p:cTn id="36" fill="hold">
                            <p:stCondLst>
                              <p:cond delay="6500"/>
                            </p:stCondLst>
                            <p:childTnLst>
                              <p:par>
                                <p:cTn id="37" presetID="51" presetClass="entr" presetSubtype="0" fill="hold" grpId="0" nodeType="afterEffect">
                                  <p:stCondLst>
                                    <p:cond delay="0"/>
                                  </p:stCondLst>
                                  <p:childTnLst>
                                    <p:set>
                                      <p:cBhvr>
                                        <p:cTn id="38" dur="1" fill="hold">
                                          <p:stCondLst>
                                            <p:cond delay="0"/>
                                          </p:stCondLst>
                                        </p:cTn>
                                        <p:tgtEl>
                                          <p:spTgt spid="91142">
                                            <p:txEl>
                                              <p:pRg st="0" end="0"/>
                                            </p:txEl>
                                          </p:spTgt>
                                        </p:tgtEl>
                                        <p:attrNameLst>
                                          <p:attrName>style.visibility</p:attrName>
                                        </p:attrNameLst>
                                      </p:cBhvr>
                                      <p:to>
                                        <p:strVal val="visible"/>
                                      </p:to>
                                    </p:set>
                                    <p:animEffect transition="in" filter="fade">
                                      <p:cBhvr>
                                        <p:cTn id="39" dur="770" decel="100000"/>
                                        <p:tgtEl>
                                          <p:spTgt spid="91142">
                                            <p:txEl>
                                              <p:pRg st="0" end="0"/>
                                            </p:txEl>
                                          </p:spTgt>
                                        </p:tgtEl>
                                      </p:cBhvr>
                                    </p:animEffect>
                                    <p:animScale>
                                      <p:cBhvr>
                                        <p:cTn id="40" dur="770" decel="100000"/>
                                        <p:tgtEl>
                                          <p:spTgt spid="91142">
                                            <p:txEl>
                                              <p:pRg st="0" end="0"/>
                                            </p:txEl>
                                          </p:spTgt>
                                        </p:tgtEl>
                                      </p:cBhvr>
                                      <p:from x="10000" y="10000"/>
                                      <p:to x="200000" y="450000"/>
                                    </p:animScale>
                                    <p:animScale>
                                      <p:cBhvr>
                                        <p:cTn id="41" dur="1230" accel="100000" fill="hold">
                                          <p:stCondLst>
                                            <p:cond delay="770"/>
                                          </p:stCondLst>
                                        </p:cTn>
                                        <p:tgtEl>
                                          <p:spTgt spid="91142">
                                            <p:txEl>
                                              <p:pRg st="0" end="0"/>
                                            </p:txEl>
                                          </p:spTgt>
                                        </p:tgtEl>
                                      </p:cBhvr>
                                      <p:from x="200000" y="450000"/>
                                      <p:to x="100000" y="100000"/>
                                    </p:animScale>
                                    <p:set>
                                      <p:cBhvr>
                                        <p:cTn id="42" dur="770" fill="hold"/>
                                        <p:tgtEl>
                                          <p:spTgt spid="91142">
                                            <p:txEl>
                                              <p:pRg st="0" end="0"/>
                                            </p:txEl>
                                          </p:spTgt>
                                        </p:tgtEl>
                                        <p:attrNameLst>
                                          <p:attrName>ppt_x</p:attrName>
                                        </p:attrNameLst>
                                      </p:cBhvr>
                                      <p:to>
                                        <p:strVal val="(0.5)"/>
                                      </p:to>
                                    </p:set>
                                    <p:anim from="(0.5)" to="(#ppt_x)" calcmode="lin" valueType="num">
                                      <p:cBhvr>
                                        <p:cTn id="43" dur="1230" accel="100000" fill="hold">
                                          <p:stCondLst>
                                            <p:cond delay="770"/>
                                          </p:stCondLst>
                                        </p:cTn>
                                        <p:tgtEl>
                                          <p:spTgt spid="91142">
                                            <p:txEl>
                                              <p:pRg st="0" end="0"/>
                                            </p:txEl>
                                          </p:spTgt>
                                        </p:tgtEl>
                                        <p:attrNameLst>
                                          <p:attrName>ppt_x</p:attrName>
                                        </p:attrNameLst>
                                      </p:cBhvr>
                                    </p:anim>
                                    <p:set>
                                      <p:cBhvr>
                                        <p:cTn id="44" dur="770" fill="hold"/>
                                        <p:tgtEl>
                                          <p:spTgt spid="91142">
                                            <p:txEl>
                                              <p:pRg st="0" end="0"/>
                                            </p:txEl>
                                          </p:spTgt>
                                        </p:tgtEl>
                                        <p:attrNameLst>
                                          <p:attrName>ppt_y</p:attrName>
                                        </p:attrNameLst>
                                      </p:cBhvr>
                                      <p:to>
                                        <p:strVal val="(#ppt_y+0.4)"/>
                                      </p:to>
                                    </p:set>
                                    <p:anim from="(#ppt_y+0.4)" to="(#ppt_y)" calcmode="lin" valueType="num">
                                      <p:cBhvr>
                                        <p:cTn id="45" dur="1230" accel="100000" fill="hold">
                                          <p:stCondLst>
                                            <p:cond delay="770"/>
                                          </p:stCondLst>
                                        </p:cTn>
                                        <p:tgtEl>
                                          <p:spTgt spid="91142">
                                            <p:txEl>
                                              <p:pRg st="0" end="0"/>
                                            </p:txEl>
                                          </p:spTgt>
                                        </p:tgtEl>
                                        <p:attrNameLst>
                                          <p:attrName>ppt_y</p:attrName>
                                        </p:attrNameLst>
                                      </p:cBhvr>
                                    </p:anim>
                                  </p:childTnLst>
                                </p:cTn>
                              </p:par>
                            </p:childTnLst>
                          </p:cTn>
                        </p:par>
                        <p:par>
                          <p:cTn id="46" fill="hold">
                            <p:stCondLst>
                              <p:cond delay="8500"/>
                            </p:stCondLst>
                            <p:childTnLst>
                              <p:par>
                                <p:cTn id="47" presetID="51" presetClass="entr" presetSubtype="0" fill="hold" grpId="0" nodeType="afterEffect">
                                  <p:stCondLst>
                                    <p:cond delay="0"/>
                                  </p:stCondLst>
                                  <p:childTnLst>
                                    <p:set>
                                      <p:cBhvr>
                                        <p:cTn id="48" dur="1" fill="hold">
                                          <p:stCondLst>
                                            <p:cond delay="0"/>
                                          </p:stCondLst>
                                        </p:cTn>
                                        <p:tgtEl>
                                          <p:spTgt spid="91142">
                                            <p:txEl>
                                              <p:pRg st="1" end="1"/>
                                            </p:txEl>
                                          </p:spTgt>
                                        </p:tgtEl>
                                        <p:attrNameLst>
                                          <p:attrName>style.visibility</p:attrName>
                                        </p:attrNameLst>
                                      </p:cBhvr>
                                      <p:to>
                                        <p:strVal val="visible"/>
                                      </p:to>
                                    </p:set>
                                    <p:animEffect transition="in" filter="fade">
                                      <p:cBhvr>
                                        <p:cTn id="49" dur="770" decel="100000"/>
                                        <p:tgtEl>
                                          <p:spTgt spid="91142">
                                            <p:txEl>
                                              <p:pRg st="1" end="1"/>
                                            </p:txEl>
                                          </p:spTgt>
                                        </p:tgtEl>
                                      </p:cBhvr>
                                    </p:animEffect>
                                    <p:animScale>
                                      <p:cBhvr>
                                        <p:cTn id="50" dur="770" decel="100000"/>
                                        <p:tgtEl>
                                          <p:spTgt spid="91142">
                                            <p:txEl>
                                              <p:pRg st="1" end="1"/>
                                            </p:txEl>
                                          </p:spTgt>
                                        </p:tgtEl>
                                      </p:cBhvr>
                                      <p:from x="10000" y="10000"/>
                                      <p:to x="200000" y="450000"/>
                                    </p:animScale>
                                    <p:animScale>
                                      <p:cBhvr>
                                        <p:cTn id="51" dur="1230" accel="100000" fill="hold">
                                          <p:stCondLst>
                                            <p:cond delay="770"/>
                                          </p:stCondLst>
                                        </p:cTn>
                                        <p:tgtEl>
                                          <p:spTgt spid="91142">
                                            <p:txEl>
                                              <p:pRg st="1" end="1"/>
                                            </p:txEl>
                                          </p:spTgt>
                                        </p:tgtEl>
                                      </p:cBhvr>
                                      <p:from x="200000" y="450000"/>
                                      <p:to x="100000" y="100000"/>
                                    </p:animScale>
                                    <p:set>
                                      <p:cBhvr>
                                        <p:cTn id="52" dur="770" fill="hold"/>
                                        <p:tgtEl>
                                          <p:spTgt spid="91142">
                                            <p:txEl>
                                              <p:pRg st="1" end="1"/>
                                            </p:txEl>
                                          </p:spTgt>
                                        </p:tgtEl>
                                        <p:attrNameLst>
                                          <p:attrName>ppt_x</p:attrName>
                                        </p:attrNameLst>
                                      </p:cBhvr>
                                      <p:to>
                                        <p:strVal val="(0.5)"/>
                                      </p:to>
                                    </p:set>
                                    <p:anim from="(0.5)" to="(#ppt_x)" calcmode="lin" valueType="num">
                                      <p:cBhvr>
                                        <p:cTn id="53" dur="1230" accel="100000" fill="hold">
                                          <p:stCondLst>
                                            <p:cond delay="770"/>
                                          </p:stCondLst>
                                        </p:cTn>
                                        <p:tgtEl>
                                          <p:spTgt spid="91142">
                                            <p:txEl>
                                              <p:pRg st="1" end="1"/>
                                            </p:txEl>
                                          </p:spTgt>
                                        </p:tgtEl>
                                        <p:attrNameLst>
                                          <p:attrName>ppt_x</p:attrName>
                                        </p:attrNameLst>
                                      </p:cBhvr>
                                    </p:anim>
                                    <p:set>
                                      <p:cBhvr>
                                        <p:cTn id="54" dur="770" fill="hold"/>
                                        <p:tgtEl>
                                          <p:spTgt spid="91142">
                                            <p:txEl>
                                              <p:pRg st="1" end="1"/>
                                            </p:txEl>
                                          </p:spTgt>
                                        </p:tgtEl>
                                        <p:attrNameLst>
                                          <p:attrName>ppt_y</p:attrName>
                                        </p:attrNameLst>
                                      </p:cBhvr>
                                      <p:to>
                                        <p:strVal val="(#ppt_y+0.4)"/>
                                      </p:to>
                                    </p:set>
                                    <p:anim from="(#ppt_y+0.4)" to="(#ppt_y)" calcmode="lin" valueType="num">
                                      <p:cBhvr>
                                        <p:cTn id="55" dur="1230" accel="100000" fill="hold">
                                          <p:stCondLst>
                                            <p:cond delay="770"/>
                                          </p:stCondLst>
                                        </p:cTn>
                                        <p:tgtEl>
                                          <p:spTgt spid="91142">
                                            <p:txEl>
                                              <p:pRg st="1" end="1"/>
                                            </p:txEl>
                                          </p:spTgt>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51" presetClass="entr" presetSubtype="0" fill="hold" grpId="0" nodeType="clickEffect">
                                  <p:stCondLst>
                                    <p:cond delay="0"/>
                                  </p:stCondLst>
                                  <p:childTnLst>
                                    <p:set>
                                      <p:cBhvr>
                                        <p:cTn id="59" dur="1" fill="hold">
                                          <p:stCondLst>
                                            <p:cond delay="0"/>
                                          </p:stCondLst>
                                        </p:cTn>
                                        <p:tgtEl>
                                          <p:spTgt spid="91142">
                                            <p:txEl>
                                              <p:pRg st="2" end="2"/>
                                            </p:txEl>
                                          </p:spTgt>
                                        </p:tgtEl>
                                        <p:attrNameLst>
                                          <p:attrName>style.visibility</p:attrName>
                                        </p:attrNameLst>
                                      </p:cBhvr>
                                      <p:to>
                                        <p:strVal val="visible"/>
                                      </p:to>
                                    </p:set>
                                    <p:animEffect transition="in" filter="fade">
                                      <p:cBhvr>
                                        <p:cTn id="60" dur="770" decel="100000"/>
                                        <p:tgtEl>
                                          <p:spTgt spid="91142">
                                            <p:txEl>
                                              <p:pRg st="2" end="2"/>
                                            </p:txEl>
                                          </p:spTgt>
                                        </p:tgtEl>
                                      </p:cBhvr>
                                    </p:animEffect>
                                    <p:animScale>
                                      <p:cBhvr>
                                        <p:cTn id="61" dur="770" decel="100000"/>
                                        <p:tgtEl>
                                          <p:spTgt spid="91142">
                                            <p:txEl>
                                              <p:pRg st="2" end="2"/>
                                            </p:txEl>
                                          </p:spTgt>
                                        </p:tgtEl>
                                      </p:cBhvr>
                                      <p:from x="10000" y="10000"/>
                                      <p:to x="200000" y="450000"/>
                                    </p:animScale>
                                    <p:animScale>
                                      <p:cBhvr>
                                        <p:cTn id="62" dur="1230" accel="100000" fill="hold">
                                          <p:stCondLst>
                                            <p:cond delay="770"/>
                                          </p:stCondLst>
                                        </p:cTn>
                                        <p:tgtEl>
                                          <p:spTgt spid="91142">
                                            <p:txEl>
                                              <p:pRg st="2" end="2"/>
                                            </p:txEl>
                                          </p:spTgt>
                                        </p:tgtEl>
                                      </p:cBhvr>
                                      <p:from x="200000" y="450000"/>
                                      <p:to x="100000" y="100000"/>
                                    </p:animScale>
                                    <p:set>
                                      <p:cBhvr>
                                        <p:cTn id="63" dur="770" fill="hold"/>
                                        <p:tgtEl>
                                          <p:spTgt spid="91142">
                                            <p:txEl>
                                              <p:pRg st="2" end="2"/>
                                            </p:txEl>
                                          </p:spTgt>
                                        </p:tgtEl>
                                        <p:attrNameLst>
                                          <p:attrName>ppt_x</p:attrName>
                                        </p:attrNameLst>
                                      </p:cBhvr>
                                      <p:to>
                                        <p:strVal val="(0.5)"/>
                                      </p:to>
                                    </p:set>
                                    <p:anim from="(0.5)" to="(#ppt_x)" calcmode="lin" valueType="num">
                                      <p:cBhvr>
                                        <p:cTn id="64" dur="1230" accel="100000" fill="hold">
                                          <p:stCondLst>
                                            <p:cond delay="770"/>
                                          </p:stCondLst>
                                        </p:cTn>
                                        <p:tgtEl>
                                          <p:spTgt spid="91142">
                                            <p:txEl>
                                              <p:pRg st="2" end="2"/>
                                            </p:txEl>
                                          </p:spTgt>
                                        </p:tgtEl>
                                        <p:attrNameLst>
                                          <p:attrName>ppt_x</p:attrName>
                                        </p:attrNameLst>
                                      </p:cBhvr>
                                    </p:anim>
                                    <p:set>
                                      <p:cBhvr>
                                        <p:cTn id="65" dur="770" fill="hold"/>
                                        <p:tgtEl>
                                          <p:spTgt spid="91142">
                                            <p:txEl>
                                              <p:pRg st="2" end="2"/>
                                            </p:txEl>
                                          </p:spTgt>
                                        </p:tgtEl>
                                        <p:attrNameLst>
                                          <p:attrName>ppt_y</p:attrName>
                                        </p:attrNameLst>
                                      </p:cBhvr>
                                      <p:to>
                                        <p:strVal val="(#ppt_y+0.4)"/>
                                      </p:to>
                                    </p:set>
                                    <p:anim from="(#ppt_y+0.4)" to="(#ppt_y)" calcmode="lin" valueType="num">
                                      <p:cBhvr>
                                        <p:cTn id="66" dur="1230" accel="100000" fill="hold">
                                          <p:stCondLst>
                                            <p:cond delay="770"/>
                                          </p:stCondLst>
                                        </p:cTn>
                                        <p:tgtEl>
                                          <p:spTgt spid="91142">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2167" name="Rectangle 7"/>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كن واعياً بالمعلمين الكذبة</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2168" name="Rectangle 8"/>
          <p:cNvSpPr>
            <a:spLocks noGrp="1" noChangeArrowheads="1"/>
          </p:cNvSpPr>
          <p:nvPr>
            <p:ph type="body" idx="1"/>
          </p:nvPr>
        </p:nvSpPr>
        <p:spPr>
          <a:xfrm>
            <a:off x="1066800" y="1676400"/>
            <a:ext cx="8077200" cy="4449763"/>
          </a:xfrm>
        </p:spPr>
        <p:txBody>
          <a:bodyPr/>
          <a:lstStyle/>
          <a:p>
            <a:pPr marL="0" indent="0" algn="r" eaLnBrk="1" hangingPunct="1">
              <a:buFontTx/>
              <a:buNone/>
              <a:defRPr/>
            </a:pPr>
            <a:r>
              <a:rPr lang="ar-JO" dirty="0">
                <a:solidFill>
                  <a:srgbClr val="FFFFFF"/>
                </a:solidFill>
                <a:effectLst>
                  <a:glow rad="228600">
                    <a:schemeClr val="tx1"/>
                  </a:glow>
                </a:effectLst>
                <a:ea typeface="ＭＳ Ｐゴシック" charset="0"/>
                <a:cs typeface="Arial" panose="020B0604020202020204" pitchFamily="34" charset="0"/>
              </a:rPr>
              <a:t>هناك أوصاف كثيرة ومتنوعة أعطيت لنا:</a:t>
            </a:r>
            <a:r>
              <a:rPr lang="en-US" dirty="0">
                <a:solidFill>
                  <a:srgbClr val="FFFFFF"/>
                </a:solidFill>
                <a:effectLst>
                  <a:glow rad="228600">
                    <a:schemeClr val="tx1"/>
                  </a:glow>
                </a:effectLst>
                <a:ea typeface="ＭＳ Ｐゴシック" charset="0"/>
                <a:cs typeface="Arial" panose="020B0604020202020204" pitchFamily="34" charset="0"/>
              </a:rPr>
              <a:t>  </a:t>
            </a: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يحسبون تنعم يوم لذة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لهم عيون مملوءة فسقاً لا تكف عن الخطية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خادعون النفوس غير الثابتة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آبار بلا ماء، غيوم يسوقها النوء</a:t>
            </a:r>
            <a:endParaRPr lang="en-US" dirty="0">
              <a:solidFill>
                <a:srgbClr val="FFFFFF"/>
              </a:solidFill>
              <a:effectLst>
                <a:glow rad="228600">
                  <a:schemeClr val="tx1"/>
                </a:glow>
              </a:effectLst>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uiExpand="1" build="p"/>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a:solidFill>
            <a:srgbClr val="000000"/>
          </a:solidFill>
        </p:spPr>
        <p:txBody>
          <a:bodyPr/>
          <a:lstStyle/>
          <a:p>
            <a:pPr eaLnBrk="1" hangingPunct="1">
              <a:defRPr/>
            </a:pPr>
            <a: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t>كن واعياً بالمعلمين الكذبة</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pic>
        <p:nvPicPr>
          <p:cNvPr id="93187" name="Picture 3" descr="j03329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65938" y="3886200"/>
            <a:ext cx="18335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AutoShape 4"/>
          <p:cNvSpPr>
            <a:spLocks noChangeArrowheads="1"/>
          </p:cNvSpPr>
          <p:nvPr/>
        </p:nvSpPr>
        <p:spPr bwMode="auto">
          <a:xfrm>
            <a:off x="2514600" y="990600"/>
            <a:ext cx="55626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p>
            <a:pPr algn="ctr">
              <a:spcBef>
                <a:spcPct val="20000"/>
              </a:spcBef>
            </a:pPr>
            <a:r>
              <a:rPr lang="ar-JO" sz="3200" b="1" dirty="0">
                <a:latin typeface="Arial" panose="020B0604020202020204" pitchFamily="34" charset="0"/>
                <a:cs typeface="Arial" panose="020B0604020202020204" pitchFamily="34" charset="0"/>
              </a:rPr>
              <a:t>هل المعلمون الكذبة     تعني فقط المعلمون البشريون؟</a:t>
            </a:r>
            <a:endParaRPr lang="en-US" sz="3200" b="1" dirty="0">
              <a:latin typeface="Arial" panose="020B0604020202020204" pitchFamily="34" charset="0"/>
              <a:cs typeface="Arial" panose="020B0604020202020204" pitchFamily="34" charset="0"/>
            </a:endParaRPr>
          </a:p>
        </p:txBody>
      </p:sp>
      <p:sp>
        <p:nvSpPr>
          <p:cNvPr id="93189" name="AutoShape 5"/>
          <p:cNvSpPr>
            <a:spLocks noChangeArrowheads="1"/>
          </p:cNvSpPr>
          <p:nvPr/>
        </p:nvSpPr>
        <p:spPr bwMode="auto">
          <a:xfrm>
            <a:off x="0" y="3433119"/>
            <a:ext cx="6713538" cy="2895600"/>
          </a:xfrm>
          <a:prstGeom prst="cloudCallout">
            <a:avLst>
              <a:gd name="adj1" fmla="val 55000"/>
              <a:gd name="adj2" fmla="val 51815"/>
            </a:avLst>
          </a:prstGeom>
          <a:solidFill>
            <a:srgbClr val="FFFF99"/>
          </a:solidFill>
          <a:ln w="9525">
            <a:solidFill>
              <a:schemeClr val="tx1"/>
            </a:solidFill>
            <a:round/>
            <a:headEnd/>
            <a:tailEnd/>
          </a:ln>
        </p:spPr>
        <p:txBody>
          <a:bodyPr/>
          <a:lstStyle/>
          <a:p>
            <a:pPr marL="11113" algn="ctr">
              <a:tabLst>
                <a:tab pos="4043363" algn="l"/>
              </a:tabLst>
            </a:pPr>
            <a:r>
              <a:rPr lang="ar-JO" sz="2800" b="1" dirty="0">
                <a:latin typeface="Arial" panose="020B0604020202020204" pitchFamily="34" charset="0"/>
                <a:cs typeface="Arial" panose="020B0604020202020204" pitchFamily="34" charset="0"/>
              </a:rPr>
              <a:t>هل يمكن أن يشير إلى شيء آخر – نظام الأشياء، أو الثقافة الفرعية المتطورة، أو المادية، وما إلى ذلك؟</a:t>
            </a:r>
            <a:endParaRPr lang="en-US" sz="2800" b="1" dirty="0">
              <a:latin typeface="Arial" panose="020B0604020202020204" pitchFamily="34" charset="0"/>
              <a:cs typeface="Arial" panose="020B0604020202020204" pitchFamily="34" charset="0"/>
            </a:endParaRP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30690"/>
              </a:avLst>
            </a:prstTxWarp>
          </a:bodyPr>
          <a:lstStyle/>
          <a:p>
            <a:pPr algn="ctr"/>
            <a:r>
              <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panose="020B0604020202020204" pitchFamily="34" charset="0"/>
                <a:ea typeface="Aria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1000" fill="hold"/>
                                        <p:tgtEl>
                                          <p:spTgt spid="93187"/>
                                        </p:tgtEl>
                                        <p:attrNameLst>
                                          <p:attrName>ppt_x</p:attrName>
                                        </p:attrNameLst>
                                      </p:cBhvr>
                                      <p:tavLst>
                                        <p:tav tm="0">
                                          <p:val>
                                            <p:strVal val="1+#ppt_w/2"/>
                                          </p:val>
                                        </p:tav>
                                        <p:tav tm="100000">
                                          <p:val>
                                            <p:strVal val="#ppt_x"/>
                                          </p:val>
                                        </p:tav>
                                      </p:tavLst>
                                    </p:anim>
                                    <p:anim calcmode="lin" valueType="num">
                                      <p:cBhvr additive="base">
                                        <p:cTn id="8" dur="1000" fill="hold"/>
                                        <p:tgtEl>
                                          <p:spTgt spid="931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ntr" presetSubtype="0" fill="hold" grpId="0" nodeType="afterEffect">
                                  <p:stCondLst>
                                    <p:cond delay="0"/>
                                  </p:stCondLst>
                                  <p:childTnLst>
                                    <p:set>
                                      <p:cBhvr>
                                        <p:cTn id="11" dur="1" fill="hold">
                                          <p:stCondLst>
                                            <p:cond delay="0"/>
                                          </p:stCondLst>
                                        </p:cTn>
                                        <p:tgtEl>
                                          <p:spTgt spid="931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fade">
                                      <p:cBhvr>
                                        <p:cTn id="16" dur="1000"/>
                                        <p:tgtEl>
                                          <p:spTgt spid="931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3189"/>
                                        </p:tgtEl>
                                        <p:attrNameLst>
                                          <p:attrName>style.visibility</p:attrName>
                                        </p:attrNameLst>
                                      </p:cBhvr>
                                      <p:to>
                                        <p:strVal val="visible"/>
                                      </p:to>
                                    </p:set>
                                    <p:animEffect transition="in" filter="fade">
                                      <p:cBhvr>
                                        <p:cTn id="21"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4215" name="Rectangle 7"/>
          <p:cNvSpPr>
            <a:spLocks noGrp="1" noChangeArrowheads="1"/>
          </p:cNvSpPr>
          <p:nvPr>
            <p:ph type="title"/>
          </p:nvPr>
        </p:nvSpPr>
        <p:spPr>
          <a:xfrm>
            <a:off x="0" y="152400"/>
            <a:ext cx="7696200" cy="1143000"/>
          </a:xfrm>
        </p:spPr>
        <p:txBody>
          <a:bodyPr/>
          <a:lstStyle/>
          <a:p>
            <a:pPr eaLnBrk="1" hangingPunct="1">
              <a:defRPr/>
            </a:pPr>
            <a:r>
              <a:rPr lang="ar-JO" sz="3600" dirty="0">
                <a:solidFill>
                  <a:schemeClr val="bg1"/>
                </a:solidFill>
                <a:effectLst>
                  <a:glow rad="228600">
                    <a:schemeClr val="tx1"/>
                  </a:glow>
                  <a:outerShdw blurRad="38100" dist="38100" dir="2700000" algn="tl">
                    <a:srgbClr val="DDDDDD"/>
                  </a:outerShdw>
                </a:effectLst>
                <a:ea typeface="ＭＳ Ｐゴシック" charset="0"/>
                <a:cs typeface="Arial" panose="020B0604020202020204" pitchFamily="34" charset="0"/>
              </a:rPr>
              <a:t>ما هو تجاوبنا المسيحي؟</a:t>
            </a:r>
            <a:endParaRPr lang="en-US" sz="3600" dirty="0">
              <a:solidFill>
                <a:schemeClr val="bg1"/>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4216" name="Rectangle 8"/>
          <p:cNvSpPr>
            <a:spLocks noGrp="1" noChangeArrowheads="1"/>
          </p:cNvSpPr>
          <p:nvPr>
            <p:ph type="body" idx="1"/>
          </p:nvPr>
        </p:nvSpPr>
        <p:spPr>
          <a:xfrm>
            <a:off x="914400" y="1874838"/>
            <a:ext cx="8130208" cy="4449762"/>
          </a:xfrm>
        </p:spPr>
        <p:txBody>
          <a:bodyPr/>
          <a:lstStyle/>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نوجد فيه بسلام، بلا عيب ولا لوم.</a:t>
            </a:r>
            <a:r>
              <a:rPr lang="en-US" dirty="0">
                <a:solidFill>
                  <a:schemeClr val="bg1"/>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نكون حذرين لئلا ننجرف إلى خطأ الأشخاص عديمي المبادئ.</a:t>
            </a:r>
            <a:r>
              <a:rPr lang="en-US" dirty="0">
                <a:solidFill>
                  <a:schemeClr val="bg1"/>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ننمو في النعمة وفي معرفة ربنا ومخلصنا يسوع المسيح.</a:t>
            </a:r>
            <a:r>
              <a:rPr lang="en-US" dirty="0">
                <a:solidFill>
                  <a:schemeClr val="bg1"/>
                </a:solidFill>
                <a:effectLst>
                  <a:glow rad="228600">
                    <a:schemeClr val="tx1"/>
                  </a:glow>
                </a:effectLst>
                <a:ea typeface="ＭＳ Ｐゴシック"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rPr>
              <a:t>غنتها ساندي باتي</a:t>
            </a:r>
            <a:endParaRPr kumimoji="0"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endParaRPr>
          </a:p>
        </p:txBody>
      </p:sp>
      <p:grpSp>
        <p:nvGrpSpPr>
          <p:cNvPr id="2" name="Rectangle 3">
            <a:extLst>
              <a:ext uri="{FF2B5EF4-FFF2-40B4-BE49-F238E27FC236}">
                <a16:creationId xmlns:a16="http://schemas.microsoft.com/office/drawing/2014/main" id="{A65EFD8B-D23B-3698-BC22-43ADF93CA6F0}"/>
              </a:ext>
            </a:extLst>
          </p:cNvPr>
          <p:cNvGrpSpPr/>
          <p:nvPr/>
        </p:nvGrpSpPr>
        <p:grpSpPr>
          <a:xfrm>
            <a:off x="-36514" y="6381326"/>
            <a:ext cx="9180516" cy="476675"/>
            <a:chOff x="-1" y="-1"/>
            <a:chExt cx="9180514" cy="476674"/>
          </a:xfrm>
        </p:grpSpPr>
        <p:sp>
          <p:nvSpPr>
            <p:cNvPr id="3" name="Rectangle">
              <a:extLst>
                <a:ext uri="{FF2B5EF4-FFF2-40B4-BE49-F238E27FC236}">
                  <a16:creationId xmlns:a16="http://schemas.microsoft.com/office/drawing/2014/main" id="{442A1292-67CA-C98A-25C3-FA5EAFF8675E}"/>
                </a:ext>
              </a:extLst>
            </p:cNvPr>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4" name="د. ريك جريفيث•   الهيئة الانجيلية الثقافية- الأردن• BibleStudyDownloads.org">
              <a:extLst>
                <a:ext uri="{FF2B5EF4-FFF2-40B4-BE49-F238E27FC236}">
                  <a16:creationId xmlns:a16="http://schemas.microsoft.com/office/drawing/2014/main" id="{56F6E786-89EA-C2B9-175E-23A8BF018B84}"/>
                </a:ext>
              </a:extLst>
            </p:cNvPr>
            <p:cNvSpPr txBox="1"/>
            <p:nvPr/>
          </p:nvSpPr>
          <p:spPr>
            <a:xfrm>
              <a:off x="45719" y="38283"/>
              <a:ext cx="908907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ريك</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lang="ar-JO" sz="20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جريفيث •  مؤسسة الدراسات اللاهوتية الأردنية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BibleStudyDownloads.org</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ستنفتح</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السماوات</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432227"/>
            <a:ext cx="8229600" cy="830997"/>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تحضيراً لدخوله ... </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5</a:t>
            </a:r>
          </a:p>
        </p:txBody>
      </p:sp>
      <p:pic>
        <p:nvPicPr>
          <p:cNvPr id="247810" name="Picture 2" descr="201100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36513" y="1371600"/>
            <a:ext cx="9163051"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أوه، لتعرف قوة حياتك المقامة</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 يعرفوك في آلامك.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لأكون مثلك في موتك يا سيدي،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حتى أحيا معك ولا أموت أبداً</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latin typeface="Arial" panose="020B0604020202020204" pitchFamily="34" charset="0"/>
                <a:cs typeface="Arial" panose="020B0604020202020204" pitchFamily="34" charset="0"/>
              </a:rPr>
              <a:t>ستصفق</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له النجوم</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برعود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التسبيح</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النور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العذب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عينية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سيقوّي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الذين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ينتظرونه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وسنراه حينئذ وجهاً لوجه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18502"/>
            <a:ext cx="7772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سوف نراه</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rPr>
              <a:t>سوف نراه</a:t>
            </a:r>
            <a:endParaRPr kumimoji="0"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 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نراه</a:t>
            </a:r>
            <a:endParaRPr dirty="0">
              <a:latin typeface="Arial" panose="020B0604020202020204" pitchFamily="34" charset="0"/>
              <a:cs typeface="Arial" panose="020B0604020202020204" pitchFamily="34" charset="0"/>
            </a:endParaRPr>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نراه</a:t>
            </a:r>
            <a:endParaRPr kumimoji="0"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وستطلق الملائكة صيحة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مجيئه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وسينهض النائمون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من أماكن سباتهم</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وأولئك الباقون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سيتغيرون في لحظة</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125589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6</a:t>
            </a:r>
          </a:p>
        </p:txBody>
      </p:sp>
      <p:pic>
        <p:nvPicPr>
          <p:cNvPr id="248834" name="Picture 2"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1353280" y="152400"/>
            <a:ext cx="6381875" cy="519507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وسنراه حينئد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وجهاً لوجه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930170"/>
            <a:ext cx="6629400" cy="1569660"/>
          </a:xfrm>
          <a:prstGeom prst="rect">
            <a:avLst/>
          </a:prstGeom>
          <a:ln w="12700">
            <a:miter lim="400000"/>
          </a:ln>
        </p:spPr>
        <p:txBody>
          <a:bodyPr lIns="45719" rIns="45719" anchor="ctr">
            <a:spAutoFit/>
          </a:bodyPr>
          <a:lstStyle/>
          <a:p>
            <a:pPr hangingPunct="0"/>
            <a:r>
              <a:rPr lang="ar-JO"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سوف نراه</a:t>
            </a:r>
            <a:br>
              <a:rPr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br>
            <a:r>
              <a:rPr lang="ar-JO"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ربنا ومخلصنا</a:t>
            </a:r>
            <a:endParaRPr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5299501"/>
            <a:ext cx="6629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 ربنا ومخلصنا</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0" name="Rectangle 2"/>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6F7F8883-F6B7-734B-B773-433DF856DF1F}" type="slidenum">
              <a:rPr lang="en-US" sz="900" b="1">
                <a:solidFill>
                  <a:srgbClr val="808080"/>
                </a:solidFill>
                <a:latin typeface="Arial" panose="020B0604020202020204" pitchFamily="34" charset="0"/>
              </a:rPr>
              <a:pPr defTabSz="814388" eaLnBrk="0" hangingPunct="0"/>
              <a:t>307</a:t>
            </a:fld>
            <a:endParaRPr lang="en-US" sz="900" b="1" dirty="0">
              <a:solidFill>
                <a:srgbClr val="808080"/>
              </a:solidFill>
              <a:latin typeface="Arial" panose="020B0604020202020204" pitchFamily="34" charset="0"/>
            </a:endParaRPr>
          </a:p>
        </p:txBody>
      </p:sp>
      <p:sp>
        <p:nvSpPr>
          <p:cNvPr id="406531" name="Rectangle 3"/>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CE25C064-B8E9-0648-8008-F458FD64DB9E}" type="slidenum">
              <a:rPr lang="en-US" sz="900" b="1">
                <a:solidFill>
                  <a:srgbClr val="808080"/>
                </a:solidFill>
                <a:latin typeface="Arial" panose="020B0604020202020204" pitchFamily="34" charset="0"/>
              </a:rPr>
              <a:pPr defTabSz="814388" eaLnBrk="0" hangingPunct="0"/>
              <a:t>307</a:t>
            </a:fld>
            <a:endParaRPr lang="en-US" sz="900" b="1" dirty="0">
              <a:solidFill>
                <a:srgbClr val="808080"/>
              </a:solidFill>
              <a:latin typeface="Arial" panose="020B0604020202020204" pitchFamily="34" charset="0"/>
            </a:endParaRPr>
          </a:p>
        </p:txBody>
      </p:sp>
      <p:sp>
        <p:nvSpPr>
          <p:cNvPr id="406532"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ar-JO" altLang="zh-CN" dirty="0">
                <a:solidFill>
                  <a:schemeClr val="bg1"/>
                </a:solidFill>
                <a:ea typeface="SimSun" charset="0"/>
                <a:cs typeface="SimSun" charset="0"/>
              </a:rPr>
              <a:t>هل </a:t>
            </a:r>
            <a:r>
              <a:rPr lang="ar-JO" altLang="zh-CN" u="sng" dirty="0">
                <a:solidFill>
                  <a:schemeClr val="bg1"/>
                </a:solidFill>
                <a:ea typeface="SimSun" charset="0"/>
                <a:cs typeface="SimSun" charset="0"/>
              </a:rPr>
              <a:t>تشتاق إلى </a:t>
            </a:r>
            <a:r>
              <a:rPr lang="ar-JO" altLang="zh-CN" dirty="0">
                <a:solidFill>
                  <a:schemeClr val="bg1"/>
                </a:solidFill>
                <a:ea typeface="SimSun" charset="0"/>
                <a:cs typeface="SimSun" charset="0"/>
              </a:rPr>
              <a:t>مجيئه؟</a:t>
            </a:r>
            <a:endParaRPr lang="en-US" altLang="zh-CN" dirty="0">
              <a:ea typeface="SimSun" charset="0"/>
              <a:cs typeface="SimSun" charset="0"/>
            </a:endParaRPr>
          </a:p>
        </p:txBody>
      </p:sp>
    </p:spTree>
  </p:cSld>
  <p:clrMapOvr>
    <a:masterClrMapping/>
  </p:clrMapOvr>
  <p:transition>
    <p:zoom/>
  </p:transition>
</p:sld>
</file>

<file path=ppt/slides/slide3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5235" name="Rectangle 3"/>
          <p:cNvSpPr>
            <a:spLocks noGrp="1" noChangeArrowheads="1"/>
          </p:cNvSpPr>
          <p:nvPr>
            <p:ph type="title"/>
          </p:nvPr>
        </p:nvSpPr>
        <p:spPr>
          <a:xfrm>
            <a:off x="0" y="152400"/>
            <a:ext cx="7696200" cy="1143000"/>
          </a:xfrm>
        </p:spPr>
        <p:txBody>
          <a:bodyPr/>
          <a:lstStyle/>
          <a:p>
            <a:pPr eaLnBrk="1" hangingPunct="1"/>
            <a:r>
              <a:rPr lang="ar-JO" dirty="0">
                <a:solidFill>
                  <a:srgbClr val="A50021"/>
                </a:solidFill>
                <a:ea typeface="ＭＳ Ｐゴシック" charset="0"/>
                <a:cs typeface="Arial" panose="020B0604020202020204" pitchFamily="34" charset="0"/>
              </a:rPr>
              <a:t>اخترت أن أحب الحق</a:t>
            </a:r>
            <a:endParaRPr lang="en-US" dirty="0">
              <a:solidFill>
                <a:srgbClr val="A50021"/>
              </a:solidFill>
              <a:ea typeface="ＭＳ Ｐゴシック" charset="0"/>
              <a:cs typeface="Arial" panose="020B0604020202020204" pitchFamily="34" charset="0"/>
            </a:endParaRP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5239" name="Rectangle 7"/>
          <p:cNvSpPr>
            <a:spLocks noGrp="1" noChangeArrowheads="1"/>
          </p:cNvSpPr>
          <p:nvPr>
            <p:ph type="body" idx="1"/>
          </p:nvPr>
        </p:nvSpPr>
        <p:spPr>
          <a:xfrm>
            <a:off x="1295400" y="2057400"/>
            <a:ext cx="7467600" cy="4068763"/>
          </a:xfrm>
        </p:spPr>
        <p:txBody>
          <a:bodyPr/>
          <a:lstStyle/>
          <a:p>
            <a:pPr algn="r" eaLnBrk="1" hangingPunct="1">
              <a:spcBef>
                <a:spcPct val="40000"/>
              </a:spcBef>
              <a:buFontTx/>
              <a:buNone/>
            </a:pPr>
            <a:r>
              <a:rPr lang="ar-JO" dirty="0">
                <a:ea typeface="ＭＳ Ｐゴシック" charset="0"/>
                <a:cs typeface="Arial" panose="020B0604020202020204" pitchFamily="34" charset="0"/>
              </a:rPr>
              <a:t>أنا اخترت أن أحب الحق (مرتين)</a:t>
            </a:r>
            <a:endParaRPr lang="en-US" dirty="0">
              <a:ea typeface="ＭＳ Ｐゴシック" charset="0"/>
              <a:cs typeface="Arial" panose="020B0604020202020204" pitchFamily="34" charset="0"/>
            </a:endParaRPr>
          </a:p>
          <a:p>
            <a:pPr algn="r" eaLnBrk="1" hangingPunct="1">
              <a:spcBef>
                <a:spcPct val="40000"/>
              </a:spcBef>
              <a:buFontTx/>
              <a:buNone/>
            </a:pPr>
            <a:r>
              <a:rPr lang="ar-JO" dirty="0">
                <a:ea typeface="ＭＳ Ｐゴシック" charset="0"/>
                <a:cs typeface="Arial" panose="020B0604020202020204" pitchFamily="34" charset="0"/>
              </a:rPr>
              <a:t>أنبذ الأكاذيب</a:t>
            </a:r>
          </a:p>
          <a:p>
            <a:pPr algn="r" eaLnBrk="1" hangingPunct="1">
              <a:spcBef>
                <a:spcPct val="40000"/>
              </a:spcBef>
              <a:buFontTx/>
              <a:buNone/>
            </a:pPr>
            <a:r>
              <a:rPr lang="ar-JO" dirty="0">
                <a:ea typeface="ＭＳ Ｐゴシック" charset="0"/>
                <a:cs typeface="Arial" panose="020B0604020202020204" pitchFamily="34" charset="0"/>
              </a:rPr>
              <a:t>لقد فتحت عيني.</a:t>
            </a:r>
          </a:p>
          <a:p>
            <a:pPr algn="r" eaLnBrk="1" hangingPunct="1">
              <a:spcBef>
                <a:spcPct val="40000"/>
              </a:spcBef>
              <a:buFontTx/>
              <a:buNone/>
            </a:pPr>
            <a:r>
              <a:rPr lang="ar-JO" dirty="0">
                <a:ea typeface="ＭＳ Ｐゴシック" charset="0"/>
                <a:cs typeface="Arial" panose="020B0604020202020204" pitchFamily="34" charset="0"/>
              </a:rPr>
              <a:t>اخترت أن أحب الحق.</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53634" name="Rectangle 66"/>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p>
            <a:endParaRPr lang="en-US">
              <a:latin typeface="Arial" panose="020B0604020202020204" pitchFamily="34" charset="0"/>
              <a:cs typeface="Arial" panose="020B0604020202020204" pitchFamily="34" charset="0"/>
            </a:endParaRPr>
          </a:p>
        </p:txBody>
      </p:sp>
      <p:sp>
        <p:nvSpPr>
          <p:cNvPr id="166914" name="Rectangle 2"/>
          <p:cNvSpPr>
            <a:spLocks noGrp="1" noChangeArrowheads="1"/>
          </p:cNvSpPr>
          <p:nvPr>
            <p:ph type="title"/>
          </p:nvPr>
        </p:nvSpPr>
        <p:spPr>
          <a:xfrm>
            <a:off x="457200" y="152400"/>
            <a:ext cx="8229600" cy="1143000"/>
          </a:xfrm>
        </p:spPr>
        <p:txBody>
          <a:bodyPr/>
          <a:lstStyle/>
          <a:p>
            <a:pPr eaLnBrk="1" hangingPunct="1">
              <a:defRPr/>
            </a:pPr>
            <a:r>
              <a:rPr lang="ar-JO" dirty="0">
                <a:solidFill>
                  <a:srgbClr val="CC0099"/>
                </a:solidFill>
                <a:effectLst>
                  <a:outerShdw blurRad="38100" dist="38100" dir="2700000" algn="tl">
                    <a:srgbClr val="000000"/>
                  </a:outerShdw>
                </a:effectLst>
                <a:ea typeface="ＭＳ Ｐゴシック" charset="0"/>
                <a:cs typeface="Arial" panose="020B0604020202020204" pitchFamily="34" charset="0"/>
              </a:rPr>
              <a:t>الصورة الكبيرة</a:t>
            </a:r>
            <a:endParaRPr lang="en-US" dirty="0">
              <a:solidFill>
                <a:srgbClr val="CC0099"/>
              </a:solidFill>
              <a:effectLst>
                <a:outerShdw blurRad="38100" dist="38100" dir="2700000" algn="tl">
                  <a:srgbClr val="000000"/>
                </a:outerShdw>
              </a:effectLst>
              <a:ea typeface="ＭＳ Ｐゴシック" charset="0"/>
              <a:cs typeface="Arial" panose="020B0604020202020204" pitchFamily="34" charset="0"/>
            </a:endParaRPr>
          </a:p>
        </p:txBody>
      </p:sp>
      <p:sp>
        <p:nvSpPr>
          <p:cNvPr id="453636"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sz="900" dirty="0">
                <a:ea typeface="ＭＳ Ｐゴシック" charset="0"/>
                <a:cs typeface="Arial" panose="020B0604020202020204" pitchFamily="34" charset="0"/>
              </a:rPr>
              <a:t>Adapted from </a:t>
            </a:r>
            <a:r>
              <a:rPr lang="en-US" sz="900" dirty="0" err="1">
                <a:ea typeface="ＭＳ Ｐゴシック" charset="0"/>
                <a:cs typeface="Arial" panose="020B0604020202020204" pitchFamily="34" charset="0"/>
              </a:rPr>
              <a:t>www.equipsaints.org</a:t>
            </a:r>
            <a:endParaRPr lang="en-US" sz="900" dirty="0">
              <a:ea typeface="ＭＳ Ｐゴシック" charset="0"/>
              <a:cs typeface="Arial" panose="020B0604020202020204" pitchFamily="34" charset="0"/>
            </a:endParaRPr>
          </a:p>
        </p:txBody>
      </p:sp>
      <p:sp>
        <p:nvSpPr>
          <p:cNvPr id="453637" name="Rectangle 4"/>
          <p:cNvSpPr>
            <a:spLocks noChangeArrowheads="1"/>
          </p:cNvSpPr>
          <p:nvPr/>
        </p:nvSpPr>
        <p:spPr bwMode="auto">
          <a:xfrm>
            <a:off x="685800" y="1064568"/>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graphicFrame>
        <p:nvGraphicFramePr>
          <p:cNvPr id="166917" name="Group 5"/>
          <p:cNvGraphicFramePr>
            <a:graphicFrameLocks noGrp="1"/>
          </p:cNvGraphicFramePr>
          <p:nvPr>
            <p:extLst>
              <p:ext uri="{D42A27DB-BD31-4B8C-83A1-F6EECF244321}">
                <p14:modId xmlns:p14="http://schemas.microsoft.com/office/powerpoint/2010/main" val="1965590752"/>
              </p:ext>
            </p:extLst>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تدبير الله</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sz="2600" b="0" i="0" u="none" strike="noStrike" cap="none" normalizeH="0" baseline="0" dirty="0">
                          <a:ln>
                            <a:noFill/>
                          </a:ln>
                          <a:solidFill>
                            <a:schemeClr val="tx1"/>
                          </a:solidFill>
                          <a:effectLst/>
                          <a:latin typeface="Wingdings 3" charset="0"/>
                          <a:ea typeface="ＭＳ Ｐゴシック" charset="0"/>
                          <a:cs typeface="Arial" panose="020B0604020202020204" pitchFamily="34" charset="0"/>
                        </a:rPr>
                        <a:t>c</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25" name="Group 13"/>
          <p:cNvGraphicFramePr>
            <a:graphicFrameLocks noGrp="1"/>
          </p:cNvGraphicFramePr>
          <p:nvPr>
            <p:extLst>
              <p:ext uri="{D42A27DB-BD31-4B8C-83A1-F6EECF244321}">
                <p14:modId xmlns:p14="http://schemas.microsoft.com/office/powerpoint/2010/main" val="2876711293"/>
              </p:ext>
            </p:extLst>
          </p:nvPr>
        </p:nvGraphicFramePr>
        <p:xfrm>
          <a:off x="2514600" y="1374775"/>
          <a:ext cx="1835150" cy="6858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sz="2600" b="0" i="0" u="none" strike="noStrike" cap="none" normalizeH="0" baseline="0" dirty="0">
                          <a:ln>
                            <a:noFill/>
                          </a:ln>
                          <a:solidFill>
                            <a:schemeClr val="tx1"/>
                          </a:solidFill>
                          <a:effectLst/>
                          <a:latin typeface="Wingdings 3" charset="0"/>
                          <a:ea typeface="ＭＳ Ｐゴシック" charset="0"/>
                          <a:cs typeface="Arial" panose="020B0604020202020204" pitchFamily="34" charset="0"/>
                        </a:rPr>
                        <a:t>d</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تجاوبنا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53654" name="Rectangle 21"/>
          <p:cNvSpPr>
            <a:spLocks noChangeArrowheads="1"/>
          </p:cNvSpPr>
          <p:nvPr/>
        </p:nvSpPr>
        <p:spPr bwMode="auto">
          <a:xfrm>
            <a:off x="0" y="2229793"/>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sp>
        <p:nvSpPr>
          <p:cNvPr id="453655" name="Rectangle 22"/>
          <p:cNvSpPr>
            <a:spLocks noChangeArrowheads="1"/>
          </p:cNvSpPr>
          <p:nvPr/>
        </p:nvSpPr>
        <p:spPr bwMode="auto">
          <a:xfrm>
            <a:off x="0" y="3890318"/>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grpSp>
        <p:nvGrpSpPr>
          <p:cNvPr id="2" name="Group 23"/>
          <p:cNvGrpSpPr>
            <a:grpSpLocks/>
          </p:cNvGrpSpPr>
          <p:nvPr/>
        </p:nvGrpSpPr>
        <p:grpSpPr bwMode="auto">
          <a:xfrm>
            <a:off x="152400" y="2005013"/>
            <a:ext cx="4191000" cy="1890713"/>
            <a:chOff x="96" y="1263"/>
            <a:chExt cx="2640" cy="1191"/>
          </a:xfrm>
        </p:grpSpPr>
        <p:sp>
          <p:nvSpPr>
            <p:cNvPr id="453682" name="Rectangle 24"/>
            <p:cNvSpPr>
              <a:spLocks noChangeArrowheads="1"/>
            </p:cNvSpPr>
            <p:nvPr/>
          </p:nvSpPr>
          <p:spPr bwMode="auto">
            <a:xfrm>
              <a:off x="96" y="1263"/>
              <a:ext cx="1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sp>
          <p:nvSpPr>
            <p:cNvPr id="453683" name="Rectangle 25"/>
            <p:cNvSpPr>
              <a:spLocks noChangeArrowheads="1"/>
            </p:cNvSpPr>
            <p:nvPr/>
          </p:nvSpPr>
          <p:spPr bwMode="auto">
            <a:xfrm>
              <a:off x="1152" y="1476"/>
              <a:ext cx="816" cy="62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sz="1600" b="1" dirty="0">
                  <a:latin typeface="Arial" panose="020B0604020202020204" pitchFamily="34" charset="0"/>
                  <a:cs typeface="Arial" panose="020B0604020202020204" pitchFamily="34" charset="0"/>
                </a:rPr>
                <a:t>النتيجة</a:t>
              </a:r>
              <a:endParaRPr lang="en-US" sz="1100" b="1" dirty="0">
                <a:latin typeface="Arial" panose="020B0604020202020204" pitchFamily="34" charset="0"/>
                <a:cs typeface="Arial" panose="020B0604020202020204" pitchFamily="34" charset="0"/>
              </a:endParaRPr>
            </a:p>
            <a:p>
              <a:pPr algn="ctr" eaLnBrk="0" hangingPunct="0"/>
              <a:r>
                <a:rPr lang="ar-JO" sz="1400" b="1" dirty="0">
                  <a:latin typeface="Arial" panose="020B0604020202020204" pitchFamily="34" charset="0"/>
                  <a:cs typeface="Arial" panose="020B0604020202020204" pitchFamily="34" charset="0"/>
                </a:rPr>
                <a:t>الثمر</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التأكيد</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المكافآت</a:t>
              </a:r>
              <a:r>
                <a:rPr lang="en-US" sz="1100" b="1" dirty="0">
                  <a:latin typeface="Arial" panose="020B0604020202020204" pitchFamily="34" charset="0"/>
                  <a:cs typeface="Arial" panose="020B0604020202020204" pitchFamily="34" charset="0"/>
                </a:rPr>
                <a:t> </a:t>
              </a:r>
              <a:r>
                <a:rPr lang="en-US" sz="6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453685" name="Rectangle 27"/>
            <p:cNvSpPr>
              <a:spLocks noChangeArrowheads="1"/>
            </p:cNvSpPr>
            <p:nvPr/>
          </p:nvSpPr>
          <p:spPr bwMode="auto">
            <a:xfrm>
              <a:off x="576" y="1394"/>
              <a:ext cx="1872"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endParaRPr lang="en-US" sz="2800" b="1" dirty="0">
                <a:latin typeface="Arial" panose="020B0604020202020204" pitchFamily="34" charset="0"/>
                <a:cs typeface="Arial" panose="020B0604020202020204" pitchFamily="34" charset="0"/>
              </a:endParaRPr>
            </a:p>
          </p:txBody>
        </p:sp>
        <p:sp>
          <p:nvSpPr>
            <p:cNvPr id="453687" name="Line 29"/>
            <p:cNvSpPr>
              <a:spLocks noChangeShapeType="1"/>
            </p:cNvSpPr>
            <p:nvPr/>
          </p:nvSpPr>
          <p:spPr bwMode="auto">
            <a:xfrm>
              <a:off x="288"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88" name="Line 30"/>
            <p:cNvSpPr>
              <a:spLocks noChangeShapeType="1"/>
            </p:cNvSpPr>
            <p:nvPr/>
          </p:nvSpPr>
          <p:spPr bwMode="auto">
            <a:xfrm>
              <a:off x="2736"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89" name="Line 31"/>
            <p:cNvSpPr>
              <a:spLocks noChangeShapeType="1"/>
            </p:cNvSpPr>
            <p:nvPr/>
          </p:nvSpPr>
          <p:spPr bwMode="auto">
            <a:xfrm>
              <a:off x="576"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0" name="Line 32"/>
            <p:cNvSpPr>
              <a:spLocks noChangeShapeType="1"/>
            </p:cNvSpPr>
            <p:nvPr/>
          </p:nvSpPr>
          <p:spPr bwMode="auto">
            <a:xfrm>
              <a:off x="2448"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1" name="Line 33"/>
            <p:cNvSpPr>
              <a:spLocks noChangeShapeType="1"/>
            </p:cNvSpPr>
            <p:nvPr/>
          </p:nvSpPr>
          <p:spPr bwMode="auto">
            <a:xfrm>
              <a:off x="288" y="139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2" name="Line 34"/>
            <p:cNvSpPr>
              <a:spLocks noChangeShapeType="1"/>
            </p:cNvSpPr>
            <p:nvPr/>
          </p:nvSpPr>
          <p:spPr bwMode="auto">
            <a:xfrm>
              <a:off x="288" y="245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3" name="Rectangle 35"/>
            <p:cNvSpPr>
              <a:spLocks noChangeArrowheads="1"/>
            </p:cNvSpPr>
            <p:nvPr/>
          </p:nvSpPr>
          <p:spPr bwMode="auto">
            <a:xfrm>
              <a:off x="576" y="2188"/>
              <a:ext cx="1872"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r>
                <a:rPr lang="en-US" sz="1800" b="1" dirty="0">
                  <a:latin typeface="Arial" panose="020B0604020202020204" pitchFamily="34" charset="0"/>
                  <a:cs typeface="Arial" panose="020B0604020202020204" pitchFamily="34" charset="0"/>
                </a:rPr>
                <a:t> </a:t>
              </a:r>
              <a:r>
                <a:rPr lang="ar-JO" sz="1600" b="1" dirty="0">
                  <a:latin typeface="Arial" panose="020B0604020202020204" pitchFamily="34" charset="0"/>
                  <a:cs typeface="Arial" panose="020B0604020202020204" pitchFamily="34" charset="0"/>
                </a:rPr>
                <a:t>تذكير: هذه الأمور</a:t>
              </a:r>
              <a:endParaRPr lang="en-US" sz="1800" b="1" dirty="0">
                <a:latin typeface="Arial" panose="020B0604020202020204" pitchFamily="34" charset="0"/>
                <a:cs typeface="Arial" panose="020B0604020202020204" pitchFamily="34" charset="0"/>
              </a:endParaRPr>
            </a:p>
          </p:txBody>
        </p:sp>
        <p:sp>
          <p:nvSpPr>
            <p:cNvPr id="453694" name="Line 36"/>
            <p:cNvSpPr>
              <a:spLocks noChangeShapeType="1"/>
            </p:cNvSpPr>
            <p:nvPr/>
          </p:nvSpPr>
          <p:spPr bwMode="auto">
            <a:xfrm>
              <a:off x="576" y="2188"/>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5" name="Line 37"/>
            <p:cNvSpPr>
              <a:spLocks noChangeShapeType="1"/>
            </p:cNvSpPr>
            <p:nvPr/>
          </p:nvSpPr>
          <p:spPr bwMode="auto">
            <a:xfrm>
              <a:off x="576" y="2450"/>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6" name="Line 38"/>
            <p:cNvSpPr>
              <a:spLocks noChangeShapeType="1"/>
            </p:cNvSpPr>
            <p:nvPr/>
          </p:nvSpPr>
          <p:spPr bwMode="auto">
            <a:xfrm>
              <a:off x="576"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7" name="Line 39"/>
            <p:cNvSpPr>
              <a:spLocks noChangeShapeType="1"/>
            </p:cNvSpPr>
            <p:nvPr/>
          </p:nvSpPr>
          <p:spPr bwMode="auto">
            <a:xfrm>
              <a:off x="2448"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166952" name="Rectangle 40"/>
          <p:cNvSpPr>
            <a:spLocks noChangeArrowheads="1"/>
          </p:cNvSpPr>
          <p:nvPr/>
        </p:nvSpPr>
        <p:spPr bwMode="auto">
          <a:xfrm>
            <a:off x="4959350" y="1583505"/>
            <a:ext cx="374650" cy="2862322"/>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endParaRPr lang="en-US" sz="1800" b="1" dirty="0">
              <a:latin typeface="Arial" panose="020B0604020202020204" pitchFamily="34" charset="0"/>
              <a:cs typeface="Arial" panose="020B0604020202020204" pitchFamily="34" charset="0"/>
            </a:endParaRPr>
          </a:p>
          <a:p>
            <a:pPr algn="ctr"/>
            <a:r>
              <a:rPr lang="ar-JO" sz="1800" b="1" dirty="0">
                <a:latin typeface="Arial" panose="020B0604020202020204" pitchFamily="34" charset="0"/>
                <a:cs typeface="Arial" panose="020B0604020202020204" pitchFamily="34" charset="0"/>
              </a:rPr>
              <a:t>ا</a:t>
            </a:r>
          </a:p>
          <a:p>
            <a:pPr algn="ctr"/>
            <a:r>
              <a:rPr lang="ar-JO" sz="1800" b="1" dirty="0">
                <a:latin typeface="Arial" panose="020B0604020202020204" pitchFamily="34" charset="0"/>
                <a:cs typeface="Arial" panose="020B0604020202020204" pitchFamily="34" charset="0"/>
              </a:rPr>
              <a:t>ل</a:t>
            </a:r>
          </a:p>
          <a:p>
            <a:pPr algn="ctr"/>
            <a:r>
              <a:rPr lang="ar-JO" sz="1800" b="1" dirty="0">
                <a:latin typeface="Arial" panose="020B0604020202020204" pitchFamily="34" charset="0"/>
                <a:cs typeface="Arial" panose="020B0604020202020204" pitchFamily="34" charset="0"/>
              </a:rPr>
              <a:t>م</a:t>
            </a:r>
          </a:p>
          <a:p>
            <a:pPr algn="ctr"/>
            <a:r>
              <a:rPr lang="ar-JO" sz="1800" b="1" dirty="0">
                <a:latin typeface="Arial" panose="020B0604020202020204" pitchFamily="34" charset="0"/>
                <a:cs typeface="Arial" panose="020B0604020202020204" pitchFamily="34" charset="0"/>
              </a:rPr>
              <a:t>ق</a:t>
            </a:r>
          </a:p>
          <a:p>
            <a:pPr algn="ctr"/>
            <a:r>
              <a:rPr lang="ar-JO" sz="1800" b="1" dirty="0">
                <a:latin typeface="Arial" panose="020B0604020202020204" pitchFamily="34" charset="0"/>
                <a:cs typeface="Arial" panose="020B0604020202020204" pitchFamily="34" charset="0"/>
              </a:rPr>
              <a:t>ا</a:t>
            </a:r>
          </a:p>
          <a:p>
            <a:pPr algn="ctr"/>
            <a:r>
              <a:rPr lang="ar-JO" sz="1800" b="1" dirty="0">
                <a:latin typeface="Arial" panose="020B0604020202020204" pitchFamily="34" charset="0"/>
                <a:cs typeface="Arial" panose="020B0604020202020204" pitchFamily="34" charset="0"/>
              </a:rPr>
              <a:t>و</a:t>
            </a:r>
          </a:p>
          <a:p>
            <a:pPr algn="ctr"/>
            <a:r>
              <a:rPr lang="ar-JO" sz="1800" b="1" dirty="0">
                <a:latin typeface="Arial" panose="020B0604020202020204" pitchFamily="34" charset="0"/>
                <a:cs typeface="Arial" panose="020B0604020202020204" pitchFamily="34" charset="0"/>
              </a:rPr>
              <a:t>م</a:t>
            </a:r>
          </a:p>
          <a:p>
            <a:pPr algn="ctr"/>
            <a:r>
              <a:rPr lang="ar-JO" sz="1800" b="1" dirty="0">
                <a:latin typeface="Arial" panose="020B0604020202020204" pitchFamily="34" charset="0"/>
                <a:cs typeface="Arial" panose="020B0604020202020204" pitchFamily="34" charset="0"/>
              </a:rPr>
              <a:t>ة</a:t>
            </a:r>
            <a:endParaRPr lang="en-US" sz="1800" b="1" dirty="0">
              <a:latin typeface="Arial" panose="020B0604020202020204" pitchFamily="34" charset="0"/>
              <a:cs typeface="Arial" panose="020B0604020202020204" pitchFamily="34" charset="0"/>
            </a:endParaRPr>
          </a:p>
          <a:p>
            <a:pPr algn="ctr"/>
            <a:endParaRPr lang="en-US" sz="1800" b="1" dirty="0">
              <a:latin typeface="Arial" panose="020B0604020202020204" pitchFamily="34" charset="0"/>
              <a:cs typeface="Arial" panose="020B0604020202020204" pitchFamily="34" charset="0"/>
            </a:endParaRPr>
          </a:p>
        </p:txBody>
      </p:sp>
      <p:graphicFrame>
        <p:nvGraphicFramePr>
          <p:cNvPr id="166953" name="Group 41"/>
          <p:cNvGraphicFramePr>
            <a:graphicFrameLocks noGrp="1"/>
          </p:cNvGraphicFramePr>
          <p:nvPr>
            <p:extLst>
              <p:ext uri="{D42A27DB-BD31-4B8C-83A1-F6EECF244321}">
                <p14:modId xmlns:p14="http://schemas.microsoft.com/office/powerpoint/2010/main" val="3792124699"/>
              </p:ext>
            </p:extLst>
          </p:nvPr>
        </p:nvGraphicFramePr>
        <p:xfrm>
          <a:off x="6019800" y="1374775"/>
          <a:ext cx="1143000" cy="3351214"/>
        </p:xfrm>
        <a:graphic>
          <a:graphicData uri="http://schemas.openxmlformats.org/drawingml/2006/table">
            <a:tbl>
              <a:tblPr/>
              <a:tblGrid>
                <a:gridCol w="1143000">
                  <a:extLst>
                    <a:ext uri="{9D8B030D-6E8A-4147-A177-3AD203B41FA5}">
                      <a16:colId xmlns:a16="http://schemas.microsoft.com/office/drawing/2014/main" val="20000"/>
                    </a:ext>
                  </a:extLst>
                </a:gridCol>
              </a:tblGrid>
              <a:tr h="685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المعلمون الكذبة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43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المستهزئون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extLst>
              <p:ext uri="{D42A27DB-BD31-4B8C-83A1-F6EECF244321}">
                <p14:modId xmlns:p14="http://schemas.microsoft.com/office/powerpoint/2010/main" val="796770485"/>
              </p:ext>
            </p:extLst>
          </p:nvPr>
        </p:nvGraphicFramePr>
        <p:xfrm>
          <a:off x="7924800" y="1382713"/>
          <a:ext cx="696913" cy="3344862"/>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ء</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endParaRPr kumimoji="0" lang="en-US"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sz="1800" b="1" dirty="0">
                <a:latin typeface="Arial" panose="020B0604020202020204" pitchFamily="34" charset="0"/>
                <a:cs typeface="Arial" panose="020B0604020202020204" pitchFamily="34" charset="0"/>
              </a:rPr>
              <a:t>السلطة</a:t>
            </a:r>
            <a:endParaRPr lang="en-US" sz="1800" b="1" dirty="0">
              <a:latin typeface="Arial" panose="020B0604020202020204" pitchFamily="34" charset="0"/>
              <a:cs typeface="Arial" panose="020B0604020202020204" pitchFamily="34" charset="0"/>
            </a:endParaRPr>
          </a:p>
          <a:p>
            <a:pPr algn="ctr"/>
            <a:r>
              <a:rPr lang="ar-JO" sz="1800" b="1" dirty="0">
                <a:latin typeface="Arial" panose="020B0604020202020204" pitchFamily="34" charset="0"/>
                <a:cs typeface="Arial" panose="020B0604020202020204" pitchFamily="34" charset="0"/>
              </a:rPr>
              <a:t>أنبياء ورسل الله</a:t>
            </a:r>
            <a:endParaRPr lang="en-US" sz="1800" b="1" dirty="0">
              <a:latin typeface="Arial" panose="020B0604020202020204" pitchFamily="34" charset="0"/>
              <a:cs typeface="Arial" panose="020B0604020202020204" pitchFamily="34" charset="0"/>
            </a:endParaRP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b="1" dirty="0">
                <a:latin typeface="Arial" panose="020B0604020202020204" pitchFamily="34" charset="0"/>
                <a:cs typeface="Arial" panose="020B0604020202020204" pitchFamily="34" charset="0"/>
              </a:rPr>
              <a:t>الحافز</a:t>
            </a:r>
            <a:br>
              <a:rPr lang="en-US" b="1" dirty="0">
                <a:latin typeface="Arial" panose="020B0604020202020204" pitchFamily="34" charset="0"/>
                <a:cs typeface="Arial" panose="020B0604020202020204" pitchFamily="34" charset="0"/>
              </a:rPr>
            </a:br>
            <a:r>
              <a:rPr lang="ar-JO" sz="1800" b="1" dirty="0">
                <a:latin typeface="Arial" panose="020B0604020202020204" pitchFamily="34" charset="0"/>
                <a:cs typeface="Arial" panose="020B0604020202020204" pitchFamily="34" charset="0"/>
              </a:rPr>
              <a:t>إلى</a:t>
            </a:r>
            <a:br>
              <a:rPr lang="en-US" sz="1800" b="1" dirty="0">
                <a:latin typeface="Arial" panose="020B0604020202020204" pitchFamily="34" charset="0"/>
                <a:cs typeface="Arial" panose="020B0604020202020204" pitchFamily="34" charset="0"/>
              </a:rPr>
            </a:br>
            <a:r>
              <a:rPr lang="ar-JO" altLang="ja-JP" sz="1800" b="1" dirty="0">
                <a:latin typeface="Arial" panose="020B0604020202020204" pitchFamily="34" charset="0"/>
                <a:cs typeface="Arial" panose="020B0604020202020204" pitchFamily="34" charset="0"/>
              </a:rPr>
              <a:t>إضافة هذه الأمور</a:t>
            </a:r>
            <a:endParaRPr lang="en-US" sz="1800" b="1" dirty="0">
              <a:latin typeface="Arial" panose="020B0604020202020204" pitchFamily="34" charset="0"/>
              <a:cs typeface="Arial" panose="020B0604020202020204" pitchFamily="34" charset="0"/>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EB67744-6E8D-8708-9BA0-C8B669DA1EA3}"/>
              </a:ext>
            </a:extLst>
          </p:cNvPr>
          <p:cNvGrpSpPr/>
          <p:nvPr/>
        </p:nvGrpSpPr>
        <p:grpSpPr>
          <a:xfrm>
            <a:off x="457200" y="2212975"/>
            <a:ext cx="3886200" cy="1682750"/>
            <a:chOff x="457200" y="2212975"/>
            <a:chExt cx="3886200" cy="1682750"/>
          </a:xfrm>
        </p:grpSpPr>
        <p:sp>
          <p:nvSpPr>
            <p:cNvPr id="3" name="Rectangle 26">
              <a:extLst>
                <a:ext uri="{FF2B5EF4-FFF2-40B4-BE49-F238E27FC236}">
                  <a16:creationId xmlns:a16="http://schemas.microsoft.com/office/drawing/2014/main" id="{796BC5A1-3F0C-3E48-DC2C-F933BA250D47}"/>
                </a:ext>
              </a:extLst>
            </p:cNvPr>
            <p:cNvSpPr>
              <a:spLocks noChangeArrowheads="1"/>
            </p:cNvSpPr>
            <p:nvPr/>
          </p:nvSpPr>
          <p:spPr bwMode="auto">
            <a:xfrm>
              <a:off x="3886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r>
                <a:rPr lang="en-US" sz="1100">
                  <a:latin typeface="Arial" charset="0"/>
                </a:rPr>
                <a:t> </a:t>
              </a:r>
              <a:endParaRPr lang="en-US" sz="1800">
                <a:latin typeface="Arial" charset="0"/>
              </a:endParaRPr>
            </a:p>
          </p:txBody>
        </p:sp>
        <p:sp>
          <p:nvSpPr>
            <p:cNvPr id="4" name="Rectangle 28">
              <a:extLst>
                <a:ext uri="{FF2B5EF4-FFF2-40B4-BE49-F238E27FC236}">
                  <a16:creationId xmlns:a16="http://schemas.microsoft.com/office/drawing/2014/main" id="{2031C52A-5438-00DC-6844-25E1344FD112}"/>
                </a:ext>
              </a:extLst>
            </p:cNvPr>
            <p:cNvSpPr>
              <a:spLocks noChangeArrowheads="1"/>
            </p:cNvSpPr>
            <p:nvPr/>
          </p:nvSpPr>
          <p:spPr bwMode="auto">
            <a:xfrm>
              <a:off x="457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r>
                <a:rPr lang="en-US" sz="1100" dirty="0">
                  <a:latin typeface="Arial" charset="0"/>
                </a:rPr>
                <a:t> </a:t>
              </a:r>
              <a:endParaRPr lang="en-US" sz="1800" dirty="0">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25"/>
                                        </p:tgtEl>
                                        <p:attrNameLst>
                                          <p:attrName>style.visibility</p:attrName>
                                        </p:attrNameLst>
                                      </p:cBhvr>
                                      <p:to>
                                        <p:strVal val="visible"/>
                                      </p:to>
                                    </p:set>
                                    <p:animEffect transition="in" filter="slide(fromRight)">
                                      <p:cBhvr>
                                        <p:cTn id="23" dur="2000"/>
                                        <p:tgtEl>
                                          <p:spTgt spid="1669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Bottom)">
                                      <p:cBhvr>
                                        <p:cTn id="28" dur="20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66970"/>
                                        </p:tgtEl>
                                        <p:attrNameLst>
                                          <p:attrName>style.visibility</p:attrName>
                                        </p:attrNameLst>
                                      </p:cBhvr>
                                      <p:to>
                                        <p:strVal val="visible"/>
                                      </p:to>
                                    </p:set>
                                    <p:animEffect transition="in" filter="slide(fromBottom)">
                                      <p:cBhvr>
                                        <p:cTn id="36" dur="2000"/>
                                        <p:tgtEl>
                                          <p:spTgt spid="16697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66971"/>
                                        </p:tgtEl>
                                        <p:attrNameLst>
                                          <p:attrName>style.visibility</p:attrName>
                                        </p:attrNameLst>
                                      </p:cBhvr>
                                      <p:to>
                                        <p:strVal val="visible"/>
                                      </p:to>
                                    </p:set>
                                    <p:animEffect transition="in" filter="slide(fromLeft)">
                                      <p:cBhvr>
                                        <p:cTn id="41" dur="2000"/>
                                        <p:tgtEl>
                                          <p:spTgt spid="16697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166952"/>
                                        </p:tgtEl>
                                        <p:attrNameLst>
                                          <p:attrName>style.visibility</p:attrName>
                                        </p:attrNameLst>
                                      </p:cBhvr>
                                      <p:to>
                                        <p:strVal val="visible"/>
                                      </p:to>
                                    </p:set>
                                    <p:animEffect transition="in" filter="slide(fromRight)">
                                      <p:cBhvr>
                                        <p:cTn id="46" dur="2000"/>
                                        <p:tgtEl>
                                          <p:spTgt spid="1669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66972"/>
                                        </p:tgtEl>
                                        <p:attrNameLst>
                                          <p:attrName>style.visibility</p:attrName>
                                        </p:attrNameLst>
                                      </p:cBhvr>
                                      <p:to>
                                        <p:strVal val="visible"/>
                                      </p:to>
                                    </p:set>
                                    <p:animEffect transition="in" filter="slide(fromLeft)">
                                      <p:cBhvr>
                                        <p:cTn id="51" dur="2000"/>
                                        <p:tgtEl>
                                          <p:spTgt spid="16697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2" fill="hold" nodeType="clickEffect">
                                  <p:stCondLst>
                                    <p:cond delay="0"/>
                                  </p:stCondLst>
                                  <p:childTnLst>
                                    <p:set>
                                      <p:cBhvr>
                                        <p:cTn id="55" dur="1" fill="hold">
                                          <p:stCondLst>
                                            <p:cond delay="0"/>
                                          </p:stCondLst>
                                        </p:cTn>
                                        <p:tgtEl>
                                          <p:spTgt spid="166953"/>
                                        </p:tgtEl>
                                        <p:attrNameLst>
                                          <p:attrName>style.visibility</p:attrName>
                                        </p:attrNameLst>
                                      </p:cBhvr>
                                      <p:to>
                                        <p:strVal val="visible"/>
                                      </p:to>
                                    </p:set>
                                    <p:animEffect transition="in" filter="slide(fromRight)">
                                      <p:cBhvr>
                                        <p:cTn id="56" dur="2000"/>
                                        <p:tgtEl>
                                          <p:spTgt spid="16695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nodeType="clickEffect">
                                  <p:stCondLst>
                                    <p:cond delay="0"/>
                                  </p:stCondLst>
                                  <p:childTnLst>
                                    <p:set>
                                      <p:cBhvr>
                                        <p:cTn id="60" dur="1" fill="hold">
                                          <p:stCondLst>
                                            <p:cond delay="0"/>
                                          </p:stCondLst>
                                        </p:cTn>
                                        <p:tgtEl>
                                          <p:spTgt spid="166963"/>
                                        </p:tgtEl>
                                        <p:attrNameLst>
                                          <p:attrName>style.visibility</p:attrName>
                                        </p:attrNameLst>
                                      </p:cBhvr>
                                      <p:to>
                                        <p:strVal val="visible"/>
                                      </p:to>
                                    </p:set>
                                    <p:anim calcmode="lin" valueType="num">
                                      <p:cBhvr>
                                        <p:cTn id="61" dur="2000" fill="hold"/>
                                        <p:tgtEl>
                                          <p:spTgt spid="166963"/>
                                        </p:tgtEl>
                                        <p:attrNameLst>
                                          <p:attrName>ppt_w</p:attrName>
                                        </p:attrNameLst>
                                      </p:cBhvr>
                                      <p:tavLst>
                                        <p:tav tm="0">
                                          <p:val>
                                            <p:strVal val="4*#ppt_w"/>
                                          </p:val>
                                        </p:tav>
                                        <p:tav tm="100000">
                                          <p:val>
                                            <p:strVal val="#ppt_w"/>
                                          </p:val>
                                        </p:tav>
                                      </p:tavLst>
                                    </p:anim>
                                    <p:anim calcmode="lin" valueType="num">
                                      <p:cBhvr>
                                        <p:cTn id="62"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2" fill="hold" grpId="0" nodeType="clickEffect">
                                  <p:stCondLst>
                                    <p:cond delay="0"/>
                                  </p:stCondLst>
                                  <p:childTnLst>
                                    <p:set>
                                      <p:cBhvr>
                                        <p:cTn id="66" dur="1" fill="hold">
                                          <p:stCondLst>
                                            <p:cond delay="0"/>
                                          </p:stCondLst>
                                        </p:cTn>
                                        <p:tgtEl>
                                          <p:spTgt spid="166973"/>
                                        </p:tgtEl>
                                        <p:attrNameLst>
                                          <p:attrName>style.visibility</p:attrName>
                                        </p:attrNameLst>
                                      </p:cBhvr>
                                      <p:to>
                                        <p:strVal val="visible"/>
                                      </p:to>
                                    </p:set>
                                    <p:animEffect transition="in" filter="slide(fromRight)">
                                      <p:cBhvr>
                                        <p:cTn id="67" dur="2000"/>
                                        <p:tgtEl>
                                          <p:spTgt spid="166973"/>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166974"/>
                                        </p:tgtEl>
                                        <p:attrNameLst>
                                          <p:attrName>style.visibility</p:attrName>
                                        </p:attrNameLst>
                                      </p:cBhvr>
                                      <p:to>
                                        <p:strVal val="visible"/>
                                      </p:to>
                                    </p:set>
                                    <p:animEffect transition="in" filter="slide(fromRight)">
                                      <p:cBhvr>
                                        <p:cTn id="70" dur="2000"/>
                                        <p:tgtEl>
                                          <p:spTgt spid="16697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2" presetClass="entr" presetSubtype="1" fill="hold" grpId="0" nodeType="clickEffect">
                                  <p:stCondLst>
                                    <p:cond delay="0"/>
                                  </p:stCondLst>
                                  <p:childTnLst>
                                    <p:set>
                                      <p:cBhvr>
                                        <p:cTn id="74" dur="1" fill="hold">
                                          <p:stCondLst>
                                            <p:cond delay="0"/>
                                          </p:stCondLst>
                                        </p:cTn>
                                        <p:tgtEl>
                                          <p:spTgt spid="166976"/>
                                        </p:tgtEl>
                                        <p:attrNameLst>
                                          <p:attrName>style.visibility</p:attrName>
                                        </p:attrNameLst>
                                      </p:cBhvr>
                                      <p:to>
                                        <p:strVal val="visible"/>
                                      </p:to>
                                    </p:set>
                                    <p:animEffect transition="in" filter="slide(fromTop)">
                                      <p:cBhvr>
                                        <p:cTn id="75" dur="500"/>
                                        <p:tgtEl>
                                          <p:spTgt spid="166976"/>
                                        </p:tgtEl>
                                      </p:cBhvr>
                                    </p:animEffect>
                                  </p:childTnLst>
                                </p:cTn>
                              </p:par>
                            </p:childTnLst>
                          </p:cTn>
                        </p:par>
                        <p:par>
                          <p:cTn id="76" fill="hold" nodeType="afterGroup">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166975"/>
                                        </p:tgtEl>
                                        <p:attrNameLst>
                                          <p:attrName>style.visibility</p:attrName>
                                        </p:attrNameLst>
                                      </p:cBhvr>
                                      <p:to>
                                        <p:strVal val="visible"/>
                                      </p:to>
                                    </p:set>
                                    <p:animEffect transition="in" filter="blinds(horizontal)">
                                      <p:cBhvr>
                                        <p:cTn id="79"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7</a:t>
            </a:r>
          </a:p>
        </p:txBody>
      </p:sp>
      <p:pic>
        <p:nvPicPr>
          <p:cNvPr id="249858" name="Picture 3"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السحر</a:t>
            </a:r>
            <a:endParaRPr lang="en-US" sz="54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4015245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ar-JO" sz="2400" dirty="0">
                <a:solidFill>
                  <a:srgbClr val="FFFF66"/>
                </a:solidFill>
                <a:ea typeface="ＭＳ Ｐゴシック" charset="0"/>
                <a:cs typeface="Arial" panose="020B0604020202020204" pitchFamily="34" charset="0"/>
              </a:rPr>
              <a:t>أندراوس ليم</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en-US" sz="2400" dirty="0">
                <a:solidFill>
                  <a:srgbClr val="FFFF66"/>
                </a:solidFill>
                <a:ea typeface="ＭＳ Ｐゴシック" charset="0"/>
                <a:cs typeface="Arial" panose="020B0604020202020204" pitchFamily="34" charset="0"/>
              </a:rPr>
              <a:t> </a:t>
            </a:r>
            <a:r>
              <a:rPr lang="ar-JO" sz="2400" dirty="0">
                <a:solidFill>
                  <a:srgbClr val="FFFF66"/>
                </a:solidFill>
                <a:ea typeface="ＭＳ Ｐゴシック" charset="0"/>
                <a:cs typeface="Arial" panose="020B0604020202020204" pitchFamily="34" charset="0"/>
              </a:rPr>
              <a:t>هنري سوجايا</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جيمين هان</a:t>
            </a:r>
            <a:endParaRPr lang="en-US" sz="2400" dirty="0">
              <a:solidFill>
                <a:srgbClr val="FFFF66"/>
              </a:solidFill>
              <a:ea typeface="ＭＳ Ｐゴシック" charset="0"/>
              <a:cs typeface="Arial" panose="020B0604020202020204" pitchFamily="34" charset="0"/>
              <a:sym typeface="Wingdings" charset="0"/>
            </a:endParaRPr>
          </a:p>
          <a:p>
            <a:pPr eaLnBrk="1" fontAlgn="b" hangingPunct="1">
              <a:spcBef>
                <a:spcPct val="0"/>
              </a:spcBef>
            </a:pP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جوزيف يو</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كيم فاه ياب</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كوسازو راخو</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p>
          <a:p>
            <a:pPr eaLnBrk="1" fontAlgn="b" hangingPunct="1">
              <a:spcBef>
                <a:spcPct val="0"/>
              </a:spcBef>
            </a:pPr>
            <a:r>
              <a:rPr lang="ar-JO" sz="2400" dirty="0">
                <a:solidFill>
                  <a:srgbClr val="FFFF66"/>
                </a:solidFill>
                <a:ea typeface="ＭＳ Ｐゴシック" charset="0"/>
                <a:cs typeface="Arial" panose="020B0604020202020204" pitchFamily="34" charset="0"/>
              </a:rPr>
              <a:t>ليني سالم</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ليم تشونغ وي</a:t>
            </a:r>
            <a:endParaRPr lang="en-US" sz="2400" dirty="0">
              <a:solidFill>
                <a:srgbClr val="FFFF66"/>
              </a:solidFill>
              <a:ea typeface="ＭＳ Ｐゴシック" charset="0"/>
              <a:cs typeface="Arial" panose="020B0604020202020204" pitchFamily="34" charset="0"/>
              <a:sym typeface="Wingdings" charset="0"/>
            </a:endParaRPr>
          </a:p>
          <a:p>
            <a:pPr eaLnBrk="1" fontAlgn="b" hangingPunct="1">
              <a:spcBef>
                <a:spcPct val="0"/>
              </a:spcBef>
            </a:pP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ريموند كوان</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يوانيتا مولياوان</a:t>
            </a:r>
            <a:endParaRPr lang="en-US" sz="2400" dirty="0">
              <a:solidFill>
                <a:srgbClr val="FFFF66"/>
              </a:solidFill>
              <a:ea typeface="ＭＳ Ｐゴシック" charset="0"/>
              <a:cs typeface="Arial" panose="020B0604020202020204" pitchFamily="34"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ar-JO" dirty="0">
                <a:solidFill>
                  <a:schemeClr val="bg1"/>
                </a:solidFill>
                <a:ea typeface="ＭＳ Ｐゴシック" charset="0"/>
                <a:cs typeface="Arial" panose="020B0604020202020204" pitchFamily="34" charset="0"/>
              </a:rPr>
              <a:t>أعضاء مجموعة المشروع</a:t>
            </a:r>
            <a:endParaRPr lang="en-US" dirty="0">
              <a:solidFill>
                <a:schemeClr val="bg1"/>
              </a:solidFill>
              <a:ea typeface="ＭＳ Ｐゴシック" charset="0"/>
              <a:cs typeface="Arial" panose="020B0604020202020204" pitchFamily="34"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24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4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2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65162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endParaRPr>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28" name="Rectangle 4"/>
          <p:cNvSpPr>
            <a:spLocks noGrp="1" noChangeArrowheads="1"/>
          </p:cNvSpPr>
          <p:nvPr>
            <p:ph type="title"/>
          </p:nvPr>
        </p:nvSpPr>
        <p:spPr>
          <a:xfrm>
            <a:off x="2786063" y="274638"/>
            <a:ext cx="4910137"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a typeface="+mj-ea"/>
                <a:cs typeface="Arial" panose="020B0604020202020204" pitchFamily="34" charset="0"/>
              </a:rPr>
              <a:t>المناسبة</a:t>
            </a:r>
            <a:endParaRPr lang="en-US" dirty="0">
              <a:solidFill>
                <a:srgbClr val="FFFF99"/>
              </a:solidFill>
              <a:ea typeface="+mj-ea"/>
              <a:cs typeface="Arial" panose="020B0604020202020204" pitchFamily="34" charset="0"/>
            </a:endParaRPr>
          </a:p>
        </p:txBody>
      </p:sp>
      <p:sp>
        <p:nvSpPr>
          <p:cNvPr id="52229" name="Rectangle 5"/>
          <p:cNvSpPr>
            <a:spLocks noGrp="1" noChangeArrowheads="1"/>
          </p:cNvSpPr>
          <p:nvPr>
            <p:ph type="body" idx="1"/>
          </p:nvPr>
        </p:nvSpPr>
        <p:spPr>
          <a:xfrm>
            <a:off x="2895600" y="1676400"/>
            <a:ext cx="6172200" cy="4449763"/>
          </a:xfrm>
        </p:spPr>
        <p:txBody>
          <a:bodyPr/>
          <a:lstStyle/>
          <a:p>
            <a:pPr marL="519113" indent="-514350" algn="r" rtl="1" eaLnBrk="1" hangingPunct="1">
              <a:tabLst>
                <a:tab pos="8001000" algn="l"/>
              </a:tabLst>
              <a:defRPr/>
            </a:pPr>
            <a:r>
              <a:rPr lang="ar-JO" sz="2400" dirty="0">
                <a:solidFill>
                  <a:srgbClr val="FFCCCC"/>
                </a:solidFill>
                <a:effectLst>
                  <a:outerShdw blurRad="50800" dist="88900" dir="2700000" algn="tl" rotWithShape="0">
                    <a:srgbClr val="000000"/>
                  </a:outerShdw>
                </a:effectLst>
                <a:ea typeface="+mn-ea"/>
                <a:cs typeface="Arial" panose="020B0604020202020204" pitchFamily="34" charset="0"/>
              </a:rPr>
              <a:t>كان بطرس يواجه الموت الوشيك (1: 14-15) وهكذا كان كثيرون من الذين كان يكتب إليهم. </a:t>
            </a:r>
            <a:endParaRPr lang="en-US" sz="2400" b="1" dirty="0">
              <a:solidFill>
                <a:srgbClr val="FFCCCC"/>
              </a:solidFill>
              <a:effectLst>
                <a:outerShdw blurRad="50800" dist="88900" dir="2700000" algn="tl" rotWithShape="0">
                  <a:srgbClr val="000000"/>
                </a:outerShdw>
              </a:effectLst>
              <a:ea typeface="+mn-ea"/>
              <a:cs typeface="Arial" panose="020B0604020202020204" pitchFamily="34" charset="0"/>
            </a:endParaRPr>
          </a:p>
          <a:p>
            <a:pPr marL="519113" indent="-514350" algn="r" rtl="1" eaLnBrk="1" hangingPunct="1">
              <a:tabLst>
                <a:tab pos="8001000" algn="l"/>
              </a:tabLst>
              <a:defRPr/>
            </a:pPr>
            <a:r>
              <a:rPr lang="ar-JO" sz="2400" dirty="0">
                <a:solidFill>
                  <a:srgbClr val="FFCCCC"/>
                </a:solidFill>
                <a:effectLst>
                  <a:outerShdw blurRad="50800" dist="88900" dir="2700000" algn="tl" rotWithShape="0">
                    <a:srgbClr val="000000"/>
                  </a:outerShdw>
                </a:effectLst>
                <a:ea typeface="+mn-ea"/>
                <a:cs typeface="Arial" panose="020B0604020202020204" pitchFamily="34" charset="0"/>
              </a:rPr>
              <a:t>فقد كان أحد أهم أهدافه في الكتابة هو تعزية وتشجيع أصدقائه في مواجهة المعاملة القاسية التي يتوقعونها لأنهم كانوا مؤمنين بالمسيح.</a:t>
            </a:r>
            <a:endParaRPr lang="en-US" sz="2400" b="1" dirty="0">
              <a:solidFill>
                <a:srgbClr val="FFCCCC"/>
              </a:solidFill>
              <a:effectLst>
                <a:outerShdw blurRad="50800" dist="88900" dir="2700000" algn="tl" rotWithShape="0">
                  <a:srgbClr val="000000"/>
                </a:outerShdw>
              </a:effectLst>
              <a:ea typeface="+mn-ea"/>
              <a:cs typeface="Arial" panose="020B0604020202020204" pitchFamily="34" charset="0"/>
            </a:endParaRPr>
          </a:p>
        </p:txBody>
      </p:sp>
      <p:sp>
        <p:nvSpPr>
          <p:cNvPr id="52230" name="Text Box 6"/>
          <p:cNvSpPr txBox="1">
            <a:spLocks noChangeArrowheads="1"/>
          </p:cNvSpPr>
          <p:nvPr/>
        </p:nvSpPr>
        <p:spPr bwMode="auto">
          <a:xfrm>
            <a:off x="3434772" y="5538787"/>
            <a:ext cx="556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dirty="0">
                <a:solidFill>
                  <a:schemeClr val="bg1"/>
                </a:solidFill>
                <a:latin typeface="Arial" panose="020B0604020202020204" pitchFamily="34" charset="0"/>
              </a:rPr>
              <a:t>Encountering the NT CD-ROM study kit</a:t>
            </a: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0889" name="Picture 9" descr="PeterKey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78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0"/>
          <p:cNvSpPr txBox="1">
            <a:spLocks noChangeArrowheads="1"/>
          </p:cNvSpPr>
          <p:nvPr/>
        </p:nvSpPr>
        <p:spPr bwMode="auto">
          <a:xfrm>
            <a:off x="228600" y="6491288"/>
            <a:ext cx="3352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solidFill>
                  <a:schemeClr val="bg1"/>
                </a:solidFill>
                <a:latin typeface="Arial" panose="020B0604020202020204" pitchFamily="34" charset="0"/>
              </a:rPr>
              <a:t>Discountcatholicstore.</a:t>
            </a:r>
          </a:p>
        </p:txBody>
      </p:sp>
      <p:sp>
        <p:nvSpPr>
          <p:cNvPr id="250891" name="Text Box 11"/>
          <p:cNvSpPr txBox="1">
            <a:spLocks noChangeArrowheads="1"/>
          </p:cNvSpPr>
          <p:nvPr/>
        </p:nvSpPr>
        <p:spPr bwMode="auto">
          <a:xfrm>
            <a:off x="82935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287</a:t>
            </a:r>
            <a:endParaRPr lang="en-US"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par>
                          <p:cTn id="41" fill="hold" nodeType="afterGroup">
                            <p:stCondLst>
                              <p:cond delay="4025"/>
                            </p:stCondLst>
                            <p:childTnLst>
                              <p:par>
                                <p:cTn id="42" presetID="3" presetClass="entr" presetSubtype="10" fill="hold" grpId="0" nodeType="afterEffect">
                                  <p:stCondLst>
                                    <p:cond delay="0"/>
                                  </p:stCondLst>
                                  <p:childTnLst>
                                    <p:set>
                                      <p:cBhvr>
                                        <p:cTn id="43" dur="1" fill="hold">
                                          <p:stCondLst>
                                            <p:cond delay="0"/>
                                          </p:stCondLst>
                                        </p:cTn>
                                        <p:tgtEl>
                                          <p:spTgt spid="52230"/>
                                        </p:tgtEl>
                                        <p:attrNameLst>
                                          <p:attrName>style.visibility</p:attrName>
                                        </p:attrNameLst>
                                      </p:cBhvr>
                                      <p:to>
                                        <p:strVal val="visible"/>
                                      </p:to>
                                    </p:set>
                                    <p:animEffect transition="in" filter="blinds(horizontal)">
                                      <p:cBhvr>
                                        <p:cTn id="44"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0" grpId="0"/>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25190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844800" cy="372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Rectangle 3"/>
          <p:cNvSpPr>
            <a:spLocks noChangeArrowheads="1"/>
          </p:cNvSpPr>
          <p:nvPr/>
        </p:nvSpPr>
        <p:spPr bwMode="auto">
          <a:xfrm>
            <a:off x="2268538" y="1600200"/>
            <a:ext cx="6875462"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a typeface="+mj-ea"/>
                <a:cs typeface="Arial" panose="020B0604020202020204" pitchFamily="34" charset="0"/>
              </a:rPr>
              <a:t>الخصائص</a:t>
            </a:r>
            <a:endParaRPr lang="en-US" dirty="0">
              <a:solidFill>
                <a:srgbClr val="FFFF99"/>
              </a:solidFill>
              <a:ea typeface="+mj-ea"/>
              <a:cs typeface="Arial" panose="020B0604020202020204" pitchFamily="34" charset="0"/>
            </a:endParaRPr>
          </a:p>
        </p:txBody>
      </p:sp>
      <p:sp>
        <p:nvSpPr>
          <p:cNvPr id="53253" name="Rectangle 5"/>
          <p:cNvSpPr>
            <a:spLocks noGrp="1" noChangeArrowheads="1"/>
          </p:cNvSpPr>
          <p:nvPr>
            <p:ph type="body" idx="1"/>
          </p:nvPr>
        </p:nvSpPr>
        <p:spPr>
          <a:xfrm>
            <a:off x="2484826" y="1600200"/>
            <a:ext cx="6430573" cy="4267200"/>
          </a:xfrm>
        </p:spPr>
        <p:txBody>
          <a:bodyPr/>
          <a:lstStyle/>
          <a:p>
            <a:pPr marL="517525" indent="-517525" algn="r" rtl="1" eaLnBrk="1" hangingPunct="1">
              <a:spcBef>
                <a:spcPct val="50000"/>
              </a:spcBef>
              <a:defRPr/>
            </a:pPr>
            <a:r>
              <a:rPr lang="ar-JO" b="1" dirty="0">
                <a:solidFill>
                  <a:srgbClr val="FFFFFF"/>
                </a:solidFill>
                <a:effectLst>
                  <a:glow rad="139700">
                    <a:schemeClr val="tx1"/>
                  </a:glow>
                </a:effectLst>
                <a:ea typeface="+mn-ea"/>
                <a:cs typeface="Arial" panose="020B0604020202020204" pitchFamily="34" charset="0"/>
              </a:rPr>
              <a:t>ملاحق 1 بطرس</a:t>
            </a:r>
            <a:endParaRPr lang="en-US" b="1" dirty="0">
              <a:solidFill>
                <a:srgbClr val="FFFFFF"/>
              </a:solidFill>
              <a:effectLst>
                <a:glow rad="139700">
                  <a:schemeClr val="tx1"/>
                </a:glow>
              </a:effectLst>
              <a:ea typeface="+mn-ea"/>
              <a:cs typeface="Arial" panose="020B0604020202020204" pitchFamily="34" charset="0"/>
            </a:endParaRPr>
          </a:p>
          <a:p>
            <a:pPr marL="517525" indent="-517525" algn="r" rtl="1" eaLnBrk="1" hangingPunct="1">
              <a:spcBef>
                <a:spcPct val="50000"/>
              </a:spcBef>
              <a:defRPr/>
            </a:pPr>
            <a:r>
              <a:rPr lang="ar-JO" dirty="0">
                <a:solidFill>
                  <a:srgbClr val="FFFFFF"/>
                </a:solidFill>
                <a:effectLst>
                  <a:glow rad="139700">
                    <a:schemeClr val="tx1"/>
                  </a:glow>
                </a:effectLst>
                <a:ea typeface="+mn-ea"/>
                <a:cs typeface="Arial" panose="020B0604020202020204" pitchFamily="34" charset="0"/>
              </a:rPr>
              <a:t>سيناريو يوم الرب (3: 5-13)</a:t>
            </a:r>
            <a:endParaRPr lang="en-US" b="1" dirty="0">
              <a:solidFill>
                <a:srgbClr val="FFFFFF"/>
              </a:solidFill>
              <a:effectLst>
                <a:glow rad="139700">
                  <a:schemeClr val="tx1"/>
                </a:glow>
              </a:effectLst>
              <a:ea typeface="+mn-ea"/>
              <a:cs typeface="Arial" panose="020B0604020202020204" pitchFamily="34" charset="0"/>
            </a:endParaRPr>
          </a:p>
          <a:p>
            <a:pPr marL="517525" indent="-517525" algn="r" rtl="1" eaLnBrk="1" hangingPunct="1">
              <a:spcBef>
                <a:spcPct val="50000"/>
              </a:spcBef>
              <a:defRPr/>
            </a:pPr>
            <a:r>
              <a:rPr lang="ar-JO" dirty="0">
                <a:solidFill>
                  <a:srgbClr val="FFFFFF"/>
                </a:solidFill>
                <a:effectLst>
                  <a:glow rad="139700">
                    <a:schemeClr val="tx1"/>
                  </a:glow>
                </a:effectLst>
                <a:ea typeface="+mn-ea"/>
                <a:cs typeface="Arial" panose="020B0604020202020204" pitchFamily="34" charset="0"/>
              </a:rPr>
              <a:t>معظم التعليم صريح عن المعلمين الكذبة (الإصحاح 2)</a:t>
            </a:r>
            <a:endParaRPr lang="en-US" b="1" dirty="0">
              <a:solidFill>
                <a:srgbClr val="FFFFFF"/>
              </a:solidFill>
              <a:effectLst>
                <a:glow rad="139700">
                  <a:schemeClr val="tx1"/>
                </a:glow>
              </a:effectLst>
              <a:ea typeface="+mn-ea"/>
              <a:cs typeface="Arial" panose="020B0604020202020204" pitchFamily="34" charset="0"/>
            </a:endParaRP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51913" name="Text Box 8"/>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287</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sp>
        <p:nvSpPr>
          <p:cNvPr id="56323" name="Rectangle 3"/>
          <p:cNvSpPr>
            <a:spLocks noGrp="1" noChangeArrowheads="1"/>
          </p:cNvSpPr>
          <p:nvPr>
            <p:ph type="body" idx="1"/>
          </p:nvPr>
        </p:nvSpPr>
        <p:spPr>
          <a:xfrm>
            <a:off x="1116013" y="1700213"/>
            <a:ext cx="7993062" cy="4624387"/>
          </a:xfrm>
          <a:effectLst/>
        </p:spPr>
        <p:txBody>
          <a:bodyPr anchor="ctr"/>
          <a:lstStyle/>
          <a:p>
            <a:pPr marL="0" lvl="0" indent="0" algn="ctr" defTabSz="457200">
              <a:spcBef>
                <a:spcPct val="0"/>
              </a:spcBef>
              <a:buNone/>
              <a:defRPr/>
            </a:pPr>
            <a:r>
              <a:rPr lang="ar-JO" kern="1200" dirty="0">
                <a:solidFill>
                  <a:srgbClr val="FFFFFF"/>
                </a:solidFill>
                <a:effectLst>
                  <a:glow rad="127000">
                    <a:srgbClr val="000000"/>
                  </a:glow>
                </a:effectLst>
                <a:ea typeface="ＭＳ Ｐゴシック" charset="0"/>
                <a:cs typeface="Arial" panose="020B0604020202020204" pitchFamily="34" charset="0"/>
              </a:rPr>
              <a:t>17 فأنتم أيها الأحباء إذ قد سبقتم فعرفتم، احترسوا من أن تنقادوا بضلال الأردياء، فتسقطوا من ثباتكم 18 ولكن انموا في النعمة وفي معرفة ربنا ومخلصنا يسوع المسيح، له المجد الآن وإلى يوم الدهر. آمين.</a:t>
            </a:r>
          </a:p>
          <a:p>
            <a:pPr marL="0" lvl="0" indent="0" algn="ctr" defTabSz="457200">
              <a:spcBef>
                <a:spcPct val="0"/>
              </a:spcBef>
              <a:buNone/>
              <a:defRPr/>
            </a:pPr>
            <a:r>
              <a:rPr lang="ar-JO" kern="1200" dirty="0">
                <a:solidFill>
                  <a:srgbClr val="FFFFFF"/>
                </a:solidFill>
                <a:effectLst>
                  <a:glow rad="127000">
                    <a:srgbClr val="000000"/>
                  </a:glow>
                </a:effectLst>
                <a:ea typeface="ＭＳ Ｐゴシック" charset="0"/>
                <a:cs typeface="Arial" panose="020B0604020202020204" pitchFamily="34" charset="0"/>
              </a:rPr>
              <a:t>(3: 17- 18)</a:t>
            </a:r>
            <a:endParaRPr lang="en-US" kern="1200" dirty="0">
              <a:solidFill>
                <a:srgbClr val="FFFFFF"/>
              </a:solidFill>
              <a:effectLst>
                <a:glow rad="127000">
                  <a:srgbClr val="000000"/>
                </a:glow>
              </a:effectLst>
              <a:ea typeface="ＭＳ Ｐゴシック" charset="0"/>
              <a:cs typeface="Arial" panose="020B0604020202020204" pitchFamily="34" charset="0"/>
            </a:endParaRP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٢ بطرس</a:t>
            </a: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8"/>
              </a:srgbClr>
            </a:outerShdw>
          </a:effectLst>
        </p:spPr>
        <p:txBody>
          <a:bodyPr/>
          <a:lstStyle/>
          <a:p>
            <a:pPr eaLnBrk="1" hangingPunct="1">
              <a:defRPr/>
            </a:pPr>
            <a:r>
              <a:rPr lang="ar-SA" dirty="0">
                <a:solidFill>
                  <a:srgbClr val="FFFF99"/>
                </a:solidFill>
                <a:ea typeface="+mj-ea"/>
                <a:cs typeface="Arial" panose="020B0604020202020204" pitchFamily="34" charset="0"/>
              </a:rPr>
              <a:t>الآية المفتاحية</a:t>
            </a:r>
            <a:endParaRPr lang="en-US" dirty="0">
              <a:solidFill>
                <a:srgbClr val="FFFF99"/>
              </a:solidFill>
              <a:ea typeface="+mj-ea"/>
              <a:cs typeface="Arial" panose="020B0604020202020204" pitchFamily="34" charset="0"/>
            </a:endParaRPr>
          </a:p>
        </p:txBody>
      </p:sp>
      <p:sp>
        <p:nvSpPr>
          <p:cNvPr id="252936" name="Text Box 8"/>
          <p:cNvSpPr txBox="1">
            <a:spLocks noChangeArrowheads="1"/>
          </p:cNvSpPr>
          <p:nvPr/>
        </p:nvSpPr>
        <p:spPr bwMode="auto">
          <a:xfrm>
            <a:off x="8441144"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284</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par>
                                <p:cTn id="27" presetID="51" presetClass="entr" presetSubtype="0" fill="hold" grpId="0" nodeType="withEffect">
                                  <p:stCondLst>
                                    <p:cond delay="0"/>
                                  </p:stCondLst>
                                  <p:childTnLst>
                                    <p:set>
                                      <p:cBhvr>
                                        <p:cTn id="28" dur="1" fill="hold">
                                          <p:stCondLst>
                                            <p:cond delay="0"/>
                                          </p:stCondLst>
                                        </p:cTn>
                                        <p:tgtEl>
                                          <p:spTgt spid="56323">
                                            <p:txEl>
                                              <p:pRg st="0" end="0"/>
                                            </p:txEl>
                                          </p:spTgt>
                                        </p:tgtEl>
                                        <p:attrNameLst>
                                          <p:attrName>style.visibility</p:attrName>
                                        </p:attrNameLst>
                                      </p:cBhvr>
                                      <p:to>
                                        <p:strVal val="visible"/>
                                      </p:to>
                                    </p:set>
                                    <p:animEffect transition="in" filter="fade">
                                      <p:cBhvr>
                                        <p:cTn id="29" dur="770" decel="100000"/>
                                        <p:tgtEl>
                                          <p:spTgt spid="56323">
                                            <p:txEl>
                                              <p:pRg st="0" end="0"/>
                                            </p:txEl>
                                          </p:spTgt>
                                        </p:tgtEl>
                                      </p:cBhvr>
                                    </p:animEffect>
                                    <p:animScale>
                                      <p:cBhvr>
                                        <p:cTn id="30" dur="770" decel="100000"/>
                                        <p:tgtEl>
                                          <p:spTgt spid="56323">
                                            <p:txEl>
                                              <p:pRg st="0" end="0"/>
                                            </p:txEl>
                                          </p:spTgt>
                                        </p:tgtEl>
                                      </p:cBhvr>
                                      <p:from x="10000" y="10000"/>
                                      <p:to x="200000" y="450000"/>
                                    </p:animScale>
                                    <p:animScale>
                                      <p:cBhvr>
                                        <p:cTn id="31" dur="1230" accel="100000" fill="hold">
                                          <p:stCondLst>
                                            <p:cond delay="770"/>
                                          </p:stCondLst>
                                        </p:cTn>
                                        <p:tgtEl>
                                          <p:spTgt spid="56323">
                                            <p:txEl>
                                              <p:pRg st="0" end="0"/>
                                            </p:txEl>
                                          </p:spTgt>
                                        </p:tgtEl>
                                      </p:cBhvr>
                                      <p:from x="200000" y="450000"/>
                                      <p:to x="100000" y="100000"/>
                                    </p:animScale>
                                    <p:set>
                                      <p:cBhvr>
                                        <p:cTn id="32" dur="770" fill="hold"/>
                                        <p:tgtEl>
                                          <p:spTgt spid="56323">
                                            <p:txEl>
                                              <p:pRg st="0" end="0"/>
                                            </p:txEl>
                                          </p:spTgt>
                                        </p:tgtEl>
                                        <p:attrNameLst>
                                          <p:attrName>ppt_x</p:attrName>
                                        </p:attrNameLst>
                                      </p:cBhvr>
                                      <p:to>
                                        <p:strVal val="(0.5)"/>
                                      </p:to>
                                    </p:set>
                                    <p:anim from="(0.5)" to="(#ppt_x)" calcmode="lin" valueType="num">
                                      <p:cBhvr>
                                        <p:cTn id="33" dur="1230" accel="100000" fill="hold">
                                          <p:stCondLst>
                                            <p:cond delay="770"/>
                                          </p:stCondLst>
                                        </p:cTn>
                                        <p:tgtEl>
                                          <p:spTgt spid="56323">
                                            <p:txEl>
                                              <p:pRg st="0" end="0"/>
                                            </p:txEl>
                                          </p:spTgt>
                                        </p:tgtEl>
                                        <p:attrNameLst>
                                          <p:attrName>ppt_x</p:attrName>
                                        </p:attrNameLst>
                                      </p:cBhvr>
                                    </p:anim>
                                    <p:set>
                                      <p:cBhvr>
                                        <p:cTn id="34" dur="770" fill="hold"/>
                                        <p:tgtEl>
                                          <p:spTgt spid="56323">
                                            <p:txEl>
                                              <p:pRg st="0" end="0"/>
                                            </p:txEl>
                                          </p:spTgt>
                                        </p:tgtEl>
                                        <p:attrNameLst>
                                          <p:attrName>ppt_y</p:attrName>
                                        </p:attrNameLst>
                                      </p:cBhvr>
                                      <p:to>
                                        <p:strVal val="(#ppt_y+0.4)"/>
                                      </p:to>
                                    </p:set>
                                    <p:anim from="(#ppt_y+0.4)" to="(#ppt_y)" calcmode="lin" valueType="num">
                                      <p:cBhvr>
                                        <p:cTn id="35" dur="1230" accel="100000" fill="hold">
                                          <p:stCondLst>
                                            <p:cond delay="770"/>
                                          </p:stCondLst>
                                        </p:cTn>
                                        <p:tgtEl>
                                          <p:spTgt spid="56323">
                                            <p:txEl>
                                              <p:pRg st="0" end="0"/>
                                            </p:txEl>
                                          </p:spTgt>
                                        </p:tgtEl>
                                        <p:attrNameLst>
                                          <p:attrName>ppt_y</p:attrName>
                                        </p:attrNameLst>
                                      </p:cBhvr>
                                    </p:anim>
                                  </p:childTnLst>
                                </p:cTn>
                              </p:par>
                              <p:par>
                                <p:cTn id="36" presetID="51" presetClass="entr" presetSubtype="0" fill="hold" grpId="0" nodeType="withEffect">
                                  <p:stCondLst>
                                    <p:cond delay="0"/>
                                  </p:stCondLst>
                                  <p:childTnLst>
                                    <p:set>
                                      <p:cBhvr>
                                        <p:cTn id="37" dur="1" fill="hold">
                                          <p:stCondLst>
                                            <p:cond delay="0"/>
                                          </p:stCondLst>
                                        </p:cTn>
                                        <p:tgtEl>
                                          <p:spTgt spid="56323">
                                            <p:txEl>
                                              <p:pRg st="1" end="1"/>
                                            </p:txEl>
                                          </p:spTgt>
                                        </p:tgtEl>
                                        <p:attrNameLst>
                                          <p:attrName>style.visibility</p:attrName>
                                        </p:attrNameLst>
                                      </p:cBhvr>
                                      <p:to>
                                        <p:strVal val="visible"/>
                                      </p:to>
                                    </p:set>
                                    <p:animEffect transition="in" filter="fade">
                                      <p:cBhvr>
                                        <p:cTn id="38" dur="770" decel="100000"/>
                                        <p:tgtEl>
                                          <p:spTgt spid="56323">
                                            <p:txEl>
                                              <p:pRg st="1" end="1"/>
                                            </p:txEl>
                                          </p:spTgt>
                                        </p:tgtEl>
                                      </p:cBhvr>
                                    </p:animEffect>
                                    <p:animScale>
                                      <p:cBhvr>
                                        <p:cTn id="39" dur="770" decel="100000"/>
                                        <p:tgtEl>
                                          <p:spTgt spid="56323">
                                            <p:txEl>
                                              <p:pRg st="1" end="1"/>
                                            </p:txEl>
                                          </p:spTgt>
                                        </p:tgtEl>
                                      </p:cBhvr>
                                      <p:from x="10000" y="10000"/>
                                      <p:to x="200000" y="450000"/>
                                    </p:animScale>
                                    <p:animScale>
                                      <p:cBhvr>
                                        <p:cTn id="40" dur="1230" accel="100000" fill="hold">
                                          <p:stCondLst>
                                            <p:cond delay="770"/>
                                          </p:stCondLst>
                                        </p:cTn>
                                        <p:tgtEl>
                                          <p:spTgt spid="56323">
                                            <p:txEl>
                                              <p:pRg st="1" end="1"/>
                                            </p:txEl>
                                          </p:spTgt>
                                        </p:tgtEl>
                                      </p:cBhvr>
                                      <p:from x="200000" y="450000"/>
                                      <p:to x="100000" y="100000"/>
                                    </p:animScale>
                                    <p:set>
                                      <p:cBhvr>
                                        <p:cTn id="41" dur="770" fill="hold"/>
                                        <p:tgtEl>
                                          <p:spTgt spid="56323">
                                            <p:txEl>
                                              <p:pRg st="1" end="1"/>
                                            </p:txEl>
                                          </p:spTgt>
                                        </p:tgtEl>
                                        <p:attrNameLst>
                                          <p:attrName>ppt_x</p:attrName>
                                        </p:attrNameLst>
                                      </p:cBhvr>
                                      <p:to>
                                        <p:strVal val="(0.5)"/>
                                      </p:to>
                                    </p:set>
                                    <p:anim from="(0.5)" to="(#ppt_x)" calcmode="lin" valueType="num">
                                      <p:cBhvr>
                                        <p:cTn id="42" dur="1230" accel="100000" fill="hold">
                                          <p:stCondLst>
                                            <p:cond delay="770"/>
                                          </p:stCondLst>
                                        </p:cTn>
                                        <p:tgtEl>
                                          <p:spTgt spid="56323">
                                            <p:txEl>
                                              <p:pRg st="1" end="1"/>
                                            </p:txEl>
                                          </p:spTgt>
                                        </p:tgtEl>
                                        <p:attrNameLst>
                                          <p:attrName>ppt_x</p:attrName>
                                        </p:attrNameLst>
                                      </p:cBhvr>
                                    </p:anim>
                                    <p:set>
                                      <p:cBhvr>
                                        <p:cTn id="43" dur="770" fill="hold"/>
                                        <p:tgtEl>
                                          <p:spTgt spid="56323">
                                            <p:txEl>
                                              <p:pRg st="1" end="1"/>
                                            </p:txEl>
                                          </p:spTgt>
                                        </p:tgtEl>
                                        <p:attrNameLst>
                                          <p:attrName>ppt_y</p:attrName>
                                        </p:attrNameLst>
                                      </p:cBhvr>
                                      <p:to>
                                        <p:strVal val="(#ppt_y+0.4)"/>
                                      </p:to>
                                    </p:set>
                                    <p:anim from="(#ppt_y+0.4)" to="(#ppt_y)" calcmode="lin" valueType="num">
                                      <p:cBhvr>
                                        <p:cTn id="44" dur="1230" accel="100000" fill="hold">
                                          <p:stCondLst>
                                            <p:cond delay="770"/>
                                          </p:stCondLst>
                                        </p:cTn>
                                        <p:tgtEl>
                                          <p:spTgt spid="5632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225425"/>
            <a:ext cx="9144000" cy="838200"/>
          </a:xfrm>
          <a:noFill/>
        </p:spPr>
        <p:txBody>
          <a:bodyPr lIns="82124" tIns="41061" rIns="82124" bIns="41061" anchor="b"/>
          <a:lstStyle/>
          <a:p>
            <a:pPr eaLnBrk="1" hangingPunct="1"/>
            <a:r>
              <a:rPr lang="ar-JO" altLang="zh-CN" sz="3600" dirty="0">
                <a:solidFill>
                  <a:srgbClr val="FFFFFF"/>
                </a:solidFill>
                <a:ea typeface="SimSun" charset="0"/>
                <a:cs typeface="Arial" panose="020B0604020202020204" pitchFamily="34" charset="0"/>
              </a:rPr>
              <a:t>لكن ما الذي نحتاج أن نعرفه؟</a:t>
            </a:r>
            <a:endParaRPr lang="en-US" altLang="zh-CN" sz="3600" dirty="0">
              <a:solidFill>
                <a:srgbClr val="FFFFFF"/>
              </a:solidFill>
              <a:ea typeface="SimSun" charset="0"/>
              <a:cs typeface="Arial" panose="020B0604020202020204" pitchFamily="34" charset="0"/>
            </a:endParaRP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19CE-E9BB-68B9-D7E9-0624885ADF06}"/>
            </a:ext>
          </a:extLst>
        </p:cNvPr>
        <p:cNvGrpSpPr/>
        <p:nvPr/>
      </p:nvGrpSpPr>
      <p:grpSpPr>
        <a:xfrm>
          <a:off x="0" y="0"/>
          <a:ext cx="0" cy="0"/>
          <a:chOff x="0" y="0"/>
          <a:chExt cx="0" cy="0"/>
        </a:xfrm>
      </p:grpSpPr>
      <p:sp>
        <p:nvSpPr>
          <p:cNvPr id="114700" name="Rectangle 12">
            <a:extLst>
              <a:ext uri="{FF2B5EF4-FFF2-40B4-BE49-F238E27FC236}">
                <a16:creationId xmlns:a16="http://schemas.microsoft.com/office/drawing/2014/main" id="{D0694541-D74A-A473-E99E-548F79931DA9}"/>
              </a:ext>
            </a:extLst>
          </p:cNvPr>
          <p:cNvSpPr>
            <a:spLocks noChangeArrowheads="1"/>
          </p:cNvSpPr>
          <p:nvPr/>
        </p:nvSpPr>
        <p:spPr bwMode="auto">
          <a:xfrm>
            <a:off x="35496" y="980728"/>
            <a:ext cx="8991600" cy="5805264"/>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r" defTabSz="914400" rtl="1" eaLnBrk="1" fontAlgn="base" latinLnBrk="0" hangingPunct="1">
              <a:lnSpc>
                <a:spcPct val="9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يرجى وضع دائرة حول م (موافق) وغ (غير متأكد) ول (لا أتفق) أمام كل من هذه العبارات:</a:t>
            </a: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600" b="1" i="0"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1- يختار الله من سيذهب إلى السماء.</a:t>
            </a:r>
            <a:b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 يمكن للناس على الأرض أن يعرفوا بالتأكيد إن كانوا</a:t>
            </a:r>
            <a:b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ذاهبين</a:t>
            </a:r>
            <a: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a:t>
            </a: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إلى السماء.</a:t>
            </a: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3- يقوم المعلمون الكذبة في بعض الأحيان بالتعليم في</a:t>
            </a:r>
            <a:b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الكنائس الإنجيلية.</a:t>
            </a: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4- لن يتوقف أحد وثق حقاً بالمسيح عن ثقته به حتى</a:t>
            </a:r>
            <a:b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الموت.</a:t>
            </a: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5- يمتلك المسيحيون فعلاً كل ما يحتاجون إليه من أجل</a:t>
            </a:r>
            <a:b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b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حياة</a:t>
            </a:r>
            <a:r>
              <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 </a:t>
            </a:r>
            <a:r>
              <a:rPr kumimoji="0" lang="ar-JO"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روحية ناجحة.</a:t>
            </a:r>
            <a:endParaRPr kumimoji="0" lang="en-US" sz="28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0" name="Rectangle 2">
            <a:extLst>
              <a:ext uri="{FF2B5EF4-FFF2-40B4-BE49-F238E27FC236}">
                <a16:creationId xmlns:a16="http://schemas.microsoft.com/office/drawing/2014/main" id="{8C35361F-C2F4-B2DA-60BC-EB16822443AC}"/>
              </a:ext>
            </a:extLst>
          </p:cNvPr>
          <p:cNvSpPr>
            <a:spLocks noGrp="1" noChangeArrowheads="1"/>
          </p:cNvSpPr>
          <p:nvPr>
            <p:ph type="title"/>
          </p:nvPr>
        </p:nvSpPr>
        <p:spPr>
          <a:xfrm>
            <a:off x="533400" y="0"/>
            <a:ext cx="7620000" cy="764704"/>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ar-JO" dirty="0">
                <a:solidFill>
                  <a:srgbClr val="F8F6FF"/>
                </a:solidFill>
                <a:effectLst>
                  <a:outerShdw blurRad="38100" dist="38100" dir="2700000" algn="tl">
                    <a:srgbClr val="000000"/>
                  </a:outerShdw>
                </a:effectLst>
                <a:ea typeface="Osaka" charset="0"/>
              </a:rPr>
              <a:t>ماهي وجهة نظركم؟</a:t>
            </a:r>
            <a:endParaRPr lang="en-US" dirty="0">
              <a:solidFill>
                <a:srgbClr val="F8F6FF"/>
              </a:solidFill>
              <a:ea typeface="Osaka" charset="0"/>
            </a:endParaRPr>
          </a:p>
        </p:txBody>
      </p:sp>
      <p:sp>
        <p:nvSpPr>
          <p:cNvPr id="114693" name="Text Box 5">
            <a:extLst>
              <a:ext uri="{FF2B5EF4-FFF2-40B4-BE49-F238E27FC236}">
                <a16:creationId xmlns:a16="http://schemas.microsoft.com/office/drawing/2014/main" id="{C5A735B7-CEF9-DB95-41B1-DEB691AA2EE2}"/>
              </a:ext>
            </a:extLst>
          </p:cNvPr>
          <p:cNvSpPr txBox="1">
            <a:spLocks noChangeArrowheads="1"/>
          </p:cNvSpPr>
          <p:nvPr/>
        </p:nvSpPr>
        <p:spPr bwMode="auto">
          <a:xfrm>
            <a:off x="8369706" y="76200"/>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288</a:t>
            </a:r>
            <a:endParaRPr kumimoji="0" lang="en-US" sz="2400" b="1" i="0"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5" name="Text Box 7">
            <a:extLst>
              <a:ext uri="{FF2B5EF4-FFF2-40B4-BE49-F238E27FC236}">
                <a16:creationId xmlns:a16="http://schemas.microsoft.com/office/drawing/2014/main" id="{BE30664D-C403-1306-46FE-6B8FE785049B}"/>
              </a:ext>
            </a:extLst>
          </p:cNvPr>
          <p:cNvSpPr txBox="1">
            <a:spLocks noChangeArrowheads="1"/>
          </p:cNvSpPr>
          <p:nvPr/>
        </p:nvSpPr>
        <p:spPr bwMode="auto">
          <a:xfrm rot="20586634" flipH="1">
            <a:off x="1220157" y="1762995"/>
            <a:ext cx="1120587" cy="655244"/>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3600" b="1" i="0"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rPr>
              <a:t>اختيار</a:t>
            </a:r>
            <a:endParaRPr kumimoji="0" lang="en-US" sz="3600" b="1" i="0"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4696" name="Text Box 8">
            <a:extLst>
              <a:ext uri="{FF2B5EF4-FFF2-40B4-BE49-F238E27FC236}">
                <a16:creationId xmlns:a16="http://schemas.microsoft.com/office/drawing/2014/main" id="{91F1614B-CDC7-FA5F-2F46-CB04485EACAB}"/>
              </a:ext>
            </a:extLst>
          </p:cNvPr>
          <p:cNvSpPr txBox="1">
            <a:spLocks noChangeArrowheads="1"/>
          </p:cNvSpPr>
          <p:nvPr/>
        </p:nvSpPr>
        <p:spPr bwMode="auto">
          <a:xfrm rot="-999855">
            <a:off x="1125028" y="2791994"/>
            <a:ext cx="121065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تأكيد</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7" name="Text Box 9">
            <a:extLst>
              <a:ext uri="{FF2B5EF4-FFF2-40B4-BE49-F238E27FC236}">
                <a16:creationId xmlns:a16="http://schemas.microsoft.com/office/drawing/2014/main" id="{F524EAEC-611D-8731-EC27-E535F145FF9C}"/>
              </a:ext>
            </a:extLst>
          </p:cNvPr>
          <p:cNvSpPr txBox="1">
            <a:spLocks noChangeArrowheads="1"/>
          </p:cNvSpPr>
          <p:nvPr/>
        </p:nvSpPr>
        <p:spPr bwMode="auto">
          <a:xfrm rot="20644666">
            <a:off x="1185972" y="3828616"/>
            <a:ext cx="115076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ارتداد</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8" name="Text Box 10">
            <a:extLst>
              <a:ext uri="{FF2B5EF4-FFF2-40B4-BE49-F238E27FC236}">
                <a16:creationId xmlns:a16="http://schemas.microsoft.com/office/drawing/2014/main" id="{41D56DAE-915E-0CAA-2A1A-50ED0947886A}"/>
              </a:ext>
            </a:extLst>
          </p:cNvPr>
          <p:cNvSpPr txBox="1">
            <a:spLocks noChangeArrowheads="1"/>
          </p:cNvSpPr>
          <p:nvPr/>
        </p:nvSpPr>
        <p:spPr bwMode="auto">
          <a:xfrm rot="-999855">
            <a:off x="1108311" y="4884081"/>
            <a:ext cx="122773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مثابرة</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9" name="Text Box 11">
            <a:extLst>
              <a:ext uri="{FF2B5EF4-FFF2-40B4-BE49-F238E27FC236}">
                <a16:creationId xmlns:a16="http://schemas.microsoft.com/office/drawing/2014/main" id="{4FBCB0EA-76F1-8E66-B623-E1726007384A}"/>
              </a:ext>
            </a:extLst>
          </p:cNvPr>
          <p:cNvSpPr txBox="1">
            <a:spLocks noChangeArrowheads="1"/>
          </p:cNvSpPr>
          <p:nvPr/>
        </p:nvSpPr>
        <p:spPr bwMode="auto">
          <a:xfrm rot="-999855">
            <a:off x="820712" y="6025691"/>
            <a:ext cx="1521500"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اكتفاء</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0" name="Text Box 7">
            <a:extLst>
              <a:ext uri="{FF2B5EF4-FFF2-40B4-BE49-F238E27FC236}">
                <a16:creationId xmlns:a16="http://schemas.microsoft.com/office/drawing/2014/main" id="{29D728A5-CFDD-F4ED-92A0-48095E737040}"/>
              </a:ext>
            </a:extLst>
          </p:cNvPr>
          <p:cNvSpPr txBox="1">
            <a:spLocks noChangeArrowheads="1"/>
          </p:cNvSpPr>
          <p:nvPr/>
        </p:nvSpPr>
        <p:spPr bwMode="auto">
          <a:xfrm rot="20401081">
            <a:off x="283499" y="1822766"/>
            <a:ext cx="41704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 name="Text Box 7">
            <a:extLst>
              <a:ext uri="{FF2B5EF4-FFF2-40B4-BE49-F238E27FC236}">
                <a16:creationId xmlns:a16="http://schemas.microsoft.com/office/drawing/2014/main" id="{311E5E33-505C-D49A-98C6-65FF4B6A66DB}"/>
              </a:ext>
            </a:extLst>
          </p:cNvPr>
          <p:cNvSpPr txBox="1">
            <a:spLocks noChangeArrowheads="1"/>
          </p:cNvSpPr>
          <p:nvPr/>
        </p:nvSpPr>
        <p:spPr bwMode="auto">
          <a:xfrm rot="-999855">
            <a:off x="268849" y="2832131"/>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2" name="Text Box 7">
            <a:extLst>
              <a:ext uri="{FF2B5EF4-FFF2-40B4-BE49-F238E27FC236}">
                <a16:creationId xmlns:a16="http://schemas.microsoft.com/office/drawing/2014/main" id="{9FA33380-2AC4-A275-B4A9-1096B9B78E47}"/>
              </a:ext>
            </a:extLst>
          </p:cNvPr>
          <p:cNvSpPr txBox="1">
            <a:spLocks noChangeArrowheads="1"/>
          </p:cNvSpPr>
          <p:nvPr/>
        </p:nvSpPr>
        <p:spPr bwMode="auto">
          <a:xfrm rot="20398929">
            <a:off x="283660" y="3841496"/>
            <a:ext cx="41710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a:ln>
                  <a:noFill/>
                </a:ln>
                <a:solidFill>
                  <a:srgbClr val="FFFF66"/>
                </a:solidFill>
                <a:effectLst/>
                <a:uLnTx/>
                <a:uFillTx/>
                <a:latin typeface="Stencil" charset="0"/>
                <a:ea typeface="Osaka" charset="0"/>
                <a:cs typeface="Osaka" charset="0"/>
              </a:rPr>
              <a:t>م</a:t>
            </a:r>
            <a:endParaRPr kumimoji="0" lang="en-US" sz="3200" b="1" i="0" u="none" strike="noStrike" kern="1200" cap="none" spc="0" normalizeH="0" baseline="0" noProof="0" dirty="0">
              <a:ln>
                <a:noFill/>
              </a:ln>
              <a:solidFill>
                <a:srgbClr val="FFFF66"/>
              </a:solidFill>
              <a:effectLst/>
              <a:uLnTx/>
              <a:uFillTx/>
              <a:latin typeface="Times New Roman" charset="0"/>
              <a:ea typeface="Osaka" charset="0"/>
              <a:cs typeface="Osaka" charset="0"/>
            </a:endParaRPr>
          </a:p>
        </p:txBody>
      </p:sp>
      <p:sp>
        <p:nvSpPr>
          <p:cNvPr id="13" name="Text Box 7">
            <a:extLst>
              <a:ext uri="{FF2B5EF4-FFF2-40B4-BE49-F238E27FC236}">
                <a16:creationId xmlns:a16="http://schemas.microsoft.com/office/drawing/2014/main" id="{47715724-81EF-0D0F-B24C-F2733D249257}"/>
              </a:ext>
            </a:extLst>
          </p:cNvPr>
          <p:cNvSpPr txBox="1">
            <a:spLocks noChangeArrowheads="1"/>
          </p:cNvSpPr>
          <p:nvPr/>
        </p:nvSpPr>
        <p:spPr bwMode="auto">
          <a:xfrm rot="-999855">
            <a:off x="266863" y="4901757"/>
            <a:ext cx="463588"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rPr>
              <a:t>غ</a:t>
            </a:r>
            <a:endParaRPr kumimoji="0" lang="en-US" sz="3200" b="1" i="0"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endParaRPr>
          </a:p>
        </p:txBody>
      </p:sp>
      <p:sp>
        <p:nvSpPr>
          <p:cNvPr id="14" name="Text Box 7">
            <a:extLst>
              <a:ext uri="{FF2B5EF4-FFF2-40B4-BE49-F238E27FC236}">
                <a16:creationId xmlns:a16="http://schemas.microsoft.com/office/drawing/2014/main" id="{10E6A627-FA3C-D1A7-8616-B9C4DA54ED1D}"/>
              </a:ext>
            </a:extLst>
          </p:cNvPr>
          <p:cNvSpPr txBox="1">
            <a:spLocks noChangeArrowheads="1"/>
          </p:cNvSpPr>
          <p:nvPr/>
        </p:nvSpPr>
        <p:spPr bwMode="auto">
          <a:xfrm rot="-999855">
            <a:off x="268849" y="5995437"/>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69395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986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37EA2B-D5CA-7181-27F7-D05EBECB78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F583B4-D041-47D3-E646-0B6D167F3320}"/>
              </a:ext>
            </a:extLst>
          </p:cNvPr>
          <p:cNvPicPr/>
          <p:nvPr/>
        </p:nvPicPr>
        <p:blipFill rotWithShape="1">
          <a:blip r:embed="rId3">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a:extLst>
              <a:ext uri="{FF2B5EF4-FFF2-40B4-BE49-F238E27FC236}">
                <a16:creationId xmlns:a16="http://schemas.microsoft.com/office/drawing/2014/main" id="{D6290E1D-29B5-1BD6-6212-BD65779D28B7}"/>
              </a:ext>
            </a:extLst>
          </p:cNvPr>
          <p:cNvSpPr txBox="1">
            <a:spLocks noChangeArrowheads="1"/>
          </p:cNvSpPr>
          <p:nvPr/>
        </p:nvSpPr>
        <p:spPr bwMode="auto">
          <a:xfrm>
            <a:off x="3275856" y="188094"/>
            <a:ext cx="5868144"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أضف الفضيلة إلى الإيمان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أعمال المعلمين الكذبة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الإجتهاد قبل عودة الرب</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0BD78489-21DD-9528-5E5D-80D0F7D7E4E9}"/>
              </a:ext>
            </a:extLst>
          </p:cNvPr>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باري هدلستون. الكتاب المقدس الأبجدي</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1">
            <a:extLst>
              <a:ext uri="{FF2B5EF4-FFF2-40B4-BE49-F238E27FC236}">
                <a16:creationId xmlns:a16="http://schemas.microsoft.com/office/drawing/2014/main" id="{6075C06C-C5F2-BDCB-B4FE-92EDBB5D0E6B}"/>
              </a:ext>
            </a:extLst>
          </p:cNvPr>
          <p:cNvSpPr txBox="1">
            <a:spLocks/>
          </p:cNvSpPr>
          <p:nvPr/>
        </p:nvSpPr>
        <p:spPr bwMode="auto">
          <a:xfrm>
            <a:off x="4559849" y="3068960"/>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٢ بطرس</a:t>
            </a:r>
          </a:p>
        </p:txBody>
      </p:sp>
    </p:spTree>
    <p:extLst>
      <p:ext uri="{BB962C8B-B14F-4D97-AF65-F5344CB8AC3E}">
        <p14:creationId xmlns:p14="http://schemas.microsoft.com/office/powerpoint/2010/main" val="22061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cs typeface="Arial" panose="020B0604020202020204" pitchFamily="34" charset="0"/>
            </a:endParaRPr>
          </a:p>
        </p:txBody>
      </p:sp>
      <p:sp>
        <p:nvSpPr>
          <p:cNvPr id="262147"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EED218D2-8C6A-BB40-8842-408B86AF3ACB}"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sp>
        <p:nvSpPr>
          <p:cNvPr id="262148"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4B4D9B5-4189-5A42-B57A-A613F8CC0BD7}"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sp>
        <p:nvSpPr>
          <p:cNvPr id="262149"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DD37734-A0D2-CC4A-B25E-9FED2289DB76}"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graphicFrame>
        <p:nvGraphicFramePr>
          <p:cNvPr id="262150"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2151"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ar-JO" sz="6600" dirty="0">
                <a:solidFill>
                  <a:srgbClr val="FFFFFF"/>
                </a:solidFill>
                <a:ea typeface="ＭＳ Ｐゴシック" charset="0"/>
                <a:cs typeface="Arial" panose="020B0604020202020204" pitchFamily="34" charset="0"/>
              </a:rPr>
              <a:t>ال</a:t>
            </a:r>
            <a:r>
              <a:rPr lang="ar-SA" sz="6600" dirty="0">
                <a:solidFill>
                  <a:srgbClr val="FFFFFF"/>
                </a:solidFill>
                <a:ea typeface="ＭＳ Ｐゴシック" charset="0"/>
                <a:cs typeface="Arial" panose="020B0604020202020204" pitchFamily="34" charset="0"/>
              </a:rPr>
              <a:t>خلفية</a:t>
            </a:r>
            <a:endParaRPr lang="en-US" sz="6600" dirty="0">
              <a:solidFill>
                <a:srgbClr val="FFFFFF"/>
              </a:solidFill>
              <a:ea typeface="ＭＳ Ｐゴシック" charset="0"/>
              <a:cs typeface="Arial" panose="020B0604020202020204" pitchFamily="34" charset="0"/>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فأنتم أيها الأحباء إذ قد سبقتم فعرفتم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احترسوا من أن تنقادوا بضلال الأردياء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ولكن انموا في النعمة وفي معرفة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(3: 17- 18)</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5141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sz="4000" dirty="0">
                <a:solidFill>
                  <a:schemeClr val="bg1"/>
                </a:solidFill>
                <a:ea typeface="ＭＳ Ｐゴシック" charset="0"/>
                <a:cs typeface="Arial" panose="020B0604020202020204" pitchFamily="34" charset="0"/>
              </a:rPr>
              <a:t>Author, Place, Date, Purpose</a:t>
            </a:r>
          </a:p>
        </p:txBody>
      </p:sp>
      <p:graphicFrame>
        <p:nvGraphicFramePr>
          <p:cNvPr id="264194" name="Object 2"/>
          <p:cNvGraphicFramePr>
            <a:graphicFrameLocks noGrp="1" noChangeAspect="1"/>
          </p:cNvGraphicFramePr>
          <p:nvPr>
            <p:ph sz="half" idx="2"/>
            <p:extLst>
              <p:ext uri="{D42A27DB-BD31-4B8C-83A1-F6EECF244321}">
                <p14:modId xmlns:p14="http://schemas.microsoft.com/office/powerpoint/2010/main" val="1214787693"/>
              </p:ext>
            </p:extLst>
          </p:nvPr>
        </p:nvGraphicFramePr>
        <p:xfrm>
          <a:off x="-36512"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264194"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2263080" y="3742928"/>
            <a:ext cx="3663950" cy="838200"/>
          </a:xfrm>
        </p:spPr>
        <p:txBody>
          <a:bodyPr/>
          <a:lstStyle/>
          <a:p>
            <a:pPr eaLnBrk="1" hangingPunct="1">
              <a:buFontTx/>
              <a:buNone/>
              <a:defRPr/>
            </a:pPr>
            <a:r>
              <a:rPr lang="ar-JO" sz="4000" b="1" dirty="0">
                <a:solidFill>
                  <a:schemeClr val="bg1"/>
                </a:solidFill>
                <a:effectLst>
                  <a:outerShdw blurRad="50800" dist="88900" dir="2700000" algn="tl" rotWithShape="0">
                    <a:srgbClr val="000000"/>
                  </a:outerShdw>
                </a:effectLst>
                <a:ea typeface="+mn-ea"/>
                <a:cs typeface="Arial" panose="020B0604020202020204" pitchFamily="34" charset="0"/>
              </a:rPr>
              <a:t>سمعان بطرس</a:t>
            </a:r>
            <a:endParaRPr lang="en-US" sz="4000" b="1" dirty="0">
              <a:solidFill>
                <a:schemeClr val="bg1"/>
              </a:solidFill>
              <a:effectLst>
                <a:outerShdw blurRad="50800" dist="88900" dir="2700000" algn="tl" rotWithShape="0">
                  <a:srgbClr val="000000"/>
                </a:outerShdw>
              </a:effectLst>
              <a:ea typeface="+mn-ea"/>
              <a:cs typeface="Arial" panose="020B0604020202020204" pitchFamily="34" charset="0"/>
            </a:endParaRPr>
          </a:p>
        </p:txBody>
      </p:sp>
      <p:sp>
        <p:nvSpPr>
          <p:cNvPr id="61446" name="Rectangle 6"/>
          <p:cNvSpPr>
            <a:spLocks noChangeArrowheads="1"/>
          </p:cNvSpPr>
          <p:nvPr/>
        </p:nvSpPr>
        <p:spPr bwMode="auto">
          <a:xfrm>
            <a:off x="2263080" y="4484216"/>
            <a:ext cx="548640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روما إلى آسيا الصغرى</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7" name="Rectangle 7"/>
          <p:cNvSpPr>
            <a:spLocks noChangeArrowheads="1"/>
          </p:cNvSpPr>
          <p:nvPr/>
        </p:nvSpPr>
        <p:spPr bwMode="auto">
          <a:xfrm>
            <a:off x="2263080" y="5225504"/>
            <a:ext cx="366395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60-64 م</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8" name="Rectangle 8"/>
          <p:cNvSpPr>
            <a:spLocks noChangeArrowheads="1"/>
          </p:cNvSpPr>
          <p:nvPr/>
        </p:nvSpPr>
        <p:spPr bwMode="auto">
          <a:xfrm>
            <a:off x="2263080" y="5966792"/>
            <a:ext cx="662940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التشجيع والتذكير</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 name="Rectangle 4">
            <a:extLst>
              <a:ext uri="{FF2B5EF4-FFF2-40B4-BE49-F238E27FC236}">
                <a16:creationId xmlns:a16="http://schemas.microsoft.com/office/drawing/2014/main" id="{81F7B0AD-9061-732F-520F-3069DE6783C5}"/>
              </a:ext>
            </a:extLst>
          </p:cNvPr>
          <p:cNvSpPr txBox="1">
            <a:spLocks noChangeArrowheads="1"/>
          </p:cNvSpPr>
          <p:nvPr/>
        </p:nvSpPr>
        <p:spPr bwMode="auto">
          <a:xfrm>
            <a:off x="0" y="3581400"/>
            <a:ext cx="2195736" cy="32766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a:lstStyle>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المؤلف</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المكان</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التاريخ</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القصد</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5" name="Text Box 5"/>
          <p:cNvSpPr txBox="1">
            <a:spLocks noChangeArrowheads="1"/>
          </p:cNvSpPr>
          <p:nvPr/>
        </p:nvSpPr>
        <p:spPr bwMode="auto">
          <a:xfrm>
            <a:off x="3254896" y="91282"/>
            <a:ext cx="5867400" cy="36671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Encountering the NT CD-ROM study kit</a:t>
            </a:r>
          </a:p>
        </p:txBody>
      </p:sp>
      <p:grpSp>
        <p:nvGrpSpPr>
          <p:cNvPr id="5" name="Group 4">
            <a:extLst>
              <a:ext uri="{FF2B5EF4-FFF2-40B4-BE49-F238E27FC236}">
                <a16:creationId xmlns:a16="http://schemas.microsoft.com/office/drawing/2014/main" id="{9D6F35A1-4759-132A-F4F5-BD26AF185000}"/>
              </a:ext>
            </a:extLst>
          </p:cNvPr>
          <p:cNvGrpSpPr/>
          <p:nvPr/>
        </p:nvGrpSpPr>
        <p:grpSpPr>
          <a:xfrm>
            <a:off x="-36512" y="0"/>
            <a:ext cx="9180512" cy="3657600"/>
            <a:chOff x="-36512" y="0"/>
            <a:chExt cx="9180512" cy="3657600"/>
          </a:xfrm>
        </p:grpSpPr>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6">
              <a:extLst>
                <a:ext uri="{FF2B5EF4-FFF2-40B4-BE49-F238E27FC236}">
                  <a16:creationId xmlns:a16="http://schemas.microsoft.com/office/drawing/2014/main" id="{547734A9-D13A-56EE-7E0B-41228409F15C}"/>
                </a:ext>
              </a:extLst>
            </p:cNvPr>
            <p:cNvSpPr>
              <a:spLocks noChangeArrowheads="1"/>
            </p:cNvSpPr>
            <p:nvPr/>
          </p:nvSpPr>
          <p:spPr bwMode="auto">
            <a:xfrm>
              <a:off x="-36512" y="203002"/>
              <a:ext cx="1693150" cy="838200"/>
            </a:xfrm>
            <a:prstGeom prst="rect">
              <a:avLst/>
            </a:prstGeom>
            <a:solidFill>
              <a:schemeClr val="tx1"/>
            </a:solidFill>
            <a:ln w="9525">
              <a:noFill/>
              <a:miter lim="800000"/>
              <a:headEnd/>
              <a:tailEnd/>
            </a:ln>
            <a:effectLst/>
          </p:spPr>
          <p:txBody>
            <a:bodyPr anchor="ct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روما</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 name="Rectangle 6">
              <a:extLst>
                <a:ext uri="{FF2B5EF4-FFF2-40B4-BE49-F238E27FC236}">
                  <a16:creationId xmlns:a16="http://schemas.microsoft.com/office/drawing/2014/main" id="{EE7D9D8F-76EB-390B-F08C-95EC51233540}"/>
                </a:ext>
              </a:extLst>
            </p:cNvPr>
            <p:cNvSpPr>
              <a:spLocks noChangeArrowheads="1"/>
            </p:cNvSpPr>
            <p:nvPr/>
          </p:nvSpPr>
          <p:spPr bwMode="auto">
            <a:xfrm>
              <a:off x="6484556" y="1661319"/>
              <a:ext cx="2637740" cy="838200"/>
            </a:xfrm>
            <a:prstGeom prst="rect">
              <a:avLst/>
            </a:prstGeom>
            <a:solidFill>
              <a:schemeClr val="tx1"/>
            </a:solidFill>
            <a:ln w="9525">
              <a:noFill/>
              <a:miter lim="800000"/>
              <a:headEnd/>
              <a:tailEnd/>
            </a:ln>
            <a:effectLst/>
          </p:spPr>
          <p:txBody>
            <a:bodyPr anchor="ct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آسيا الصغرى</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blinds(horizontal)">
                                      <p:cBhvr>
                                        <p:cTn id="7" dur="500"/>
                                        <p:tgtEl>
                                          <p:spTgt spid="6144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40" presetClass="entr" presetSubtype="0" fill="hold" grpId="0" nodeType="afterEffect">
                                  <p:stCondLst>
                                    <p:cond delay="0"/>
                                  </p:stCondLst>
                                  <p:iterate type="lt">
                                    <p:tmPct val="10000"/>
                                  </p:iterate>
                                  <p:childTnLst>
                                    <p:set>
                                      <p:cBhvr>
                                        <p:cTn id="30" dur="1" fill="hold">
                                          <p:stCondLst>
                                            <p:cond delay="0"/>
                                          </p:stCondLst>
                                        </p:cTn>
                                        <p:tgtEl>
                                          <p:spTgt spid="61446">
                                            <p:txEl>
                                              <p:pRg st="0" end="0"/>
                                            </p:txEl>
                                          </p:spTgt>
                                        </p:tgtEl>
                                        <p:attrNameLst>
                                          <p:attrName>style.visibility</p:attrName>
                                        </p:attrNameLst>
                                      </p:cBhvr>
                                      <p:to>
                                        <p:strVal val="visible"/>
                                      </p:to>
                                    </p:set>
                                    <p:animEffect transition="in" filter="fade">
                                      <p:cBhvr>
                                        <p:cTn id="31" dur="1000"/>
                                        <p:tgtEl>
                                          <p:spTgt spid="61446">
                                            <p:txEl>
                                              <p:pRg st="0" end="0"/>
                                            </p:txEl>
                                          </p:spTgt>
                                        </p:tgtEl>
                                      </p:cBhvr>
                                    </p:animEffect>
                                    <p:anim calcmode="lin" valueType="num">
                                      <p:cBhvr>
                                        <p:cTn id="32"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33" dur="1000" fill="hold"/>
                                        <p:tgtEl>
                                          <p:spTgt spid="61446">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4100"/>
                            </p:stCondLst>
                            <p:childTnLst>
                              <p:par>
                                <p:cTn id="35" presetID="3"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1000"/>
                                        <p:tgtEl>
                                          <p:spTgt spid="2">
                                            <p:txEl>
                                              <p:pRg st="2" end="2"/>
                                            </p:txEl>
                                          </p:spTgt>
                                        </p:tgtEl>
                                      </p:cBhvr>
                                    </p:animEffect>
                                    <p:anim calcmode="lin" valueType="num">
                                      <p:cBhvr>
                                        <p:cTn id="43" dur="1000" fill="hold"/>
                                        <p:tgtEl>
                                          <p:spTgt spid="2">
                                            <p:txEl>
                                              <p:pRg st="2" end="2"/>
                                            </p:txEl>
                                          </p:spTgt>
                                        </p:tgtEl>
                                        <p:attrNameLst>
                                          <p:attrName>ppt_x</p:attrName>
                                        </p:attrNameLst>
                                      </p:cBhvr>
                                      <p:tavLst>
                                        <p:tav tm="0">
                                          <p:val>
                                            <p:strVal val="#ppt_x-.1"/>
                                          </p:val>
                                        </p:tav>
                                        <p:tav tm="100000">
                                          <p:val>
                                            <p:strVal val="#ppt_x"/>
                                          </p:val>
                                        </p:tav>
                                      </p:tavLst>
                                    </p:anim>
                                    <p:anim calcmode="lin" valueType="num">
                                      <p:cBhvr>
                                        <p:cTn id="4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45" fill="hold">
                            <p:stCondLst>
                              <p:cond delay="160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61447">
                                            <p:txEl>
                                              <p:pRg st="0" end="0"/>
                                            </p:txEl>
                                          </p:spTgt>
                                        </p:tgtEl>
                                        <p:attrNameLst>
                                          <p:attrName>style.visibility</p:attrName>
                                        </p:attrNameLst>
                                      </p:cBhvr>
                                      <p:to>
                                        <p:strVal val="visible"/>
                                      </p:to>
                                    </p:set>
                                    <p:animEffect transition="in" filter="fade">
                                      <p:cBhvr>
                                        <p:cTn id="48" dur="1000"/>
                                        <p:tgtEl>
                                          <p:spTgt spid="61447">
                                            <p:txEl>
                                              <p:pRg st="0" end="0"/>
                                            </p:txEl>
                                          </p:spTgt>
                                        </p:tgtEl>
                                      </p:cBhvr>
                                    </p:animEffect>
                                    <p:anim calcmode="lin" valueType="num">
                                      <p:cBhvr>
                                        <p:cTn id="49"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50"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1"/>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58" fill="hold">
                            <p:stCondLst>
                              <p:cond delay="1400"/>
                            </p:stCondLst>
                            <p:childTnLst>
                              <p:par>
                                <p:cTn id="59" presetID="40" presetClass="entr" presetSubtype="0" fill="hold" grpId="0" nodeType="afterEffect">
                                  <p:stCondLst>
                                    <p:cond delay="0"/>
                                  </p:stCondLst>
                                  <p:iterate type="lt">
                                    <p:tmPct val="10000"/>
                                  </p:iterate>
                                  <p:childTnLst>
                                    <p:set>
                                      <p:cBhvr>
                                        <p:cTn id="60" dur="1" fill="hold">
                                          <p:stCondLst>
                                            <p:cond delay="0"/>
                                          </p:stCondLst>
                                        </p:cTn>
                                        <p:tgtEl>
                                          <p:spTgt spid="61448">
                                            <p:txEl>
                                              <p:pRg st="0" end="0"/>
                                            </p:txEl>
                                          </p:spTgt>
                                        </p:tgtEl>
                                        <p:attrNameLst>
                                          <p:attrName>style.visibility</p:attrName>
                                        </p:attrNameLst>
                                      </p:cBhvr>
                                      <p:to>
                                        <p:strVal val="visible"/>
                                      </p:to>
                                    </p:set>
                                    <p:animEffect transition="in" filter="fade">
                                      <p:cBhvr>
                                        <p:cTn id="61" dur="1000"/>
                                        <p:tgtEl>
                                          <p:spTgt spid="61448">
                                            <p:txEl>
                                              <p:pRg st="0" end="0"/>
                                            </p:txEl>
                                          </p:spTgt>
                                        </p:tgtEl>
                                      </p:cBhvr>
                                    </p:animEffect>
                                    <p:anim calcmode="lin" valueType="num">
                                      <p:cBhvr>
                                        <p:cTn id="62"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63"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P spid="61447" grpId="0" build="p"/>
      <p:bldP spid="61448" grpId="0" build="p"/>
      <p:bldP spid="2" grpId="0" uiExpand="1" build="p"/>
      <p:bldP spid="6144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5220"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5221"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algn="r" eaLnBrk="1" hangingPunct="1">
              <a:defRPr/>
            </a:pPr>
            <a:r>
              <a:rPr lang="ar-JO" sz="2800" dirty="0">
                <a:solidFill>
                  <a:srgbClr val="FFFFFF"/>
                </a:solidFill>
                <a:effectLst>
                  <a:glow rad="101600">
                    <a:schemeClr val="tx1"/>
                  </a:glow>
                </a:effectLst>
                <a:ea typeface="ＭＳ Ｐゴシック" charset="0"/>
                <a:cs typeface="Arial" panose="020B0604020202020204" pitchFamily="34" charset="0"/>
              </a:rPr>
              <a:t>14 عالماً أن خلع مسكني قريب، كما أعلن لي ربنا يسوع المسيح أيضاً 15 فأجتهد أيضا أن تكونوا بعد خروجي، تتذكرون كل حين بهذه الأمور (2 بط 1: 14-15)</a:t>
            </a:r>
            <a:endParaRPr lang="en-US" sz="2800" dirty="0">
              <a:solidFill>
                <a:srgbClr val="FFFFFF"/>
              </a:solidFill>
              <a:effectLst>
                <a:glow rad="101600">
                  <a:schemeClr val="tx1"/>
                </a:glow>
              </a:effectLst>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يقول التقليد الكنسي أن بطرس طلب أن يُصلب بشكل مقلوب</a:t>
            </a:r>
            <a:endParaRPr lang="en-US"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ar-JO"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sp>
        <p:nvSpPr>
          <p:cNvPr id="62471" name="Rectangle 7"/>
          <p:cNvSpPr>
            <a:spLocks noGrp="1" noChangeArrowheads="1"/>
          </p:cNvSpPr>
          <p:nvPr>
            <p:ph type="body" idx="1"/>
          </p:nvPr>
        </p:nvSpPr>
        <p:spPr>
          <a:xfrm>
            <a:off x="1143000" y="1747838"/>
            <a:ext cx="8001000" cy="4424362"/>
          </a:xfrm>
        </p:spPr>
        <p:txBody>
          <a:bodyPr/>
          <a:lstStyle/>
          <a:p>
            <a:pPr algn="r" eaLnBrk="1" hangingPunct="1">
              <a:lnSpc>
                <a:spcPct val="95000"/>
              </a:lnSpc>
              <a:spcBef>
                <a:spcPct val="25000"/>
              </a:spcBef>
              <a:buFontTx/>
              <a:buNone/>
            </a:pPr>
            <a:r>
              <a:rPr lang="ar-JO" altLang="zh-CN" sz="2800" u="sng" dirty="0">
                <a:ea typeface="SimSun" charset="0"/>
                <a:cs typeface="Arial" panose="020B0604020202020204" pitchFamily="34" charset="0"/>
              </a:rPr>
              <a:t>الحجج ضد الأصالة:</a:t>
            </a:r>
            <a:endParaRPr lang="en-US" altLang="zh-CN" sz="2800" dirty="0">
              <a:ea typeface="SimSun" charset="0"/>
              <a:cs typeface="Arial" panose="020B0604020202020204" pitchFamily="34" charset="0"/>
            </a:endParaRPr>
          </a:p>
          <a:p>
            <a:pPr algn="r" rtl="1" eaLnBrk="1" hangingPunct="1">
              <a:lnSpc>
                <a:spcPct val="95000"/>
              </a:lnSpc>
              <a:spcBef>
                <a:spcPct val="25000"/>
              </a:spcBef>
            </a:pPr>
            <a:r>
              <a:rPr lang="ar-JO" altLang="zh-CN" sz="2600" dirty="0">
                <a:ea typeface="SimSun" charset="0"/>
                <a:cs typeface="Arial" panose="020B0604020202020204" pitchFamily="34" charset="0"/>
              </a:rPr>
              <a:t>الإعتماد ضد يهوذا كمصدر.</a:t>
            </a:r>
            <a:r>
              <a:rPr lang="en-US" altLang="zh-CN" sz="2600" dirty="0">
                <a:ea typeface="SimSun" charset="0"/>
                <a:cs typeface="Arial" panose="020B0604020202020204" pitchFamily="34" charset="0"/>
              </a:rPr>
              <a:t> </a:t>
            </a:r>
          </a:p>
          <a:p>
            <a:pPr algn="r" rtl="1" eaLnBrk="1" hangingPunct="1">
              <a:lnSpc>
                <a:spcPct val="95000"/>
              </a:lnSpc>
              <a:spcBef>
                <a:spcPct val="25000"/>
              </a:spcBef>
            </a:pPr>
            <a:r>
              <a:rPr lang="ar-JO" altLang="zh-CN" sz="2600" dirty="0">
                <a:ea typeface="SimSun" charset="0"/>
                <a:cs typeface="Arial" panose="020B0604020202020204" pitchFamily="34" charset="0"/>
              </a:rPr>
              <a:t>المفاهيم واللغة الهيلينية.</a:t>
            </a:r>
            <a:endParaRPr lang="en-US" altLang="zh-CN" sz="2600" dirty="0">
              <a:ea typeface="SimSun" charset="0"/>
              <a:cs typeface="Arial" panose="020B0604020202020204" pitchFamily="34" charset="0"/>
            </a:endParaRPr>
          </a:p>
          <a:p>
            <a:pPr algn="r" rtl="1" eaLnBrk="1" hangingPunct="1">
              <a:lnSpc>
                <a:spcPct val="95000"/>
              </a:lnSpc>
              <a:spcBef>
                <a:spcPct val="25000"/>
              </a:spcBef>
            </a:pPr>
            <a:r>
              <a:rPr lang="ar-JO" altLang="zh-CN" sz="2600" dirty="0">
                <a:ea typeface="SimSun" charset="0"/>
                <a:cs typeface="Arial" panose="020B0604020202020204" pitchFamily="34" charset="0"/>
              </a:rPr>
              <a:t>يتم افتراض موعد متأخر على أساس المعارضين.</a:t>
            </a:r>
          </a:p>
          <a:p>
            <a:pPr algn="r" rtl="1" eaLnBrk="1" hangingPunct="1">
              <a:lnSpc>
                <a:spcPct val="95000"/>
              </a:lnSpc>
              <a:spcBef>
                <a:spcPct val="25000"/>
              </a:spcBef>
            </a:pPr>
            <a:r>
              <a:rPr lang="ar-JO" altLang="zh-CN" sz="2600" dirty="0">
                <a:ea typeface="SimSun" charset="0"/>
                <a:cs typeface="Arial" panose="020B0604020202020204" pitchFamily="34" charset="0"/>
              </a:rPr>
              <a:t>الإحتكام إلى الرسائل البولسية باعتبارها نصوصاً مقدسة.</a:t>
            </a:r>
            <a:r>
              <a:rPr lang="en-GB" altLang="zh-CN" sz="2600" dirty="0">
                <a:ea typeface="SimSun" charset="0"/>
                <a:cs typeface="Arial" panose="020B0604020202020204" pitchFamily="34" charset="0"/>
              </a:rPr>
              <a:t> </a:t>
            </a:r>
          </a:p>
          <a:p>
            <a:pPr algn="r" rtl="1" eaLnBrk="1" hangingPunct="1">
              <a:lnSpc>
                <a:spcPct val="95000"/>
              </a:lnSpc>
              <a:spcBef>
                <a:spcPct val="25000"/>
              </a:spcBef>
            </a:pPr>
            <a:r>
              <a:rPr lang="ar-JO" altLang="zh-CN" sz="2600" dirty="0">
                <a:ea typeface="SimSun" charset="0"/>
                <a:cs typeface="Arial" panose="020B0604020202020204" pitchFamily="34" charset="0"/>
              </a:rPr>
              <a:t>القواسم المشتركة بين 1-2 اكليمندس، الراعي هرماس، و2 بطرس </a:t>
            </a:r>
          </a:p>
          <a:p>
            <a:pPr algn="r" rtl="1" eaLnBrk="1" hangingPunct="1">
              <a:lnSpc>
                <a:spcPct val="95000"/>
              </a:lnSpc>
              <a:spcBef>
                <a:spcPct val="25000"/>
              </a:spcBef>
            </a:pPr>
            <a:r>
              <a:rPr lang="ar-JO" altLang="zh-CN" sz="2600" dirty="0">
                <a:ea typeface="SimSun" charset="0"/>
                <a:cs typeface="Arial" panose="020B0604020202020204" pitchFamily="34" charset="0"/>
              </a:rPr>
              <a:t>ينقصها المصادقة الخارجية.</a:t>
            </a:r>
            <a:r>
              <a:rPr lang="en-GB" altLang="zh-CN" sz="2600" dirty="0">
                <a:ea typeface="SimSun" charset="0"/>
                <a:cs typeface="Arial" panose="020B0604020202020204" pitchFamily="34" charset="0"/>
              </a:rPr>
              <a:t> </a:t>
            </a:r>
            <a:endParaRPr lang="en-US" sz="2600" dirty="0">
              <a:ea typeface="ＭＳ Ｐゴシック" charset="0"/>
              <a:cs typeface="Arial" panose="020B0604020202020204" pitchFamily="34" charset="0"/>
            </a:endParaRPr>
          </a:p>
        </p:txBody>
      </p:sp>
      <p:pic>
        <p:nvPicPr>
          <p:cNvPr id="62472" name="Picture 8" descr="BD0653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1691680" cy="191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3"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285</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ar-JO"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algn="r" eaLnBrk="1" hangingPunct="1">
              <a:buFontTx/>
              <a:buNone/>
              <a:tabLst>
                <a:tab pos="1371600" algn="l"/>
              </a:tabLst>
            </a:pPr>
            <a:r>
              <a:rPr lang="ar-JO" altLang="zh-CN" sz="2800" b="1" u="sng" dirty="0">
                <a:ea typeface="SimSun" charset="0"/>
                <a:cs typeface="Arial" panose="020B0604020202020204" pitchFamily="34" charset="0"/>
              </a:rPr>
              <a:t>الحجج لصالح الأصالة</a:t>
            </a:r>
            <a:endParaRPr lang="ar-JO" altLang="zh-CN" sz="2400" b="1" dirty="0">
              <a:ea typeface="SimSun" charset="0"/>
              <a:cs typeface="Arial" panose="020B0604020202020204" pitchFamily="34" charset="0"/>
            </a:endParaRPr>
          </a:p>
          <a:p>
            <a:pPr marL="0" indent="0" algn="r" eaLnBrk="1" hangingPunct="1">
              <a:lnSpc>
                <a:spcPct val="95000"/>
              </a:lnSpc>
              <a:spcBef>
                <a:spcPct val="35000"/>
              </a:spcBef>
              <a:buNone/>
              <a:tabLst>
                <a:tab pos="1371600" algn="l"/>
              </a:tabLst>
            </a:pPr>
            <a:r>
              <a:rPr lang="ar-JO" altLang="zh-CN" sz="2400" dirty="0">
                <a:ea typeface="SimSun" charset="0"/>
                <a:cs typeface="Arial" panose="020B0604020202020204" pitchFamily="34" charset="0"/>
              </a:rPr>
              <a:t>أ. الدليل الداخلي</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تدعي الرسالة نفسها أنها كتبت من قبل بطرس نفسه.</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شاهد عيان لحادثة التجلي.</a:t>
            </a:r>
            <a:r>
              <a:rPr lang="en-GB" altLang="zh-CN" sz="2400" b="1" dirty="0">
                <a:ea typeface="SimSun" charset="0"/>
                <a:cs typeface="Arial" panose="020B0604020202020204" pitchFamily="34" charset="0"/>
              </a:rPr>
              <a:t> </a:t>
            </a:r>
            <a:endParaRPr lang="ar-JO"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يشير إلى بولس بأنه الأخ الحبيب.</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sz="2400" dirty="0">
                <a:ea typeface="SimSun" charset="0"/>
                <a:cs typeface="Arial" panose="020B0604020202020204" pitchFamily="34" charset="0"/>
              </a:rPr>
              <a:t>تدعي الرسالة بأنها الرسالة الثانية التي تم كتابتها.</a:t>
            </a:r>
            <a:endParaRPr lang="en-US" sz="2400" b="1" dirty="0">
              <a:ea typeface="ＭＳ Ｐゴシック" charset="0"/>
              <a:cs typeface="Arial" panose="020B0604020202020204" pitchFamily="34" charset="0"/>
            </a:endParaRPr>
          </a:p>
        </p:txBody>
      </p:sp>
      <p:pic>
        <p:nvPicPr>
          <p:cNvPr id="63496" name="Picture 8" descr="BD0496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4572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7"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286</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ar-JO" altLang="zh-CN"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81000"/>
            <a:ext cx="21336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algn="r" eaLnBrk="1" hangingPunct="1">
              <a:lnSpc>
                <a:spcPct val="90000"/>
              </a:lnSpc>
              <a:buFontTx/>
              <a:buNone/>
              <a:tabLst>
                <a:tab pos="625475" algn="l"/>
              </a:tabLst>
            </a:pPr>
            <a:r>
              <a:rPr lang="ar-JO" altLang="zh-CN" sz="2800" b="1" u="sng" dirty="0">
                <a:ea typeface="SimSun" charset="0"/>
                <a:cs typeface="Arial" panose="020B0604020202020204" pitchFamily="34" charset="0"/>
              </a:rPr>
              <a:t>الحجج لصالح الأصالة:</a:t>
            </a:r>
            <a:endParaRPr lang="en-GB" altLang="zh-CN" sz="2600" b="1" dirty="0">
              <a:ea typeface="SimSun" charset="0"/>
              <a:cs typeface="Arial" panose="020B0604020202020204" pitchFamily="34" charset="0"/>
            </a:endParaRPr>
          </a:p>
          <a:p>
            <a:pPr marL="0" indent="0" algn="r" eaLnBrk="1" hangingPunct="1">
              <a:lnSpc>
                <a:spcPct val="90000"/>
              </a:lnSpc>
              <a:buClr>
                <a:schemeClr val="tx1"/>
              </a:buClr>
              <a:buNone/>
              <a:tabLst>
                <a:tab pos="625475" algn="l"/>
              </a:tabLst>
            </a:pPr>
            <a:r>
              <a:rPr lang="ar-JO" altLang="zh-CN" sz="2600" dirty="0">
                <a:ea typeface="SimSun" charset="0"/>
                <a:cs typeface="Arial" panose="020B0604020202020204" pitchFamily="34" charset="0"/>
              </a:rPr>
              <a:t>ب. الدليل الخارجي</a:t>
            </a:r>
            <a:endParaRPr lang="ar-JO"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تعليق أكليمندس الإسكندري.</a:t>
            </a:r>
            <a:endParaRPr lang="ar-JO"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اعتبرت قانونية بالكامل</a:t>
            </a: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متضمنة في البرديات المختلفة</a:t>
            </a:r>
            <a:endParaRPr lang="en-GB"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بطرس كرجل أعمال</a:t>
            </a:r>
            <a:endParaRPr lang="en-US"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أسلوب مختلف ربما يكون بسبب توظيف مساعدين مختلفين</a:t>
            </a:r>
            <a:r>
              <a:rPr lang="en-US" altLang="zh-CN" sz="2400" b="1" dirty="0">
                <a:ea typeface="SimSun" charset="0"/>
                <a:cs typeface="Arial" panose="020B0604020202020204" pitchFamily="34" charset="0"/>
              </a:rPr>
              <a:t> </a:t>
            </a: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مجموعة صغيرة لتحديد الكلمات</a:t>
            </a:r>
            <a:endParaRPr lang="en-US"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دليل على التأثير السامي</a:t>
            </a:r>
            <a:endParaRPr lang="en-US" b="1" dirty="0">
              <a:ea typeface="ＭＳ Ｐゴシック" charset="0"/>
              <a:cs typeface="Arial" panose="020B0604020202020204" pitchFamily="34" charset="0"/>
            </a:endParaRPr>
          </a:p>
        </p:txBody>
      </p:sp>
      <p:sp>
        <p:nvSpPr>
          <p:cNvPr id="269321"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WordArt 3">
            <a:extLst>
              <a:ext uri="{FF2B5EF4-FFF2-40B4-BE49-F238E27FC236}">
                <a16:creationId xmlns:a16="http://schemas.microsoft.com/office/drawing/2014/main" id="{83E2A007-6521-5F3C-6B88-2179C528D4F8}"/>
              </a:ext>
            </a:extLst>
          </p:cNvPr>
          <p:cNvSpPr>
            <a:spLocks noChangeArrowheads="1" noChangeShapeType="1" noTextEdit="1"/>
          </p:cNvSpPr>
          <p:nvPr/>
        </p:nvSpPr>
        <p:spPr bwMode="auto">
          <a:xfrm>
            <a:off x="5148064" y="6096000"/>
            <a:ext cx="4148336"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1</a:t>
            </a:r>
          </a:p>
        </p:txBody>
      </p:sp>
      <p:sp>
        <p:nvSpPr>
          <p:cNvPr id="41165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1651"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1652" name="Text Box 7"/>
          <p:cNvSpPr txBox="1">
            <a:spLocks noChangeArrowheads="1"/>
          </p:cNvSpPr>
          <p:nvPr/>
        </p:nvSpPr>
        <p:spPr bwMode="auto">
          <a:xfrm>
            <a:off x="4104318"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1653" name="Text Box 14"/>
          <p:cNvSpPr txBox="1">
            <a:spLocks noChangeArrowheads="1"/>
          </p:cNvSpPr>
          <p:nvPr/>
        </p:nvSpPr>
        <p:spPr bwMode="auto">
          <a:xfrm>
            <a:off x="304800" y="762000"/>
            <a:ext cx="8458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الدليل الخارجي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ينقسم التقليد المبكر إذا ما كان بطرس قد كتب هذه الرسالة، مع أن كثيرين اعتبروها أصيلة، يتم تلخيص آراء آباء الكنيسة والشرائع المبكرة أدناه حسب القرن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 name="Group 19"/>
          <p:cNvGrpSpPr>
            <a:grpSpLocks/>
          </p:cNvGrpSpPr>
          <p:nvPr/>
        </p:nvGrpSpPr>
        <p:grpSpPr bwMode="auto">
          <a:xfrm>
            <a:off x="381000" y="3214688"/>
            <a:ext cx="8458200" cy="2705101"/>
            <a:chOff x="240" y="1881"/>
            <a:chExt cx="5328" cy="1704"/>
          </a:xfrm>
        </p:grpSpPr>
        <p:sp>
          <p:nvSpPr>
            <p:cNvPr id="411657" name="Text Box 16"/>
            <p:cNvSpPr txBox="1">
              <a:spLocks noChangeArrowheads="1"/>
            </p:cNvSpPr>
            <p:nvPr/>
          </p:nvSpPr>
          <p:spPr bwMode="auto">
            <a:xfrm>
              <a:off x="240" y="2364"/>
              <a:ext cx="5328" cy="122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يظهر توازيات مع يهوذا (1: 5 ويهوذا 3، 1: 12 ويهوذا 5) ـــــ يمكن الجدال حول هذه النقطة بأي من طريقتين، بالإعتماد على تاريخ رسالة يعقوب.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تلميحات محتملة موجودة في 1 أكليمندس (95 م) وبرنابا (70-130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1658" name="Text Box 18"/>
            <p:cNvSpPr txBox="1">
              <a:spLocks noChangeArrowheads="1"/>
            </p:cNvSpPr>
            <p:nvPr/>
          </p:nvSpPr>
          <p:spPr bwMode="auto">
            <a:xfrm>
              <a:off x="1726" y="1881"/>
              <a:ext cx="2272" cy="33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الأول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11655"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11656" name="Picture 21"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2286000"/>
            <a:ext cx="1376363"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985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idx="4294967295"/>
          </p:nvPr>
        </p:nvSpPr>
        <p:spPr>
          <a:xfrm>
            <a:off x="1066800" y="1066800"/>
            <a:ext cx="7772400" cy="1143000"/>
          </a:xfrm>
        </p:spPr>
        <p:txBody>
          <a:bodyPr/>
          <a:lstStyle/>
          <a:p>
            <a:pPr eaLnBrk="1" hangingPunct="1"/>
            <a:r>
              <a:rPr lang="en-US">
                <a:ea typeface="ＭＳ Ｐゴシック" charset="0"/>
              </a:rPr>
              <a:t>Authorship – External Evidence 2</a:t>
            </a:r>
          </a:p>
        </p:txBody>
      </p:sp>
      <p:sp>
        <p:nvSpPr>
          <p:cNvPr id="41369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3699"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3700"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3701"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تلميحات غامضة: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أغناطيوس (110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بوليكاربوس (110-150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يوستينوس الشهيد (150-155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إيرينايوس (185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تلميحات محتملة (اقتباسات)</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انجيل الحق (غنوسي)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أبوكريفون يوحنا (غنوسي)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رؤيا بطرس (زائف)</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419" name="Text Box 11"/>
          <p:cNvSpPr txBox="1">
            <a:spLocks noChangeArrowheads="1"/>
          </p:cNvSpPr>
          <p:nvPr/>
        </p:nvSpPr>
        <p:spPr bwMode="auto">
          <a:xfrm>
            <a:off x="4802188" y="2362200"/>
            <a:ext cx="4113212" cy="3299048"/>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0" algn="ctr" defTabSz="914400" rtl="0" eaLnBrk="1" fontAlgn="base" latinLnBrk="0" hangingPunct="1">
              <a:lnSpc>
                <a:spcPct val="100000"/>
              </a:lnSpc>
              <a:spcBef>
                <a:spcPct val="0"/>
              </a:spcBef>
              <a:spcAft>
                <a:spcPct val="0"/>
              </a:spcAft>
              <a:buClrTx/>
              <a:buSzTx/>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1" eaLnBrk="1" fontAlgn="base" latinLnBrk="0" hangingPunct="1">
              <a:lnSpc>
                <a:spcPct val="100000"/>
              </a:lnSpc>
              <a:spcBef>
                <a:spcPct val="0"/>
              </a:spcBef>
              <a:spcAft>
                <a:spcPct val="0"/>
              </a:spcAft>
              <a:buClrTx/>
              <a:buSzTx/>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القانون الموراتوري</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0" eaLnBrk="1" fontAlgn="base" latinLnBrk="0" hangingPunct="1">
              <a:lnSpc>
                <a:spcPct val="100000"/>
              </a:lnSpc>
              <a:spcBef>
                <a:spcPct val="0"/>
              </a:spcBef>
              <a:spcAft>
                <a:spcPct val="0"/>
              </a:spcAft>
              <a:buClrTx/>
              <a:buSzTx/>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170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12700" marR="0" lvl="0" algn="r" defTabSz="914400" rtl="1" eaLnBrk="1" fontAlgn="base" latinLnBrk="0" hangingPunct="1">
              <a:lnSpc>
                <a:spcPct val="100000"/>
              </a:lnSpc>
              <a:spcBef>
                <a:spcPct val="0"/>
              </a:spcBef>
              <a:spcAft>
                <a:spcPct val="0"/>
              </a:spcAft>
              <a:buClrTx/>
              <a:buSzTx/>
              <a:defRPr/>
            </a:pP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1" eaLnBrk="1" fontAlgn="base" latinLnBrk="0" hangingPunct="1">
              <a:lnSpc>
                <a:spcPct val="100000"/>
              </a:lnSpc>
              <a:spcBef>
                <a:spcPct val="0"/>
              </a:spcBef>
              <a:spcAft>
                <a:spcPct val="0"/>
              </a:spcAft>
              <a:buClrTx/>
              <a:buSzTx/>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النسخة اللاتينية القديمة</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0" eaLnBrk="1" fontAlgn="base" latinLnBrk="0" hangingPunct="1">
              <a:lnSpc>
                <a:spcPct val="100000"/>
              </a:lnSpc>
              <a:spcBef>
                <a:spcPct val="0"/>
              </a:spcBef>
              <a:spcAft>
                <a:spcPct val="0"/>
              </a:spcAft>
              <a:buClrTx/>
              <a:buSzTx/>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170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12700" marR="0" lvl="0" algn="r" defTabSz="914400" rtl="1" eaLnBrk="1" fontAlgn="base" latinLnBrk="0" hangingPunct="1">
              <a:lnSpc>
                <a:spcPct val="100000"/>
              </a:lnSpc>
              <a:spcBef>
                <a:spcPct val="0"/>
              </a:spcBef>
              <a:spcAft>
                <a:spcPct val="0"/>
              </a:spcAft>
              <a:buClrTx/>
              <a:buSzTx/>
              <a:defRPr/>
            </a:pP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1" eaLnBrk="1" fontAlgn="base" latinLnBrk="0" hangingPunct="1">
              <a:lnSpc>
                <a:spcPct val="100000"/>
              </a:lnSpc>
              <a:spcBef>
                <a:spcPct val="0"/>
              </a:spcBef>
              <a:spcAft>
                <a:spcPct val="0"/>
              </a:spcAft>
              <a:buClrTx/>
              <a:buSzTx/>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النسخة السريانية القديمة</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12700" marR="0" lvl="0" algn="r" defTabSz="914400" rtl="0" eaLnBrk="1" fontAlgn="base" latinLnBrk="0" hangingPunct="1">
              <a:lnSpc>
                <a:spcPct val="100000"/>
              </a:lnSpc>
              <a:spcBef>
                <a:spcPct val="0"/>
              </a:spcBef>
              <a:spcAft>
                <a:spcPct val="0"/>
              </a:spcAft>
              <a:buClrTx/>
              <a:buSzTx/>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200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413703" name="Text Box 12"/>
          <p:cNvSpPr txBox="1">
            <a:spLocks noChangeArrowheads="1"/>
          </p:cNvSpPr>
          <p:nvPr/>
        </p:nvSpPr>
        <p:spPr bwMode="auto">
          <a:xfrm>
            <a:off x="2809526" y="863600"/>
            <a:ext cx="3651962"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الثاني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3704"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13705" name="Picture 18" descr="j025443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467600" y="914400"/>
            <a:ext cx="10572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060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3</a:t>
            </a:r>
          </a:p>
        </p:txBody>
      </p:sp>
      <p:sp>
        <p:nvSpPr>
          <p:cNvPr id="415746"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5747"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5748"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5749"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8125" marR="0" lvl="0" indent="-173038" algn="ctr" defTabSz="914400" rtl="0" eaLnBrk="1" fontAlgn="base" latinLnBrk="0" hangingPunct="1">
              <a:lnSpc>
                <a:spcPct val="100000"/>
              </a:lnSpc>
              <a:spcBef>
                <a:spcPct val="0"/>
              </a:spcBef>
              <a:spcAft>
                <a:spcPct val="0"/>
              </a:spcAft>
              <a:buClrTx/>
              <a:buSzTx/>
              <a:buFontTx/>
              <a:buNone/>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173038" algn="r" defTabSz="914400" rtl="1" eaLnBrk="1" fontAlgn="base" latinLnBrk="0" hangingPunct="1">
              <a:lnSpc>
                <a:spcPct val="100000"/>
              </a:lnSpc>
              <a:spcBef>
                <a:spcPct val="0"/>
              </a:spcBef>
              <a:spcAft>
                <a:spcPct val="0"/>
              </a:spcAft>
              <a:buClrTx/>
              <a:buSzTx/>
              <a:buFontTx/>
              <a:buChar char="•"/>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بردية بودمر (ب72)</a:t>
            </a:r>
          </a:p>
          <a:p>
            <a:pPr marL="238125" marR="0" lvl="0" indent="-173038" algn="r" defTabSz="914400" rtl="1" eaLnBrk="1" fontAlgn="base" latinLnBrk="0" hangingPunct="1">
              <a:lnSpc>
                <a:spcPct val="100000"/>
              </a:lnSpc>
              <a:spcBef>
                <a:spcPct val="0"/>
              </a:spcBef>
              <a:spcAft>
                <a:spcPct val="0"/>
              </a:spcAft>
              <a:buClrTx/>
              <a:buSzTx/>
              <a:buFontTx/>
              <a:buChar char="•"/>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فيرميليان، أسقف قيصرية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173038" algn="r" defTabSz="914400" rtl="0" eaLnBrk="1" fontAlgn="base" latinLnBrk="0" hangingPunct="1">
              <a:lnSpc>
                <a:spcPct val="100000"/>
              </a:lnSpc>
              <a:spcBef>
                <a:spcPct val="0"/>
              </a:spcBef>
              <a:spcAft>
                <a:spcPct val="0"/>
              </a:spcAft>
              <a:buClrTx/>
              <a:buSzTx/>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256 م</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238125" marR="0" lvl="0" indent="-173038" algn="r" defTabSz="914400" rtl="1" eaLnBrk="1" fontAlgn="base" latinLnBrk="0" hangingPunct="1">
              <a:lnSpc>
                <a:spcPct val="100000"/>
              </a:lnSpc>
              <a:spcBef>
                <a:spcPct val="0"/>
              </a:spcBef>
              <a:spcAft>
                <a:spcPct val="0"/>
              </a:spcAft>
              <a:buClrTx/>
              <a:buSzTx/>
              <a:buFontTx/>
              <a:buChar char="•"/>
              <a:defRPr/>
            </a:pPr>
            <a:r>
              <a:rPr lang="en-US" altLang="zh-CN" b="1" dirty="0">
                <a:solidFill>
                  <a:srgbClr val="FFFFFF"/>
                </a:solidFill>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ميثوديوس أسقف ليسيس        (اقتباس 3: 8)</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173038"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8125" marR="0" lvl="0" indent="-225425" algn="ctr" defTabSz="914400" rtl="0" eaLnBrk="1" fontAlgn="base" latinLnBrk="0" hangingPunct="1">
              <a:lnSpc>
                <a:spcPct val="100000"/>
              </a:lnSpc>
              <a:spcBef>
                <a:spcPct val="0"/>
              </a:spcBef>
              <a:spcAft>
                <a:spcPct val="0"/>
              </a:spcAft>
              <a:buClrTx/>
              <a:buSzTx/>
              <a:buFontTx/>
              <a:buNone/>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225425" algn="r" defTabSz="914400" rtl="1" eaLnBrk="1" fontAlgn="base" latinLnBrk="0" hangingPunct="1">
              <a:lnSpc>
                <a:spcPct val="100000"/>
              </a:lnSpc>
              <a:spcBef>
                <a:spcPct val="0"/>
              </a:spcBef>
              <a:spcAft>
                <a:spcPct val="0"/>
              </a:spcAft>
              <a:buClrTx/>
              <a:buSzTx/>
              <a:buFont typeface="Wingdings" charset="0"/>
              <a:buChar char="§"/>
              <a:defRPr/>
            </a:pPr>
            <a:r>
              <a:rPr lang="ar-JO" altLang="zh-CN" sz="2200" b="1" dirty="0">
                <a:solidFill>
                  <a:srgbClr val="FFFFFF"/>
                </a:solidFill>
                <a:latin typeface="Arial" panose="020B0604020202020204" pitchFamily="34" charset="0"/>
                <a:ea typeface="SimSun" charset="0"/>
                <a:cs typeface="Arial" panose="020B0604020202020204" pitchFamily="34" charset="0"/>
              </a:rPr>
              <a:t>أوريجانوس (185-253 م)</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225425" algn="r" defTabSz="914400" rtl="1" eaLnBrk="1" fontAlgn="base" latinLnBrk="0" hangingPunct="1">
              <a:lnSpc>
                <a:spcPct val="100000"/>
              </a:lnSpc>
              <a:spcBef>
                <a:spcPct val="0"/>
              </a:spcBef>
              <a:spcAft>
                <a:spcPct val="0"/>
              </a:spcAft>
              <a:buClrTx/>
              <a:buSzTx/>
              <a:buFont typeface="Wingdings" charset="0"/>
              <a:buNone/>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متنازع عليها</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225425" algn="r" defTabSz="914400" rtl="1" eaLnBrk="1" fontAlgn="base" latinLnBrk="0" hangingPunct="1">
              <a:lnSpc>
                <a:spcPct val="100000"/>
              </a:lnSpc>
              <a:spcBef>
                <a:spcPct val="0"/>
              </a:spcBef>
              <a:spcAft>
                <a:spcPct val="0"/>
              </a:spcAft>
              <a:buClrTx/>
              <a:buSzTx/>
              <a:buFont typeface="Wingdings" charset="0"/>
              <a:buChar char="§"/>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ترتليانوس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225425" algn="r" defTabSz="914400" rtl="1" eaLnBrk="1" fontAlgn="base" latinLnBrk="0" hangingPunct="1">
              <a:lnSpc>
                <a:spcPct val="100000"/>
              </a:lnSpc>
              <a:spcBef>
                <a:spcPct val="0"/>
              </a:spcBef>
              <a:spcAft>
                <a:spcPct val="0"/>
              </a:spcAft>
              <a:buClrTx/>
              <a:buSzTx/>
              <a:buFont typeface="Wingdings" charset="0"/>
              <a:buChar char="§"/>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كبريانوس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38125" marR="0" lvl="0" indent="-225425" algn="r" defTabSz="914400" rtl="1" eaLnBrk="1" fontAlgn="base" latinLnBrk="0" hangingPunct="1">
              <a:lnSpc>
                <a:spcPct val="100000"/>
              </a:lnSpc>
              <a:spcBef>
                <a:spcPct val="0"/>
              </a:spcBef>
              <a:spcAft>
                <a:spcPct val="0"/>
              </a:spcAft>
              <a:buClrTx/>
              <a:buSzTx/>
              <a:buFont typeface="Wingdings" charset="0"/>
              <a:buChar char="§"/>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ديونيسيوس الإسكندري</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5751" name="Text Box 10"/>
          <p:cNvSpPr txBox="1">
            <a:spLocks noChangeArrowheads="1"/>
          </p:cNvSpPr>
          <p:nvPr/>
        </p:nvSpPr>
        <p:spPr bwMode="auto">
          <a:xfrm>
            <a:off x="2803114" y="776288"/>
            <a:ext cx="366478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الثالث</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2"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1324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4</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7795"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6"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797"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أثناسيوس الإسكندري</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(367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باسيليوس الكبير</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أبيقانس أسقف قبرص</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آمبروس أسقف ميلان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كيرلس الأورشليمي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هيلاري بيوتييه في بلاد الغال</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غريغوريوس النيزنزي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أغسطينوس </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مجمع لاودكية (363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مجمع قرطاج الثالث</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(397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جيروم النسخه اللاتينية للإنجيل (مع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الشك بسبب الأسلوب)</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5425" marR="0" lvl="0" indent="-225425"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وضعها يوسابيوس ضمن الأسفار المقبولة بشكل واسع لكن البعض تنازع عليها حيث أن:</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1. الكتاب الذين كانوا يحترمهم اعتبروها </a:t>
            </a:r>
          </a:p>
          <a:p>
            <a:pPr marL="0" marR="0" lvl="0" indent="0" algn="r" defTabSz="914400" rtl="0" eaLnBrk="1" fontAlgn="base" latinLnBrk="0" hangingPunct="1">
              <a:lnSpc>
                <a:spcPct val="100000"/>
              </a:lnSpc>
              <a:spcBef>
                <a:spcPct val="0"/>
              </a:spcBef>
              <a:spcAft>
                <a:spcPct val="0"/>
              </a:spcAft>
              <a:buClrTx/>
              <a:buSzTx/>
              <a:tabLst/>
              <a:defRPr/>
            </a:pPr>
            <a:r>
              <a:rPr lang="en-US" altLang="zh-CN" sz="2200" b="1" dirty="0">
                <a:solidFill>
                  <a:srgbClr val="FFFFFF"/>
                </a:solidFill>
                <a:latin typeface="Arial" panose="020B0604020202020204" pitchFamily="34" charset="0"/>
                <a:ea typeface="SimSun" charset="0"/>
                <a:cs typeface="Arial" panose="020B0604020202020204" pitchFamily="34" charset="0"/>
              </a:rPr>
              <a:t>   </a:t>
            </a:r>
            <a:r>
              <a:rPr lang="ar-JO" altLang="zh-CN" sz="2200" b="1" dirty="0">
                <a:solidFill>
                  <a:srgbClr val="FFFFFF"/>
                </a:solidFill>
                <a:latin typeface="Arial" panose="020B0604020202020204" pitchFamily="34" charset="0"/>
                <a:ea typeface="SimSun" charset="0"/>
                <a:cs typeface="Arial" panose="020B0604020202020204" pitchFamily="34" charset="0"/>
              </a:rPr>
              <a:t>    غير قانونية.</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2. مصادر مبكرة قليلة اقتبسوا منها.</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(لكنه لم يدعوها مزورة)</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يوحنا فم الذهب</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r" defTabSz="914400" rtl="1" eaLnBrk="1" fontAlgn="base" latinLnBrk="0" hangingPunct="1">
              <a:lnSpc>
                <a:spcPct val="100000"/>
              </a:lnSpc>
              <a:spcBef>
                <a:spcPct val="0"/>
              </a:spcBef>
              <a:spcAft>
                <a:spcPct val="0"/>
              </a:spcAft>
              <a:buClrTx/>
              <a:buSzTx/>
              <a:buFont typeface="Wingdings" charset="0"/>
              <a:buChar char="§"/>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ثيودوروس الموبسوستيا</a:t>
            </a:r>
            <a:r>
              <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br>
              <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(رفضها)</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799" name="Text Box 10"/>
          <p:cNvSpPr txBox="1">
            <a:spLocks noChangeArrowheads="1"/>
          </p:cNvSpPr>
          <p:nvPr/>
        </p:nvSpPr>
        <p:spPr bwMode="auto">
          <a:xfrm>
            <a:off x="2788686" y="685800"/>
            <a:ext cx="369364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الرابع</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لاحظ قبول بطرس الثانية من قبل مجامع القرن الرابع بالرغم من الإعتراضات التي أثيرت.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8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0965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984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3"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9844" name="Text Box 7"/>
          <p:cNvSpPr txBox="1">
            <a:spLocks noChangeArrowheads="1"/>
          </p:cNvSpPr>
          <p:nvPr/>
        </p:nvSpPr>
        <p:spPr bwMode="auto">
          <a:xfrm>
            <a:off x="533400" y="120650"/>
            <a:ext cx="7924800" cy="80021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SimSun" charset="0"/>
              </a:rPr>
              <a:t>قانون العهد الجديد في القرون الأربعة الأولى</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هـ. واين هاوس، المخططات الزمنية والخلفية للعهد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pic>
        <p:nvPicPr>
          <p:cNvPr id="419845"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25513"/>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431360" cy="90264"/>
          </a:xfrm>
          <a:prstGeom prst="rect">
            <a:avLst/>
          </a:prstGeom>
          <a:solidFill>
            <a:srgbClr val="FFFF00">
              <a:alpha val="44000"/>
            </a:srgbClr>
          </a:solid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7"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69688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ea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p:txBody>
      </p:sp>
      <p:sp>
        <p:nvSpPr>
          <p:cNvPr id="44442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3754599" y="76200"/>
            <a:ext cx="1739579"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6875" name="Text Box 11"/>
          <p:cNvSpPr txBox="1">
            <a:spLocks noChangeArrowheads="1"/>
          </p:cNvSpPr>
          <p:nvPr/>
        </p:nvSpPr>
        <p:spPr bwMode="auto">
          <a:xfrm>
            <a:off x="342900" y="1324035"/>
            <a:ext cx="8458200" cy="1569660"/>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لكي ننمو في النعمة بدلاً من الإستسلام للتعاليم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نحتاج أن نعرف أن يسوع قد اختارنا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وسوف يدين المرتدين عند عودته.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300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4</a:t>
            </a:r>
          </a:p>
        </p:txBody>
      </p:sp>
      <p:sp>
        <p:nvSpPr>
          <p:cNvPr id="42189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1891"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2"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1893"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8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الكنيسة السريانية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1894" name="Text Box 10"/>
          <p:cNvSpPr txBox="1">
            <a:spLocks noChangeArrowheads="1"/>
          </p:cNvSpPr>
          <p:nvPr/>
        </p:nvSpPr>
        <p:spPr bwMode="auto">
          <a:xfrm>
            <a:off x="2678088" y="688975"/>
            <a:ext cx="3913251"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السادس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1895"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362560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6"/>
          <p:cNvSpPr>
            <a:spLocks noGrp="1" noChangeArrowheads="1"/>
          </p:cNvSpPr>
          <p:nvPr>
            <p:ph type="title" idx="4294967295"/>
          </p:nvPr>
        </p:nvSpPr>
        <p:spPr/>
        <p:txBody>
          <a:bodyPr/>
          <a:lstStyle/>
          <a:p>
            <a:pPr eaLnBrk="1" hangingPunct="1"/>
            <a:r>
              <a:rPr lang="en-US">
                <a:ea typeface="ＭＳ Ｐゴシック" charset="0"/>
              </a:rPr>
              <a:t>Authorship – Internal Evidence 1</a:t>
            </a:r>
          </a:p>
        </p:txBody>
      </p:sp>
      <p:sp>
        <p:nvSpPr>
          <p:cNvPr id="4239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3939" name="Text Box 6"/>
          <p:cNvSpPr txBox="1">
            <a:spLocks noChangeArrowheads="1"/>
          </p:cNvSpPr>
          <p:nvPr/>
        </p:nvSpPr>
        <p:spPr bwMode="auto">
          <a:xfrm>
            <a:off x="7610256" y="228600"/>
            <a:ext cx="13260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3940"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3941" name="Text Box 11"/>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 الداخلي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يرفض العالم الليبرالي كوميل التأليف البطرسي لكنه يعترف صراحة: تقدم الرسالة الإدعاء صراحة وبشكل لا لبس فيه أنها كتبت من قبل الرسول بطرس، ثم يذكر الدليل التالي الذي يدعي تأليف بطرس:  </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7" name="Text Box 13"/>
          <p:cNvSpPr txBox="1">
            <a:spLocks noChangeArrowheads="1"/>
          </p:cNvSpPr>
          <p:nvPr/>
        </p:nvSpPr>
        <p:spPr bwMode="auto">
          <a:xfrm>
            <a:off x="304800" y="3124200"/>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1. إنها تقول أنَّ بطرس هو المؤلف: سمعان بطرس عبد يسوع ورسوله.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518" name="Text Box 14"/>
          <p:cNvSpPr txBox="1">
            <a:spLocks noChangeArrowheads="1"/>
          </p:cNvSpPr>
          <p:nvPr/>
        </p:nvSpPr>
        <p:spPr bwMode="auto">
          <a:xfrm>
            <a:off x="304800" y="4283075"/>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2. يتكلم المؤلف كشاهد عيان لحادثة تجلي يسوع (1: 16 وما يليه)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519" name="Text Box 15"/>
          <p:cNvSpPr txBox="1">
            <a:spLocks noChangeArrowheads="1"/>
          </p:cNvSpPr>
          <p:nvPr/>
        </p:nvSpPr>
        <p:spPr bwMode="auto">
          <a:xfrm>
            <a:off x="304800" y="5426075"/>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3. يشير إلى قول يسوع بخصوص استشهاد بطرس (1: 14)</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
        <p:nvSpPr>
          <p:cNvPr id="4239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41309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2"/>
          <p:cNvSpPr>
            <a:spLocks noGrp="1" noChangeArrowheads="1"/>
          </p:cNvSpPr>
          <p:nvPr>
            <p:ph type="title" idx="4294967295"/>
          </p:nvPr>
        </p:nvSpPr>
        <p:spPr/>
        <p:txBody>
          <a:bodyPr/>
          <a:lstStyle/>
          <a:p>
            <a:pPr eaLnBrk="1" hangingPunct="1"/>
            <a:r>
              <a:rPr lang="en-US">
                <a:ea typeface="ＭＳ Ｐゴシック" charset="0"/>
              </a:rPr>
              <a:t>Authorship – Internal Evidence 2</a:t>
            </a:r>
          </a:p>
        </p:txBody>
      </p:sp>
      <p:sp>
        <p:nvSpPr>
          <p:cNvPr id="42598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5987" name="Text Box 5"/>
          <p:cNvSpPr txBox="1">
            <a:spLocks noChangeArrowheads="1"/>
          </p:cNvSpPr>
          <p:nvPr/>
        </p:nvSpPr>
        <p:spPr bwMode="auto">
          <a:xfrm>
            <a:off x="7610256" y="228600"/>
            <a:ext cx="13260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5988"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5989" name="Text Box 8"/>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 الداخلي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يرفض العالم الليبرالي كوميل التأليف البطرسي لكنه يعترف صراحة: تقدم الرسالة الإدعاء صراحة وبشكل لا لبس فيه أنها كتبت من قبل الرسول بطرس، ثم يذكر الدليل التالي الذي يدعي تأليف بطرس:  </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2537" name="Text Box 9"/>
          <p:cNvSpPr txBox="1">
            <a:spLocks noChangeArrowheads="1"/>
          </p:cNvSpPr>
          <p:nvPr/>
        </p:nvSpPr>
        <p:spPr bwMode="auto">
          <a:xfrm>
            <a:off x="304800" y="2971800"/>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4. الإشارة إلى الأخ الحبيب بولس تضع المؤلف في نفس مستوى السلطة الرسولية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مع بولس (3: 15 وما يليه)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2538" name="Text Box 10"/>
          <p:cNvSpPr txBox="1">
            <a:spLocks noChangeArrowheads="1"/>
          </p:cNvSpPr>
          <p:nvPr/>
        </p:nvSpPr>
        <p:spPr bwMode="auto">
          <a:xfrm>
            <a:off x="304800" y="4343400"/>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5. تقدم بطرس الثانية إشارة واضحة إلى 1 بطرس: هذه أكتبها الآن إليكم رسالة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ثانية (3: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2539" name="Text Box 11"/>
          <p:cNvSpPr txBox="1">
            <a:spLocks noChangeArrowheads="1"/>
          </p:cNvSpPr>
          <p:nvPr/>
        </p:nvSpPr>
        <p:spPr bwMode="auto">
          <a:xfrm>
            <a:off x="304800" y="5807075"/>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6. بما أن بطرس يتكلم عن موته القريب (1: 13 وما يليه) فإن 2 بطرس كتبت في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شكل شهادة بطرس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
        <p:nvSpPr>
          <p:cNvPr id="425993"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534933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6"/>
          <p:cNvSpPr>
            <a:spLocks noGrp="1" noChangeArrowheads="1"/>
          </p:cNvSpPr>
          <p:nvPr>
            <p:ph type="title" idx="4294967295"/>
          </p:nvPr>
        </p:nvSpPr>
        <p:spPr/>
        <p:txBody>
          <a:bodyPr/>
          <a:lstStyle/>
          <a:p>
            <a:pPr eaLnBrk="1" hangingPunct="1"/>
            <a:r>
              <a:rPr lang="en-US">
                <a:ea typeface="ＭＳ Ｐゴシック" charset="0"/>
              </a:rPr>
              <a:t>Authorship – Internal Evidence 4</a:t>
            </a:r>
          </a:p>
        </p:txBody>
      </p:sp>
      <p:sp>
        <p:nvSpPr>
          <p:cNvPr id="428034"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8035"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8036"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8037" name="Text Box 8"/>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الدليل الداخلي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بعد تقديم دليل داخلي غير قابل للجدل لبطرس كمؤلف، فإن عبارة كوميل التالية تنكر الدليل بالقول: لكن هذه الرسالة لا يمكن أن تُكتب من قبل بطرس، يذكر التالي اعتراضاته الستة (كوميل، 430-33) ودحض كل منها: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3564" name="Text Box 12"/>
          <p:cNvSpPr txBox="1">
            <a:spLocks noChangeArrowheads="1"/>
          </p:cNvSpPr>
          <p:nvPr/>
        </p:nvSpPr>
        <p:spPr bwMode="auto">
          <a:xfrm>
            <a:off x="381000" y="3645024"/>
            <a:ext cx="8382000"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1.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الإعتماد الأدبي على يهوذا يستبعد ذلك.</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3567" name="Text Box 15"/>
          <p:cNvSpPr txBox="1">
            <a:spLocks noChangeArrowheads="1"/>
          </p:cNvSpPr>
          <p:nvPr/>
        </p:nvSpPr>
        <p:spPr bwMode="auto">
          <a:xfrm rot="300000">
            <a:off x="152400" y="4688151"/>
            <a:ext cx="8839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الإفتراضات غير المؤكدة أن يهوذا هو من عصر ما بعد الرسولية وأن بطرس الثانية اقتبس من يهوذا، لكن العكس هو الصحيح حيث أنَّ بطرس كتب أولاً (64 م لرسالة 2 بطرس و70-80 لرسالة يهوذا)، يقتبس يهوذا 17-18 من 2 بطرس 3: 3 كونها مكتوبة من قبل رسول.</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0192A4D0-A781-1D52-E111-D35820E576ED}"/>
              </a:ext>
            </a:extLst>
          </p:cNvPr>
          <p:cNvSpPr>
            <a:spLocks noChangeArrowheads="1" noChangeShapeType="1" noTextEdit="1"/>
          </p:cNvSpPr>
          <p:nvPr/>
        </p:nvSpPr>
        <p:spPr bwMode="auto">
          <a:xfrm>
            <a:off x="0" y="152400"/>
            <a:ext cx="14636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418373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3"/>
          <p:cNvSpPr>
            <a:spLocks noGrp="1" noChangeArrowheads="1"/>
          </p:cNvSpPr>
          <p:nvPr>
            <p:ph type="title" idx="4294967295"/>
          </p:nvPr>
        </p:nvSpPr>
        <p:spPr/>
        <p:txBody>
          <a:bodyPr/>
          <a:lstStyle/>
          <a:p>
            <a:pPr eaLnBrk="1" hangingPunct="1"/>
            <a:r>
              <a:rPr lang="en-US">
                <a:ea typeface="ＭＳ Ｐゴシック" charset="0"/>
              </a:rPr>
              <a:t>Authorship – Internal Evidence 6</a:t>
            </a:r>
          </a:p>
        </p:txBody>
      </p:sp>
      <p:sp>
        <p:nvSpPr>
          <p:cNvPr id="430082"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0083"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0084"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0085" name="Text Box 9"/>
          <p:cNvSpPr txBox="1">
            <a:spLocks noChangeArrowheads="1"/>
          </p:cNvSpPr>
          <p:nvPr/>
        </p:nvSpPr>
        <p:spPr bwMode="auto">
          <a:xfrm>
            <a:off x="381000" y="762000"/>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يظهر كل من اللغة والأسلوب نكهة هيلينية والتي لا تسيط</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ر فقط على بطرس ولكن على تلاميذه أيضاً.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6" name="Text Box 10"/>
          <p:cNvSpPr txBox="1">
            <a:spLocks noChangeArrowheads="1"/>
          </p:cNvSpPr>
          <p:nvPr/>
        </p:nvSpPr>
        <p:spPr bwMode="auto">
          <a:xfrm>
            <a:off x="381000" y="4470400"/>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إنها تجادل ضد الغنوسيين الذين ينكرون رجوع المسيح القريب     (1: 12 وما يليه، 3: 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7" name="Text Box 11"/>
          <p:cNvSpPr txBox="1">
            <a:spLocks noChangeArrowheads="1"/>
          </p:cNvSpPr>
          <p:nvPr/>
        </p:nvSpPr>
        <p:spPr bwMode="auto">
          <a:xfrm rot="300000">
            <a:off x="152400" y="2494516"/>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يمكن تفسير الإختلافات الأسلوبية بين 1 و2 بطرس في أن سيلا ساعد في كتابة 1 بطرس (5: 12)، بينما كتب بطرس رسالته الثانية بنفسه، كما أن الرسائل تتعامل مع مواضيع مختلفة ولهذا لا يمكن أن تكون الكمفردات نفسها.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8" name="Text Box 12"/>
          <p:cNvSpPr txBox="1">
            <a:spLocks noChangeArrowheads="1"/>
          </p:cNvSpPr>
          <p:nvPr/>
        </p:nvSpPr>
        <p:spPr bwMode="auto">
          <a:xfrm rot="300000">
            <a:off x="152400" y="5558907"/>
            <a:ext cx="88392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الفرضية غير المثبتة هي أن الكتابة تشير إلى غنوسية القرن الثاني، لا يوجد أي دليل أن بطرس لم يستطع مواجهة المشككين في 64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165F8888-4CD6-465A-24F4-5E6AC47CA941}"/>
              </a:ext>
            </a:extLst>
          </p:cNvPr>
          <p:cNvSpPr>
            <a:spLocks noChangeArrowheads="1" noChangeShapeType="1" noTextEdit="1"/>
          </p:cNvSpPr>
          <p:nvPr/>
        </p:nvSpPr>
        <p:spPr bwMode="auto">
          <a:xfrm>
            <a:off x="0" y="152400"/>
            <a:ext cx="14636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66262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2133" name="Text Box 7"/>
          <p:cNvSpPr txBox="1">
            <a:spLocks noChangeArrowheads="1"/>
          </p:cNvSpPr>
          <p:nvPr/>
        </p:nvSpPr>
        <p:spPr bwMode="auto">
          <a:xfrm>
            <a:off x="381000" y="685800"/>
            <a:ext cx="8382000" cy="156966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الإعتراض</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يشير المؤلف إلى مجموعة من رسائل بولس على أنها الكتاب المقدس (3: 16)، الذي يقتصر تفسيره على منصب التعليم الكنسي (1: 20 وما يليها). وهذا يؤرخ الرسالة بلا شك إلى ما هو أبعد من زمن بطرس وإلى عصر الكاثوليكية المبكرة (كوميل، 432).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0" name="Text Box 10"/>
          <p:cNvSpPr txBox="1">
            <a:spLocks noChangeArrowheads="1"/>
          </p:cNvSpPr>
          <p:nvPr/>
        </p:nvSpPr>
        <p:spPr bwMode="auto">
          <a:xfrm rot="300000">
            <a:off x="233501" y="4126325"/>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تفسير 1: 20 لا يشير إلى منصب تعليمي في الكنيسة، ويقول أنَّ النبوة لم تأت بتفسير أي نبي، علاوة على ذلك فإن الإشارة إلى رسائل بولس باعتبارها كتاباً مقدساً تثبت فقط أنها كانت تعتبر ذات سلطان في وقت مبكر جداً.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EF0411B3-E7EB-0B86-F9A3-DF0F4D2CDCF2}"/>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2905833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1" name="Text Box 11"/>
          <p:cNvSpPr txBox="1">
            <a:spLocks noChangeArrowheads="1"/>
          </p:cNvSpPr>
          <p:nvPr/>
        </p:nvSpPr>
        <p:spPr bwMode="auto">
          <a:xfrm>
            <a:off x="228600" y="1352577"/>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5.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إن الإسم المستعار في رسالة بطرس الثانية يتم تنفيذه باستمرار من خلال التركيز الشديد على التأليف البطرسي (كوميل، 433)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2" name="Text Box 12"/>
          <p:cNvSpPr txBox="1">
            <a:spLocks noChangeArrowheads="1"/>
          </p:cNvSpPr>
          <p:nvPr/>
        </p:nvSpPr>
        <p:spPr bwMode="auto">
          <a:xfrm rot="300000">
            <a:off x="201650" y="3096400"/>
            <a:ext cx="8041789"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بطريقة ليبرالية نموذجية ينكر كوميل الأدلة، إذا لم تؤكد الرسالة على التأليف البطرسي فستكون زائفة، وحتى لو فعلت ذلك فهي مشبوهة، هذا المنطق يمجد التخمينات المسبقة حول الحقيقة النصية.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7C00B305-C425-C7B4-EEAB-45FEE8A7286E}"/>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25290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2"/>
                                        </p:tgtEl>
                                        <p:attrNameLst>
                                          <p:attrName>style.visibility</p:attrName>
                                        </p:attrNameLst>
                                      </p:cBhvr>
                                      <p:to>
                                        <p:strVal val="visible"/>
                                      </p:to>
                                    </p:set>
                                    <p:anim calcmode="lin" valueType="num">
                                      <p:cBhvr>
                                        <p:cTn id="7" dur="500" fill="hold"/>
                                        <p:tgtEl>
                                          <p:spTgt spid="25612"/>
                                        </p:tgtEl>
                                        <p:attrNameLst>
                                          <p:attrName>ppt_w</p:attrName>
                                        </p:attrNameLst>
                                      </p:cBhvr>
                                      <p:tavLst>
                                        <p:tav tm="0">
                                          <p:val>
                                            <p:fltVal val="0"/>
                                          </p:val>
                                        </p:tav>
                                        <p:tav tm="100000">
                                          <p:val>
                                            <p:strVal val="#ppt_w"/>
                                          </p:val>
                                        </p:tav>
                                      </p:tavLst>
                                    </p:anim>
                                    <p:anim calcmode="lin" valueType="num">
                                      <p:cBhvr>
                                        <p:cTn id="8" dur="500" fill="hold"/>
                                        <p:tgtEl>
                                          <p:spTgt spid="256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3" name="Text Box 13"/>
          <p:cNvSpPr txBox="1">
            <a:spLocks noChangeArrowheads="1"/>
          </p:cNvSpPr>
          <p:nvPr/>
        </p:nvSpPr>
        <p:spPr bwMode="auto">
          <a:xfrm>
            <a:off x="381000" y="1768475"/>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6.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لم يتم ذكر بطرس الثانية في أي مكان في القرن الثاني على الرغم من تأكيدها الشديد على التأليف البطرسي.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4" name="Text Box 14"/>
          <p:cNvSpPr txBox="1">
            <a:spLocks noChangeArrowheads="1"/>
          </p:cNvSpPr>
          <p:nvPr/>
        </p:nvSpPr>
        <p:spPr bwMode="auto">
          <a:xfrm rot="300000">
            <a:off x="282560" y="4136768"/>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إن عدم الذكر من قبل الأفراد والمجامع والقوانين الأولى للموضوع يدل فقط على أنه بينما قبلها معظمهم اعترض عليها البعض. لم يتم رفض الرسالة أبداً، لذلك يجب أن تكون للأدلة الداخلية الأولوية على الحجج التي تأتي من الصمت.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D5CE165F-8A34-7EEF-C868-8826572E5FAA}"/>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258360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500" fill="hold"/>
                                        <p:tgtEl>
                                          <p:spTgt spid="25614"/>
                                        </p:tgtEl>
                                        <p:attrNameLst>
                                          <p:attrName>ppt_w</p:attrName>
                                        </p:attrNameLst>
                                      </p:cBhvr>
                                      <p:tavLst>
                                        <p:tav tm="0">
                                          <p:val>
                                            <p:fltVal val="0"/>
                                          </p:val>
                                        </p:tav>
                                        <p:tav tm="100000">
                                          <p:val>
                                            <p:strVal val="#ppt_w"/>
                                          </p:val>
                                        </p:tav>
                                      </p:tavLst>
                                    </p:anim>
                                    <p:anim calcmode="lin" valueType="num">
                                      <p:cBhvr>
                                        <p:cTn id="8"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3"/>
          <p:cNvSpPr>
            <a:spLocks noGrp="1" noChangeArrowheads="1"/>
          </p:cNvSpPr>
          <p:nvPr>
            <p:ph type="title" idx="4294967295"/>
          </p:nvPr>
        </p:nvSpPr>
        <p:spPr/>
        <p:txBody>
          <a:bodyPr/>
          <a:lstStyle/>
          <a:p>
            <a:pPr eaLnBrk="1" hangingPunct="1"/>
            <a:r>
              <a:rPr lang="en-US">
                <a:ea typeface="ＭＳ Ｐゴシック" charset="0"/>
              </a:rPr>
              <a:t>Authorship - Conclusion</a:t>
            </a:r>
          </a:p>
        </p:txBody>
      </p:sp>
      <p:sp>
        <p:nvSpPr>
          <p:cNvPr id="43417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4179"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4180"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4181" name="Text Box 7"/>
          <p:cNvSpPr txBox="1">
            <a:spLocks noChangeArrowheads="1"/>
          </p:cNvSpPr>
          <p:nvPr/>
        </p:nvSpPr>
        <p:spPr bwMode="auto">
          <a:xfrm>
            <a:off x="381000" y="1752600"/>
            <a:ext cx="83820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الخلاصة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في حين شكك البعض في أصالة بطرس 2، فإن الدليل (خاصة الداخلي) </a:t>
            </a:r>
            <a:r>
              <a:rPr lang="ar-JO" altLang="zh-CN" b="1" dirty="0">
                <a:solidFill>
                  <a:srgbClr val="FFFFFF"/>
                </a:solidFill>
                <a:latin typeface="Arial" panose="020B0604020202020204" pitchFamily="34" charset="0"/>
                <a:ea typeface="SimSun" charset="0"/>
                <a:cs typeface="Arial" panose="020B0604020202020204" pitchFamily="34" charset="0"/>
              </a:rPr>
              <a:t>ي</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ظهر أن بطرس كتب بالفعل هذه الرسالة التي تحمل اسمه. يتفوق السفر بشكل ملحوظ على الكتب الزائفة المنسوبة إلى بطرس: إنجيل بطرس، وعظات بطرس، وأعمال بطرس، ورؤيا بطرس. كما تم التأكد من أصالة الرسالة من خلال لغتها التي تشبه كلام بطرس في سفر أعمال الرسل.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418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370906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3"/>
          <p:cNvSpPr>
            <a:spLocks noGrp="1" noChangeArrowheads="1"/>
          </p:cNvSpPr>
          <p:nvPr>
            <p:ph type="title" idx="4294967295"/>
          </p:nvPr>
        </p:nvSpPr>
        <p:spPr/>
        <p:txBody>
          <a:bodyPr/>
          <a:lstStyle/>
          <a:p>
            <a:pPr eaLnBrk="1" hangingPunct="1"/>
            <a:r>
              <a:rPr lang="en-US">
                <a:ea typeface="ＭＳ Ｐゴシック" charset="0"/>
              </a:rPr>
              <a:t>Circumstances 1</a:t>
            </a:r>
          </a:p>
        </p:txBody>
      </p:sp>
      <p:sp>
        <p:nvSpPr>
          <p:cNvPr id="436226" name="Rectangle 2"/>
          <p:cNvSpPr>
            <a:spLocks noChangeArrowheads="1"/>
          </p:cNvSpPr>
          <p:nvPr/>
        </p:nvSpPr>
        <p:spPr bwMode="auto">
          <a:xfrm>
            <a:off x="36512"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6227"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6228" name="Text Box 6"/>
          <p:cNvSpPr txBox="1">
            <a:spLocks noChangeArrowheads="1"/>
          </p:cNvSpPr>
          <p:nvPr/>
        </p:nvSpPr>
        <p:spPr bwMode="auto">
          <a:xfrm>
            <a:off x="4053637" y="76200"/>
            <a:ext cx="112562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الظروف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659" name="Text Box 11"/>
          <p:cNvSpPr txBox="1">
            <a:spLocks noChangeArrowheads="1"/>
          </p:cNvSpPr>
          <p:nvPr/>
        </p:nvSpPr>
        <p:spPr bwMode="auto">
          <a:xfrm rot="770696">
            <a:off x="4252934" y="2587532"/>
            <a:ext cx="4914900" cy="156966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الأصل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يتفق كل من المحافظين والنقاد على أن الدليل على أصل رسالة بطرس الأولى في روما ينطبق بلا شك على بطرس الثانية أيضاً.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660" name="Text Box 12"/>
          <p:cNvSpPr txBox="1">
            <a:spLocks noChangeArrowheads="1"/>
          </p:cNvSpPr>
          <p:nvPr/>
        </p:nvSpPr>
        <p:spPr bwMode="auto">
          <a:xfrm>
            <a:off x="0" y="4370328"/>
            <a:ext cx="9144000" cy="1938992"/>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المستلمين</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defRPr/>
            </a:pPr>
            <a:r>
              <a:rPr lang="ar-JO" b="1" dirty="0">
                <a:solidFill>
                  <a:srgbClr val="FFFFFF"/>
                </a:solidFill>
                <a:latin typeface="Arial" panose="020B0604020202020204" pitchFamily="34" charset="0"/>
                <a:ea typeface="SimSun" charset="0"/>
                <a:cs typeface="Arial" panose="020B0604020202020204" pitchFamily="34" charset="0"/>
              </a:rPr>
              <a:t>في 1 بطرس يخاطب الرسول مختاري الله، الغرباء في العالم، المشتتين في بنتس وغلاطية وكبدوكية وآسيا وبيثينية (1 بط 1: 1ب). من المحتمل أن القراء كانوا من اليهود (الأقلية) والأمم (الأغلبية) الذين رعاهم بطرس نفسه (راجع ملاحظات 1 بطرس) وفي 2 بطرس يخاطب نفس المجموعة (2 بط 3: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623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36229" name="Text Box 10"/>
          <p:cNvSpPr txBox="1">
            <a:spLocks noChangeArrowheads="1"/>
          </p:cNvSpPr>
          <p:nvPr/>
        </p:nvSpPr>
        <p:spPr bwMode="auto">
          <a:xfrm rot="-1200000">
            <a:off x="88378" y="1310971"/>
            <a:ext cx="5576500" cy="1569660"/>
          </a:xfrm>
          <a:prstGeom prst="rect">
            <a:avLst/>
          </a:prstGeom>
          <a:solidFill>
            <a:srgbClr val="00008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التاريخ</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استشهد بطرس في ربيع عام 64 م، لذلك من المحتمل أن تكون رسالة بطرس الثانية قد كتبت في نفس العام كما كانت قبل وقت قصير من وفاته (2 بط 1: 13-15)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74728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8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يكافأ المؤمنون المخلصون:</a:t>
            </a:r>
            <a:endParaRPr kumimoji="0" lang="en-US" sz="4000" u="none" strike="noStrike" kern="1200" cap="none" spc="0" normalizeH="0" baseline="0" noProof="0" dirty="0">
              <a:ln>
                <a:noFill/>
              </a:ln>
              <a:solidFill>
                <a:srgbClr val="FFFFFF"/>
              </a:solidFill>
              <a:effectLst>
                <a:glow rad="127000">
                  <a:srgbClr val="000000"/>
                </a:glow>
              </a:effectLst>
              <a:uLnTx/>
              <a:uFillTx/>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لأنه هكذا يقدم لكم بسعة دخول إلى ملكوت ربنا ومخلصنا يسوع المسيح الأبدي. (1: 11)</a:t>
            </a:r>
            <a:endParaRPr kumimoji="0" lang="en-US" sz="4000" u="none" strike="noStrike" kern="1200" cap="none" spc="0" normalizeH="0" baseline="0" noProof="0" dirty="0">
              <a:ln>
                <a:noFill/>
              </a:ln>
              <a:solidFill>
                <a:srgbClr val="FFFFFF"/>
              </a:solidFill>
              <a:effectLst>
                <a:glow rad="127000">
                  <a:srgbClr val="000000"/>
                </a:glow>
              </a:effectLst>
              <a:uLnTx/>
              <a:uFillTx/>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7152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algn="ctr" eaLnBrk="1" hangingPunct="1"/>
            <a:r>
              <a:rPr lang="ar-JO" sz="3600" dirty="0">
                <a:ea typeface="ＭＳ Ｐゴシック" charset="0"/>
              </a:rPr>
              <a:t>رسالة دورية من بطرس إلى تركيا...</a:t>
            </a:r>
            <a:endParaRPr lang="en-US" sz="3600" dirty="0">
              <a:ea typeface="ＭＳ Ｐゴシック"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41798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
          <p:cNvSpPr>
            <a:spLocks noGrp="1" noChangeArrowheads="1"/>
          </p:cNvSpPr>
          <p:nvPr>
            <p:ph type="title"/>
          </p:nvPr>
        </p:nvSpPr>
        <p:spPr/>
        <p:txBody>
          <a:bodyPr/>
          <a:lstStyle/>
          <a:p>
            <a:pPr eaLnBrk="1" hangingPunct="1"/>
            <a:r>
              <a:rPr lang="en-US">
                <a:ea typeface="ＭＳ Ｐゴシック" charset="0"/>
              </a:rPr>
              <a:t>Occasion</a:t>
            </a:r>
          </a:p>
        </p:txBody>
      </p:sp>
      <p:sp>
        <p:nvSpPr>
          <p:cNvPr id="439298"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9299" name="Text Box 6"/>
          <p:cNvSpPr txBox="1">
            <a:spLocks noChangeArrowheads="1"/>
          </p:cNvSpPr>
          <p:nvPr/>
        </p:nvSpPr>
        <p:spPr bwMode="auto">
          <a:xfrm>
            <a:off x="4044018"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المناسبة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8681" name="Text Box 9"/>
          <p:cNvSpPr txBox="1">
            <a:spLocks noChangeArrowheads="1"/>
          </p:cNvSpPr>
          <p:nvPr/>
        </p:nvSpPr>
        <p:spPr bwMode="auto">
          <a:xfrm>
            <a:off x="0" y="1003300"/>
            <a:ext cx="9144000" cy="4893647"/>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يؤكد بطرس ثانية أن هذه الأرض ليست بيتنا (1: 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لم يقم بالإشارة إلى سجنه لكنه لا زال يتوقع أن تنهي الإضطهادات حياته (1: 14-15أ)،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وهذا ما حدث.</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خلال شهور من تسجيل هذه الرسالة، تم إحراق روما (19 تموز 64) واستخدم نيرون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المسيحيين ككبش فداء.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ذكر بطرس قرائه قبل موته القريب بالحقائق التي عرفوها (1: 12، 15ب، 3: 17أ)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لتحفيزهم على التفكير السليم (3: 1ب) ــــ في كل من معرفة الخطأ (3: 17) والحق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(3: 18).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r" rtl="1" eaLnBrk="1" hangingPunct="1">
              <a:buFontTx/>
              <a:buChar char="•"/>
              <a:defRPr/>
            </a:pPr>
            <a:r>
              <a:rPr lang="ar-JO" altLang="zh-CN" b="1" dirty="0">
                <a:solidFill>
                  <a:srgbClr val="FFFFFF"/>
                </a:solidFill>
                <a:latin typeface="Arial" panose="020B0604020202020204" pitchFamily="34" charset="0"/>
                <a:ea typeface="SimSun" charset="0"/>
                <a:cs typeface="Arial" panose="020B0604020202020204" pitchFamily="34" charset="0"/>
              </a:rPr>
              <a:t> من المثير للإهتمام أن اهتمامه كان منصباً على العقيدة السليمة أثناء الألم.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93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7199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681">
                                            <p:txEl>
                                              <p:pRg st="3" end="3"/>
                                            </p:txEl>
                                          </p:spTgt>
                                        </p:tgtEl>
                                        <p:attrNameLst>
                                          <p:attrName>style.visibility</p:attrName>
                                        </p:attrNameLst>
                                      </p:cBhvr>
                                      <p:to>
                                        <p:strVal val="visible"/>
                                      </p:to>
                                    </p:set>
                                    <p:anim calcmode="lin" valueType="num">
                                      <p:cBhvr additive="base">
                                        <p:cTn id="17" dur="500" fill="hold"/>
                                        <p:tgtEl>
                                          <p:spTgt spid="2868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8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81">
                                            <p:txEl>
                                              <p:pRg st="5" end="5"/>
                                            </p:txEl>
                                          </p:spTgt>
                                        </p:tgtEl>
                                        <p:attrNameLst>
                                          <p:attrName>style.visibility</p:attrName>
                                        </p:attrNameLst>
                                      </p:cBhvr>
                                      <p:to>
                                        <p:strVal val="visible"/>
                                      </p:to>
                                    </p:set>
                                    <p:anim calcmode="lin" valueType="num">
                                      <p:cBhvr additive="base">
                                        <p:cTn id="23" dur="500" fill="hold"/>
                                        <p:tgtEl>
                                          <p:spTgt spid="28681">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81">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8681">
                                            <p:txEl>
                                              <p:pRg st="6" end="6"/>
                                            </p:txEl>
                                          </p:spTgt>
                                        </p:tgtEl>
                                        <p:attrNameLst>
                                          <p:attrName>style.visibility</p:attrName>
                                        </p:attrNameLst>
                                      </p:cBhvr>
                                      <p:to>
                                        <p:strVal val="visible"/>
                                      </p:to>
                                    </p:set>
                                    <p:anim calcmode="lin" valueType="num">
                                      <p:cBhvr additive="base">
                                        <p:cTn id="27"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8681">
                                            <p:txEl>
                                              <p:pRg st="8" end="8"/>
                                            </p:txEl>
                                          </p:spTgt>
                                        </p:tgtEl>
                                        <p:attrNameLst>
                                          <p:attrName>style.visibility</p:attrName>
                                        </p:attrNameLst>
                                      </p:cBhvr>
                                      <p:to>
                                        <p:strVal val="visible"/>
                                      </p:to>
                                    </p:set>
                                    <p:anim calcmode="lin" valueType="num">
                                      <p:cBhvr additive="base">
                                        <p:cTn id="33"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8681">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8681">
                                            <p:txEl>
                                              <p:pRg st="9" end="9"/>
                                            </p:txEl>
                                          </p:spTgt>
                                        </p:tgtEl>
                                        <p:attrNameLst>
                                          <p:attrName>style.visibility</p:attrName>
                                        </p:attrNameLst>
                                      </p:cBhvr>
                                      <p:to>
                                        <p:strVal val="visible"/>
                                      </p:to>
                                    </p:set>
                                    <p:anim calcmode="lin" valueType="num">
                                      <p:cBhvr additive="base">
                                        <p:cTn id="37" dur="500" fill="hold"/>
                                        <p:tgtEl>
                                          <p:spTgt spid="28681">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81">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8681">
                                            <p:txEl>
                                              <p:pRg st="10" end="10"/>
                                            </p:txEl>
                                          </p:spTgt>
                                        </p:tgtEl>
                                        <p:attrNameLst>
                                          <p:attrName>style.visibility</p:attrName>
                                        </p:attrNameLst>
                                      </p:cBhvr>
                                      <p:to>
                                        <p:strVal val="visible"/>
                                      </p:to>
                                    </p:set>
                                    <p:anim calcmode="lin" valueType="num">
                                      <p:cBhvr additive="base">
                                        <p:cTn id="41" dur="500" fill="hold"/>
                                        <p:tgtEl>
                                          <p:spTgt spid="28681">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868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8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36"/>
          <p:cNvSpPr>
            <a:spLocks noGrp="1" noChangeArrowheads="1"/>
          </p:cNvSpPr>
          <p:nvPr>
            <p:ph type="title" idx="4294967295"/>
          </p:nvPr>
        </p:nvSpPr>
        <p:spPr/>
        <p:txBody>
          <a:bodyPr/>
          <a:lstStyle/>
          <a:p>
            <a:pPr eaLnBrk="1" hangingPunct="1"/>
            <a:r>
              <a:rPr lang="en-US">
                <a:ea typeface="ＭＳ Ｐゴシック" charset="0"/>
              </a:rPr>
              <a:t>Argument</a:t>
            </a:r>
          </a:p>
        </p:txBody>
      </p:sp>
      <p:sp>
        <p:nvSpPr>
          <p:cNvPr id="440322"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30755" name="Text Box 35"/>
          <p:cNvSpPr txBox="1">
            <a:spLocks noChangeArrowheads="1"/>
          </p:cNvSpPr>
          <p:nvPr/>
        </p:nvSpPr>
        <p:spPr bwMode="auto">
          <a:xfrm>
            <a:off x="0" y="762000"/>
            <a:ext cx="9144000" cy="3785652"/>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تركز بطرس الثانية على المعرفة كما هو واضح في ذكر كلمة المعرفة في 16 مكاناً في الرسالة.</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يريد بطرس من قرائه أن يمتلكوا </a:t>
            </a:r>
            <a:r>
              <a:rPr lang="ar-JO" altLang="zh-CN" b="1" u="sng" dirty="0">
                <a:solidFill>
                  <a:srgbClr val="FFFFFF"/>
                </a:solidFill>
                <a:latin typeface="Arial" panose="020B0604020202020204" pitchFamily="34" charset="0"/>
                <a:ea typeface="SimSun" charset="0"/>
                <a:cs typeface="Arial" panose="020B0604020202020204" pitchFamily="34" charset="0"/>
              </a:rPr>
              <a:t>المعرفة في ثلاثة مناطق</a:t>
            </a:r>
            <a:r>
              <a:rPr lang="ar-JO" altLang="zh-CN" b="1" dirty="0">
                <a:solidFill>
                  <a:srgbClr val="FFFFFF"/>
                </a:solidFill>
                <a:latin typeface="Arial" panose="020B0604020202020204" pitchFamily="34" charset="0"/>
                <a:ea typeface="SimSun" charset="0"/>
                <a:cs typeface="Arial" panose="020B0604020202020204" pitchFamily="34" charset="0"/>
              </a:rPr>
              <a:t>:</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1"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1. </a:t>
            </a:r>
            <a:r>
              <a:rPr lang="ar-JO" altLang="zh-CN" b="1" noProof="0" dirty="0">
                <a:solidFill>
                  <a:srgbClr val="FFFFFF"/>
                </a:solidFill>
                <a:latin typeface="Arial" panose="020B0604020202020204" pitchFamily="34" charset="0"/>
                <a:ea typeface="SimSun" charset="0"/>
                <a:cs typeface="Arial" panose="020B0604020202020204" pitchFamily="34" charset="0"/>
              </a:rPr>
              <a:t>معرفة </a:t>
            </a:r>
            <a:r>
              <a:rPr lang="ar-JO" altLang="zh-CN" b="1" noProof="0" dirty="0">
                <a:solidFill>
                  <a:srgbClr val="FFFF00"/>
                </a:solidFill>
                <a:latin typeface="Arial" panose="020B0604020202020204" pitchFamily="34" charset="0"/>
                <a:ea typeface="SimSun" charset="0"/>
                <a:cs typeface="Arial" panose="020B0604020202020204" pitchFamily="34" charset="0"/>
              </a:rPr>
              <a:t>الله واختياره </a:t>
            </a:r>
            <a:r>
              <a:rPr lang="ar-JO" altLang="zh-CN" b="1" noProof="0" dirty="0">
                <a:solidFill>
                  <a:srgbClr val="FFFFFF"/>
                </a:solidFill>
                <a:latin typeface="Arial" panose="020B0604020202020204" pitchFamily="34" charset="0"/>
                <a:ea typeface="SimSun" charset="0"/>
                <a:cs typeface="Arial" panose="020B0604020202020204" pitchFamily="34" charset="0"/>
              </a:rPr>
              <a:t>لهم (الإصحاح 1)</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1"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2. معرفة خصائص ودمار </a:t>
            </a:r>
            <a:r>
              <a:rPr lang="ar-JO" altLang="zh-CN" b="1" dirty="0">
                <a:solidFill>
                  <a:srgbClr val="FFFF00"/>
                </a:solidFill>
                <a:latin typeface="Arial" panose="020B0604020202020204" pitchFamily="34" charset="0"/>
                <a:ea typeface="SimSun" charset="0"/>
                <a:cs typeface="Arial" panose="020B0604020202020204" pitchFamily="34" charset="0"/>
              </a:rPr>
              <a:t>المعلمين الكذبة </a:t>
            </a:r>
            <a:r>
              <a:rPr lang="ar-JO" altLang="zh-CN" b="1" dirty="0">
                <a:solidFill>
                  <a:srgbClr val="FFFFFF"/>
                </a:solidFill>
                <a:latin typeface="Arial" panose="020B0604020202020204" pitchFamily="34" charset="0"/>
                <a:ea typeface="SimSun" charset="0"/>
                <a:cs typeface="Arial" panose="020B0604020202020204" pitchFamily="34" charset="0"/>
              </a:rPr>
              <a:t>المستقبلي (الإصحاح 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a:t>
            </a:r>
            <a:r>
              <a:rPr kumimoji="0" lang="ar-JO" sz="24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معرفة </a:t>
            </a:r>
            <a:r>
              <a:rPr kumimoji="0" lang="ar-JO" sz="2400" b="1" u="none" strike="noStrike" kern="1200" cap="none" spc="0" normalizeH="0" noProof="0" dirty="0">
                <a:ln>
                  <a:noFill/>
                </a:ln>
                <a:solidFill>
                  <a:srgbClr val="FFFF00"/>
                </a:solidFill>
                <a:effectLst/>
                <a:uLnTx/>
                <a:uFillTx/>
                <a:latin typeface="Arial" panose="020B0604020202020204" pitchFamily="34" charset="0"/>
                <a:ea typeface="SimSun" charset="0"/>
                <a:cs typeface="Arial" panose="020B0604020202020204" pitchFamily="34" charset="0"/>
              </a:rPr>
              <a:t>رجوع المسيح </a:t>
            </a:r>
            <a:r>
              <a:rPr kumimoji="0" lang="ar-JO" sz="24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ومجيء يوم الرب (الإصحاح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0324"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0325" name="Text Box 6"/>
          <p:cNvSpPr txBox="1">
            <a:spLocks noChangeArrowheads="1"/>
          </p:cNvSpPr>
          <p:nvPr/>
        </p:nvSpPr>
        <p:spPr bwMode="auto">
          <a:xfrm>
            <a:off x="4188210" y="76200"/>
            <a:ext cx="87235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الحجة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0326"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0758" name="Picture 38" descr="j0339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8424" y="2286000"/>
            <a:ext cx="755576"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866775"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24600" y="38862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30" name="Text Box 44"/>
          <p:cNvSpPr txBox="1">
            <a:spLocks noChangeArrowheads="1"/>
          </p:cNvSpPr>
          <p:nvPr/>
        </p:nvSpPr>
        <p:spPr bwMode="auto">
          <a:xfrm>
            <a:off x="1219200" y="5754688"/>
            <a:ext cx="7391400" cy="830997"/>
          </a:xfrm>
          <a:prstGeom prst="rect">
            <a:avLst/>
          </a:prstGeom>
          <a:solidFill>
            <a:srgbClr val="9E06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هذه المعرفة يجب أن تتم بالسلوك التقي والحذر من الهرطقة</a:t>
            </a:r>
            <a:b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17-18).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58636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uiExpand="1"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ea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2371"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2"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050370"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الفرضية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الإرتداد</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اختيار الله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ا</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عرف هذه الأشياء لمحاربة البدع</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4734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1767"/>
                                        </p:tgtEl>
                                        <p:attrNameLst>
                                          <p:attrName>style.visibility</p:attrName>
                                        </p:attrNameLst>
                                      </p:cBhvr>
                                      <p:to>
                                        <p:strVal val="visible"/>
                                      </p:to>
                                    </p:set>
                                    <p:anim calcmode="lin" valueType="num">
                                      <p:cBhvr additive="base">
                                        <p:cTn id="32" dur="500" fill="hold"/>
                                        <p:tgtEl>
                                          <p:spTgt spid="31767"/>
                                        </p:tgtEl>
                                        <p:attrNameLst>
                                          <p:attrName>ppt_x</p:attrName>
                                        </p:attrNameLst>
                                      </p:cBhvr>
                                      <p:tavLst>
                                        <p:tav tm="0">
                                          <p:val>
                                            <p:strVal val="#ppt_x"/>
                                          </p:val>
                                        </p:tav>
                                        <p:tav tm="100000">
                                          <p:val>
                                            <p:strVal val="#ppt_x"/>
                                          </p:val>
                                        </p:tav>
                                      </p:tavLst>
                                    </p:anim>
                                    <p:anim calcmode="lin" valueType="num">
                                      <p:cBhvr additive="base">
                                        <p:cTn id="33"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ea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442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3754599" y="76200"/>
            <a:ext cx="173957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6875" name="Text Box 11"/>
          <p:cNvSpPr txBox="1">
            <a:spLocks noChangeArrowheads="1"/>
          </p:cNvSpPr>
          <p:nvPr/>
        </p:nvSpPr>
        <p:spPr bwMode="auto">
          <a:xfrm>
            <a:off x="342900" y="1324035"/>
            <a:ext cx="8458200" cy="1569660"/>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لكي ننمو في النعمة بدلاً من الإستسلام للتعاليم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نحتاج أن نعرف أن يسوع قد اختارنا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وسوف يدين المرتدين عند عودته.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863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19"/>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Outline</a:t>
            </a:r>
          </a:p>
        </p:txBody>
      </p:sp>
      <p:sp>
        <p:nvSpPr>
          <p:cNvPr id="44646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6467"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6468" name="Text Box 5"/>
          <p:cNvSpPr txBox="1">
            <a:spLocks noChangeArrowheads="1"/>
          </p:cNvSpPr>
          <p:nvPr/>
        </p:nvSpPr>
        <p:spPr bwMode="auto">
          <a:xfrm>
            <a:off x="7507606" y="228600"/>
            <a:ext cx="13789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288-289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6469" name="Text Box 6"/>
          <p:cNvSpPr txBox="1">
            <a:spLocks noChangeArrowheads="1"/>
          </p:cNvSpPr>
          <p:nvPr/>
        </p:nvSpPr>
        <p:spPr bwMode="auto">
          <a:xfrm>
            <a:off x="4045575" y="762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الملخص</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32783" name="Text Box 15"/>
          <p:cNvSpPr txBox="1">
            <a:spLocks noChangeArrowheads="1"/>
          </p:cNvSpPr>
          <p:nvPr/>
        </p:nvSpPr>
        <p:spPr bwMode="auto">
          <a:xfrm>
            <a:off x="381000" y="815975"/>
            <a:ext cx="8382000" cy="1200329"/>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(الإصحاح 1) يؤكد بطرس لقرائه أن معرفتهم بالله واختياره لهم له أساس قوي، كما يزودهم بكل ما يحتاجونه للتقوى، حتى يستطيعوا أن يحاربوا بنجاح، ضد التعليم الكاذب في وسطهم.</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32784" name="Text Box 16"/>
          <p:cNvSpPr txBox="1">
            <a:spLocks noChangeArrowheads="1"/>
          </p:cNvSpPr>
          <p:nvPr/>
        </p:nvSpPr>
        <p:spPr bwMode="auto">
          <a:xfrm>
            <a:off x="381000" y="2432050"/>
            <a:ext cx="8382000" cy="1200329"/>
          </a:xfrm>
          <a:prstGeom prst="rect">
            <a:avLst/>
          </a:prstGeom>
          <a:solidFill>
            <a:schemeClr val="tx2"/>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2. (الإصحاح 2) يحذر بطرس من زمن الإرتداد المستقبلي، بوصف مفصل للمعلمين الكذبة، ليؤكد لقرائه أن معرفتهم لله ستكون حاجة هامة لتمييز وهزيمة هؤلاء المرتدين.</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2786" name="Text Box 18"/>
          <p:cNvSpPr txBox="1">
            <a:spLocks noChangeArrowheads="1"/>
          </p:cNvSpPr>
          <p:nvPr/>
        </p:nvSpPr>
        <p:spPr bwMode="auto">
          <a:xfrm>
            <a:off x="381000" y="4048126"/>
            <a:ext cx="8382000" cy="830997"/>
          </a:xfrm>
          <a:prstGeom prst="rect">
            <a:avLst/>
          </a:prstGeom>
          <a:solidFill>
            <a:schemeClr val="tx2"/>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3. (الإصحاح 3) يحث بطرس على العيش المقدس والتقي، المرتكز على معرفة عودة المسيح، ودمار كل شيء في يوم الرب.</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6473"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18933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idx="4294967295"/>
          </p:nvPr>
        </p:nvSpPr>
        <p:spPr/>
        <p:txBody>
          <a:bodyPr/>
          <a:lstStyle/>
          <a:p>
            <a:pPr eaLnBrk="1" hangingPunct="1"/>
            <a:r>
              <a:rPr lang="en-US">
                <a:ea typeface="ＭＳ Ｐゴシック" charset="0"/>
              </a:rPr>
              <a:t>Summary Statement / Application</a:t>
            </a:r>
          </a:p>
        </p:txBody>
      </p:sp>
      <p:sp>
        <p:nvSpPr>
          <p:cNvPr id="44851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5" name="Rectangle 4"/>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6" name="Rectangle 5"/>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7"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8518" name="Text Box 7"/>
          <p:cNvSpPr txBox="1">
            <a:spLocks noChangeArrowheads="1"/>
          </p:cNvSpPr>
          <p:nvPr/>
        </p:nvSpPr>
        <p:spPr bwMode="auto">
          <a:xfrm>
            <a:off x="4074646" y="76200"/>
            <a:ext cx="104868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5849" name="Text Box 9"/>
          <p:cNvSpPr txBox="1">
            <a:spLocks noChangeArrowheads="1"/>
          </p:cNvSpPr>
          <p:nvPr/>
        </p:nvSpPr>
        <p:spPr bwMode="auto">
          <a:xfrm>
            <a:off x="381000" y="838200"/>
            <a:ext cx="8458200" cy="3046988"/>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sz="3200" b="1" dirty="0">
                <a:solidFill>
                  <a:srgbClr val="000000"/>
                </a:solidFill>
                <a:latin typeface="Arial" panose="020B0604020202020204" pitchFamily="34" charset="0"/>
                <a:ea typeface="SimSun" charset="0"/>
                <a:cs typeface="Arial" panose="020B0604020202020204" pitchFamily="34" charset="0"/>
              </a:rPr>
              <a:t>لا تتوقف عن كونك تلميذ الكتاب المقدس، لأنك إن فعلت ستتوقف عن النمو في النعمة، وسوف تتهاون في النهاية مع الهرطقة و/أو تروج لها.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000000"/>
                </a:solidFill>
                <a:latin typeface="Arial" panose="020B0604020202020204" pitchFamily="34" charset="0"/>
                <a:ea typeface="SimSun" charset="0"/>
                <a:cs typeface="Arial" panose="020B0604020202020204" pitchFamily="34" charset="0"/>
              </a:rPr>
              <a:t>ما هي الأمور الجديدة في كلمة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000000"/>
                </a:solidFill>
                <a:latin typeface="Arial" panose="020B0604020202020204" pitchFamily="34" charset="0"/>
                <a:ea typeface="SimSun" charset="0"/>
                <a:cs typeface="Arial" panose="020B0604020202020204" pitchFamily="34" charset="0"/>
              </a:rPr>
              <a:t>والتي علمك إياها الله مؤخراً؟</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8520"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8521" name="Picture 11" descr="j02504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56063"/>
            <a:ext cx="311150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8563"/>
            <a:ext cx="1066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296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idx="4294967295"/>
          </p:nvPr>
        </p:nvSpPr>
        <p:spPr>
          <a:xfrm>
            <a:off x="107504" y="-1251520"/>
            <a:ext cx="9289032" cy="1143000"/>
          </a:xfrm>
        </p:spPr>
        <p:txBody>
          <a:bodyPr/>
          <a:lstStyle/>
          <a:p>
            <a:pPr eaLnBrk="1" hangingPunct="1"/>
            <a:r>
              <a:rPr lang="en-US">
                <a:ea typeface="ＭＳ Ｐゴシック" charset="0"/>
              </a:rPr>
              <a:t>Summary Statement / Application</a:t>
            </a:r>
          </a:p>
        </p:txBody>
      </p:sp>
      <p:sp>
        <p:nvSpPr>
          <p:cNvPr id="45056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3" name="Rectangle 4"/>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4" name="Rectangle 5"/>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5"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0566" name="Text Box 7"/>
          <p:cNvSpPr txBox="1">
            <a:spLocks noChangeArrowheads="1"/>
          </p:cNvSpPr>
          <p:nvPr/>
        </p:nvSpPr>
        <p:spPr bwMode="auto">
          <a:xfrm>
            <a:off x="3770777" y="76200"/>
            <a:ext cx="1677062"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أسئلة نقاشية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7112" name="Text Box 8"/>
          <p:cNvSpPr txBox="1">
            <a:spLocks noChangeArrowheads="1"/>
          </p:cNvSpPr>
          <p:nvPr/>
        </p:nvSpPr>
        <p:spPr bwMode="auto">
          <a:xfrm>
            <a:off x="533400" y="890588"/>
            <a:ext cx="8534400" cy="4031873"/>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1. كيف تقدم معرفة أننا مختارون من الله أساساً للنمو في  </a:t>
            </a:r>
          </a:p>
          <a:p>
            <a:pPr marL="0" marR="0" lvl="0" indent="0" algn="r" defTabSz="914400" rtl="0" eaLnBrk="1" fontAlgn="base" latinLnBrk="0" hangingPunct="1">
              <a:lnSpc>
                <a:spcPct val="100000"/>
              </a:lnSpc>
              <a:spcBef>
                <a:spcPct val="0"/>
              </a:spcBef>
              <a:spcAft>
                <a:spcPct val="0"/>
              </a:spcAft>
              <a:buClrTx/>
              <a:buSzTx/>
              <a:tabLst/>
              <a:defRPr/>
            </a:pPr>
            <a:r>
              <a:rPr lang="en-US" altLang="zh-CN" sz="3200" b="1" dirty="0">
                <a:solidFill>
                  <a:srgbClr val="FFFFFF"/>
                </a:solidFill>
                <a:latin typeface="Arial" panose="020B0604020202020204" pitchFamily="34" charset="0"/>
                <a:ea typeface="SimSun" charset="0"/>
                <a:cs typeface="Arial" panose="020B0604020202020204" pitchFamily="34" charset="0"/>
              </a:rPr>
              <a:t>  </a:t>
            </a:r>
            <a:r>
              <a:rPr lang="ar-JO" altLang="zh-CN" sz="3200" b="1" dirty="0">
                <a:solidFill>
                  <a:srgbClr val="FFFFFF"/>
                </a:solidFill>
                <a:latin typeface="Arial" panose="020B0604020202020204" pitchFamily="34" charset="0"/>
                <a:ea typeface="SimSun" charset="0"/>
                <a:cs typeface="Arial" panose="020B0604020202020204" pitchFamily="34" charset="0"/>
              </a:rPr>
              <a:t>    معرفة الرب (1: 12-21)؟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2. لماذا يعتبر الإيمان برجوع المسيح مهماً جداً للنمو في </a:t>
            </a:r>
          </a:p>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    المعرفة (3: 1-4)</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3. ماذا يعني أن ننمو في النعمة (3: 18)؟ كيف يمكن للمرء </a:t>
            </a:r>
          </a:p>
          <a:p>
            <a:pPr marL="0" marR="0" lvl="0" indent="0" algn="r" defTabSz="914400" rtl="1"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    عمل ذلك؟</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50568"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50569" name="Picture 12" descr="j023475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96200" y="5334000"/>
            <a:ext cx="1157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70" name="Picture 13" descr="j0283603"/>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52400" y="1765300"/>
            <a:ext cx="12954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300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2" name="Rectangle 4"/>
          <p:cNvSpPr>
            <a:spLocks noChangeArrowheads="1"/>
          </p:cNvSpPr>
          <p:nvPr/>
        </p:nvSpPr>
        <p:spPr bwMode="auto">
          <a:xfrm>
            <a:off x="0" y="30163"/>
            <a:ext cx="7696200" cy="738187"/>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3" name="Rectangle 5"/>
          <p:cNvSpPr>
            <a:spLocks noGrp="1" noChangeArrowheads="1"/>
          </p:cNvSpPr>
          <p:nvPr>
            <p:ph type="title"/>
          </p:nvPr>
        </p:nvSpPr>
        <p:spPr>
          <a:xfrm>
            <a:off x="76200" y="0"/>
            <a:ext cx="9067800" cy="762000"/>
          </a:xfrm>
        </p:spPr>
        <p:txBody>
          <a:bodyPr/>
          <a:lstStyle/>
          <a:p>
            <a:pPr marL="228600" eaLnBrk="1" hangingPunct="1"/>
            <a:r>
              <a:rPr lang="ar-JO" altLang="zh-CN" dirty="0">
                <a:solidFill>
                  <a:srgbClr val="A50021"/>
                </a:solidFill>
                <a:ea typeface="SimSun" charset="0"/>
                <a:cs typeface="SimSun" charset="0"/>
              </a:rPr>
              <a:t>الملخص</a:t>
            </a:r>
            <a:endParaRPr lang="en-US" dirty="0">
              <a:solidFill>
                <a:srgbClr val="A50021"/>
              </a:solidFill>
              <a:ea typeface="ＭＳ Ｐゴシック" charset="0"/>
              <a:cs typeface="ＭＳ Ｐゴシック" charset="0"/>
            </a:endParaRPr>
          </a:p>
        </p:txBody>
      </p:sp>
      <p:sp>
        <p:nvSpPr>
          <p:cNvPr id="452614" name="Rectangle 6"/>
          <p:cNvSpPr>
            <a:spLocks noChangeArrowheads="1"/>
          </p:cNvSpPr>
          <p:nvPr/>
        </p:nvSpPr>
        <p:spPr bwMode="auto">
          <a:xfrm>
            <a:off x="0" y="463550"/>
            <a:ext cx="1828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12" tIns="1142640" rIns="914112" bIns="114264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aphicFrame>
        <p:nvGraphicFramePr>
          <p:cNvPr id="165895" name="Group 7"/>
          <p:cNvGraphicFramePr>
            <a:graphicFrameLocks noGrp="1"/>
          </p:cNvGraphicFramePr>
          <p:nvPr>
            <p:extLst>
              <p:ext uri="{D42A27DB-BD31-4B8C-83A1-F6EECF244321}">
                <p14:modId xmlns:p14="http://schemas.microsoft.com/office/powerpoint/2010/main" val="2462575730"/>
              </p:ext>
            </p:extLst>
          </p:nvPr>
        </p:nvGraphicFramePr>
        <p:xfrm>
          <a:off x="92075" y="762000"/>
          <a:ext cx="8839200" cy="5456248"/>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tblGrid>
              <a:tr h="914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المؤلف</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سمعان بطرس</a:t>
                      </a:r>
                      <a:endParaRPr kumimoji="0" lang="en-GB"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كالفن:    تلميذ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زملاء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كاتب بإسم مستعار</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التاريخ</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223963" algn="l"/>
                        </a:tabLst>
                      </a:pPr>
                      <a:r>
                        <a:rPr kumimoji="0" lang="ar-JO"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قبل موت بطرس مباشرة</a:t>
                      </a:r>
                    </a:p>
                    <a:p>
                      <a:pPr marL="0" marR="0" lvl="0" indent="0" algn="ctr" defTabSz="914400" rtl="0" eaLnBrk="1" fontAlgn="base" latinLnBrk="0" hangingPunct="1">
                        <a:lnSpc>
                          <a:spcPct val="100000"/>
                        </a:lnSpc>
                        <a:spcBef>
                          <a:spcPct val="0"/>
                        </a:spcBef>
                        <a:spcAft>
                          <a:spcPct val="0"/>
                        </a:spcAft>
                        <a:buClrTx/>
                        <a:buSzTx/>
                        <a:buFontTx/>
                        <a:buNone/>
                        <a:tabLst>
                          <a:tab pos="1223963" algn="l"/>
                        </a:tabLst>
                      </a:pPr>
                      <a:r>
                        <a:rPr kumimoji="0" lang="ar-JO"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(60-64 م)</a:t>
                      </a:r>
                      <a:endParaRPr kumimoji="0" lang="en-GB"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بوخام</a:t>
                      </a:r>
                      <a:br>
                        <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80-90 م</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(على الأغلب بعد موت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80-150 م</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كوميل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125-150 م</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مكان الكتابة</a:t>
                      </a:r>
                      <a:endParaRPr kumimoji="0" lang="en-GB"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روما</a:t>
                      </a:r>
                      <a:endParaRPr kumimoji="0" lang="en-GB"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يشير معظم العلماء إلى مجتمع مسيحي، على الأرجح من الأمم (يعيشون في المجتمع الوثني ويتأثرون به) في آسيا الصغرى - لكن آخرين يشيرون إلى مصر.</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4629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المناسبة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كتب بطرس هذه الرسالة كتذكير بالحقائق التي يعرفها قراءه بالفعل (١: ١٢، ١٥ ب؛ ٣: ١٧ أ) لتحفيزهم على التفكير السليم - معرفة الخطأ وكذلك الحق؛ عالمين أن المتلقين اضطربوا بسبب التعليم الكاذب بينهم.</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67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اللغة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اليونانية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52646" name="Rectangle 38"/>
          <p:cNvSpPr>
            <a:spLocks noChangeArrowheads="1"/>
          </p:cNvSpPr>
          <p:nvPr/>
        </p:nvSpPr>
        <p:spPr bwMode="auto">
          <a:xfrm>
            <a:off x="0" y="4567238"/>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altLang="zh-CN" sz="1200" b="0" i="0" u="sng" strike="noStrike" kern="1200" cap="none" spc="0" normalizeH="0" baseline="0" noProof="0" dirty="0">
                <a:ln>
                  <a:noFill/>
                </a:ln>
                <a:solidFill>
                  <a:srgbClr val="000000"/>
                </a:solidFill>
                <a:effectLst/>
                <a:uLnTx/>
                <a:uFillTx/>
                <a:latin typeface="Times New Roman" charset="0"/>
                <a:ea typeface="SimSun" charset="0"/>
                <a:cs typeface="SimSun" charset="0"/>
              </a:rPr>
            </a:br>
            <a:endParaRPr kumimoji="0" lang="en-GB"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165927" name="WordArt 39"/>
          <p:cNvSpPr>
            <a:spLocks noChangeArrowheads="1" noChangeShapeType="1" noTextEdit="1"/>
          </p:cNvSpPr>
          <p:nvPr/>
        </p:nvSpPr>
        <p:spPr bwMode="auto">
          <a:xfrm>
            <a:off x="5546725" y="5943600"/>
            <a:ext cx="3597275"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بطرس 2</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250058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895"/>
                                        </p:tgtEl>
                                        <p:attrNameLst>
                                          <p:attrName>style.visibility</p:attrName>
                                        </p:attrNameLst>
                                      </p:cBhvr>
                                      <p:to>
                                        <p:strVal val="visible"/>
                                      </p:to>
                                    </p:set>
                                    <p:animEffect transition="in" filter="checkerboard(across)">
                                      <p:cBhvr>
                                        <p:cTn id="31"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ea typeface="ＭＳ Ｐゴシック" charset="0"/>
              </a:rPr>
              <a:t>Key Word / Verse</a:t>
            </a:r>
          </a:p>
        </p:txBody>
      </p:sp>
      <p:sp>
        <p:nvSpPr>
          <p:cNvPr id="2703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270339" name="Text Box 4"/>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284</a:t>
            </a:r>
            <a:endParaRPr lang="en-US" b="1" dirty="0">
              <a:solidFill>
                <a:srgbClr val="000000"/>
              </a:solidFill>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3317103" y="1143000"/>
            <a:ext cx="2260554" cy="1077218"/>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u="sng" dirty="0">
                <a:solidFill>
                  <a:schemeClr val="bg1"/>
                </a:solidFill>
                <a:latin typeface="Arial" panose="020B0604020202020204" pitchFamily="34" charset="0"/>
                <a:ea typeface="SimSun" charset="0"/>
                <a:cs typeface="Arial" panose="020B0604020202020204" pitchFamily="34" charset="0"/>
              </a:rPr>
              <a:t>الكلمة المفتاحية</a:t>
            </a:r>
            <a:endParaRPr lang="en-US" altLang="zh-CN" sz="3200" b="1" dirty="0">
              <a:solidFill>
                <a:schemeClr val="bg1"/>
              </a:solidFill>
              <a:latin typeface="Arial" panose="020B0604020202020204" pitchFamily="34" charset="0"/>
              <a:ea typeface="SimSun" charset="0"/>
              <a:cs typeface="Arial" panose="020B0604020202020204" pitchFamily="34" charset="0"/>
            </a:endParaRPr>
          </a:p>
          <a:p>
            <a:pPr algn="ctr" eaLnBrk="1" hangingPunct="1"/>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المعرفة</a:t>
            </a:r>
            <a:r>
              <a:rPr lang="en-US" altLang="zh-CN" sz="3200" b="1" dirty="0">
                <a:solidFill>
                  <a:srgbClr val="FFFF00"/>
                </a:solidFill>
                <a:latin typeface="Arial" panose="020B0604020202020204" pitchFamily="34" charset="0"/>
                <a:ea typeface="SimSun" charset="0"/>
                <a:cs typeface="Arial" panose="020B0604020202020204" pitchFamily="34" charset="0"/>
              </a:rPr>
              <a:t> </a:t>
            </a:r>
          </a:p>
        </p:txBody>
      </p:sp>
      <p:sp>
        <p:nvSpPr>
          <p:cNvPr id="105478" name="Text Box 6"/>
          <p:cNvSpPr txBox="1">
            <a:spLocks noChangeArrowheads="1"/>
          </p:cNvSpPr>
          <p:nvPr/>
        </p:nvSpPr>
        <p:spPr bwMode="auto">
          <a:xfrm>
            <a:off x="990600" y="2532063"/>
            <a:ext cx="7086600" cy="304698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u="sng" dirty="0">
                <a:solidFill>
                  <a:srgbClr val="FFFFFF"/>
                </a:solidFill>
                <a:latin typeface="Arial" panose="020B0604020202020204" pitchFamily="34" charset="0"/>
                <a:ea typeface="SimSun"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17 فأنتم أيها الأحباء إذ قد سبقتم فعرفتم، احترسوا من أن تنقادوا بضلال الأردياء، فتسقطوا من ثباتكم.</a:t>
            </a: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18 ولكن انموا في النعمة وفي معرفة ربنا ومخلصنا يسوع المسيح</a:t>
            </a:r>
            <a:r>
              <a:rPr lang="ar-JO" altLang="zh-CN" sz="3200" b="1" dirty="0">
                <a:solidFill>
                  <a:srgbClr val="FFFFFF"/>
                </a:solidFill>
                <a:latin typeface="Arial" panose="020B0604020202020204" pitchFamily="34" charset="0"/>
                <a:ea typeface="SimSun" charset="0"/>
                <a:cs typeface="Arial" panose="020B0604020202020204" pitchFamily="34" charset="0"/>
              </a:rPr>
              <a:t>،</a:t>
            </a:r>
            <a:r>
              <a:rPr lang="ar-SA" altLang="zh-CN" sz="3200" b="1" dirty="0">
                <a:solidFill>
                  <a:srgbClr val="FFFFFF"/>
                </a:solidFill>
                <a:latin typeface="Arial" panose="020B0604020202020204" pitchFamily="34" charset="0"/>
                <a:ea typeface="SimSun" charset="0"/>
                <a:cs typeface="Arial" panose="020B0604020202020204" pitchFamily="34" charset="0"/>
              </a:rPr>
              <a:t> له المجد الآن وإلى يوم الدهر. آمين.</a:t>
            </a: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(3: 17- 18).</a:t>
            </a:r>
          </a:p>
        </p:txBody>
      </p:sp>
      <p:sp>
        <p:nvSpPr>
          <p:cNvPr id="270342" name="WordArt 7"/>
          <p:cNvSpPr>
            <a:spLocks noChangeArrowheads="1" noChangeShapeType="1" noTextEdit="1"/>
          </p:cNvSpPr>
          <p:nvPr/>
        </p:nvSpPr>
        <p:spPr bwMode="auto">
          <a:xfrm>
            <a:off x="0" y="404813"/>
            <a:ext cx="3132138" cy="133985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ar-SA" sz="3600" kern="10" dirty="0">
                <a:ln w="9525">
                  <a:round/>
                  <a:headEnd/>
                  <a:tailEnd/>
                </a:ln>
                <a:gradFill rotWithShape="1">
                  <a:gsLst>
                    <a:gs pos="0">
                      <a:srgbClr val="FFE701"/>
                    </a:gs>
                    <a:gs pos="100000">
                      <a:srgbClr val="FE3E02"/>
                    </a:gs>
                  </a:gsLst>
                  <a:lin ang="5400000" scaled="1"/>
                </a:gradFill>
                <a:latin typeface="Impact"/>
                <a:ea typeface="Impact"/>
                <a:cs typeface="Impact"/>
              </a:rPr>
              <a:t>بطرس 2</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270343" name="Picture 8" descr="j029348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796925"/>
            <a:ext cx="2971800" cy="142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سوف يسخر المستهزئون من عصر الكنيسة ومن الكتاب المقدس ومن عودة المسيح، والخليقة والطوفان الكوني (3: 3- 6).  </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352461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algn="r" eaLnBrk="1" hangingPunct="1"/>
            <a:br>
              <a:rPr lang="en-US" sz="3200" dirty="0">
                <a:ea typeface="ＭＳ Ｐゴシック" charset="0"/>
              </a:rPr>
            </a:br>
            <a:r>
              <a:rPr lang="ar-JO" sz="3200" dirty="0">
                <a:ea typeface="ＭＳ Ｐゴシック" charset="0"/>
              </a:rPr>
              <a:t>يستخدم بطرس كل من هذه الكلمات ليظهر كيف أن المعرفة مهمة للمؤمنين ...</a:t>
            </a:r>
            <a:endParaRPr lang="en-US" sz="3200" dirty="0">
              <a:ea typeface="ＭＳ Ｐゴシック" charset="0"/>
            </a:endParaRPr>
          </a:p>
        </p:txBody>
      </p:sp>
      <p:sp>
        <p:nvSpPr>
          <p:cNvPr id="272387" name="Text Box 4"/>
          <p:cNvSpPr txBox="1">
            <a:spLocks noChangeArrowheads="1"/>
          </p:cNvSpPr>
          <p:nvPr/>
        </p:nvSpPr>
        <p:spPr bwMode="auto">
          <a:xfrm>
            <a:off x="8444319"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287</a:t>
            </a:r>
            <a:endParaRPr lang="en-US" b="1" dirty="0">
              <a:solidFill>
                <a:srgbClr val="000000"/>
              </a:solidFill>
              <a:latin typeface="Arial" panose="020B0604020202020204" pitchFamily="34" charset="0"/>
            </a:endParaRPr>
          </a:p>
        </p:txBody>
      </p:sp>
      <p:pic>
        <p:nvPicPr>
          <p:cNvPr id="4" name="Picture 1" descr="Screen Shot 2014-03-11 at 3.18.04 pm.png">
            <a:extLst>
              <a:ext uri="{FF2B5EF4-FFF2-40B4-BE49-F238E27FC236}">
                <a16:creationId xmlns:a16="http://schemas.microsoft.com/office/drawing/2014/main" id="{C6F6B3B5-1EE3-D55B-7C95-62012049AD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3969" y="2001253"/>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F6B96BD-EF8E-4447-8BAC-A5811AF25AC2}"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sp>
        <p:nvSpPr>
          <p:cNvPr id="275459" name="Rectangle 3"/>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F0FDAC08-499B-0947-AADB-172698924622}"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sp>
        <p:nvSpPr>
          <p:cNvPr id="275460"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95F4AE4-6296-DA46-A86D-29B4C8BDEA36}"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pic>
        <p:nvPicPr>
          <p:cNvPr id="275461" name="Picture 5" descr="peter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0"/>
            <a:ext cx="1447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6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endParaRPr>
          </a:p>
        </p:txBody>
      </p:sp>
      <p:pic>
        <p:nvPicPr>
          <p:cNvPr id="275463" name="Picture 7" descr="peter_BW"/>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75464"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7546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ar-JO" sz="4100" dirty="0">
                <a:solidFill>
                  <a:srgbClr val="FFFFFF"/>
                </a:solidFill>
                <a:ea typeface="ＭＳ Ｐゴシック" charset="0"/>
                <a:cs typeface="Arial" panose="020B0604020202020204" pitchFamily="34" charset="0"/>
              </a:rPr>
              <a:t>الآن إلى داخل</a:t>
            </a:r>
            <a:br>
              <a:rPr lang="ar-JO" sz="4100" dirty="0">
                <a:solidFill>
                  <a:srgbClr val="FFFFFF"/>
                </a:solidFill>
                <a:ea typeface="ＭＳ Ｐゴシック" charset="0"/>
                <a:cs typeface="Arial" panose="020B0604020202020204" pitchFamily="34" charset="0"/>
              </a:rPr>
            </a:br>
            <a:r>
              <a:rPr lang="ar-JO" sz="4100" dirty="0">
                <a:solidFill>
                  <a:srgbClr val="FFFFFF"/>
                </a:solidFill>
                <a:ea typeface="ＭＳ Ｐゴシック" charset="0"/>
                <a:cs typeface="Arial" panose="020B0604020202020204" pitchFamily="34" charset="0"/>
              </a:rPr>
              <a:t>محتوى السفر</a:t>
            </a:r>
            <a:endParaRPr lang="en-US" sz="4100" dirty="0">
              <a:solidFill>
                <a:srgbClr val="FFFFFF"/>
              </a:solidFill>
              <a:ea typeface="ＭＳ Ｐゴシック" charset="0"/>
              <a:cs typeface="Arial" panose="020B0604020202020204" pitchFamily="34" charset="0"/>
            </a:endParaRP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4C049-62B0-5CA0-6236-BAD4F86C856B}"/>
            </a:ext>
          </a:extLst>
        </p:cNvPr>
        <p:cNvGrpSpPr/>
        <p:nvPr/>
      </p:nvGrpSpPr>
      <p:grpSpPr>
        <a:xfrm>
          <a:off x="0" y="0"/>
          <a:ext cx="0" cy="0"/>
          <a:chOff x="0" y="0"/>
          <a:chExt cx="0" cy="0"/>
        </a:xfrm>
      </p:grpSpPr>
      <p:sp>
        <p:nvSpPr>
          <p:cNvPr id="781313" name="Rectangle 25">
            <a:extLst>
              <a:ext uri="{FF2B5EF4-FFF2-40B4-BE49-F238E27FC236}">
                <a16:creationId xmlns:a16="http://schemas.microsoft.com/office/drawing/2014/main" id="{1FFE73E0-C588-09AA-6F73-F58A3A8579DE}"/>
              </a:ext>
            </a:extLst>
          </p:cNvPr>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a:extLst>
              <a:ext uri="{FF2B5EF4-FFF2-40B4-BE49-F238E27FC236}">
                <a16:creationId xmlns:a16="http://schemas.microsoft.com/office/drawing/2014/main" id="{551EDF8C-34CA-AB0B-75D0-F58C3494C28A}"/>
              </a:ext>
            </a:extLst>
          </p:cNvPr>
          <p:cNvGraphicFramePr>
            <a:graphicFrameLocks noGrp="1"/>
          </p:cNvGraphicFramePr>
          <p:nvPr/>
        </p:nvGraphicFramePr>
        <p:xfrm>
          <a:off x="-35497" y="-27384"/>
          <a:ext cx="9216009" cy="6928362"/>
        </p:xfrm>
        <a:graphic>
          <a:graphicData uri="http://schemas.openxmlformats.org/drawingml/2006/table">
            <a:tbl>
              <a:tblPr/>
              <a:tblGrid>
                <a:gridCol w="1024001">
                  <a:extLst>
                    <a:ext uri="{9D8B030D-6E8A-4147-A177-3AD203B41FA5}">
                      <a16:colId xmlns:a16="http://schemas.microsoft.com/office/drawing/2014/main" val="20000"/>
                    </a:ext>
                  </a:extLst>
                </a:gridCol>
                <a:gridCol w="1024001">
                  <a:extLst>
                    <a:ext uri="{9D8B030D-6E8A-4147-A177-3AD203B41FA5}">
                      <a16:colId xmlns:a16="http://schemas.microsoft.com/office/drawing/2014/main" val="20001"/>
                    </a:ext>
                  </a:extLst>
                </a:gridCol>
                <a:gridCol w="1024001">
                  <a:extLst>
                    <a:ext uri="{9D8B030D-6E8A-4147-A177-3AD203B41FA5}">
                      <a16:colId xmlns:a16="http://schemas.microsoft.com/office/drawing/2014/main" val="20002"/>
                    </a:ext>
                  </a:extLst>
                </a:gridCol>
                <a:gridCol w="1024001">
                  <a:extLst>
                    <a:ext uri="{9D8B030D-6E8A-4147-A177-3AD203B41FA5}">
                      <a16:colId xmlns:a16="http://schemas.microsoft.com/office/drawing/2014/main" val="20003"/>
                    </a:ext>
                  </a:extLst>
                </a:gridCol>
                <a:gridCol w="1024001">
                  <a:extLst>
                    <a:ext uri="{9D8B030D-6E8A-4147-A177-3AD203B41FA5}">
                      <a16:colId xmlns:a16="http://schemas.microsoft.com/office/drawing/2014/main" val="20004"/>
                    </a:ext>
                  </a:extLst>
                </a:gridCol>
                <a:gridCol w="1024001">
                  <a:extLst>
                    <a:ext uri="{9D8B030D-6E8A-4147-A177-3AD203B41FA5}">
                      <a16:colId xmlns:a16="http://schemas.microsoft.com/office/drawing/2014/main" val="20005"/>
                    </a:ext>
                  </a:extLst>
                </a:gridCol>
                <a:gridCol w="1024001">
                  <a:extLst>
                    <a:ext uri="{9D8B030D-6E8A-4147-A177-3AD203B41FA5}">
                      <a16:colId xmlns:a16="http://schemas.microsoft.com/office/drawing/2014/main" val="20007"/>
                    </a:ext>
                  </a:extLst>
                </a:gridCol>
                <a:gridCol w="1024001">
                  <a:extLst>
                    <a:ext uri="{9D8B030D-6E8A-4147-A177-3AD203B41FA5}">
                      <a16:colId xmlns:a16="http://schemas.microsoft.com/office/drawing/2014/main" val="1457012367"/>
                    </a:ext>
                  </a:extLst>
                </a:gridCol>
                <a:gridCol w="1024001">
                  <a:extLst>
                    <a:ext uri="{9D8B030D-6E8A-4147-A177-3AD203B41FA5}">
                      <a16:colId xmlns:a16="http://schemas.microsoft.com/office/drawing/2014/main" val="20008"/>
                    </a:ext>
                  </a:extLst>
                </a:gridCol>
              </a:tblGrid>
              <a:tr h="688538">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8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الكذبة</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txBody>
                  <a:tcPr anchor="ctr" horzOverflow="overflow">
                    <a:solidFill>
                      <a:schemeClr val="accent1"/>
                    </a:solidFill>
                  </a:tcPr>
                </a:tc>
                <a:extLst>
                  <a:ext uri="{0D108BD9-81ED-4DB2-BD59-A6C34878D82A}">
                    <a16:rowId xmlns:a16="http://schemas.microsoft.com/office/drawing/2014/main" val="10003"/>
                  </a:ext>
                </a:extLst>
              </a:tr>
              <a:tr h="6885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sz="14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solidFill>
                      <a:schemeClr val="bg1"/>
                    </a:solidFill>
                  </a:tcPr>
                </a:tc>
                <a:extLst>
                  <a:ext uri="{0D108BD9-81ED-4DB2-BD59-A6C34878D82A}">
                    <a16:rowId xmlns:a16="http://schemas.microsoft.com/office/drawing/2014/main" val="10004"/>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885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الرجاء</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البدعة</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1" lang="en-GB" sz="1800" b="1" i="0" u="none" strike="noStrike" cap="none" normalizeH="0" baseline="0">
                        <a:ln>
                          <a:noFill/>
                        </a:ln>
                        <a:solidFill>
                          <a:srgbClr val="00009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853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137651"/>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4666197"/>
                  </a:ext>
                </a:extLst>
              </a:tr>
              <a:tr h="68853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a:extLst>
              <a:ext uri="{FF2B5EF4-FFF2-40B4-BE49-F238E27FC236}">
                <a16:creationId xmlns:a16="http://schemas.microsoft.com/office/drawing/2014/main" id="{9818B9DC-89D7-076E-E1BF-70F84E4F5F6D}"/>
              </a:ext>
            </a:extLst>
          </p:cNvPr>
          <p:cNvSpPr txBox="1">
            <a:spLocks noChangeArrowheads="1"/>
          </p:cNvSpPr>
          <p:nvPr/>
        </p:nvSpPr>
        <p:spPr bwMode="auto">
          <a:xfrm>
            <a:off x="8314417" y="-27384"/>
            <a:ext cx="866095"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284</a:t>
            </a:r>
          </a:p>
        </p:txBody>
      </p:sp>
      <p:sp>
        <p:nvSpPr>
          <p:cNvPr id="3" name="WordArt 90">
            <a:extLst>
              <a:ext uri="{FF2B5EF4-FFF2-40B4-BE49-F238E27FC236}">
                <a16:creationId xmlns:a16="http://schemas.microsoft.com/office/drawing/2014/main" id="{A0C11C08-D0E0-8B90-3FF5-D184C823027C}"/>
              </a:ext>
            </a:extLst>
          </p:cNvPr>
          <p:cNvSpPr>
            <a:spLocks noChangeArrowheads="1" noChangeShapeType="1" noTextEdit="1"/>
          </p:cNvSpPr>
          <p:nvPr/>
        </p:nvSpPr>
        <p:spPr bwMode="auto">
          <a:xfrm>
            <a:off x="7288"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 name="TextBox 1">
            <a:extLst>
              <a:ext uri="{FF2B5EF4-FFF2-40B4-BE49-F238E27FC236}">
                <a16:creationId xmlns:a16="http://schemas.microsoft.com/office/drawing/2014/main" id="{D10FC1B9-C1AA-F514-1465-1530FA274766}"/>
              </a:ext>
            </a:extLst>
          </p:cNvPr>
          <p:cNvSpPr txBox="1"/>
          <p:nvPr/>
        </p:nvSpPr>
        <p:spPr>
          <a:xfrm>
            <a:off x="5710989" y="-529389"/>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0038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8"/>
              </a:srgbClr>
            </a:outerShdw>
          </a:effectLst>
        </p:spPr>
        <p:txBody>
          <a:bodyPr/>
          <a:lstStyle/>
          <a:p>
            <a:pPr eaLnBrk="1" hangingPunct="1">
              <a:defRPr/>
            </a:pPr>
            <a:r>
              <a:rPr lang="ar-JO" sz="4800" dirty="0">
                <a:solidFill>
                  <a:srgbClr val="FFFF99"/>
                </a:solidFill>
                <a:ea typeface="+mj-ea"/>
                <a:cs typeface="Arial" panose="020B0604020202020204" pitchFamily="34" charset="0"/>
              </a:rPr>
              <a:t>2 </a:t>
            </a:r>
            <a:r>
              <a:rPr lang="ar-SA" sz="4800" dirty="0">
                <a:solidFill>
                  <a:srgbClr val="FFFF99"/>
                </a:solidFill>
                <a:ea typeface="+mj-ea"/>
                <a:cs typeface="Arial" panose="020B0604020202020204" pitchFamily="34" charset="0"/>
              </a:rPr>
              <a:t>بطرس</a:t>
            </a:r>
            <a:endParaRPr lang="en-US" sz="4800" dirty="0">
              <a:solidFill>
                <a:srgbClr val="FFFF99"/>
              </a:solidFill>
              <a:ea typeface="+mj-ea"/>
              <a:cs typeface="Arial" panose="020B0604020202020204" pitchFamily="34" charset="0"/>
            </a:endParaRPr>
          </a:p>
        </p:txBody>
      </p:sp>
      <p:sp>
        <p:nvSpPr>
          <p:cNvPr id="68613" name="Rectangle 5"/>
          <p:cNvSpPr>
            <a:spLocks noGrp="1" noChangeArrowheads="1"/>
          </p:cNvSpPr>
          <p:nvPr>
            <p:ph type="body" idx="1"/>
          </p:nvPr>
        </p:nvSpPr>
        <p:spPr>
          <a:xfrm>
            <a:off x="228600" y="914400"/>
            <a:ext cx="8915400" cy="4576465"/>
          </a:xfrm>
        </p:spPr>
        <p:txBody>
          <a:bodyPr/>
          <a:lstStyle/>
          <a:p>
            <a:pPr marL="396875" lvl="1" indent="-396875" eaLnBrk="1" hangingPunct="1">
              <a:lnSpc>
                <a:spcPct val="80000"/>
              </a:lnSpc>
              <a:buClr>
                <a:schemeClr val="tx1"/>
              </a:buClr>
              <a:buFont typeface="Wingdings" charset="2"/>
              <a:buNone/>
              <a:defRPr/>
            </a:pPr>
            <a:endParaRPr lang="en-US" sz="2000" dirty="0">
              <a:solidFill>
                <a:srgbClr val="FFFFFF"/>
              </a:solidFill>
              <a:cs typeface="Arial" panose="020B0604020202020204" pitchFamily="34" charset="0"/>
            </a:endParaRPr>
          </a:p>
          <a:p>
            <a:pPr marL="396875" lvl="1" indent="-396875" algn="r" rtl="1" eaLnBrk="1" hangingPunct="1">
              <a:lnSpc>
                <a:spcPct val="80000"/>
              </a:lnSpc>
              <a:buClr>
                <a:schemeClr val="tx1"/>
              </a:buClr>
              <a:buFont typeface="Wingdings" charset="2"/>
              <a:buNone/>
              <a:defRPr/>
            </a:pPr>
            <a:r>
              <a:rPr lang="ar-JO" sz="2000" dirty="0">
                <a:solidFill>
                  <a:srgbClr val="FFFFFF"/>
                </a:solidFill>
                <a:cs typeface="Arial" panose="020B0604020202020204" pitchFamily="34" charset="0"/>
              </a:rPr>
              <a:t>تحية (1: 1-2)</a:t>
            </a: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1 – يقين خلاص المؤمنين والحث على النمو</a:t>
            </a:r>
            <a:endParaRPr lang="en-US" sz="1000" dirty="0">
              <a:solidFill>
                <a:srgbClr val="FFFFFF"/>
              </a:solidFill>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عمل الله (1: 3-4)</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تدبير الله + تجاوبنا = الحياة والتقوى (1: 5-11)</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كلمة الله (1: 12-21)</a:t>
            </a:r>
            <a:endParaRPr lang="en-US" sz="2000" dirty="0">
              <a:solidFill>
                <a:srgbClr val="FFFFFF"/>
              </a:solidFill>
              <a:ea typeface="ＭＳ Ｐゴシック" charset="-128"/>
              <a:cs typeface="Arial" panose="020B0604020202020204" pitchFamily="34" charset="0"/>
            </a:endParaRPr>
          </a:p>
          <a:p>
            <a:pPr marL="0" indent="0" eaLnBrk="1" hangingPunct="1">
              <a:lnSpc>
                <a:spcPct val="80000"/>
              </a:lnSpc>
              <a:buFontTx/>
              <a:buNone/>
              <a:defRPr/>
            </a:pP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2 – توقع بطرس للمعلمين الكذبة (2: 1-22)</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دينونة المعلمين الكذبة (2: 3ب – 9)</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خصائص المعلمين الكذبة (2: 10-22)</a:t>
            </a:r>
            <a:endParaRPr lang="en-US" sz="2000" dirty="0">
              <a:solidFill>
                <a:srgbClr val="FFFFFF"/>
              </a:solidFill>
              <a:ea typeface="ＭＳ Ｐゴシック" charset="-128"/>
              <a:cs typeface="Arial" panose="020B0604020202020204" pitchFamily="34" charset="0"/>
            </a:endParaRPr>
          </a:p>
          <a:p>
            <a:pPr marL="0" indent="0" eaLnBrk="1" hangingPunct="1">
              <a:lnSpc>
                <a:spcPct val="80000"/>
              </a:lnSpc>
              <a:buFontTx/>
              <a:buNone/>
              <a:defRPr/>
            </a:pP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3 – توقع بطرس لوجود المستهزئين قبل الإختطاف (3: 1-16) </a:t>
            </a:r>
            <a:endParaRPr lang="en-US" sz="1000" dirty="0">
              <a:solidFill>
                <a:srgbClr val="FFFFFF"/>
              </a:solidFill>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إنكار المستهزين لمجيء الرب والطوفان (3: 3-4)</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يقين عودة المسيح، الدينونة ودمار السماوات والأرض (3: 5-13)</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حث المؤمنين معتمد على حقيقة عودة المسيح (3: 14-16)</a:t>
            </a:r>
            <a:endParaRPr lang="en-US" sz="2000" dirty="0">
              <a:solidFill>
                <a:srgbClr val="FFFFFF"/>
              </a:solidFill>
              <a:cs typeface="Arial" panose="020B0604020202020204" pitchFamily="34" charset="0"/>
            </a:endParaRPr>
          </a:p>
          <a:p>
            <a:pPr marL="396875" lvl="1" indent="-396875" algn="r" rtl="1" eaLnBrk="1" hangingPunct="1">
              <a:lnSpc>
                <a:spcPct val="80000"/>
              </a:lnSpc>
              <a:buClr>
                <a:schemeClr val="tx1"/>
              </a:buClr>
              <a:buFontTx/>
              <a:buNone/>
              <a:defRPr/>
            </a:pPr>
            <a:r>
              <a:rPr lang="ar-JO" sz="2000" dirty="0">
                <a:solidFill>
                  <a:srgbClr val="FFFFFF"/>
                </a:solidFill>
                <a:cs typeface="Arial" panose="020B0604020202020204" pitchFamily="34" charset="0"/>
              </a:rPr>
              <a:t>الخلاصة – ملخص الرسالة (3: 17) والبركة (3: 18)</a:t>
            </a:r>
            <a:endParaRPr lang="en-US" sz="2000" dirty="0">
              <a:solidFill>
                <a:srgbClr val="FFFFFF"/>
              </a:solidFill>
              <a:cs typeface="Arial" panose="020B0604020202020204" pitchFamily="34" charset="0"/>
            </a:endParaRP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2" name="Text Box 8"/>
          <p:cNvSpPr txBox="1">
            <a:spLocks noChangeArrowheads="1"/>
          </p:cNvSpPr>
          <p:nvPr/>
        </p:nvSpPr>
        <p:spPr bwMode="auto">
          <a:xfrm>
            <a:off x="8441144"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288</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1" end="1"/>
                                            </p:txEl>
                                          </p:spTgt>
                                        </p:tgtEl>
                                        <p:attrNameLst>
                                          <p:attrName>style.visibility</p:attrName>
                                        </p:attrNameLst>
                                      </p:cBhvr>
                                      <p:to>
                                        <p:strVal val="visible"/>
                                      </p:to>
                                    </p:set>
                                    <p:animEffect transition="in" filter="blinds(horizontal)">
                                      <p:cBhvr>
                                        <p:cTn id="31" dur="500"/>
                                        <p:tgtEl>
                                          <p:spTgt spid="686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6" dur="500"/>
                                        <p:tgtEl>
                                          <p:spTgt spid="68613">
                                            <p:txEl>
                                              <p:pRg st="2" end="2"/>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613">
                                            <p:txEl>
                                              <p:pRg st="3" end="3"/>
                                            </p:txEl>
                                          </p:spTgt>
                                        </p:tgtEl>
                                        <p:attrNameLst>
                                          <p:attrName>style.visibility</p:attrName>
                                        </p:attrNameLst>
                                      </p:cBhvr>
                                      <p:to>
                                        <p:strVal val="visible"/>
                                      </p:to>
                                    </p:set>
                                    <p:animEffect transition="in" filter="blinds(horizontal)">
                                      <p:cBhvr>
                                        <p:cTn id="39" dur="500"/>
                                        <p:tgtEl>
                                          <p:spTgt spid="68613">
                                            <p:txEl>
                                              <p:pRg st="3" end="3"/>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42" dur="500"/>
                                        <p:tgtEl>
                                          <p:spTgt spid="68613">
                                            <p:txEl>
                                              <p:pRg st="4" end="4"/>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5" dur="500"/>
                                        <p:tgtEl>
                                          <p:spTgt spid="6861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8613">
                                            <p:txEl>
                                              <p:pRg st="7" end="7"/>
                                            </p:txEl>
                                          </p:spTgt>
                                        </p:tgtEl>
                                        <p:attrNameLst>
                                          <p:attrName>style.visibility</p:attrName>
                                        </p:attrNameLst>
                                      </p:cBhvr>
                                      <p:to>
                                        <p:strVal val="visible"/>
                                      </p:to>
                                    </p:set>
                                    <p:animEffect transition="in" filter="blinds(horizontal)">
                                      <p:cBhvr>
                                        <p:cTn id="50" dur="500"/>
                                        <p:tgtEl>
                                          <p:spTgt spid="68613">
                                            <p:txEl>
                                              <p:pRg st="7" end="7"/>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53" dur="500"/>
                                        <p:tgtEl>
                                          <p:spTgt spid="68613">
                                            <p:txEl>
                                              <p:pRg st="8" end="8"/>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8613">
                                            <p:txEl>
                                              <p:pRg st="9" end="9"/>
                                            </p:txEl>
                                          </p:spTgt>
                                        </p:tgtEl>
                                        <p:attrNameLst>
                                          <p:attrName>style.visibility</p:attrName>
                                        </p:attrNameLst>
                                      </p:cBhvr>
                                      <p:to>
                                        <p:strVal val="visible"/>
                                      </p:to>
                                    </p:set>
                                    <p:animEffect transition="in" filter="blinds(horizontal)">
                                      <p:cBhvr>
                                        <p:cTn id="56" dur="500"/>
                                        <p:tgtEl>
                                          <p:spTgt spid="6861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61" dur="500"/>
                                        <p:tgtEl>
                                          <p:spTgt spid="68613">
                                            <p:txEl>
                                              <p:pRg st="11" end="11"/>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2" end="12"/>
                                            </p:txEl>
                                          </p:spTgt>
                                        </p:tgtEl>
                                        <p:attrNameLst>
                                          <p:attrName>style.visibility</p:attrName>
                                        </p:attrNameLst>
                                      </p:cBhvr>
                                      <p:to>
                                        <p:strVal val="visible"/>
                                      </p:to>
                                    </p:set>
                                    <p:animEffect transition="in" filter="blinds(horizontal)">
                                      <p:cBhvr>
                                        <p:cTn id="64" dur="500"/>
                                        <p:tgtEl>
                                          <p:spTgt spid="68613">
                                            <p:txEl>
                                              <p:pRg st="12" end="12"/>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67" dur="500"/>
                                        <p:tgtEl>
                                          <p:spTgt spid="68613">
                                            <p:txEl>
                                              <p:pRg st="13" end="13"/>
                                            </p:txEl>
                                          </p:spTgt>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8613">
                                            <p:txEl>
                                              <p:pRg st="14" end="14"/>
                                            </p:txEl>
                                          </p:spTgt>
                                        </p:tgtEl>
                                        <p:attrNameLst>
                                          <p:attrName>style.visibility</p:attrName>
                                        </p:attrNameLst>
                                      </p:cBhvr>
                                      <p:to>
                                        <p:strVal val="visible"/>
                                      </p:to>
                                    </p:set>
                                    <p:animEffect transition="in" filter="blinds(horizontal)">
                                      <p:cBhvr>
                                        <p:cTn id="70" dur="500"/>
                                        <p:tgtEl>
                                          <p:spTgt spid="68613">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75" dur="500"/>
                                        <p:tgtEl>
                                          <p:spTgt spid="686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uiExpand="1" build="p"/>
      <p:bldP spid="68614" grpId="0" animBg="1"/>
      <p:bldP spid="686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A39FF1-551F-EFB7-57DE-49EBF1616237}"/>
            </a:ext>
          </a:extLst>
        </p:cNvPr>
        <p:cNvGrpSpPr/>
        <p:nvPr/>
      </p:nvGrpSpPr>
      <p:grpSpPr>
        <a:xfrm>
          <a:off x="0" y="0"/>
          <a:ext cx="0" cy="0"/>
          <a:chOff x="0" y="0"/>
          <a:chExt cx="0" cy="0"/>
        </a:xfrm>
      </p:grpSpPr>
      <p:pic>
        <p:nvPicPr>
          <p:cNvPr id="429058" name="Picture 2">
            <a:extLst>
              <a:ext uri="{FF2B5EF4-FFF2-40B4-BE49-F238E27FC236}">
                <a16:creationId xmlns:a16="http://schemas.microsoft.com/office/drawing/2014/main" id="{B5432627-453C-5305-460E-C246AE675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15FBA34-5213-3E50-3174-6D1B3AEF5753}"/>
              </a:ext>
            </a:extLst>
          </p:cNvPr>
          <p:cNvSpPr txBox="1">
            <a:spLocks noChangeArrowheads="1"/>
          </p:cNvSpPr>
          <p:nvPr/>
        </p:nvSpPr>
        <p:spPr bwMode="auto">
          <a:xfrm>
            <a:off x="60364" y="4494406"/>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٢ بطرس </a:t>
            </a:r>
            <a:endParaRPr kumimoji="0" lang="en-US" sz="72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900098" name="Rectangle 2">
            <a:extLst>
              <a:ext uri="{FF2B5EF4-FFF2-40B4-BE49-F238E27FC236}">
                <a16:creationId xmlns:a16="http://schemas.microsoft.com/office/drawing/2014/main" id="{F3C60CB5-02AA-540F-C56E-B0A2ED1264FD}"/>
              </a:ext>
            </a:extLst>
          </p:cNvPr>
          <p:cNvSpPr>
            <a:spLocks noGrp="1" noChangeArrowheads="1"/>
          </p:cNvSpPr>
          <p:nvPr>
            <p:ph type="ctrTitle"/>
          </p:nvPr>
        </p:nvSpPr>
        <p:spPr>
          <a:xfrm>
            <a:off x="-23813" y="114575"/>
            <a:ext cx="9120187" cy="1446653"/>
          </a:xfrm>
          <a:effectLst>
            <a:outerShdw blurRad="63500" dist="35921" dir="2700000" algn="ctr" rotWithShape="0">
              <a:schemeClr val="tx2">
                <a:alpha val="74998"/>
              </a:schemeClr>
            </a:outerShdw>
          </a:effectLst>
        </p:spPr>
        <p:txBody>
          <a:bodyPr/>
          <a:lstStyle/>
          <a:p>
            <a:pPr>
              <a:defRPr/>
            </a:pPr>
            <a:r>
              <a:rPr lang="ar-JO" sz="8800" dirty="0">
                <a:solidFill>
                  <a:schemeClr val="tx1"/>
                </a:solidFill>
                <a:ea typeface="ＭＳ Ｐゴシック" charset="0"/>
              </a:rPr>
              <a:t>كن عارِفًا</a:t>
            </a:r>
            <a:endParaRPr lang="en-US" sz="8800" dirty="0">
              <a:solidFill>
                <a:schemeClr val="tx1"/>
              </a:solidFill>
              <a:effectLst/>
              <a:ea typeface="ＭＳ Ｐゴシック" charset="0"/>
            </a:endParaRPr>
          </a:p>
        </p:txBody>
      </p:sp>
      <p:sp>
        <p:nvSpPr>
          <p:cNvPr id="5" name="Text Box 5">
            <a:extLst>
              <a:ext uri="{FF2B5EF4-FFF2-40B4-BE49-F238E27FC236}">
                <a16:creationId xmlns:a16="http://schemas.microsoft.com/office/drawing/2014/main" id="{C048BA41-735A-2B26-98C4-B83FAEF2AE13}"/>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د. ريك جريفيث</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1727367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BE361514-979E-9D61-881A-615065C24EE2}"/>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932CFBAC-139B-29F0-7874-5FFB82593449}"/>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4BC399F1-EE7C-1CAD-4DA0-84C63815BFAD}"/>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A0EAE02-6466-5A08-CD18-4BCF8B8730B3}"/>
              </a:ext>
            </a:extLst>
          </p:cNvPr>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B93F19E0-1273-4EA1-3AC5-11D30A79553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a:extLst>
              <a:ext uri="{FF2B5EF4-FFF2-40B4-BE49-F238E27FC236}">
                <a16:creationId xmlns:a16="http://schemas.microsoft.com/office/drawing/2014/main" id="{DCD66EA7-AE10-C992-DA9C-9DB33F0B7D06}"/>
              </a:ext>
            </a:extLst>
          </p:cNvPr>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676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312706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057349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512405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BA6835-5B92-B00E-6BCB-F307D74DF8F2}"/>
            </a:ext>
          </a:extLst>
        </p:cNvPr>
        <p:cNvGrpSpPr/>
        <p:nvPr/>
      </p:nvGrpSpPr>
      <p:grpSpPr>
        <a:xfrm>
          <a:off x="0" y="0"/>
          <a:ext cx="0" cy="0"/>
          <a:chOff x="0" y="0"/>
          <a:chExt cx="0" cy="0"/>
        </a:xfrm>
      </p:grpSpPr>
      <p:pic>
        <p:nvPicPr>
          <p:cNvPr id="428034" name="Picture 2">
            <a:extLst>
              <a:ext uri="{FF2B5EF4-FFF2-40B4-BE49-F238E27FC236}">
                <a16:creationId xmlns:a16="http://schemas.microsoft.com/office/drawing/2014/main" id="{299C50A6-21A7-BC71-DB40-3F1049A50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8EEE562-4689-6E3C-AC33-917247203708}"/>
              </a:ext>
            </a:extLst>
          </p:cNvPr>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الأشياء الخاطئة...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4453ED34-5509-B36C-07A3-815D013C46C5}"/>
              </a:ext>
            </a:extLst>
          </p:cNvPr>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يبدو أننا نعرف</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عن ...</a:t>
            </a:r>
            <a:endParaRPr lang="en-US" sz="6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D932141-0253-0B91-47EB-015E8B3A68F7}"/>
              </a:ext>
            </a:extLst>
          </p:cNvPr>
          <p:cNvSpPr txBox="1">
            <a:spLocks noChangeArrowheads="1"/>
          </p:cNvSpPr>
          <p:nvPr/>
        </p:nvSpPr>
        <p:spPr bwMode="auto">
          <a:xfrm>
            <a:off x="3995936" y="3789040"/>
            <a:ext cx="489160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224037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يبيّن مصير جميع المرتدين في الجحيم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أن المؤمنين سيتم حمايتهم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بالقدر الذي سيتم به إدانة المرتدين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(2: 3 ب – 10أ).  </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8115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7B25C-EBF0-0D7C-CEBB-66035A6314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513" y="458787"/>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ماذا نعرف عن...</a:t>
            </a:r>
            <a:endParaRPr lang="en-US" sz="4800" dirty="0">
              <a:effectLst>
                <a:glow rad="127000">
                  <a:schemeClr val="tx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228FB94D-B827-8C50-686F-E7F4E1FF1D6E}"/>
              </a:ext>
            </a:extLst>
          </p:cNvPr>
          <p:cNvSpPr txBox="1">
            <a:spLocks noChangeArrowheads="1"/>
          </p:cNvSpPr>
          <p:nvPr/>
        </p:nvSpPr>
        <p:spPr bwMode="auto">
          <a:xfrm>
            <a:off x="0" y="1228136"/>
            <a:ext cx="9144000" cy="5729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6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1985:  أول سنة كان فيها عدد مقاطع الفيديو التي تم سحبها من مكتبات الولايات المتحدة الأمريكية أكبر من عدد الكتب</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2015: المراهقون الذين تتراوح أعمارهم بين 13 و18 عاماً يقضون 9 ساعات يومياً في استخدام الوسائط الترفيهية (</a:t>
            </a:r>
            <a:r>
              <a:rPr lang="en-US" sz="280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أكتوبر 2015)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متوسط ​​عمر اللاعبين: 30 عامًا (بوسطن جلوب، 2005)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يقضي البالغون الأمريكيون في المتوسط ​​17 ضعف الوقت الذي يقضونه في مشاهدة التلفاز مقارنة بجميع أنواع القراءة (الكتب والمجلات والصحف وما إلى ذلك) (جوردون، لماذا لا يستطيع جوني الوعظ، 35)</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نحن نلمس هواتفنا المحمولة (الضغط والسحب والنقر) 2617 مرة في اليوم (عالم الشبكة</a:t>
            </a:r>
            <a:r>
              <a:rPr lang="en-US" sz="2800" dirty="0">
                <a:solidFill>
                  <a:srgbClr val="FFFFFF"/>
                </a:solidFill>
                <a:effectLst>
                  <a:glow rad="127000">
                    <a:srgbClr val="000000"/>
                  </a:glow>
                </a:effectLst>
                <a:latin typeface="Arial" panose="020B0604020202020204" pitchFamily="34" charset="0"/>
                <a:cs typeface="Arial" panose="020B0604020202020204" pitchFamily="34" charset="0"/>
              </a:rPr>
              <a:t>، 7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يوليو 2016)</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7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EA6E51BC-C444-66DC-6D41-C67169B86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11D1C-9D12-761B-210B-FCB659BC6CA2}"/>
              </a:ext>
            </a:extLst>
          </p:cNvPr>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a:extLst>
              <a:ext uri="{FF2B5EF4-FFF2-40B4-BE49-F238E27FC236}">
                <a16:creationId xmlns:a16="http://schemas.microsoft.com/office/drawing/2014/main" id="{C6ABD352-7A34-816D-3783-FD4F8DD175FA}"/>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a:extLst>
              <a:ext uri="{FF2B5EF4-FFF2-40B4-BE49-F238E27FC236}">
                <a16:creationId xmlns:a16="http://schemas.microsoft.com/office/drawing/2014/main" id="{F0C4CF37-2A21-985E-32A3-1885AD4D92C4}"/>
              </a:ext>
            </a:extLst>
          </p:cNvPr>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3409DF6-B892-7DC0-0893-41E98495BB5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2017636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a:extLst>
            <a:ext uri="{FF2B5EF4-FFF2-40B4-BE49-F238E27FC236}">
              <a16:creationId xmlns:a16="http://schemas.microsoft.com/office/drawing/2014/main" id="{93E46F14-00E5-230F-41D4-EBD4D43A0DB4}"/>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14387F46-CE80-7B8E-B5D7-C0124A464DDB}"/>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A571D923-2D92-388D-F3A0-C9B76B6A2283}"/>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35916F54-4265-6A9F-CF3C-A0FD03226642}"/>
              </a:ext>
            </a:extLst>
          </p:cNvPr>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الأحباء إذ قد سبقتم فعرفتم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احترسوا من أن تنقادوا بضلال الأردياء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انموا في النعمة وفي معرفة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61DF1FE-CD03-1F5C-DC08-14A829A05EB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a:extLst>
              <a:ext uri="{FF2B5EF4-FFF2-40B4-BE49-F238E27FC236}">
                <a16:creationId xmlns:a16="http://schemas.microsoft.com/office/drawing/2014/main" id="{9ADE9164-F6E0-3F08-A887-5C5DB525640D}"/>
              </a:ext>
            </a:extLst>
          </p:cNvPr>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4694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179512" y="188640"/>
            <a:ext cx="9001000" cy="6669360"/>
            <a:chOff x="179512" y="188640"/>
            <a:chExt cx="9001000" cy="6669360"/>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3684629"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2483768" y="188640"/>
              <a:ext cx="6696744" cy="25603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19672" y="310275"/>
            <a:ext cx="6804247" cy="2592288"/>
          </a:xfrm>
          <a:noFill/>
          <a:effectLst/>
        </p:spPr>
        <p:txBody>
          <a:bodyPr/>
          <a:lstStyle/>
          <a:p>
            <a:pPr>
              <a:defRPr/>
            </a:pPr>
            <a:r>
              <a:rPr lang="ar-JO" sz="11500" dirty="0">
                <a:solidFill>
                  <a:srgbClr val="62A100"/>
                </a:solidFill>
                <a:effectLst>
                  <a:glow rad="127000">
                    <a:schemeClr val="bg1"/>
                  </a:glow>
                </a:effectLst>
                <a:ea typeface="ＭＳ Ｐゴシック" charset="0"/>
              </a:rPr>
              <a:t>النمو</a:t>
            </a:r>
            <a:br>
              <a:rPr lang="en-US" sz="11500" dirty="0">
                <a:solidFill>
                  <a:srgbClr val="62A100"/>
                </a:solidFill>
                <a:effectLst>
                  <a:glow rad="127000">
                    <a:schemeClr val="bg1"/>
                  </a:glow>
                </a:effectLst>
                <a:ea typeface="ＭＳ Ｐゴシック" charset="0"/>
                <a:cs typeface="ＭＳ Ｐゴシック" charset="0"/>
              </a:rPr>
            </a:br>
            <a:r>
              <a:rPr lang="en-US" sz="6000" dirty="0">
                <a:solidFill>
                  <a:srgbClr val="62A100"/>
                </a:solidFill>
                <a:effectLst>
                  <a:glow rad="127000">
                    <a:schemeClr val="bg1"/>
                  </a:glow>
                </a:effectLst>
                <a:ea typeface="ＭＳ Ｐゴシック" charset="0"/>
                <a:cs typeface="ＭＳ Ｐゴシック" charset="0"/>
              </a:rPr>
              <a:t> </a:t>
            </a:r>
            <a:r>
              <a:rPr lang="ar-JO" sz="6000" dirty="0">
                <a:solidFill>
                  <a:srgbClr val="62A100"/>
                </a:solidFill>
                <a:effectLst>
                  <a:glow rad="127000">
                    <a:schemeClr val="bg1"/>
                  </a:glow>
                </a:effectLst>
                <a:ea typeface="ＭＳ Ｐゴシック" charset="0"/>
              </a:rPr>
              <a:t>في الإيمان</a:t>
            </a:r>
            <a:endParaRPr lang="en-US" sz="6000" dirty="0">
              <a:solidFill>
                <a:srgbClr val="62A100"/>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02541290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flipH="1">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755576" y="2132856"/>
            <a:ext cx="5580112" cy="2592288"/>
          </a:xfrm>
          <a:noFill/>
          <a:effectLst/>
        </p:spPr>
        <p:txBody>
          <a:bodyPr/>
          <a:lstStyle/>
          <a:p>
            <a:pPr>
              <a:defRPr/>
            </a:pPr>
            <a:r>
              <a:rPr lang="ar-JO" sz="8000" dirty="0">
                <a:solidFill>
                  <a:srgbClr val="567B42"/>
                </a:solidFill>
                <a:effectLst>
                  <a:glow rad="127000">
                    <a:schemeClr val="bg1"/>
                  </a:glow>
                </a:effectLst>
                <a:ea typeface="ＭＳ Ｐゴシック" charset="0"/>
              </a:rPr>
              <a:t>انموا في</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ar-JO"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النعمة</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78256286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435597" y="188640"/>
            <a:ext cx="5724127" cy="3600400"/>
          </a:xfrm>
          <a:solidFill>
            <a:schemeClr val="bg1"/>
          </a:solidFill>
          <a:effectLst/>
        </p:spPr>
        <p:txBody>
          <a:bodyPr/>
          <a:lstStyle/>
          <a:p>
            <a:pPr>
              <a:defRPr/>
            </a:pPr>
            <a:r>
              <a:rPr lang="ar-JO" dirty="0">
                <a:solidFill>
                  <a:srgbClr val="1B932A"/>
                </a:solidFill>
                <a:effectLst>
                  <a:glow rad="127000">
                    <a:schemeClr val="bg1"/>
                  </a:glow>
                </a:effectLst>
                <a:ea typeface="ＭＳ Ｐゴシック" charset="0"/>
              </a:rPr>
              <a:t>انموا في النعمة</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وفي معرفة ربنا</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ومخلصنا</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يسوع المسيح</a:t>
            </a:r>
            <a:endParaRPr lang="en-US" dirty="0">
              <a:solidFill>
                <a:srgbClr val="1B932A"/>
              </a:solidFill>
              <a:effectLst>
                <a:glow rad="127000">
                  <a:schemeClr val="bg1"/>
                </a:glow>
              </a:effectLst>
              <a:ea typeface="ＭＳ Ｐゴシック" charset="0"/>
            </a:endParaRPr>
          </a:p>
        </p:txBody>
      </p:sp>
    </p:spTree>
    <p:extLst>
      <p:ext uri="{BB962C8B-B14F-4D97-AF65-F5344CB8AC3E}">
        <p14:creationId xmlns:p14="http://schemas.microsoft.com/office/powerpoint/2010/main" val="209213448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17 فأنتم أيها الأحباء إذ قد سبقتم فعرفتم، احترسوا من أن تنقادوا بضلال الأردياء، فتسقطوا من ثباتكم 18 ولكن انموا في النعمة وفي معرفة ربنا ومخلصنا يسوع المسيح، له المجد الآن وإلى يوم الدهر. آمين.(3: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827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lvl="0" algn="r">
              <a:defRPr/>
            </a:pPr>
            <a:r>
              <a:rPr lang="ar-JO" sz="3600" dirty="0">
                <a:solidFill>
                  <a:srgbClr val="FFFFFF"/>
                </a:solidFill>
                <a:effectLst>
                  <a:glow rad="127000">
                    <a:srgbClr val="000000"/>
                  </a:glow>
                </a:effectLst>
                <a:ea typeface="ＭＳ Ｐゴシック" charset="0"/>
              </a:rPr>
              <a:t>ما يجب عليك معرفته لتنمو ...</a:t>
            </a:r>
            <a:endParaRPr lang="en-US" sz="3600" dirty="0">
              <a:solidFill>
                <a:srgbClr val="FFFFFF"/>
              </a:solidFill>
              <a:effectLst>
                <a:glow rad="127000">
                  <a:srgbClr val="000000"/>
                </a:glow>
              </a:effectLst>
              <a:ea typeface="ＭＳ Ｐゴシック" charset="0"/>
            </a:endParaRPr>
          </a:p>
        </p:txBody>
      </p:sp>
    </p:spTree>
    <p:extLst>
      <p:ext uri="{BB962C8B-B14F-4D97-AF65-F5344CB8AC3E}">
        <p14:creationId xmlns:p14="http://schemas.microsoft.com/office/powerpoint/2010/main" val="256774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703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 لرسالة بطرس الثانية</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2966868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31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لم يخطئ أي من أنبياء العهد القديم أو أساء تفسير نبوته لأنها لم تنشأ بمشيئته الخاصة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بل جاءت من الله الذي استخدم فمهم كأداة ذات إرادة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لرسالة الروح (1: 20- 21).</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2021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8941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16016" y="2133600"/>
            <a:ext cx="639688" cy="746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ar-JO"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816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97824" y="2018164"/>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472336" y="2018164"/>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27784" y="201816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04109" y="2018164"/>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434116" y="2018164"/>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زمنياً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4411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4980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FEBE8B-A631-58B4-2125-23C2921D3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4" y="956212"/>
            <a:ext cx="9104179" cy="59017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739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1475656" y="5867400"/>
            <a:ext cx="6192688" cy="762000"/>
          </a:xfrm>
          <a:noFill/>
        </p:spPr>
        <p:txBody>
          <a:bodyPr/>
          <a:lstStyle/>
          <a:p>
            <a:pPr algn="r" rtl="1" eaLnBrk="1" hangingPunct="1"/>
            <a:r>
              <a:rPr lang="ar-JO" sz="3600" dirty="0">
                <a:ea typeface="ＭＳ Ｐゴシック" charset="0"/>
              </a:rPr>
              <a:t>رسالة دورية من بطرس إلى تركيا...</a:t>
            </a:r>
            <a:endParaRPr lang="en-US" sz="3600" dirty="0">
              <a:ea typeface="ＭＳ Ｐゴシック"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lvl="0" algn="ctr">
              <a:defRPr/>
            </a:pPr>
            <a:r>
              <a:rPr lang="ar-SA" sz="4000" b="1" dirty="0">
                <a:solidFill>
                  <a:srgbClr val="FFFFFF"/>
                </a:solidFill>
                <a:latin typeface="Arial" panose="020B0604020202020204" pitchFamily="34"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2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a:xfrm>
            <a:off x="107504" y="-747464"/>
            <a:ext cx="8852520" cy="648072"/>
          </a:xfrm>
        </p:spPr>
        <p:txBody>
          <a:bodyPr/>
          <a:lstStyle/>
          <a:p>
            <a:pPr eaLnBrk="1" hangingPunct="1"/>
            <a:r>
              <a:rPr lang="en-US" sz="4800" b="1">
                <a:ea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58051" name="Text Box 4"/>
          <p:cNvSpPr txBox="1">
            <a:spLocks noChangeArrowheads="1"/>
          </p:cNvSpPr>
          <p:nvPr/>
        </p:nvSpPr>
        <p:spPr bwMode="auto">
          <a:xfrm>
            <a:off x="8448310"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2466914" y="663575"/>
            <a:ext cx="4084773" cy="646331"/>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التباين بين رسالتي بطرس</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طبيعة المشكلة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الإضطهاد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(العداء)</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(الهرطقات)</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أصل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المشكلة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خارجي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داخلي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الموضوع</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الرجاء</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(جميع الأشكال)</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الألم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التاريخ</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أوائل</a:t>
              </a:r>
              <a:b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أوائل ربيع</a:t>
              </a:r>
              <a:b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 الأولى</a:t>
                </a:r>
                <a:endPar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 الثانية</a:t>
                </a:r>
                <a:endPar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هاريس</a:t>
            </a:r>
            <a:endParaRPr lang="en-US" sz="5400" dirty="0">
              <a:effectLst>
                <a:glow rad="127000">
                  <a:schemeClr val="tx1"/>
                </a:glow>
              </a:effectLst>
              <a:ea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A5FB6DD-DE0A-6310-B73A-6480D74E63B0}"/>
              </a:ext>
            </a:extLst>
          </p:cNvPr>
          <p:cNvSpPr txBox="1">
            <a:spLocks noChangeArrowheads="1"/>
          </p:cNvSpPr>
          <p:nvPr/>
        </p:nvSpPr>
        <p:spPr bwMode="auto">
          <a:xfrm>
            <a:off x="3926136" y="1695048"/>
            <a:ext cx="5189728"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ربما سمعت عن جوشوا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هاريس. في عام 1997عندما كان في عمر 21 عام</a:t>
            </a:r>
            <a:r>
              <a:rPr lang="ar-JO" sz="4000"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كتب كتاب</a:t>
            </a:r>
            <a:r>
              <a:rPr lang="ar-JO" sz="4000"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مهم</a:t>
            </a: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بعنوان </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قلت ل</a:t>
            </a: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لمواعدة وداعاً.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9855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هاريس</a:t>
            </a:r>
            <a:endParaRPr lang="en-US" sz="5400" dirty="0">
              <a:effectLst>
                <a:glow rad="127000">
                  <a:schemeClr val="tx1"/>
                </a:glow>
              </a:effectLst>
              <a:ea typeface="ＭＳ Ｐゴシック" charset="0"/>
            </a:endParaRPr>
          </a:p>
        </p:txBody>
      </p:sp>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5F0F630-C151-17C0-5E1F-7C7494B66F0A}"/>
              </a:ext>
            </a:extLst>
          </p:cNvPr>
          <p:cNvSpPr txBox="1">
            <a:spLocks noChangeArrowheads="1"/>
          </p:cNvSpPr>
          <p:nvPr/>
        </p:nvSpPr>
        <p:spPr bwMode="auto">
          <a:xfrm>
            <a:off x="20006" y="1673660"/>
            <a:ext cx="4840026"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ضربة ناجحة واستخدمه الله بقوة لدعم حركة العفة</a:t>
            </a: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JO"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نتظر هو نفسه حتى الزواج لممارسة الجنس وكتب بعد ذلك</a:t>
            </a:r>
            <a:endPar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شاب يقابل فتاة.</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91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وشانون هاريس</a:t>
            </a:r>
            <a:endParaRPr lang="en-US" sz="5400" dirty="0">
              <a:effectLst>
                <a:glow rad="127000">
                  <a:schemeClr val="tx1"/>
                </a:glow>
              </a:effectLst>
              <a:ea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990614"/>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18793</TotalTime>
  <Words>21502</Words>
  <Application>Microsoft Macintosh PowerPoint</Application>
  <PresentationFormat>On-screen Show (4:3)</PresentationFormat>
  <Paragraphs>2741</Paragraphs>
  <Slides>313</Slides>
  <Notes>215</Notes>
  <HiddenSlides>0</HiddenSlides>
  <MMClips>0</MMClips>
  <ScaleCrop>false</ScaleCrop>
  <HeadingPairs>
    <vt:vector size="8" baseType="variant">
      <vt:variant>
        <vt:lpstr>Fonts Used</vt:lpstr>
      </vt:variant>
      <vt:variant>
        <vt:i4>25</vt:i4>
      </vt:variant>
      <vt:variant>
        <vt:lpstr>Theme</vt:lpstr>
      </vt:variant>
      <vt:variant>
        <vt:i4>40</vt:i4>
      </vt:variant>
      <vt:variant>
        <vt:lpstr>Embedded OLE Servers</vt:lpstr>
      </vt:variant>
      <vt:variant>
        <vt:i4>2</vt:i4>
      </vt:variant>
      <vt:variant>
        <vt:lpstr>Slide Titles</vt:lpstr>
      </vt:variant>
      <vt:variant>
        <vt:i4>313</vt:i4>
      </vt:variant>
    </vt:vector>
  </HeadingPairs>
  <TitlesOfParts>
    <vt:vector size="380" baseType="lpstr">
      <vt:lpstr>26</vt:lpstr>
      <vt:lpstr>Arial Unicode MS</vt:lpstr>
      <vt:lpstr>BONES</vt:lpstr>
      <vt:lpstr>ＭＳ Ｐゴシック</vt:lpstr>
      <vt:lpstr>ＭＳ Ｐゴシック</vt:lpstr>
      <vt:lpstr>Osaka</vt:lpstr>
      <vt:lpstr>SimSun</vt:lpstr>
      <vt:lpstr>Times</vt:lpstr>
      <vt:lpstr>Arial</vt:lpstr>
      <vt:lpstr>Calibri</vt:lpstr>
      <vt:lpstr>Calibri Light</vt:lpstr>
      <vt:lpstr>Comic Sans MS</vt:lpstr>
      <vt:lpstr>Courier New</vt:lpstr>
      <vt:lpstr>Franklin Gothic Medium</vt:lpstr>
      <vt:lpstr>Futura Md BT</vt:lpstr>
      <vt:lpstr>Futura XBlk BT</vt:lpstr>
      <vt:lpstr>Impact</vt:lpstr>
      <vt:lpstr>Monotype Sorts</vt:lpstr>
      <vt:lpstr>Stencil</vt:lpstr>
      <vt:lpstr>Tahoma</vt:lpstr>
      <vt:lpstr>Times New Roman</vt:lpstr>
      <vt:lpstr>Trebuchet MS</vt:lpstr>
      <vt:lpstr>Verdana</vt:lpstr>
      <vt:lpstr>Wingdings</vt:lpstr>
      <vt:lpstr>Wingdings 3</vt:lpstr>
      <vt:lpstr>Nature</vt:lpstr>
      <vt:lpstr>Slit</vt:lpstr>
      <vt:lpstr>Smudge</vt:lpstr>
      <vt:lpstr>Finance</vt:lpstr>
      <vt:lpstr>Blank Presentation</vt:lpstr>
      <vt:lpstr>Candybar</vt:lpstr>
      <vt:lpstr>Default Design</vt:lpstr>
      <vt:lpstr>Crumple</vt:lpstr>
      <vt:lpstr>Highway</vt:lpstr>
      <vt:lpstr>1_Default Design</vt:lpstr>
      <vt:lpstr>untitled 1</vt:lpstr>
      <vt:lpstr>3_Default Design</vt:lpstr>
      <vt:lpstr>1_Orbit</vt:lpstr>
      <vt:lpstr>5_Default Design</vt:lpstr>
      <vt:lpstr>10_Default Design</vt:lpstr>
      <vt:lpstr>Orbit</vt:lpstr>
      <vt:lpstr>2_Blank Presentation</vt:lpstr>
      <vt:lpstr>3_Blank Presentation</vt:lpstr>
      <vt:lpstr>49_Blank Presentation</vt:lpstr>
      <vt:lpstr>1_Nature</vt:lpstr>
      <vt:lpstr>1_Office Theme</vt:lpstr>
      <vt:lpstr>50_Blank Presentation</vt:lpstr>
      <vt:lpstr>6_Default Design</vt:lpstr>
      <vt:lpstr>Office Theme</vt:lpstr>
      <vt:lpstr>51_Blank Presentation</vt:lpstr>
      <vt:lpstr>1_Radar</vt:lpstr>
      <vt:lpstr>1_Gesture</vt:lpstr>
      <vt:lpstr>7_Default Design</vt:lpstr>
      <vt:lpstr>1_Blank Presentation</vt:lpstr>
      <vt:lpstr>1_Expedition</vt:lpstr>
      <vt:lpstr>11_Default Design</vt:lpstr>
      <vt:lpstr>4_SERENE</vt:lpstr>
      <vt:lpstr>8_Default Design</vt:lpstr>
      <vt:lpstr>24_Office Theme</vt:lpstr>
      <vt:lpstr>4_Default Design</vt:lpstr>
      <vt:lpstr>4_Blank Presentation</vt:lpstr>
      <vt:lpstr>2_Default Design</vt:lpstr>
      <vt:lpstr>52_Blank Presentation</vt:lpstr>
      <vt:lpstr>9_Default Design</vt:lpstr>
      <vt:lpstr>5_Blank Presentation</vt:lpstr>
      <vt:lpstr>Bitmap Image</vt:lpstr>
      <vt:lpstr>Chart</vt:lpstr>
      <vt:lpstr>2 بطرس</vt:lpstr>
      <vt:lpstr>الكلمة المفتاحية</vt:lpstr>
      <vt:lpstr>الموضوع الرئيسي</vt:lpstr>
      <vt:lpstr>الآية المفتاحية</vt:lpstr>
      <vt:lpstr>Summary Statement</vt:lpstr>
      <vt:lpstr>بيان الملكوت</vt:lpstr>
      <vt:lpstr>العهد</vt:lpstr>
      <vt:lpstr>الفداء</vt:lpstr>
      <vt:lpstr>النبوة (الرب، الإله)</vt:lpstr>
      <vt:lpstr>Book Chart</vt:lpstr>
      <vt:lpstr>PowerPoint Presentation</vt:lpstr>
      <vt:lpstr>كن عارِفًا</vt:lpstr>
      <vt:lpstr>يبدو أننا نعرف عن ...</vt:lpstr>
      <vt:lpstr>ماهي وجهة نظركم؟</vt:lpstr>
      <vt:lpstr>ما الذي يجب أن تعرفه لتنمو في النعمة بدلاً من الوقوع في التعليم الكاذب؟</vt:lpstr>
      <vt:lpstr> 1- اعلم أن المسيح قد اختارك وجهزك بالكامل      (الإصحاح 1)</vt:lpstr>
      <vt:lpstr>الفكرة الرئيسية</vt:lpstr>
      <vt:lpstr>من أجل تغيير الحياة: من تجربتك أي المعلمين يجب أن تحذر نفسك وعائلتك بشأنهم؟ كيف؟ </vt:lpstr>
      <vt:lpstr>هل تشكلك كلمة الله لتنمو في  نعمة المسيح ومعرفته؟</vt:lpstr>
      <vt:lpstr>Black</vt:lpstr>
      <vt:lpstr>  نظرة عامة على العهد الجديد  (الرسائل العامة والكلمات المفتاحية)</vt:lpstr>
      <vt:lpstr>المعلمون الكذبة</vt:lpstr>
      <vt:lpstr>تحولت الكنائس في إنجلترا إلى حانات.</vt:lpstr>
      <vt:lpstr>الحق يحرر</vt:lpstr>
      <vt:lpstr>Knowing You 1</vt:lpstr>
      <vt:lpstr>Knowing You 2</vt:lpstr>
      <vt:lpstr>Knowing You 3</vt:lpstr>
      <vt:lpstr>Knowing You 4</vt:lpstr>
      <vt:lpstr>Knowing You 5</vt:lpstr>
      <vt:lpstr>Knowing You 6</vt:lpstr>
      <vt:lpstr>Knowing You 7</vt:lpstr>
      <vt:lpstr>المناسبة</vt:lpstr>
      <vt:lpstr>الخصائص</vt:lpstr>
      <vt:lpstr>الآية المفتاحية</vt:lpstr>
      <vt:lpstr>لكن ما الذي نحتاج أن نعرفه؟</vt:lpstr>
      <vt:lpstr>ماهي وجهة نظركم؟</vt:lpstr>
      <vt:lpstr>الموضوع الرئيسي</vt:lpstr>
      <vt:lpstr>PowerPoint Presentation</vt:lpstr>
      <vt:lpstr>الخلفية</vt:lpstr>
      <vt:lpstr>Author, Place, Date, Purpose</vt:lpstr>
      <vt:lpstr>14 عالماً أن خلع مسكني قريب، كما أعلن لي ربنا يسوع المسيح أيضاً 15 فأجتهد أيضا أن تكونوا بعد خروجي، تتذكرون كل حين بهذه الأمور (2 بط 1: 14-15)</vt:lpstr>
      <vt:lpstr>أصالة 2 بطرس</vt:lpstr>
      <vt:lpstr>أصالة 2 بطرس</vt:lpstr>
      <vt:lpstr>أصالة 2 بطرس</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Internal Evidence 7</vt:lpstr>
      <vt:lpstr>Authorship – Internal Evidence 7</vt:lpstr>
      <vt:lpstr>Authorship - Conclusion</vt:lpstr>
      <vt:lpstr>Circumstances 1</vt:lpstr>
      <vt:lpstr>رسالة دورية من بطرس إلى تركيا...</vt:lpstr>
      <vt:lpstr>Occasion</vt:lpstr>
      <vt:lpstr>Argument</vt:lpstr>
      <vt:lpstr>Synthesis</vt:lpstr>
      <vt:lpstr>Summary Statement</vt:lpstr>
      <vt:lpstr>Outline</vt:lpstr>
      <vt:lpstr>Summary Statement / Application</vt:lpstr>
      <vt:lpstr>Summary Statement / Application</vt:lpstr>
      <vt:lpstr>الملخص</vt:lpstr>
      <vt:lpstr>Key Word / Verse</vt:lpstr>
      <vt:lpstr> يستخدم بطرس كل من هذه الكلمات ليظهر كيف أن المعرفة مهمة للمؤمنين ...</vt:lpstr>
      <vt:lpstr>الآن إلى داخل محتوى السفر</vt:lpstr>
      <vt:lpstr>Book Chart</vt:lpstr>
      <vt:lpstr>2 بطرس</vt:lpstr>
      <vt:lpstr>كن عارِفًا</vt:lpstr>
      <vt:lpstr>الكلمة المفتاحية</vt:lpstr>
      <vt:lpstr>We know about family…</vt:lpstr>
      <vt:lpstr>We know about family…</vt:lpstr>
      <vt:lpstr>We know about family…</vt:lpstr>
      <vt:lpstr>يبدو أننا نعرف عن ...</vt:lpstr>
      <vt:lpstr>ماذا نعرف عن...</vt:lpstr>
      <vt:lpstr>الموضوع الرئيسي</vt:lpstr>
      <vt:lpstr>الآية المفتاحية</vt:lpstr>
      <vt:lpstr>النمو  في الإيمان</vt:lpstr>
      <vt:lpstr>انموا في   النعمة</vt:lpstr>
      <vt:lpstr>انموا في النعمة وفي معرفة ربنا ومخلصنا يسوع المسيح</vt:lpstr>
      <vt:lpstr>الآية المفتاحية</vt:lpstr>
      <vt:lpstr>ما يجب عليك معرفته لتنمو ...</vt:lpstr>
      <vt:lpstr>ما الذي يجب أن تعرفه لتنمو في النعمة بدلاً من الوقوع في التعليم الكاذب؟</vt:lpstr>
      <vt:lpstr>الخلفية لرسالة بطرس الثانية</vt:lpstr>
      <vt:lpstr>دعونا ندرس الكلمة المقدسة</vt:lpstr>
      <vt:lpstr>نظرة عامة على العهد الجديد (زمنياً)</vt:lpstr>
      <vt:lpstr>حريق روما الكبير</vt:lpstr>
      <vt:lpstr>حريق روما الكبير</vt:lpstr>
      <vt:lpstr>حريق روما الكبير</vt:lpstr>
      <vt:lpstr>رسالة دورية من بطرس إلى تركيا...</vt:lpstr>
      <vt:lpstr>Contrast between 2 Letters</vt:lpstr>
      <vt:lpstr>جوشوا هاريس</vt:lpstr>
      <vt:lpstr>جوشوا هاريس</vt:lpstr>
      <vt:lpstr>جوشوا وشانون هاريس</vt:lpstr>
      <vt:lpstr>Apostasy of Joshua Harris</vt:lpstr>
      <vt:lpstr>Apostasy of Joshua Harris</vt:lpstr>
      <vt:lpstr>ارتداد جوشوا هاريس</vt:lpstr>
      <vt:lpstr>ارتداد جوشوا هاريس</vt:lpstr>
      <vt:lpstr>ثثلاث حقائق يجب أن تعرفها...</vt:lpstr>
      <vt:lpstr>Book Chart</vt:lpstr>
      <vt:lpstr>ما الذي يجب أن تعرفه لتنمو في النعمة بدلاً من الوقوع في التعليم الكاذب؟</vt:lpstr>
      <vt:lpstr> 1- اعلم أن المسيح قد اختارك وجهزك بالكامل      (الإصحاح 1)</vt:lpstr>
      <vt:lpstr>Slides on  2 بطرس 1  </vt:lpstr>
      <vt:lpstr>PowerPoint Presentation</vt:lpstr>
      <vt:lpstr>PowerPoint Presentation</vt:lpstr>
      <vt:lpstr>PowerPoint Presentation</vt:lpstr>
      <vt:lpstr>بطرس 2 1 معرفة للنمو الروحي</vt:lpstr>
      <vt:lpstr>بطرس 2 1</vt:lpstr>
      <vt:lpstr>بطرس 2 1</vt:lpstr>
      <vt:lpstr>PowerPoint Presentation</vt:lpstr>
      <vt:lpstr>هل تريد  معرفة أكثر؟</vt:lpstr>
      <vt:lpstr>المعرفة 知识</vt:lpstr>
      <vt:lpstr>المعرفة لا نهائية</vt:lpstr>
      <vt:lpstr>كبرياء المعرفة</vt:lpstr>
      <vt:lpstr>مناهض للتفكير</vt:lpstr>
      <vt:lpstr>PowerPoint Presentation</vt:lpstr>
      <vt:lpstr> يستخدم بطرس كل من هذه الكلمات ليظهر كيف أن المعرفة مهمة للمؤمنين ...</vt:lpstr>
      <vt:lpstr>ما الذي  تحتاج أن  تعرفه بالحقيقة؟</vt:lpstr>
      <vt:lpstr>ما الذي  تحتاج أن  تعرفه بالحقيقة؟</vt:lpstr>
      <vt:lpstr>الأفكار اليونانية</vt:lpstr>
      <vt:lpstr>المعرفة الكاملة</vt:lpstr>
      <vt:lpstr>ما الذي  نحتاج  أن نعرفه؟</vt:lpstr>
      <vt:lpstr>ما الذي نحتاج أن نعرفه؟</vt:lpstr>
      <vt:lpstr>1. أنت كامل     في المسيح     كالله (1: 1- 4).</vt:lpstr>
      <vt:lpstr>1. أعطاك الله نفس الإيمان كما أعطى الرسل بسبب ألوهية المسيح</vt:lpstr>
      <vt:lpstr>سمعان بطرس عبد يسوع المسيح ورسوله  إلى الذين نالوا معنا إيماناً ثميناً  مساوياً لنا  ببر إلهنا والمخلص  يسوع المسيح: (2 بطرس 1: 1)</vt:lpstr>
      <vt:lpstr>1. أعطاك الله نفس الإيمان كما أعطى الرسل بسبب ألوهية المسيح</vt:lpstr>
      <vt:lpstr>لتكثر لكم النعمة  والسلام بمعرفة الله  ويسوع ربنا. (2 بطرس 1: 2).</vt:lpstr>
      <vt:lpstr>1. أعطاك الله نفس الإيمان كما أعطى الرسل بسبب ألوهية المسيح</vt:lpstr>
      <vt:lpstr>كما أن قدرته الإلهية  قد وهبت لنا  كل ما هو للحياة والتقوى بمعرفة الذي دعانا  بالمجد والفضيلة (2 بطرس 1: 3)</vt:lpstr>
      <vt:lpstr>الحاسوب</vt:lpstr>
      <vt:lpstr>1. أعطاك الله نفس الإيمان كما أعطى الرسل بسبب ألوهية المسيح</vt:lpstr>
      <vt:lpstr>اللذين بهما قد وهب لنا المواعيد العظمى والثمينة، لكي تصيروا بها شركاء الطبيعة الإلهية، هاربين من الفساد الذي في العالم بالشهوة. (2 بطرس 1: 4).</vt:lpstr>
      <vt:lpstr>خمسة وعود</vt:lpstr>
      <vt:lpstr>1. أنت كامل  في المسيح  الذي هو الله  (1: 1-4)</vt:lpstr>
      <vt:lpstr>2. كن شبه المسيح بشكل متزايد  (1: 5-11)</vt:lpstr>
      <vt:lpstr>النمو خطوة بخطوة للتشبه بالمسيح  (1: 5- 7)</vt:lpstr>
      <vt:lpstr>ولهذا عينه - وأنتم باذلون  كل اجتهاد - قدموا  في إيمانكم فضيلة وفي الفضيلة معرفة (2 بطرس 1: 5).</vt:lpstr>
      <vt:lpstr>وفي المعرفة تعففاً وفي التعفف صبراً  وفي الصبر تقوى (2 بطرس 1: 6)</vt:lpstr>
      <vt:lpstr>وفي التقوى  مودة أخوية وفي المودة الأخوية محبة (2 بطرس 1: 7)</vt:lpstr>
      <vt:lpstr>بطرس 2 1</vt:lpstr>
      <vt:lpstr>نحن لا ننمو دائماً في شبه المسيح  (1: 8-9).</vt:lpstr>
      <vt:lpstr>لأن هذه إذا كانت فيكم وكثرت تصيركم لا متكاسلين ولا غير مثمرين  لمعرفة ربنا يسوع المسيح. (2 بطرس 1: 8)</vt:lpstr>
      <vt:lpstr>لأن الذي ليس عنده هذه هو أعمى قصير البصر قد نسي تطهير  خطاياه السالفة (2 بطرس 1: 9)</vt:lpstr>
      <vt:lpstr>المعرفة 知识 knowledge</vt:lpstr>
      <vt:lpstr>طالب السنة الأولى</vt:lpstr>
      <vt:lpstr>عندما نعمل باجتهاد  سنكافأ بدلاً  من السقوط  (1: 1- 11)</vt:lpstr>
      <vt:lpstr>لذلك بالأكثر اجتهدوا  أيها الإخوة أن تجعلوا دعوتكم  واختياركم ثابتين.  لأنكم إذا فعلتم ذلك لن تزلوا أبداً. (2 بطرس 1: 10)</vt:lpstr>
      <vt:lpstr>لأنه هكذا يقدم لكم بسعة  دخول إلى ملكوت ربنا  ومخلصنا يسوع المسيح الأبدي.  (2 بطرس 1: 11)</vt:lpstr>
      <vt:lpstr>الهجمات ضد الكتاب المقدس  اليوم</vt:lpstr>
      <vt:lpstr>الفكرة الرئيسية في 2 بطرس 1: 1- 11</vt:lpstr>
      <vt:lpstr>1. أنت كامل  في المسيح  الذي هو الله  (1: 1-4)</vt:lpstr>
      <vt:lpstr>2. كن شبه المسيح بشكل متزايد  (1: 5-11)</vt:lpstr>
      <vt:lpstr>ما الذي تحتاج أن تعرفه أو تفعله؟</vt:lpstr>
      <vt:lpstr>لوقا ٢ : ٥٢ وأما يسوع فكان يتقدم</vt:lpstr>
      <vt:lpstr>يوحنا ٣: ٣٠  ينبغي أن ذلك يزيد وأني أنا أنقص. </vt:lpstr>
      <vt:lpstr>كيف نستطيع أنت وأنا أن ننمو هذه السنة؟</vt:lpstr>
      <vt:lpstr>ورقة عمل  للأهداف والأولويات</vt:lpstr>
      <vt:lpstr>الرب</vt:lpstr>
      <vt:lpstr>الهجمات ضد الكتاب المقدس  اليوم</vt:lpstr>
      <vt:lpstr>المعرفة لمكافحة التعليم الباطل</vt:lpstr>
      <vt:lpstr>الضحك طول الطريق إلى البنك ...</vt:lpstr>
      <vt:lpstr>44 لغة</vt:lpstr>
      <vt:lpstr>إنجيل براون</vt:lpstr>
      <vt:lpstr>روب بيل</vt:lpstr>
      <vt:lpstr>عالمية روب بيل</vt:lpstr>
      <vt:lpstr>ارتداد روب بيل</vt:lpstr>
      <vt:lpstr>Rob Bell</vt:lpstr>
      <vt:lpstr>2 بطرس 1: 12-21</vt:lpstr>
      <vt:lpstr>2 بطرس 1: 12-21</vt:lpstr>
      <vt:lpstr>2 بطرس 1: 12-21</vt:lpstr>
      <vt:lpstr>بطرس 2 1</vt:lpstr>
      <vt:lpstr>14 عالماً أن خلع مسكني قريب، كما أعلن لي ربنا يسوع المسيح أيضاً 15 فأجتهد أيضا أن تكونوا بعد خروجي، تتذكرون كل حين بهذه الأمور (2 بط 1: 14-15)</vt:lpstr>
      <vt:lpstr>بطرس 2 1</vt:lpstr>
      <vt:lpstr>إرميا (إر25: 11-12) مقابل حننيا (إر28: 2-3)</vt:lpstr>
      <vt:lpstr>ما هي النبوة؟</vt:lpstr>
      <vt:lpstr>تعريف واين جرودم للنبوة</vt:lpstr>
      <vt:lpstr>ملخص وجهات النظر النبوية</vt:lpstr>
      <vt:lpstr>مجموعة المناقشة أ</vt:lpstr>
      <vt:lpstr>مجموعة المناقشة ب</vt:lpstr>
      <vt:lpstr>مجموعة المناقشة ج</vt:lpstr>
      <vt:lpstr>مجموعة المناقشة د</vt:lpstr>
      <vt:lpstr>دعونا نضع كلمة الله في أعلى درجات التقدير!</vt:lpstr>
      <vt:lpstr>بطرس 2 1</vt:lpstr>
      <vt:lpstr>ما الذي يجب أن تعرفه لتنمو في النعمة بدلاً من الوقوع في التعليم الكاذب؟</vt:lpstr>
      <vt:lpstr> 1- اعلم أن المسيح قد اختارك وجهزك بالكامل      (الإصحاح 1)</vt:lpstr>
      <vt:lpstr>Book Chart</vt:lpstr>
      <vt:lpstr>Slides on  2 بطرس 2  </vt:lpstr>
      <vt:lpstr>  2 بطرس ٢ : ١-٣</vt:lpstr>
      <vt:lpstr>2 بطرس ٢ : ٤-٦</vt:lpstr>
      <vt:lpstr>2 بطرس ٢ : ٧-٩</vt:lpstr>
      <vt:lpstr>٢بطرس ٢ : ١٠-١١</vt:lpstr>
      <vt:lpstr>الموضوع الرئيسي</vt:lpstr>
      <vt:lpstr>بطرس 2 2 المعرفة لمحاربة التعليم الكاذب</vt:lpstr>
      <vt:lpstr>أ. (2: 1-3أ) الإنتباه للمعلمين الكذبة</vt:lpstr>
      <vt:lpstr>1 ولكن كان أيضاً في الشعب أنبياء كذبة، كما سيكون فيكم أيضاً معلمون كذبة، الذين يدسون بدع هلاك، وإذ هم ينكرون الرب الذي اشتراهم، يجلبون على أنفسهم هلاكاً سريعاً. (2 بطرس 2: 1).</vt:lpstr>
      <vt:lpstr>أ. (2: 1- 3 أ) ما هي سمات المعلمين الكذبة؟</vt:lpstr>
      <vt:lpstr>ب. (2: 3 ب – 10 أ) الجحيم للمرتدين حماية للأبرار</vt:lpstr>
      <vt:lpstr>هل كان بنو الله ملائكة؟</vt:lpstr>
      <vt:lpstr>احتاج الأمر 120 سنة لبناء الفلك</vt:lpstr>
      <vt:lpstr>تكوين 6 : 19</vt:lpstr>
      <vt:lpstr>أهمية الطوفان</vt:lpstr>
      <vt:lpstr>ت. (2: 10ب – 22) ماذا يشبه هؤلاء المعلمون الكذبة؟</vt:lpstr>
      <vt:lpstr>2 بطرس ٢ : ١٢-١٤</vt:lpstr>
      <vt:lpstr>يحتقر الله      الكبرياء البشري</vt:lpstr>
      <vt:lpstr>جيم جونز وهيكل  الشعب</vt:lpstr>
      <vt:lpstr>العشيقة الأحدث</vt:lpstr>
      <vt:lpstr>danbrown.com</vt:lpstr>
      <vt:lpstr>يجدف براون على اسم الله</vt:lpstr>
      <vt:lpstr>ملأت سحابة المجد        قصر الله الجديد.</vt:lpstr>
      <vt:lpstr>يجدف براون على اسم الله</vt:lpstr>
      <vt:lpstr>الحقيقة حول اسم الله</vt:lpstr>
      <vt:lpstr>٢بطرس ٢ : ١٥-١٧</vt:lpstr>
      <vt:lpstr>عدد</vt:lpstr>
      <vt:lpstr>أحداث شرق الأردن</vt:lpstr>
      <vt:lpstr>Balaam</vt:lpstr>
      <vt:lpstr>قصة بلعام</vt:lpstr>
      <vt:lpstr> 2 بط 2: 15- 16</vt:lpstr>
      <vt:lpstr>أحداث شرق الأردن</vt:lpstr>
      <vt:lpstr>يهوذا 11</vt:lpstr>
      <vt:lpstr>قصة بلعام (عد 22- 24)</vt:lpstr>
      <vt:lpstr>رؤيا 2: 14- 15</vt:lpstr>
      <vt:lpstr>The Agony of Deceit</vt:lpstr>
      <vt:lpstr>٢بطرس ٢ : ١٨-١٩</vt:lpstr>
      <vt:lpstr>٢بطرس ٢ : ٢٠-٢٢</vt:lpstr>
      <vt:lpstr>يهوذا ١ : ١٠-١٢</vt:lpstr>
      <vt:lpstr>يهوذا ١ : ١٣-١٦</vt:lpstr>
      <vt:lpstr>المعلمون الكذبة مستعبدون لـِ:</vt:lpstr>
      <vt:lpstr>كن منتبهاً من المعلمين الكذبة:</vt:lpstr>
      <vt:lpstr>مقارنة بين نوح، لوط وبلعام</vt:lpstr>
      <vt:lpstr>PowerPoint Presentation</vt:lpstr>
      <vt:lpstr>PowerPoint Presentation</vt:lpstr>
      <vt:lpstr>أسئلة للتفكير</vt:lpstr>
      <vt:lpstr>لتغيير الحياة: أي المعلمين ضمن اختبارك  يجب أن تحذر نفسك وعائلتك بخصوصهم؟ كيف؟</vt:lpstr>
      <vt:lpstr>ما الذي يجب أن تعرفه لتنمو في النعمة بدلاً من الوقوع في التعليم الكاذب؟</vt:lpstr>
      <vt:lpstr> 1- اعلم أن المسيح قد اختارك وجهزك بالكامل      (الإصحاح 1)</vt:lpstr>
      <vt:lpstr>Book Chart</vt:lpstr>
      <vt:lpstr>Slides on  2 بطرس 3  </vt:lpstr>
      <vt:lpstr>الموضوع الرئيسي</vt:lpstr>
      <vt:lpstr>2 بطرس ٣ : ١-٣</vt:lpstr>
      <vt:lpstr>2 بطرس ٣ : ٤-٦</vt:lpstr>
      <vt:lpstr>2 بطرس ٣ : ٧-٩</vt:lpstr>
      <vt:lpstr>2 بطرس ٣ : ١٠</vt:lpstr>
      <vt:lpstr>2 بطرس 3  المعرفة لدعم الرجاء بعودة الرب</vt:lpstr>
      <vt:lpstr>أ. (3: 1-4) يسبق المستهزئون حدث الإختطاف</vt:lpstr>
      <vt:lpstr>يستهزأ المتشككون بثلاث حقائق رئيسيّة</vt:lpstr>
      <vt:lpstr>يستهزأ المتشككون بثلاث حقائق رئيسيّة</vt:lpstr>
      <vt:lpstr>يستهزأ المتشككون بثلاث حقائق رئيسيّة</vt:lpstr>
      <vt:lpstr>يستهزأ المتشككون بثلاث حقائق رئيسية</vt:lpstr>
      <vt:lpstr>ب. (3: 5-13) يدمر يوم الرب السماوات / الأرض</vt:lpstr>
      <vt:lpstr>كيف سينتهي الكون؟</vt:lpstr>
      <vt:lpstr>Big Bang Time line</vt:lpstr>
      <vt:lpstr>اضربوا بالبوق في صهيون صوتوا في جبل قدسي  ليرتعد جميع سكان الأرض لأن يوم الرب قادم لأنه قريب (يوئيل 2: 1)</vt:lpstr>
      <vt:lpstr>يوم ظلام وقتام يوم غيم وضباب مثل الفجر ممتداً على الجبال شعب كثير وقوي لم يكن نظيره منذ الأزل ولا يكون أيضاً بعده  إلى سني دور فدور (يوئيل 2: 2)</vt:lpstr>
      <vt:lpstr>يوم الرب </vt:lpstr>
      <vt:lpstr>نظرة عامة على المستقبل</vt:lpstr>
      <vt:lpstr>كيف يقول الكتاب المقدس أنها ستنتهي؟</vt:lpstr>
      <vt:lpstr>كيف تحيا في نور النهاية؟</vt:lpstr>
      <vt:lpstr>كيف تحيا في نور النهاية؟</vt:lpstr>
      <vt:lpstr>ت. (3: 14-16) حافز القداسة كما أشار بولس</vt:lpstr>
      <vt:lpstr>دعا بطرس أيضاً رسائل بولس بالكتب المقدسة</vt:lpstr>
      <vt:lpstr>ث. (3: 16-17) حماية وتشجيع النمو</vt:lpstr>
      <vt:lpstr>الآية المفتاحية</vt:lpstr>
      <vt:lpstr>ما الذي يجب أن تعرفه لتنمو في النعمة بدلاً من الوقوع في التعليم الكاذب؟</vt:lpstr>
      <vt:lpstr>الفكرة الرئيسية</vt:lpstr>
      <vt:lpstr> 1- اعلم أن المسيح قد اختارك وجهزك بالكامل      (الإصحاح 1)</vt:lpstr>
      <vt:lpstr>Synthesis</vt:lpstr>
      <vt:lpstr>من أجل تغيير الحياة: من تجربتك أي المعلمين يجب أن تحذر نفسك وعائلتك بشأنهم؟ كيف؟ </vt:lpstr>
      <vt:lpstr>هل تشكلك كلمة الله لتنمو في  نعمة المسيح ومعرفته؟</vt:lpstr>
      <vt:lpstr>خطة قراءة الكتاب المقدس</vt:lpstr>
      <vt:lpstr>Know Jesus, Know Peace</vt:lpstr>
      <vt:lpstr>Black</vt:lpstr>
      <vt:lpstr>وعظ العهد الجديد  •  BibleStudyDownloads.org</vt:lpstr>
      <vt:lpstr>التطبيقات</vt:lpstr>
      <vt:lpstr>التطبيقات</vt:lpstr>
      <vt:lpstr>استمر على الأساس</vt:lpstr>
      <vt:lpstr>استمر على الأساس</vt:lpstr>
      <vt:lpstr>تذكير دائم</vt:lpstr>
      <vt:lpstr>كن واعياً بالمعلمين الكذبة</vt:lpstr>
      <vt:lpstr>كن واعياً بالمعلمين الكذبة</vt:lpstr>
      <vt:lpstr>ما هو تجاوبنا المسيحي؟</vt:lpstr>
      <vt:lpstr>سوف نراه</vt:lpstr>
      <vt:lpstr>ستنفتح السماوات</vt:lpstr>
      <vt:lpstr>تحضيراً لدخوله ... </vt:lpstr>
      <vt:lpstr>ستصفق له النجوم برعود التسبيح</vt:lpstr>
      <vt:lpstr>النور العذب في عينية سيقوّي الذين ينتظرونه</vt:lpstr>
      <vt:lpstr>وسنراه حينئذ وجهاً لوجه</vt:lpstr>
      <vt:lpstr>سوف نراه</vt:lpstr>
      <vt:lpstr>... 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نراه</vt:lpstr>
      <vt:lpstr>...وجهًا لوجه في كل مجدهِ</vt:lpstr>
      <vt:lpstr>سوف نراه</vt:lpstr>
      <vt:lpstr>...وجهاً لوجه ربنا ومخلصنا</vt:lpstr>
      <vt:lpstr>سوف نراه ربنا ومخلصنا</vt:lpstr>
      <vt:lpstr>... ربنا ومخلصنا</vt:lpstr>
      <vt:lpstr>هل تشتاق إلى مجيئه؟</vt:lpstr>
      <vt:lpstr>اخترت أن أحب الحق</vt:lpstr>
      <vt:lpstr>الصورة الكبيرة</vt:lpstr>
      <vt:lpstr>السحر</vt:lpstr>
      <vt:lpstr>أعضاء مجموعة المشروع</vt:lpstr>
      <vt:lpstr>Black</vt:lpstr>
      <vt:lpstr>مسح العهد الجديد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531</cp:revision>
  <dcterms:created xsi:type="dcterms:W3CDTF">2003-03-30T14:09:12Z</dcterms:created>
  <dcterms:modified xsi:type="dcterms:W3CDTF">2026-02-18T13:30:41Z</dcterms:modified>
</cp:coreProperties>
</file>