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8.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9.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theme/themeOverride10.xml" ContentType="application/vnd.openxmlformats-officedocument.themeOverride+xml"/>
  <Override PartName="/ppt/notesSlides/notesSlide37.xml" ContentType="application/vnd.openxmlformats-officedocument.presentationml.notesSlide+xml"/>
  <Override PartName="/ppt/theme/themeOverride1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3.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4.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5.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6.xml" ContentType="application/vnd.openxmlformats-officedocument.themeOverride+xml"/>
  <Override PartName="/ppt/notesSlides/notesSlide7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7.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8.xml" ContentType="application/vnd.openxmlformats-officedocument.themeOverride+xml"/>
  <Override PartName="/ppt/notesSlides/notesSlide111.xml" ContentType="application/vnd.openxmlformats-officedocument.presentationml.notesSlide+xml"/>
  <Override PartName="/ppt/theme/themeOverride1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20.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17.xml" ContentType="application/vnd.openxmlformats-officedocument.presentationml.notesSlide+xml"/>
  <Override PartName="/ppt/theme/themeOverride24.xml" ContentType="application/vnd.openxmlformats-officedocument.themeOverride+xml"/>
  <Override PartName="/ppt/notesSlides/notesSlide118.xml" ContentType="application/vnd.openxmlformats-officedocument.presentationml.notesSlide+xml"/>
  <Override PartName="/ppt/theme/themeOverride25.xml" ContentType="application/vnd.openxmlformats-officedocument.themeOverride+xml"/>
  <Override PartName="/ppt/notesSlides/notesSlide119.xml" ContentType="application/vnd.openxmlformats-officedocument.presentationml.notesSlide+xml"/>
  <Override PartName="/ppt/theme/themeOverride26.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5007" r:id="rId5"/>
    <p:sldMasterId id="2147485033" r:id="rId6"/>
    <p:sldMasterId id="2147485045" r:id="rId7"/>
    <p:sldMasterId id="2147485048" r:id="rId8"/>
    <p:sldMasterId id="2147485072" r:id="rId9"/>
    <p:sldMasterId id="2147485085" r:id="rId10"/>
    <p:sldMasterId id="2147485097" r:id="rId11"/>
    <p:sldMasterId id="2147485109" r:id="rId12"/>
    <p:sldMasterId id="2147485121" r:id="rId13"/>
    <p:sldMasterId id="2147485135" r:id="rId14"/>
    <p:sldMasterId id="2147485147" r:id="rId15"/>
    <p:sldMasterId id="2147485159" r:id="rId16"/>
    <p:sldMasterId id="2147485171" r:id="rId17"/>
  </p:sldMasterIdLst>
  <p:notesMasterIdLst>
    <p:notesMasterId r:id="rId171"/>
  </p:notesMasterIdLst>
  <p:sldIdLst>
    <p:sldId id="256" r:id="rId18"/>
    <p:sldId id="520" r:id="rId19"/>
    <p:sldId id="4894" r:id="rId20"/>
    <p:sldId id="521" r:id="rId21"/>
    <p:sldId id="4893" r:id="rId22"/>
    <p:sldId id="4895" r:id="rId23"/>
    <p:sldId id="4896" r:id="rId24"/>
    <p:sldId id="4897" r:id="rId25"/>
    <p:sldId id="4898" r:id="rId26"/>
    <p:sldId id="4899" r:id="rId27"/>
    <p:sldId id="4900" r:id="rId28"/>
    <p:sldId id="4901" r:id="rId29"/>
    <p:sldId id="416" r:id="rId30"/>
    <p:sldId id="4139" r:id="rId31"/>
    <p:sldId id="4926" r:id="rId32"/>
    <p:sldId id="4141" r:id="rId33"/>
    <p:sldId id="415" r:id="rId34"/>
    <p:sldId id="4902" r:id="rId35"/>
    <p:sldId id="4929" r:id="rId36"/>
    <p:sldId id="1171" r:id="rId37"/>
    <p:sldId id="4903" r:id="rId38"/>
    <p:sldId id="4904" r:id="rId39"/>
    <p:sldId id="4905" r:id="rId40"/>
    <p:sldId id="4906" r:id="rId41"/>
    <p:sldId id="4907" r:id="rId42"/>
    <p:sldId id="4908" r:id="rId43"/>
    <p:sldId id="4909" r:id="rId44"/>
    <p:sldId id="4910" r:id="rId45"/>
    <p:sldId id="4911" r:id="rId46"/>
    <p:sldId id="4912" r:id="rId47"/>
    <p:sldId id="4913" r:id="rId48"/>
    <p:sldId id="390" r:id="rId49"/>
    <p:sldId id="4131" r:id="rId50"/>
    <p:sldId id="434" r:id="rId51"/>
    <p:sldId id="4132" r:id="rId52"/>
    <p:sldId id="4133" r:id="rId53"/>
    <p:sldId id="4134" r:id="rId54"/>
    <p:sldId id="391" r:id="rId55"/>
    <p:sldId id="4928" r:id="rId56"/>
    <p:sldId id="4135" r:id="rId57"/>
    <p:sldId id="4927" r:id="rId58"/>
    <p:sldId id="267" r:id="rId59"/>
    <p:sldId id="424" r:id="rId60"/>
    <p:sldId id="392" r:id="rId61"/>
    <p:sldId id="393" r:id="rId62"/>
    <p:sldId id="394" r:id="rId63"/>
    <p:sldId id="395" r:id="rId64"/>
    <p:sldId id="396" r:id="rId65"/>
    <p:sldId id="397" r:id="rId66"/>
    <p:sldId id="398" r:id="rId67"/>
    <p:sldId id="399" r:id="rId68"/>
    <p:sldId id="437" r:id="rId69"/>
    <p:sldId id="400" r:id="rId70"/>
    <p:sldId id="401" r:id="rId71"/>
    <p:sldId id="402" r:id="rId72"/>
    <p:sldId id="403" r:id="rId73"/>
    <p:sldId id="404" r:id="rId74"/>
    <p:sldId id="405" r:id="rId75"/>
    <p:sldId id="406" r:id="rId76"/>
    <p:sldId id="1154" r:id="rId77"/>
    <p:sldId id="4930" r:id="rId78"/>
    <p:sldId id="4925" r:id="rId79"/>
    <p:sldId id="348" r:id="rId80"/>
    <p:sldId id="268" r:id="rId81"/>
    <p:sldId id="269" r:id="rId82"/>
    <p:sldId id="329" r:id="rId83"/>
    <p:sldId id="270" r:id="rId84"/>
    <p:sldId id="358" r:id="rId85"/>
    <p:sldId id="359" r:id="rId86"/>
    <p:sldId id="360" r:id="rId87"/>
    <p:sldId id="273" r:id="rId88"/>
    <p:sldId id="4137" r:id="rId89"/>
    <p:sldId id="4924" r:id="rId90"/>
    <p:sldId id="1155" r:id="rId91"/>
    <p:sldId id="4921" r:id="rId92"/>
    <p:sldId id="361" r:id="rId93"/>
    <p:sldId id="410" r:id="rId94"/>
    <p:sldId id="436" r:id="rId95"/>
    <p:sldId id="417" r:id="rId96"/>
    <p:sldId id="420" r:id="rId97"/>
    <p:sldId id="423" r:id="rId98"/>
    <p:sldId id="482" r:id="rId99"/>
    <p:sldId id="328" r:id="rId100"/>
    <p:sldId id="330" r:id="rId101"/>
    <p:sldId id="4938" r:id="rId102"/>
    <p:sldId id="4939" r:id="rId103"/>
    <p:sldId id="275" r:id="rId104"/>
    <p:sldId id="376" r:id="rId105"/>
    <p:sldId id="332" r:id="rId106"/>
    <p:sldId id="425" r:id="rId107"/>
    <p:sldId id="426" r:id="rId108"/>
    <p:sldId id="4889" r:id="rId109"/>
    <p:sldId id="4890" r:id="rId110"/>
    <p:sldId id="4891" r:id="rId111"/>
    <p:sldId id="4892" r:id="rId112"/>
    <p:sldId id="412" r:id="rId113"/>
    <p:sldId id="372" r:id="rId114"/>
    <p:sldId id="427" r:id="rId115"/>
    <p:sldId id="422" r:id="rId116"/>
    <p:sldId id="428" r:id="rId117"/>
    <p:sldId id="285" r:id="rId118"/>
    <p:sldId id="429" r:id="rId119"/>
    <p:sldId id="379" r:id="rId120"/>
    <p:sldId id="381" r:id="rId121"/>
    <p:sldId id="278" r:id="rId122"/>
    <p:sldId id="4914" r:id="rId123"/>
    <p:sldId id="349" r:id="rId124"/>
    <p:sldId id="430" r:id="rId125"/>
    <p:sldId id="378" r:id="rId126"/>
    <p:sldId id="445" r:id="rId127"/>
    <p:sldId id="446" r:id="rId128"/>
    <p:sldId id="447" r:id="rId129"/>
    <p:sldId id="448" r:id="rId130"/>
    <p:sldId id="449" r:id="rId131"/>
    <p:sldId id="4885" r:id="rId132"/>
    <p:sldId id="432" r:id="rId133"/>
    <p:sldId id="4886" r:id="rId134"/>
    <p:sldId id="4922" r:id="rId135"/>
    <p:sldId id="4923" r:id="rId136"/>
    <p:sldId id="331" r:id="rId137"/>
    <p:sldId id="301" r:id="rId138"/>
    <p:sldId id="413" r:id="rId139"/>
    <p:sldId id="433" r:id="rId140"/>
    <p:sldId id="4887" r:id="rId141"/>
    <p:sldId id="435" r:id="rId142"/>
    <p:sldId id="438" r:id="rId143"/>
    <p:sldId id="4915" r:id="rId144"/>
    <p:sldId id="317" r:id="rId145"/>
    <p:sldId id="313" r:id="rId146"/>
    <p:sldId id="325" r:id="rId147"/>
    <p:sldId id="280" r:id="rId148"/>
    <p:sldId id="281" r:id="rId149"/>
    <p:sldId id="282" r:id="rId150"/>
    <p:sldId id="4941" r:id="rId151"/>
    <p:sldId id="284" r:id="rId152"/>
    <p:sldId id="4940" r:id="rId153"/>
    <p:sldId id="287" r:id="rId154"/>
    <p:sldId id="431" r:id="rId155"/>
    <p:sldId id="4931" r:id="rId156"/>
    <p:sldId id="4932" r:id="rId157"/>
    <p:sldId id="4933" r:id="rId158"/>
    <p:sldId id="327" r:id="rId159"/>
    <p:sldId id="326" r:id="rId160"/>
    <p:sldId id="4934" r:id="rId161"/>
    <p:sldId id="4935" r:id="rId162"/>
    <p:sldId id="4936" r:id="rId163"/>
    <p:sldId id="4937" r:id="rId164"/>
    <p:sldId id="318" r:id="rId165"/>
    <p:sldId id="303" r:id="rId166"/>
    <p:sldId id="305" r:id="rId167"/>
    <p:sldId id="4917" r:id="rId168"/>
    <p:sldId id="304" r:id="rId169"/>
    <p:sldId id="4045" r:id="rId17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06A6F792-D9BE-A446-A5E2-FF1F6D800F7C}">
          <p14:sldIdLst>
            <p14:sldId id="256"/>
            <p14:sldId id="520"/>
            <p14:sldId id="4894"/>
            <p14:sldId id="521"/>
            <p14:sldId id="4893"/>
            <p14:sldId id="4895"/>
            <p14:sldId id="4896"/>
            <p14:sldId id="4897"/>
            <p14:sldId id="4898"/>
            <p14:sldId id="4899"/>
            <p14:sldId id="4900"/>
            <p14:sldId id="4901"/>
            <p14:sldId id="416"/>
            <p14:sldId id="4139"/>
            <p14:sldId id="4926"/>
            <p14:sldId id="4141"/>
            <p14:sldId id="415"/>
            <p14:sldId id="4902"/>
            <p14:sldId id="4929"/>
            <p14:sldId id="1171"/>
          </p14:sldIdLst>
        </p14:section>
        <p14:section name="Introduction" id="{AD7D78F9-3C1F-6744-BB90-4478B1B2EBF0}">
          <p14:sldIdLst>
            <p14:sldId id="4903"/>
            <p14:sldId id="4904"/>
            <p14:sldId id="4905"/>
            <p14:sldId id="4906"/>
            <p14:sldId id="4907"/>
            <p14:sldId id="4908"/>
            <p14:sldId id="4909"/>
            <p14:sldId id="4910"/>
            <p14:sldId id="4911"/>
            <p14:sldId id="4912"/>
          </p14:sldIdLst>
        </p14:section>
        <p14:section name="Introduction" id="{F57FD7D4-DD90-124C-BAD1-5F665831F85A}">
          <p14:sldIdLst>
            <p14:sldId id="4913"/>
            <p14:sldId id="390"/>
            <p14:sldId id="4131"/>
            <p14:sldId id="434"/>
            <p14:sldId id="4132"/>
            <p14:sldId id="4133"/>
            <p14:sldId id="4134"/>
            <p14:sldId id="391"/>
            <p14:sldId id="4928"/>
            <p14:sldId id="4135"/>
            <p14:sldId id="4927"/>
            <p14:sldId id="267"/>
            <p14:sldId id="424"/>
            <p14:sldId id="392"/>
            <p14:sldId id="393"/>
            <p14:sldId id="394"/>
            <p14:sldId id="395"/>
            <p14:sldId id="396"/>
            <p14:sldId id="397"/>
            <p14:sldId id="398"/>
            <p14:sldId id="399"/>
            <p14:sldId id="437"/>
            <p14:sldId id="400"/>
            <p14:sldId id="401"/>
            <p14:sldId id="402"/>
            <p14:sldId id="403"/>
            <p14:sldId id="404"/>
            <p14:sldId id="405"/>
            <p14:sldId id="406"/>
          </p14:sldIdLst>
        </p14:section>
        <p14:section name="Verses" id="{881885E1-DF63-7C4C-A090-45ABDE5F2CE8}">
          <p14:sldIdLst>
            <p14:sldId id="1154"/>
            <p14:sldId id="4930"/>
            <p14:sldId id="4925"/>
            <p14:sldId id="348"/>
            <p14:sldId id="268"/>
            <p14:sldId id="269"/>
            <p14:sldId id="329"/>
            <p14:sldId id="270"/>
            <p14:sldId id="358"/>
            <p14:sldId id="359"/>
            <p14:sldId id="360"/>
            <p14:sldId id="273"/>
            <p14:sldId id="4137"/>
            <p14:sldId id="4924"/>
            <p14:sldId id="1155"/>
            <p14:sldId id="4921"/>
            <p14:sldId id="361"/>
            <p14:sldId id="410"/>
            <p14:sldId id="436"/>
            <p14:sldId id="417"/>
            <p14:sldId id="420"/>
            <p14:sldId id="423"/>
            <p14:sldId id="482"/>
            <p14:sldId id="328"/>
            <p14:sldId id="330"/>
            <p14:sldId id="4938"/>
            <p14:sldId id="4939"/>
            <p14:sldId id="275"/>
            <p14:sldId id="376"/>
            <p14:sldId id="332"/>
            <p14:sldId id="425"/>
            <p14:sldId id="426"/>
            <p14:sldId id="4889"/>
            <p14:sldId id="4890"/>
            <p14:sldId id="4891"/>
            <p14:sldId id="4892"/>
            <p14:sldId id="412"/>
            <p14:sldId id="372"/>
            <p14:sldId id="427"/>
            <p14:sldId id="422"/>
            <p14:sldId id="428"/>
            <p14:sldId id="285"/>
            <p14:sldId id="429"/>
            <p14:sldId id="379"/>
            <p14:sldId id="381"/>
            <p14:sldId id="278"/>
            <p14:sldId id="4914"/>
            <p14:sldId id="349"/>
            <p14:sldId id="430"/>
            <p14:sldId id="378"/>
            <p14:sldId id="445"/>
            <p14:sldId id="446"/>
            <p14:sldId id="447"/>
            <p14:sldId id="448"/>
            <p14:sldId id="449"/>
            <p14:sldId id="4885"/>
          </p14:sldIdLst>
        </p14:section>
        <p14:section name="Conclusion" id="{BB6CAC2A-1633-D54E-99F1-37199C981C4F}">
          <p14:sldIdLst>
            <p14:sldId id="432"/>
            <p14:sldId id="4886"/>
            <p14:sldId id="4922"/>
            <p14:sldId id="4923"/>
            <p14:sldId id="331"/>
            <p14:sldId id="301"/>
            <p14:sldId id="413"/>
            <p14:sldId id="433"/>
            <p14:sldId id="4887"/>
            <p14:sldId id="435"/>
            <p14:sldId id="438"/>
          </p14:sldIdLst>
        </p14:section>
        <p14:section name="Supplements" id="{48665F6F-5478-574C-B187-91E7AF6BBB35}">
          <p14:sldIdLst>
            <p14:sldId id="4915"/>
            <p14:sldId id="317"/>
            <p14:sldId id="313"/>
            <p14:sldId id="325"/>
            <p14:sldId id="280"/>
            <p14:sldId id="281"/>
            <p14:sldId id="282"/>
            <p14:sldId id="4941"/>
            <p14:sldId id="284"/>
            <p14:sldId id="4940"/>
            <p14:sldId id="287"/>
            <p14:sldId id="431"/>
            <p14:sldId id="4931"/>
            <p14:sldId id="4932"/>
            <p14:sldId id="4933"/>
            <p14:sldId id="327"/>
            <p14:sldId id="326"/>
            <p14:sldId id="4934"/>
            <p14:sldId id="4935"/>
            <p14:sldId id="4936"/>
            <p14:sldId id="4937"/>
            <p14:sldId id="318"/>
            <p14:sldId id="303"/>
            <p14:sldId id="305"/>
            <p14:sldId id="4917"/>
            <p14:sldId id="30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BF1"/>
    <a:srgbClr val="E2C877"/>
    <a:srgbClr val="D3ADFF"/>
    <a:srgbClr val="006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0" autoAdjust="0"/>
    <p:restoredTop sz="68226" autoAdjust="0"/>
  </p:normalViewPr>
  <p:slideViewPr>
    <p:cSldViewPr>
      <p:cViewPr varScale="1">
        <p:scale>
          <a:sx n="90" d="100"/>
          <a:sy n="90" d="100"/>
        </p:scale>
        <p:origin x="2536" y="488"/>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9.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269988224"/>
        <c:axId val="269989760"/>
        <c:axId val="0"/>
      </c:bar3DChart>
      <c:catAx>
        <c:axId val="26998822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69989760"/>
        <c:crosses val="autoZero"/>
        <c:auto val="1"/>
        <c:lblAlgn val="ctr"/>
        <c:lblOffset val="100"/>
        <c:noMultiLvlLbl val="0"/>
      </c:catAx>
      <c:valAx>
        <c:axId val="26998976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69988224"/>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ar-JO" sz="2400" b="1" i="0" dirty="0">
                <a:solidFill>
                  <a:schemeClr val="bg2"/>
                </a:solidFill>
                <a:latin typeface="Arial" panose="020B0604020202020204" pitchFamily="34" charset="0"/>
                <a:cs typeface="Arial" panose="020B0604020202020204" pitchFamily="34" charset="0"/>
              </a:rPr>
              <a:t>غير</a:t>
            </a:r>
            <a:r>
              <a:rPr lang="ar-JO" sz="2400" b="1" i="0" baseline="0" dirty="0">
                <a:solidFill>
                  <a:schemeClr val="bg2"/>
                </a:solidFill>
                <a:latin typeface="Arial" panose="020B0604020202020204" pitchFamily="34" charset="0"/>
                <a:cs typeface="Arial" panose="020B0604020202020204" pitchFamily="34" charset="0"/>
              </a:rPr>
              <a:t> المواطنين</a:t>
            </a:r>
            <a:endParaRPr lang="en-US" sz="2400" b="1" i="0" dirty="0">
              <a:solidFill>
                <a:schemeClr val="bg2"/>
              </a:solidFill>
              <a:latin typeface="Arial" panose="020B0604020202020204" pitchFamily="34" charset="0"/>
              <a:cs typeface="Arial" panose="020B0604020202020204" pitchFamily="34" charset="0"/>
            </a:endParaRP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2-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3-233A-674B-BD80-E03F3D7B50A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4-233A-674B-BD80-E03F3D7B50A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ar-JO" b="1" i="0" baseline="0" dirty="0">
                        <a:latin typeface="Arial" panose="020B0604020202020204" pitchFamily="34" charset="0"/>
                        <a:cs typeface="Arial" panose="020B0604020202020204" pitchFamily="34" charset="0"/>
                      </a:rPr>
                      <a:t>المواطنين
نسبة السن</a:t>
                    </a: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BC-FE4C-8483-4175CFA19B98}"/>
                </c:ext>
              </c:extLst>
            </c:dLbl>
            <c:dLbl>
              <c:idx val="1"/>
              <c:delete val="1"/>
              <c:extLst>
                <c:ext xmlns:c15="http://schemas.microsoft.com/office/drawing/2012/chart" uri="{CE6537A1-D6FC-4f65-9D91-7224C49458BB}">
                  <c15:layout>
                    <c:manualLayout>
                      <c:w val="0.10732522796352585"/>
                      <c:h val="7.7436041049895835E-2"/>
                    </c:manualLayout>
                  </c15:layout>
                </c:ext>
                <c:ext xmlns:c16="http://schemas.microsoft.com/office/drawing/2014/chart" uri="{C3380CC4-5D6E-409C-BE32-E72D297353CC}">
                  <c16:uniqueId val="{00000004-73BC-FE4C-8483-4175CFA19B98}"/>
                </c:ext>
              </c:extLst>
            </c:dLbl>
            <c:dLbl>
              <c:idx val="2"/>
              <c:delete val="1"/>
              <c:extLst>
                <c:ext xmlns:c15="http://schemas.microsoft.com/office/drawing/2012/chart" uri="{CE6537A1-D6FC-4f65-9D91-7224C49458BB}"/>
                <c:ext xmlns:c16="http://schemas.microsoft.com/office/drawing/2014/chart" uri="{C3380CC4-5D6E-409C-BE32-E72D297353CC}">
                  <c16:uniqueId val="{00000002-233A-674B-BD80-E03F3D7B50A6}"/>
                </c:ext>
              </c:extLst>
            </c:dLbl>
            <c:dLbl>
              <c:idx val="3"/>
              <c:delete val="1"/>
              <c:extLst>
                <c:ext xmlns:c15="http://schemas.microsoft.com/office/drawing/2012/chart" uri="{CE6537A1-D6FC-4f65-9D91-7224C49458BB}"/>
                <c:ext xmlns:c16="http://schemas.microsoft.com/office/drawing/2014/chart" uri="{C3380CC4-5D6E-409C-BE32-E72D297353CC}">
                  <c16:uniqueId val="{00000003-233A-674B-BD80-E03F3D7B50A6}"/>
                </c:ext>
              </c:extLst>
            </c:dLbl>
            <c:dLbl>
              <c:idx val="4"/>
              <c:delete val="1"/>
              <c:extLst>
                <c:ext xmlns:c15="http://schemas.microsoft.com/office/drawing/2012/chart" uri="{CE6537A1-D6FC-4f65-9D91-7224C49458BB}"/>
                <c:ext xmlns:c16="http://schemas.microsoft.com/office/drawing/2014/chart" uri="{C3380CC4-5D6E-409C-BE32-E72D297353CC}">
                  <c16:uniqueId val="{00000004-233A-674B-BD80-E03F3D7B50A6}"/>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7.0000000000000021E-2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5-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6-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7-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8-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09-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A-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B-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C-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val="000000">
                <a:gamma/>
                <a:shade val="46275"/>
                <a:invGamma/>
              </a:srgbClr>
            </a:gs>
            <a:gs pos="100000">
              <a:srgbClr val="008080"/>
            </a:gs>
          </a:gsLst>
          <a:lin ang="5400000" scaled="1"/>
        </a:gradFill>
        <a:ln w="12700">
          <a:solidFill>
            <a:srgbClr val="000000"/>
          </a:solidFill>
          <a:prstDash val="solid"/>
        </a:ln>
        <a:effectLst/>
      </c:spPr>
    </c:plotArea>
    <c:plotVisOnly val="1"/>
    <c:dispBlanksAs val="zero"/>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5240D20-2ADB-B249-9347-DAEFFA89E530}" type="slidenum">
              <a:rPr lang="en-US" smtClean="0"/>
              <a:pPr>
                <a:defRPr/>
              </a:pPr>
              <a:t>‹#›</a:t>
            </a:fld>
            <a:endParaRPr lang="en-US" dirty="0"/>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a:ea typeface="ＭＳ Ｐゴシック" charset="0"/>
                <a:cs typeface="ＭＳ Ｐゴシック" charset="0"/>
              </a:rPr>
              <a:t>One of life's key decisions relates to how you respond when others hurt you.</a:t>
            </a:r>
          </a:p>
          <a:p>
            <a:pPr eaLnBrk="1" hangingPunct="1"/>
            <a:r>
              <a:rPr lang="en-US" b="0">
                <a:ea typeface="ＭＳ Ｐゴシック" charset="0"/>
                <a:cs typeface="ＭＳ Ｐゴシック" charset="0"/>
              </a:rPr>
              <a:t>Do you hold grudges easily? Some of us find it difficult to let it go, to forgive.</a:t>
            </a:r>
          </a:p>
          <a:p>
            <a:pPr eaLnBrk="1" hangingPunct="1"/>
            <a:r>
              <a:rPr lang="en-US" b="0">
                <a:ea typeface="ＭＳ Ｐゴシック" charset="0"/>
                <a:cs typeface="ＭＳ Ｐゴシック" charset="0"/>
              </a:rPr>
              <a:t>Do you just stuff it down, not wanting to think about the pain inflicted on you?</a:t>
            </a:r>
          </a:p>
          <a:p>
            <a:pPr eaLnBrk="1" hangingPunct="1"/>
            <a:r>
              <a:rPr lang="en-US" b="0">
                <a:ea typeface="ＭＳ Ｐゴシック" charset="0"/>
                <a:cs typeface="ＭＳ Ｐゴシック" charset="0"/>
              </a:rPr>
              <a:t>Or do you find that God grants you the ability to forgive?</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solidFill>
                  <a:prstClr val="black"/>
                </a:solidFill>
                <a:latin typeface="Arial" panose="020B0604020202020204" pitchFamily="34" charset="0"/>
              </a:rPr>
              <a:pPr/>
              <a:t>10</a:t>
            </a:fld>
            <a:endParaRPr lang="en-US" sz="1200" dirty="0">
              <a:solidFill>
                <a:prstClr val="black"/>
              </a:solidFill>
              <a:latin typeface="Arial" panose="020B0604020202020204" pitchFamily="34"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a:ea typeface="ＭＳ Ｐゴシック" charset="0"/>
                <a:cs typeface="ＭＳ Ｐゴシック" charset="0"/>
              </a:rPr>
              <a:t>This is a masterful letter of appeal. Though it never uses the word "forgiveness" and Paul never directly commands Philemon to forgive, Philemon's need to forgive is clear. The heart of the letter is verses 17-21:</a:t>
            </a:r>
          </a:p>
          <a:p>
            <a:pPr eaLnBrk="1" hangingPunct="1"/>
            <a:endParaRPr lang="en-US" b="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Philem. 17    So if you consider me your partner, welcome him as you would welcome me. </a:t>
            </a:r>
            <a:r>
              <a:rPr lang="en-US" sz="1200" b="0" kern="1200" baseline="30000">
                <a:solidFill>
                  <a:schemeClr val="tx1"/>
                </a:solidFill>
                <a:effectLst/>
                <a:latin typeface="Arial" charset="0"/>
                <a:ea typeface="ＭＳ Ｐゴシック" charset="-128"/>
                <a:cs typeface="ＭＳ Ｐゴシック" charset="-128"/>
              </a:rPr>
              <a:t>18</a:t>
            </a:r>
            <a:r>
              <a:rPr lang="en-US" sz="1200" b="0" kern="1200">
                <a:solidFill>
                  <a:schemeClr val="tx1"/>
                </a:solidFill>
                <a:effectLst/>
                <a:latin typeface="Arial" charset="0"/>
                <a:ea typeface="ＭＳ Ｐゴシック" charset="-128"/>
                <a:cs typeface="ＭＳ Ｐゴシック" charset="-128"/>
              </a:rPr>
              <a:t> If he has wronged you in any way or owes you anything, charge it to me. </a:t>
            </a:r>
            <a:r>
              <a:rPr lang="en-US" sz="1200" b="0" kern="1200" baseline="30000">
                <a:solidFill>
                  <a:schemeClr val="tx1"/>
                </a:solidFill>
                <a:effectLst/>
                <a:latin typeface="Arial" charset="0"/>
                <a:ea typeface="ＭＳ Ｐゴシック" charset="-128"/>
                <a:cs typeface="ＭＳ Ｐゴシック" charset="-128"/>
              </a:rPr>
              <a:t>19</a:t>
            </a:r>
            <a:r>
              <a:rPr lang="en-US" sz="1200" b="0" kern="1200">
                <a:solidFill>
                  <a:schemeClr val="tx1"/>
                </a:solidFill>
                <a:effectLst/>
                <a:latin typeface="Arial" charset="0"/>
                <a:ea typeface="ＭＳ Ｐゴシック" charset="-128"/>
                <a:cs typeface="ＭＳ Ｐゴシック" charset="-128"/>
              </a:rPr>
              <a:t> I, PAUL, WRITE THIS WITH MY OWN HAND: I WILL REPAY IT. AND I WON’T MENTION THAT YOU OWE ME YOUR VERY SOUL!</a:t>
            </a:r>
          </a:p>
          <a:p>
            <a:pPr algn="l" rtl="0" eaLnBrk="1" fontAlgn="base" hangingPunct="1">
              <a:spcBef>
                <a:spcPct val="30000"/>
              </a:spcBef>
              <a:spcAft>
                <a:spcPct val="0"/>
              </a:spcAft>
            </a:pPr>
            <a:endParaRPr lang="en-US" b="0"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Paul may have had in mind here that Onesimus should be returned to Paul or be granted his freedom, perhaps indicated in verse 16 where Paul encourages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to take him back "no longer as a slave."</a:t>
            </a:r>
            <a:r>
              <a:rPr lang="en-SG" b="0" dirty="0">
                <a:effectLst/>
              </a:rPr>
              <a:t> </a:t>
            </a:r>
            <a:endParaRPr lang="en-US" b="0"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The father of the prodigal son was deeply hurt</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6876588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0" dirty="0"/>
              <a:t>…</a:t>
            </a:r>
            <a:r>
              <a:rPr lang="en-US" sz="1200" b="0" kern="1200" dirty="0">
                <a:solidFill>
                  <a:schemeClr val="tx1"/>
                </a:solidFill>
                <a:effectLst/>
                <a:ea typeface="ＭＳ Ｐゴシック" charset="-128"/>
                <a:cs typeface="ＭＳ Ｐゴシック" charset="-128"/>
              </a:rPr>
              <a:t>over his son squandering his wealth.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04408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Yet, when the son got to his lowest point and then</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0174667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kern="1200" dirty="0">
                <a:solidFill>
                  <a:schemeClr val="tx1"/>
                </a:solidFill>
                <a:effectLst/>
                <a:ea typeface="ＭＳ Ｐゴシック" charset="-128"/>
                <a:cs typeface="ＭＳ Ｐゴシック" charset="-128"/>
              </a:rPr>
              <a:t>…</a:t>
            </a:r>
            <a:r>
              <a:rPr lang="en-US" sz="1200" b="0" kern="1200" dirty="0">
                <a:solidFill>
                  <a:schemeClr val="tx1"/>
                </a:solidFill>
                <a:effectLst/>
                <a:ea typeface="ＭＳ Ｐゴシック" charset="-128"/>
                <a:cs typeface="ＭＳ Ｐゴシック" charset="-128"/>
              </a:rPr>
              <a:t>returned home to ask forgiveness, the father not only forgave him for his foolishness</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400661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but the father welcomed him home, threw a feast, put the ring on his hand and celebrated</a:t>
            </a:r>
            <a:r>
              <a:rPr lang="en-SG" sz="1200" b="0" kern="1200" dirty="0">
                <a:solidFill>
                  <a:schemeClr val="tx1"/>
                </a:solidFill>
                <a:effectLst/>
                <a:ea typeface="ＭＳ Ｐゴシック" charset="-128"/>
                <a:cs typeface="ＭＳ Ｐゴシック" charset="-128"/>
              </a:rPr>
              <a:t>!</a:t>
            </a:r>
          </a:p>
          <a:p>
            <a:r>
              <a:rPr lang="en-US" sz="1200" b="0" kern="1200" dirty="0">
                <a:solidFill>
                  <a:schemeClr val="tx1"/>
                </a:solidFill>
                <a:effectLst/>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412298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b="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It was clearly God's will that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forgive his repentant, runaway slave who had become a brother in Christ. Why? God forgave </a:t>
            </a:r>
            <a:r>
              <a:rPr lang="ar-SA" sz="1200" b="0" kern="1200" dirty="0">
                <a:solidFill>
                  <a:schemeClr val="tx1"/>
                </a:solidFill>
                <a:effectLst/>
                <a:ea typeface="ＭＳ Ｐゴシック" charset="-128"/>
                <a:cs typeface="ＭＳ Ｐゴシック" charset="-128"/>
              </a:rPr>
              <a:t>فلي</a:t>
            </a:r>
            <a:r>
              <a:rPr lang="en-US" sz="1200" b="0" kern="1200" dirty="0">
                <a:solidFill>
                  <a:schemeClr val="tx1"/>
                </a:solidFill>
                <a:effectLst/>
                <a:ea typeface="ＭＳ Ｐゴシック" charset="-128"/>
                <a:cs typeface="ＭＳ Ｐゴシック" charset="-128"/>
              </a:rPr>
              <a:t> of even a greater debt.</a:t>
            </a:r>
            <a:r>
              <a:rPr lang="en-SG" b="0" dirty="0">
                <a:effectLst/>
              </a:rPr>
              <a:t> </a:t>
            </a:r>
            <a:endParaRPr lang="en-US"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male frog has just caught the fly off the lotus flower, and now he offers it to his beloved as a gift that he worked to obtain. </a:t>
            </a:r>
          </a:p>
          <a:p>
            <a:r>
              <a:rPr lang="en-US" b="0"/>
              <a:t>It leaves us with the question of what we also offer to those we love and those we don't.</a:t>
            </a:r>
          </a:p>
          <a:p>
            <a:pPr algn="l" rtl="0" eaLnBrk="0" fontAlgn="base" hangingPunct="0">
              <a:spcBef>
                <a:spcPct val="30000"/>
              </a:spcBef>
              <a:spcAft>
                <a:spcPct val="0"/>
              </a:spcAft>
            </a:pPr>
            <a:endParaRPr lang="x-none" b="0" dirty="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11</a:t>
            </a:fld>
            <a:endParaRPr lang="en-US" dirty="0"/>
          </a:p>
        </p:txBody>
      </p:sp>
    </p:spTree>
    <p:extLst>
      <p:ext uri="{BB962C8B-B14F-4D97-AF65-F5344CB8AC3E}">
        <p14:creationId xmlns:p14="http://schemas.microsoft.com/office/powerpoint/2010/main" val="17419328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445347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501406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6C59A-CE63-784D-8534-2FE5380A3F4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ea typeface="ＭＳ Ｐゴシック" charset="-128"/>
                <a:cs typeface="ＭＳ Ｐゴシック" charset="-128"/>
              </a:rPr>
              <a:t>Scripture is silent here, but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Since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preserved this epistle and it was included within the New Testament it's reasonable to assume that the letter accomplished its purpose.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did forgive Onesimus and accept him back.</a:t>
            </a:r>
            <a:r>
              <a:rPr lang="en-SG" dirty="0">
                <a:effectLst/>
              </a:rPr>
              <a:t> </a:t>
            </a:r>
          </a:p>
          <a:p>
            <a:pPr marL="228600" indent="-228600" eaLnBrk="1" hangingPunct="1">
              <a:buAutoNum type="arabicPeriod"/>
            </a:pPr>
            <a:r>
              <a:rPr lang="en-US" sz="1200" kern="1200" dirty="0">
                <a:solidFill>
                  <a:schemeClr val="tx1"/>
                </a:solidFill>
                <a:effectLst/>
                <a:ea typeface="ＭＳ Ｐゴシック" charset="-128"/>
                <a:cs typeface="ＭＳ Ｐゴシック" charset="-128"/>
              </a:rPr>
              <a:t>Paul expressed confidence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would do even more than he asked (v. 21)—perhaps even free Onesimus?</a:t>
            </a:r>
            <a:r>
              <a:rPr lang="en-SG" dirty="0">
                <a:effectLst/>
              </a:rPr>
              <a:t> </a:t>
            </a:r>
          </a:p>
          <a:p>
            <a:pPr eaLnBrk="1" hangingPunct="1"/>
            <a:r>
              <a:rPr lang="en-SG" dirty="0">
                <a:effectLst/>
                <a:ea typeface="ＭＳ Ｐゴシック" charset="0"/>
                <a:cs typeface="ＭＳ Ｐゴシック" charset="0"/>
              </a:rPr>
              <a:t>3.</a:t>
            </a:r>
            <a:r>
              <a:rPr lang="en-SG" baseline="0" dirty="0">
                <a:effectLst/>
                <a:ea typeface="ＭＳ Ｐゴシック" charset="0"/>
                <a:cs typeface="ＭＳ Ｐゴシック" charset="0"/>
              </a:rPr>
              <a:t> </a:t>
            </a:r>
            <a:r>
              <a:rPr lang="en-US" sz="1200" kern="1200" dirty="0">
                <a:solidFill>
                  <a:schemeClr val="tx1"/>
                </a:solidFill>
                <a:effectLst/>
                <a:ea typeface="ＭＳ Ｐゴシック" charset="-128"/>
                <a:cs typeface="ＭＳ Ｐゴシック" charset="-128"/>
              </a:rPr>
              <a:t>Tradition holds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welcomed Onesimus home, but then sent him back to serve Paul.  And get this—over 50 years later the church father Ignatius records that a man named Onesimus was the first Bishop of the church at nearby Ephesus</a:t>
            </a:r>
            <a:r>
              <a:rPr lang="en-SG" sz="1200" kern="1200" dirty="0">
                <a:solidFill>
                  <a:schemeClr val="tx1"/>
                </a:solidFill>
                <a:effectLst/>
                <a:ea typeface="ＭＳ Ｐゴシック" charset="-128"/>
                <a:cs typeface="ＭＳ Ｐゴシック" charset="-128"/>
              </a:rPr>
              <a:t>!</a:t>
            </a:r>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Ephesus</a:t>
            </a:r>
            <a:r>
              <a:rPr lang="en-US" sz="1200" b="0" kern="1200" baseline="0" dirty="0">
                <a:solidFill>
                  <a:schemeClr val="tx1"/>
                </a:solidFill>
                <a:effectLst/>
                <a:ea typeface="ＭＳ Ｐゴシック" charset="-128"/>
                <a:cs typeface="ＭＳ Ｐゴシック" charset="-128"/>
              </a:rPr>
              <a:t> was</a:t>
            </a:r>
            <a:r>
              <a:rPr lang="en-US" sz="1200" b="0" kern="1200" dirty="0">
                <a:solidFill>
                  <a:schemeClr val="tx1"/>
                </a:solidFill>
                <a:effectLst/>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b="0" dirty="0">
                <a:effectLst/>
              </a:rPr>
              <a:t> </a:t>
            </a:r>
            <a:endParaRPr lang="en-US" b="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(Tramp for the Lord, 56-57).</a:t>
            </a:r>
            <a:r>
              <a:rPr lang="en-SG" dirty="0">
                <a:effectLst/>
              </a:rPr>
              <a:t> </a:t>
            </a:r>
          </a:p>
          <a:p>
            <a:r>
              <a:rPr lang="en-SG" dirty="0">
                <a:effectLst/>
              </a:rPr>
              <a:t>• </a:t>
            </a:r>
            <a:r>
              <a:rPr lang="en-US" sz="1200" kern="1200" dirty="0">
                <a:solidFill>
                  <a:schemeClr val="tx1"/>
                </a:solidFill>
                <a:effectLst/>
                <a:ea typeface="ＭＳ Ｐゴシック" charset="-128"/>
                <a:cs typeface="ＭＳ Ｐゴシック" charset="-128"/>
              </a:rPr>
              <a:t>She later defined forgiveness: “Forgiveness is setting the prisoner free, only to find out that the prisoner was me.”</a:t>
            </a:r>
            <a:r>
              <a:rPr lang="en-SG" dirty="0">
                <a:effectLst/>
              </a:rPr>
              <a:t> </a:t>
            </a: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With which person in this letter do you best relate to now?</a:t>
            </a:r>
          </a:p>
          <a:p>
            <a:r>
              <a:rPr lang="en-US" sz="1200" kern="1200" dirty="0">
                <a:solidFill>
                  <a:schemeClr val="tx1"/>
                </a:solidFill>
                <a:effectLst/>
                <a:ea typeface="ＭＳ Ｐゴシック" charset="-128"/>
                <a:cs typeface="ＭＳ Ｐゴシック" charset="-128"/>
              </a:rPr>
              <a:t>Let's humble ourselves before our great God…  If Paul were writing a similar letter to you as if you were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whom would he ask you to forgive?</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a)</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request you to forgive a former friend who hurt you deeply?</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b)</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c)</a:t>
            </a:r>
            <a:r>
              <a:rPr lang="en-US" sz="1200" kern="1200" baseline="0" dirty="0">
                <a:solidFill>
                  <a:schemeClr val="tx1"/>
                </a:solidFill>
                <a:effectLst/>
                <a:ea typeface="ＭＳ Ｐゴシック" charset="-128"/>
                <a:cs typeface="ＭＳ Ｐゴシック" charset="-128"/>
              </a:rPr>
              <a:t> </a:t>
            </a:r>
            <a:r>
              <a:rPr lang="en-US" sz="1200" kern="1200" dirty="0">
                <a:solidFill>
                  <a:schemeClr val="tx1"/>
                </a:solidFill>
                <a:effectLst/>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dirty="0">
              <a:ea typeface="ＭＳ Ｐゴシック" charset="0"/>
              <a:cs typeface="ＭＳ Ｐゴシック" charset="0"/>
            </a:endParaRPr>
          </a:p>
          <a:p>
            <a:pPr marL="228600" indent="-228600" eaLnBrk="1" hangingPunct="1"/>
            <a:endParaRPr lang="en-US" dirty="0">
              <a:ea typeface="ＭＳ Ｐゴシック" charset="0"/>
              <a:cs typeface="ＭＳ Ｐゴシック" charset="0"/>
            </a:endParaRPr>
          </a:p>
          <a:p>
            <a:pPr marL="228600" indent="-228600" eaLnBrk="1" hangingPunct="1"/>
            <a:r>
              <a:rPr lang="ar-SA" dirty="0">
                <a:ea typeface="ＭＳ Ｐゴシック" charset="0"/>
                <a:cs typeface="ＭＳ Ｐゴシック" charset="0"/>
              </a:rPr>
              <a:t>فلي</a:t>
            </a:r>
            <a:r>
              <a:rPr lang="en-US" dirty="0">
                <a:ea typeface="ＭＳ Ｐゴシック" charset="0"/>
                <a:cs typeface="ＭＳ Ｐゴシック" charset="0"/>
              </a:rPr>
              <a:t>: Whom do you need to forgive a wrong done to you?</a:t>
            </a:r>
          </a:p>
          <a:p>
            <a:pPr marL="228600" indent="-228600" eaLnBrk="1" hangingPunct="1"/>
            <a:r>
              <a:rPr lang="en-US"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ea typeface="ＭＳ Ｐゴシック" charset="-128"/>
                <a:cs typeface="ＭＳ Ｐゴシック" charset="-128"/>
              </a:rPr>
              <a:t>Maybe you're not in the position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dirty="0">
              <a:ea typeface="ＭＳ Ｐゴシック" charset="0"/>
              <a:cs typeface="ＭＳ Ｐゴシック" charset="0"/>
            </a:endParaRPr>
          </a:p>
          <a:p>
            <a:pPr marL="228600" indent="-228600" eaLnBrk="1" hangingPunct="1"/>
            <a:r>
              <a:rPr lang="en-US" dirty="0">
                <a:ea typeface="ＭＳ Ｐゴシック" charset="0"/>
                <a:cs typeface="ＭＳ Ｐゴシック" charset="0"/>
              </a:rPr>
              <a:t>Paul: How can you help two others reconcile?</a:t>
            </a:r>
          </a:p>
          <a:p>
            <a:pPr marL="228600" indent="-228600" eaLnBrk="1" hangingPunct="1"/>
            <a:r>
              <a:rPr lang="en-US" dirty="0">
                <a:ea typeface="ＭＳ Ｐゴシック" charset="0"/>
                <a:cs typeface="ＭＳ Ｐゴシック" charset="0"/>
              </a:rPr>
              <a:t>The Church: How can you affirm the reconciliation of others?</a:t>
            </a: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NT Preaching (</a:t>
            </a:r>
            <a:r>
              <a:rPr lang="en-US" dirty="0" err="1">
                <a:ea typeface="ＭＳ Ｐゴシック" charset="0"/>
                <a:cs typeface="ＭＳ Ｐゴシック" charset="0"/>
              </a:rPr>
              <a:t>np</a:t>
            </a:r>
            <a:r>
              <a:rPr lang="en-US" dirty="0">
                <a:ea typeface="ＭＳ Ｐゴシック" charset="0"/>
                <a:cs typeface="ＭＳ Ｐゴシック" charset="0"/>
              </a:rPr>
              <a: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26CD67-163B-A342-98FA-9EDF13EFB2CF}" type="slidenum">
              <a:rPr lang="en-US" sz="1200">
                <a:latin typeface="Arial" panose="020B0604020202020204" pitchFamily="34" charset="0"/>
              </a:rPr>
              <a:pPr/>
              <a:t>132</a:t>
            </a:fld>
            <a:endParaRPr lang="en-US" sz="1200" dirty="0">
              <a:latin typeface="Arial" panose="020B0604020202020204" pitchFamily="34"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831D-12AF-9244-9654-FCA842CFEA28}" type="slidenum">
              <a:rPr lang="en-US" sz="1200">
                <a:latin typeface="Arial" panose="020B0604020202020204" pitchFamily="34" charset="0"/>
              </a:rPr>
              <a:pPr/>
              <a:t>133</a:t>
            </a:fld>
            <a:endParaRPr lang="en-US" sz="1200" dirty="0">
              <a:latin typeface="Arial" panose="020B0604020202020204" pitchFamily="34"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81A7AB-B93E-834B-862B-D4ABAAD5B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a:cs typeface="ＭＳ Ｐゴシック" charset="0"/>
              </a:rPr>
              <a:t>Notice the chain. When we speak of forgiveness, what do you think the chain symbolizes?</a:t>
            </a:r>
          </a:p>
          <a:p>
            <a:r>
              <a:rPr lang="en-US" b="0">
                <a:cs typeface="ＭＳ Ｐゴシック" charset="0"/>
              </a:rPr>
              <a:t>Does the chain point to the one not forgiven, so if you do not forgive a person, then that person remains chained?</a:t>
            </a:r>
          </a:p>
          <a:p>
            <a:r>
              <a:rPr lang="en-US" b="0">
                <a:cs typeface="ＭＳ Ｐゴシック" charset="0"/>
              </a:rPr>
              <a:t>Or does the chain remind us of our own chains that limit us when we refuse to forgive?</a:t>
            </a:r>
          </a:p>
          <a:p>
            <a:endParaRPr lang="en-US" b="0" dirty="0">
              <a:cs typeface="ＭＳ Ｐゴシック" charset="0"/>
            </a:endParaRPr>
          </a:p>
        </p:txBody>
      </p:sp>
    </p:spTree>
    <p:extLst>
      <p:ext uri="{BB962C8B-B14F-4D97-AF65-F5344CB8AC3E}">
        <p14:creationId xmlns:p14="http://schemas.microsoft.com/office/powerpoint/2010/main" val="5632875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E805-E0AB-8DF3-A131-5E156727F6E1}"/>
            </a:ext>
          </a:extLst>
        </p:cNvPr>
        <p:cNvGrpSpPr/>
        <p:nvPr/>
      </p:nvGrpSpPr>
      <p:grpSpPr>
        <a:xfrm>
          <a:off x="0" y="0"/>
          <a:ext cx="0" cy="0"/>
          <a:chOff x="0" y="0"/>
          <a:chExt cx="0" cy="0"/>
        </a:xfrm>
      </p:grpSpPr>
      <p:sp>
        <p:nvSpPr>
          <p:cNvPr id="114689" name="Rectangle 7">
            <a:extLst>
              <a:ext uri="{FF2B5EF4-FFF2-40B4-BE49-F238E27FC236}">
                <a16:creationId xmlns:a16="http://schemas.microsoft.com/office/drawing/2014/main" id="{CF572AF2-9A92-2EBB-553D-EB99C46854D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B26123-EA5A-CB4A-A38C-141AE450061F}"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4690" name="Rectangle 2">
            <a:extLst>
              <a:ext uri="{FF2B5EF4-FFF2-40B4-BE49-F238E27FC236}">
                <a16:creationId xmlns:a16="http://schemas.microsoft.com/office/drawing/2014/main" id="{DFB3C5D9-5810-73B5-7749-C5F9B61680B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6E481C9-7B76-9E82-C908-643047E24332}"/>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extLst>
      <p:ext uri="{BB962C8B-B14F-4D97-AF65-F5344CB8AC3E}">
        <p14:creationId xmlns:p14="http://schemas.microsoft.com/office/powerpoint/2010/main" val="6524899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CA4006-0F64-AF4B-9938-7E4E642AA27A}" type="slidenum">
              <a:rPr lang="en-US" sz="1200">
                <a:latin typeface="Arial" panose="020B0604020202020204" pitchFamily="34" charset="0"/>
              </a:rPr>
              <a:pPr/>
              <a:t>137</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94637E-F27C-224F-9ECA-3C893806904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A301C6-8E0C-974B-AD90-57AAFAB86AE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solidFill>
            <a:srgbClr val="FFFFFF"/>
          </a:solidFill>
          <a:ln/>
        </p:spPr>
      </p:sp>
      <p:sp>
        <p:nvSpPr>
          <p:cNvPr id="1884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183D01-8E2B-CA47-A6AC-4E0494E154C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solidFill>
            <a:srgbClr val="FFFFFF"/>
          </a:solidFill>
          <a:ln/>
        </p:spPr>
      </p:sp>
      <p:sp>
        <p:nvSpPr>
          <p:cNvPr id="1904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E381F1-E6F0-A747-9208-AD500925FF98}" type="slidenum">
              <a:rPr lang="en-US" sz="1200">
                <a:latin typeface="Arial" panose="020B0604020202020204" pitchFamily="34" charset="0"/>
              </a:rPr>
              <a:pPr/>
              <a:t>142</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D128E-17CB-F347-AE3F-E35F189A829C}" type="slidenum">
              <a:rPr lang="en-US" sz="1200">
                <a:latin typeface="Arial" panose="020B0604020202020204" pitchFamily="34" charset="0"/>
              </a:rPr>
              <a:pPr/>
              <a:t>143</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57D303-B05E-6948-92A1-3703382E6F0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A57B71-199B-C646-AEDF-33C61D7399A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How do you know when forgiveness is not unconditional?  When you say</a:t>
            </a:r>
            <a:r>
              <a:rPr lang="is-IS" sz="1200" b="0" kern="1200" dirty="0">
                <a:solidFill>
                  <a:schemeClr val="tx1"/>
                </a:solidFill>
                <a:effectLst/>
                <a:ea typeface="ＭＳ Ｐゴシック" charset="-128"/>
                <a:cs typeface="ＭＳ Ｐゴシック" charset="-128"/>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0431000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F1299-7607-E940-A7D3-BE573BA4DD8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Carolyn</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50E7EE-CA92-6941-AE2C-CF108F630BF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E17BE4-BFA2-4149-9AD5-97580EFB8B74}" type="slidenum">
              <a:rPr lang="en-US" sz="1200">
                <a:latin typeface="Arial" panose="020B0604020202020204" pitchFamily="34" charset="0"/>
              </a:rPr>
              <a:pPr/>
              <a:t>148</a:t>
            </a:fld>
            <a:endParaRPr lang="en-US" sz="1200" dirty="0">
              <a:latin typeface="Arial" panose="020B0604020202020204" pitchFamily="34" charset="0"/>
            </a:endParaRPr>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What does the Bible have to say….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CE6CF2-9ED5-A44D-9C68-635300F2A21F}" type="slidenum">
              <a:rPr lang="en-US" sz="1200">
                <a:latin typeface="Arial" panose="020B0604020202020204" pitchFamily="34" charset="0"/>
              </a:rPr>
              <a:pPr/>
              <a:t>149</a:t>
            </a:fld>
            <a:endParaRPr lang="en-US" sz="1200" dirty="0">
              <a:latin typeface="Arial" panose="020B0604020202020204" pitchFamily="34"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5911054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solidFill>
                  <a:srgbClr val="FFFFFF"/>
                </a:solidFill>
                <a:ea typeface="ＭＳ Ｐゴシック" charset="0"/>
              </a:rPr>
              <a:t>NT Survey (ns)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Today, we will take a very active step: </a:t>
            </a:r>
            <a:r>
              <a:rPr lang="en-US" sz="1200" b="0" i="1" kern="1200" dirty="0">
                <a:solidFill>
                  <a:schemeClr val="tx1"/>
                </a:solidFill>
                <a:effectLst/>
                <a:latin typeface="Arial" charset="0"/>
                <a:ea typeface="ＭＳ Ｐゴシック" charset="-128"/>
                <a:cs typeface="ＭＳ Ｐゴシック" charset="-128"/>
              </a:rPr>
              <a:t>how to forgive those who offend us</a:t>
            </a:r>
            <a:r>
              <a:rPr lang="en-US" sz="1200" b="0" kern="1200" dirty="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b="0" kern="1200" dirty="0">
                <a:solidFill>
                  <a:schemeClr val="tx1"/>
                </a:solidFill>
                <a:effectLst/>
                <a:latin typeface="Arial" charset="0"/>
                <a:ea typeface="ＭＳ Ｐゴシック" charset="-128"/>
                <a:cs typeface="ＭＳ Ｐゴシック" charset="-128"/>
              </a:rPr>
              <a:t>.</a:t>
            </a:r>
            <a:endParaRPr lang="en-US" b="0" dirty="0"/>
          </a:p>
          <a:p>
            <a:endParaRPr lang="en-US"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t>Paul began his appeal to Philemon on a very positive note (1-7). </a:t>
            </a:r>
          </a:p>
        </p:txBody>
      </p:sp>
    </p:spTree>
    <p:extLst>
      <p:ext uri="{BB962C8B-B14F-4D97-AF65-F5344CB8AC3E}">
        <p14:creationId xmlns:p14="http://schemas.microsoft.com/office/powerpoint/2010/main" val="75662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Paul handles</a:t>
            </a:r>
            <a:r>
              <a:rPr lang="en-US" b="0" baseline="0" dirty="0"/>
              <a:t> this situation very delicately, not ever even using the word “forgive,” or commanding it, but he does address the need for reconcilation fairly directly.</a:t>
            </a:r>
            <a:endParaRPr lang="en-US" b="0" dirty="0"/>
          </a:p>
        </p:txBody>
      </p:sp>
    </p:spTree>
    <p:extLst>
      <p:ext uri="{BB962C8B-B14F-4D97-AF65-F5344CB8AC3E}">
        <p14:creationId xmlns:p14="http://schemas.microsoft.com/office/powerpoint/2010/main" val="3659172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b="0" dirty="0">
                <a:effectLst/>
              </a:rPr>
              <a:t> </a:t>
            </a:r>
            <a:endParaRPr lang="en-US"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This slide question is good for small groups to discern these principles themselves.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18</a:t>
            </a:fld>
            <a:endParaRPr lang="en-US" dirty="0"/>
          </a:p>
        </p:txBody>
      </p:sp>
    </p:spTree>
    <p:extLst>
      <p:ext uri="{BB962C8B-B14F-4D97-AF65-F5344CB8AC3E}">
        <p14:creationId xmlns:p14="http://schemas.microsoft.com/office/powerpoint/2010/main" val="3156120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F004D-7600-1341-A911-B49B76C32DB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b="0" dirty="0">
                <a:ea typeface="ＭＳ Ｐゴシック" charset="0"/>
                <a:cs typeface="ＭＳ Ｐゴシック" charset="0"/>
              </a:rPr>
              <a:t>With which person in this letter do you best relate to now?</a:t>
            </a:r>
          </a:p>
          <a:p>
            <a:r>
              <a:rPr lang="en-US" sz="1200" b="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1)</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Philemon, the offended? Whom do you need to forgive a wrong done to you? </a:t>
            </a:r>
            <a:r>
              <a:rPr lang="en-US" sz="1200" b="0" kern="1200" dirty="0">
                <a:solidFill>
                  <a:schemeClr val="tx1"/>
                </a:solidFill>
                <a:effectLst/>
                <a:latin typeface="Arial" charset="0"/>
                <a:ea typeface="ＭＳ Ｐゴシック" charset="-128"/>
                <a:cs typeface="ＭＳ Ｐゴシック" charset="-128"/>
              </a:rPr>
              <a:t>Would Paul request you to forgive a former friend who hurt you deeply? Will you, as an act of the will (not the emotions), grant forgiveness unconditionally even if your offender never requests it?</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2)</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Onesimus the offender? Whose forgiveness do you need to request? </a:t>
            </a:r>
            <a:r>
              <a:rPr lang="en-US" sz="1200" b="0" kern="1200" dirty="0">
                <a:solidFill>
                  <a:schemeClr val="tx1"/>
                </a:solidFill>
                <a:effectLst/>
                <a:latin typeface="Arial" charset="0"/>
                <a:ea typeface="ＭＳ Ｐゴシック" charset="-128"/>
                <a:cs typeface="ＭＳ Ｐゴシック" charset="-128"/>
              </a:rPr>
              <a:t>Maybe you're not in the position of Philemon, needing to grant forgiveness, but perhaps you're where Onesimus was, needing to ask forgiveness.  Onesimus risked his very life to make things right.  Certainly your risk is not greater than his.  How will you respond to God's desire for you?  Will you take the risk of rejection to restore your walk with God by forgiving your offender?</a:t>
            </a:r>
          </a:p>
          <a:p>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b="0" kern="1200" dirty="0">
                <a:solidFill>
                  <a:schemeClr val="tx1"/>
                </a:solidFill>
                <a:effectLst/>
                <a:latin typeface="Arial" charset="0"/>
                <a:ea typeface="ＭＳ Ｐゴシック" charset="-128"/>
                <a:cs typeface="ＭＳ Ｐゴシック" charset="-128"/>
              </a:rPr>
              <a:t>3</a:t>
            </a:r>
            <a:r>
              <a:rPr lang="en-US" sz="1200" b="0" kern="1200" dirty="0">
                <a:solidFill>
                  <a:schemeClr val="tx1"/>
                </a:solidFill>
                <a:effectLst/>
                <a:latin typeface="Arial" charset="0"/>
                <a:ea typeface="ＭＳ Ｐゴシック" charset="-128"/>
                <a:cs typeface="ＭＳ Ｐゴシック" charset="-128"/>
              </a:rPr>
              <a:t>)</a:t>
            </a:r>
            <a:r>
              <a:rPr lang="en-US" sz="1200" b="0" kern="1200" baseline="0" dirty="0">
                <a:solidFill>
                  <a:schemeClr val="tx1"/>
                </a:solidFill>
                <a:effectLst/>
                <a:latin typeface="Arial" charset="0"/>
                <a:ea typeface="ＭＳ Ｐゴシック" charset="-128"/>
                <a:cs typeface="ＭＳ Ｐゴシック" charset="-128"/>
              </a:rPr>
              <a:t> </a:t>
            </a:r>
            <a:r>
              <a:rPr lang="en-US" b="0" dirty="0">
                <a:ea typeface="ＭＳ Ｐゴシック" charset="0"/>
                <a:cs typeface="ＭＳ Ｐゴシック" charset="0"/>
              </a:rPr>
              <a:t>Paul the reconciler? How can you help two others reconcile? </a:t>
            </a:r>
            <a:r>
              <a:rPr lang="en-US" sz="1200" b="0" kern="1200" dirty="0">
                <a:solidFill>
                  <a:schemeClr val="tx1"/>
                </a:solidFill>
                <a:effectLst/>
                <a:latin typeface="Arial" charset="0"/>
                <a:ea typeface="ＭＳ Ｐゴシック" charset="-128"/>
                <a:cs typeface="ＭＳ Ｐゴシック" charset="-128"/>
              </a:rPr>
              <a:t>Would Paul ask you, plead with you, implore you to help someone forgive a spouse who has really blown it? Or some believers who really did wrong?</a:t>
            </a:r>
            <a:endParaRPr lang="en-SG" sz="1200" b="0" kern="1200" dirty="0">
              <a:solidFill>
                <a:schemeClr val="tx1"/>
              </a:solidFill>
              <a:effectLst/>
              <a:latin typeface="Arial" charset="0"/>
              <a:ea typeface="ＭＳ Ｐゴシック" charset="-128"/>
              <a:cs typeface="ＭＳ Ｐゴシック" charset="-128"/>
            </a:endParaRPr>
          </a:p>
          <a:p>
            <a:r>
              <a:rPr lang="en-US" sz="1200" b="0" kern="1200" dirty="0">
                <a:solidFill>
                  <a:schemeClr val="tx1"/>
                </a:solidFill>
                <a:effectLst/>
                <a:latin typeface="Arial" charset="0"/>
                <a:ea typeface="ＭＳ Ｐゴシック" charset="-128"/>
                <a:cs typeface="ＭＳ Ｐゴシック" charset="-128"/>
              </a:rPr>
              <a:t> </a:t>
            </a:r>
            <a:endParaRPr lang="en-SG" sz="1200" b="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128"/>
                <a:cs typeface="ＭＳ Ｐゴシック" charset="-128"/>
              </a:rPr>
              <a:t>4) </a:t>
            </a:r>
            <a:r>
              <a:rPr lang="en-US" b="0" dirty="0">
                <a:ea typeface="ＭＳ Ｐゴシック" charset="0"/>
                <a:cs typeface="ＭＳ Ｐゴシック" charset="0"/>
              </a:rPr>
              <a:t>The church as affirmers? How can you assist the reconciliation of others, even if you are not actively involved in the situation as an offended, an offender, or as a reconciler—but you know about a relationship that needs mending? How can you pray for them?</a:t>
            </a:r>
          </a:p>
          <a:p>
            <a:pPr marL="228600" indent="-228600" eaLnBrk="1" hangingPunct="1"/>
            <a:r>
              <a:rPr lang="en-SG" b="0"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This keyword for Philemon is never used in the short letter, but the concept is certainly there.</a:t>
            </a:r>
          </a:p>
          <a:p>
            <a:r>
              <a:rPr lang="en-US" b="0" dirty="0"/>
              <a:t>The Greek word for "forgive" (</a:t>
            </a:r>
            <a:r>
              <a:rPr lang="en-US" b="0" i="1" dirty="0"/>
              <a:t>luo</a:t>
            </a:r>
            <a:r>
              <a:rPr lang="en-US" b="0" dirty="0"/>
              <a:t>) can also be translated "to loose." Do you see the connection between forgiving and loosening?</a:t>
            </a:r>
          </a:p>
          <a:p>
            <a:endParaRPr 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9715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B47AA-165C-E145-9089-80D1C388E0B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14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4F3B6-F51C-F647-BBE1-80D7B6828BC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4880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BAA5D9-AA29-2D4D-BEF2-B6F9862FD1D8}"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16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9A520-D0D7-4842-A8CB-5C1910F4D86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51853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D96608-0740-004A-8C8D-5460F06F976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1231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83731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She hid Jews in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The Hiding Place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For this she was sent to a concentration camp with her sister Betsy.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Forgiveness is a two-sided coin.</a:t>
            </a:r>
          </a:p>
          <a:p>
            <a:r>
              <a:rPr lang="en-US" b="0"/>
              <a:t>One side says FORGIVE.</a:t>
            </a:r>
          </a:p>
          <a:p>
            <a:r>
              <a:rPr lang="en-US" b="0"/>
              <a:t>The other side says BE FORGIVEN.</a:t>
            </a:r>
          </a:p>
          <a:p>
            <a:r>
              <a:rPr lang="en-US" b="0"/>
              <a:t>Philemon addresses both sides.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3</a:t>
            </a:fld>
            <a:endParaRPr lang="en-US" dirty="0"/>
          </a:p>
        </p:txBody>
      </p:sp>
    </p:spTree>
    <p:extLst>
      <p:ext uri="{BB962C8B-B14F-4D97-AF65-F5344CB8AC3E}">
        <p14:creationId xmlns:p14="http://schemas.microsoft.com/office/powerpoint/2010/main" val="3040927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“Nice sermon, Frauline,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said. </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ea typeface="ＭＳ Ｐゴシック" charset="-128"/>
                <a:cs typeface="ＭＳ Ｐゴシック" charset="-128"/>
              </a:rPr>
              <a:t>"</a:t>
            </a:r>
            <a:r>
              <a:rPr lang="en-US" sz="1200" kern="1200" dirty="0">
                <a:solidFill>
                  <a:schemeClr val="tx1"/>
                </a:solidFill>
                <a:effectLst/>
                <a:ea typeface="ＭＳ Ｐゴシック" charset="-128"/>
                <a:cs typeface="ＭＳ Ｐゴシック" charset="-128"/>
              </a:rPr>
              <a:t> He stuck out his hand for her to shake, but she froze (Tramp for the Lord, 55-56).</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Today we will see a very active step, that of how to forgive those who offend us.  We'll look at a scriptural example of one who was strongly urged to forgive an offender</a:t>
            </a:r>
            <a:r>
              <a:rPr lang="en-SG"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We know that most of the NT books are longer books or letters.  But in</a:t>
            </a:r>
            <a:r>
              <a:rPr lang="en-US" sz="1200" kern="1200" baseline="0" dirty="0">
                <a:solidFill>
                  <a:schemeClr val="tx1"/>
                </a:solidFill>
                <a:effectLst/>
                <a:ea typeface="ＭＳ Ｐゴシック" charset="-128"/>
                <a:cs typeface="ＭＳ Ｐゴシック" charset="-128"/>
              </a:rPr>
              <a:t> the next four weeks that I preach, we </a:t>
            </a:r>
            <a:r>
              <a:rPr lang="en-US" sz="1200" kern="1200" dirty="0">
                <a:solidFill>
                  <a:schemeClr val="tx1"/>
                </a:solidFill>
                <a:effectLst/>
                <a:ea typeface="ＭＳ Ｐゴシック" charset="-128"/>
                <a:cs typeface="ＭＳ Ｐゴシック" charset="-128"/>
              </a:rPr>
              <a:t>will study the four shortest ones as they are too often neglected</a:t>
            </a:r>
            <a:r>
              <a:rPr lang="en-SG" sz="1200" kern="1200" dirty="0">
                <a:solidFill>
                  <a:schemeClr val="tx1"/>
                </a:solidFill>
                <a:effectLst/>
                <a:ea typeface="ＭＳ Ｐゴシック" charset="-128"/>
                <a:cs typeface="ＭＳ Ｐゴシック" charset="-128"/>
              </a:rPr>
              <a:t>.</a:t>
            </a:r>
          </a:p>
          <a:p>
            <a:r>
              <a:rPr lang="en-US" baseline="0" dirty="0">
                <a:cs typeface="Arial" panose="020B0604020202020204" pitchFamily="34" charset="0"/>
              </a:rPr>
              <a:t>____________</a:t>
            </a:r>
          </a:p>
          <a:p>
            <a:r>
              <a:rPr lang="en-US" baseline="0" dirty="0">
                <a:cs typeface="Arial" panose="020B0604020202020204" pitchFamily="34" charset="0"/>
              </a:rPr>
              <a:t>NS-18-Philemon-39</a:t>
            </a:r>
          </a:p>
          <a:p>
            <a:r>
              <a:rPr lang="en-US" baseline="0" dirty="0">
                <a:cs typeface="Arial" panose="020B0604020202020204" pitchFamily="34" charset="0"/>
              </a:rPr>
              <a:t>NS-24-2 John-61</a:t>
            </a:r>
          </a:p>
          <a:p>
            <a:r>
              <a:rPr lang="en-US" baseline="0" dirty="0">
                <a:cs typeface="Arial" panose="020B0604020202020204" pitchFamily="34" charset="0"/>
              </a:rPr>
              <a:t>NS-25-3 John-45</a:t>
            </a:r>
          </a:p>
          <a:p>
            <a:r>
              <a:rPr lang="en-US" baseline="0" dirty="0">
                <a:cs typeface="Arial" panose="020B0604020202020204" pitchFamily="34" charset="0"/>
              </a:rPr>
              <a:t>NS-26-Jude-66</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ea typeface="ＭＳ Ｐゴシック" charset="-128"/>
                <a:cs typeface="ＭＳ Ｐゴシック" charset="-128"/>
              </a:rPr>
              <a:t> These short letters are only 13</a:t>
            </a:r>
            <a:r>
              <a:rPr lang="en-SG" sz="1200" kern="1200" baseline="0" dirty="0">
                <a:solidFill>
                  <a:schemeClr val="tx1"/>
                </a:solidFill>
                <a:effectLst/>
                <a:ea typeface="ＭＳ Ｐゴシック" charset="-128"/>
                <a:cs typeface="ＭＳ Ｐゴシック" charset="-128"/>
              </a:rPr>
              <a:t> to 25 verses long, so we can cover one each week</a:t>
            </a:r>
            <a:r>
              <a:rPr lang="en-SG" sz="1200" kern="1200" dirty="0">
                <a:solidFill>
                  <a:schemeClr val="tx1"/>
                </a:solidFill>
                <a:effectLst/>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Each is about the length</a:t>
            </a:r>
            <a:r>
              <a:rPr lang="en-US" baseline="0" dirty="0">
                <a:cs typeface="Arial" panose="020B0604020202020204" pitchFamily="34" charset="0"/>
              </a:rPr>
              <a:t> of an email, so I call them "NT Emails." The "E" is not for "electronic" but for "encouragement."</a:t>
            </a:r>
          </a:p>
          <a:p>
            <a:r>
              <a:rPr lang="en-US" baseline="0" dirty="0">
                <a:cs typeface="Arial" panose="020B0604020202020204" pitchFamily="34" charset="0"/>
              </a:rPr>
              <a:t>____________</a:t>
            </a:r>
          </a:p>
          <a:p>
            <a:r>
              <a:rPr lang="en-US" baseline="0" dirty="0">
                <a:cs typeface="Arial" panose="020B0604020202020204" pitchFamily="34" charset="0"/>
              </a:rPr>
              <a:t>NS-18-Philemon-40</a:t>
            </a:r>
          </a:p>
          <a:p>
            <a:r>
              <a:rPr lang="en-US" baseline="0" dirty="0">
                <a:cs typeface="Arial" panose="020B0604020202020204" pitchFamily="34" charset="0"/>
              </a:rPr>
              <a:t>NS-24-2 John-62</a:t>
            </a:r>
          </a:p>
          <a:p>
            <a:r>
              <a:rPr lang="en-US" baseline="0" dirty="0">
                <a:cs typeface="Arial" panose="020B0604020202020204" pitchFamily="34" charset="0"/>
              </a:rPr>
              <a:t>NS-25-3 John-46</a:t>
            </a:r>
          </a:p>
          <a:p>
            <a:r>
              <a:rPr lang="en-US" baseline="0" dirty="0">
                <a:cs typeface="Arial" panose="020B0604020202020204" pitchFamily="34" charset="0"/>
              </a:rPr>
              <a:t>NS-26-Jude-67</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Please turn in your Bible to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It's just before Hebrews near the back of your New Testament.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is between Titus and Hebrews. It’s about the length of a postcard.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01110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In fact, you can put the entire letter on a postcard! It is the shortest of Paul’s epistles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92526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Let’s read the entire letter to </a:t>
            </a:r>
            <a:r>
              <a:rPr lang="ar-SA" sz="1200" kern="1200" dirty="0">
                <a:solidFill>
                  <a:schemeClr val="tx1"/>
                </a:solidFill>
                <a:effectLst/>
                <a:ea typeface="ＭＳ Ｐゴシック" charset="-128"/>
                <a:cs typeface="ＭＳ Ｐゴシック" charset="-128"/>
              </a:rPr>
              <a:t>فلي</a:t>
            </a:r>
            <a:r>
              <a:rPr lang="is-IS" sz="1200" kern="1200" dirty="0">
                <a:solidFill>
                  <a:schemeClr val="tx1"/>
                </a:solidFill>
                <a:effectLst/>
                <a:ea typeface="ＭＳ Ｐゴシック" charset="-128"/>
                <a:cs typeface="ＭＳ Ｐゴシック" charset="-128"/>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a:t>Onesimus probably had stolen money or items from Philemon, so Paul addresses this in practical terms.</a:t>
            </a:r>
          </a:p>
          <a:p>
            <a:endParaRPr lang="en-US" b="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a:t>
            </a:r>
            <a:r>
              <a:rPr lang="en-US" sz="1200" b="0" kern="1200">
                <a:solidFill>
                  <a:schemeClr val="tx1"/>
                </a:solidFill>
                <a:effectLst/>
                <a:latin typeface="Arial" charset="0"/>
                <a:ea typeface="ＭＳ Ｐゴシック" charset="-128"/>
                <a:cs typeface="ＭＳ Ｐゴシック" charset="-128"/>
              </a:rPr>
              <a:t>Paul asked Philemon to charge (ἐ</a:t>
            </a:r>
            <a:r>
              <a:rPr lang="el-GR" sz="1200" b="0" kern="1200">
                <a:solidFill>
                  <a:schemeClr val="tx1"/>
                </a:solidFill>
                <a:effectLst/>
                <a:latin typeface="Arial" charset="0"/>
                <a:ea typeface="ＭＳ Ｐゴシック" charset="-128"/>
                <a:cs typeface="ＭＳ Ｐゴシック" charset="-128"/>
              </a:rPr>
              <a:t>λλόγα</a:t>
            </a:r>
            <a:r>
              <a:rPr lang="en-US" sz="1200" b="0" kern="1200">
                <a:solidFill>
                  <a:schemeClr val="tx1"/>
                </a:solidFill>
                <a:effectLst/>
                <a:latin typeface="Arial" charset="0"/>
                <a:ea typeface="ＭＳ Ｐゴシック" charset="-128"/>
                <a:cs typeface="ＭＳ Ｐゴシック" charset="-128"/>
              </a:rPr>
              <a:t>, an accounting term) Onesimus’ financial obligation to Paul. This generous act compares in a small way with Christ’s substitutionary work on the cross. As Onesimus was in debt to Philemon, so sinners are in debt; they must pay for their sins against God. As Paul was not involved in any way with Onesimus’ guilt, so Christ was sinless, separate from sinners (Heb. 4:15; 7:25). And as Paul assumed Onesimus’ debt, so Christ took on Himself the sins of the world (Isa. 53:6; John 1:29; Heb. 7:27; 9:26, 28)."</a:t>
            </a:r>
            <a:br>
              <a:rPr lang="en-US" sz="1200" b="0" kern="1200">
                <a:solidFill>
                  <a:schemeClr val="tx1"/>
                </a:solidFill>
                <a:effectLst/>
                <a:latin typeface="Arial" charset="0"/>
                <a:ea typeface="ＭＳ Ｐゴシック" charset="-128"/>
                <a:cs typeface="ＭＳ Ｐゴシック" charset="-128"/>
              </a:rPr>
            </a:br>
            <a:endParaRPr lang="en-US" sz="1200" b="0" kern="1200">
              <a:solidFill>
                <a:schemeClr val="tx1"/>
              </a:solidFill>
              <a:effectLst/>
              <a:latin typeface="Arial" charset="0"/>
              <a:ea typeface="ＭＳ Ｐゴシック" charset="-128"/>
              <a:cs typeface="ＭＳ Ｐゴシック" charset="-128"/>
            </a:endParaRPr>
          </a:p>
          <a:p>
            <a:r>
              <a:rPr lang="en-US" b="0"/>
              <a:t>—</a:t>
            </a:r>
            <a:r>
              <a:rPr lang="en-US" sz="1200" b="0" kern="1200">
                <a:solidFill>
                  <a:schemeClr val="tx1"/>
                </a:solidFill>
                <a:effectLst/>
                <a:latin typeface="Arial" charset="0"/>
                <a:ea typeface="ＭＳ Ｐゴシック" charset="-128"/>
                <a:cs typeface="ＭＳ Ｐゴシック" charset="-128"/>
              </a:rPr>
              <a:t>Edwin C. Deibler, </a:t>
            </a:r>
            <a:r>
              <a:rPr lang="en-US" sz="1200" b="0" i="1" kern="1200">
                <a:solidFill>
                  <a:schemeClr val="tx1"/>
                </a:solidFill>
                <a:effectLst/>
                <a:latin typeface="Arial" charset="0"/>
                <a:ea typeface="ＭＳ Ｐゴシック" charset="-128"/>
                <a:cs typeface="ＭＳ Ｐゴシック" charset="-128"/>
              </a:rPr>
              <a:t>Philemon</a:t>
            </a:r>
            <a:r>
              <a:rPr lang="en-US" sz="1200" b="0" kern="1200">
                <a:solidFill>
                  <a:schemeClr val="tx1"/>
                </a:solidFill>
                <a:effectLst/>
                <a:latin typeface="Arial" charset="0"/>
                <a:ea typeface="ＭＳ Ｐゴシック" charset="-128"/>
                <a:cs typeface="ＭＳ Ｐゴシック" charset="-128"/>
              </a:rPr>
              <a:t> *(The Bible Knowledge Commentary; eds. John F. Walvoord and Roy B. Zuck; Accordance electronic ed. 2 vols.; Wheaton: Victor Books, 1983), 2:774.</a:t>
            </a:r>
          </a:p>
          <a:p>
            <a:endParaRPr lang="en-US" b="0"/>
          </a:p>
          <a:p>
            <a:endParaRPr lang="en-US"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a:t>The aim of this short letter is for us to treat other believers as God treats them, not as enemies deserving retribution, but as members of the same family where we overlook their faults.</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5</a:t>
            </a:fld>
            <a:endParaRPr lang="en-US" dirty="0"/>
          </a:p>
        </p:txBody>
      </p:sp>
    </p:spTree>
    <p:extLst>
      <p:ext uri="{BB962C8B-B14F-4D97-AF65-F5344CB8AC3E}">
        <p14:creationId xmlns:p14="http://schemas.microsoft.com/office/powerpoint/2010/main" val="3219923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8144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5E401-A11A-7E4C-939E-68FB5CFC312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How do we apply this short letter in its context? And what does it mean for us today in terms of authority structures?</a:t>
            </a:r>
          </a:p>
          <a:p>
            <a:pPr eaLnBrk="1" hangingPunct="1"/>
            <a:r>
              <a:rPr lang="en-US" dirty="0">
                <a:ea typeface="ＭＳ Ｐゴシック" charset="0"/>
                <a:cs typeface="ＭＳ Ｐゴシック" charset="0"/>
              </a:rPr>
              <a:t>_________</a:t>
            </a:r>
          </a:p>
          <a:p>
            <a:pPr eaLnBrk="1" hangingPunct="1"/>
            <a:r>
              <a:rPr lang="en-US" dirty="0">
                <a:ea typeface="ＭＳ Ｐゴシック" charset="0"/>
                <a:cs typeface="ＭＳ Ｐゴシック" charset="0"/>
              </a:rPr>
              <a:t>NB-09-Soc-Econ 2- Jew-Gentile Prejudice-54</a:t>
            </a:r>
          </a:p>
          <a:p>
            <a:pPr eaLnBrk="1" hangingPunct="1"/>
            <a:r>
              <a:rPr lang="en-US" dirty="0">
                <a:ea typeface="ＭＳ Ｐゴシック" charset="0"/>
                <a:cs typeface="ＭＳ Ｐゴシック" charset="0"/>
              </a:rPr>
              <a:t>NS-18-Philemon-61</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25000070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ea typeface="ＭＳ Ｐゴシック" charset="-128"/>
                <a:cs typeface="ＭＳ Ｐゴシック" charset="-128"/>
              </a:rPr>
              <a:t>He is mentioned three times as the sender of the letter (1a, 9, 19).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84216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He wrote this personal letter from prison in Rome in AD 61.</a:t>
            </a:r>
            <a:r>
              <a:rPr lang="en-SG" dirty="0">
                <a:effectLst/>
              </a:rPr>
              <a:t> </a:t>
            </a:r>
            <a:endParaRPr lang="en-SG" sz="1200" kern="1200" dirty="0">
              <a:solidFill>
                <a:schemeClr val="tx1"/>
              </a:solidFill>
              <a:effectLst/>
              <a:ea typeface="ＭＳ Ｐゴシック" charset="-128"/>
              <a:cs typeface="ＭＳ Ｐゴシック" charset="-128"/>
            </a:endParaRPr>
          </a:p>
          <a:p>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354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 word "kingdom" does not appear in the letter. But both Paul and Onesimus ended up in a Roman prison, for different reasons. There they learned about God's kingdom purposes when they discovered that they both knew Philemon in far-away Colosse!</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6</a:t>
            </a:fld>
            <a:endParaRPr lang="en-US" dirty="0"/>
          </a:p>
        </p:txBody>
      </p:sp>
    </p:spTree>
    <p:extLst>
      <p:ext uri="{BB962C8B-B14F-4D97-AF65-F5344CB8AC3E}">
        <p14:creationId xmlns:p14="http://schemas.microsoft.com/office/powerpoint/2010/main" val="1243976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presents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a good light with many good virtues (1b-7).</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20453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Times New Roman"/>
                <a:ea typeface="Times New Roman"/>
              </a:rPr>
              <a:t>He was a Christian who had been involved in ministry with Paul (1b).</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He was a wealthy convert of the Apostle Paul (19b), probably during Paul's third missionary journey almost ten years earlier.</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The two men didn't necessarily work together in the same city since Paul was in Ephesus while </a:t>
            </a:r>
            <a:r>
              <a:rPr lang="ar-SA" sz="1200" dirty="0">
                <a:effectLst/>
                <a:latin typeface="Times New Roman"/>
                <a:ea typeface="Times New Roman"/>
              </a:rPr>
              <a:t>فلي</a:t>
            </a:r>
            <a:r>
              <a:rPr lang="en-US" sz="1200" dirty="0">
                <a:effectLst/>
                <a:latin typeface="Times New Roman"/>
                <a:ea typeface="Times New Roman"/>
              </a:rPr>
              <a:t> served in nearby Colossae.  Interestingly, Paul had never even been to Colossae.</a:t>
            </a:r>
          </a:p>
          <a:p>
            <a:pPr>
              <a:spcAft>
                <a:spcPts val="0"/>
              </a:spcAft>
            </a:pPr>
            <a:endParaRPr lang="en-US" sz="1200" dirty="0">
              <a:effectLst/>
              <a:latin typeface="Times New Roman"/>
              <a:ea typeface="Times New Roman"/>
            </a:endParaRPr>
          </a:p>
          <a:p>
            <a:pPr>
              <a:spcAft>
                <a:spcPts val="0"/>
              </a:spcAft>
            </a:pPr>
            <a:r>
              <a:rPr lang="en-US" sz="1200" kern="1200" dirty="0">
                <a:solidFill>
                  <a:schemeClr val="tx1"/>
                </a:solidFill>
                <a:effectLst/>
                <a:ea typeface="ＭＳ Ｐゴシック" charset="-128"/>
                <a:cs typeface="ＭＳ Ｐゴシック" charset="-128"/>
              </a:rPr>
              <a:t>Apphia (his wife?) is “our sister” and Archippus (his son?) is “our fellows soldier” (2a)—probably a leader in the church, possibly the pastor (Col 4:17).</a:t>
            </a:r>
            <a:r>
              <a:rPr lang="en-SG" dirty="0">
                <a:effectLst/>
              </a:rPr>
              <a:t> </a:t>
            </a:r>
            <a:endParaRPr lang="en-SG" sz="1200"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5012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wished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God’s grace and peace (3).</a:t>
            </a:r>
            <a:r>
              <a:rPr lang="en-SG" dirty="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Paul called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 man of love and faith (5).</a:t>
            </a:r>
            <a:r>
              <a:rPr lang="en-SG" dirty="0">
                <a:effectLst/>
              </a:rPr>
              <a:t> </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greatly encouraged people's faith in Christ (7).</a:t>
            </a:r>
            <a:r>
              <a:rPr lang="en-SG" dirty="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Verses 1-7 have introduced us to two very important people—Paul and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Now in verses 8-21 we'll see the third important character in the story, the runaway slave, Onesimus. At this point the story really gets interesting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562221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a:t>
            </a:r>
            <a:r>
              <a:rPr lang="ar-SA" dirty="0"/>
              <a:t>فلي</a:t>
            </a:r>
            <a:r>
              <a:rPr lang="en-US" dirty="0"/>
              <a:t> on a very positive note (1-7). </a:t>
            </a:r>
          </a:p>
        </p:txBody>
      </p:sp>
    </p:spTree>
    <p:extLst>
      <p:ext uri="{BB962C8B-B14F-4D97-AF65-F5344CB8AC3E}">
        <p14:creationId xmlns:p14="http://schemas.microsoft.com/office/powerpoint/2010/main" val="30866999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518515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2515537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Apphia was Philemon's wife since the church met in the home of both Philemon and Apphia (verse 2).</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7</a:t>
            </a:fld>
            <a:endParaRPr lang="en-US" dirty="0"/>
          </a:p>
        </p:txBody>
      </p:sp>
    </p:spTree>
    <p:extLst>
      <p:ext uri="{BB962C8B-B14F-4D97-AF65-F5344CB8AC3E}">
        <p14:creationId xmlns:p14="http://schemas.microsoft.com/office/powerpoint/2010/main" val="2211067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O</a:t>
            </a:r>
            <a:r>
              <a:rPr lang="en-US" sz="1200" kern="1200" dirty="0">
                <a:solidFill>
                  <a:schemeClr val="tx1"/>
                </a:solidFill>
                <a:effectLst/>
                <a:ea typeface="ＭＳ Ｐゴシック" charset="-128"/>
                <a:cs typeface="ＭＳ Ｐゴシック" charset="-128"/>
              </a:rPr>
              <a:t>nesimus was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's slave that ran away from his master in Colossae to Rome.</a:t>
            </a:r>
            <a:r>
              <a:rPr lang="en-SG" dirty="0">
                <a:effectLst/>
              </a:rPr>
              <a:t> </a:t>
            </a:r>
            <a:endParaRPr lang="en-US" dirty="0"/>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He had wronged his master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possibly robbed him (18).</a:t>
            </a:r>
            <a:r>
              <a:rPr lang="en-SG" dirty="0">
                <a:effectLst/>
              </a:rPr>
              <a:t> </a:t>
            </a:r>
          </a:p>
          <a:p>
            <a:r>
              <a:rPr lang="en-US" sz="1200" kern="1200" dirty="0">
                <a:solidFill>
                  <a:schemeClr val="tx1"/>
                </a:solidFill>
                <a:effectLst/>
                <a:ea typeface="ＭＳ Ｐゴシック" charset="-128"/>
                <a:cs typeface="ＭＳ Ｐゴシック" charset="-128"/>
              </a:rPr>
              <a:t>He then ran away to avoid punishment (15).</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675457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Slaves were considered property in the Roman world and had no rights.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4853347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333441-C4C7-5E47-87EE-08F1614C25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r>
              <a:rPr lang="en-US" dirty="0">
                <a:ea typeface="ＭＳ Ｐゴシック" charset="0"/>
                <a:cs typeface="ＭＳ Ｐゴシック" charset="0"/>
              </a:rPr>
              <a:t>———————</a:t>
            </a:r>
          </a:p>
          <a:p>
            <a:pPr eaLnBrk="1" hangingPunct="1"/>
            <a:r>
              <a:rPr lang="en-US" dirty="0">
                <a:ea typeface="ＭＳ Ｐゴシック" charset="0"/>
                <a:cs typeface="ＭＳ Ｐゴシック" charset="0"/>
              </a:rPr>
              <a:t>BE-57-Philemon-47</a:t>
            </a:r>
          </a:p>
          <a:p>
            <a:pPr eaLnBrk="1" hangingPunct="1"/>
            <a:r>
              <a:rPr lang="en-US" dirty="0">
                <a:ea typeface="ＭＳ Ｐゴシック" charset="0"/>
                <a:cs typeface="ＭＳ Ｐゴシック" charset="0"/>
              </a:rPr>
              <a:t>OS-18-Philemon-81</a:t>
            </a:r>
          </a:p>
        </p:txBody>
      </p:sp>
    </p:spTree>
    <p:extLst>
      <p:ext uri="{BB962C8B-B14F-4D97-AF65-F5344CB8AC3E}">
        <p14:creationId xmlns:p14="http://schemas.microsoft.com/office/powerpoint/2010/main" val="1684713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charset="-128"/>
                <a:cs typeface="ＭＳ Ｐゴシック" charset="-128"/>
              </a:rPr>
              <a:t>At Rome Paul met Onesimus by God's design and led him to faith in Christ.</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This is why Paul referred to him as his "my child whom I have begotten in my imprisonment"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17458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Notice that Onesimus' name is mentioned here in verse 10 for the first time when Paul is almost halfway through the letter!  He's using a little tact here by having prepared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in the preceding comments before he mentions the name of his unfaithful servant.  In the Greek "Onesimus" is the last word in the sentence.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06339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754AA-4187-862D-2EBF-0A41E831E219}"/>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11A8E95E-0D4C-632B-B0C7-C63C0EA7DE2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5FDB48C-E038-BCA6-F31F-5C723C43C45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075A0C0-4EBF-2E63-361D-CE4CAF5A487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045079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B6CE3-02C2-A022-D1C1-541BA8CA7DD5}"/>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A41A1CB8-1841-E887-498A-1572FAF5955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7F4B9FD7-B3B3-5532-3077-75E9FA044E5C}"/>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E010D54-1102-5528-47FD-48C370A327E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357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also called the doctrine of imputation, where our sins are applied to Jesus. Paul speaks of imputation in Romans 5:12-13…</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Rom. 5:12 NASB   Therefore, just as through one man sin entered into the world, and death through sin, and so death spread to all men, because all sinned — </a:t>
            </a:r>
            <a:r>
              <a:rPr lang="en-US" sz="1200" b="0" kern="1200" baseline="30000">
                <a:solidFill>
                  <a:schemeClr val="tx1"/>
                </a:solidFill>
                <a:effectLst/>
                <a:latin typeface="Arial" charset="0"/>
                <a:ea typeface="ＭＳ Ｐゴシック" charset="-128"/>
                <a:cs typeface="ＭＳ Ｐゴシック" charset="-128"/>
              </a:rPr>
              <a:t>13</a:t>
            </a:r>
            <a:r>
              <a:rPr lang="en-US" sz="1200" b="0" kern="1200">
                <a:solidFill>
                  <a:schemeClr val="tx1"/>
                </a:solidFill>
                <a:effectLst/>
                <a:latin typeface="Arial" charset="0"/>
                <a:ea typeface="ＭＳ Ｐゴシック" charset="-128"/>
                <a:cs typeface="ＭＳ Ｐゴシック" charset="-128"/>
              </a:rPr>
              <a:t> for until the Law sin was in the world, but sin is not </a:t>
            </a:r>
            <a:r>
              <a:rPr lang="en-US" sz="1200" b="0" i="1" kern="1200">
                <a:solidFill>
                  <a:schemeClr val="tx1"/>
                </a:solidFill>
                <a:effectLst/>
                <a:latin typeface="Arial" charset="0"/>
                <a:ea typeface="ＭＳ Ｐゴシック" charset="-128"/>
                <a:cs typeface="ＭＳ Ｐゴシック" charset="-128"/>
              </a:rPr>
              <a:t>imputed</a:t>
            </a:r>
            <a:r>
              <a:rPr lang="en-US" sz="1200" b="0" kern="1200">
                <a:solidFill>
                  <a:schemeClr val="tx1"/>
                </a:solidFill>
                <a:effectLst/>
                <a:latin typeface="Arial" charset="0"/>
                <a:ea typeface="ＭＳ Ｐゴシック" charset="-128"/>
                <a:cs typeface="ＭＳ Ｐゴシック" charset="-128"/>
              </a:rPr>
              <a:t> when there is no law.</a:t>
            </a:r>
            <a:endParaRPr lang="en-US" b="0" dirty="0"/>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Arial" charset="0"/>
                <a:ea typeface="ＭＳ Ｐゴシック" charset="-128"/>
                <a:cs typeface="ＭＳ Ｐゴシック" charset="-128"/>
              </a:rPr>
              <a:t>Rom. 5:12 NLT    When Adam sinned, sin entered the world. Adam’s sin brought death, so death spread to everyone, for everyone sinned.  </a:t>
            </a:r>
            <a:r>
              <a:rPr lang="en-US" sz="1200" b="0" kern="1200" baseline="30000">
                <a:solidFill>
                  <a:schemeClr val="tx1"/>
                </a:solidFill>
                <a:effectLst/>
                <a:latin typeface="Arial" charset="0"/>
                <a:ea typeface="ＭＳ Ｐゴシック" charset="-128"/>
                <a:cs typeface="ＭＳ Ｐゴシック" charset="-128"/>
              </a:rPr>
              <a:t>13</a:t>
            </a:r>
            <a:r>
              <a:rPr lang="en-US" sz="1200" b="0" kern="1200">
                <a:solidFill>
                  <a:schemeClr val="tx1"/>
                </a:solidFill>
                <a:effectLst/>
                <a:latin typeface="Arial" charset="0"/>
                <a:ea typeface="ＭＳ Ｐゴシック" charset="-128"/>
                <a:cs typeface="ＭＳ Ｐゴシック" charset="-128"/>
              </a:rPr>
              <a:t> Yes, people sinned even before the law was given. But it was not counted as sin because there was not yet any law to break.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a:solidFill>
                <a:schemeClr val="tx1"/>
              </a:solidFill>
              <a:effectLst/>
              <a:latin typeface="Arial" charset="0"/>
              <a:ea typeface="ＭＳ Ｐゴシック" charset="-128"/>
              <a:cs typeface="ＭＳ Ｐゴシック" charset="-128"/>
            </a:endParaRP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8</a:t>
            </a:fld>
            <a:endParaRPr lang="en-US" dirty="0"/>
          </a:p>
        </p:txBody>
      </p:sp>
    </p:spTree>
    <p:extLst>
      <p:ext uri="{BB962C8B-B14F-4D97-AF65-F5344CB8AC3E}">
        <p14:creationId xmlns:p14="http://schemas.microsoft.com/office/powerpoint/2010/main" val="3162744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Paul wrote the epistle to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explaining the situation and urging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9937449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b="0" dirty="0">
                <a:effectLst/>
              </a:rPr>
              <a:t> </a:t>
            </a:r>
            <a:endParaRPr lang="en-US" b="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asked that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accept Onesimus back without any debts (17-19a).</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556945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dirty="0">
                <a:effectLst/>
              </a:rPr>
              <a:t> </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Paul reminds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that he was responsible for his salvation (19b).</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 </a:t>
            </a:r>
            <a:endParaRPr lang="en-SG"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(Now that we're introduced to the key people and the basic idea of the book of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let's take a closer look at some principles about forgiveness found in the book.  I've discovered four key truths from the book that will help us know the real character of true forgiveness…)</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We can gain four insights about true forgiveness here—what are its traits?</a:t>
            </a:r>
            <a:r>
              <a:rPr lang="en-SG" dirty="0">
                <a:effectLst/>
              </a:rPr>
              <a:t>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Jesus is noted as both Lord (God) and Messiah.</a:t>
            </a:r>
          </a:p>
          <a:p>
            <a:endParaRPr lang="en-US" b="0"/>
          </a:p>
        </p:txBody>
      </p:sp>
      <p:sp>
        <p:nvSpPr>
          <p:cNvPr id="4" name="Slide Number Placeholder 3"/>
          <p:cNvSpPr>
            <a:spLocks noGrp="1"/>
          </p:cNvSpPr>
          <p:nvPr>
            <p:ph type="sldNum" sz="quarter" idx="5"/>
          </p:nvPr>
        </p:nvSpPr>
        <p:spPr/>
        <p:txBody>
          <a:bodyPr/>
          <a:lstStyle/>
          <a:p>
            <a:pPr>
              <a:defRPr/>
            </a:pPr>
            <a:fld id="{B5240D20-2ADB-B249-9347-DAEFFA89E530}" type="slidenum">
              <a:rPr lang="en-US" smtClean="0"/>
              <a:pPr>
                <a:defRPr/>
              </a:pPr>
              <a:t>9</a:t>
            </a:fld>
            <a:endParaRPr lang="en-US" dirty="0"/>
          </a:p>
        </p:txBody>
      </p:sp>
    </p:spTree>
    <p:extLst>
      <p:ext uri="{BB962C8B-B14F-4D97-AF65-F5344CB8AC3E}">
        <p14:creationId xmlns:p14="http://schemas.microsoft.com/office/powerpoint/2010/main" val="33944344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obligation it would be good, but</a:t>
            </a:r>
            <a:br>
              <a:rPr lang="en-SG" sz="1200" kern="1200" dirty="0">
                <a:solidFill>
                  <a:schemeClr val="tx1"/>
                </a:solidFill>
                <a:effectLst/>
                <a:ea typeface="ＭＳ Ｐゴシック" charset="-128"/>
                <a:cs typeface="ＭＳ Ｐゴシック" charset="-128"/>
              </a:rPr>
            </a:br>
            <a:r>
              <a:rPr lang="en-US" sz="1200" kern="1200" dirty="0">
                <a:solidFill>
                  <a:schemeClr val="tx1"/>
                </a:solidFill>
                <a:effectLst/>
                <a:ea typeface="ＭＳ Ｐゴシック" charset="-128"/>
                <a:cs typeface="ＭＳ Ｐゴシック" charset="-128"/>
              </a:rPr>
              <a:t>if </a:t>
            </a:r>
            <a:r>
              <a:rPr lang="ar-SA" sz="1200" kern="1200" dirty="0">
                <a:solidFill>
                  <a:schemeClr val="tx1"/>
                </a:solidFill>
                <a:effectLst/>
                <a:ea typeface="ＭＳ Ｐゴシック" charset="-128"/>
                <a:cs typeface="ＭＳ Ｐゴシック" charset="-128"/>
              </a:rPr>
              <a:t>فلي</a:t>
            </a:r>
            <a:r>
              <a:rPr lang="en-US" sz="1200" kern="1200" dirty="0">
                <a:solidFill>
                  <a:schemeClr val="tx1"/>
                </a:solidFill>
                <a:effectLst/>
                <a:ea typeface="ＭＳ Ｐゴシック" charset="-128"/>
                <a:cs typeface="ＭＳ Ｐゴシック" charset="-128"/>
              </a:rPr>
              <a:t> responded out of free will it would be best.</a:t>
            </a:r>
            <a:r>
              <a:rPr lang="en-SG" dirty="0">
                <a:effectLst/>
              </a:rPr>
              <a:t> </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How freely has God forgiven us?  Totally!  And He wants us to imitate His example!  Her is the clearest example of the need to show forgiveness in the NT.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7868838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Consider how freely God has forgiven us:  If you sin only 3 times a day (which is a standard few would ever claim!)</a:t>
            </a:r>
            <a:br>
              <a:rPr lang="en-US" sz="1200" b="0" kern="1200" dirty="0">
                <a:solidFill>
                  <a:schemeClr val="tx1"/>
                </a:solidFill>
                <a:effectLst/>
                <a:ea typeface="ＭＳ Ｐゴシック" charset="-128"/>
                <a:cs typeface="ＭＳ Ｐゴシック" charset="-128"/>
              </a:rPr>
            </a:br>
            <a:r>
              <a:rPr lang="en-US" sz="1200" b="0" kern="1200" dirty="0">
                <a:solidFill>
                  <a:schemeClr val="tx1"/>
                </a:solidFill>
                <a:effectLst/>
                <a:ea typeface="ＭＳ Ｐゴシック" charset="-128"/>
                <a:cs typeface="ＭＳ Ｐゴシック" charset="-128"/>
              </a:rPr>
              <a:t>•  that's over 1,000 sins each year!  </a:t>
            </a:r>
          </a:p>
          <a:p>
            <a:r>
              <a:rPr lang="en-US" sz="1200" b="0" kern="1200" dirty="0">
                <a:solidFill>
                  <a:schemeClr val="tx1"/>
                </a:solidFill>
                <a:effectLst/>
                <a:ea typeface="ＭＳ Ｐゴシック" charset="-128"/>
                <a:cs typeface="ＭＳ Ｐゴシック" charset="-128"/>
              </a:rPr>
              <a:t>• Multiply that times the number of years you've been sinning.  </a:t>
            </a:r>
          </a:p>
          <a:p>
            <a:r>
              <a:rPr lang="en-US" sz="1200" b="0" kern="1200" dirty="0">
                <a:solidFill>
                  <a:schemeClr val="tx1"/>
                </a:solidFill>
                <a:effectLst/>
                <a:ea typeface="ＭＳ Ｐゴシック" charset="-128"/>
                <a:cs typeface="ＭＳ Ｐゴシック" charset="-128"/>
              </a:rPr>
              <a:t>• For me that's over 40,000 sins that God has freely forgiven me!  How could I do any less than freely forgive anyone else?</a:t>
            </a:r>
            <a:r>
              <a:rPr lang="en-SG" b="0" dirty="0">
                <a:effectLst/>
              </a:rPr>
              <a:t> </a:t>
            </a:r>
            <a:endParaRPr lang="en-US" b="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7085749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b="0" dirty="0">
                <a:effectLst/>
              </a:rPr>
              <a:t> </a:t>
            </a:r>
            <a:endParaRPr lang="en-US" b="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ea typeface="ＭＳ Ｐゴシック" charset="-128"/>
                <a:cs typeface="ＭＳ Ｐゴシック" charset="-128"/>
              </a:rPr>
              <a:t>Verse 22 has the word "your" in the plural, showing this letter would be read publicly.</a:t>
            </a:r>
            <a:r>
              <a:rPr lang="en-SG" dirty="0">
                <a:effectLst/>
              </a:rPr>
              <a:t> </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ea typeface="ＭＳ Ｐゴシック" charset="-128"/>
                <a:cs typeface="ＭＳ Ｐゴシック" charset="-128"/>
              </a:rPr>
              <a:t>Verse</a:t>
            </a:r>
            <a:r>
              <a:rPr lang="en-US" sz="1200" b="0" kern="1200" baseline="0" dirty="0">
                <a:solidFill>
                  <a:schemeClr val="tx1"/>
                </a:solidFill>
                <a:effectLst/>
                <a:ea typeface="ＭＳ Ｐゴシック" charset="-128"/>
                <a:cs typeface="ＭＳ Ｐゴシック" charset="-128"/>
              </a:rPr>
              <a:t> </a:t>
            </a:r>
            <a:r>
              <a:rPr lang="en-US" sz="1200" b="0" kern="1200" dirty="0">
                <a:solidFill>
                  <a:schemeClr val="tx1"/>
                </a:solidFill>
                <a:effectLst/>
                <a:ea typeface="ＭＳ Ｐゴシック" charset="-128"/>
                <a:cs typeface="ＭＳ Ｐゴシック" charset="-128"/>
              </a:rPr>
              <a:t>25 also has the word "your" in the plural, further emphasizing how forgiveness was a church-wide issue.</a:t>
            </a:r>
            <a:r>
              <a:rPr lang="en-SG" b="0" dirty="0">
                <a:effectLst/>
              </a:rPr>
              <a:t> </a:t>
            </a:r>
            <a:endParaRPr lang="en-US" b="0"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charset="-128"/>
                <a:cs typeface="ＭＳ Ｐゴシック" charset="-128"/>
              </a:rPr>
              <a:t>Paul says to charge the debts of Onesimus to him! Just forgive—with no strings attached—like God does for us. Conditional “forgiveness” is not true forgiveness.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2345546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ＭＳ Ｐゴシック" charset="-128"/>
              </a:rPr>
              <a:t>How do you know when forgiveness is not unconditional?  When you say</a:t>
            </a:r>
            <a:r>
              <a:rPr lang="is-IS" sz="1200" kern="1200" dirty="0">
                <a:solidFill>
                  <a:schemeClr val="tx1"/>
                </a:solidFill>
                <a:effectLs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u="none" strike="noStrike" kern="1200" cap="none" spc="0" normalizeH="0" baseline="0" noProof="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28097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pPr>
                <a:defRPr/>
              </a:pPr>
              <a:t>‹#›</a:t>
            </a:fld>
            <a:endParaRPr lang="en-US" dirty="0"/>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pPr>
                <a:defRPr/>
              </a:pPr>
              <a:t>‹#›</a:t>
            </a:fld>
            <a:endParaRPr lang="en-US" dirty="0"/>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23237F27-C42A-1C4C-B3ED-ACCFC03BE24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08814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B901A9D-5DCC-8E4D-B8A2-ECB3B598720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8268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CED652C-B65B-D541-B56F-E8DC95AECCA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772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9270237-B254-9A40-A8D7-CF771F7852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87464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FA92530-6234-FE46-AF72-EC1D8177975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7535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AFE3162-A8FD-3547-91B3-6B5AFD26CC08}" type="slidenum">
              <a:rPr lang="en-US" smtClean="0"/>
              <a:pPr>
                <a:defRPr/>
              </a:pPr>
              <a:t>‹#›</a:t>
            </a:fld>
            <a:endParaRPr lang="en-US" dirty="0"/>
          </a:p>
        </p:txBody>
      </p:sp>
    </p:spTree>
    <p:extLst>
      <p:ext uri="{BB962C8B-B14F-4D97-AF65-F5344CB8AC3E}">
        <p14:creationId xmlns:p14="http://schemas.microsoft.com/office/powerpoint/2010/main" val="2990328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18AAB6B-FCDC-CA4F-9BF6-3CD93DD5A3D0}" type="slidenum">
              <a:rPr lang="en-US" smtClean="0"/>
              <a:pPr>
                <a:defRPr/>
              </a:pPr>
              <a:t>‹#›</a:t>
            </a:fld>
            <a:endParaRPr lang="en-US" dirty="0"/>
          </a:p>
        </p:txBody>
      </p:sp>
    </p:spTree>
    <p:extLst>
      <p:ext uri="{BB962C8B-B14F-4D97-AF65-F5344CB8AC3E}">
        <p14:creationId xmlns:p14="http://schemas.microsoft.com/office/powerpoint/2010/main" val="35760142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D85BD33-AF5D-9442-9464-D2C745EA8377}" type="slidenum">
              <a:rPr lang="en-US" smtClean="0"/>
              <a:pPr>
                <a:defRPr/>
              </a:pPr>
              <a:t>‹#›</a:t>
            </a:fld>
            <a:endParaRPr lang="en-US" dirty="0"/>
          </a:p>
        </p:txBody>
      </p:sp>
    </p:spTree>
    <p:extLst>
      <p:ext uri="{BB962C8B-B14F-4D97-AF65-F5344CB8AC3E}">
        <p14:creationId xmlns:p14="http://schemas.microsoft.com/office/powerpoint/2010/main" val="13322743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3301A84-E065-124C-94E3-42362E13BE6C}" type="slidenum">
              <a:rPr lang="en-US" smtClean="0"/>
              <a:pPr>
                <a:defRPr/>
              </a:pPr>
              <a:t>‹#›</a:t>
            </a:fld>
            <a:endParaRPr lang="en-US" dirty="0"/>
          </a:p>
        </p:txBody>
      </p:sp>
    </p:spTree>
    <p:extLst>
      <p:ext uri="{BB962C8B-B14F-4D97-AF65-F5344CB8AC3E}">
        <p14:creationId xmlns:p14="http://schemas.microsoft.com/office/powerpoint/2010/main" val="892292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FB0484F-A4A1-0649-B63D-C32DFDCD4A1F}" type="slidenum">
              <a:rPr lang="en-US" smtClean="0"/>
              <a:pPr>
                <a:defRPr/>
              </a:pPr>
              <a:t>‹#›</a:t>
            </a:fld>
            <a:endParaRPr lang="en-US" dirty="0"/>
          </a:p>
        </p:txBody>
      </p:sp>
    </p:spTree>
    <p:extLst>
      <p:ext uri="{BB962C8B-B14F-4D97-AF65-F5344CB8AC3E}">
        <p14:creationId xmlns:p14="http://schemas.microsoft.com/office/powerpoint/2010/main" val="222960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pPr>
                <a:defRPr/>
              </a:pPr>
              <a:t>‹#›</a:t>
            </a:fld>
            <a:endParaRPr lang="en-US" dirty="0"/>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92F6F1C-88FB-AB44-88BF-88BEACB7C6D4}" type="slidenum">
              <a:rPr lang="en-US" smtClean="0"/>
              <a:pPr>
                <a:defRPr/>
              </a:pPr>
              <a:t>‹#›</a:t>
            </a:fld>
            <a:endParaRPr lang="en-US" dirty="0"/>
          </a:p>
        </p:txBody>
      </p:sp>
    </p:spTree>
    <p:extLst>
      <p:ext uri="{BB962C8B-B14F-4D97-AF65-F5344CB8AC3E}">
        <p14:creationId xmlns:p14="http://schemas.microsoft.com/office/powerpoint/2010/main" val="9631134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DBEF1F7-29C4-9642-83BB-5CDB5A7474D3}" type="slidenum">
              <a:rPr lang="en-US" smtClean="0"/>
              <a:pPr>
                <a:defRPr/>
              </a:pPr>
              <a:t>‹#›</a:t>
            </a:fld>
            <a:endParaRPr lang="en-US" dirty="0"/>
          </a:p>
        </p:txBody>
      </p:sp>
    </p:spTree>
    <p:extLst>
      <p:ext uri="{BB962C8B-B14F-4D97-AF65-F5344CB8AC3E}">
        <p14:creationId xmlns:p14="http://schemas.microsoft.com/office/powerpoint/2010/main" val="3547401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23E6AF3-10E8-C44C-9196-6E0B7AEA4EEF}" type="slidenum">
              <a:rPr lang="en-US" smtClean="0"/>
              <a:pPr>
                <a:defRPr/>
              </a:pPr>
              <a:t>‹#›</a:t>
            </a:fld>
            <a:endParaRPr lang="en-US" dirty="0"/>
          </a:p>
        </p:txBody>
      </p:sp>
    </p:spTree>
    <p:extLst>
      <p:ext uri="{BB962C8B-B14F-4D97-AF65-F5344CB8AC3E}">
        <p14:creationId xmlns:p14="http://schemas.microsoft.com/office/powerpoint/2010/main" val="9559296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507BA99-DDCE-7C4D-A49C-277D10DA9005}" type="slidenum">
              <a:rPr lang="en-US" smtClean="0"/>
              <a:pPr>
                <a:defRPr/>
              </a:pPr>
              <a:t>‹#›</a:t>
            </a:fld>
            <a:endParaRPr lang="en-US" dirty="0"/>
          </a:p>
        </p:txBody>
      </p:sp>
    </p:spTree>
    <p:extLst>
      <p:ext uri="{BB962C8B-B14F-4D97-AF65-F5344CB8AC3E}">
        <p14:creationId xmlns:p14="http://schemas.microsoft.com/office/powerpoint/2010/main" val="7186989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C0CE02AE-3B72-8B4B-B520-2264458710EE}" type="slidenum">
              <a:rPr lang="en-US" smtClean="0"/>
              <a:pPr>
                <a:defRPr/>
              </a:pPr>
              <a:t>‹#›</a:t>
            </a:fld>
            <a:endParaRPr lang="en-US" dirty="0"/>
          </a:p>
        </p:txBody>
      </p:sp>
    </p:spTree>
    <p:extLst>
      <p:ext uri="{BB962C8B-B14F-4D97-AF65-F5344CB8AC3E}">
        <p14:creationId xmlns:p14="http://schemas.microsoft.com/office/powerpoint/2010/main" val="2981300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AACD37D8-36E9-4444-875C-7E10D29C401B}" type="slidenum">
              <a:rPr lang="en-US" smtClean="0"/>
              <a:pPr>
                <a:defRPr/>
              </a:pPr>
              <a:t>‹#›</a:t>
            </a:fld>
            <a:endParaRPr lang="en-US" dirty="0"/>
          </a:p>
        </p:txBody>
      </p:sp>
    </p:spTree>
    <p:extLst>
      <p:ext uri="{BB962C8B-B14F-4D97-AF65-F5344CB8AC3E}">
        <p14:creationId xmlns:p14="http://schemas.microsoft.com/office/powerpoint/2010/main" val="1866707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4/22/26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33970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4/22/26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317480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4/22/26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537835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4/22/26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1784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pPr>
                <a:defRPr/>
              </a:pPr>
              <a:t>‹#›</a:t>
            </a:fld>
            <a:endParaRPr lang="en-US" dirty="0"/>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4/22/26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55437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4/22/26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66920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4/22/26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9920669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4/22/26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50268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4/22/26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283291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4/22/26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66323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4/22/26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0694622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225807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5215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94717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pPr>
                <a:defRPr/>
              </a:pPr>
              <a:t>‹#›</a:t>
            </a:fld>
            <a:endParaRPr lang="en-US" dirty="0"/>
          </a:p>
        </p:txBody>
      </p:sp>
    </p:spTree>
    <p:extLst>
      <p:ext uri="{BB962C8B-B14F-4D97-AF65-F5344CB8AC3E}">
        <p14:creationId xmlns:p14="http://schemas.microsoft.com/office/powerpoint/2010/main" val="6257502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94274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76820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311937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02753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773242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53788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33549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8841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6865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4618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pPr>
                <a:defRPr/>
              </a:pPr>
              <a:t>‹#›</a:t>
            </a:fld>
            <a:endParaRPr lang="en-US" dirty="0"/>
          </a:p>
        </p:txBody>
      </p:sp>
    </p:spTree>
    <p:extLst>
      <p:ext uri="{BB962C8B-B14F-4D97-AF65-F5344CB8AC3E}">
        <p14:creationId xmlns:p14="http://schemas.microsoft.com/office/powerpoint/2010/main" val="11177124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8D550F-51D4-5E47-8CBA-0BF20D4411F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6591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22709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085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12055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53226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1931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2940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76173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50713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AC06B2-E636-1044-8805-2F750F5F28A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455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pPr>
                <a:defRPr/>
              </a:pPr>
              <a:t>‹#›</a:t>
            </a:fld>
            <a:endParaRPr lang="en-US" dirty="0"/>
          </a:p>
        </p:txBody>
      </p:sp>
    </p:spTree>
    <p:extLst>
      <p:ext uri="{BB962C8B-B14F-4D97-AF65-F5344CB8AC3E}">
        <p14:creationId xmlns:p14="http://schemas.microsoft.com/office/powerpoint/2010/main" val="1351648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F4D05E-93BC-AC4C-BDDB-0604736EB1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43475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60564772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68988816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4673471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13304308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40127498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20771824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22344194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28291979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9822573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pPr>
                <a:defRPr/>
              </a:pPr>
              <a:t>‹#›</a:t>
            </a:fld>
            <a:endParaRPr lang="en-US" dirty="0"/>
          </a:p>
        </p:txBody>
      </p:sp>
    </p:spTree>
    <p:extLst>
      <p:ext uri="{BB962C8B-B14F-4D97-AF65-F5344CB8AC3E}">
        <p14:creationId xmlns:p14="http://schemas.microsoft.com/office/powerpoint/2010/main" val="39664139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9263923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145017299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E9070D0-F3F8-884E-8820-42F6C6B6DA35}" type="slidenum">
              <a:rPr lang="en-US" smtClean="0"/>
              <a:pPr>
                <a:defRPr/>
              </a:pPr>
              <a:t>‹#›</a:t>
            </a:fld>
            <a:endParaRPr lang="en-US" dirty="0"/>
          </a:p>
        </p:txBody>
      </p:sp>
    </p:spTree>
    <p:extLst>
      <p:ext uri="{BB962C8B-B14F-4D97-AF65-F5344CB8AC3E}">
        <p14:creationId xmlns:p14="http://schemas.microsoft.com/office/powerpoint/2010/main" val="20612589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2A8E7F-1319-DB43-A095-EDBF3625DABC}" type="slidenum">
              <a:rPr lang="en-US" smtClean="0"/>
              <a:pPr>
                <a:defRPr/>
              </a:pPr>
              <a:t>‹#›</a:t>
            </a:fld>
            <a:endParaRPr lang="en-US" dirty="0"/>
          </a:p>
        </p:txBody>
      </p:sp>
    </p:spTree>
    <p:extLst>
      <p:ext uri="{BB962C8B-B14F-4D97-AF65-F5344CB8AC3E}">
        <p14:creationId xmlns:p14="http://schemas.microsoft.com/office/powerpoint/2010/main" val="31513085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521303-B852-7B44-AE2A-5B900B0D392A}" type="slidenum">
              <a:rPr lang="en-US" smtClean="0"/>
              <a:pPr>
                <a:defRPr/>
              </a:pPr>
              <a:t>‹#›</a:t>
            </a:fld>
            <a:endParaRPr lang="en-US" dirty="0"/>
          </a:p>
        </p:txBody>
      </p:sp>
    </p:spTree>
    <p:extLst>
      <p:ext uri="{BB962C8B-B14F-4D97-AF65-F5344CB8AC3E}">
        <p14:creationId xmlns:p14="http://schemas.microsoft.com/office/powerpoint/2010/main" val="19275685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E09688-D087-5543-AE8F-EB257578A786}" type="slidenum">
              <a:rPr lang="en-US" smtClean="0"/>
              <a:pPr>
                <a:defRPr/>
              </a:pPr>
              <a:t>‹#›</a:t>
            </a:fld>
            <a:endParaRPr lang="en-US" dirty="0"/>
          </a:p>
        </p:txBody>
      </p:sp>
    </p:spTree>
    <p:extLst>
      <p:ext uri="{BB962C8B-B14F-4D97-AF65-F5344CB8AC3E}">
        <p14:creationId xmlns:p14="http://schemas.microsoft.com/office/powerpoint/2010/main" val="692787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EFB0D-43BB-5844-9193-0E248B9AB550}" type="slidenum">
              <a:rPr lang="en-US" smtClean="0"/>
              <a:pPr>
                <a:defRPr/>
              </a:pPr>
              <a:t>‹#›</a:t>
            </a:fld>
            <a:endParaRPr lang="en-US" dirty="0"/>
          </a:p>
        </p:txBody>
      </p:sp>
    </p:spTree>
    <p:extLst>
      <p:ext uri="{BB962C8B-B14F-4D97-AF65-F5344CB8AC3E}">
        <p14:creationId xmlns:p14="http://schemas.microsoft.com/office/powerpoint/2010/main" val="382264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077A2E-6BE6-F240-9E0C-DE33B7ECF2D0}" type="slidenum">
              <a:rPr lang="en-US" smtClean="0"/>
              <a:pPr>
                <a:defRPr/>
              </a:pPr>
              <a:t>‹#›</a:t>
            </a:fld>
            <a:endParaRPr lang="en-US" dirty="0"/>
          </a:p>
        </p:txBody>
      </p:sp>
    </p:spTree>
    <p:extLst>
      <p:ext uri="{BB962C8B-B14F-4D97-AF65-F5344CB8AC3E}">
        <p14:creationId xmlns:p14="http://schemas.microsoft.com/office/powerpoint/2010/main" val="1436565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512E15-FEAF-F641-9B1F-E49EFE8A5A7F}" type="slidenum">
              <a:rPr lang="en-US" smtClean="0"/>
              <a:pPr>
                <a:defRPr/>
              </a:pPr>
              <a:t>‹#›</a:t>
            </a:fld>
            <a:endParaRPr lang="en-US" dirty="0"/>
          </a:p>
        </p:txBody>
      </p:sp>
    </p:spTree>
    <p:extLst>
      <p:ext uri="{BB962C8B-B14F-4D97-AF65-F5344CB8AC3E}">
        <p14:creationId xmlns:p14="http://schemas.microsoft.com/office/powerpoint/2010/main" val="37410682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2078FC-C858-3B47-8288-47D4B9728AE4}" type="slidenum">
              <a:rPr lang="en-US" smtClean="0"/>
              <a:pPr>
                <a:defRPr/>
              </a:pPr>
              <a:t>‹#›</a:t>
            </a:fld>
            <a:endParaRPr lang="en-US" dirty="0"/>
          </a:p>
        </p:txBody>
      </p:sp>
    </p:spTree>
    <p:extLst>
      <p:ext uri="{BB962C8B-B14F-4D97-AF65-F5344CB8AC3E}">
        <p14:creationId xmlns:p14="http://schemas.microsoft.com/office/powerpoint/2010/main" val="400056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pPr>
                <a:defRPr/>
              </a:pPr>
              <a:t>‹#›</a:t>
            </a:fld>
            <a:endParaRPr lang="en-US" dirty="0"/>
          </a:p>
        </p:txBody>
      </p:sp>
    </p:spTree>
    <p:extLst>
      <p:ext uri="{BB962C8B-B14F-4D97-AF65-F5344CB8AC3E}">
        <p14:creationId xmlns:p14="http://schemas.microsoft.com/office/powerpoint/2010/main" val="12581201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BBB6D0-247F-034D-AFAF-DD19A660DDC3}" type="slidenum">
              <a:rPr lang="en-US" smtClean="0"/>
              <a:pPr>
                <a:defRPr/>
              </a:pPr>
              <a:t>‹#›</a:t>
            </a:fld>
            <a:endParaRPr lang="en-US" dirty="0"/>
          </a:p>
        </p:txBody>
      </p:sp>
    </p:spTree>
    <p:extLst>
      <p:ext uri="{BB962C8B-B14F-4D97-AF65-F5344CB8AC3E}">
        <p14:creationId xmlns:p14="http://schemas.microsoft.com/office/powerpoint/2010/main" val="8607343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971AA1-AFDC-6645-B981-A3FAABECBA78}" type="slidenum">
              <a:rPr lang="en-US" smtClean="0"/>
              <a:pPr>
                <a:defRPr/>
              </a:pPr>
              <a:t>‹#›</a:t>
            </a:fld>
            <a:endParaRPr lang="en-US" dirty="0"/>
          </a:p>
        </p:txBody>
      </p:sp>
    </p:spTree>
    <p:extLst>
      <p:ext uri="{BB962C8B-B14F-4D97-AF65-F5344CB8AC3E}">
        <p14:creationId xmlns:p14="http://schemas.microsoft.com/office/powerpoint/2010/main" val="5542207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65F62-06EE-7F42-82E5-2195132A9374}" type="slidenum">
              <a:rPr lang="en-US" smtClean="0"/>
              <a:pPr>
                <a:defRPr/>
              </a:pPr>
              <a:t>‹#›</a:t>
            </a:fld>
            <a:endParaRPr lang="en-US" dirty="0"/>
          </a:p>
        </p:txBody>
      </p:sp>
    </p:spTree>
    <p:extLst>
      <p:ext uri="{BB962C8B-B14F-4D97-AF65-F5344CB8AC3E}">
        <p14:creationId xmlns:p14="http://schemas.microsoft.com/office/powerpoint/2010/main" val="11497152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6651236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941609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2276280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69761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2528812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609013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3138183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pPr>
                <a:defRPr/>
              </a:pPr>
              <a:t>‹#›</a:t>
            </a:fld>
            <a:endParaRPr lang="en-US" dirty="0"/>
          </a:p>
        </p:txBody>
      </p:sp>
    </p:spTree>
    <p:extLst>
      <p:ext uri="{BB962C8B-B14F-4D97-AF65-F5344CB8AC3E}">
        <p14:creationId xmlns:p14="http://schemas.microsoft.com/office/powerpoint/2010/main" val="2595771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224160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2501654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17019966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2177697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pPr>
                <a:defRPr/>
              </a:pPr>
              <a:t>‹#›</a:t>
            </a:fld>
            <a:endParaRPr lang="en-US" dirty="0"/>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32B873-EF25-784B-8994-47C9CD1FF2B1}" type="slidenum">
              <a:rPr lang="en-US" smtClean="0"/>
              <a:pPr>
                <a:defRPr/>
              </a:pPr>
              <a:t>‹#›</a:t>
            </a:fld>
            <a:endParaRPr lang="en-US" dirty="0"/>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pPr>
                <a:defRPr/>
              </a:pPr>
              <a:t>‹#›</a:t>
            </a:fld>
            <a:endParaRPr lang="en-US" dirty="0"/>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pPr>
                <a:defRPr/>
              </a:pPr>
              <a:t>‹#›</a:t>
            </a:fld>
            <a:endParaRPr lang="en-US" dirty="0"/>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pPr>
                <a:defRPr/>
              </a:pPr>
              <a:t>‹#›</a:t>
            </a:fld>
            <a:endParaRPr lang="en-US" dirty="0"/>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b="1" i="0" dirty="0">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pPr>
                <a:defRPr/>
              </a:pPr>
              <a:t>‹#›</a:t>
            </a:fld>
            <a:endParaRPr lang="en-US" dirty="0"/>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pPr>
                <a:defRPr/>
              </a:pPr>
              <a:t>‹#›</a:t>
            </a:fld>
            <a:endParaRPr lang="en-US" dirty="0"/>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pPr>
                <a:defRPr/>
              </a:pPr>
              <a:t>‹#›</a:t>
            </a:fld>
            <a:endParaRPr lang="en-US" dirty="0"/>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pPr>
                <a:defRPr/>
              </a:pPr>
              <a:t>‹#›</a:t>
            </a:fld>
            <a:endParaRPr lang="en-US" dirty="0"/>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pPr>
                <a:defRPr/>
              </a:pPr>
              <a:t>‹#›</a:t>
            </a:fld>
            <a:endParaRPr lang="en-US" dirty="0"/>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pPr>
                <a:defRPr/>
              </a:pPr>
              <a:t>‹#›</a:t>
            </a:fld>
            <a:endParaRPr lang="en-US" dirty="0"/>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9918EC-E0EE-AE4B-BA03-243A3B6FD0EE}" type="slidenum">
              <a:rPr lang="en-US" smtClean="0"/>
              <a:pPr>
                <a:defRPr/>
              </a:pPr>
              <a:t>‹#›</a:t>
            </a:fld>
            <a:endParaRPr lang="en-US" dirty="0"/>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pPr>
                <a:defRPr/>
              </a:pPr>
              <a:t>‹#›</a:t>
            </a:fld>
            <a:endParaRPr lang="en-US" dirty="0"/>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pPr>
                <a:defRPr/>
              </a:pPr>
              <a:t>‹#›</a:t>
            </a:fld>
            <a:endParaRPr lang="en-US" dirty="0"/>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pPr>
                <a:defRPr/>
              </a:pPr>
              <a:t>‹#›</a:t>
            </a:fld>
            <a:endParaRPr lang="en-US" dirty="0"/>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pPr>
                <a:defRPr/>
              </a:pPr>
              <a:t>‹#›</a:t>
            </a:fld>
            <a:endParaRPr lang="en-US" dirty="0"/>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2DDA6D14-D0CC-2D44-AFEF-798D3B6851A1}" type="slidenum">
              <a:rPr lang="en-US" smtClean="0"/>
              <a:pPr>
                <a:defRPr/>
              </a:pPr>
              <a:t>‹#›</a:t>
            </a:fld>
            <a:endParaRPr lang="en-US" dirty="0"/>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4907301-DADE-224C-85F9-0339FAB2C091}" type="slidenum">
              <a:rPr lang="en-US" smtClean="0"/>
              <a:pPr>
                <a:defRPr/>
              </a:pPr>
              <a:t>‹#›</a:t>
            </a:fld>
            <a:endParaRPr lang="en-US" dirty="0"/>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4AA3823-0EA3-8943-BB85-002670C4551D}" type="slidenum">
              <a:rPr lang="en-US" smtClean="0"/>
              <a:pPr>
                <a:defRPr/>
              </a:pPr>
              <a:t>‹#›</a:t>
            </a:fld>
            <a:endParaRPr lang="en-US" dirty="0"/>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7F5613-22FF-1742-90CB-ACCF538F9F0E}" type="slidenum">
              <a:rPr lang="en-US" smtClean="0"/>
              <a:pPr>
                <a:defRPr/>
              </a:pPr>
              <a:t>‹#›</a:t>
            </a:fld>
            <a:endParaRPr lang="en-US" dirty="0"/>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751022B9-DFC7-9248-8CCD-1D5C892DDA4D}" type="slidenum">
              <a:rPr lang="en-US" smtClean="0"/>
              <a:pPr>
                <a:defRPr/>
              </a:pPr>
              <a:t>‹#›</a:t>
            </a:fld>
            <a:endParaRPr lang="en-US" dirty="0"/>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A10BB2-A608-C544-AC46-3E26C2738759}" type="slidenum">
              <a:rPr lang="en-US" smtClean="0"/>
              <a:pPr>
                <a:defRPr/>
              </a:pPr>
              <a:t>‹#›</a:t>
            </a:fld>
            <a:endParaRPr lang="en-US" dirty="0"/>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D84FEE-9CCB-AC49-9BD5-6AF4372C2AD8}" type="slidenum">
              <a:rPr lang="en-US" smtClean="0"/>
              <a:pPr>
                <a:defRPr/>
              </a:pPr>
              <a:t>‹#›</a:t>
            </a:fld>
            <a:endParaRPr lang="en-US" dirty="0"/>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CE22325-0364-034C-A34D-F7245D27852F}" type="slidenum">
              <a:rPr lang="en-US" smtClean="0"/>
              <a:pPr>
                <a:defRPr/>
              </a:pPr>
              <a:t>‹#›</a:t>
            </a:fld>
            <a:endParaRPr lang="en-US" dirty="0"/>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21E6A4E-0F40-C943-8FD4-C0D1B1A665D9}" type="slidenum">
              <a:rPr lang="en-US" smtClean="0"/>
              <a:pPr>
                <a:defRPr/>
              </a:pPr>
              <a:t>‹#›</a:t>
            </a:fld>
            <a:endParaRPr lang="en-US" dirty="0"/>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1309A25-FA88-C34C-9890-FFE95AAB18BE}" type="slidenum">
              <a:rPr lang="en-US" smtClean="0"/>
              <a:pPr>
                <a:defRPr/>
              </a:pPr>
              <a:t>‹#›</a:t>
            </a:fld>
            <a:endParaRPr lang="en-US" dirty="0"/>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41E6253-BA10-1841-97C5-99C09B9A6C5E}" type="slidenum">
              <a:rPr lang="en-US" smtClean="0"/>
              <a:pPr>
                <a:defRPr/>
              </a:pPr>
              <a:t>‹#›</a:t>
            </a:fld>
            <a:endParaRPr lang="en-US" dirty="0"/>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9C72472-7C96-9545-B1C7-B84BDF176180}" type="slidenum">
              <a:rPr lang="en-US" smtClean="0"/>
              <a:pPr>
                <a:defRPr/>
              </a:pPr>
              <a:t>‹#›</a:t>
            </a:fld>
            <a:endParaRPr lang="en-US" dirty="0"/>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59282F-1E9B-4B4E-8086-C5AF6D908145}" type="slidenum">
              <a:rPr lang="en-US" smtClean="0"/>
              <a:pPr>
                <a:defRPr/>
              </a:pPr>
              <a:t>‹#›</a:t>
            </a:fld>
            <a:endParaRPr lang="en-US" dirty="0"/>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CEB03B29-E359-1246-AB1B-AADDF4BD6BAB}" type="slidenum">
              <a:rPr lang="en-US" smtClean="0"/>
              <a:pPr>
                <a:defRPr/>
              </a:pPr>
              <a:t>‹#›</a:t>
            </a:fld>
            <a:endParaRPr lang="en-US" dirty="0"/>
          </a:p>
        </p:txBody>
      </p:sp>
    </p:spTree>
    <p:extLst>
      <p:ext uri="{BB962C8B-B14F-4D97-AF65-F5344CB8AC3E}">
        <p14:creationId xmlns:p14="http://schemas.microsoft.com/office/powerpoint/2010/main" val="3049990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4E4E-B7B1-1C44-8F0B-0A491CB39FB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6231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FA5E10-0DC3-B148-9054-720937B96138}" type="slidenum">
              <a:rPr lang="en-US" smtClean="0"/>
              <a:pPr>
                <a:defRPr/>
              </a:pPr>
              <a:t>‹#›</a:t>
            </a:fld>
            <a:endParaRPr lang="en-US" dirty="0"/>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9B4F69-8263-754A-B074-0E2CAFF0B35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024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50DA79-52E3-DE46-B51B-543CAC550AA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3243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066373-CB87-984C-8943-1FF129C9B0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2717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AAC422-FC9C-8640-9A7E-C86733F813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05250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783E5E-91A4-A041-9326-958BAC0E7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9165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406770-2033-D040-BE3A-777DE0AB98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4714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EC3BD-E2FE-1648-A11F-BF612C2FC07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18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DF20F8-93B7-804D-AFD0-99C92878FD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5786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301904-FD1C-2D46-93D6-D2CD25E3DC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9285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252497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EB2D5-B527-A240-AF63-6F1B59325F20}" type="slidenum">
              <a:rPr lang="en-US" smtClean="0"/>
              <a:pPr>
                <a:defRPr/>
              </a:pPr>
              <a:t>‹#›</a:t>
            </a:fld>
            <a:endParaRPr lang="en-US" dirty="0"/>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5274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7F3D48-64D1-A640-A39B-A68EF1371F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835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EA4878F-EE05-C740-9051-AF43152055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10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8CFA707-6904-1D47-881A-499609A748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2801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24B906D-AC54-BF47-967E-7999714983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1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5A1274-BFC9-1E46-9BC8-F6459F7C4D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4202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54BF215-9E63-304D-9B7B-C89B79E2EA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07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74758BB-EC7F-3B4D-ABA8-9094355F4E7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0916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8AADF4-2DB2-454A-948D-0A8EAA1323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222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C468323-83C1-0346-8C9A-F23989AE13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520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CABD42-B76D-FF48-B2C5-55AE42A49B2A}" type="slidenum">
              <a:rPr lang="en-US" smtClean="0"/>
              <a:pPr>
                <a:defRPr/>
              </a:pPr>
              <a:t>‹#›</a:t>
            </a:fld>
            <a:endParaRPr lang="en-US" dirty="0"/>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A74D50B-4326-C044-8AA3-67609A624E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227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DDBBBB4-98D6-394F-A3E2-F57F05C9EA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0610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13129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478950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81744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60602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55895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9034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4312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1440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A1803C-8C76-9C48-ADF9-E01DBC0BAB79}" type="slidenum">
              <a:rPr lang="en-US" smtClean="0"/>
              <a:pPr>
                <a:defRPr/>
              </a:pPr>
              <a:t>‹#›</a:t>
            </a:fld>
            <a:endParaRPr lang="en-US" dirty="0"/>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98765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593326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15840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p:cNvSpPr>
            <a:spLocks noGrp="1"/>
          </p:cNvSpPr>
          <p:nvPr>
            <p:ph type="chart"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049956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B0D0F1F-C09E-D04A-9F68-5525B9C1B24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47983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6442F7F-5327-1D4A-A82D-1DA7FCA684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120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BE242FD-081A-5D4A-B8A6-D95EB17AAED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78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87CEBE7-825D-9747-8DD3-28EE17F033C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1186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C23D07B-D4C7-194D-918D-5C86CB4EBD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2237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612CF2D-EEF6-AB44-9F70-9FF61BB6C21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23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4C0598C-A58F-E448-B4CF-D3D59A859C8C}" type="slidenum">
              <a:rPr lang="en-US" smtClean="0">
                <a:solidFill>
                  <a:srgbClr val="000000"/>
                </a:solidFill>
                <a:ea typeface="ヒラギノ角ゴ Pro W3" charset="0"/>
                <a:cs typeface="ヒラギノ角ゴ Pro W3" charset="0"/>
              </a:rPr>
              <a:pPr/>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608121864"/>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974443905"/>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eaLnBrk="1" hangingPunct="1">
              <a:defRPr/>
            </a:pPr>
            <a:fld id="{C16A198B-9034-4749-8A8D-B90A5F5B90A3}" type="datetimeFigureOut">
              <a:rPr lang="en-US" smtClean="0">
                <a:latin typeface="Calibri" charset="0"/>
              </a:rPr>
              <a:pPr eaLnBrk="1" hangingPunct="1">
                <a:defRPr/>
              </a:pPr>
              <a:t>4/22/26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eaLnBrk="1" hangingPunct="1">
              <a:defRPr/>
            </a:pPr>
            <a:fld id="{FA356419-7718-C74B-9C0F-E2D2C7D5AD85}" type="slidenum">
              <a:rPr lang="en-US" smtClean="0">
                <a:latin typeface="Calibri" charset="0"/>
              </a:rPr>
              <a:pPr eaLnBrk="1" hangingPunct="1">
                <a:defRPr/>
              </a:pPr>
              <a:t>‹#›</a:t>
            </a:fld>
            <a:endParaRPr lang="en-US" dirty="0">
              <a:latin typeface="Calibri" charset="0"/>
            </a:endParaRPr>
          </a:p>
        </p:txBody>
      </p:sp>
    </p:spTree>
    <p:extLst>
      <p:ext uri="{BB962C8B-B14F-4D97-AF65-F5344CB8AC3E}">
        <p14:creationId xmlns:p14="http://schemas.microsoft.com/office/powerpoint/2010/main" val="755757111"/>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512040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528BF5FF-47F4-FB4E-9BDF-2D98277AA2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7794799"/>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00475733"/>
      </p:ext>
    </p:extLst>
  </p:cSld>
  <p:clrMap bg1="dk2" tx1="lt1" bg2="dk1" tx2="lt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a:defRPr/>
            </a:pPr>
            <a:fld id="{C6CDC40E-B97B-C04E-9632-E1C110889C35}" type="slidenum">
              <a:rPr lang="en-US" smtClean="0"/>
              <a:pPr>
                <a:defRPr/>
              </a:pPr>
              <a:t>‹#›</a:t>
            </a:fld>
            <a:endParaRPr lang="en-US" dirty="0"/>
          </a:p>
        </p:txBody>
      </p:sp>
    </p:spTree>
    <p:extLst>
      <p:ext uri="{BB962C8B-B14F-4D97-AF65-F5344CB8AC3E}">
        <p14:creationId xmlns:p14="http://schemas.microsoft.com/office/powerpoint/2010/main" val="2295891562"/>
      </p:ext>
    </p:extLst>
  </p:cSld>
  <p:clrMap bg1="dk2" tx1="lt1" bg2="dk1" tx2="lt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extLst>
      <p:ext uri="{BB962C8B-B14F-4D97-AF65-F5344CB8AC3E}">
        <p14:creationId xmlns:p14="http://schemas.microsoft.com/office/powerpoint/2010/main" val="1246788428"/>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AF57BF51-710C-E141-9D73-46A7A685003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b="1" i="0">
                <a:latin typeface="Arial" panose="020B0604020202020204" pitchFamily="34" charset="0"/>
              </a:defRPr>
            </a:lvl1pPr>
          </a:lstStyle>
          <a:p>
            <a:pPr>
              <a:defRPr/>
            </a:pPr>
            <a:fld id="{F57BFD79-AA9E-E944-A6ED-E8B1F44972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029823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149325598"/>
      </p:ext>
    </p:extLst>
  </p:cSld>
  <p:clrMap bg1="lt1" tx1="dk1" bg2="lt2" tx2="dk2" accent1="accent1" accent2="accent2" accent3="accent3" accent4="accent4" accent5="accent5" accent6="accent6" hlink="hlink" folHlink="folHlink"/>
  <p:sldLayoutIdLst>
    <p:sldLayoutId id="2147485046" r:id="rId1"/>
    <p:sldLayoutId id="2147485047"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0F5BE17E-529B-9741-B837-5CEE87C4EA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9085571"/>
      </p:ext>
    </p:extLst>
  </p:cSld>
  <p:clrMap bg1="lt1" tx1="dk1" bg2="lt2" tx2="dk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Lst>
  <p:txStyles>
    <p:titleStyle>
      <a:lvl1pPr algn="ctr" rtl="0" eaLnBrk="0" fontAlgn="base" hangingPunct="0">
        <a:spcBef>
          <a:spcPct val="0"/>
        </a:spcBef>
        <a:spcAft>
          <a:spcPct val="0"/>
        </a:spcAft>
        <a:defRPr sz="40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379830"/>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 id="214748508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5.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9.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1.xml"/><Relationship Id="rId1" Type="http://schemas.openxmlformats.org/officeDocument/2006/relationships/slideLayout" Target="../slideLayouts/slideLayout45.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2.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3.xml"/><Relationship Id="rId1" Type="http://schemas.openxmlformats.org/officeDocument/2006/relationships/slideLayout" Target="../slideLayouts/slideLayout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7.xml"/><Relationship Id="rId1" Type="http://schemas.openxmlformats.org/officeDocument/2006/relationships/slideLayout" Target="../slideLayouts/slideLayout111.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4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0.xml"/><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5.xml"/><Relationship Id="rId1" Type="http://schemas.openxmlformats.org/officeDocument/2006/relationships/themeOverride" Target="../theme/themeOverride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6.xml"/><Relationship Id="rId1" Type="http://schemas.openxmlformats.org/officeDocument/2006/relationships/themeOverride" Target="../theme/themeOverride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4.xml"/><Relationship Id="rId1" Type="http://schemas.openxmlformats.org/officeDocument/2006/relationships/themeOverride" Target="../theme/themeOverride20.xml"/><Relationship Id="rId4" Type="http://schemas.openxmlformats.org/officeDocument/2006/relationships/image" Target="../media/image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6.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127.xml.rels><?xml version="1.0" encoding="UTF-8" standalone="yes"?>
<Relationships xmlns="http://schemas.openxmlformats.org/package/2006/relationships"><Relationship Id="rId3" Type="http://schemas.openxmlformats.org/officeDocument/2006/relationships/hyperlink" Target="http://www.hankinsphotography.com/detail/45/index.php?PHPSESSID=83d5186105535c3c971e44b1951fe87e" TargetMode="External"/><Relationship Id="rId2" Type="http://schemas.openxmlformats.org/officeDocument/2006/relationships/slideLayout" Target="../slideLayouts/slideLayout13.xml"/><Relationship Id="rId1" Type="http://schemas.openxmlformats.org/officeDocument/2006/relationships/themeOverride" Target="../theme/themeOverride21.xml"/><Relationship Id="rId4" Type="http://schemas.openxmlformats.org/officeDocument/2006/relationships/image" Target="../media/image14.jpeg"/></Relationships>
</file>

<file path=ppt/slides/_rels/slide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34.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9.xml"/><Relationship Id="rId1" Type="http://schemas.openxmlformats.org/officeDocument/2006/relationships/themeOverride" Target="../theme/themeOverride23.xml"/><Relationship Id="rId4" Type="http://schemas.openxmlformats.org/officeDocument/2006/relationships/image" Target="../media/image8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9.xml"/><Relationship Id="rId1" Type="http://schemas.openxmlformats.org/officeDocument/2006/relationships/themeOverride" Target="../theme/themeOverride24.xml"/><Relationship Id="rId4" Type="http://schemas.openxmlformats.org/officeDocument/2006/relationships/image" Target="../media/image80.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79.xml"/><Relationship Id="rId1" Type="http://schemas.openxmlformats.org/officeDocument/2006/relationships/themeOverride" Target="../theme/themeOverride2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themeOverride" Target="../theme/themeOverride26.xml"/></Relationships>
</file>

<file path=ppt/slides/_rels/slide1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1.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1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12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5.xml"/><Relationship Id="rId1" Type="http://schemas.openxmlformats.org/officeDocument/2006/relationships/slideLayout" Target="../slideLayouts/slideLayout161.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hemeOverride" Target="../theme/themeOverride4.xml"/><Relationship Id="rId5" Type="http://schemas.openxmlformats.org/officeDocument/2006/relationships/image" Target="../media/image14.jpeg"/><Relationship Id="rId4" Type="http://schemas.openxmlformats.org/officeDocument/2006/relationships/hyperlink" Target="http://www.hankinsphotography.com/detail/45/index.php?PHPSESSID=83d5186105535c3c971e44b1951fe87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themeOverride" Target="../theme/themeOverride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hemeOverride" Target="../theme/themeOverr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9.xml"/><Relationship Id="rId1" Type="http://schemas.openxmlformats.org/officeDocument/2006/relationships/themeOverride" Target="../theme/themeOverr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0.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0.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5.xml"/><Relationship Id="rId1" Type="http://schemas.openxmlformats.org/officeDocument/2006/relationships/themeOverride" Target="../theme/themeOverride1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6.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xml"/><Relationship Id="rId1" Type="http://schemas.openxmlformats.org/officeDocument/2006/relationships/themeOverride" Target="../theme/themeOverride14.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45.xml"/><Relationship Id="rId1" Type="http://schemas.openxmlformats.org/officeDocument/2006/relationships/themeOverride" Target="../theme/themeOverride15.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45.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8.xml"/><Relationship Id="rId1" Type="http://schemas.openxmlformats.org/officeDocument/2006/relationships/themeOverride" Target="../theme/themeOverride16.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8.xml"/><Relationship Id="rId1" Type="http://schemas.openxmlformats.org/officeDocument/2006/relationships/slideLayout" Target="../slideLayouts/slideLayout45.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2.xml"/><Relationship Id="rId1" Type="http://schemas.openxmlformats.org/officeDocument/2006/relationships/themeOverride" Target="../theme/themeOverride17.xml"/><Relationship Id="rId5" Type="http://schemas.openxmlformats.org/officeDocument/2006/relationships/image" Target="../media/image59.emf"/><Relationship Id="rId4" Type="http://schemas.openxmlformats.org/officeDocument/2006/relationships/image" Target="../media/image6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004048" y="2636912"/>
            <a:ext cx="3573091" cy="2757264"/>
          </a:xfrm>
        </p:spPr>
        <p:txBody>
          <a:bodyPr/>
          <a:lstStyle/>
          <a:p>
            <a:pPr algn="ctr" eaLnBrk="1" hangingPunct="1"/>
            <a:r>
              <a:rPr lang="ar-JO" sz="6600" b="1" dirty="0">
                <a:solidFill>
                  <a:schemeClr val="bg1"/>
                </a:solidFill>
                <a:latin typeface="Arial" panose="020B0604020202020204" pitchFamily="34" charset="0"/>
                <a:ea typeface="ＭＳ Ｐゴシック" charset="0"/>
                <a:cs typeface="Arial" panose="020B0604020202020204" pitchFamily="34" charset="0"/>
              </a:rPr>
              <a:t>تغفر</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أو </a:t>
            </a:r>
            <a:br>
              <a:rPr lang="ar-JO" sz="6600" b="1" dirty="0">
                <a:solidFill>
                  <a:schemeClr val="bg1"/>
                </a:solidFill>
                <a:latin typeface="Arial" panose="020B0604020202020204" pitchFamily="34" charset="0"/>
                <a:ea typeface="ＭＳ Ｐゴシック" charset="0"/>
                <a:cs typeface="Arial" panose="020B0604020202020204" pitchFamily="34" charset="0"/>
              </a:rPr>
            </a:br>
            <a:r>
              <a:rPr lang="ar-JO" sz="6600" b="1" dirty="0">
                <a:solidFill>
                  <a:schemeClr val="bg1"/>
                </a:solidFill>
                <a:latin typeface="Arial" panose="020B0604020202020204" pitchFamily="34" charset="0"/>
                <a:ea typeface="ＭＳ Ｐゴシック" charset="0"/>
                <a:cs typeface="Arial" panose="020B0604020202020204" pitchFamily="34" charset="0"/>
              </a:rPr>
              <a:t>لا تغفر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3667" name="WordArt 5"/>
          <p:cNvSpPr>
            <a:spLocks noChangeArrowheads="1" noChangeShapeType="1" noTextEdit="1"/>
          </p:cNvSpPr>
          <p:nvPr/>
        </p:nvSpPr>
        <p:spPr bwMode="auto">
          <a:xfrm>
            <a:off x="755576" y="908720"/>
            <a:ext cx="3888432" cy="1206624"/>
          </a:xfrm>
          <a:prstGeom prst="rect">
            <a:avLst/>
          </a:prstGeom>
        </p:spPr>
        <p:txBody>
          <a:bodyPr wrap="none" fromWordArt="1">
            <a:prstTxWarp prst="textPlain">
              <a:avLst>
                <a:gd name="adj" fmla="val 50000"/>
              </a:avLst>
            </a:prstTxWarp>
          </a:bodyPr>
          <a:lstStyle/>
          <a:p>
            <a:pPr algn="ctr"/>
            <a:r>
              <a:rPr lang="ar-JO"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فليمون</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&amp;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WordArt 5"/>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algn="r" defTabSz="457200"/>
            <a:r>
              <a:rPr lang="ar-SA" sz="4800" b="1" dirty="0">
                <a:solidFill>
                  <a:srgbClr val="FFFFFF"/>
                </a:solidFill>
                <a:effectLst>
                  <a:glow rad="127000">
                    <a:srgbClr val="000000"/>
                  </a:glow>
                </a:effectLst>
                <a:latin typeface="Arial" panose="020B0604020202020204" pitchFamily="34" charset="0"/>
              </a:rPr>
              <a:t>الخطوط الأساسية</a:t>
            </a:r>
            <a:endParaRPr lang="en-US" sz="4800" b="1" dirty="0">
              <a:solidFill>
                <a:srgbClr val="FFFFFF"/>
              </a:solidFill>
              <a:effectLst>
                <a:glow rad="127000">
                  <a:srgbClr val="000000"/>
                </a:glow>
              </a:effectLst>
              <a:latin typeface="Arial" panose="020B0604020202020204" pitchFamily="34" charset="0"/>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rtl="1">
              <a:spcBef>
                <a:spcPct val="20000"/>
              </a:spcBef>
              <a:spcAft>
                <a:spcPts val="0"/>
              </a:spcAft>
              <a:buClr>
                <a:srgbClr val="FFCC00"/>
              </a:buClr>
              <a:buSzPct val="70000"/>
              <a:buFont typeface="Wingdings" charset="0"/>
              <a:buNone/>
              <a:defRPr/>
            </a:pP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a:t>
            </a:r>
            <a:r>
              <a:rPr lang="ar-SA"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EG"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&amp;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04614838"/>
              </p:ext>
            </p:extLst>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3CCA64B-0A3A-8246-B64E-3F8DBCE5671D}"/>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323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إذا أخطأت 3 مرات في اليوم</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1000 خطية كل سنة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عدد السنوات (40 مثلاً)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40000 خطية على الأقل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ar-JO" sz="3200" dirty="0">
                <a:solidFill>
                  <a:schemeClr val="bg1"/>
                </a:solidFill>
                <a:latin typeface="Arial" panose="020B0604020202020204" pitchFamily="34" charset="0"/>
              </a:rPr>
              <a:t>ب. الغفران الحقيقي هو الإظهار </a:t>
            </a:r>
            <a:r>
              <a:rPr lang="ar-JO" sz="3200" dirty="0">
                <a:solidFill>
                  <a:srgbClr val="FFFF00"/>
                </a:solidFill>
                <a:latin typeface="Arial" panose="020B0604020202020204" pitchFamily="34" charset="0"/>
              </a:rPr>
              <a:t>الطبيعي</a:t>
            </a:r>
            <a:r>
              <a:rPr lang="ar-JO" sz="3200" dirty="0">
                <a:solidFill>
                  <a:schemeClr val="bg1"/>
                </a:solidFill>
                <a:latin typeface="Arial" panose="020B0604020202020204" pitchFamily="34" charset="0"/>
              </a:rPr>
              <a:t> لشراكتنا في الإنجيل (17)</a:t>
            </a:r>
            <a:r>
              <a:rPr lang="en-US" sz="3200" dirty="0">
                <a:solidFill>
                  <a:schemeClr val="bg1"/>
                </a:solidFill>
                <a:latin typeface="Arial" panose="020B0604020202020204" pitchFamily="34" charset="0"/>
              </a:rPr>
              <a:t> </a:t>
            </a: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17-18</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17 فإن كنت تحسبني </a:t>
            </a:r>
            <a:r>
              <a:rPr lang="ar-JO" sz="2800" b="1" dirty="0">
                <a:solidFill>
                  <a:schemeClr val="accent6">
                    <a:lumMod val="75000"/>
                  </a:schemeClr>
                </a:solidFill>
                <a:latin typeface="Arial" panose="020B0604020202020204" pitchFamily="34" charset="0"/>
                <a:cs typeface="Arial" panose="020B0604020202020204" pitchFamily="34" charset="0"/>
              </a:rPr>
              <a:t>شريكاً </a:t>
            </a:r>
            <a:r>
              <a:rPr lang="ar-JO" sz="2800" b="1" dirty="0">
                <a:solidFill>
                  <a:srgbClr val="000000"/>
                </a:solidFill>
                <a:latin typeface="Arial" panose="020B0604020202020204" pitchFamily="34" charset="0"/>
                <a:cs typeface="Arial" panose="020B0604020202020204" pitchFamily="34" charset="0"/>
              </a:rPr>
              <a:t>فاقبله نظيري 18 ثم إن كان قد ظلمك بشيء أو لك عليه دين فاحسب ذلك علي.</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الآية المفتاحية</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ctr"/>
          <a:lstStyle/>
          <a:p>
            <a:pPr>
              <a:defRPr/>
            </a:pPr>
            <a:r>
              <a:rPr lang="ar-JO" sz="3600" dirty="0">
                <a:effectLst>
                  <a:glow rad="228600">
                    <a:schemeClr val="accent4">
                      <a:satMod val="175000"/>
                      <a:alpha val="96000"/>
                    </a:schemeClr>
                  </a:glow>
                </a:effectLst>
              </a:rPr>
              <a:t>1 بولس، أسير يسوع المسيح، وتيموثاوس الأخ، إلى </a:t>
            </a:r>
            <a:r>
              <a:rPr lang="ar-JO" sz="3600" dirty="0">
                <a:solidFill>
                  <a:srgbClr val="FFFF00"/>
                </a:solidFill>
                <a:effectLst>
                  <a:glow rad="228600">
                    <a:schemeClr val="accent4">
                      <a:satMod val="175000"/>
                      <a:alpha val="96000"/>
                    </a:schemeClr>
                  </a:glow>
                </a:effectLst>
              </a:rPr>
              <a:t>فليمون</a:t>
            </a:r>
            <a:r>
              <a:rPr lang="ar-JO" sz="3600" dirty="0">
                <a:effectLst>
                  <a:glow rad="228600">
                    <a:schemeClr val="accent4">
                      <a:satMod val="175000"/>
                      <a:alpha val="96000"/>
                    </a:schemeClr>
                  </a:glow>
                </a:effectLst>
              </a:rPr>
              <a:t> المحبوب والعامل معنا 2 وإلى </a:t>
            </a:r>
            <a:r>
              <a:rPr lang="ar-JO" sz="3600" dirty="0">
                <a:solidFill>
                  <a:srgbClr val="FFFF00"/>
                </a:solidFill>
                <a:effectLst>
                  <a:glow rad="228600">
                    <a:schemeClr val="accent4">
                      <a:satMod val="175000"/>
                      <a:alpha val="96000"/>
                    </a:schemeClr>
                  </a:glow>
                </a:effectLst>
              </a:rPr>
              <a:t>أبفية</a:t>
            </a:r>
            <a:r>
              <a:rPr lang="ar-JO" sz="3600" dirty="0">
                <a:effectLst>
                  <a:glow rad="228600">
                    <a:schemeClr val="accent4">
                      <a:satMod val="175000"/>
                      <a:alpha val="96000"/>
                    </a:schemeClr>
                  </a:glow>
                </a:effectLst>
              </a:rPr>
              <a:t> المحبوبة، و</a:t>
            </a:r>
            <a:r>
              <a:rPr lang="ar-JO" sz="3600" dirty="0">
                <a:solidFill>
                  <a:srgbClr val="FFFF00"/>
                </a:solidFill>
                <a:effectLst>
                  <a:glow rad="228600">
                    <a:schemeClr val="accent4">
                      <a:satMod val="175000"/>
                      <a:alpha val="96000"/>
                    </a:schemeClr>
                  </a:glow>
                </a:effectLst>
              </a:rPr>
              <a:t>أرخبس</a:t>
            </a:r>
            <a:r>
              <a:rPr lang="ar-JO" sz="3600" dirty="0">
                <a:effectLst>
                  <a:glow rad="228600">
                    <a:schemeClr val="accent4">
                      <a:satMod val="175000"/>
                      <a:alpha val="96000"/>
                    </a:schemeClr>
                  </a:glow>
                </a:effectLst>
              </a:rPr>
              <a:t> المتجند معنا، وإلى </a:t>
            </a:r>
            <a:r>
              <a:rPr lang="ar-JO" sz="3600" dirty="0">
                <a:solidFill>
                  <a:srgbClr val="FFFF00"/>
                </a:solidFill>
                <a:effectLst>
                  <a:glow rad="228600">
                    <a:schemeClr val="accent4">
                      <a:satMod val="175000"/>
                      <a:alpha val="96000"/>
                    </a:schemeClr>
                  </a:glow>
                </a:effectLst>
              </a:rPr>
              <a:t>الكنيسة</a:t>
            </a:r>
            <a:r>
              <a:rPr lang="ar-JO" sz="3600" dirty="0">
                <a:effectLst>
                  <a:glow rad="228600">
                    <a:schemeClr val="accent4">
                      <a:satMod val="175000"/>
                      <a:alpha val="96000"/>
                    </a:schemeClr>
                  </a:glow>
                </a:effectLst>
              </a:rPr>
              <a:t> التي في بيتك:</a:t>
            </a:r>
            <a:br>
              <a:rPr lang="en-US" sz="3600" dirty="0">
                <a:effectLst>
                  <a:glow rad="228600">
                    <a:schemeClr val="accent4">
                      <a:satMod val="175000"/>
                      <a:alpha val="96000"/>
                    </a:schemeClr>
                  </a:glow>
                </a:effectLst>
                <a:ea typeface="ＭＳ Ｐゴシック" charset="0"/>
              </a:rPr>
            </a:br>
            <a:r>
              <a:rPr lang="en-US" sz="3600" dirty="0">
                <a:effectLst>
                  <a:glow rad="228600">
                    <a:schemeClr val="accent4">
                      <a:satMod val="175000"/>
                      <a:alpha val="96000"/>
                    </a:schemeClr>
                  </a:glow>
                </a:effectLst>
                <a:ea typeface="ＭＳ Ｐゴシック" charset="0"/>
              </a:rPr>
              <a:t>(</a:t>
            </a:r>
            <a:r>
              <a:rPr lang="ar-JO" sz="3600" dirty="0">
                <a:effectLst>
                  <a:glow rad="228600">
                    <a:schemeClr val="accent4">
                      <a:satMod val="175000"/>
                      <a:alpha val="96000"/>
                    </a:schemeClr>
                  </a:glow>
                </a:effectLst>
                <a:ea typeface="ＭＳ Ｐゴシック" charset="0"/>
              </a:rPr>
              <a:t>فيل 1-2</a:t>
            </a:r>
            <a:r>
              <a:rPr lang="en-US" sz="3600" dirty="0">
                <a:effectLst>
                  <a:glow rad="228600">
                    <a:schemeClr val="accent4">
                      <a:satMod val="175000"/>
                      <a:alpha val="96000"/>
                    </a:schemeClr>
                  </a:glow>
                </a:effectLst>
                <a:ea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ctr"/>
          <a:lstStyle/>
          <a:p>
            <a:pPr>
              <a:defRPr/>
            </a:pPr>
            <a:br>
              <a:rPr lang="en-US"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22 ومع هذا أعدد لي أيضاً منزلاً، لأني أرجو أنني </a:t>
            </a:r>
            <a:r>
              <a:rPr lang="ar-JO" sz="4000" dirty="0">
                <a:solidFill>
                  <a:srgbClr val="FFFF00"/>
                </a:solidFill>
                <a:effectLst>
                  <a:glow rad="127000">
                    <a:schemeClr val="tx1"/>
                  </a:glow>
                </a:effectLst>
                <a:ea typeface="ＭＳ Ｐゴシック" charset="0"/>
              </a:rPr>
              <a:t>بصلواتكم سأوهب لكم.</a:t>
            </a:r>
            <a:br>
              <a:rPr lang="en-US" sz="4000" dirty="0"/>
            </a:br>
            <a:r>
              <a:rPr lang="en-US" sz="4000" dirty="0">
                <a:effectLst>
                  <a:glow rad="127000">
                    <a:schemeClr val="tx1"/>
                  </a:glow>
                </a:effectLst>
                <a:ea typeface="ＭＳ Ｐゴシック" charset="0"/>
              </a:rPr>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22</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17221444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a:t>
            </a:r>
            <a:r>
              <a:rPr lang="ar-JO" sz="3600" dirty="0">
                <a:solidFill>
                  <a:srgbClr val="FFFF00"/>
                </a:solidFill>
              </a:rPr>
              <a:t>روحكم</a:t>
            </a:r>
            <a:r>
              <a:rPr lang="ar-JO" sz="3600" dirty="0"/>
              <a:t>.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95778662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dirty="0">
                <a:solidFill>
                  <a:schemeClr val="bg1"/>
                </a:solidFill>
                <a:latin typeface="Arial" panose="020B0604020202020204" pitchFamily="34" charset="0"/>
              </a:rPr>
              <a:t>ت- الغفران الحقيقي </a:t>
            </a:r>
            <a:r>
              <a:rPr lang="ar-JO" sz="3200" dirty="0">
                <a:solidFill>
                  <a:srgbClr val="FFFF00"/>
                </a:solidFill>
                <a:latin typeface="Arial" panose="020B0604020202020204" pitchFamily="34" charset="0"/>
              </a:rPr>
              <a:t>غير مشروط </a:t>
            </a:r>
            <a:r>
              <a:rPr lang="ar-JO" sz="3200" dirty="0">
                <a:solidFill>
                  <a:schemeClr val="bg1"/>
                </a:solidFill>
                <a:latin typeface="Arial" panose="020B0604020202020204" pitchFamily="34" charset="0"/>
              </a:rPr>
              <a:t>بفرض متطلبات على الشخص الآخر (18-19).</a:t>
            </a:r>
            <a:endParaRPr lang="en-US" sz="3200" dirty="0">
              <a:solidFill>
                <a:schemeClr val="bg1"/>
              </a:solidFill>
              <a:latin typeface="Arial" panose="020B0604020202020204" pitchFamily="34" charset="0"/>
            </a:endParaRPr>
          </a:p>
        </p:txBody>
      </p:sp>
      <p:sp>
        <p:nvSpPr>
          <p:cNvPr id="164866" name="Text Box 3"/>
          <p:cNvSpPr txBox="1">
            <a:spLocks noChangeArrowheads="1"/>
          </p:cNvSpPr>
          <p:nvPr/>
        </p:nvSpPr>
        <p:spPr bwMode="auto">
          <a:xfrm>
            <a:off x="0" y="1609636"/>
            <a:ext cx="4500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يوضح التضمين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4868" name="Text Box 5"/>
          <p:cNvSpPr txBox="1">
            <a:spLocks noChangeArrowheads="1"/>
          </p:cNvSpPr>
          <p:nvPr/>
        </p:nvSpPr>
        <p:spPr bwMode="auto">
          <a:xfrm>
            <a:off x="0" y="4955684"/>
            <a:ext cx="882047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عدد 18</a:t>
            </a:r>
          </a:p>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18 ثم إن كان قد ظلمك بشيء أو لك عليه دين فاحسب ذلك علي.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4869" name="Text Box 6"/>
          <p:cNvSpPr txBox="1">
            <a:spLocks noChangeArrowheads="1"/>
          </p:cNvSpPr>
          <p:nvPr/>
        </p:nvSpPr>
        <p:spPr bwMode="auto">
          <a:xfrm>
            <a:off x="8273479"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يطلب بولس أن كل خطية أنسيمس توضع عليه هو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5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الغفران هو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التنازل عن حقي في إيذائك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لأنك آذيتني</a:t>
            </a:r>
            <a:br>
              <a:rPr lang="en-US" dirty="0">
                <a:effectLst>
                  <a:glow rad="127000">
                    <a:schemeClr val="tx1"/>
                  </a:glow>
                </a:effectLst>
                <a:ea typeface="ＭＳ Ｐゴシック" charset="0"/>
              </a:rPr>
            </a:br>
            <a:r>
              <a:rPr lang="en-US"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عالم النفس آرشيبالد هانت</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4146850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effectLst>
                  <a:glow rad="127000">
                    <a:schemeClr val="tx1"/>
                  </a:glow>
                </a:effectLst>
                <a:ea typeface="ＭＳ Ｐゴシック" charset="0"/>
              </a:rPr>
              <a:t>ث. الغفران الحقيقي </a:t>
            </a:r>
            <a:r>
              <a:rPr lang="ar-JO" sz="3600" dirty="0">
                <a:solidFill>
                  <a:srgbClr val="FFFF00"/>
                </a:solidFill>
                <a:effectLst>
                  <a:glow rad="127000">
                    <a:schemeClr val="tx1"/>
                  </a:glow>
                </a:effectLst>
                <a:ea typeface="ＭＳ Ｐゴシック" charset="0"/>
              </a:rPr>
              <a:t>يمشي الميل التالي </a:t>
            </a:r>
            <a:r>
              <a:rPr lang="ar-JO" sz="3600" dirty="0">
                <a:effectLst>
                  <a:glow rad="127000">
                    <a:schemeClr val="tx1"/>
                  </a:glow>
                </a:effectLst>
                <a:ea typeface="ＭＳ Ｐゴシック" charset="0"/>
              </a:rPr>
              <a:t>(21)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ctr"/>
          <a:lstStyle/>
          <a:p>
            <a:pPr>
              <a:defRPr/>
            </a:pPr>
            <a:r>
              <a:rPr lang="ar-SA" sz="3600" baseline="30000" dirty="0">
                <a:effectLst>
                  <a:glow rad="228600">
                    <a:schemeClr val="accent4">
                      <a:satMod val="175000"/>
                      <a:alpha val="83000"/>
                    </a:schemeClr>
                  </a:glow>
                </a:effectLst>
              </a:rPr>
              <a:t> </a:t>
            </a:r>
            <a:r>
              <a:rPr lang="ar-JO" sz="3600" dirty="0">
                <a:effectLst>
                  <a:glow rad="228600">
                    <a:schemeClr val="accent4">
                      <a:satMod val="175000"/>
                      <a:alpha val="83000"/>
                    </a:schemeClr>
                  </a:glow>
                </a:effectLst>
              </a:rPr>
              <a:t>20 نعم أيها الأخ ليكن لي فرح بك في الرب. أرح أحشائي في الرب 21 إذ أنا واثق بإطاعتك كتبت إليك، عالماً </a:t>
            </a:r>
            <a:r>
              <a:rPr lang="ar-JO" sz="3600" dirty="0">
                <a:solidFill>
                  <a:srgbClr val="FFFF00"/>
                </a:solidFill>
                <a:effectLst>
                  <a:glow rad="228600">
                    <a:schemeClr val="accent4">
                      <a:satMod val="175000"/>
                      <a:alpha val="83000"/>
                    </a:schemeClr>
                  </a:glow>
                </a:effectLst>
              </a:rPr>
              <a:t>أنك تفعل أيضاً أكثر مما أقول.</a:t>
            </a:r>
            <a:br>
              <a:rPr lang="ar-JO" sz="3600" dirty="0">
                <a:solidFill>
                  <a:srgbClr val="FFFF00"/>
                </a:solidFill>
                <a:effectLst>
                  <a:glow rad="228600">
                    <a:schemeClr val="accent4">
                      <a:satMod val="175000"/>
                      <a:alpha val="83000"/>
                    </a:schemeClr>
                  </a:glow>
                </a:effectLst>
              </a:rPr>
            </a:br>
            <a:r>
              <a:rPr lang="ar-JO" sz="3600" dirty="0">
                <a:effectLst>
                  <a:glow rad="228600">
                    <a:schemeClr val="accent4">
                      <a:satMod val="175000"/>
                      <a:alpha val="83000"/>
                    </a:schemeClr>
                  </a:glow>
                </a:effectLst>
              </a:rPr>
              <a:t>(فيل 20-21)</a:t>
            </a:r>
            <a:endParaRPr lang="en-US" sz="3600" dirty="0">
              <a:effectLst>
                <a:glow rad="228600">
                  <a:schemeClr val="accent4">
                    <a:satMod val="175000"/>
                    <a:alpha val="83000"/>
                  </a:schemeClr>
                </a:glow>
              </a:effectLst>
              <a:ea typeface="ＭＳ Ｐゴシック" charset="0"/>
              <a:cs typeface="ＭＳ Ｐゴシック" charset="0"/>
            </a:endParaRPr>
          </a:p>
        </p:txBody>
      </p:sp>
    </p:spTree>
    <p:extLst>
      <p:ext uri="{BB962C8B-B14F-4D97-AF65-F5344CB8AC3E}">
        <p14:creationId xmlns:p14="http://schemas.microsoft.com/office/powerpoint/2010/main" val="12757598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EG" sz="2400" b="1" kern="0" dirty="0">
                <a:solidFill>
                  <a:srgbClr val="FFFFFF"/>
                </a:solidFill>
                <a:latin typeface="Arial" panose="020B0604020202020204" pitchFamily="34" charset="0"/>
                <a:cs typeface="Arial" panose="020B0604020202020204" pitchFamily="34" charset="0"/>
              </a:rPr>
              <a:t>باري هدلستون ، الكتاب المقدس الأبجدي</a:t>
            </a:r>
            <a:endParaRPr lang="en-US" sz="2400" b="1" kern="0" dirty="0">
              <a:solidFill>
                <a:srgbClr val="FFFFFF"/>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396288"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EG" sz="3200" b="1" dirty="0">
                <a:solidFill>
                  <a:srgbClr val="C00000"/>
                </a:solidFill>
                <a:latin typeface="Arial" panose="020B0604020202020204" pitchFamily="34" charset="0"/>
                <a:cs typeface="Arial" panose="020B0604020202020204" pitchFamily="34" charset="0"/>
              </a:rPr>
              <a:t>رسالة </a:t>
            </a:r>
            <a:r>
              <a:rPr lang="ar-JO" sz="3200" b="1" dirty="0">
                <a:solidFill>
                  <a:srgbClr val="C00000"/>
                </a:solidFill>
                <a:latin typeface="Arial" panose="020B0604020202020204" pitchFamily="34" charset="0"/>
                <a:cs typeface="Arial" panose="020B0604020202020204" pitchFamily="34" charset="0"/>
              </a:rPr>
              <a:t>محبة</a:t>
            </a:r>
            <a:r>
              <a:rPr lang="ar-EG" sz="3200" b="1" dirty="0">
                <a:solidFill>
                  <a:srgbClr val="C00000"/>
                </a:solidFill>
                <a:latin typeface="Arial" panose="020B0604020202020204" pitchFamily="34" charset="0"/>
                <a:cs typeface="Arial" panose="020B0604020202020204" pitchFamily="34" charset="0"/>
              </a:rPr>
              <a:t> لفليمون</a:t>
            </a:r>
          </a:p>
          <a:p>
            <a:pPr algn="r" eaLnBrk="1" hangingPunct="1"/>
            <a:r>
              <a:rPr lang="ar-EG" sz="3200" b="1" dirty="0">
                <a:solidFill>
                  <a:srgbClr val="C00000"/>
                </a:solidFill>
                <a:latin typeface="Arial" panose="020B0604020202020204" pitchFamily="34" charset="0"/>
                <a:cs typeface="Arial" panose="020B0604020202020204" pitchFamily="34" charset="0"/>
              </a:rPr>
              <a:t>أنسيمس يصبح مسيحيا</a:t>
            </a:r>
            <a:r>
              <a:rPr lang="ar-JO" sz="3200" b="1" dirty="0">
                <a:solidFill>
                  <a:srgbClr val="C00000"/>
                </a:solidFill>
                <a:latin typeface="Arial" panose="020B0604020202020204" pitchFamily="34" charset="0"/>
                <a:cs typeface="Arial" panose="020B0604020202020204" pitchFamily="34" charset="0"/>
              </a:rPr>
              <a:t>ً</a:t>
            </a:r>
            <a:endParaRPr lang="ar-EG" sz="3200" b="1" dirty="0">
              <a:solidFill>
                <a:srgbClr val="C00000"/>
              </a:solidFill>
              <a:latin typeface="Arial" panose="020B0604020202020204" pitchFamily="34" charset="0"/>
              <a:cs typeface="Arial" panose="020B0604020202020204" pitchFamily="34" charset="0"/>
            </a:endParaRPr>
          </a:p>
          <a:p>
            <a:pPr algn="r" eaLnBrk="1" hangingPunct="1"/>
            <a:r>
              <a:rPr lang="ar-EG" sz="3200" b="1" dirty="0">
                <a:solidFill>
                  <a:srgbClr val="C00000"/>
                </a:solidFill>
                <a:latin typeface="Arial" panose="020B0604020202020204" pitchFamily="34" charset="0"/>
                <a:cs typeface="Arial" panose="020B0604020202020204" pitchFamily="34" charset="0"/>
              </a:rPr>
              <a:t>طلب تبرئة أنسيمس</a:t>
            </a:r>
          </a:p>
          <a:p>
            <a:pPr algn="r" eaLnBrk="1" hangingPunct="1"/>
            <a:r>
              <a:rPr lang="ar-EG" sz="3200" b="1" dirty="0">
                <a:solidFill>
                  <a:srgbClr val="C00000"/>
                </a:solidFill>
                <a:latin typeface="Arial" panose="020B0604020202020204" pitchFamily="34" charset="0"/>
                <a:cs typeface="Arial" panose="020B0604020202020204" pitchFamily="34" charset="0"/>
              </a:rPr>
              <a:t>التوقع من قبل بولس</a:t>
            </a:r>
            <a:endParaRPr lang="en-US" sz="3200" b="1" dirty="0">
              <a:solidFill>
                <a:srgbClr val="C00000"/>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ar-SA" sz="6600" dirty="0">
                <a:solidFill>
                  <a:srgbClr val="070000"/>
                </a:solidFill>
                <a:latin typeface="Arial" panose="020B0604020202020204" pitchFamily="34" charset="0"/>
                <a:ea typeface="ＭＳ Ｐゴシック"/>
                <a:cs typeface="Arial" panose="020B0604020202020204" pitchFamily="34" charset="0"/>
              </a:rPr>
              <a:t>فليمون</a:t>
            </a:r>
            <a:endParaRPr lang="en-US" sz="13800" kern="0" dirty="0">
              <a:solidFill>
                <a:srgbClr val="070000"/>
              </a:solidFill>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203848" y="638425"/>
            <a:ext cx="1368152" cy="2070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070000"/>
                </a:solidFill>
                <a:latin typeface="Arial" panose="020B0604020202020204" pitchFamily="34" charset="0"/>
                <a:cs typeface="Arial" panose="020B0604020202020204" pitchFamily="34" charset="0"/>
              </a:rPr>
              <a:t>1-7</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8-14</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15-20</a:t>
            </a:r>
            <a:endParaRPr lang="en-US" sz="3200" b="1" dirty="0">
              <a:solidFill>
                <a:srgbClr val="070000"/>
              </a:solidFill>
              <a:latin typeface="Arial" panose="020B0604020202020204" pitchFamily="34" charset="0"/>
              <a:cs typeface="Arial" panose="020B0604020202020204" pitchFamily="34" charset="0"/>
            </a:endParaRPr>
          </a:p>
          <a:p>
            <a:pPr algn="r" eaLnBrk="1" hangingPunct="1"/>
            <a:r>
              <a:rPr lang="ar-JO" sz="3200" b="1" dirty="0">
                <a:solidFill>
                  <a:srgbClr val="070000"/>
                </a:solidFill>
                <a:latin typeface="Arial" panose="020B0604020202020204" pitchFamily="34" charset="0"/>
                <a:cs typeface="Arial" panose="020B0604020202020204" pitchFamily="34" charset="0"/>
              </a:rPr>
              <a:t>21-25</a:t>
            </a:r>
            <a:endParaRPr lang="en-US" sz="3200" b="1" dirty="0">
              <a:solidFill>
                <a:srgbClr val="07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EG" sz="3200" b="1" dirty="0">
                <a:solidFill>
                  <a:srgbClr val="070000"/>
                </a:solidFill>
                <a:latin typeface="Arial" panose="020B0604020202020204" pitchFamily="34" charset="0"/>
                <a:cs typeface="Arial" panose="020B0604020202020204" pitchFamily="34" charset="0"/>
              </a:rPr>
              <a:t>الأعداد</a:t>
            </a:r>
            <a:endParaRPr lang="en-US" sz="3200"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10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06966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102" y="4437112"/>
            <a:ext cx="9144000" cy="93094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نغفر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8646342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394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833176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rtl="1" fontAlgn="auto">
              <a:spcBef>
                <a:spcPts val="0"/>
              </a:spcBef>
              <a:spcAft>
                <a:spcPts val="0"/>
              </a:spcAft>
              <a:defRPr/>
            </a:pPr>
            <a:r>
              <a:rPr lang="ar-EG" sz="2000" b="1" dirty="0">
                <a:solidFill>
                  <a:schemeClr val="bg1"/>
                </a:solidFill>
                <a:latin typeface="Arial" panose="020B0604020202020204" pitchFamily="34" charset="0"/>
                <a:cs typeface="Arial" panose="020B0604020202020204" pitchFamily="34" charset="0"/>
              </a:rPr>
              <a:t>  د. ريك جريفيث . مؤسسة الدراسات اللاهوتية الأردنية</a:t>
            </a:r>
            <a:br>
              <a:rPr lang="en-US" sz="2000" b="1" dirty="0">
                <a:solidFill>
                  <a:schemeClr val="bg1"/>
                </a:solidFill>
                <a:latin typeface="Arial" panose="020B0604020202020204" pitchFamily="34" charset="0"/>
                <a:cs typeface="Arial" panose="020B0604020202020204" pitchFamily="34" charset="0"/>
              </a:rPr>
            </a:br>
            <a:r>
              <a:rPr lang="ar-EG" sz="2000" b="1" dirty="0">
                <a:solidFill>
                  <a:schemeClr val="bg1"/>
                </a:solidFill>
                <a:latin typeface="Arial" panose="020B0604020202020204" pitchFamily="34" charset="0"/>
                <a:cs typeface="Arial" panose="020B0604020202020204" pitchFamily="34" charset="0"/>
              </a:rPr>
              <a:t>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395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ar-JO" sz="4800" dirty="0">
                <a:effectLst/>
              </a:rPr>
              <a:t>ماذا حدث لأنسيمس؟</a:t>
            </a:r>
            <a:endParaRPr lang="en-US" sz="4800" dirty="0">
              <a:effectLst/>
            </a:endParaRPr>
          </a:p>
        </p:txBody>
      </p:sp>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5199" y="152400"/>
            <a:ext cx="617477" cy="40011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6563" name="Text Box 3"/>
          <p:cNvSpPr txBox="1">
            <a:spLocks noChangeArrowheads="1"/>
          </p:cNvSpPr>
          <p:nvPr/>
        </p:nvSpPr>
        <p:spPr bwMode="auto">
          <a:xfrm>
            <a:off x="380999" y="1225550"/>
            <a:ext cx="8289987"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احتفظ فليمون بهذه الرسالة وسمح بتداولها ونسخها - سيكون هذا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800" b="1" dirty="0">
                <a:solidFill>
                  <a:srgbClr val="000000"/>
                </a:solidFill>
                <a:latin typeface="Arial" panose="020B0604020202020204" pitchFamily="34" charset="0"/>
                <a:cs typeface="Arial" panose="020B0604020202020204" pitchFamily="34" charset="0"/>
              </a:rPr>
              <a:t> </a:t>
            </a: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بعيد الإحتمال إذا لم يغفر لأنسيمس.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4" name="Text Box 4"/>
          <p:cNvSpPr txBox="1">
            <a:spLocks noChangeArrowheads="1"/>
          </p:cNvSpPr>
          <p:nvPr/>
        </p:nvSpPr>
        <p:spPr bwMode="auto">
          <a:xfrm>
            <a:off x="381000" y="3146945"/>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أعرب بولس عن ثقته الكبيرة في أن فليمون سيفعل أكثر من مجرد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أنسيمس (</a:t>
            </a:r>
            <a:r>
              <a:rPr lang="ar-JO" sz="2800" b="1" dirty="0">
                <a:solidFill>
                  <a:srgbClr val="000000"/>
                </a:solidFill>
                <a:latin typeface="Arial" panose="020B0604020202020204" pitchFamily="34" charset="0"/>
                <a:cs typeface="Arial" panose="020B0604020202020204" pitchFamily="34" charset="0"/>
              </a:rPr>
              <a:t>ع</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٢١) - ربما يطلق سراحه؟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6565" name="Text Box 5"/>
          <p:cNvSpPr txBox="1">
            <a:spLocks noChangeArrowheads="1"/>
          </p:cNvSpPr>
          <p:nvPr/>
        </p:nvSpPr>
        <p:spPr bwMode="auto">
          <a:xfrm>
            <a:off x="381000" y="5068341"/>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خاطب إغناطيوس الأسقف في الكنيسة المجاورة في أفسس حوالي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عام 115 بعد الميلاد - وكان اسمه أنسيمس!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ar-JO" altLang="zh-CN" sz="3200" b="1" dirty="0">
                <a:solidFill>
                  <a:srgbClr val="FFFFFF"/>
                </a:solidFill>
                <a:latin typeface="Arial" panose="020B0604020202020204" pitchFamily="34" charset="0"/>
                <a:ea typeface="SimSun" charset="0"/>
                <a:cs typeface="Arial" panose="020B0604020202020204" pitchFamily="34" charset="0"/>
              </a:rPr>
              <a:t>هل غفر فليمون لأنسيمس؟</a:t>
            </a:r>
            <a:endParaRPr lang="en-US" sz="32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الأسقف أنسيمس (115 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الغفران هو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تحرير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ليكتشف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السجين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أنا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extLst>
      <p:ext uri="{BB962C8B-B14F-4D97-AF65-F5344CB8AC3E}">
        <p14:creationId xmlns:p14="http://schemas.microsoft.com/office/powerpoint/2010/main" val="28655281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وعظ العهد الجديد</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أحصل على العرض التقديمي والنص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يقدم بولس عدة أسباب لأهمية المغفرة:</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يقوي الصداقات (الآيات ٨-١١ ، ١٧-٢٠).١</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استعادة العلاقات تجعل الناس أكثر مساعده (العدد 11).٢</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يشمل قلب الفرد (الآية ١٢).٣</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000" algn="l"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معنى زهرة صفير الأرجواني: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102853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يطلب بولس من مالك العبد المسيحي فليمون ،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المغفرة</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لعبده الهارب ولكن التائب أنسيمس، الذي قاده بولس إلى المسيح وأرسله إلى فليمون لإعادة ذكره كأخ مسيحي ليعلمه </a:t>
            </a:r>
            <a:r>
              <a:rPr lang="ar-SA"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كيف يغفر ويغفر له</a:t>
            </a: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latin typeface="Arial" panose="020B0604020202020204" pitchFamily="34" charset="0"/>
                <a:cs typeface="Arial" panose="020B0604020202020204" pitchFamily="34" charset="0"/>
              </a:rPr>
              <a:t>245</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3" descr="chains on onesimu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73113"/>
            <a:ext cx="9148763"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phileomn onesim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8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5735638" cy="1368426"/>
          </a:xfrm>
          <a:solidFill>
            <a:srgbClr val="000514"/>
          </a:solidFill>
        </p:spPr>
        <p:txBody>
          <a:bodyPr/>
          <a:lstStyle/>
          <a:p>
            <a:pPr>
              <a:defRPr/>
            </a:pPr>
            <a:r>
              <a:rPr lang="ar-JO" dirty="0">
                <a:solidFill>
                  <a:srgbClr val="FFFFFF"/>
                </a:solidFill>
                <a:effectLst>
                  <a:outerShdw blurRad="38100" dist="38100" dir="2700000" algn="tl">
                    <a:srgbClr val="000000">
                      <a:alpha val="43137"/>
                    </a:srgbClr>
                  </a:outerShdw>
                </a:effectLst>
                <a:cs typeface="Arial" panose="020B0604020202020204" pitchFamily="34" charset="0"/>
              </a:rPr>
              <a:t>هل يحطم المسيح          القيود الإجتماعية؟</a:t>
            </a:r>
            <a:endParaRPr lang="en-US"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5" name="Rectangle 4"/>
          <p:cNvSpPr/>
          <p:nvPr/>
        </p:nvSpPr>
        <p:spPr>
          <a:xfrm rot="20533725">
            <a:off x="5985811" y="4141755"/>
            <a:ext cx="3009229" cy="1446550"/>
          </a:xfrm>
          <a:prstGeom prst="rect">
            <a:avLst/>
          </a:prstGeom>
          <a:noFill/>
        </p:spPr>
        <p:txBody>
          <a:bodyPr>
            <a:spAutoFit/>
          </a:bodyPr>
          <a:lstStyle/>
          <a:p>
            <a:pPr algn="ctr">
              <a:defRPr/>
            </a:pPr>
            <a:r>
              <a:rPr lang="ar-JO"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rPr>
              <a:t>نعم</a:t>
            </a:r>
            <a:endParaRPr lang="en-US" sz="8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dirty="0">
                <a:cs typeface="Arial" panose="020B0604020202020204" pitchFamily="34" charset="0"/>
              </a:rPr>
              <a:t>الغفران المشروط</a:t>
            </a:r>
            <a:endParaRPr lang="en-US" dirty="0">
              <a:cs typeface="Arial" panose="020B0604020202020204" pitchFamily="34" charset="0"/>
            </a:endParaRPr>
          </a:p>
        </p:txBody>
      </p:sp>
      <p:sp>
        <p:nvSpPr>
          <p:cNvPr id="3" name="Title 1"/>
          <p:cNvSpPr txBox="1">
            <a:spLocks/>
          </p:cNvSpPr>
          <p:nvPr/>
        </p:nvSpPr>
        <p:spPr bwMode="auto">
          <a:xfrm rot="21442894">
            <a:off x="502762" y="1782018"/>
            <a:ext cx="6886227"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574675" marR="0" lvl="0" indent="-574675" algn="r" defTabSz="914400" rtl="1" eaLnBrk="0" fontAlgn="base" latinLnBrk="0" hangingPunct="0">
              <a:lnSpc>
                <a:spcPct val="100000"/>
              </a:lnSpc>
              <a:spcBef>
                <a:spcPct val="0"/>
              </a:spcBef>
              <a:spcAft>
                <a:spcPct val="0"/>
              </a:spcAft>
              <a:buClrTx/>
              <a:buSzTx/>
              <a:buFontTx/>
              <a:buNone/>
              <a:defRPr/>
            </a:pPr>
            <a:endPar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أ. سأسامحك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إذا</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endParaRPr kumimoji="0" lang="en-SG"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ب. سأسامحك لكني لن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أنسى</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أبداً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p>
          <a:p>
            <a:pPr marL="574675" marR="0" lvl="0" indent="-574675" algn="r" defTabSz="914400" rtl="1" eaLnBrk="0" fontAlgn="base" latinLnBrk="0" hangingPunct="0">
              <a:lnSpc>
                <a:spcPct val="100000"/>
              </a:lnSpc>
              <a:spcBef>
                <a:spcPct val="0"/>
              </a:spcBef>
              <a:spcAft>
                <a:spcPct val="0"/>
              </a:spcAft>
              <a:buClrTx/>
              <a:buSzTx/>
              <a:buFontTx/>
              <a:buNone/>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ت. سأسامحك لكن لا تتوقع مني أن أغير </a:t>
            </a:r>
            <a:r>
              <a:rPr kumimoji="0" lang="ar-JO"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rPr>
              <a:t>موقفي</a:t>
            </a:r>
            <a:endParaRPr kumimoji="0" lang="en-SG" sz="3600" b="1" u="none" strike="noStrike" kern="1200" cap="none" spc="0" normalizeH="0" baseline="0" noProof="0" dirty="0">
              <a:ln>
                <a:noFill/>
              </a:ln>
              <a:solidFill>
                <a:srgbClr val="0000CC"/>
              </a:solidFill>
              <a:effectLst/>
              <a:uLnTx/>
              <a:uFillTx/>
              <a:latin typeface="Arial" panose="020B0604020202020204" pitchFamily="34" charset="0"/>
              <a:ea typeface="ヒラギノ角ゴ Pro W3"/>
              <a:cs typeface="Arial" panose="020B0604020202020204" pitchFamily="34" charset="0"/>
            </a:endParaRPr>
          </a:p>
        </p:txBody>
      </p:sp>
      <p:sp>
        <p:nvSpPr>
          <p:cNvPr id="4" name="Rectangle 2">
            <a:extLst>
              <a:ext uri="{FF2B5EF4-FFF2-40B4-BE49-F238E27FC236}">
                <a16:creationId xmlns:a16="http://schemas.microsoft.com/office/drawing/2014/main" id="{5CB7E411-6886-D14A-801E-8B41C70D3F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5987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368426"/>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هل تعلم هذه الرسالة العبيد الإطاحة بمالكيهم</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4744"/>
            <a:ext cx="9144000" cy="5143500"/>
          </a:xfrm>
          <a:prstGeom prst="rect">
            <a:avLst/>
          </a:prstGeom>
        </p:spPr>
      </p:pic>
      <p:sp>
        <p:nvSpPr>
          <p:cNvPr id="168961" name="Rectangle 2"/>
          <p:cNvSpPr>
            <a:spLocks noGrp="1" noChangeArrowheads="1"/>
          </p:cNvSpPr>
          <p:nvPr>
            <p:ph type="title"/>
          </p:nvPr>
        </p:nvSpPr>
        <p:spPr>
          <a:xfrm>
            <a:off x="0" y="-24589"/>
            <a:ext cx="9144000" cy="1149333"/>
          </a:xfrm>
          <a:noFill/>
        </p:spPr>
        <p:txBody>
          <a:bodyPr/>
          <a:lstStyle/>
          <a:p>
            <a:pPr eaLnBrk="1" hangingPunct="1"/>
            <a:r>
              <a:rPr lang="ar-JO" b="1" dirty="0">
                <a:cs typeface="Arial" panose="020B0604020202020204" pitchFamily="34" charset="0"/>
              </a:rPr>
              <a:t>التطبيق المعتاد</a:t>
            </a:r>
            <a:endParaRPr lang="en-US" b="1" dirty="0">
              <a:cs typeface="Arial" panose="020B0604020202020204" pitchFamily="34" charset="0"/>
            </a:endParaRPr>
          </a:p>
        </p:txBody>
      </p:sp>
      <p:sp>
        <p:nvSpPr>
          <p:cNvPr id="36867" name="Rectangle 3"/>
          <p:cNvSpPr>
            <a:spLocks noChangeArrowheads="1"/>
          </p:cNvSpPr>
          <p:nvPr/>
        </p:nvSpPr>
        <p:spPr bwMode="auto">
          <a:xfrm>
            <a:off x="4267200" y="1524000"/>
            <a:ext cx="4419600" cy="2743200"/>
          </a:xfrm>
          <a:prstGeom prst="rect">
            <a:avLst/>
          </a:prstGeom>
          <a:solidFill>
            <a:srgbClr val="000080"/>
          </a:solidFill>
          <a:ln w="9525">
            <a:solidFill>
              <a:schemeClr val="tx1"/>
            </a:solidFill>
            <a:miter lim="800000"/>
            <a:headEnd/>
            <a:tailEnd/>
          </a:ln>
        </p:spPr>
        <p:txBody>
          <a:bodyPr wrap="none" anchor="ctr"/>
          <a:lstStyle/>
          <a:p>
            <a:pPr lvl="1" algn="ctr" eaLnBrk="1" hangingPunct="1"/>
            <a:r>
              <a:rPr lang="ar-JO" sz="3600" dirty="0">
                <a:latin typeface="Arial" panose="020B0604020202020204" pitchFamily="34" charset="0"/>
                <a:ea typeface="宋体" charset="0"/>
                <a:cs typeface="Arial" panose="020B0604020202020204" pitchFamily="34" charset="0"/>
              </a:rPr>
              <a:t>إنها تعلم </a:t>
            </a:r>
          </a:p>
          <a:p>
            <a:pPr lvl="1" algn="ctr" eaLnBrk="1" hangingPunct="1"/>
            <a:r>
              <a:rPr lang="ar-JO" sz="3600" dirty="0">
                <a:latin typeface="Arial" panose="020B0604020202020204" pitchFamily="34" charset="0"/>
                <a:ea typeface="宋体" charset="0"/>
                <a:cs typeface="Arial" panose="020B0604020202020204" pitchFamily="34" charset="0"/>
              </a:rPr>
              <a:t>واجب العبيد </a:t>
            </a:r>
          </a:p>
          <a:p>
            <a:pPr lvl="1" algn="ctr" eaLnBrk="1" hangingPunct="1"/>
            <a:r>
              <a:rPr lang="ar-JO" sz="3600" dirty="0">
                <a:latin typeface="Arial" panose="020B0604020202020204" pitchFamily="34" charset="0"/>
                <a:ea typeface="宋体" charset="0"/>
                <a:cs typeface="Arial" panose="020B0604020202020204" pitchFamily="34" charset="0"/>
              </a:rPr>
              <a:t>تجاه سادتهم </a:t>
            </a:r>
          </a:p>
          <a:p>
            <a:pPr lvl="1" algn="ctr" eaLnBrk="1" hangingPunct="1"/>
            <a:r>
              <a:rPr lang="ar-JO" sz="3600" dirty="0">
                <a:latin typeface="Arial" panose="020B0604020202020204" pitchFamily="34" charset="0"/>
                <a:ea typeface="宋体" charset="0"/>
                <a:cs typeface="Arial" panose="020B0604020202020204" pitchFamily="34" charset="0"/>
              </a:rPr>
              <a:t>وواجب السادة </a:t>
            </a:r>
          </a:p>
          <a:p>
            <a:pPr lvl="1" algn="ctr" eaLnBrk="1" hangingPunct="1"/>
            <a:r>
              <a:rPr lang="ar-JO" sz="3600" dirty="0">
                <a:latin typeface="Arial" panose="020B0604020202020204" pitchFamily="34" charset="0"/>
                <a:ea typeface="宋体" charset="0"/>
                <a:cs typeface="Arial" panose="020B0604020202020204" pitchFamily="34" charset="0"/>
              </a:rPr>
              <a:t>تجاه عبيدهم</a:t>
            </a:r>
            <a:endParaRPr lang="en-US" sz="3600" dirty="0">
              <a:latin typeface="Arial" panose="020B0604020202020204" pitchFamily="34" charset="0"/>
              <a:ea typeface="宋体" charset="0"/>
              <a:cs typeface="Arial" panose="020B0604020202020204" pitchFamily="34" charset="0"/>
            </a:endParaRPr>
          </a:p>
        </p:txBody>
      </p:sp>
      <p:sp>
        <p:nvSpPr>
          <p:cNvPr id="36868" name="AutoShape 4"/>
          <p:cNvSpPr>
            <a:spLocks noChangeArrowheads="1"/>
          </p:cNvSpPr>
          <p:nvPr/>
        </p:nvSpPr>
        <p:spPr bwMode="auto">
          <a:xfrm rot="-1500000">
            <a:off x="836613" y="3692525"/>
            <a:ext cx="4567237" cy="2895600"/>
          </a:xfrm>
          <a:prstGeom prst="rightArrow">
            <a:avLst>
              <a:gd name="adj1" fmla="val 56120"/>
              <a:gd name="adj2" fmla="val 70599"/>
            </a:avLst>
          </a:prstGeom>
          <a:solidFill>
            <a:srgbClr val="CCFFFF"/>
          </a:solidFill>
          <a:ln w="9525">
            <a:solidFill>
              <a:schemeClr val="tx1"/>
            </a:solidFill>
            <a:miter lim="800000"/>
            <a:headEnd/>
            <a:tailEnd/>
          </a:ln>
        </p:spPr>
        <p:txBody>
          <a:bodyPr wrap="none" anchor="ctr"/>
          <a:lstStyle/>
          <a:p>
            <a:pPr algn="ctr" eaLnBrk="1" hangingPunct="1"/>
            <a:r>
              <a:rPr lang="ar-JO" sz="3200" b="1" dirty="0">
                <a:solidFill>
                  <a:schemeClr val="bg2"/>
                </a:solidFill>
                <a:latin typeface="Arial" panose="020B0604020202020204" pitchFamily="34" charset="0"/>
                <a:cs typeface="Arial" panose="020B0604020202020204" pitchFamily="34" charset="0"/>
              </a:rPr>
              <a:t>النظرة التاريخية</a:t>
            </a:r>
            <a:endParaRPr lang="en-US" sz="3200"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0-#ppt_w/2"/>
                                          </p:val>
                                        </p:tav>
                                        <p:tav tm="100000">
                                          <p:val>
                                            <p:strVal val="#ppt_x"/>
                                          </p:val>
                                        </p:tav>
                                      </p:tavLst>
                                    </p:anim>
                                    <p:anim calcmode="lin" valueType="num">
                                      <p:cBhvr additive="base">
                                        <p:cTn id="8" dur="500" fill="hold"/>
                                        <p:tgtEl>
                                          <p:spTgt spid="368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 presetClass="entr" presetSubtype="10" fill="hold" grpId="1" nodeType="after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blinds(horizontal)">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1" animBg="1"/>
      <p:bldP spid="3686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87500"/>
            <a:ext cx="9144000" cy="3681351"/>
          </a:xfrm>
          <a:prstGeom prst="rect">
            <a:avLst/>
          </a:prstGeom>
        </p:spPr>
      </p:pic>
      <p:sp>
        <p:nvSpPr>
          <p:cNvPr id="169985" name="Rectangle 2"/>
          <p:cNvSpPr>
            <a:spLocks noGrp="1" noChangeArrowheads="1"/>
          </p:cNvSpPr>
          <p:nvPr>
            <p:ph type="title" idx="4294967295"/>
          </p:nvPr>
        </p:nvSpPr>
        <p:spPr>
          <a:xfrm>
            <a:off x="0" y="274638"/>
            <a:ext cx="8229600" cy="1143000"/>
          </a:xfrm>
        </p:spPr>
        <p:txBody>
          <a:bodyPr/>
          <a:lstStyle/>
          <a:p>
            <a:pPr eaLnBrk="1" hangingPunct="1"/>
            <a:r>
              <a:rPr lang="ar-JO" dirty="0">
                <a:cs typeface="Arial" panose="020B0604020202020204" pitchFamily="34" charset="0"/>
              </a:rPr>
              <a:t>نهج جديد</a:t>
            </a:r>
            <a:endParaRPr lang="en-US" dirty="0">
              <a:cs typeface="Arial" panose="020B0604020202020204" pitchFamily="34" charset="0"/>
            </a:endParaRPr>
          </a:p>
        </p:txBody>
      </p:sp>
      <p:sp>
        <p:nvSpPr>
          <p:cNvPr id="37891" name="AutoShape 3"/>
          <p:cNvSpPr>
            <a:spLocks noChangeArrowheads="1"/>
          </p:cNvSpPr>
          <p:nvPr/>
        </p:nvSpPr>
        <p:spPr bwMode="auto">
          <a:xfrm>
            <a:off x="2195736" y="1412776"/>
            <a:ext cx="6455296" cy="1512168"/>
          </a:xfrm>
          <a:prstGeom prst="flowChartPreparation">
            <a:avLst/>
          </a:prstGeom>
          <a:noFill/>
          <a:ln w="9525">
            <a:noFill/>
            <a:miter lim="800000"/>
            <a:headEnd/>
            <a:tailEnd/>
          </a:ln>
        </p:spPr>
        <p:txBody>
          <a:bodyPr wrap="none" anchor="ctr"/>
          <a:lstStyle/>
          <a:p>
            <a:pPr algn="ctr" eaLnBrk="1" hangingPunct="1"/>
            <a:r>
              <a:rPr lang="ar-JO" altLang="zh-CN" sz="4000" b="1" dirty="0">
                <a:solidFill>
                  <a:schemeClr val="bg1"/>
                </a:solidFill>
                <a:latin typeface="Arial" panose="020B0604020202020204" pitchFamily="34" charset="0"/>
                <a:ea typeface="宋体" charset="0"/>
                <a:cs typeface="Arial" panose="020B0604020202020204" pitchFamily="34" charset="0"/>
              </a:rPr>
              <a:t>إنها تدمر العبودية</a:t>
            </a:r>
            <a:endParaRPr lang="en-US" sz="4000" b="1" dirty="0">
              <a:solidFill>
                <a:schemeClr val="bg1"/>
              </a:solidFill>
              <a:latin typeface="Arial" panose="020B0604020202020204" pitchFamily="34" charset="0"/>
              <a:ea typeface="宋体" charset="0"/>
              <a:cs typeface="Arial" panose="020B0604020202020204" pitchFamily="34" charset="0"/>
            </a:endParaRPr>
          </a:p>
        </p:txBody>
      </p:sp>
      <p:grpSp>
        <p:nvGrpSpPr>
          <p:cNvPr id="4" name="Group 3"/>
          <p:cNvGrpSpPr/>
          <p:nvPr/>
        </p:nvGrpSpPr>
        <p:grpSpPr>
          <a:xfrm>
            <a:off x="1475656" y="3501008"/>
            <a:ext cx="7543800" cy="2903984"/>
            <a:chOff x="1600200" y="3501008"/>
            <a:chExt cx="7543800" cy="2903984"/>
          </a:xfrm>
        </p:grpSpPr>
        <p:sp>
          <p:nvSpPr>
            <p:cNvPr id="37893" name="Oval 5"/>
            <p:cNvSpPr>
              <a:spLocks noChangeArrowheads="1"/>
            </p:cNvSpPr>
            <p:nvPr/>
          </p:nvSpPr>
          <p:spPr bwMode="auto">
            <a:xfrm>
              <a:off x="1600200" y="3501008"/>
              <a:ext cx="7543800" cy="2903984"/>
            </a:xfrm>
            <a:prstGeom prst="ellipse">
              <a:avLst/>
            </a:prstGeom>
            <a:solidFill>
              <a:srgbClr val="660066"/>
            </a:solidFill>
            <a:ln w="9525">
              <a:solidFill>
                <a:schemeClr val="tx1"/>
              </a:solidFill>
              <a:round/>
              <a:headEnd/>
              <a:tailEnd/>
            </a:ln>
          </p:spPr>
          <p:txBody>
            <a:bodyPr wrap="none" anchor="ctr"/>
            <a:lstStyle/>
            <a:p>
              <a:pPr algn="ctr" eaLnBrk="1" hangingPunct="1"/>
              <a:endParaRPr lang="en-US" sz="3200" b="1" dirty="0">
                <a:solidFill>
                  <a:srgbClr val="FFFFFF"/>
                </a:solidFill>
                <a:latin typeface="Arial" panose="020B0604020202020204" pitchFamily="34" charset="0"/>
                <a:ea typeface="宋体" charset="0"/>
                <a:cs typeface="Arial" panose="020B0604020202020204" pitchFamily="34" charset="0"/>
              </a:endParaRPr>
            </a:p>
          </p:txBody>
        </p:sp>
        <p:sp>
          <p:nvSpPr>
            <p:cNvPr id="3" name="TextBox 2"/>
            <p:cNvSpPr txBox="1"/>
            <p:nvPr/>
          </p:nvSpPr>
          <p:spPr>
            <a:xfrm>
              <a:off x="1997724" y="3933056"/>
              <a:ext cx="6678732" cy="1384995"/>
            </a:xfrm>
            <a:prstGeom prst="rect">
              <a:avLst/>
            </a:prstGeom>
            <a:noFill/>
          </p:spPr>
          <p:txBody>
            <a:bodyPr wrap="square" rtlCol="0">
              <a:spAutoFit/>
            </a:bodyPr>
            <a:lstStyle/>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لكن بولس علم السادة أن يعاملوا العبيد </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بطريقة تقية بدلاً من طلبه تدمير العبودية.</a:t>
              </a:r>
            </a:p>
            <a:p>
              <a:pPr algn="ct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هذا يتناسب مع تعليمه في رسائله الأخرى</a:t>
              </a:r>
              <a:r>
                <a:rPr lang="en-US" altLang="zh-CN" sz="2800" b="1" dirty="0">
                  <a:solidFill>
                    <a:srgbClr val="FFFFFF"/>
                  </a:solidFill>
                  <a:latin typeface="Arial" panose="020B0604020202020204" pitchFamily="34" charset="0"/>
                  <a:ea typeface="宋体" charset="0"/>
                  <a:cs typeface="Arial" panose="020B0604020202020204" pitchFamily="34" charset="0"/>
                </a:rPr>
                <a:t> </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1+#ppt_w/2"/>
                                          </p:val>
                                        </p:tav>
                                        <p:tav tm="100000">
                                          <p:val>
                                            <p:strVal val="#ppt_x"/>
                                          </p:val>
                                        </p:tav>
                                      </p:tavLst>
                                    </p:anim>
                                    <p:anim calcmode="lin" valueType="num">
                                      <p:cBhvr additive="base">
                                        <p:cTn id="8" dur="500" fill="hold"/>
                                        <p:tgtEl>
                                          <p:spTgt spid="378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9144000" cy="6858000"/>
          </a:xfrm>
          <a:prstGeom prst="rect">
            <a:avLst/>
          </a:prstGeom>
        </p:spPr>
      </p:pic>
      <p:sp>
        <p:nvSpPr>
          <p:cNvPr id="38915" name="Rectangle 3"/>
          <p:cNvSpPr>
            <a:spLocks noChangeArrowheads="1"/>
          </p:cNvSpPr>
          <p:nvPr/>
        </p:nvSpPr>
        <p:spPr bwMode="auto">
          <a:xfrm>
            <a:off x="2483768" y="3573016"/>
            <a:ext cx="5040560" cy="3581400"/>
          </a:xfrm>
          <a:prstGeom prst="rect">
            <a:avLst/>
          </a:prstGeom>
          <a:noFill/>
          <a:ln w="9525">
            <a:noFill/>
            <a:miter lim="800000"/>
            <a:headEnd/>
            <a:tailEnd/>
          </a:ln>
        </p:spPr>
        <p:txBody>
          <a:bodyPr wrap="none" anchor="ctr"/>
          <a:lstStyle/>
          <a:p>
            <a:pPr algn="r" rtl="1" eaLnBrk="1" hangingPunct="1"/>
            <a:r>
              <a:rPr lang="ar-JO" b="1" dirty="0">
                <a:solidFill>
                  <a:srgbClr val="000000"/>
                </a:solidFill>
                <a:latin typeface="Arial" panose="020B0604020202020204" pitchFamily="34" charset="0"/>
                <a:cs typeface="Arial" panose="020B0604020202020204" pitchFamily="34" charset="0"/>
              </a:rPr>
              <a:t>نصيحة بولس للعبيد</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5-8</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3: 22-25</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1 تي 6: 1-2</a:t>
            </a:r>
            <a:endParaRPr lang="en-US" b="1" dirty="0">
              <a:solidFill>
                <a:srgbClr val="000000"/>
              </a:solidFill>
              <a:latin typeface="Arial" panose="020B0604020202020204" pitchFamily="34" charset="0"/>
              <a:cs typeface="Arial" panose="020B0604020202020204" pitchFamily="34" charset="0"/>
            </a:endParaRPr>
          </a:p>
          <a:p>
            <a:pPr eaLnBrk="1" hangingPunct="1">
              <a:buFont typeface="Wingdings" charset="0"/>
              <a:buChar char="ü"/>
            </a:pP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None/>
            </a:pPr>
            <a:r>
              <a:rPr lang="ar-JO" b="1" dirty="0">
                <a:solidFill>
                  <a:srgbClr val="000000"/>
                </a:solidFill>
                <a:latin typeface="Arial" panose="020B0604020202020204" pitchFamily="34" charset="0"/>
                <a:cs typeface="Arial" panose="020B0604020202020204" pitchFamily="34" charset="0"/>
              </a:rPr>
              <a:t>نصيحة بولس للسادة</a:t>
            </a:r>
            <a:endParaRPr lang="en-US" altLang="ja-JP"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أف 6: 19</a:t>
            </a:r>
            <a:endParaRPr lang="en-US" b="1"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ü"/>
            </a:pP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كو 4: 1</a:t>
            </a:r>
            <a:endParaRPr lang="en-US" b="1" dirty="0">
              <a:solidFill>
                <a:srgbClr val="000000"/>
              </a:solidFill>
              <a:latin typeface="Arial" panose="020B0604020202020204" pitchFamily="34" charset="0"/>
              <a:cs typeface="Arial" panose="020B0604020202020204" pitchFamily="34" charset="0"/>
            </a:endParaRPr>
          </a:p>
        </p:txBody>
      </p:sp>
      <p:sp>
        <p:nvSpPr>
          <p:cNvPr id="38916" name="Rectangle 4"/>
          <p:cNvSpPr>
            <a:spLocks noChangeArrowheads="1"/>
          </p:cNvSpPr>
          <p:nvPr/>
        </p:nvSpPr>
        <p:spPr bwMode="auto">
          <a:xfrm>
            <a:off x="3419872" y="2492896"/>
            <a:ext cx="4104456" cy="1296144"/>
          </a:xfrm>
          <a:prstGeom prst="rect">
            <a:avLst/>
          </a:prstGeom>
          <a:noFill/>
          <a:ln w="9525">
            <a:noFill/>
            <a:miter lim="800000"/>
            <a:headEnd/>
            <a:tailEnd/>
          </a:ln>
        </p:spPr>
        <p:txBody>
          <a:bodyPr wrap="none" anchor="ctr"/>
          <a:lstStyle/>
          <a:p>
            <a:pPr algn="r" eaLnBrk="1" hangingPunct="1"/>
            <a:r>
              <a:rPr lang="ar-JO" b="1" dirty="0">
                <a:solidFill>
                  <a:srgbClr val="000000"/>
                </a:solidFill>
                <a:latin typeface="Arial" panose="020B0604020202020204" pitchFamily="34" charset="0"/>
                <a:cs typeface="Arial" panose="020B0604020202020204" pitchFamily="34" charset="0"/>
              </a:rPr>
              <a:t>نصيحة بطرس عن العبودية</a:t>
            </a:r>
            <a:endParaRPr lang="en-US" altLang="ja-JP" b="1" dirty="0">
              <a:solidFill>
                <a:srgbClr val="000000"/>
              </a:solidFill>
              <a:latin typeface="Arial" panose="020B0604020202020204" pitchFamily="34" charset="0"/>
              <a:cs typeface="Arial" panose="020B0604020202020204" pitchFamily="34" charset="0"/>
            </a:endParaRPr>
          </a:p>
          <a:p>
            <a:pPr algn="r" eaLnBrk="1" hangingPunct="1">
              <a:buFont typeface="Wingdings" charset="0"/>
              <a:buChar char="ü"/>
            </a:pPr>
            <a:r>
              <a:rPr lang="ar-JO" b="1" dirty="0">
                <a:solidFill>
                  <a:srgbClr val="000000"/>
                </a:solidFill>
                <a:latin typeface="Arial" panose="020B0604020202020204" pitchFamily="34" charset="0"/>
                <a:cs typeface="Arial" panose="020B0604020202020204" pitchFamily="34" charset="0"/>
              </a:rPr>
              <a:t>1 بط 2: 18-25</a:t>
            </a:r>
            <a:endParaRPr lang="en-US" b="1" dirty="0">
              <a:solidFill>
                <a:srgbClr val="000000"/>
              </a:solidFill>
              <a:latin typeface="Arial" panose="020B0604020202020204" pitchFamily="34" charset="0"/>
              <a:cs typeface="Arial" panose="020B0604020202020204" pitchFamily="34" charset="0"/>
            </a:endParaRPr>
          </a:p>
        </p:txBody>
      </p:sp>
      <p:sp>
        <p:nvSpPr>
          <p:cNvPr id="172038" name="Rectangle 7"/>
          <p:cNvSpPr>
            <a:spLocks noGrp="1" noChangeArrowheads="1"/>
          </p:cNvSpPr>
          <p:nvPr>
            <p:ph type="title" idx="4294967295"/>
          </p:nvPr>
        </p:nvSpPr>
        <p:spPr>
          <a:xfrm>
            <a:off x="1763688" y="0"/>
            <a:ext cx="6465912" cy="1143000"/>
          </a:xfrm>
        </p:spPr>
        <p:txBody>
          <a:bodyPr/>
          <a:lstStyle/>
          <a:p>
            <a:pPr algn="l" eaLnBrk="1" hangingPunct="1"/>
            <a:r>
              <a:rPr lang="ar-JO" b="1" dirty="0">
                <a:solidFill>
                  <a:srgbClr val="000000"/>
                </a:solidFill>
                <a:cs typeface="Arial" panose="020B0604020202020204" pitchFamily="34" charset="0"/>
              </a:rPr>
              <a:t>الخصائص</a:t>
            </a:r>
            <a:endParaRPr lang="en-US" b="1" dirty="0">
              <a:solidFill>
                <a:srgbClr val="000000"/>
              </a:solidFill>
              <a:cs typeface="Arial" panose="020B0604020202020204" pitchFamily="34" charset="0"/>
            </a:endParaRPr>
          </a:p>
        </p:txBody>
      </p:sp>
      <p:sp>
        <p:nvSpPr>
          <p:cNvPr id="2" name="TextBox 1"/>
          <p:cNvSpPr txBox="1"/>
          <p:nvPr/>
        </p:nvSpPr>
        <p:spPr>
          <a:xfrm>
            <a:off x="3203848" y="1052736"/>
            <a:ext cx="4658218" cy="830997"/>
          </a:xfrm>
          <a:prstGeom prst="rect">
            <a:avLst/>
          </a:prstGeom>
          <a:noFill/>
        </p:spPr>
        <p:txBody>
          <a:bodyPr wrap="square" rtlCol="0">
            <a:spAutoFit/>
          </a:bodyPr>
          <a:lstStyle/>
          <a:p>
            <a:pPr algn="ctr" eaLnBrk="1" hangingPunct="1"/>
            <a:r>
              <a:rPr lang="ar-JO" b="1" dirty="0">
                <a:solidFill>
                  <a:srgbClr val="000000"/>
                </a:solidFill>
                <a:latin typeface="Arial" panose="020B0604020202020204" pitchFamily="34" charset="0"/>
                <a:cs typeface="Arial" panose="020B0604020202020204" pitchFamily="34" charset="0"/>
              </a:rPr>
              <a:t>يدرك بولس وكتاب العهد الجديد الآخرين وجود العلاقة بين العبد والسيد</a:t>
            </a:r>
            <a:endParaRPr lang="en-US" b="1"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916"/>
                                        </p:tgtEl>
                                        <p:attrNameLst>
                                          <p:attrName>style.visibility</p:attrName>
                                        </p:attrNameLst>
                                      </p:cBhvr>
                                      <p:to>
                                        <p:strVal val="visible"/>
                                      </p:to>
                                    </p:set>
                                    <p:anim calcmode="lin" valueType="num">
                                      <p:cBhvr>
                                        <p:cTn id="15" dur="1000" fill="hold"/>
                                        <p:tgtEl>
                                          <p:spTgt spid="38916"/>
                                        </p:tgtEl>
                                        <p:attrNameLst>
                                          <p:attrName>ppt_w</p:attrName>
                                        </p:attrNameLst>
                                      </p:cBhvr>
                                      <p:tavLst>
                                        <p:tav tm="0">
                                          <p:val>
                                            <p:fltVal val="0"/>
                                          </p:val>
                                        </p:tav>
                                        <p:tav tm="100000">
                                          <p:val>
                                            <p:strVal val="#ppt_w"/>
                                          </p:val>
                                        </p:tav>
                                      </p:tavLst>
                                    </p:anim>
                                    <p:anim calcmode="lin" valueType="num">
                                      <p:cBhvr>
                                        <p:cTn id="16" dur="1000" fill="hold"/>
                                        <p:tgtEl>
                                          <p:spTgt spid="38916"/>
                                        </p:tgtEl>
                                        <p:attrNameLst>
                                          <p:attrName>ppt_h</p:attrName>
                                        </p:attrNameLst>
                                      </p:cBhvr>
                                      <p:tavLst>
                                        <p:tav tm="0">
                                          <p:val>
                                            <p:fltVal val="0"/>
                                          </p:val>
                                        </p:tav>
                                        <p:tav tm="100000">
                                          <p:val>
                                            <p:strVal val="#ppt_h"/>
                                          </p:val>
                                        </p:tav>
                                      </p:tavLst>
                                    </p:anim>
                                    <p:anim calcmode="lin" valueType="num">
                                      <p:cBhvr>
                                        <p:cTn id="17"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9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4081" name="Rectangle 2"/>
          <p:cNvSpPr>
            <a:spLocks noGrp="1" noChangeArrowheads="1"/>
          </p:cNvSpPr>
          <p:nvPr>
            <p:ph type="title" idx="4294967295"/>
          </p:nvPr>
        </p:nvSpPr>
        <p:spPr>
          <a:xfrm>
            <a:off x="0" y="0"/>
            <a:ext cx="9144000" cy="1066800"/>
          </a:xfrm>
        </p:spPr>
        <p:txBody>
          <a:bodyPr/>
          <a:lstStyle/>
          <a:p>
            <a:pPr eaLnBrk="1" hangingPunct="1"/>
            <a:r>
              <a:rPr lang="en-US" dirty="0">
                <a:solidFill>
                  <a:schemeClr val="bg1"/>
                </a:solidFill>
                <a:latin typeface="Arial" panose="020B0604020202020204" pitchFamily="34" charset="0"/>
              </a:rPr>
              <a:t>. </a:t>
            </a:r>
            <a:r>
              <a:rPr lang="ar-JO" dirty="0">
                <a:solidFill>
                  <a:schemeClr val="bg1"/>
                </a:solidFill>
                <a:latin typeface="Arial" panose="020B0604020202020204" pitchFamily="34" charset="0"/>
              </a:rPr>
              <a:t>الخصائص</a:t>
            </a:r>
            <a:r>
              <a:rPr lang="en-US" dirty="0">
                <a:solidFill>
                  <a:schemeClr val="bg1"/>
                </a:solidFill>
                <a:latin typeface="Arial" panose="020B0604020202020204" pitchFamily="34" charset="0"/>
              </a:rPr>
              <a:t> .</a:t>
            </a:r>
            <a:endParaRPr lang="en-US" dirty="0">
              <a:solidFill>
                <a:schemeClr val="bg1"/>
              </a:solidFill>
              <a:latin typeface="Verdana" charset="0"/>
            </a:endParaRPr>
          </a:p>
        </p:txBody>
      </p:sp>
      <p:pic>
        <p:nvPicPr>
          <p:cNvPr id="39939" name="Picture 3" descr="slav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362200"/>
            <a:ext cx="2819400"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descr="Paul%20writing%20an%20epist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2362200"/>
            <a:ext cx="2667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AutoShape 5"/>
          <p:cNvSpPr>
            <a:spLocks noChangeArrowheads="1"/>
          </p:cNvSpPr>
          <p:nvPr/>
        </p:nvSpPr>
        <p:spPr bwMode="auto">
          <a:xfrm>
            <a:off x="2483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9942" name="Picture 6" descr="Epistlereadi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236220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AutoShape 7"/>
          <p:cNvSpPr>
            <a:spLocks noChangeArrowheads="1"/>
          </p:cNvSpPr>
          <p:nvPr/>
        </p:nvSpPr>
        <p:spPr bwMode="auto">
          <a:xfrm>
            <a:off x="5531768" y="2924944"/>
            <a:ext cx="1066800" cy="732656"/>
          </a:xfrm>
          <a:prstGeom prst="rightArrow">
            <a:avLst>
              <a:gd name="adj1" fmla="val 50000"/>
              <a:gd name="adj2" fmla="val 58333"/>
            </a:avLst>
          </a:prstGeom>
          <a:solidFill>
            <a:srgbClr val="FFFF00"/>
          </a:solidFill>
          <a:ln w="57150" cmpd="sng">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Rectangle 8">
            <a:extLst>
              <a:ext uri="{FF2B5EF4-FFF2-40B4-BE49-F238E27FC236}">
                <a16:creationId xmlns:a16="http://schemas.microsoft.com/office/drawing/2014/main" id="{55F678C3-B506-CF8B-5397-226EB51497E9}"/>
              </a:ext>
            </a:extLst>
          </p:cNvPr>
          <p:cNvSpPr>
            <a:spLocks noChangeArrowheads="1"/>
          </p:cNvSpPr>
          <p:nvPr/>
        </p:nvSpPr>
        <p:spPr bwMode="auto">
          <a:xfrm>
            <a:off x="72008" y="1975480"/>
            <a:ext cx="8964488" cy="26776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eaLnBrk="1" hangingPunct="1"/>
            <a:r>
              <a:rPr lang="ar-JO" altLang="zh-CN" b="1" dirty="0">
                <a:solidFill>
                  <a:schemeClr val="bg1"/>
                </a:solidFill>
                <a:latin typeface="Arial" panose="020B0604020202020204" pitchFamily="34" charset="0"/>
                <a:ea typeface="Arial" charset="0"/>
                <a:cs typeface="Arial" panose="020B0604020202020204" pitchFamily="34" charset="0"/>
              </a:rPr>
              <a:t>يجب على المؤمنين أن يظهروا المحبة كأساس كل علاقاتهم:</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المحبة بغض النظر عن الحالة المسيحية أو خلاف ذلك للطرف الآخر.</a:t>
            </a:r>
            <a:r>
              <a:rPr lang="en-US" altLang="zh-CN" b="1" dirty="0">
                <a:solidFill>
                  <a:schemeClr val="bg1"/>
                </a:solidFill>
                <a:latin typeface="Arial" panose="020B0604020202020204" pitchFamily="34" charset="0"/>
                <a:ea typeface="Arial" charset="0"/>
                <a:cs typeface="Arial" panose="020B0604020202020204" pitchFamily="34" charset="0"/>
              </a:rPr>
              <a:t> </a:t>
            </a:r>
          </a:p>
          <a:p>
            <a:pPr marL="452438" indent="-452438" eaLnBrk="1" hangingPunct="1">
              <a:buFont typeface="Wingdings" charset="0"/>
              <a:buChar char="ü"/>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كل المؤمنين في الكنيسة هم أبناء وبنات الله ولهذا فهم إخوة وأخوات لبعضهم البعض.</a:t>
            </a: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eaLnBrk="1" hangingPunct="1">
              <a:buFont typeface="Wingdings" charset="0"/>
              <a:buNone/>
            </a:pPr>
            <a:endParaRPr lang="en-US" altLang="zh-CN" b="1" dirty="0">
              <a:solidFill>
                <a:schemeClr val="bg1"/>
              </a:solidFill>
              <a:latin typeface="Arial" panose="020B0604020202020204" pitchFamily="34" charset="0"/>
              <a:ea typeface="Arial" charset="0"/>
              <a:cs typeface="Arial" panose="020B0604020202020204" pitchFamily="34" charset="0"/>
            </a:endParaRPr>
          </a:p>
          <a:p>
            <a:pPr marL="452438" indent="-452438" algn="r" rtl="1" eaLnBrk="1" hangingPunct="1">
              <a:buFont typeface="Wingdings" charset="0"/>
              <a:buChar char="ü"/>
            </a:pPr>
            <a:r>
              <a:rPr lang="ar-JO" altLang="zh-CN" b="1" dirty="0">
                <a:solidFill>
                  <a:schemeClr val="bg1"/>
                </a:solidFill>
                <a:latin typeface="Arial" panose="020B0604020202020204" pitchFamily="34" charset="0"/>
                <a:ea typeface="Arial" charset="0"/>
                <a:cs typeface="Arial" panose="020B0604020202020204" pitchFamily="34" charset="0"/>
              </a:rPr>
              <a:t>تم رفع العبد من كونه عبداً إلى أكثر من عبد – أخاً محبوباً.</a:t>
            </a:r>
            <a:endParaRPr lang="en-US" altLang="zh-CN" b="1" dirty="0">
              <a:solidFill>
                <a:schemeClr val="bg1"/>
              </a:solidFill>
              <a:latin typeface="Arial" panose="020B0604020202020204" pitchFamily="34" charset="0"/>
              <a:ea typeface="Arial"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1" fill="hold" nodeType="click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additive="base">
                                        <p:cTn id="13" dur="5000" fill="hold"/>
                                        <p:tgtEl>
                                          <p:spTgt spid="39940"/>
                                        </p:tgtEl>
                                        <p:attrNameLst>
                                          <p:attrName>ppt_x</p:attrName>
                                        </p:attrNameLst>
                                      </p:cBhvr>
                                      <p:tavLst>
                                        <p:tav tm="0">
                                          <p:val>
                                            <p:strVal val="#ppt_x"/>
                                          </p:val>
                                        </p:tav>
                                        <p:tav tm="100000">
                                          <p:val>
                                            <p:strVal val="#ppt_x"/>
                                          </p:val>
                                        </p:tav>
                                      </p:tavLst>
                                    </p:anim>
                                    <p:anim calcmode="lin" valueType="num">
                                      <p:cBhvr additive="base">
                                        <p:cTn id="14" dur="50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additive="base">
                                        <p:cTn id="19" dur="5000" fill="hold"/>
                                        <p:tgtEl>
                                          <p:spTgt spid="39942"/>
                                        </p:tgtEl>
                                        <p:attrNameLst>
                                          <p:attrName>ppt_x</p:attrName>
                                        </p:attrNameLst>
                                      </p:cBhvr>
                                      <p:tavLst>
                                        <p:tav tm="0">
                                          <p:val>
                                            <p:strVal val="1+#ppt_w/2"/>
                                          </p:val>
                                        </p:tav>
                                        <p:tav tm="100000">
                                          <p:val>
                                            <p:strVal val="#ppt_x"/>
                                          </p:val>
                                        </p:tav>
                                      </p:tavLst>
                                    </p:anim>
                                    <p:anim calcmode="lin" valueType="num">
                                      <p:cBhvr additive="base">
                                        <p:cTn id="20" dur="50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 calcmode="lin" valueType="num">
                                      <p:cBhvr additive="base">
                                        <p:cTn id="25" dur="500" fill="hold"/>
                                        <p:tgtEl>
                                          <p:spTgt spid="39941"/>
                                        </p:tgtEl>
                                        <p:attrNameLst>
                                          <p:attrName>ppt_x</p:attrName>
                                        </p:attrNameLst>
                                      </p:cBhvr>
                                      <p:tavLst>
                                        <p:tav tm="0">
                                          <p:val>
                                            <p:strVal val="0-#ppt_w/2"/>
                                          </p:val>
                                        </p:tav>
                                        <p:tav tm="100000">
                                          <p:val>
                                            <p:strVal val="#ppt_x"/>
                                          </p:val>
                                        </p:tav>
                                      </p:tavLst>
                                    </p:anim>
                                    <p:anim calcmode="lin" valueType="num">
                                      <p:cBhvr additive="base">
                                        <p:cTn id="26" dur="500" fill="hold"/>
                                        <p:tgtEl>
                                          <p:spTgt spid="3994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2"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0964" name="Picture 4" descr=", pair,dual,two,hyacinth,violet,floral, Purple Hyacinth, Taken, at, the, Botanical, Gardens, in, Norfolk,, Virgi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268760"/>
            <a:ext cx="533400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title"/>
          </p:nvPr>
        </p:nvSpPr>
        <p:spPr>
          <a:xfrm>
            <a:off x="304800" y="152400"/>
            <a:ext cx="8229600" cy="1143000"/>
          </a:xfrm>
        </p:spPr>
        <p:txBody>
          <a:bodyPr/>
          <a:lstStyle/>
          <a:p>
            <a:pPr eaLnBrk="1" hangingPunct="1"/>
            <a:r>
              <a:rPr lang="en-US" dirty="0">
                <a:latin typeface="Arial" panose="020B0604020202020204" pitchFamily="34" charset="0"/>
              </a:rPr>
              <a:t>. </a:t>
            </a:r>
            <a:r>
              <a:rPr lang="ar-JO" dirty="0">
                <a:latin typeface="Arial" panose="020B0604020202020204" pitchFamily="34" charset="0"/>
              </a:rPr>
              <a:t>الكلمة المفتاحية</a:t>
            </a:r>
            <a:r>
              <a:rPr lang="en-US" dirty="0">
                <a:latin typeface="Arial" panose="020B0604020202020204" pitchFamily="34" charset="0"/>
              </a:rPr>
              <a:t> .</a:t>
            </a:r>
          </a:p>
        </p:txBody>
      </p:sp>
      <p:sp>
        <p:nvSpPr>
          <p:cNvPr id="40963" name="Text Box 3"/>
          <p:cNvSpPr txBox="1">
            <a:spLocks noChangeArrowheads="1"/>
          </p:cNvSpPr>
          <p:nvPr/>
        </p:nvSpPr>
        <p:spPr bwMode="auto">
          <a:xfrm>
            <a:off x="1828800" y="4589378"/>
            <a:ext cx="533399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6600" b="1" dirty="0">
                <a:latin typeface="Arial" panose="020B0604020202020204" pitchFamily="34" charset="0"/>
                <a:cs typeface="Arial" panose="020B0604020202020204" pitchFamily="34" charset="0"/>
              </a:rPr>
              <a:t>المغفرة</a:t>
            </a:r>
            <a:endParaRPr lang="en-US" sz="6600" b="1" dirty="0">
              <a:latin typeface="Arial" panose="020B0604020202020204" pitchFamily="34" charset="0"/>
              <a:cs typeface="Arial" panose="020B0604020202020204" pitchFamily="34" charset="0"/>
            </a:endParaRPr>
          </a:p>
        </p:txBody>
      </p:sp>
      <p:sp>
        <p:nvSpPr>
          <p:cNvPr id="40965" name="Rectangle 5"/>
          <p:cNvSpPr>
            <a:spLocks noChangeArrowheads="1"/>
          </p:cNvSpPr>
          <p:nvPr/>
        </p:nvSpPr>
        <p:spPr bwMode="auto">
          <a:xfrm>
            <a:off x="1907591" y="5562600"/>
            <a:ext cx="52552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lang="ar-JO" sz="3600" b="1" dirty="0">
                <a:latin typeface="Arial" panose="020B0604020202020204" pitchFamily="34" charset="0"/>
                <a:cs typeface="Arial" panose="020B0604020202020204" pitchFamily="34" charset="0"/>
              </a:rPr>
              <a:t>صفير الأرجواني</a:t>
            </a:r>
            <a:endParaRPr lang="en-US" sz="3600" b="1" dirty="0">
              <a:latin typeface="Arial" panose="020B0604020202020204" pitchFamily="34" charset="0"/>
              <a:cs typeface="Arial" panose="020B0604020202020204" pitchFamily="34" charset="0"/>
            </a:endParaRPr>
          </a:p>
        </p:txBody>
      </p:sp>
      <p:sp>
        <p:nvSpPr>
          <p:cNvPr id="17613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245</a:t>
            </a:r>
            <a:endParaRPr lang="en-US" b="1" dirty="0">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2000"/>
                                        <p:tgtEl>
                                          <p:spTgt spid="409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fade">
                                      <p:cBhvr>
                                        <p:cTn id="10" dur="2000"/>
                                        <p:tgtEl>
                                          <p:spTgt spid="409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096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096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5" grpId="0"/>
      <p:bldP spid="40965"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58BA-6EAF-D21D-C54C-3E0E19E86C3A}"/>
            </a:ext>
          </a:extLst>
        </p:cNvPr>
        <p:cNvGrpSpPr/>
        <p:nvPr/>
      </p:nvGrpSpPr>
      <p:grpSpPr>
        <a:xfrm>
          <a:off x="0" y="0"/>
          <a:ext cx="0" cy="0"/>
          <a:chOff x="0" y="0"/>
          <a:chExt cx="0" cy="0"/>
        </a:xfrm>
      </p:grpSpPr>
      <p:pic>
        <p:nvPicPr>
          <p:cNvPr id="113665" name="Picture 8" descr="forgiveness copy.jpg">
            <a:extLst>
              <a:ext uri="{FF2B5EF4-FFF2-40B4-BE49-F238E27FC236}">
                <a16:creationId xmlns:a16="http://schemas.microsoft.com/office/drawing/2014/main" id="{C266D203-58E4-7DB7-609A-75E52CB8B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WordArt 5">
            <a:extLst>
              <a:ext uri="{FF2B5EF4-FFF2-40B4-BE49-F238E27FC236}">
                <a16:creationId xmlns:a16="http://schemas.microsoft.com/office/drawing/2014/main" id="{3D2F9E92-49E3-BCEC-853C-43E4DD44EEA4}"/>
              </a:ext>
            </a:extLst>
          </p:cNvPr>
          <p:cNvSpPr>
            <a:spLocks noChangeArrowheads="1" noChangeShapeType="1" noTextEdit="1"/>
          </p:cNvSpPr>
          <p:nvPr/>
        </p:nvSpPr>
        <p:spPr bwMode="auto">
          <a:xfrm>
            <a:off x="152399" y="76200"/>
            <a:ext cx="3139273" cy="542127"/>
          </a:xfrm>
          <a:prstGeom prst="rect">
            <a:avLst/>
          </a:prstGeom>
          <a:noFill/>
          <a:ln>
            <a:noFill/>
          </a:ln>
          <a:effectLst>
            <a:outerShdw blurRad="63500" dist="35921" dir="2700000" algn="ctr" rotWithShape="0">
              <a:schemeClr val="tx2">
                <a:alpha val="74998"/>
              </a:schemeClr>
            </a:outerShdw>
          </a:effectLst>
        </p:spPr>
        <p:txBody>
          <a:bodyPr wrap="none" fromWordArt="1">
            <a:prstTxWarp prst="textPlain">
              <a:avLst>
                <a:gd name="adj" fmla="val 50000"/>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الخطوط الأساسية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sp>
        <p:nvSpPr>
          <p:cNvPr id="6" name="Rectangle 5">
            <a:extLst>
              <a:ext uri="{FF2B5EF4-FFF2-40B4-BE49-F238E27FC236}">
                <a16:creationId xmlns:a16="http://schemas.microsoft.com/office/drawing/2014/main" id="{25E03412-B08C-0A92-1791-262DE064FBA1}"/>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1"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 ريك جريفيث . مؤسسة الدراسات اللاهوتية الأردنية</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&amp;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1">
            <a:extLst>
              <a:ext uri="{FF2B5EF4-FFF2-40B4-BE49-F238E27FC236}">
                <a16:creationId xmlns:a16="http://schemas.microsoft.com/office/drawing/2014/main" id="{229A75C5-EC88-2E64-D14D-D04A3CAA5590}"/>
              </a:ext>
            </a:extLst>
          </p:cNvPr>
          <p:cNvGraphicFramePr>
            <a:graphicFrameLocks noGrp="1"/>
          </p:cNvGraphicFramePr>
          <p:nvPr/>
        </p:nvGraphicFramePr>
        <p:xfrm>
          <a:off x="1" y="738977"/>
          <a:ext cx="9143999" cy="5353848"/>
        </p:xfrm>
        <a:graphic>
          <a:graphicData uri="http://schemas.openxmlformats.org/drawingml/2006/table">
            <a:tbl>
              <a:tblPr firstRow="1" bandRow="1">
                <a:tableStyleId>{35758FB7-9AC5-4552-8A53-C91805E547FA}</a:tableStyleId>
              </a:tblPr>
              <a:tblGrid>
                <a:gridCol w="920458">
                  <a:extLst>
                    <a:ext uri="{9D8B030D-6E8A-4147-A177-3AD203B41FA5}">
                      <a16:colId xmlns:a16="http://schemas.microsoft.com/office/drawing/2014/main" val="20000"/>
                    </a:ext>
                  </a:extLst>
                </a:gridCol>
                <a:gridCol w="920458">
                  <a:extLst>
                    <a:ext uri="{9D8B030D-6E8A-4147-A177-3AD203B41FA5}">
                      <a16:colId xmlns:a16="http://schemas.microsoft.com/office/drawing/2014/main" val="20001"/>
                    </a:ext>
                  </a:extLst>
                </a:gridCol>
                <a:gridCol w="1102352">
                  <a:extLst>
                    <a:ext uri="{9D8B030D-6E8A-4147-A177-3AD203B41FA5}">
                      <a16:colId xmlns:a16="http://schemas.microsoft.com/office/drawing/2014/main" val="20002"/>
                    </a:ext>
                  </a:extLst>
                </a:gridCol>
                <a:gridCol w="1102352">
                  <a:extLst>
                    <a:ext uri="{9D8B030D-6E8A-4147-A177-3AD203B41FA5}">
                      <a16:colId xmlns:a16="http://schemas.microsoft.com/office/drawing/2014/main" val="20003"/>
                    </a:ext>
                  </a:extLst>
                </a:gridCol>
                <a:gridCol w="1136801">
                  <a:extLst>
                    <a:ext uri="{9D8B030D-6E8A-4147-A177-3AD203B41FA5}">
                      <a16:colId xmlns:a16="http://schemas.microsoft.com/office/drawing/2014/main" val="20004"/>
                    </a:ext>
                  </a:extLst>
                </a:gridCol>
                <a:gridCol w="1136801">
                  <a:extLst>
                    <a:ext uri="{9D8B030D-6E8A-4147-A177-3AD203B41FA5}">
                      <a16:colId xmlns:a16="http://schemas.microsoft.com/office/drawing/2014/main" val="20005"/>
                    </a:ext>
                  </a:extLst>
                </a:gridCol>
                <a:gridCol w="1136801">
                  <a:extLst>
                    <a:ext uri="{9D8B030D-6E8A-4147-A177-3AD203B41FA5}">
                      <a16:colId xmlns:a16="http://schemas.microsoft.com/office/drawing/2014/main" val="20006"/>
                    </a:ext>
                  </a:extLst>
                </a:gridCol>
                <a:gridCol w="1687976">
                  <a:extLst>
                    <a:ext uri="{9D8B030D-6E8A-4147-A177-3AD203B41FA5}">
                      <a16:colId xmlns:a16="http://schemas.microsoft.com/office/drawing/2014/main" val="20007"/>
                    </a:ext>
                  </a:extLst>
                </a:gridCol>
              </a:tblGrid>
              <a:tr h="756092">
                <a:tc gridSpan="8">
                  <a:txBody>
                    <a:bodyPr/>
                    <a:lstStyle/>
                    <a:p>
                      <a:pPr algn="ctr">
                        <a:lnSpc>
                          <a:spcPct val="90000"/>
                        </a:lnSpc>
                      </a:pPr>
                      <a:r>
                        <a:rPr lang="ar-EG" sz="4000" b="1" i="0" dirty="0">
                          <a:solidFill>
                            <a:schemeClr val="tx1"/>
                          </a:solidFill>
                          <a:latin typeface="Arial" panose="020B0604020202020204" pitchFamily="34" charset="0"/>
                          <a:cs typeface="Arial" panose="020B0604020202020204" pitchFamily="34" charset="0"/>
                        </a:rPr>
                        <a:t>اغفر للآخرين واطلب الغفران</a:t>
                      </a:r>
                      <a:endParaRPr lang="en-US" sz="4000" b="1" i="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77694">
                <a:tc gridSpan="2">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تحية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1-3</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الصلاة والثناء</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4-7</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تظلم لأجل أنسيمس</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8-21</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الخاتمة</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22-25</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1"/>
                  </a:ext>
                </a:extLst>
              </a:tr>
              <a:tr h="438053">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مقدمة</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مديح</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إل</a:t>
                      </a:r>
                      <a:r>
                        <a:rPr lang="ar-EG" sz="2400" b="1" i="0" dirty="0">
                          <a:solidFill>
                            <a:schemeClr val="tx1"/>
                          </a:solidFill>
                          <a:effectLst/>
                          <a:latin typeface="Arial" panose="020B0604020202020204" pitchFamily="34" charset="0"/>
                          <a:ea typeface="Times New Roman"/>
                          <a:cs typeface="Arial" panose="020B0604020202020204" pitchFamily="34" charset="0"/>
                        </a:rPr>
                        <a:t>تماس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الحواشي</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2"/>
                  </a:ext>
                </a:extLst>
              </a:tr>
              <a:tr h="777694">
                <a:tc gridSpan="2">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الاشخاص</a:t>
                      </a:r>
                    </a:p>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المعني</a:t>
                      </a:r>
                      <a:r>
                        <a:rPr lang="ar-JO" sz="2400" b="1" i="0" dirty="0">
                          <a:solidFill>
                            <a:schemeClr val="tx1"/>
                          </a:solidFill>
                          <a:effectLst/>
                          <a:latin typeface="Arial" panose="020B0604020202020204" pitchFamily="34" charset="0"/>
                          <a:ea typeface="Times New Roman"/>
                          <a:cs typeface="Arial" panose="020B0604020202020204" pitchFamily="34" charset="0"/>
                        </a:rPr>
                        <a:t>ون</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2">
                  <a:txBody>
                    <a:bodyPr/>
                    <a:lstStyle/>
                    <a:p>
                      <a:pPr algn="ctr">
                        <a:lnSpc>
                          <a:spcPct val="90000"/>
                        </a:lnSpc>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شخصية فليمون</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تحول أنسيمس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a:txBody>
                    <a:bodyPr/>
                    <a:lstStyle/>
                    <a:p>
                      <a:pPr algn="ctr">
                        <a:lnSpc>
                          <a:spcPct val="90000"/>
                        </a:lnSpc>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شركاء بولس</a:t>
                      </a:r>
                      <a:endParaRPr lang="en-US" sz="28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3"/>
                  </a:ext>
                </a:extLst>
              </a:tr>
              <a:tr h="1728209">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الكاتب</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1أ- ب</a:t>
                      </a:r>
                      <a:r>
                        <a:rPr lang="en-US" sz="2400" b="1" i="0" dirty="0">
                          <a:solidFill>
                            <a:schemeClr val="tx1"/>
                          </a:solidFill>
                          <a:effectLst/>
                          <a:latin typeface="Arial" panose="020B0604020202020204" pitchFamily="34" charset="0"/>
                          <a:ea typeface="Times New Roman"/>
                          <a:cs typeface="Arial" panose="020B0604020202020204" pitchFamily="34" charset="0"/>
                        </a:rPr>
                        <a:t> </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المستلم</a:t>
                      </a:r>
                      <a:endParaRPr lang="ar-EG" sz="2400" b="1" i="0" dirty="0">
                        <a:solidFill>
                          <a:schemeClr val="tx1"/>
                        </a:solidFill>
                        <a:effectLst/>
                        <a:latin typeface="Arial" panose="020B0604020202020204" pitchFamily="34" charset="0"/>
                        <a:ea typeface="Times New Roman"/>
                        <a:cs typeface="Arial" panose="020B0604020202020204" pitchFamily="34" charset="0"/>
                      </a:endParaRP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1ت-3</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JO" sz="2400" b="1" i="0" dirty="0">
                          <a:solidFill>
                            <a:schemeClr val="tx1"/>
                          </a:solidFill>
                          <a:effectLst/>
                          <a:latin typeface="Arial" panose="020B0604020202020204" pitchFamily="34" charset="0"/>
                          <a:ea typeface="Times New Roman"/>
                          <a:cs typeface="Arial" panose="020B0604020202020204" pitchFamily="34" charset="0"/>
                        </a:rPr>
                        <a:t>ال</a:t>
                      </a:r>
                      <a:r>
                        <a:rPr lang="ar-EG" sz="2400" b="1" i="0" dirty="0">
                          <a:solidFill>
                            <a:schemeClr val="tx1"/>
                          </a:solidFill>
                          <a:effectLst/>
                          <a:latin typeface="Arial" panose="020B0604020202020204" pitchFamily="34" charset="0"/>
                          <a:ea typeface="Times New Roman"/>
                          <a:cs typeface="Arial" panose="020B0604020202020204" pitchFamily="34" charset="0"/>
                        </a:rPr>
                        <a:t>شكر</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4-5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العلاقات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6-7</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en-US" sz="2400" b="1" i="0" dirty="0">
                          <a:solidFill>
                            <a:schemeClr val="tx1"/>
                          </a:solidFill>
                          <a:effectLst/>
                          <a:latin typeface="Arial" panose="020B0604020202020204" pitchFamily="34" charset="0"/>
                          <a:ea typeface="Times New Roman"/>
                          <a:cs typeface="Arial" panose="020B0604020202020204" pitchFamily="34" charset="0"/>
                        </a:rPr>
                        <a:t> </a:t>
                      </a:r>
                      <a:r>
                        <a:rPr lang="ar-EG" sz="2400" b="1" i="0" dirty="0">
                          <a:solidFill>
                            <a:schemeClr val="tx1"/>
                          </a:solidFill>
                          <a:effectLst/>
                          <a:latin typeface="Arial" panose="020B0604020202020204" pitchFamily="34" charset="0"/>
                          <a:ea typeface="Times New Roman"/>
                          <a:cs typeface="Arial" panose="020B0604020202020204" pitchFamily="34" charset="0"/>
                        </a:rPr>
                        <a:t>تظلم عام</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8-11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أسباب العودة</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12-16</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EG" sz="2400" b="1" i="0" dirty="0">
                          <a:solidFill>
                            <a:schemeClr val="tx1"/>
                          </a:solidFill>
                          <a:effectLst/>
                          <a:latin typeface="Arial" panose="020B0604020202020204" pitchFamily="34" charset="0"/>
                          <a:ea typeface="Times New Roman"/>
                          <a:cs typeface="Arial" panose="020B0604020202020204" pitchFamily="34" charset="0"/>
                        </a:rPr>
                        <a:t>تظام محدد</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17-21</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a:t>
                      </a:r>
                      <a:r>
                        <a:rPr lang="ar-JO" sz="2400" b="1" i="0" dirty="0">
                          <a:solidFill>
                            <a:schemeClr val="tx1"/>
                          </a:solidFill>
                          <a:effectLst/>
                          <a:latin typeface="Arial" panose="020B0604020202020204" pitchFamily="34" charset="0"/>
                          <a:ea typeface="Times New Roman"/>
                          <a:cs typeface="Arial" panose="020B0604020202020204" pitchFamily="34" charset="0"/>
                        </a:rPr>
                        <a:t>إ</a:t>
                      </a:r>
                      <a:r>
                        <a:rPr lang="ar-EG" sz="2400" b="1" i="0" dirty="0">
                          <a:solidFill>
                            <a:schemeClr val="tx1"/>
                          </a:solidFill>
                          <a:effectLst/>
                          <a:latin typeface="Arial" panose="020B0604020202020204" pitchFamily="34" charset="0"/>
                          <a:ea typeface="Times New Roman"/>
                          <a:cs typeface="Arial" panose="020B0604020202020204" pitchFamily="34" charset="0"/>
                        </a:rPr>
                        <a:t>ستعدادات</a:t>
                      </a:r>
                    </a:p>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التحيات</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البركة</a:t>
                      </a:r>
                    </a:p>
                    <a:p>
                      <a:pPr algn="ctr">
                        <a:spcAft>
                          <a:spcPts val="0"/>
                        </a:spcAft>
                      </a:pPr>
                      <a:r>
                        <a:rPr lang="ar-JO" sz="2400" b="1" i="0" dirty="0">
                          <a:solidFill>
                            <a:schemeClr val="tx1"/>
                          </a:solidFill>
                          <a:effectLst/>
                          <a:latin typeface="Arial" panose="020B0604020202020204" pitchFamily="34" charset="0"/>
                          <a:ea typeface="Times New Roman"/>
                          <a:cs typeface="Arial" panose="020B0604020202020204" pitchFamily="34" charset="0"/>
                        </a:rPr>
                        <a:t>22-25</a:t>
                      </a:r>
                      <a:endParaRPr lang="en-US" sz="40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extLst>
                  <a:ext uri="{0D108BD9-81ED-4DB2-BD59-A6C34878D82A}">
                    <a16:rowId xmlns:a16="http://schemas.microsoft.com/office/drawing/2014/main" val="10004"/>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من روما إلى كولوسي</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5"/>
                  </a:ext>
                </a:extLst>
              </a:tr>
              <a:tr h="438053">
                <a:tc gridSpan="8">
                  <a:txBody>
                    <a:bodyPr/>
                    <a:lstStyle/>
                    <a:p>
                      <a:pPr algn="ctr">
                        <a:spcAft>
                          <a:spcPts val="0"/>
                        </a:spcAft>
                      </a:pPr>
                      <a:r>
                        <a:rPr lang="ar-EG" sz="2400" b="1" i="0" dirty="0">
                          <a:solidFill>
                            <a:schemeClr val="tx1"/>
                          </a:solidFill>
                          <a:effectLst/>
                          <a:latin typeface="Arial" panose="020B0604020202020204" pitchFamily="34" charset="0"/>
                          <a:ea typeface="Times New Roman"/>
                          <a:cs typeface="Arial" panose="020B0604020202020204" pitchFamily="34" charset="0"/>
                        </a:rPr>
                        <a:t>خريف 61 م</a:t>
                      </a:r>
                      <a:endParaRPr lang="en-US" sz="2400" b="1" i="0" dirty="0">
                        <a:solidFill>
                          <a:schemeClr val="tx1"/>
                        </a:solidFill>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 Box 24">
            <a:extLst>
              <a:ext uri="{FF2B5EF4-FFF2-40B4-BE49-F238E27FC236}">
                <a16:creationId xmlns:a16="http://schemas.microsoft.com/office/drawing/2014/main" id="{BB82BC37-2E91-B460-EED4-0CABBA984FD7}"/>
              </a:ext>
            </a:extLst>
          </p:cNvPr>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245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2243ACEA-4B02-D191-B48D-48F29756E281}"/>
              </a:ext>
            </a:extLst>
          </p:cNvPr>
          <p:cNvSpPr txBox="1">
            <a:spLocks noChangeArrowheads="1"/>
          </p:cNvSpPr>
          <p:nvPr/>
        </p:nvSpPr>
        <p:spPr bwMode="auto">
          <a:xfrm>
            <a:off x="5743455" y="6092825"/>
            <a:ext cx="3427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8264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4034" name="Picture 2" descr="j02849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7912" y="723900"/>
            <a:ext cx="2395538"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8299856" y="15240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247</a:t>
            </a:r>
            <a:endParaRPr lang="en-US" b="1" dirty="0">
              <a:solidFill>
                <a:schemeClr val="bg1"/>
              </a:solidFill>
              <a:latin typeface="Arial" panose="020B0604020202020204" pitchFamily="34" charset="0"/>
              <a:cs typeface="Arial" panose="020B0604020202020204" pitchFamily="34" charset="0"/>
            </a:endParaRPr>
          </a:p>
        </p:txBody>
      </p:sp>
      <p:sp>
        <p:nvSpPr>
          <p:cNvPr id="44036" name="Text Box 4"/>
          <p:cNvSpPr txBox="1">
            <a:spLocks noChangeArrowheads="1"/>
          </p:cNvSpPr>
          <p:nvPr/>
        </p:nvSpPr>
        <p:spPr bwMode="auto">
          <a:xfrm>
            <a:off x="3059832" y="2553147"/>
            <a:ext cx="2891706" cy="52322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4-7   صلاة / مدح</a:t>
            </a:r>
            <a:endParaRPr lang="en-US" altLang="zh-CN" sz="2800" b="1" dirty="0">
              <a:latin typeface="Arial" panose="020B0604020202020204" pitchFamily="34" charset="0"/>
              <a:ea typeface="SimSun" charset="0"/>
              <a:cs typeface="Arial" panose="020B0604020202020204" pitchFamily="34" charset="0"/>
            </a:endParaRPr>
          </a:p>
        </p:txBody>
      </p:sp>
      <p:sp>
        <p:nvSpPr>
          <p:cNvPr id="44037" name="Text Box 5"/>
          <p:cNvSpPr txBox="1">
            <a:spLocks noChangeArrowheads="1"/>
          </p:cNvSpPr>
          <p:nvPr/>
        </p:nvSpPr>
        <p:spPr bwMode="auto">
          <a:xfrm>
            <a:off x="6386512" y="881063"/>
            <a:ext cx="2743200" cy="52863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1-3   تحيات</a:t>
            </a:r>
            <a:endParaRPr lang="en-US" altLang="zh-CN" sz="2800" b="1" dirty="0">
              <a:latin typeface="Arial" panose="020B0604020202020204" pitchFamily="34" charset="0"/>
              <a:ea typeface="SimSun" charset="0"/>
              <a:cs typeface="Arial" panose="020B0604020202020204" pitchFamily="34" charset="0"/>
            </a:endParaRPr>
          </a:p>
        </p:txBody>
      </p:sp>
      <p:sp>
        <p:nvSpPr>
          <p:cNvPr id="44038" name="Text Box 6"/>
          <p:cNvSpPr txBox="1">
            <a:spLocks noChangeArrowheads="1"/>
          </p:cNvSpPr>
          <p:nvPr/>
        </p:nvSpPr>
        <p:spPr bwMode="auto">
          <a:xfrm>
            <a:off x="827584" y="4293096"/>
            <a:ext cx="4041849" cy="52322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8-21   تظلم لأجل أنسيمس</a:t>
            </a:r>
            <a:endParaRPr lang="en-US" altLang="zh-CN" sz="2800" b="1" dirty="0">
              <a:latin typeface="Arial" panose="020B0604020202020204" pitchFamily="34" charset="0"/>
              <a:ea typeface="SimSun" charset="0"/>
              <a:cs typeface="Arial" panose="020B0604020202020204" pitchFamily="34" charset="0"/>
            </a:endParaRPr>
          </a:p>
        </p:txBody>
      </p:sp>
      <p:sp>
        <p:nvSpPr>
          <p:cNvPr id="44039" name="Text Box 7"/>
          <p:cNvSpPr txBox="1">
            <a:spLocks noChangeArrowheads="1"/>
          </p:cNvSpPr>
          <p:nvPr/>
        </p:nvSpPr>
        <p:spPr bwMode="auto">
          <a:xfrm>
            <a:off x="683568" y="5949280"/>
            <a:ext cx="2859633" cy="528637"/>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22-25   خاتمة</a:t>
            </a:r>
            <a:endParaRPr lang="en-US" altLang="zh-CN" sz="2800" b="1" dirty="0">
              <a:latin typeface="Arial" panose="020B0604020202020204" pitchFamily="34" charset="0"/>
              <a:ea typeface="SimSun" charset="0"/>
              <a:cs typeface="Arial" panose="020B0604020202020204" pitchFamily="34" charset="0"/>
            </a:endParaRPr>
          </a:p>
        </p:txBody>
      </p:sp>
      <p:pic>
        <p:nvPicPr>
          <p:cNvPr id="44040" name="Picture 8" descr="j01778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5656" y="1556792"/>
            <a:ext cx="1676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3" name="Rectangle 9"/>
          <p:cNvSpPr>
            <a:spLocks noGrp="1" noChangeArrowheads="1"/>
          </p:cNvSpPr>
          <p:nvPr>
            <p:ph type="title" idx="4294967295"/>
          </p:nvPr>
        </p:nvSpPr>
        <p:spPr>
          <a:xfrm>
            <a:off x="2971800" y="228600"/>
            <a:ext cx="2486025" cy="519113"/>
          </a:xfrm>
          <a:solidFill>
            <a:srgbClr val="000000"/>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الفرضية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par>
                                <p:cTn id="9" presetID="15" presetClass="entr" presetSubtype="0" fill="hold" nodeType="withEffect">
                                  <p:stCondLst>
                                    <p:cond delay="0"/>
                                  </p:stCondLst>
                                  <p:childTnLst>
                                    <p:set>
                                      <p:cBhvr>
                                        <p:cTn id="10" dur="1" fill="hold">
                                          <p:stCondLst>
                                            <p:cond delay="0"/>
                                          </p:stCondLst>
                                        </p:cTn>
                                        <p:tgtEl>
                                          <p:spTgt spid="44034"/>
                                        </p:tgtEl>
                                        <p:attrNameLst>
                                          <p:attrName>style.visibility</p:attrName>
                                        </p:attrNameLst>
                                      </p:cBhvr>
                                      <p:to>
                                        <p:strVal val="visible"/>
                                      </p:to>
                                    </p:set>
                                    <p:anim calcmode="lin" valueType="num">
                                      <p:cBhvr>
                                        <p:cTn id="11" dur="1000" fill="hold"/>
                                        <p:tgtEl>
                                          <p:spTgt spid="44034"/>
                                        </p:tgtEl>
                                        <p:attrNameLst>
                                          <p:attrName>ppt_w</p:attrName>
                                        </p:attrNameLst>
                                      </p:cBhvr>
                                      <p:tavLst>
                                        <p:tav tm="0">
                                          <p:val>
                                            <p:fltVal val="0"/>
                                          </p:val>
                                        </p:tav>
                                        <p:tav tm="100000">
                                          <p:val>
                                            <p:strVal val="#ppt_w"/>
                                          </p:val>
                                        </p:tav>
                                      </p:tavLst>
                                    </p:anim>
                                    <p:anim calcmode="lin" valueType="num">
                                      <p:cBhvr>
                                        <p:cTn id="12" dur="1000" fill="hold"/>
                                        <p:tgtEl>
                                          <p:spTgt spid="44034"/>
                                        </p:tgtEl>
                                        <p:attrNameLst>
                                          <p:attrName>ppt_h</p:attrName>
                                        </p:attrNameLst>
                                      </p:cBhvr>
                                      <p:tavLst>
                                        <p:tav tm="0">
                                          <p:val>
                                            <p:fltVal val="0"/>
                                          </p:val>
                                        </p:tav>
                                        <p:tav tm="100000">
                                          <p:val>
                                            <p:strVal val="#ppt_h"/>
                                          </p:val>
                                        </p:tav>
                                      </p:tavLst>
                                    </p:anim>
                                    <p:anim calcmode="lin" valueType="num">
                                      <p:cBhvr>
                                        <p:cTn id="1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6"/>
                                        </p:tgtEl>
                                        <p:attrNameLst>
                                          <p:attrName>style.visibility</p:attrName>
                                        </p:attrNameLst>
                                      </p:cBhvr>
                                      <p:to>
                                        <p:strVal val="visible"/>
                                      </p:to>
                                    </p:set>
                                    <p:anim calcmode="lin" valueType="num">
                                      <p:cBhvr additive="base">
                                        <p:cTn id="19" dur="500" fill="hold"/>
                                        <p:tgtEl>
                                          <p:spTgt spid="44036"/>
                                        </p:tgtEl>
                                        <p:attrNameLst>
                                          <p:attrName>ppt_x</p:attrName>
                                        </p:attrNameLst>
                                      </p:cBhvr>
                                      <p:tavLst>
                                        <p:tav tm="0">
                                          <p:val>
                                            <p:strVal val="0-#ppt_w/2"/>
                                          </p:val>
                                        </p:tav>
                                        <p:tav tm="100000">
                                          <p:val>
                                            <p:strVal val="#ppt_x"/>
                                          </p:val>
                                        </p:tav>
                                      </p:tavLst>
                                    </p:anim>
                                    <p:anim calcmode="lin" valueType="num">
                                      <p:cBhvr additive="base">
                                        <p:cTn id="20" dur="500" fill="hold"/>
                                        <p:tgtEl>
                                          <p:spTgt spid="44036"/>
                                        </p:tgtEl>
                                        <p:attrNameLst>
                                          <p:attrName>ppt_y</p:attrName>
                                        </p:attrNameLst>
                                      </p:cBhvr>
                                      <p:tavLst>
                                        <p:tav tm="0">
                                          <p:val>
                                            <p:strVal val="#ppt_y"/>
                                          </p:val>
                                        </p:tav>
                                        <p:tav tm="100000">
                                          <p:val>
                                            <p:strVal val="#ppt_y"/>
                                          </p:val>
                                        </p:tav>
                                      </p:tavLst>
                                    </p:anim>
                                  </p:childTnLst>
                                </p:cTn>
                              </p:par>
                              <p:par>
                                <p:cTn id="21" presetID="15" presetClass="entr" presetSubtype="0" fill="hold" nodeType="withEffect">
                                  <p:stCondLst>
                                    <p:cond delay="0"/>
                                  </p:stCondLst>
                                  <p:childTnLst>
                                    <p:set>
                                      <p:cBhvr>
                                        <p:cTn id="22" dur="1" fill="hold">
                                          <p:stCondLst>
                                            <p:cond delay="0"/>
                                          </p:stCondLst>
                                        </p:cTn>
                                        <p:tgtEl>
                                          <p:spTgt spid="44040"/>
                                        </p:tgtEl>
                                        <p:attrNameLst>
                                          <p:attrName>style.visibility</p:attrName>
                                        </p:attrNameLst>
                                      </p:cBhvr>
                                      <p:to>
                                        <p:strVal val="visible"/>
                                      </p:to>
                                    </p:set>
                                    <p:anim calcmode="lin" valueType="num">
                                      <p:cBhvr>
                                        <p:cTn id="23" dur="1000" fill="hold"/>
                                        <p:tgtEl>
                                          <p:spTgt spid="44040"/>
                                        </p:tgtEl>
                                        <p:attrNameLst>
                                          <p:attrName>ppt_w</p:attrName>
                                        </p:attrNameLst>
                                      </p:cBhvr>
                                      <p:tavLst>
                                        <p:tav tm="0">
                                          <p:val>
                                            <p:fltVal val="0"/>
                                          </p:val>
                                        </p:tav>
                                        <p:tav tm="100000">
                                          <p:val>
                                            <p:strVal val="#ppt_w"/>
                                          </p:val>
                                        </p:tav>
                                      </p:tavLst>
                                    </p:anim>
                                    <p:anim calcmode="lin" valueType="num">
                                      <p:cBhvr>
                                        <p:cTn id="24" dur="1000" fill="hold"/>
                                        <p:tgtEl>
                                          <p:spTgt spid="44040"/>
                                        </p:tgtEl>
                                        <p:attrNameLst>
                                          <p:attrName>ppt_h</p:attrName>
                                        </p:attrNameLst>
                                      </p:cBhvr>
                                      <p:tavLst>
                                        <p:tav tm="0">
                                          <p:val>
                                            <p:fltVal val="0"/>
                                          </p:val>
                                        </p:tav>
                                        <p:tav tm="100000">
                                          <p:val>
                                            <p:strVal val="#ppt_h"/>
                                          </p:val>
                                        </p:tav>
                                      </p:tavLst>
                                    </p:anim>
                                    <p:anim calcmode="lin" valueType="num">
                                      <p:cBhvr>
                                        <p:cTn id="25" dur="1000" fill="hold"/>
                                        <p:tgtEl>
                                          <p:spTgt spid="4404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0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9"/>
                                        </p:tgtEl>
                                        <p:attrNameLst>
                                          <p:attrName>style.visibility</p:attrName>
                                        </p:attrNameLst>
                                      </p:cBhvr>
                                      <p:to>
                                        <p:strVal val="visible"/>
                                      </p:to>
                                    </p:set>
                                    <p:anim calcmode="lin" valueType="num">
                                      <p:cBhvr additive="base">
                                        <p:cTn id="37" dur="500" fill="hold"/>
                                        <p:tgtEl>
                                          <p:spTgt spid="44039"/>
                                        </p:tgtEl>
                                        <p:attrNameLst>
                                          <p:attrName>ppt_x</p:attrName>
                                        </p:attrNameLst>
                                      </p:cBhvr>
                                      <p:tavLst>
                                        <p:tav tm="0">
                                          <p:val>
                                            <p:strVal val="0-#ppt_w/2"/>
                                          </p:val>
                                        </p:tav>
                                        <p:tav tm="100000">
                                          <p:val>
                                            <p:strVal val="#ppt_x"/>
                                          </p:val>
                                        </p:tav>
                                      </p:tavLst>
                                    </p:anim>
                                    <p:anim calcmode="lin" valueType="num">
                                      <p:cBhvr additive="base">
                                        <p:cTn id="38" dur="500" fill="hold"/>
                                        <p:tgtEl>
                                          <p:spTgt spid="440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P spid="44038" grpId="0" animBg="1" autoUpdateAnimBg="0"/>
      <p:bldP spid="44039"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15816" y="29469"/>
            <a:ext cx="6228184" cy="2319411"/>
          </a:xfrm>
          <a:effectLst/>
        </p:spPr>
        <p:txBody>
          <a:bodyPr anchor="t"/>
          <a:lstStyle/>
          <a:p>
            <a:pPr>
              <a:defRPr/>
            </a:pPr>
            <a:r>
              <a:rPr lang="ar-JO" sz="4000" dirty="0">
                <a:solidFill>
                  <a:schemeClr val="tx1"/>
                </a:solidFill>
                <a:effectLst/>
                <a:ea typeface="ＭＳ Ｐゴシック" charset="0"/>
              </a:rPr>
              <a:t>ساعد بولس أنسيمس على رؤية مسؤوليته تجاه فليمون</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12127469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8350250" y="152400"/>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155" name="Text Box 3"/>
          <p:cNvSpPr txBox="1">
            <a:spLocks noChangeArrowheads="1"/>
          </p:cNvSpPr>
          <p:nvPr/>
        </p:nvSpPr>
        <p:spPr bwMode="auto">
          <a:xfrm>
            <a:off x="4151313" y="1133475"/>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أدرك أن الله يعمل من خلال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تصرفات مضايقيك</a:t>
            </a:r>
          </a:p>
        </p:txBody>
      </p:sp>
      <p:sp>
        <p:nvSpPr>
          <p:cNvPr id="49156" name="Text Box 4"/>
          <p:cNvSpPr txBox="1">
            <a:spLocks noChangeArrowheads="1"/>
          </p:cNvSpPr>
          <p:nvPr/>
        </p:nvSpPr>
        <p:spPr bwMode="auto">
          <a:xfrm>
            <a:off x="4151313" y="2149138"/>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أشكر الله من أجل الفائدة التي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يخطط لها من خلال كل إساءة</a:t>
            </a:r>
            <a:endParaRPr kumimoji="0" lang="en-US"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Text Box 5"/>
          <p:cNvSpPr txBox="1">
            <a:spLocks noChangeArrowheads="1"/>
          </p:cNvSpPr>
          <p:nvPr/>
        </p:nvSpPr>
        <p:spPr bwMode="auto">
          <a:xfrm>
            <a:off x="4127499" y="3164801"/>
            <a:ext cx="4992687" cy="1477328"/>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ميّز ما هي الصفات الشخصية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يريد الله أن يطورها فيك من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خلال الإساءات</a:t>
            </a:r>
          </a:p>
        </p:txBody>
      </p:sp>
      <p:sp>
        <p:nvSpPr>
          <p:cNvPr id="49158" name="Text Box 6"/>
          <p:cNvSpPr txBox="1">
            <a:spLocks noChangeArrowheads="1"/>
          </p:cNvSpPr>
          <p:nvPr/>
        </p:nvSpPr>
        <p:spPr bwMode="auto">
          <a:xfrm>
            <a:off x="4151313" y="4642129"/>
            <a:ext cx="4992687" cy="1015663"/>
          </a:xfrm>
          <a:prstGeom prst="rect">
            <a:avLst/>
          </a:prstGeom>
          <a:solidFill>
            <a:srgbClr val="CCFFCC"/>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توقع الألم بسبب فعل الصواب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كجزء طبيعي من الحياة المسيحية</a:t>
            </a:r>
            <a:endParaRPr kumimoji="0" lang="en-US" altLang="zh-CN" sz="3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5351" name="Picture 7" descr="Via Ap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151313"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52" name="Text Box 8"/>
          <p:cNvSpPr txBox="1">
            <a:spLocks noChangeArrowheads="1"/>
          </p:cNvSpPr>
          <p:nvPr/>
        </p:nvSpPr>
        <p:spPr bwMode="auto">
          <a:xfrm>
            <a:off x="0" y="5105400"/>
            <a:ext cx="4191000" cy="10156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 أبيا، ملكة الطرق الرومانية وهو الطريق من روما الذي أخذه أنسيمس عائداً إلى كولوسي طلباً لمغفرة فليمون.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41" name="Text Box 9"/>
          <p:cNvSpPr txBox="1">
            <a:spLocks noChangeArrowheads="1"/>
          </p:cNvSpPr>
          <p:nvPr/>
        </p:nvSpPr>
        <p:spPr bwMode="auto">
          <a:xfrm>
            <a:off x="5219700" y="6156325"/>
            <a:ext cx="3552576" cy="584775"/>
          </a:xfrm>
          <a:prstGeom prst="rect">
            <a:avLst/>
          </a:prstGeom>
          <a:solidFill>
            <a:schemeClr val="accent5">
              <a:lumMod val="60000"/>
              <a:lumOff val="40000"/>
            </a:schemeClr>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بيل جوثارد، أي بي إل بي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5354" name="Rectangle 10"/>
          <p:cNvSpPr>
            <a:spLocks noGrp="1" noChangeArrowheads="1"/>
          </p:cNvSpPr>
          <p:nvPr>
            <p:ph type="title" idx="4294967295"/>
          </p:nvPr>
        </p:nvSpPr>
        <p:spPr>
          <a:xfrm>
            <a:off x="685800" y="304800"/>
            <a:ext cx="7239000" cy="523220"/>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خطوات أساسية للحصول على روح غافر</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6"/>
                                        </p:tgtEl>
                                        <p:attrNameLst>
                                          <p:attrName>style.visibility</p:attrName>
                                        </p:attrNameLst>
                                      </p:cBhvr>
                                      <p:to>
                                        <p:strVal val="visible"/>
                                      </p:to>
                                    </p:set>
                                    <p:animEffect transition="in" filter="box(in)">
                                      <p:cBhvr>
                                        <p:cTn id="12" dur="500"/>
                                        <p:tgtEl>
                                          <p:spTgt spid="49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ox(in)">
                                      <p:cBhvr>
                                        <p:cTn id="17" dur="5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box(in)">
                                      <p:cBhvr>
                                        <p:cTn id="22"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P spid="49156" grpId="0" animBg="1" autoUpdateAnimBg="0"/>
      <p:bldP spid="49157" grpId="0" animBg="1" autoUpdateAnimBg="0"/>
      <p:bldP spid="4915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4365104"/>
            <a:ext cx="9144000" cy="100295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477D937B-ACF5-5E4D-929F-D717C61196F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4082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457200" y="457200"/>
            <a:ext cx="8229600" cy="1143000"/>
          </a:xfrm>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0179" name="Text Box 3"/>
          <p:cNvSpPr txBox="1">
            <a:spLocks noChangeArrowheads="1"/>
          </p:cNvSpPr>
          <p:nvPr/>
        </p:nvSpPr>
        <p:spPr bwMode="auto">
          <a:xfrm>
            <a:off x="304800" y="1828800"/>
            <a:ext cx="5257800" cy="3022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تقل أبداً أنا آسف</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(مسافة/نقطة)</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قل هل يمكن أن تسامحني بسبب ـــــــــــــــــــ</a:t>
            </a:r>
            <a:r>
              <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أذكر إساءتك</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 11، 18</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828800"/>
            <a:ext cx="315753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0075" y="1828800"/>
            <a:ext cx="315912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7"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1000"/>
                                        <p:tgtEl>
                                          <p:spTgt spid="50181"/>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3" end="3"/>
                                            </p:txEl>
                                          </p:spTgt>
                                        </p:tgtEl>
                                        <p:attrNameLst>
                                          <p:attrName>style.visibility</p:attrName>
                                        </p:attrNameLst>
                                      </p:cBhvr>
                                      <p:to>
                                        <p:strVal val="visible"/>
                                      </p:to>
                                    </p:set>
                                    <p:animEffect transition="in" filter="fade">
                                      <p:cBhvr>
                                        <p:cTn id="10" dur="1000"/>
                                        <p:tgtEl>
                                          <p:spTgt spid="50179">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0179">
                                            <p:txEl>
                                              <p:pRg st="4" end="4"/>
                                            </p:txEl>
                                          </p:spTgt>
                                        </p:tgtEl>
                                        <p:attrNameLst>
                                          <p:attrName>style.visibility</p:attrName>
                                        </p:attrNameLst>
                                      </p:cBhvr>
                                      <p:to>
                                        <p:strVal val="visible"/>
                                      </p:to>
                                    </p:set>
                                    <p:animEffect transition="in" filter="fade">
                                      <p:cBhvr>
                                        <p:cTn id="13" dur="2000"/>
                                        <p:tgtEl>
                                          <p:spTgt spid="501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1371600"/>
            <a:ext cx="3697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2"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4721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9388" indent="-1793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الهاتف</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الفاكس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رسالة نصية</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الفيسبوك</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تويتر</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البريد الإلكتروني</a:t>
            </a:r>
          </a:p>
          <a:p>
            <a:pPr marL="179388" marR="0" lvl="0" indent="-179388" algn="r" defTabSz="914400" rtl="1" eaLnBrk="1" fontAlgn="base" latinLnBrk="0" hangingPunct="1">
              <a:lnSpc>
                <a:spcPct val="100000"/>
              </a:lnSpc>
              <a:spcBef>
                <a:spcPct val="20000"/>
              </a:spcBef>
              <a:spcAft>
                <a:spcPct val="0"/>
              </a:spcAft>
              <a:buClrTx/>
              <a:buSzTx/>
              <a:buFont typeface="Arial" charset="0"/>
              <a:buChar char="•"/>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 من خلال وسطاء</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9444"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304800" y="1447800"/>
            <a:ext cx="44958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3200" b="1" dirty="0">
                <a:latin typeface="Arial" panose="020B0604020202020204" pitchFamily="34" charset="0"/>
                <a:cs typeface="Arial" panose="020B0604020202020204" pitchFamily="34" charset="0"/>
              </a:rPr>
              <a:t>من خلال كلمة واحدة بسيطة ...</a:t>
            </a:r>
            <a:endParaRPr lang="en-US" sz="3200" b="1" dirty="0">
              <a:latin typeface="Arial" panose="020B0604020202020204" pitchFamily="34" charset="0"/>
              <a:cs typeface="Arial" panose="020B0604020202020204" pitchFamily="34" charset="0"/>
            </a:endParaRPr>
          </a:p>
          <a:p>
            <a:pPr algn="ctr" eaLnBrk="1" hangingPunct="1">
              <a:spcBef>
                <a:spcPct val="20000"/>
              </a:spcBef>
            </a:pPr>
            <a:r>
              <a:rPr lang="ar-JO" sz="8000" b="1" dirty="0">
                <a:latin typeface="Arial" panose="020B0604020202020204" pitchFamily="34" charset="0"/>
                <a:cs typeface="Arial" panose="020B0604020202020204" pitchFamily="34" charset="0"/>
              </a:rPr>
              <a:t>اذهب</a:t>
            </a:r>
            <a:endParaRPr lang="en-US" sz="6600" b="1" dirty="0">
              <a:latin typeface="Arial" panose="020B0604020202020204" pitchFamily="34" charset="0"/>
              <a:cs typeface="Arial" panose="020B0604020202020204" pitchFamily="34"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0475" y="1447800"/>
            <a:ext cx="331152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up)">
                                      <p:cBhvr>
                                        <p:cTn id="7" dur="36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341438"/>
            <a:ext cx="78486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52227" name="Text Box 3"/>
          <p:cNvSpPr txBox="1">
            <a:spLocks noChangeArrowheads="1"/>
          </p:cNvSpPr>
          <p:nvPr/>
        </p:nvSpPr>
        <p:spPr bwMode="auto">
          <a:xfrm>
            <a:off x="755576" y="4653136"/>
            <a:ext cx="449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defRPr/>
            </a:pPr>
            <a:r>
              <a:rPr lang="ar-JO" sz="3200" b="1" dirty="0">
                <a:solidFill>
                  <a:srgbClr val="FFFFFF"/>
                </a:solidFill>
                <a:effectLst>
                  <a:glow rad="254000">
                    <a:schemeClr val="tx1"/>
                  </a:glow>
                </a:effectLst>
                <a:latin typeface="Arial" panose="020B0604020202020204" pitchFamily="34" charset="0"/>
                <a:cs typeface="Arial" panose="020B0604020202020204" pitchFamily="34" charset="0"/>
              </a:rPr>
              <a:t>سافر أنسيمس 1400 كم ليتكلم مع فليمون شخصياً</a:t>
            </a: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a:p>
            <a:pPr algn="r" eaLnBrk="1" hangingPunct="1">
              <a:defRPr/>
            </a:pPr>
            <a:endParaRPr lang="en-US" sz="3200" b="1" dirty="0">
              <a:solidFill>
                <a:srgbClr val="FFFFFF"/>
              </a:solidFill>
              <a:effectLst>
                <a:glow rad="254000">
                  <a:schemeClr val="tx1"/>
                </a:glow>
              </a:effectLst>
              <a:latin typeface="Arial" panose="020B0604020202020204" pitchFamily="34" charset="0"/>
              <a:cs typeface="Arial" panose="020B0604020202020204" pitchFamily="34" charset="0"/>
            </a:endParaRPr>
          </a:p>
        </p:txBody>
      </p:sp>
      <p:sp>
        <p:nvSpPr>
          <p:cNvPr id="193540"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4938" y="2133600"/>
            <a:ext cx="3090862"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905000"/>
            <a:ext cx="3570288" cy="437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4"/>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5588" name="Text Box 5"/>
          <p:cNvSpPr txBox="1">
            <a:spLocks noChangeArrowheads="1"/>
          </p:cNvSpPr>
          <p:nvPr/>
        </p:nvSpPr>
        <p:spPr bwMode="auto">
          <a:xfrm>
            <a:off x="533400" y="1828800"/>
            <a:ext cx="4114800" cy="2850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إظهار التواضع دون الإهتمام بحفظ ماء الوجه.</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 1، 8-9، 14 (أنظر غل 6: 1ب، 3-4)</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5589" name="Text Box 6"/>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4275"/>
                                        </p:tgtEl>
                                        <p:attrNameLst>
                                          <p:attrName>ppt_x</p:attrName>
                                        </p:attrNameLst>
                                      </p:cBhvr>
                                      <p:tavLst>
                                        <p:tav tm="0">
                                          <p:val>
                                            <p:strVal val="ppt_x"/>
                                          </p:val>
                                        </p:tav>
                                        <p:tav tm="100000">
                                          <p:val>
                                            <p:strVal val="ppt_x"/>
                                          </p:val>
                                        </p:tav>
                                      </p:tavLst>
                                    </p:anim>
                                    <p:anim calcmode="lin" valueType="num">
                                      <p:cBhvr additive="base">
                                        <p:cTn id="7" dur="500"/>
                                        <p:tgtEl>
                                          <p:spTgt spid="54275"/>
                                        </p:tgtEl>
                                        <p:attrNameLst>
                                          <p:attrName>ppt_y</p:attrName>
                                        </p:attrNameLst>
                                      </p:cBhvr>
                                      <p:tavLst>
                                        <p:tav tm="0">
                                          <p:val>
                                            <p:strVal val="ppt_y"/>
                                          </p:val>
                                        </p:tav>
                                        <p:tav tm="100000">
                                          <p:val>
                                            <p:strVal val="1+ppt_h/2"/>
                                          </p:val>
                                        </p:tav>
                                      </p:tavLst>
                                    </p:anim>
                                    <p:set>
                                      <p:cBhvr>
                                        <p:cTn id="8" dur="1" fill="hold">
                                          <p:stCondLst>
                                            <p:cond delay="499"/>
                                          </p:stCondLst>
                                        </p:cTn>
                                        <p:tgtEl>
                                          <p:spTgt spid="54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p:nvPr>
        </p:nvSpPr>
        <p:spPr/>
        <p:txBody>
          <a:bodyPr/>
          <a:lstStyle/>
          <a:p>
            <a:pPr eaLnBrk="1" hangingPunct="1"/>
            <a:r>
              <a:rPr lang="ar-JO" dirty="0">
                <a:solidFill>
                  <a:schemeClr val="bg1"/>
                </a:solidFill>
                <a:latin typeface="Arial" panose="020B0604020202020204" pitchFamily="34" charset="0"/>
              </a:rPr>
              <a:t>كيف أطلب الغفران؟</a:t>
            </a:r>
            <a:endParaRPr lang="en-US" dirty="0">
              <a:solidFill>
                <a:schemeClr val="bg1"/>
              </a:solidFill>
              <a:latin typeface="Arial" panose="020B0604020202020204" pitchFamily="34" charset="0"/>
            </a:endParaRPr>
          </a:p>
        </p:txBody>
      </p:sp>
      <p:sp>
        <p:nvSpPr>
          <p:cNvPr id="56324" name="Text Box 4"/>
          <p:cNvSpPr txBox="1">
            <a:spLocks noChangeArrowheads="1"/>
          </p:cNvSpPr>
          <p:nvPr/>
        </p:nvSpPr>
        <p:spPr bwMode="auto">
          <a:xfrm>
            <a:off x="533400" y="4724400"/>
            <a:ext cx="8077200" cy="1040285"/>
          </a:xfrm>
          <a:prstGeom prst="rect">
            <a:avLst/>
          </a:prstGeom>
          <a:solidFill>
            <a:schemeClr val="accent2">
              <a:alpha val="70000"/>
            </a:scheme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تذكر أن ردك ليس شأناً شخصياً لكن علنياً يتضمن أشخاصاً كثيرين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فليمون 1-2، 25 (جمع)</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6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eaLnBrk="1" hangingPunct="1"/>
            <a:r>
              <a:rPr lang="ar-JO" dirty="0">
                <a:latin typeface="Arial" panose="020B0604020202020204" pitchFamily="34" charset="0"/>
              </a:rPr>
              <a:t>كيف أطلب الغفران؟</a:t>
            </a:r>
            <a:endParaRPr lang="en-US" dirty="0">
              <a:latin typeface="Arial" panose="020B0604020202020204" pitchFamily="34" charset="0"/>
            </a:endParaRPr>
          </a:p>
        </p:txBody>
      </p:sp>
      <p:sp>
        <p:nvSpPr>
          <p:cNvPr id="199682" name="Text Box 3"/>
          <p:cNvSpPr txBox="1">
            <a:spLocks noChangeArrowheads="1"/>
          </p:cNvSpPr>
          <p:nvPr/>
        </p:nvSpPr>
        <p:spPr bwMode="auto">
          <a:xfrm>
            <a:off x="0" y="1600200"/>
            <a:ext cx="47244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اجعل طلب الغفران علنياً                 كما كانت الإساءة علنية</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الخطايا العلنية تتطلب اعتذاراً علنياً </a:t>
            </a:r>
            <a:r>
              <a:rPr lang="ar-JO" sz="2800" b="1" dirty="0">
                <a:solidFill>
                  <a:srgbClr val="000000"/>
                </a:solidFill>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تي 5: 20)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الخطايا الشخصية تتطلب اعتذاراً </a:t>
            </a:r>
          </a:p>
          <a:p>
            <a:pPr marL="0" marR="0" lvl="0" indent="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شخصياً (مت 18: 15)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99683" name="Picture 4" descr="j015644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2057400"/>
            <a:ext cx="4192588"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ar-JO" sz="4400" dirty="0">
                <a:latin typeface="Arial" panose="020B0604020202020204" pitchFamily="34" charset="0"/>
              </a:rPr>
              <a:t>استرداد العلاقات</a:t>
            </a:r>
            <a:endParaRPr lang="en-US" sz="4400" dirty="0">
              <a:latin typeface="Arial" panose="020B0604020202020204" pitchFamily="34" charset="0"/>
            </a:endParaRPr>
          </a:p>
        </p:txBody>
      </p:sp>
      <p:sp>
        <p:nvSpPr>
          <p:cNvPr id="60419" name="Text Box 3"/>
          <p:cNvSpPr txBox="1">
            <a:spLocks noChangeArrowheads="1"/>
          </p:cNvSpPr>
          <p:nvPr/>
        </p:nvSpPr>
        <p:spPr bwMode="auto">
          <a:xfrm>
            <a:off x="1343245" y="1393825"/>
            <a:ext cx="6487673" cy="1569660"/>
          </a:xfrm>
          <a:prstGeom prst="rect">
            <a:avLst/>
          </a:prstGeom>
          <a:solidFill>
            <a:srgbClr val="660066"/>
          </a:solid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المبدأ العام</a:t>
            </a:r>
            <a:endParaRPr kumimoji="0" lang="en-US"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12: 18</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إن كان ممكناً فحسب طاقتكم سالموا جميع الناس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20" name="Text Box 4"/>
          <p:cNvSpPr txBox="1">
            <a:spLocks noChangeArrowheads="1"/>
          </p:cNvSpPr>
          <p:nvPr/>
        </p:nvSpPr>
        <p:spPr bwMode="auto">
          <a:xfrm>
            <a:off x="0" y="3733800"/>
            <a:ext cx="394652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للمسيء: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5: 23-24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يعقوب 5: 16</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421" name="Text Box 5"/>
          <p:cNvSpPr txBox="1">
            <a:spLocks noChangeArrowheads="1"/>
          </p:cNvSpPr>
          <p:nvPr/>
        </p:nvSpPr>
        <p:spPr bwMode="auto">
          <a:xfrm>
            <a:off x="5257799" y="3705225"/>
            <a:ext cx="3854451"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للمساء إليه: اذهب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 6: 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04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6525" y="3505200"/>
            <a:ext cx="1311275"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4" name="Text Box 7"/>
          <p:cNvSpPr txBox="1">
            <a:spLocks noChangeArrowheads="1"/>
          </p:cNvSpPr>
          <p:nvPr/>
        </p:nvSpPr>
        <p:spPr bwMode="auto">
          <a:xfrm>
            <a:off x="8201025"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fade">
                                      <p:cBhvr>
                                        <p:cTn id="7" dur="2000"/>
                                        <p:tgtEl>
                                          <p:spTgt spid="60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dissolve">
                                      <p:cBhvr>
                                        <p:cTn id="12" dur="5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dissolve">
                                      <p:cBhvr>
                                        <p:cTn id="17" dur="5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419"/>
                                        </p:tgtEl>
                                        <p:attrNameLst>
                                          <p:attrName>style.visibility</p:attrName>
                                        </p:attrNameLst>
                                      </p:cBhvr>
                                      <p:to>
                                        <p:strVal val="visible"/>
                                      </p:to>
                                    </p:set>
                                    <p:animEffect transition="in" filter="dissolve">
                                      <p:cBhvr>
                                        <p:cTn id="2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P spid="60420" grpId="0"/>
      <p:bldP spid="6042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FBF3BB-4F86-514A-9F83-43F0D9D307DE}"/>
              </a:ext>
            </a:extLst>
          </p:cNvPr>
          <p:cNvGrpSpPr/>
          <p:nvPr/>
        </p:nvGrpSpPr>
        <p:grpSpPr>
          <a:xfrm>
            <a:off x="-26988" y="23813"/>
            <a:ext cx="6687220" cy="6834187"/>
            <a:chOff x="-26988" y="23813"/>
            <a:chExt cx="6687220" cy="6834187"/>
          </a:xfrm>
        </p:grpSpPr>
        <p:pic>
          <p:nvPicPr>
            <p:cNvPr id="203777" name="Picture 1" descr="Philemon Become like Those We Res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23813"/>
              <a:ext cx="6288088" cy="683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96819B10-0DA5-844D-8E58-AC0A1C6AAC58}"/>
                </a:ext>
              </a:extLst>
            </p:cNvPr>
            <p:cNvSpPr/>
            <p:nvPr/>
          </p:nvSpPr>
          <p:spPr bwMode="auto">
            <a:xfrm>
              <a:off x="4393022" y="475228"/>
              <a:ext cx="1619138" cy="577508"/>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0" name="Rounded Rectangle 19">
              <a:extLst>
                <a:ext uri="{FF2B5EF4-FFF2-40B4-BE49-F238E27FC236}">
                  <a16:creationId xmlns:a16="http://schemas.microsoft.com/office/drawing/2014/main" id="{60B602E4-F8BC-B24A-B07F-6E7F3866E74B}"/>
                </a:ext>
              </a:extLst>
            </p:cNvPr>
            <p:cNvSpPr/>
            <p:nvPr/>
          </p:nvSpPr>
          <p:spPr bwMode="auto">
            <a:xfrm>
              <a:off x="1680829" y="274394"/>
              <a:ext cx="1004376" cy="791493"/>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1" name="Rounded Rectangle 20">
              <a:extLst>
                <a:ext uri="{FF2B5EF4-FFF2-40B4-BE49-F238E27FC236}">
                  <a16:creationId xmlns:a16="http://schemas.microsoft.com/office/drawing/2014/main" id="{8EEB48C0-0480-5B4E-B4C7-FFDCCA1A7981}"/>
                </a:ext>
              </a:extLst>
            </p:cNvPr>
            <p:cNvSpPr/>
            <p:nvPr/>
          </p:nvSpPr>
          <p:spPr bwMode="auto">
            <a:xfrm>
              <a:off x="58205" y="1433991"/>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2" name="Rounded Rectangle 21">
              <a:extLst>
                <a:ext uri="{FF2B5EF4-FFF2-40B4-BE49-F238E27FC236}">
                  <a16:creationId xmlns:a16="http://schemas.microsoft.com/office/drawing/2014/main" id="{C481C595-02AB-8345-86D8-3D7DD1FD7857}"/>
                </a:ext>
              </a:extLst>
            </p:cNvPr>
            <p:cNvSpPr/>
            <p:nvPr/>
          </p:nvSpPr>
          <p:spPr bwMode="auto">
            <a:xfrm>
              <a:off x="2451956" y="5025923"/>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3" name="Rounded Rectangle 22">
              <a:extLst>
                <a:ext uri="{FF2B5EF4-FFF2-40B4-BE49-F238E27FC236}">
                  <a16:creationId xmlns:a16="http://schemas.microsoft.com/office/drawing/2014/main" id="{E9FA61A4-CAFC-AB49-BB5A-FDD24DF24804}"/>
                </a:ext>
              </a:extLst>
            </p:cNvPr>
            <p:cNvSpPr/>
            <p:nvPr/>
          </p:nvSpPr>
          <p:spPr bwMode="auto">
            <a:xfrm>
              <a:off x="4630790" y="4509452"/>
              <a:ext cx="2029442" cy="57573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4" name="Rounded Rectangle 23">
              <a:extLst>
                <a:ext uri="{FF2B5EF4-FFF2-40B4-BE49-F238E27FC236}">
                  <a16:creationId xmlns:a16="http://schemas.microsoft.com/office/drawing/2014/main" id="{537C871D-4323-9040-90E4-37E46DDC4A7A}"/>
                </a:ext>
              </a:extLst>
            </p:cNvPr>
            <p:cNvSpPr/>
            <p:nvPr/>
          </p:nvSpPr>
          <p:spPr bwMode="auto">
            <a:xfrm>
              <a:off x="2145642" y="1597957"/>
              <a:ext cx="2029442"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5" name="Rounded Rectangle 24">
              <a:extLst>
                <a:ext uri="{FF2B5EF4-FFF2-40B4-BE49-F238E27FC236}">
                  <a16:creationId xmlns:a16="http://schemas.microsoft.com/office/drawing/2014/main" id="{70FCB2F3-D69E-074B-A90F-1F9558FF04C6}"/>
                </a:ext>
              </a:extLst>
            </p:cNvPr>
            <p:cNvSpPr/>
            <p:nvPr/>
          </p:nvSpPr>
          <p:spPr bwMode="auto">
            <a:xfrm>
              <a:off x="479527" y="2181378"/>
              <a:ext cx="1323600" cy="91184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7" name="Rounded Rectangle 26">
              <a:extLst>
                <a:ext uri="{FF2B5EF4-FFF2-40B4-BE49-F238E27FC236}">
                  <a16:creationId xmlns:a16="http://schemas.microsoft.com/office/drawing/2014/main" id="{100F4FDD-8DF4-6545-A9FA-ABEC94D0DD56}"/>
                </a:ext>
              </a:extLst>
            </p:cNvPr>
            <p:cNvSpPr/>
            <p:nvPr/>
          </p:nvSpPr>
          <p:spPr bwMode="auto">
            <a:xfrm rot="2736731">
              <a:off x="1951254" y="3727440"/>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8" name="Rounded Rectangle 27">
              <a:extLst>
                <a:ext uri="{FF2B5EF4-FFF2-40B4-BE49-F238E27FC236}">
                  <a16:creationId xmlns:a16="http://schemas.microsoft.com/office/drawing/2014/main" id="{69956A38-5572-964E-9812-D18C62C9ABC5}"/>
                </a:ext>
              </a:extLst>
            </p:cNvPr>
            <p:cNvSpPr/>
            <p:nvPr/>
          </p:nvSpPr>
          <p:spPr bwMode="auto">
            <a:xfrm rot="2736731">
              <a:off x="2601993" y="3295484"/>
              <a:ext cx="198640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9" name="Rounded Rectangle 28">
              <a:extLst>
                <a:ext uri="{FF2B5EF4-FFF2-40B4-BE49-F238E27FC236}">
                  <a16:creationId xmlns:a16="http://schemas.microsoft.com/office/drawing/2014/main" id="{EA6BA35D-7B0B-4246-B8D8-80144438D3DA}"/>
                </a:ext>
              </a:extLst>
            </p:cNvPr>
            <p:cNvSpPr/>
            <p:nvPr/>
          </p:nvSpPr>
          <p:spPr bwMode="auto">
            <a:xfrm rot="2787863">
              <a:off x="2866510" y="2930567"/>
              <a:ext cx="2990394"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0" name="Rounded Rectangle 29">
              <a:extLst>
                <a:ext uri="{FF2B5EF4-FFF2-40B4-BE49-F238E27FC236}">
                  <a16:creationId xmlns:a16="http://schemas.microsoft.com/office/drawing/2014/main" id="{31765E29-FFC9-6343-8CF4-795C9D2158ED}"/>
                </a:ext>
              </a:extLst>
            </p:cNvPr>
            <p:cNvSpPr/>
            <p:nvPr/>
          </p:nvSpPr>
          <p:spPr bwMode="auto">
            <a:xfrm>
              <a:off x="2097244" y="6237312"/>
              <a:ext cx="2690780" cy="320542"/>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31" name="Rounded Rectangle 30">
              <a:extLst>
                <a:ext uri="{FF2B5EF4-FFF2-40B4-BE49-F238E27FC236}">
                  <a16:creationId xmlns:a16="http://schemas.microsoft.com/office/drawing/2014/main" id="{27D074F4-7E48-C840-BE31-EC5FF7CE5AC5}"/>
                </a:ext>
              </a:extLst>
            </p:cNvPr>
            <p:cNvSpPr/>
            <p:nvPr/>
          </p:nvSpPr>
          <p:spPr bwMode="auto">
            <a:xfrm>
              <a:off x="5078721" y="6126344"/>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26" name="Rounded Rectangle 25">
              <a:extLst>
                <a:ext uri="{FF2B5EF4-FFF2-40B4-BE49-F238E27FC236}">
                  <a16:creationId xmlns:a16="http://schemas.microsoft.com/office/drawing/2014/main" id="{72CAF0C5-F296-874B-A31C-62212608E2D2}"/>
                </a:ext>
              </a:extLst>
            </p:cNvPr>
            <p:cNvSpPr/>
            <p:nvPr/>
          </p:nvSpPr>
          <p:spPr bwMode="auto">
            <a:xfrm>
              <a:off x="1264315" y="2398879"/>
              <a:ext cx="861431" cy="3990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grpSp>
      <p:sp>
        <p:nvSpPr>
          <p:cNvPr id="203778" name="Text Box 7"/>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251</a:t>
            </a:r>
            <a:endParaRPr lang="en-US" b="1" dirty="0">
              <a:latin typeface="Arial" panose="020B0604020202020204" pitchFamily="34" charset="0"/>
              <a:cs typeface="Arial" panose="020B0604020202020204" pitchFamily="34" charset="0"/>
            </a:endParaRPr>
          </a:p>
        </p:txBody>
      </p:sp>
      <p:sp>
        <p:nvSpPr>
          <p:cNvPr id="203779" name="Rectangle 2"/>
          <p:cNvSpPr>
            <a:spLocks noGrp="1" noChangeArrowheads="1"/>
          </p:cNvSpPr>
          <p:nvPr>
            <p:ph type="title"/>
          </p:nvPr>
        </p:nvSpPr>
        <p:spPr>
          <a:xfrm>
            <a:off x="5867400" y="404813"/>
            <a:ext cx="3276600" cy="3671887"/>
          </a:xfrm>
        </p:spPr>
        <p:txBody>
          <a:bodyPr/>
          <a:lstStyle/>
          <a:p>
            <a:pPr eaLnBrk="1" hangingPunct="1"/>
            <a:r>
              <a:rPr lang="ar-JO" dirty="0">
                <a:latin typeface="Arial" panose="020B0604020202020204" pitchFamily="34" charset="0"/>
              </a:rPr>
              <a:t>كيف نصبح مثل أولئك الذين نستاء منهم</a:t>
            </a:r>
            <a:endParaRPr lang="en-US" dirty="0">
              <a:latin typeface="Arial" panose="020B0604020202020204" pitchFamily="34" charset="0"/>
            </a:endParaRPr>
          </a:p>
        </p:txBody>
      </p:sp>
      <p:sp>
        <p:nvSpPr>
          <p:cNvPr id="203780" name="Rectangle 2"/>
          <p:cNvSpPr txBox="1">
            <a:spLocks noChangeArrowheads="1"/>
          </p:cNvSpPr>
          <p:nvPr/>
        </p:nvSpPr>
        <p:spPr bwMode="auto">
          <a:xfrm>
            <a:off x="5988050" y="5805488"/>
            <a:ext cx="3155950" cy="103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بيل جوهارد، معهد مبادئ الحياة الأساسية</a:t>
            </a:r>
            <a:endParaRPr lang="en-US" sz="1800" b="1" dirty="0">
              <a:solidFill>
                <a:schemeClr val="tx2"/>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AB8ED53-153D-DE4A-9751-D4ECF23F009D}"/>
              </a:ext>
            </a:extLst>
          </p:cNvPr>
          <p:cNvSpPr txBox="1">
            <a:spLocks noChangeArrowheads="1"/>
          </p:cNvSpPr>
          <p:nvPr/>
        </p:nvSpPr>
        <p:spPr bwMode="auto">
          <a:xfrm rot="2796338">
            <a:off x="1918906" y="3442689"/>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الأعمال المنظورة</a:t>
            </a:r>
            <a:endParaRPr lang="en-US" sz="1600" b="1" dirty="0">
              <a:solidFill>
                <a:schemeClr val="tx2"/>
              </a:solidFill>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D650A8B5-DEA6-E64B-A451-612CF3FE27DA}"/>
              </a:ext>
            </a:extLst>
          </p:cNvPr>
          <p:cNvSpPr txBox="1">
            <a:spLocks noChangeArrowheads="1"/>
          </p:cNvSpPr>
          <p:nvPr/>
        </p:nvSpPr>
        <p:spPr bwMode="auto">
          <a:xfrm>
            <a:off x="-29641" y="1508940"/>
            <a:ext cx="1073250"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الإبن</a:t>
            </a:r>
            <a:endParaRPr lang="en-US" sz="1800" b="1" dirty="0">
              <a:solidFill>
                <a:schemeClr val="tx2"/>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615F0DBE-F545-DB43-9CD6-1E05731EAB2F}"/>
              </a:ext>
            </a:extLst>
          </p:cNvPr>
          <p:cNvSpPr txBox="1">
            <a:spLocks noChangeArrowheads="1"/>
          </p:cNvSpPr>
          <p:nvPr/>
        </p:nvSpPr>
        <p:spPr bwMode="auto">
          <a:xfrm>
            <a:off x="4481398" y="6211568"/>
            <a:ext cx="2013885"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الأب</a:t>
            </a:r>
            <a:endParaRPr lang="en-US" sz="1800" b="1" dirty="0">
              <a:solidFill>
                <a:schemeClr val="tx2"/>
              </a:solidFill>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E40FD9D2-FCE3-F04A-9F54-4DF0FC6A51BB}"/>
              </a:ext>
            </a:extLst>
          </p:cNvPr>
          <p:cNvSpPr txBox="1">
            <a:spLocks noChangeArrowheads="1"/>
          </p:cNvSpPr>
          <p:nvPr/>
        </p:nvSpPr>
        <p:spPr bwMode="auto">
          <a:xfrm>
            <a:off x="4308460" y="407171"/>
            <a:ext cx="1877855" cy="7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أنت مثل والدك </a:t>
            </a:r>
          </a:p>
          <a:p>
            <a:pPr algn="ctr" eaLnBrk="1" hangingPunct="1"/>
            <a:r>
              <a:rPr lang="ar-JO" sz="1400" b="1" dirty="0">
                <a:solidFill>
                  <a:schemeClr val="tx2"/>
                </a:solidFill>
                <a:latin typeface="Arial" panose="020B0604020202020204" pitchFamily="34" charset="0"/>
                <a:cs typeface="Arial" panose="020B0604020202020204" pitchFamily="34" charset="0"/>
              </a:rPr>
              <a:t>(في المواقف)</a:t>
            </a:r>
            <a:endParaRPr lang="en-US" sz="1400" b="1" dirty="0">
              <a:solidFill>
                <a:schemeClr val="tx2"/>
              </a:solidFill>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77D509B5-906D-FB42-862D-A7E184A4A186}"/>
              </a:ext>
            </a:extLst>
          </p:cNvPr>
          <p:cNvSpPr txBox="1">
            <a:spLocks noChangeArrowheads="1"/>
          </p:cNvSpPr>
          <p:nvPr/>
        </p:nvSpPr>
        <p:spPr bwMode="auto">
          <a:xfrm>
            <a:off x="1146015" y="281031"/>
            <a:ext cx="2013885"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800" b="1" dirty="0">
                <a:solidFill>
                  <a:schemeClr val="tx2"/>
                </a:solidFill>
                <a:latin typeface="Arial" panose="020B0604020202020204" pitchFamily="34" charset="0"/>
                <a:cs typeface="Arial" panose="020B0604020202020204" pitchFamily="34" charset="0"/>
              </a:rPr>
              <a:t>لن أكون مثل </a:t>
            </a:r>
          </a:p>
          <a:p>
            <a:pPr algn="ctr" eaLnBrk="1" hangingPunct="1"/>
            <a:r>
              <a:rPr lang="ar-JO" sz="1800" b="1" dirty="0">
                <a:solidFill>
                  <a:schemeClr val="tx2"/>
                </a:solidFill>
                <a:latin typeface="Arial" panose="020B0604020202020204" pitchFamily="34" charset="0"/>
                <a:cs typeface="Arial" panose="020B0604020202020204" pitchFamily="34" charset="0"/>
              </a:rPr>
              <a:t>أبي أبداً</a:t>
            </a:r>
            <a:endParaRPr lang="en-US" sz="1800" b="1" dirty="0">
              <a:solidFill>
                <a:schemeClr val="tx2"/>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812C2FAD-2262-A142-A6E8-59D058768363}"/>
              </a:ext>
            </a:extLst>
          </p:cNvPr>
          <p:cNvSpPr txBox="1">
            <a:spLocks noChangeArrowheads="1"/>
          </p:cNvSpPr>
          <p:nvPr/>
        </p:nvSpPr>
        <p:spPr bwMode="auto">
          <a:xfrm>
            <a:off x="4629444" y="4365104"/>
            <a:ext cx="1863573" cy="864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(الشرب والإهمال والخيانة، وما إلى ذلك)</a:t>
            </a:r>
            <a:endParaRPr lang="en-US" sz="1600" b="1" dirty="0">
              <a:solidFill>
                <a:schemeClr val="tx2"/>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A1A54EB3-FBE1-AC46-AFB4-877D87A6C9C3}"/>
              </a:ext>
            </a:extLst>
          </p:cNvPr>
          <p:cNvSpPr txBox="1">
            <a:spLocks noChangeArrowheads="1"/>
          </p:cNvSpPr>
          <p:nvPr/>
        </p:nvSpPr>
        <p:spPr bwMode="auto">
          <a:xfrm>
            <a:off x="2165325" y="1412776"/>
            <a:ext cx="1830611"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كان يركز على جانب واحد من التركيز العاطفي</a:t>
            </a:r>
            <a:endParaRPr lang="en-US" sz="1400" b="1" dirty="0">
              <a:solidFill>
                <a:schemeClr val="tx2"/>
              </a:solidFill>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57FEF238-1F43-3B47-BD9A-4112E66AF514}"/>
              </a:ext>
            </a:extLst>
          </p:cNvPr>
          <p:cNvSpPr txBox="1">
            <a:spLocks noChangeArrowheads="1"/>
          </p:cNvSpPr>
          <p:nvPr/>
        </p:nvSpPr>
        <p:spPr bwMode="auto">
          <a:xfrm>
            <a:off x="395536" y="2081436"/>
            <a:ext cx="1517889"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لم يدرك أن هناك جانباً آخر أيضاً</a:t>
            </a:r>
            <a:endParaRPr lang="en-US" sz="1400" b="1" dirty="0">
              <a:solidFill>
                <a:schemeClr val="tx2"/>
              </a:solidFill>
              <a:latin typeface="Arial" panose="020B0604020202020204" pitchFamily="34" charset="0"/>
              <a:cs typeface="Arial" panose="020B0604020202020204" pitchFamily="34" charset="0"/>
            </a:endParaRPr>
          </a:p>
        </p:txBody>
      </p:sp>
      <p:sp>
        <p:nvSpPr>
          <p:cNvPr id="15" name="Rectangle 2">
            <a:extLst>
              <a:ext uri="{FF2B5EF4-FFF2-40B4-BE49-F238E27FC236}">
                <a16:creationId xmlns:a16="http://schemas.microsoft.com/office/drawing/2014/main" id="{E98CB925-DA83-4240-901B-3291911363F6}"/>
              </a:ext>
            </a:extLst>
          </p:cNvPr>
          <p:cNvSpPr txBox="1">
            <a:spLocks noChangeArrowheads="1"/>
          </p:cNvSpPr>
          <p:nvPr/>
        </p:nvSpPr>
        <p:spPr bwMode="auto">
          <a:xfrm>
            <a:off x="2195736" y="4725144"/>
            <a:ext cx="2339752" cy="1131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(المرارة، الأنانية، الكبرياء، التركيز على الذات، الخ.)</a:t>
            </a:r>
            <a:endParaRPr lang="en-US" sz="1400" b="1" dirty="0">
              <a:solidFill>
                <a:schemeClr val="tx2"/>
              </a:solidFill>
              <a:latin typeface="Arial" panose="020B0604020202020204" pitchFamily="34" charset="0"/>
              <a:cs typeface="Arial" panose="020B0604020202020204" pitchFamily="34" charset="0"/>
            </a:endParaRPr>
          </a:p>
        </p:txBody>
      </p:sp>
      <p:sp>
        <p:nvSpPr>
          <p:cNvPr id="16" name="Rectangle 2">
            <a:extLst>
              <a:ext uri="{FF2B5EF4-FFF2-40B4-BE49-F238E27FC236}">
                <a16:creationId xmlns:a16="http://schemas.microsoft.com/office/drawing/2014/main" id="{CC20D9FB-2BA3-E848-986A-A253353A76C4}"/>
              </a:ext>
            </a:extLst>
          </p:cNvPr>
          <p:cNvSpPr txBox="1">
            <a:spLocks noChangeArrowheads="1"/>
          </p:cNvSpPr>
          <p:nvPr/>
        </p:nvSpPr>
        <p:spPr bwMode="auto">
          <a:xfrm>
            <a:off x="1895550" y="6111403"/>
            <a:ext cx="3077384" cy="48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400" b="1" dirty="0">
                <a:solidFill>
                  <a:schemeClr val="tx2"/>
                </a:solidFill>
                <a:latin typeface="Arial" panose="020B0604020202020204" pitchFamily="34" charset="0"/>
                <a:cs typeface="Arial" panose="020B0604020202020204" pitchFamily="34" charset="0"/>
              </a:rPr>
              <a:t>مثل – مقياس المقارنة</a:t>
            </a:r>
            <a:endParaRPr lang="en-US" sz="1400" b="1" dirty="0">
              <a:solidFill>
                <a:schemeClr val="tx2"/>
              </a:solidFill>
              <a:latin typeface="Arial" panose="020B0604020202020204" pitchFamily="34" charset="0"/>
              <a:cs typeface="Arial" panose="020B0604020202020204" pitchFamily="34" charset="0"/>
            </a:endParaRPr>
          </a:p>
        </p:txBody>
      </p:sp>
      <p:sp>
        <p:nvSpPr>
          <p:cNvPr id="17" name="Rectangle 2">
            <a:extLst>
              <a:ext uri="{FF2B5EF4-FFF2-40B4-BE49-F238E27FC236}">
                <a16:creationId xmlns:a16="http://schemas.microsoft.com/office/drawing/2014/main" id="{063D62E7-11A5-0044-A4FD-DE27FD0C2B33}"/>
              </a:ext>
            </a:extLst>
          </p:cNvPr>
          <p:cNvSpPr txBox="1">
            <a:spLocks noChangeArrowheads="1"/>
          </p:cNvSpPr>
          <p:nvPr/>
        </p:nvSpPr>
        <p:spPr bwMode="auto">
          <a:xfrm rot="2796338">
            <a:off x="1396939" y="3826695"/>
            <a:ext cx="3382037"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المواقف الجذرية</a:t>
            </a:r>
            <a:endParaRPr lang="en-US" sz="1600" b="1" dirty="0">
              <a:solidFill>
                <a:schemeClr val="tx2"/>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447610E-3AD7-0B4C-932A-A0FFCF8304F6}"/>
              </a:ext>
            </a:extLst>
          </p:cNvPr>
          <p:cNvSpPr txBox="1">
            <a:spLocks noChangeArrowheads="1"/>
          </p:cNvSpPr>
          <p:nvPr/>
        </p:nvSpPr>
        <p:spPr bwMode="auto">
          <a:xfrm rot="2796338">
            <a:off x="2371996" y="3159891"/>
            <a:ext cx="4123254" cy="24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1600" b="1" dirty="0">
                <a:solidFill>
                  <a:schemeClr val="tx2"/>
                </a:solidFill>
                <a:latin typeface="Arial" panose="020B0604020202020204" pitchFamily="34" charset="0"/>
                <a:cs typeface="Arial" panose="020B0604020202020204" pitchFamily="34" charset="0"/>
              </a:rPr>
              <a:t>التركيز العاطفي على الأب</a:t>
            </a:r>
            <a:endParaRPr lang="en-US" sz="1600" b="1"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7791450" y="152400"/>
            <a:ext cx="132600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248-250</a:t>
            </a:r>
            <a:endParaRPr lang="en-US" b="1" dirty="0">
              <a:solidFill>
                <a:schemeClr val="bg1"/>
              </a:solidFill>
              <a:latin typeface="Arial" panose="020B0604020202020204" pitchFamily="34" charset="0"/>
              <a:cs typeface="Arial" panose="020B0604020202020204" pitchFamily="34" charset="0"/>
            </a:endParaRPr>
          </a:p>
        </p:txBody>
      </p:sp>
      <p:sp>
        <p:nvSpPr>
          <p:cNvPr id="68611" name="Text Box 3"/>
          <p:cNvSpPr txBox="1">
            <a:spLocks noChangeArrowheads="1"/>
          </p:cNvSpPr>
          <p:nvPr/>
        </p:nvSpPr>
        <p:spPr bwMode="auto">
          <a:xfrm>
            <a:off x="457200" y="1105545"/>
            <a:ext cx="8153400" cy="1107996"/>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(1-3) يقدم بولس نفسه ككاتب مع تيموثاوس، مخاطباً فليمون وزوجته وابنه وكنيسته البيتية، ويتمنى لهم نعمة وسلام الله ليضع النغمة التي سيتبعها في طلبه القادم من أجل أنسيمس.</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68612" name="Text Box 4"/>
          <p:cNvSpPr txBox="1">
            <a:spLocks noChangeArrowheads="1"/>
          </p:cNvSpPr>
          <p:nvPr/>
        </p:nvSpPr>
        <p:spPr bwMode="auto">
          <a:xfrm>
            <a:off x="457200" y="2857365"/>
            <a:ext cx="8229600" cy="769441"/>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(4-7) يصلي بولس ويثني على محبة وإيمان فليمون في شكر حقيقي ليشجع فليمون على إظهار نفس هذه الصفات تجاه أنسيمس، عبده الهارب ولكنه صار التائب.</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3" name="Text Box 5"/>
          <p:cNvSpPr txBox="1">
            <a:spLocks noChangeArrowheads="1"/>
          </p:cNvSpPr>
          <p:nvPr/>
        </p:nvSpPr>
        <p:spPr bwMode="auto">
          <a:xfrm>
            <a:off x="457200" y="4270630"/>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200" b="1" dirty="0">
                <a:solidFill>
                  <a:srgbClr val="000000"/>
                </a:solidFill>
                <a:latin typeface="Arial" panose="020B0604020202020204" pitchFamily="34" charset="0"/>
                <a:ea typeface="SimSun" charset="0"/>
                <a:cs typeface="Arial" panose="020B0604020202020204" pitchFamily="34" charset="0"/>
              </a:rPr>
              <a:t>(8-21) يقدم بولس مطالبة عامة إلى فليمون لتقديم الرحمة إلى أنسيمس، ويذكر الأسباب لإرساله إلى فليمون ويقدم طلباً خاصاً أن يتم مسامحة أنسيمس بالكامل لفعلته السيئة.</a:t>
            </a:r>
            <a:endParaRPr lang="en-US" sz="2200" dirty="0">
              <a:solidFill>
                <a:srgbClr val="000000"/>
              </a:solidFill>
              <a:latin typeface="Arial" panose="020B0604020202020204" pitchFamily="34" charset="0"/>
              <a:ea typeface="SimSun" charset="0"/>
              <a:cs typeface="Arial" panose="020B0604020202020204" pitchFamily="34" charset="0"/>
            </a:endParaRPr>
          </a:p>
        </p:txBody>
      </p:sp>
      <p:sp>
        <p:nvSpPr>
          <p:cNvPr id="68614" name="Text Box 6"/>
          <p:cNvSpPr txBox="1">
            <a:spLocks noChangeArrowheads="1"/>
          </p:cNvSpPr>
          <p:nvPr/>
        </p:nvSpPr>
        <p:spPr bwMode="auto">
          <a:xfrm>
            <a:off x="457200" y="5683895"/>
            <a:ext cx="8229600" cy="769441"/>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altLang="zh-CN" sz="2200" b="1" dirty="0">
                <a:solidFill>
                  <a:srgbClr val="000000"/>
                </a:solidFill>
                <a:latin typeface="Arial" panose="020B0604020202020204" pitchFamily="34" charset="0"/>
                <a:ea typeface="SimSun" charset="0"/>
                <a:cs typeface="Arial" panose="020B0604020202020204" pitchFamily="34" charset="0"/>
              </a:rPr>
              <a:t>(22-25) يطلب بولس التحضير لزيارته المرتقبة، ويرسل التحيات من شركائه ويبارك الكنيسة  لتعزيز الطبيعة العامة لقرار فليمون والتذكير بقدرة الله على تلبية نداءه.</a:t>
            </a:r>
            <a:endParaRPr lang="en-US" altLang="zh-CN" sz="2200" b="1" dirty="0">
              <a:solidFill>
                <a:srgbClr val="000000"/>
              </a:solidFill>
              <a:latin typeface="Arial" panose="020B0604020202020204" pitchFamily="34" charset="0"/>
              <a:ea typeface="SimSun" charset="0"/>
              <a:cs typeface="Arial" panose="020B0604020202020204" pitchFamily="34" charset="0"/>
            </a:endParaRPr>
          </a:p>
        </p:txBody>
      </p:sp>
      <p:sp>
        <p:nvSpPr>
          <p:cNvPr id="220167" name="Rectangle 7"/>
          <p:cNvSpPr>
            <a:spLocks noGrp="1" noChangeArrowheads="1"/>
          </p:cNvSpPr>
          <p:nvPr>
            <p:ph type="title" idx="4294967295"/>
          </p:nvPr>
        </p:nvSpPr>
        <p:spPr>
          <a:xfrm>
            <a:off x="2971800" y="90488"/>
            <a:ext cx="2362200" cy="519112"/>
          </a:xfrm>
          <a:solidFill>
            <a:schemeClr val="tx1"/>
          </a:soli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ppt_x"/>
                                          </p:val>
                                        </p:tav>
                                        <p:tav tm="100000">
                                          <p:val>
                                            <p:strVal val="#ppt_x"/>
                                          </p:val>
                                        </p:tav>
                                      </p:tavLst>
                                    </p:anim>
                                    <p:anim calcmode="lin" valueType="num">
                                      <p:cBhvr additive="base">
                                        <p:cTn id="8" dur="500" fill="hold"/>
                                        <p:tgtEl>
                                          <p:spTgt spid="6861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ppt_x"/>
                                          </p:val>
                                        </p:tav>
                                        <p:tav tm="100000">
                                          <p:val>
                                            <p:strVal val="#ppt_x"/>
                                          </p:val>
                                        </p:tav>
                                      </p:tavLst>
                                    </p:anim>
                                    <p:anim calcmode="lin" valueType="num">
                                      <p:cBhvr additive="base">
                                        <p:cTn id="14"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ppt_x"/>
                                          </p:val>
                                        </p:tav>
                                        <p:tav tm="100000">
                                          <p:val>
                                            <p:strVal val="#ppt_x"/>
                                          </p:val>
                                        </p:tav>
                                      </p:tavLst>
                                    </p:anim>
                                    <p:anim calcmode="lin" valueType="num">
                                      <p:cBhvr additive="base">
                                        <p:cTn id="20" dur="500" fill="hold"/>
                                        <p:tgtEl>
                                          <p:spTgt spid="6861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8614"/>
                                        </p:tgtEl>
                                        <p:attrNameLst>
                                          <p:attrName>style.visibility</p:attrName>
                                        </p:attrNameLst>
                                      </p:cBhvr>
                                      <p:to>
                                        <p:strVal val="visible"/>
                                      </p:to>
                                    </p:set>
                                    <p:anim calcmode="lin" valueType="num">
                                      <p:cBhvr additive="base">
                                        <p:cTn id="25" dur="500" fill="hold"/>
                                        <p:tgtEl>
                                          <p:spTgt spid="68614"/>
                                        </p:tgtEl>
                                        <p:attrNameLst>
                                          <p:attrName>ppt_x</p:attrName>
                                        </p:attrNameLst>
                                      </p:cBhvr>
                                      <p:tavLst>
                                        <p:tav tm="0">
                                          <p:val>
                                            <p:strVal val="#ppt_x"/>
                                          </p:val>
                                        </p:tav>
                                        <p:tav tm="100000">
                                          <p:val>
                                            <p:strVal val="#ppt_x"/>
                                          </p:val>
                                        </p:tav>
                                      </p:tavLst>
                                    </p:anim>
                                    <p:anim calcmode="lin" valueType="num">
                                      <p:cBhvr additive="base">
                                        <p:cTn id="26" dur="500" fill="hold"/>
                                        <p:tgtEl>
                                          <p:spTgt spid="68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P spid="68612" grpId="0" animBg="1" autoUpdateAnimBg="0"/>
      <p:bldP spid="68613" grpId="0" animBg="1" autoUpdateAnimBg="0"/>
      <p:bldP spid="68614"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4965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575" y="765175"/>
            <a:ext cx="915511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Rectangle 2"/>
          <p:cNvSpPr>
            <a:spLocks noGrp="1" noChangeArrowheads="1"/>
          </p:cNvSpPr>
          <p:nvPr>
            <p:ph type="title"/>
          </p:nvPr>
        </p:nvSpPr>
        <p:spPr>
          <a:xfrm>
            <a:off x="0" y="0"/>
            <a:ext cx="9144000" cy="836613"/>
          </a:xfrm>
          <a:solidFill>
            <a:schemeClr val="tx1"/>
          </a:solidFill>
        </p:spPr>
        <p:txBody>
          <a:bodyPr/>
          <a:lstStyle/>
          <a:p>
            <a:pPr eaLnBrk="1" hangingPunct="1"/>
            <a:r>
              <a:rPr lang="ar-JO" dirty="0">
                <a:solidFill>
                  <a:srgbClr val="FFFFFF"/>
                </a:solidFill>
                <a:latin typeface="Arial" panose="020B0604020202020204" pitchFamily="34" charset="0"/>
              </a:rPr>
              <a:t>أعضاء مجموعة فليمون</a:t>
            </a:r>
            <a:endParaRPr lang="en-US" dirty="0">
              <a:solidFill>
                <a:srgbClr val="FFFFFF"/>
              </a:solidFill>
              <a:latin typeface="Arial" panose="020B0604020202020204" pitchFamily="34" charset="0"/>
            </a:endParaRPr>
          </a:p>
        </p:txBody>
      </p:sp>
      <p:sp>
        <p:nvSpPr>
          <p:cNvPr id="222211" name="Rectangle 3"/>
          <p:cNvSpPr>
            <a:spLocks noGrp="1" noChangeArrowheads="1"/>
          </p:cNvSpPr>
          <p:nvPr>
            <p:ph type="body" sz="half" idx="1"/>
          </p:nvPr>
        </p:nvSpPr>
        <p:spPr>
          <a:xfrm>
            <a:off x="914400" y="1600200"/>
            <a:ext cx="4038600" cy="4525963"/>
          </a:xfrm>
        </p:spPr>
        <p:txBody>
          <a:bodyPr/>
          <a:lstStyle/>
          <a:p>
            <a:pPr algn="r" rtl="1" eaLnBrk="1" hangingPunct="1"/>
            <a:r>
              <a:rPr lang="ar-JO" dirty="0"/>
              <a:t>وليم هينغ</a:t>
            </a:r>
            <a:endParaRPr lang="en-US" dirty="0"/>
          </a:p>
          <a:p>
            <a:pPr algn="r" rtl="1" eaLnBrk="1" hangingPunct="1"/>
            <a:r>
              <a:rPr lang="ar-JO" dirty="0"/>
              <a:t>بريسكالي آخوم</a:t>
            </a:r>
            <a:endParaRPr lang="en-US" dirty="0"/>
          </a:p>
          <a:p>
            <a:pPr algn="r" rtl="1" eaLnBrk="1" hangingPunct="1"/>
            <a:r>
              <a:rPr lang="ar-JO" dirty="0"/>
              <a:t>كارولين تشيو</a:t>
            </a:r>
            <a:endParaRPr lang="en-US" dirty="0"/>
          </a:p>
          <a:p>
            <a:pPr algn="r" rtl="1" eaLnBrk="1" hangingPunct="1"/>
            <a:r>
              <a:rPr lang="ar-JO" dirty="0"/>
              <a:t>فنسنت ليم</a:t>
            </a:r>
            <a:endParaRPr lang="en-US" dirty="0"/>
          </a:p>
          <a:p>
            <a:pPr algn="r" rtl="1" eaLnBrk="1" hangingPunct="1"/>
            <a:r>
              <a:rPr lang="ar-JO" dirty="0"/>
              <a:t>إريك تشونغ</a:t>
            </a:r>
            <a:endParaRPr lang="en-US" dirty="0"/>
          </a:p>
          <a:p>
            <a:pPr algn="r" rtl="1" eaLnBrk="1" hangingPunct="1"/>
            <a:r>
              <a:rPr lang="ar-JO" dirty="0"/>
              <a:t>نغ وي هوا</a:t>
            </a:r>
            <a:endParaRPr lang="en-US" dirty="0"/>
          </a:p>
          <a:p>
            <a:pPr algn="r" rtl="1" eaLnBrk="1" hangingPunct="1"/>
            <a:r>
              <a:rPr lang="ar-JO" dirty="0"/>
              <a:t>فكتور</a:t>
            </a:r>
            <a:endParaRPr lang="en-US" dirty="0"/>
          </a:p>
          <a:p>
            <a:pPr algn="r" rtl="1" eaLnBrk="1" hangingPunct="1"/>
            <a:r>
              <a:rPr lang="ar-JO" dirty="0"/>
              <a:t>يو بن بن</a:t>
            </a:r>
            <a:endParaRPr lang="en-US" dirty="0"/>
          </a:p>
          <a:p>
            <a:pPr algn="r" rtl="1" eaLnBrk="1" hangingPunct="1"/>
            <a:r>
              <a:rPr lang="ar-JO" dirty="0"/>
              <a:t>آندرو ليم</a:t>
            </a:r>
            <a:endParaRPr lang="en-US" dirty="0"/>
          </a:p>
          <a:p>
            <a:pPr algn="r" rtl="1" eaLnBrk="1" hangingPunct="1"/>
            <a:endParaRPr lang="en-US" dirty="0"/>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t="32481" r="23968" b="6256"/>
          <a:stretch/>
        </p:blipFill>
        <p:spPr bwMode="auto">
          <a:xfrm>
            <a:off x="3396288" y="156671"/>
            <a:ext cx="5747712" cy="6544658"/>
          </a:xfrm>
          <a:prstGeom prst="rect">
            <a:avLst/>
          </a:prstGeom>
          <a:noFill/>
          <a:ln>
            <a:noFill/>
          </a:ln>
        </p:spPr>
      </p:pic>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38425"/>
            <a:ext cx="3275856"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رسالة حب لفليمون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أنسيمس يصبح مسيحيا</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endPar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طلب تبرئة أنسيمس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التوقع من قبل بولس</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7306" y="4809192"/>
            <a:ext cx="4300538" cy="95385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l" defTabSz="914400" rtl="0" eaLnBrk="1" fontAlgn="base" latinLnBrk="0" hangingPunct="1">
              <a:lnSpc>
                <a:spcPct val="90000"/>
              </a:lnSpc>
              <a:spcBef>
                <a:spcPct val="0"/>
              </a:spcBef>
              <a:spcAft>
                <a:spcPct val="0"/>
              </a:spcAft>
              <a:buClrTx/>
              <a:buSzTx/>
              <a:buFontTx/>
              <a:buNone/>
              <a:tabLst/>
              <a:defRPr/>
            </a:pPr>
            <a:r>
              <a:rPr kumimoji="0" lang="ar-SA" sz="6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فليمون</a:t>
            </a:r>
            <a:endParaRPr kumimoji="0" lang="en-US" sz="13800" u="none" strike="noStrike" kern="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3396288" y="638425"/>
            <a:ext cx="1319728" cy="2070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1-7</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8-14</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15-20</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21-25</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51271" y="0"/>
            <a:ext cx="1522130" cy="61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rPr>
              <a:t>الأعداد</a:t>
            </a:r>
            <a:endParaRPr kumimoji="0" lang="en-US" sz="32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707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987645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نستطيع أن نغفر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للآخرين</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عندما نرى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كيف يغفر </a:t>
            </a:r>
            <a:r>
              <a:rPr kumimoji="0" lang="ar-JO" sz="48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لنا</a:t>
            </a:r>
            <a:r>
              <a:rPr kumimoji="0" lang="ar-JO"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الله</a:t>
            </a:r>
            <a:endParaRPr kumimoji="0" lang="en-US" sz="48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7736CD39-883C-974F-9DA6-6272FCDF60B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139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23000">
              <a:srgbClr val="D3ADFF"/>
            </a:gs>
            <a:gs pos="100000">
              <a:schemeClr val="accent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71600"/>
            <a:ext cx="9150350" cy="498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00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يقدم بولس عدة أسباب لأهمية المغفرة:</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يقوي الصداقات (الآيات ٨-١١ ، ١٧-٢٠).١</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استعادة العلاقات تجعل الناس أكثر مساعده (العدد 11).٢</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يشمل قلب الفرد (الآية ١٢).٣</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إن التضحية التي يتطلبها الغفران مؤلمة لكنها جيدة لنا (الآيات ١٣ ، ١٨ - ١٩ أ).٤</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يظهر التواضع لأنه يجب أن يكون طواعياً وليس قسرياً (الآيات ١٤-٢١).٥</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الغفران  يذكر الفرد أن الله يتحكم في الأحداث المؤلمة (الآيات ١٥ ، ١٦).٦</a:t>
            </a:r>
          </a:p>
          <a:p>
            <a:pPr lvl="0" indent="-342000" eaLnBrk="1" hangingPunct="1">
              <a:defRPr/>
            </a:pPr>
            <a:endParaRPr lang="ar-EG" sz="2000" b="1" dirty="0">
              <a:solidFill>
                <a:srgbClr val="000000"/>
              </a:solidFill>
              <a:latin typeface="Arial" panose="020B0604020202020204" pitchFamily="34" charset="0"/>
              <a:cs typeface="Arial" panose="020B0604020202020204" pitchFamily="34" charset="0"/>
            </a:endParaRPr>
          </a:p>
          <a:p>
            <a:pPr lvl="0" indent="-342000" eaLnBrk="1" hangingPunct="1">
              <a:defRPr/>
            </a:pPr>
            <a:r>
              <a:rPr lang="ar-EG" sz="2000" b="1" dirty="0">
                <a:solidFill>
                  <a:srgbClr val="000000"/>
                </a:solidFill>
                <a:latin typeface="Arial" panose="020B0604020202020204" pitchFamily="34" charset="0"/>
                <a:cs typeface="Arial" panose="020B0604020202020204" pitchFamily="34" charset="0"/>
              </a:rPr>
              <a:t>مسامحة الآخرين يذكرنا بمسامحة الله لنا (آية ١٩ ب)٧٠</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5843" name="Picture 3" descr=", pair,dual,two,hyacinth,violet,floral, Purple Hyacinth, Taken, at, the, Botanical, Gardens, in, Norfolk,, Virginia.">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1569492"/>
            <a:ext cx="8278676" cy="5283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 pair,dual,two,hyacinth,violet,floral, Purple Hyacinth, Taken, at, the, Botanical, Gardens, in, Norfolk,, Virginia.">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1800" y="114300"/>
            <a:ext cx="220980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Rectangle 5"/>
          <p:cNvSpPr>
            <a:spLocks noGrp="1" noChangeArrowheads="1"/>
          </p:cNvSpPr>
          <p:nvPr>
            <p:ph type="title"/>
          </p:nvPr>
        </p:nvSpPr>
        <p:spPr>
          <a:xfrm>
            <a:off x="220663" y="4763"/>
            <a:ext cx="7375525" cy="831850"/>
          </a:xfrm>
        </p:spPr>
        <p:txBody>
          <a:bodyPr/>
          <a:lstStyle/>
          <a:p>
            <a:pPr eaLnBrk="1" hangingPunct="1"/>
            <a:r>
              <a:rPr lang="ar-EG" dirty="0">
                <a:latin typeface="Arial" panose="020B0604020202020204" pitchFamily="34" charset="0"/>
              </a:rPr>
              <a:t>. صفات .</a:t>
            </a:r>
            <a:endParaRPr lang="en-US" dirty="0">
              <a:latin typeface="Arial" panose="020B0604020202020204" pitchFamily="34" charset="0"/>
            </a:endParaRPr>
          </a:p>
        </p:txBody>
      </p:sp>
      <p:sp>
        <p:nvSpPr>
          <p:cNvPr id="165894" name="Text Box 7"/>
          <p:cNvSpPr txBox="1">
            <a:spLocks noChangeArrowheads="1"/>
          </p:cNvSpPr>
          <p:nvPr/>
        </p:nvSpPr>
        <p:spPr bwMode="auto">
          <a:xfrm>
            <a:off x="8002588" y="2286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8" name="Rectangle 6"/>
          <p:cNvSpPr>
            <a:spLocks noChangeArrowheads="1"/>
          </p:cNvSpPr>
          <p:nvPr/>
        </p:nvSpPr>
        <p:spPr bwMode="auto">
          <a:xfrm>
            <a:off x="655638" y="849313"/>
            <a:ext cx="65071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0" algn="ctr" eaLnBrk="1" hangingPunct="1">
              <a:defRPr/>
            </a:pPr>
            <a:r>
              <a:rPr lang="ar-EG" sz="2000" b="1" dirty="0">
                <a:solidFill>
                  <a:srgbClr val="000000"/>
                </a:solidFill>
                <a:latin typeface="Arial" panose="020B0604020202020204" pitchFamily="34" charset="0"/>
                <a:cs typeface="Arial" panose="020B0604020202020204" pitchFamily="34" charset="0"/>
              </a:rPr>
              <a:t>معنى زهرة صفير الأرجواني:</a:t>
            </a:r>
          </a:p>
          <a:p>
            <a:pPr lvl="0" algn="ctr" eaLnBrk="1" hangingPunct="1">
              <a:defRPr/>
            </a:pPr>
            <a:r>
              <a:rPr lang="ar-EG" sz="2000" b="1" dirty="0">
                <a:solidFill>
                  <a:srgbClr val="000000"/>
                </a:solidFill>
                <a:latin typeface="Arial" panose="020B0604020202020204" pitchFamily="34" charset="0"/>
                <a:cs typeface="Arial" panose="020B0604020202020204" pitchFamily="34" charset="0"/>
              </a:rPr>
              <a:t>"أنا آسف ، أرجوك سامحني ، الأسف"</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20B8B01F-585D-DF4C-8AB0-48DBC1428D99}"/>
              </a:ext>
            </a:extLst>
          </p:cNvPr>
          <p:cNvSpPr txBox="1">
            <a:spLocks noChangeArrowheads="1"/>
          </p:cNvSpPr>
          <p:nvPr/>
        </p:nvSpPr>
        <p:spPr bwMode="auto">
          <a:xfrm rot="21222236">
            <a:off x="-701714" y="409983"/>
            <a:ext cx="437292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050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2000"/>
                                        <p:tgtEl>
                                          <p:spTgt spid="358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843"/>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fade">
                                      <p:cBhvr>
                                        <p:cTn id="22" dur="2000"/>
                                        <p:tgtEl>
                                          <p:spTgt spid="3584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cs typeface="Arial" panose="020B0604020202020204" pitchFamily="34" charset="0"/>
              </a:rPr>
              <a:t>التطبيق</a:t>
            </a:r>
            <a:endParaRPr lang="en-US" dirty="0">
              <a:cs typeface="Arial" panose="020B0604020202020204" pitchFamily="34" charset="0"/>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83302" name="Picture 23"/>
          <p:cNvPicPr>
            <a:picLocks noChangeAspect="1"/>
          </p:cNvPicPr>
          <p:nvPr/>
        </p:nvPicPr>
        <p:blipFill>
          <a:blip r:embed="rId3">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
            <a:extLst>
              <a:ext uri="{FF2B5EF4-FFF2-40B4-BE49-F238E27FC236}">
                <a16:creationId xmlns:a16="http://schemas.microsoft.com/office/drawing/2014/main" id="{C17B95A5-4DF8-D01B-9086-7A7D6519FEA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من تتصل الآن بشكل أفضل؟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فليمون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أنسيمس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بولس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l" defTabSz="628650" rtl="0" eaLnBrk="1" fontAlgn="base" latinLnBrk="0" hangingPunct="1">
              <a:lnSpc>
                <a:spcPct val="80000"/>
              </a:lnSpc>
              <a:spcBef>
                <a:spcPct val="0"/>
              </a:spcBef>
              <a:spcAft>
                <a:spcPct val="0"/>
              </a:spcAft>
              <a:buClrTx/>
              <a:buSzTx/>
              <a:buFontTx/>
              <a:buAutoNum type="arabicPeriod"/>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62865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2779"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المغفرة</a:t>
            </a:r>
            <a:endParaRPr lang="en-US"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29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dirty="0">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dirty="0"/>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87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295400" y="228600"/>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SA"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المشاركة الحقيقية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838200" y="914400"/>
            <a:ext cx="7929563"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شركة إيمانك (ع 6)</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التلمذه تتضمن المشاركة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المشاركة في المسيح تتضمن المشاركة مع بعضنا البعض</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 الشركة الحقيقية تعني المشاركة المتبادلة في مغفرة المسيح والمصالحة</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إن الشركة الحقيقية تعزز خير الجميع</a:t>
            </a:r>
          </a:p>
          <a:p>
            <a:pPr marL="273050" lvl="0" indent="-273050" algn="r" rtl="1">
              <a:spcBef>
                <a:spcPct val="50000"/>
              </a:spcBef>
              <a:buFontTx/>
              <a:buChar char="•"/>
              <a:defRPr/>
            </a:pPr>
            <a:r>
              <a:rPr lang="ar-EG" altLang="ja-JP" b="1" dirty="0">
                <a:solidFill>
                  <a:srgbClr val="000000"/>
                </a:solidFill>
                <a:latin typeface="Arial" panose="020B0604020202020204" pitchFamily="34" charset="0"/>
                <a:cs typeface="Arial" panose="020B0604020202020204" pitchFamily="34" charset="0"/>
              </a:rPr>
              <a:t>يتضمن ذلك تغيير المفاهيم والعمل وفق</a:t>
            </a:r>
            <a:r>
              <a:rPr lang="ar-JO" altLang="ja-JP" b="1" dirty="0">
                <a:solidFill>
                  <a:srgbClr val="000000"/>
                </a:solidFill>
                <a:latin typeface="Arial" panose="020B0604020202020204" pitchFamily="34" charset="0"/>
                <a:cs typeface="Arial" panose="020B0604020202020204" pitchFamily="34" charset="0"/>
              </a:rPr>
              <a:t>اً</a:t>
            </a:r>
            <a:r>
              <a:rPr lang="ar-EG" altLang="ja-JP" b="1" dirty="0">
                <a:solidFill>
                  <a:srgbClr val="000000"/>
                </a:solidFill>
                <a:latin typeface="Arial" panose="020B0604020202020204" pitchFamily="34" charset="0"/>
                <a:cs typeface="Arial" panose="020B0604020202020204" pitchFamily="34" charset="0"/>
              </a:rPr>
              <a:t> لذلك</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1443236" y="4415046"/>
            <a:ext cx="4309864"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هذه الرسالة مثال جيد على:</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3 ديون مستحقة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انعكاسات قوية</a:t>
            </a:r>
          </a:p>
          <a:p>
            <a:pPr marL="273050" lvl="0" indent="-273050" algn="r" rtl="1">
              <a:spcBef>
                <a:spcPct val="50000"/>
              </a:spcBef>
              <a:defRPr/>
            </a:pPr>
            <a:r>
              <a:rPr lang="ar-EG" b="1" dirty="0">
                <a:solidFill>
                  <a:srgbClr val="000000"/>
                </a:solidFill>
                <a:latin typeface="Arial" panose="020B0604020202020204" pitchFamily="34" charset="0"/>
                <a:cs typeface="Arial" panose="020B0604020202020204" pitchFamily="34" charset="0"/>
              </a:rPr>
              <a:t>النتيجة</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5828" name="TextBox 4"/>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058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27763" y="4581525"/>
            <a:ext cx="254000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16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79">
                                            <p:txEl>
                                              <p:pRg st="5" end="5"/>
                                            </p:txEl>
                                          </p:spTgt>
                                        </p:tgtEl>
                                        <p:attrNameLst>
                                          <p:attrName>style.visibility</p:attrName>
                                        </p:attrNameLst>
                                      </p:cBhvr>
                                      <p:to>
                                        <p:strVal val="visible"/>
                                      </p:to>
                                    </p:set>
                                    <p:anim calcmode="lin" valueType="num">
                                      <p:cBhvr additive="base">
                                        <p:cTn id="37" dur="500" fill="hold"/>
                                        <p:tgtEl>
                                          <p:spTgt spid="501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0" end="0"/>
                                            </p:txEl>
                                          </p:spTgt>
                                        </p:tgtEl>
                                        <p:attrNameLst>
                                          <p:attrName>style.visibility</p:attrName>
                                        </p:attrNameLst>
                                      </p:cBhvr>
                                      <p:to>
                                        <p:strVal val="visible"/>
                                      </p:to>
                                    </p:set>
                                    <p:anim calcmode="lin" valueType="num">
                                      <p:cBhvr additive="base">
                                        <p:cTn id="43"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0180">
                                            <p:txEl>
                                              <p:pRg st="1" end="1"/>
                                            </p:txEl>
                                          </p:spTgt>
                                        </p:tgtEl>
                                        <p:attrNameLst>
                                          <p:attrName>style.visibility</p:attrName>
                                        </p:attrNameLst>
                                      </p:cBhvr>
                                      <p:to>
                                        <p:strVal val="visible"/>
                                      </p:to>
                                    </p:set>
                                    <p:anim calcmode="lin" valueType="num">
                                      <p:cBhvr additive="base">
                                        <p:cTn id="49"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0180">
                                            <p:txEl>
                                              <p:pRg st="2" end="2"/>
                                            </p:txEl>
                                          </p:spTgt>
                                        </p:tgtEl>
                                        <p:attrNameLst>
                                          <p:attrName>style.visibility</p:attrName>
                                        </p:attrNameLst>
                                      </p:cBhvr>
                                      <p:to>
                                        <p:strVal val="visible"/>
                                      </p:to>
                                    </p:set>
                                    <p:anim calcmode="lin" valueType="num">
                                      <p:cBhvr additive="base">
                                        <p:cTn id="55"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0180">
                                            <p:txEl>
                                              <p:pRg st="3" end="3"/>
                                            </p:txEl>
                                          </p:spTgt>
                                        </p:tgtEl>
                                        <p:attrNameLst>
                                          <p:attrName>style.visibility</p:attrName>
                                        </p:attrNameLst>
                                      </p:cBhvr>
                                      <p:to>
                                        <p:strVal val="visible"/>
                                      </p:to>
                                    </p:set>
                                    <p:anim calcmode="lin" valueType="num">
                                      <p:cBhvr additive="base">
                                        <p:cTn id="61"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P spid="501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331913" y="115888"/>
            <a:ext cx="6553200" cy="654050"/>
          </a:xfrm>
          <a:prstGeom prst="rect">
            <a:avLst/>
          </a:prstGeom>
          <a:solidFill>
            <a:schemeClr val="accent6">
              <a:lumMod val="50000"/>
            </a:schemeClr>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ديون مستحقة</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1143000" y="765175"/>
            <a:ext cx="80010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أنسيمس: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بما سرق</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بحياته</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العودة للمالك لنوال العقاب المستحق</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4" name="Text Box 4"/>
          <p:cNvSpPr txBox="1">
            <a:spLocks noChangeArrowheads="1"/>
          </p:cNvSpPr>
          <p:nvPr/>
        </p:nvSpPr>
        <p:spPr bwMode="auto">
          <a:xfrm>
            <a:off x="1143000" y="3029417"/>
            <a:ext cx="8001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EG" b="1" u="sng" dirty="0">
                <a:solidFill>
                  <a:srgbClr val="000000"/>
                </a:solidFill>
                <a:latin typeface="Arial" panose="020B0604020202020204" pitchFamily="34" charset="0"/>
                <a:cs typeface="Arial" panose="020B0604020202020204" pitchFamily="34" charset="0"/>
              </a:rPr>
              <a:t>ديون بولس:</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يدين فليمون بقيمة عمل كل يوم ضاع</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تحميل أي ديون مستحقة على أنسيمس على حسابي؛ سأسددها</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05" name="Text Box 5"/>
          <p:cNvSpPr txBox="1">
            <a:spLocks noChangeArrowheads="1"/>
          </p:cNvSpPr>
          <p:nvPr/>
        </p:nvSpPr>
        <p:spPr bwMode="auto">
          <a:xfrm>
            <a:off x="1143000" y="4739660"/>
            <a:ext cx="8001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a:spcBef>
                <a:spcPct val="50000"/>
              </a:spcBef>
              <a:defRPr/>
            </a:pPr>
            <a:r>
              <a:rPr lang="ar-SA" b="1" u="sng" dirty="0">
                <a:solidFill>
                  <a:srgbClr val="000000"/>
                </a:solidFill>
                <a:latin typeface="Arial" panose="020B0604020202020204" pitchFamily="34" charset="0"/>
                <a:cs typeface="Arial" panose="020B0604020202020204" pitchFamily="34" charset="0"/>
              </a:rPr>
              <a:t>ديون فليمون:</a:t>
            </a:r>
            <a:endParaRPr lang="en-US" b="1" u="sng" dirty="0">
              <a:solidFill>
                <a:srgbClr val="000000"/>
              </a:solidFill>
              <a:latin typeface="Arial" panose="020B0604020202020204" pitchFamily="34" charset="0"/>
              <a:cs typeface="Arial" panose="020B0604020202020204" pitchFamily="34" charset="0"/>
            </a:endParaRP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كان مدين</a:t>
            </a:r>
            <a:r>
              <a:rPr lang="ar-JO" b="1" dirty="0">
                <a:solidFill>
                  <a:srgbClr val="000000"/>
                </a:solidFill>
                <a:latin typeface="Arial" panose="020B0604020202020204" pitchFamily="34" charset="0"/>
                <a:cs typeface="Arial" panose="020B0604020202020204" pitchFamily="34" charset="0"/>
              </a:rPr>
              <a:t>اً</a:t>
            </a:r>
            <a:r>
              <a:rPr lang="ar-EG" b="1" dirty="0">
                <a:solidFill>
                  <a:srgbClr val="000000"/>
                </a:solidFill>
                <a:latin typeface="Arial" panose="020B0604020202020204" pitchFamily="34" charset="0"/>
                <a:cs typeface="Arial" panose="020B0604020202020204" pitchFamily="34" charset="0"/>
              </a:rPr>
              <a:t> لبولس بحياته الجديدة في المسيح (19)</a:t>
            </a:r>
          </a:p>
          <a:p>
            <a:pPr lvl="0" algn="r" rtl="1">
              <a:spcBef>
                <a:spcPct val="50000"/>
              </a:spcBef>
              <a:defRPr/>
            </a:pPr>
            <a:r>
              <a:rPr lang="ar-EG" b="1" dirty="0">
                <a:solidFill>
                  <a:srgbClr val="000000"/>
                </a:solidFill>
                <a:latin typeface="Arial" panose="020B0604020202020204" pitchFamily="34" charset="0"/>
                <a:cs typeface="Arial" panose="020B0604020202020204" pitchFamily="34" charset="0"/>
              </a:rPr>
              <a:t>نصيحة: رحب بالعبد الهارب كأخ؛ لكن افعل أفضل من ذلك - أعدوه إلي</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6853" name="TextBox 5"/>
          <p:cNvSpPr txBox="1">
            <a:spLocks noChangeArrowheads="1"/>
          </p:cNvSpPr>
          <p:nvPr/>
        </p:nvSpPr>
        <p:spPr bwMode="auto">
          <a:xfrm>
            <a:off x="2514600" y="6443663"/>
            <a:ext cx="6477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6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750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additive="base">
                                        <p:cTn id="7" dur="500" fill="hold"/>
                                        <p:tgtEl>
                                          <p:spTgt spid="51203"/>
                                        </p:tgtEl>
                                        <p:attrNameLst>
                                          <p:attrName>ppt_x</p:attrName>
                                        </p:attrNameLst>
                                      </p:cBhvr>
                                      <p:tavLst>
                                        <p:tav tm="0">
                                          <p:val>
                                            <p:strVal val="0-#ppt_w/2"/>
                                          </p:val>
                                        </p:tav>
                                        <p:tav tm="100000">
                                          <p:val>
                                            <p:strVal val="#ppt_x"/>
                                          </p:val>
                                        </p:tav>
                                      </p:tavLst>
                                    </p:anim>
                                    <p:anim calcmode="lin" valueType="num">
                                      <p:cBhvr additive="base">
                                        <p:cTn id="8" dur="500" fill="hold"/>
                                        <p:tgtEl>
                                          <p:spTgt spid="51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04"/>
                                        </p:tgtEl>
                                        <p:attrNameLst>
                                          <p:attrName>style.visibility</p:attrName>
                                        </p:attrNameLst>
                                      </p:cBhvr>
                                      <p:to>
                                        <p:strVal val="visible"/>
                                      </p:to>
                                    </p:set>
                                    <p:anim calcmode="lin" valueType="num">
                                      <p:cBhvr additive="base">
                                        <p:cTn id="13" dur="500" fill="hold"/>
                                        <p:tgtEl>
                                          <p:spTgt spid="51204"/>
                                        </p:tgtEl>
                                        <p:attrNameLst>
                                          <p:attrName>ppt_x</p:attrName>
                                        </p:attrNameLst>
                                      </p:cBhvr>
                                      <p:tavLst>
                                        <p:tav tm="0">
                                          <p:val>
                                            <p:strVal val="0-#ppt_w/2"/>
                                          </p:val>
                                        </p:tav>
                                        <p:tav tm="100000">
                                          <p:val>
                                            <p:strVal val="#ppt_x"/>
                                          </p:val>
                                        </p:tav>
                                      </p:tavLst>
                                    </p:anim>
                                    <p:anim calcmode="lin" valueType="num">
                                      <p:cBhvr additive="base">
                                        <p:cTn id="14" dur="500" fill="hold"/>
                                        <p:tgtEl>
                                          <p:spTgt spid="51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anim calcmode="lin" valueType="num">
                                      <p:cBhvr additive="base">
                                        <p:cTn id="19" dur="500" fill="hold"/>
                                        <p:tgtEl>
                                          <p:spTgt spid="51205"/>
                                        </p:tgtEl>
                                        <p:attrNameLst>
                                          <p:attrName>ppt_x</p:attrName>
                                        </p:attrNameLst>
                                      </p:cBhvr>
                                      <p:tavLst>
                                        <p:tav tm="0">
                                          <p:val>
                                            <p:strVal val="0-#ppt_w/2"/>
                                          </p:val>
                                        </p:tav>
                                        <p:tav tm="100000">
                                          <p:val>
                                            <p:strVal val="#ppt_x"/>
                                          </p:val>
                                        </p:tav>
                                      </p:tavLst>
                                    </p:anim>
                                    <p:anim calcmode="lin" valueType="num">
                                      <p:cBhvr additive="base">
                                        <p:cTn id="20" dur="500" fill="hold"/>
                                        <p:tgtEl>
                                          <p:spTgt spid="51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4" grpId="0" autoUpdateAnimBg="0"/>
      <p:bldP spid="512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95775" y="3243659"/>
            <a:ext cx="4852988"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2"/>
          <p:cNvSpPr txBox="1">
            <a:spLocks noChangeArrowheads="1"/>
          </p:cNvSpPr>
          <p:nvPr/>
        </p:nvSpPr>
        <p:spPr bwMode="auto">
          <a:xfrm>
            <a:off x="1295400" y="228600"/>
            <a:ext cx="7525072" cy="707886"/>
          </a:xfrm>
          <a:prstGeom prst="rect">
            <a:avLst/>
          </a:prstGeom>
          <a:solidFill>
            <a:schemeClr val="accent6">
              <a:lumMod val="50000"/>
            </a:schemeClr>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انعكاسات قوية</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227" name="Text Box 3"/>
          <p:cNvSpPr txBox="1">
            <a:spLocks noChangeArrowheads="1"/>
          </p:cNvSpPr>
          <p:nvPr/>
        </p:nvSpPr>
        <p:spPr bwMode="auto">
          <a:xfrm>
            <a:off x="755576" y="908720"/>
            <a:ext cx="7344815"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85763" indent="-385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lvl="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rPr>
              <a:t>ملكية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ar-EG" sz="3200" b="1" dirty="0">
                <a:solidFill>
                  <a:srgbClr val="000000"/>
                </a:solidFill>
                <a:latin typeface="Arial" panose="020B0604020202020204" pitchFamily="34" charset="0"/>
                <a:cs typeface="Arial" panose="020B0604020202020204" pitchFamily="34" charset="0"/>
                <a:sym typeface="Wingdings" charset="0"/>
              </a:rPr>
              <a:t>أخي الحبيب</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الأدن</a:t>
            </a:r>
            <a:r>
              <a:rPr lang="ar-JO" sz="3200" b="1" dirty="0">
                <a:solidFill>
                  <a:srgbClr val="000000"/>
                </a:solidFill>
                <a:latin typeface="Arial" panose="020B0604020202020204" pitchFamily="34" charset="0"/>
                <a:cs typeface="Arial" panose="020B0604020202020204" pitchFamily="34" charset="0"/>
                <a:sym typeface="Wingdings" charset="0"/>
              </a:rPr>
              <a:t>ى</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sz="3200" b="1" dirty="0">
                <a:solidFill>
                  <a:srgbClr val="000000"/>
                </a:solidFill>
                <a:latin typeface="Arial" panose="020B0604020202020204" pitchFamily="34" charset="0"/>
                <a:cs typeface="Arial" panose="020B0604020202020204" pitchFamily="34" charset="0"/>
                <a:sym typeface="Wingdings" charset="0"/>
              </a:rPr>
              <a:t>مساو</a:t>
            </a:r>
            <a:r>
              <a:rPr lang="ar-JO" sz="3200" b="1" dirty="0">
                <a:solidFill>
                  <a:srgbClr val="000000"/>
                </a:solidFill>
                <a:latin typeface="Arial" panose="020B0604020202020204" pitchFamily="34" charset="0"/>
                <a:cs typeface="Arial" panose="020B0604020202020204" pitchFamily="34" charset="0"/>
                <a:sym typeface="Wingdings" charset="0"/>
              </a:rPr>
              <a:t>ي</a:t>
            </a:r>
            <a:endParaRPr lang="en-US" sz="3200" b="1" dirty="0">
              <a:solidFill>
                <a:srgbClr val="000000"/>
              </a:solidFill>
              <a:latin typeface="Arial" panose="020B0604020202020204" pitchFamily="34" charset="0"/>
              <a:cs typeface="Arial" panose="020B0604020202020204" pitchFamily="34" charset="0"/>
              <a:sym typeface="Wingdings" charset="0"/>
            </a:endParaRPr>
          </a:p>
          <a:p>
            <a:pPr marL="228600" indent="-228600" algn="r" rtl="1">
              <a:spcBef>
                <a:spcPct val="50000"/>
              </a:spcBef>
              <a:buFontTx/>
              <a:buChar char="•"/>
              <a:tabLst>
                <a:tab pos="2794000" algn="l"/>
                <a:tab pos="4970463" algn="l"/>
              </a:tabLst>
              <a:defRPr/>
            </a:pPr>
            <a:r>
              <a:rPr lang="ar-EG" sz="3200" b="1" dirty="0">
                <a:solidFill>
                  <a:srgbClr val="000000"/>
                </a:solidFill>
                <a:latin typeface="Arial" panose="020B0604020202020204" pitchFamily="34" charset="0"/>
                <a:cs typeface="Arial" panose="020B0604020202020204" pitchFamily="34" charset="0"/>
                <a:sym typeface="Wingdings" charset="0"/>
              </a:rPr>
              <a:t>بدون فائدة </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Wingdings" charset="0"/>
              </a:rPr>
              <a:t>	</a:t>
            </a:r>
            <a:r>
              <a:rPr lang="en-US" sz="4400" b="1" dirty="0">
                <a:solidFill>
                  <a:srgbClr val="000000"/>
                </a:solidFill>
                <a:latin typeface="Arial" panose="020B0604020202020204" pitchFamily="34" charset="0"/>
                <a:cs typeface="Arial" panose="020B0604020202020204" pitchFamily="34" charset="0"/>
                <a:sym typeface="Wingdings" charset="0"/>
              </a:rPr>
              <a:t> ←	</a:t>
            </a:r>
            <a:r>
              <a:rPr lang="ar-EG" altLang="ja-JP" sz="3200" b="1" dirty="0">
                <a:solidFill>
                  <a:srgbClr val="000000"/>
                </a:solidFill>
                <a:latin typeface="Arial" panose="020B0604020202020204" pitchFamily="34" charset="0"/>
                <a:cs typeface="Arial" panose="020B0604020202020204" pitchFamily="34" charset="0"/>
                <a:sym typeface="Wingdings" charset="0"/>
              </a:rPr>
              <a:t>مفيد (أنسيمس ، عدد 11)</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116014" y="4823281"/>
            <a:ext cx="3179762" cy="206210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ct val="50000"/>
              </a:spcBef>
              <a:defRPr/>
            </a:pPr>
            <a:r>
              <a:rPr lang="ar-EG" sz="3200" b="1" dirty="0">
                <a:solidFill>
                  <a:srgbClr val="FFFFFF"/>
                </a:solidFill>
                <a:latin typeface="Arial" panose="020B0604020202020204" pitchFamily="34" charset="0"/>
                <a:cs typeface="Arial" panose="020B0604020202020204" pitchFamily="34" charset="0"/>
              </a:rPr>
              <a:t>إن الشركة في المسيح تقلب كل الفروق التي أوجدها الهيكل الاجتماعي</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7877" name="TextBox 4"/>
          <p:cNvSpPr txBox="1">
            <a:spLocks noChangeArrowheads="1"/>
          </p:cNvSpPr>
          <p:nvPr/>
        </p:nvSpPr>
        <p:spPr bwMode="auto">
          <a:xfrm>
            <a:off x="2703512" y="6516052"/>
            <a:ext cx="6477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EG" sz="1800" b="1" dirty="0">
                <a:solidFill>
                  <a:srgbClr val="000000"/>
                </a:solidFill>
                <a:latin typeface="Arial" panose="020B0604020202020204" pitchFamily="34" charset="0"/>
                <a:cs typeface="Arial" panose="020B0604020202020204" pitchFamily="34" charset="0"/>
              </a:rPr>
              <a:t>جيريمي تشيو ، مدرسة شرق آسيا اللاهوتية ، سنغافورة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349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2228"/>
                                        </p:tgtEl>
                                        <p:attrNameLst>
                                          <p:attrName>style.visibility</p:attrName>
                                        </p:attrNameLst>
                                      </p:cBhvr>
                                      <p:to>
                                        <p:strVal val="visible"/>
                                      </p:to>
                                    </p:set>
                                    <p:anim calcmode="lin" valueType="num">
                                      <p:cBhvr>
                                        <p:cTn id="25" dur="500" fill="hold"/>
                                        <p:tgtEl>
                                          <p:spTgt spid="52228"/>
                                        </p:tgtEl>
                                        <p:attrNameLst>
                                          <p:attrName>ppt_w</p:attrName>
                                        </p:attrNameLst>
                                      </p:cBhvr>
                                      <p:tavLst>
                                        <p:tav tm="0">
                                          <p:val>
                                            <p:fltVal val="0"/>
                                          </p:val>
                                        </p:tav>
                                        <p:tav tm="100000">
                                          <p:val>
                                            <p:strVal val="#ppt_w"/>
                                          </p:val>
                                        </p:tav>
                                      </p:tavLst>
                                    </p:anim>
                                    <p:anim calcmode="lin" valueType="num">
                                      <p:cBhvr>
                                        <p:cTn id="26" dur="500" fill="hold"/>
                                        <p:tgtEl>
                                          <p:spTgt spid="52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autoUpdateAnimBg="0"/>
      <p:bldP spid="5222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1219"/>
          </a:xfrm>
          <a:effectLst>
            <a:outerShdw blurRad="63500" dist="35921" dir="2700000" algn="ctr" rotWithShape="0">
              <a:schemeClr val="tx2">
                <a:alpha val="74998"/>
              </a:schemeClr>
            </a:outerShdw>
          </a:effectLst>
        </p:spPr>
        <p:txBody>
          <a:bodyPr anchor="t"/>
          <a:lstStyle/>
          <a:p>
            <a:pPr>
              <a:defRPr/>
            </a:pPr>
            <a:r>
              <a:rPr lang="ar-EG" sz="2800" dirty="0"/>
              <a:t>البؤساء ، ليام نيسون ، 1998 ، تم العفو عنه</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620688"/>
            <a:ext cx="9201870" cy="6237312"/>
          </a:xfrm>
          <a:prstGeom prst="rect">
            <a:avLst/>
          </a:prstGeom>
        </p:spPr>
      </p:pic>
    </p:spTree>
    <p:extLst>
      <p:ext uri="{BB962C8B-B14F-4D97-AF65-F5344CB8AC3E}">
        <p14:creationId xmlns:p14="http://schemas.microsoft.com/office/powerpoint/2010/main" val="11026882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76931" y="152400"/>
            <a:ext cx="1326004" cy="46166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2467" name="Text Box 3"/>
          <p:cNvSpPr txBox="1">
            <a:spLocks noChangeArrowheads="1"/>
          </p:cNvSpPr>
          <p:nvPr/>
        </p:nvSpPr>
        <p:spPr bwMode="auto">
          <a:xfrm>
            <a:off x="0" y="1354389"/>
            <a:ext cx="9144000" cy="3539430"/>
          </a:xfrm>
          <a:prstGeom prst="rect">
            <a:avLst/>
          </a:prstGeom>
          <a:solidFill>
            <a:srgbClr val="000066"/>
          </a:solidFill>
          <a:ln w="9525">
            <a:solidFill>
              <a:schemeClr val="tx1"/>
            </a:solidFill>
            <a:miter lim="800000"/>
            <a:headEnd/>
            <a:tailEnd/>
          </a:ln>
        </p:spPr>
        <p:txBody>
          <a:bodyPr wrap="square">
            <a:spAutoFit/>
          </a:bodyPr>
          <a:lstStyle>
            <a:lvl1pPr marL="914400" indent="-4000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7800" lvl="0" indent="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ما هي الأسباب التي قدمها بولس في هذه الرسالة لتوضيح أهمية المغفرة؟</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1. الغفران يقوي الصداقات (٨-١١، ١٧، ٢٠)</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2. العلاقات المستعادة تجعل الناس أكثر فائدة لنا (١١)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3. الغفران يشمل قلب الفرد (١٢)</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4. التضحية التي يتطلبها الغفران مؤلمة لكنها جيدة لنا (١٣، ١٨-١٩ أ)</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5. يظهر الغفران التواضع لأنه يجب أن يكون طوعياً </a:t>
            </a:r>
            <a:r>
              <a:rPr lang="ar-JO" altLang="zh-CN" sz="2800" b="1" dirty="0">
                <a:solidFill>
                  <a:srgbClr val="FFFFFF"/>
                </a:solidFill>
                <a:latin typeface="Arial" panose="020B0604020202020204" pitchFamily="34" charset="0"/>
                <a:ea typeface="SimSun" charset="0"/>
                <a:cs typeface="Arial" panose="020B0604020202020204" pitchFamily="34" charset="0"/>
              </a:rPr>
              <a:t>لا</a:t>
            </a:r>
            <a:r>
              <a:rPr lang="ar-EG" altLang="zh-CN" sz="2800" b="1" dirty="0">
                <a:solidFill>
                  <a:srgbClr val="FFFFFF"/>
                </a:solidFill>
                <a:latin typeface="Arial" panose="020B0604020202020204" pitchFamily="34" charset="0"/>
                <a:ea typeface="SimSun" charset="0"/>
                <a:cs typeface="Arial" panose="020B0604020202020204" pitchFamily="34" charset="0"/>
              </a:rPr>
              <a:t> قسرياً (١٤، ٢١)</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6. يذكرنا أن الله بيده الأحداث التي تسبب لنا الألم (١٥، ١٦)</a:t>
            </a:r>
          </a:p>
          <a:p>
            <a:pPr marL="1270000" lvl="0" indent="-755650" algn="r" rtl="1" eaLnBrk="1" hangingPunct="1">
              <a:defRPr/>
            </a:pPr>
            <a:r>
              <a:rPr lang="ar-EG" altLang="zh-CN" sz="2800" b="1" dirty="0">
                <a:solidFill>
                  <a:srgbClr val="FFFFFF"/>
                </a:solidFill>
                <a:latin typeface="Arial" panose="020B0604020202020204" pitchFamily="34" charset="0"/>
                <a:ea typeface="SimSun" charset="0"/>
                <a:cs typeface="Arial" panose="020B0604020202020204" pitchFamily="34" charset="0"/>
              </a:rPr>
              <a:t>7. إن مسامحة الآخرين يذكرنا كيف سامحنا الله (19 ب)</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0948" name="WordArt 4"/>
          <p:cNvSpPr>
            <a:spLocks noChangeArrowheads="1" noChangeShapeType="1" noTextEdit="1"/>
          </p:cNvSpPr>
          <p:nvPr/>
        </p:nvSpPr>
        <p:spPr bwMode="auto">
          <a:xfrm>
            <a:off x="762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0949" name="Rectangle 5"/>
          <p:cNvSpPr>
            <a:spLocks noGrp="1" noChangeArrowheads="1"/>
          </p:cNvSpPr>
          <p:nvPr>
            <p:ph type="title" idx="4294967295"/>
          </p:nvPr>
        </p:nvSpPr>
        <p:spPr>
          <a:xfrm>
            <a:off x="3688599" y="152400"/>
            <a:ext cx="2912977" cy="646331"/>
          </a:xfrm>
          <a:solidFill>
            <a:srgbClr val="000000"/>
          </a:solidFill>
        </p:spPr>
        <p:txBody>
          <a:bodyPr wrap="none" anchor="t">
            <a:spAutoFit/>
          </a:bodyPr>
          <a:lstStyle/>
          <a:p>
            <a:pPr algn="ctr" eaLnBrk="1" hangingPunct="1"/>
            <a:r>
              <a:rPr lang="ar-EG" altLang="zh-CN" sz="3600" b="1" dirty="0">
                <a:solidFill>
                  <a:srgbClr val="FFFFFF"/>
                </a:solidFill>
                <a:latin typeface="Arial" panose="020B0604020202020204" pitchFamily="34" charset="0"/>
                <a:ea typeface="SimSun" charset="0"/>
                <a:cs typeface="Arial" panose="020B0604020202020204" pitchFamily="34" charset="0"/>
              </a:rPr>
              <a:t>لماذا الغفران مهم؟</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565763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 pair,dual,two,hyacinth,violet,floral, Purple Hyacinth, Taken, at, the, Botanical, Gardens, in, Norfolk,, Virgini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effectLst>
            <a:outerShdw blurRad="50800" dist="38100" dir="2700000">
              <a:srgbClr val="000000">
                <a:alpha val="43000"/>
              </a:srgbClr>
            </a:outerShdw>
          </a:effectLst>
        </p:spPr>
        <p:txBody>
          <a:bodyPr/>
          <a:lstStyle/>
          <a:p>
            <a:pPr algn="r" eaLnBrk="1" hangingPunct="1">
              <a:defRPr/>
            </a:pPr>
            <a:r>
              <a:rPr lang="ar-EG" dirty="0">
                <a:solidFill>
                  <a:schemeClr val="bg1"/>
                </a:solidFill>
                <a:latin typeface="Arial" panose="020B0604020202020204" pitchFamily="34" charset="0"/>
                <a:ea typeface="+mj-ea"/>
              </a:rPr>
              <a:t>إنه دمك</a:t>
            </a:r>
            <a:endParaRPr lang="en-US" dirty="0">
              <a:solidFill>
                <a:schemeClr val="bg1"/>
              </a:solidFill>
              <a:latin typeface="Arial" panose="020B0604020202020204" pitchFamily="34" charset="0"/>
              <a:ea typeface="+mj-ea"/>
            </a:endParaRPr>
          </a:p>
        </p:txBody>
      </p:sp>
      <p:sp>
        <p:nvSpPr>
          <p:cNvPr id="63492" name="Text Box 4"/>
          <p:cNvSpPr txBox="1">
            <a:spLocks noChangeArrowheads="1"/>
          </p:cNvSpPr>
          <p:nvPr/>
        </p:nvSpPr>
        <p:spPr bwMode="auto">
          <a:xfrm>
            <a:off x="301625" y="2638425"/>
            <a:ext cx="4091185" cy="4031873"/>
          </a:xfrm>
          <a:prstGeom prst="rect">
            <a:avLst/>
          </a:prstGeom>
          <a:solidFill>
            <a:srgbClr val="000066">
              <a:alpha val="70000"/>
            </a:srgbClr>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يطهرني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يمنحني الحياة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دمك هو الذي أخذ مكاني</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كبديل للذبيحة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يغسلني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أكثر بياضا</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الثلج</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يسوعي </a:t>
            </a:r>
          </a:p>
          <a:p>
            <a:pPr lvl="0" algn="r" eaLnBrk="1" hangingPunct="1">
              <a:defRPr/>
            </a:pP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ذبيحة الله الثمين</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ة</a:t>
            </a:r>
            <a:r>
              <a:rPr lang="ar-EG"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80481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302260" y="152400"/>
            <a:ext cx="699230"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p>
        </p:txBody>
      </p:sp>
      <p:sp>
        <p:nvSpPr>
          <p:cNvPr id="64515" name="Text Box 3"/>
          <p:cNvSpPr txBox="1">
            <a:spLocks noChangeArrowheads="1"/>
          </p:cNvSpPr>
          <p:nvPr/>
        </p:nvSpPr>
        <p:spPr bwMode="auto">
          <a:xfrm>
            <a:off x="306388" y="1268760"/>
            <a:ext cx="4113212" cy="536064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الخارجي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يتم التشكيك في صحة رسالة فليمون حتى ظهرت اعتراضات في القرن الرابع على افتقارها إلى المحتوى العقائدي. ومع ذلك أثبت جيروم وكريسوستوم أن الرسالة ظلت قائمة على مستوى العالم حتى القرن التاسع عشر من النقاد الراديكاليين.</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4516" name="Text Box 4"/>
          <p:cNvSpPr txBox="1">
            <a:spLocks noChangeArrowheads="1"/>
          </p:cNvSpPr>
          <p:nvPr/>
        </p:nvSpPr>
        <p:spPr bwMode="auto">
          <a:xfrm>
            <a:off x="4800600" y="2590800"/>
            <a:ext cx="4113213" cy="1716088"/>
          </a:xfrm>
          <a:prstGeom prst="rect">
            <a:avLst/>
          </a:prstGeom>
          <a:solidFill>
            <a:srgbClr val="FFFFFF"/>
          </a:solidFill>
          <a:ln w="9525">
            <a:solidFill>
              <a:schemeClr val="tx1"/>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الدليل الداخلي</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يشير بولس إلى نفسه ثلاث مرات ككاتب</a:t>
            </a: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(الآيات ١ ، ٩ ، ١٩).</a:t>
            </a:r>
            <a:endParaRPr kumimoji="0" lang="en-US" sz="28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4021" name="WordArt 5"/>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4022" name="Rectangle 6"/>
          <p:cNvSpPr>
            <a:spLocks noGrp="1" noChangeArrowheads="1"/>
          </p:cNvSpPr>
          <p:nvPr>
            <p:ph type="title" idx="4294967295"/>
          </p:nvPr>
        </p:nvSpPr>
        <p:spPr>
          <a:xfrm>
            <a:off x="8251825" y="152400"/>
            <a:ext cx="892175" cy="523875"/>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الكاتب</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5189688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500" fill="hold"/>
                                        <p:tgtEl>
                                          <p:spTgt spid="64515"/>
                                        </p:tgtEl>
                                        <p:attrNameLst>
                                          <p:attrName>ppt_x</p:attrName>
                                        </p:attrNameLst>
                                      </p:cBhvr>
                                      <p:tavLst>
                                        <p:tav tm="0">
                                          <p:val>
                                            <p:strVal val="0-#ppt_w/2"/>
                                          </p:val>
                                        </p:tav>
                                        <p:tav tm="100000">
                                          <p:val>
                                            <p:strVal val="#ppt_x"/>
                                          </p:val>
                                        </p:tav>
                                      </p:tavLst>
                                    </p:anim>
                                    <p:anim calcmode="lin" valueType="num">
                                      <p:cBhvr additive="base">
                                        <p:cTn id="8"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additive="base">
                                        <p:cTn id="13" dur="500" fill="hold"/>
                                        <p:tgtEl>
                                          <p:spTgt spid="64516"/>
                                        </p:tgtEl>
                                        <p:attrNameLst>
                                          <p:attrName>ppt_x</p:attrName>
                                        </p:attrNameLst>
                                      </p:cBhvr>
                                      <p:tavLst>
                                        <p:tav tm="0">
                                          <p:val>
                                            <p:strVal val="1+#ppt_w/2"/>
                                          </p:val>
                                        </p:tav>
                                        <p:tav tm="100000">
                                          <p:val>
                                            <p:strVal val="#ppt_x"/>
                                          </p:val>
                                        </p:tav>
                                      </p:tavLst>
                                    </p:anim>
                                    <p:anim calcmode="lin" valueType="num">
                                      <p:cBhvr additive="base">
                                        <p:cTn id="14"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7676931" y="152400"/>
            <a:ext cx="1326004"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246-247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rot="-1200000">
            <a:off x="117475" y="1824822"/>
            <a:ext cx="5121275" cy="954107"/>
          </a:xfrm>
          <a:prstGeom prst="rect">
            <a:avLst/>
          </a:prstGeom>
          <a:solidFill>
            <a:schemeClr va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هذه الرساله في العهد الجديد هي أقصر رسالة في رسائل بولس.</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0" name="Text Box 4"/>
          <p:cNvSpPr txBox="1">
            <a:spLocks noChangeArrowheads="1"/>
          </p:cNvSpPr>
          <p:nvPr/>
        </p:nvSpPr>
        <p:spPr bwMode="auto">
          <a:xfrm rot="1200000">
            <a:off x="4042228" y="2617574"/>
            <a:ext cx="4914900" cy="2246769"/>
          </a:xfrm>
          <a:prstGeom prst="rect">
            <a:avLst/>
          </a:prstGeom>
          <a:solidFill>
            <a:srgbClr val="E3EBF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ربما تقدم الرسالة إلى فليمون أوضح مثال على الحاجة إلى إظهار الغفران في العهد الجديد. إن التزام أنسيمس بالعودة إلى سيده السابق كان في الواقع </a:t>
            </a:r>
            <a:r>
              <a:rPr lang="ar-JO" altLang="zh-CN" sz="2800" b="1" dirty="0">
                <a:solidFill>
                  <a:srgbClr val="000000"/>
                </a:solidFill>
                <a:latin typeface="Arial" panose="020B0604020202020204" pitchFamily="34" charset="0"/>
                <a:ea typeface="SimSun" charset="0"/>
                <a:cs typeface="Arial" panose="020B0604020202020204" pitchFamily="34" charset="0"/>
              </a:rPr>
              <a:t>مخاطرة</a:t>
            </a:r>
            <a:r>
              <a:rPr lang="ar-EG" altLang="zh-CN" sz="2800" b="1" dirty="0">
                <a:solidFill>
                  <a:srgbClr val="000000"/>
                </a:solidFill>
                <a:latin typeface="Arial" panose="020B0604020202020204" pitchFamily="34" charset="0"/>
                <a:ea typeface="SimSun" charset="0"/>
                <a:cs typeface="Arial" panose="020B0604020202020204" pitchFamily="34" charset="0"/>
              </a:rPr>
              <a:t> بحياته ليطلب المغفرة لكنه فعل ذلك.</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65541" name="Text Box 5"/>
          <p:cNvSpPr txBox="1">
            <a:spLocks noChangeArrowheads="1"/>
          </p:cNvSpPr>
          <p:nvPr/>
        </p:nvSpPr>
        <p:spPr bwMode="auto">
          <a:xfrm>
            <a:off x="539552" y="4552259"/>
            <a:ext cx="51816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هذه الرساله طبيعة الإسناد أفضل من أي شيء آخر. يطلب بولس ألا توضع خطية أنسيمس كلها على أنسيمس بل على نفسه. وبنفس الطريقة أخذ المسيح خطية البشرية على عاتقه.</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6070" name="WordArt 6"/>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16071" name="Rectangle 7"/>
          <p:cNvSpPr>
            <a:spLocks noGrp="1" noChangeArrowheads="1"/>
          </p:cNvSpPr>
          <p:nvPr>
            <p:ph type="title" idx="4294967295"/>
          </p:nvPr>
        </p:nvSpPr>
        <p:spPr>
          <a:xfrm>
            <a:off x="3907835" y="138689"/>
            <a:ext cx="2223687" cy="830997"/>
          </a:xfrm>
          <a:solidFill>
            <a:srgbClr val="000000"/>
          </a:solidFill>
        </p:spPr>
        <p:txBody>
          <a:bodyPr wrap="none" anchor="t">
            <a:spAutoFit/>
          </a:bodyPr>
          <a:lstStyle/>
          <a:p>
            <a:pPr algn="ctr" eaLnBrk="1" hangingPunct="1"/>
            <a:r>
              <a:rPr lang="ar-JO" altLang="zh-CN" sz="4800" b="1" dirty="0">
                <a:solidFill>
                  <a:srgbClr val="FFFFFF"/>
                </a:solidFill>
                <a:latin typeface="Arial" panose="020B0604020202020204" pitchFamily="34" charset="0"/>
                <a:ea typeface="SimSun" charset="0"/>
                <a:cs typeface="Arial" panose="020B0604020202020204" pitchFamily="34" charset="0"/>
              </a:rPr>
              <a:t>الخصائص</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9646576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1+#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41"/>
                                        </p:tgtEl>
                                        <p:attrNameLst>
                                          <p:attrName>style.visibility</p:attrName>
                                        </p:attrNameLst>
                                      </p:cBhvr>
                                      <p:to>
                                        <p:strVal val="visible"/>
                                      </p:to>
                                    </p:set>
                                    <p:anim calcmode="lin" valueType="num">
                                      <p:cBhvr additive="base">
                                        <p:cTn id="19" dur="500" fill="hold"/>
                                        <p:tgtEl>
                                          <p:spTgt spid="65541"/>
                                        </p:tgtEl>
                                        <p:attrNameLst>
                                          <p:attrName>ppt_x</p:attrName>
                                        </p:attrNameLst>
                                      </p:cBhvr>
                                      <p:tavLst>
                                        <p:tav tm="0">
                                          <p:val>
                                            <p:strVal val="#ppt_x"/>
                                          </p:val>
                                        </p:tav>
                                        <p:tav tm="100000">
                                          <p:val>
                                            <p:strVal val="#ppt_x"/>
                                          </p:val>
                                        </p:tav>
                                      </p:tavLst>
                                    </p:anim>
                                    <p:anim calcmode="lin" valueType="num">
                                      <p:cBhvr additive="base">
                                        <p:cTn id="20"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autoUpdateAnimBg="0"/>
      <p:bldP spid="65540" grpId="0" animBg="1" autoUpdateAnimBg="0"/>
      <p:bldP spid="65541"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7" name="Text Box 3"/>
          <p:cNvSpPr txBox="1">
            <a:spLocks noChangeArrowheads="1"/>
          </p:cNvSpPr>
          <p:nvPr/>
        </p:nvSpPr>
        <p:spPr bwMode="auto">
          <a:xfrm>
            <a:off x="8299856" y="1905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76" name="Text Box 4"/>
          <p:cNvSpPr txBox="1">
            <a:spLocks noChangeArrowheads="1"/>
          </p:cNvSpPr>
          <p:nvPr/>
        </p:nvSpPr>
        <p:spPr bwMode="auto">
          <a:xfrm rot="-1200000">
            <a:off x="-124822" y="1408567"/>
            <a:ext cx="4320599" cy="1569660"/>
          </a:xfrm>
          <a:prstGeom prst="rect">
            <a:avLst/>
          </a:prstGeom>
          <a:solidFill>
            <a:srgbClr val="99CCFF"/>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b="1" u="sng" dirty="0">
                <a:solidFill>
                  <a:srgbClr val="000000"/>
                </a:solidFill>
                <a:latin typeface="Arial" panose="020B0604020202020204" pitchFamily="34" charset="0"/>
                <a:cs typeface="Arial" panose="020B0604020202020204" pitchFamily="34" charset="0"/>
              </a:rPr>
              <a:t>التاريخ (خريف 61 م)</a:t>
            </a:r>
            <a:endParaRPr lang="ar-EG" altLang="zh-CN" b="1" dirty="0">
              <a:solidFill>
                <a:srgbClr val="000000"/>
              </a:solidFill>
              <a:latin typeface="Arial" panose="020B0604020202020204" pitchFamily="34" charset="0"/>
              <a:cs typeface="Arial" panose="020B0604020202020204" pitchFamily="34" charset="0"/>
            </a:endParaRP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أول سجن لبولس في روما ،</a:t>
            </a:r>
            <a:r>
              <a:rPr lang="ar-JO" altLang="zh-CN" b="1" dirty="0">
                <a:solidFill>
                  <a:srgbClr val="000000"/>
                </a:solidFill>
                <a:latin typeface="Arial" panose="020B0604020202020204" pitchFamily="34" charset="0"/>
                <a:cs typeface="Arial" panose="020B0604020202020204" pitchFamily="34" charset="0"/>
              </a:rPr>
              <a:t> </a:t>
            </a:r>
            <a:r>
              <a:rPr lang="ar-EG" altLang="zh-CN" b="1" dirty="0">
                <a:solidFill>
                  <a:srgbClr val="000000"/>
                </a:solidFill>
                <a:latin typeface="Arial" panose="020B0604020202020204" pitchFamily="34" charset="0"/>
                <a:cs typeface="Arial" panose="020B0604020202020204" pitchFamily="34" charset="0"/>
              </a:rPr>
              <a:t>والدليل بالتوازي مع رسالة كولوسي</a:t>
            </a:r>
          </a:p>
          <a:p>
            <a:pPr lvl="0" algn="ctr" eaLnBrk="1" hangingPunct="1">
              <a:defRPr/>
            </a:pPr>
            <a:r>
              <a:rPr lang="ar-EG" altLang="zh-CN" b="1" dirty="0">
                <a:solidFill>
                  <a:srgbClr val="000000"/>
                </a:solidFill>
                <a:latin typeface="Arial" panose="020B0604020202020204" pitchFamily="34" charset="0"/>
                <a:cs typeface="Arial" panose="020B0604020202020204" pitchFamily="34" charset="0"/>
              </a:rPr>
              <a:t>(راجع العدد ٢٣ مع كولوسي ٤: ٧-١٠).</a:t>
            </a:r>
            <a:endParaRPr kumimoji="0" lang="en-US" altLang="zh-CN" sz="2400" b="1"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rot="1200000">
            <a:off x="4133851" y="1470157"/>
            <a:ext cx="4991100" cy="2246769"/>
          </a:xfrm>
          <a:prstGeom prst="rect">
            <a:avLst/>
          </a:prstGeom>
          <a:solidFill>
            <a:schemeClr val="accent3"/>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الأصل / المستلمون</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فليمون (عدد ١ ب) مالك العبيد المسيحيين في كولوسي، هو المرسل إليه الرئيسي لكن هناك آخرين في كنيسته مدرجون 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(عدد ٢).</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8" name="Text Box 6"/>
          <p:cNvSpPr txBox="1">
            <a:spLocks noChangeArrowheads="1"/>
          </p:cNvSpPr>
          <p:nvPr/>
        </p:nvSpPr>
        <p:spPr bwMode="auto">
          <a:xfrm>
            <a:off x="152400" y="4579938"/>
            <a:ext cx="8763000" cy="2246769"/>
          </a:xfrm>
          <a:prstGeom prst="rect">
            <a:avLst/>
          </a:prstGeom>
          <a:solidFill>
            <a:srgbClr val="CCFFCC"/>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ar-EG" altLang="zh-CN" sz="2800" b="1" u="sng" dirty="0">
                <a:solidFill>
                  <a:srgbClr val="000000"/>
                </a:solidFill>
                <a:latin typeface="Arial" panose="020B0604020202020204" pitchFamily="34" charset="0"/>
                <a:ea typeface="SimSun" charset="0"/>
                <a:cs typeface="Arial" panose="020B0604020202020204" pitchFamily="34" charset="0"/>
              </a:rPr>
              <a:t>مناسبات</a:t>
            </a:r>
            <a:endParaRPr lang="ar-EG" altLang="zh-CN" sz="2800" b="1" dirty="0">
              <a:solidFill>
                <a:srgbClr val="000000"/>
              </a:solidFill>
              <a:latin typeface="Arial" panose="020B0604020202020204" pitchFamily="34" charset="0"/>
              <a:ea typeface="SimSun" charset="0"/>
              <a:cs typeface="Arial" panose="020B0604020202020204" pitchFamily="34" charset="0"/>
            </a:endParaRPr>
          </a:p>
          <a:p>
            <a:pPr lvl="0" algn="ctr" eaLnBrk="1" hangingPunct="1">
              <a:defRPr/>
            </a:pPr>
            <a:r>
              <a:rPr lang="ar-EG" altLang="zh-CN" sz="2800" b="1" dirty="0">
                <a:solidFill>
                  <a:srgbClr val="000000"/>
                </a:solidFill>
                <a:latin typeface="Arial" panose="020B0604020202020204" pitchFamily="34" charset="0"/>
                <a:ea typeface="SimSun" charset="0"/>
                <a:cs typeface="Arial" panose="020B0604020202020204" pitchFamily="34" charset="0"/>
              </a:rPr>
              <a:t>خلال أول سجن لبولس في روما، قاد </a:t>
            </a:r>
            <a:r>
              <a:rPr lang="ar-JO" altLang="zh-CN" sz="2800" b="1" dirty="0">
                <a:solidFill>
                  <a:srgbClr val="000000"/>
                </a:solidFill>
                <a:latin typeface="Arial" panose="020B0604020202020204" pitchFamily="34" charset="0"/>
                <a:ea typeface="SimSun" charset="0"/>
                <a:cs typeface="Arial" panose="020B0604020202020204" pitchFamily="34" charset="0"/>
              </a:rPr>
              <a:t>ل</a:t>
            </a:r>
            <a:r>
              <a:rPr lang="ar-EG" altLang="zh-CN" sz="2800" b="1" dirty="0">
                <a:solidFill>
                  <a:srgbClr val="000000"/>
                </a:solidFill>
                <a:latin typeface="Arial" panose="020B0604020202020204" pitchFamily="34" charset="0"/>
                <a:ea typeface="SimSun" charset="0"/>
                <a:cs typeface="Arial" panose="020B0604020202020204" pitchFamily="34" charset="0"/>
              </a:rPr>
              <a:t>لمسيح العبد الهارب لفليمون المسمى أنسيمس - الذي ارتكب بعض الظلم وسرق من فليمون قبل أن يهرب. أُرسلت هذه الرسالة إلى فليمون مع أنسيمس إلى كولوسي لإقناع فليمون بمسامحة أنسيمس.</a:t>
            </a:r>
            <a:endParaRPr kumimoji="0" lang="en-US" sz="2400" b="1"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8679" name="AutoShape 7"/>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3048000" y="3505200"/>
            <a:ext cx="657552" cy="46166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681" name="Text Box 9"/>
          <p:cNvSpPr txBox="1">
            <a:spLocks noChangeArrowheads="1"/>
          </p:cNvSpPr>
          <p:nvPr/>
        </p:nvSpPr>
        <p:spPr bwMode="auto">
          <a:xfrm>
            <a:off x="6629400" y="4038600"/>
            <a:ext cx="1011815" cy="461665"/>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ar-EG" b="1" dirty="0">
                <a:solidFill>
                  <a:srgbClr val="FFFFFF"/>
                </a:solidFill>
                <a:latin typeface="Arial" panose="020B0604020202020204" pitchFamily="34" charset="0"/>
                <a:cs typeface="Arial" panose="020B0604020202020204" pitchFamily="34" charset="0"/>
              </a:rPr>
              <a:t>كولوسي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394" name="WordArt 10"/>
          <p:cNvSpPr>
            <a:spLocks noChangeArrowheads="1" noChangeShapeType="1" noTextEdit="1"/>
          </p:cNvSpPr>
          <p:nvPr/>
        </p:nvSpPr>
        <p:spPr bwMode="auto">
          <a:xfrm>
            <a:off x="152400" y="76200"/>
            <a:ext cx="2743200" cy="990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rPr>
              <a:t>فليمون</a:t>
            </a:r>
            <a:endParaRPr kumimoji="0" lang="en-US" sz="3600" b="0" i="0" u="none" strike="noStrike" kern="10" cap="none" spc="720" normalizeH="1" baseline="0" noProof="0"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44395" name="Rectangle 11"/>
          <p:cNvSpPr>
            <a:spLocks noGrp="1" noChangeArrowheads="1"/>
          </p:cNvSpPr>
          <p:nvPr>
            <p:ph type="title" idx="4294967295"/>
          </p:nvPr>
        </p:nvSpPr>
        <p:spPr>
          <a:xfrm>
            <a:off x="4162376" y="0"/>
            <a:ext cx="962123" cy="523220"/>
          </a:xfrm>
          <a:solidFill>
            <a:srgbClr val="000000"/>
          </a:solidFill>
        </p:spPr>
        <p:txBody>
          <a:bodyPr wrap="none" anchor="t">
            <a:spAutoFit/>
          </a:bodyPr>
          <a:lstStyle/>
          <a:p>
            <a:pPr algn="ctr" eaLnBrk="1" hangingPunct="1"/>
            <a:r>
              <a:rPr lang="ar-EG" sz="2800" b="1" dirty="0">
                <a:solidFill>
                  <a:srgbClr val="FFFFFF"/>
                </a:solidFill>
                <a:latin typeface="Arial" panose="020B0604020202020204" pitchFamily="34" charset="0"/>
                <a:ea typeface="SimSun" charset="0"/>
                <a:cs typeface="Arial" panose="020B0604020202020204" pitchFamily="34" charset="0"/>
              </a:rPr>
              <a:t>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77559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wipe(left)">
                                      <p:cBhvr>
                                        <p:cTn id="7" dur="500"/>
                                        <p:tgtEl>
                                          <p:spTgt spid="286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wipe(left)">
                                      <p:cBhvr>
                                        <p:cTn id="11" dur="500"/>
                                        <p:tgtEl>
                                          <p:spTgt spid="2867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wipe(left)">
                                      <p:cBhvr>
                                        <p:cTn id="15" dur="500"/>
                                        <p:tgtEl>
                                          <p:spTgt spid="286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8677"/>
                                        </p:tgtEl>
                                        <p:attrNameLst>
                                          <p:attrName>style.visibility</p:attrName>
                                        </p:attrNameLst>
                                      </p:cBhvr>
                                      <p:to>
                                        <p:strVal val="visible"/>
                                      </p:to>
                                    </p:set>
                                    <p:anim calcmode="lin" valueType="num">
                                      <p:cBhvr additive="base">
                                        <p:cTn id="20" dur="500" fill="hold"/>
                                        <p:tgtEl>
                                          <p:spTgt spid="28677"/>
                                        </p:tgtEl>
                                        <p:attrNameLst>
                                          <p:attrName>ppt_x</p:attrName>
                                        </p:attrNameLst>
                                      </p:cBhvr>
                                      <p:tavLst>
                                        <p:tav tm="0">
                                          <p:val>
                                            <p:strVal val="1+#ppt_w/2"/>
                                          </p:val>
                                        </p:tav>
                                        <p:tav tm="100000">
                                          <p:val>
                                            <p:strVal val="#ppt_x"/>
                                          </p:val>
                                        </p:tav>
                                      </p:tavLst>
                                    </p:anim>
                                    <p:anim calcmode="lin" valueType="num">
                                      <p:cBhvr additive="base">
                                        <p:cTn id="21"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8676"/>
                                        </p:tgtEl>
                                        <p:attrNameLst>
                                          <p:attrName>style.visibility</p:attrName>
                                        </p:attrNameLst>
                                      </p:cBhvr>
                                      <p:to>
                                        <p:strVal val="visible"/>
                                      </p:to>
                                    </p:set>
                                    <p:anim calcmode="lin" valueType="num">
                                      <p:cBhvr additive="base">
                                        <p:cTn id="26" dur="500" fill="hold"/>
                                        <p:tgtEl>
                                          <p:spTgt spid="28676"/>
                                        </p:tgtEl>
                                        <p:attrNameLst>
                                          <p:attrName>ppt_x</p:attrName>
                                        </p:attrNameLst>
                                      </p:cBhvr>
                                      <p:tavLst>
                                        <p:tav tm="0">
                                          <p:val>
                                            <p:strVal val="0-#ppt_w/2"/>
                                          </p:val>
                                        </p:tav>
                                        <p:tav tm="100000">
                                          <p:val>
                                            <p:strVal val="#ppt_x"/>
                                          </p:val>
                                        </p:tav>
                                      </p:tavLst>
                                    </p:anim>
                                    <p:anim calcmode="lin" valueType="num">
                                      <p:cBhvr additive="base">
                                        <p:cTn id="2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678"/>
                                        </p:tgtEl>
                                        <p:attrNameLst>
                                          <p:attrName>style.visibility</p:attrName>
                                        </p:attrNameLst>
                                      </p:cBhvr>
                                      <p:to>
                                        <p:strVal val="visible"/>
                                      </p:to>
                                    </p:set>
                                    <p:anim calcmode="lin" valueType="num">
                                      <p:cBhvr additive="base">
                                        <p:cTn id="32" dur="500" fill="hold"/>
                                        <p:tgtEl>
                                          <p:spTgt spid="28678"/>
                                        </p:tgtEl>
                                        <p:attrNameLst>
                                          <p:attrName>ppt_x</p:attrName>
                                        </p:attrNameLst>
                                      </p:cBhvr>
                                      <p:tavLst>
                                        <p:tav tm="0">
                                          <p:val>
                                            <p:strVal val="#ppt_x"/>
                                          </p:val>
                                        </p:tav>
                                        <p:tav tm="100000">
                                          <p:val>
                                            <p:strVal val="#ppt_x"/>
                                          </p:val>
                                        </p:tav>
                                      </p:tavLst>
                                    </p:anim>
                                    <p:anim calcmode="lin" valueType="num">
                                      <p:cBhvr additive="base">
                                        <p:cTn id="3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P spid="28679" grpId="0" animBg="1"/>
      <p:bldP spid="28680" grpId="0" animBg="1"/>
      <p:bldP spid="286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اغفر للآخرين </a:t>
            </a:r>
          </a:p>
          <a:p>
            <a:pPr defTabSz="457200">
              <a:defRPr/>
            </a:pPr>
            <a:r>
              <a:rPr lang="ar-EG"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واطلب الغفران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3737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8291919" y="152400"/>
            <a:ext cx="704039"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247</a:t>
            </a:r>
            <a:endPar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7587" name="Text Box 3"/>
          <p:cNvSpPr txBox="1">
            <a:spLocks noChangeArrowheads="1"/>
          </p:cNvSpPr>
          <p:nvPr/>
        </p:nvSpPr>
        <p:spPr bwMode="auto">
          <a:xfrm>
            <a:off x="152400" y="1368425"/>
            <a:ext cx="8801100" cy="2246769"/>
          </a:xfrm>
          <a:prstGeom prst="rect">
            <a:avLst/>
          </a:prstGeom>
          <a:solidFill>
            <a:schemeClr val="folHlink"/>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توضح رسالة بولس القصيرة إلى فليمون أهمية مسامحة الجناة وأيض</a:t>
            </a:r>
            <a:r>
              <a:rPr lang="ar-JO" altLang="zh-CN" sz="2800" b="1" dirty="0">
                <a:solidFill>
                  <a:srgbClr val="000000"/>
                </a:solidFill>
                <a:latin typeface="Arial" panose="020B0604020202020204" pitchFamily="34" charset="0"/>
                <a:ea typeface="SimSun" charset="0"/>
                <a:cs typeface="Arial" panose="020B0604020202020204" pitchFamily="34" charset="0"/>
              </a:rPr>
              <a:t>اً</a:t>
            </a:r>
            <a:r>
              <a:rPr lang="ar-EG" altLang="zh-CN" sz="2800" b="1" dirty="0">
                <a:solidFill>
                  <a:srgbClr val="000000"/>
                </a:solidFill>
                <a:latin typeface="Arial" panose="020B0604020202020204" pitchFamily="34" charset="0"/>
                <a:ea typeface="SimSun" charset="0"/>
                <a:cs typeface="Arial" panose="020B0604020202020204" pitchFamily="34" charset="0"/>
              </a:rPr>
              <a:t>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التسامح كقرار ضروري للسير مع الله.</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وهذا المنظور للرسالة من وجهة نظر كل من أنسيمس وفليمون.</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lvl="0" algn="r" rtl="1" eaLnBrk="1" hangingPunct="1">
              <a:buFont typeface="Wingdings" charset="0"/>
              <a:buChar char="Ø"/>
              <a:defRPr/>
            </a:pPr>
            <a:r>
              <a:rPr lang="ar-EG" altLang="zh-CN" sz="2800" b="1" dirty="0">
                <a:solidFill>
                  <a:srgbClr val="000000"/>
                </a:solidFill>
                <a:latin typeface="Arial" panose="020B0604020202020204" pitchFamily="34" charset="0"/>
                <a:ea typeface="SimSun" charset="0"/>
                <a:cs typeface="Arial" panose="020B0604020202020204" pitchFamily="34" charset="0"/>
              </a:rPr>
              <a:t>لم تكن الرسالة مجرد مراسلات شخصية لفليمون وحده. إنه يخاطب </a:t>
            </a:r>
            <a:endParaRPr lang="ar-JO" altLang="zh-CN" sz="2800" b="1" dirty="0">
              <a:solidFill>
                <a:srgbClr val="000000"/>
              </a:solidFill>
              <a:latin typeface="Arial" panose="020B0604020202020204" pitchFamily="34" charset="0"/>
              <a:ea typeface="SimSun" charset="0"/>
              <a:cs typeface="Arial" panose="020B0604020202020204" pitchFamily="34" charset="0"/>
            </a:endParaRPr>
          </a:p>
          <a:p>
            <a:pPr lvl="0" algn="r" rtl="1"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   </a:t>
            </a:r>
            <a:r>
              <a:rPr lang="ar-EG" altLang="zh-CN" sz="2800" b="1" dirty="0">
                <a:solidFill>
                  <a:srgbClr val="000000"/>
                </a:solidFill>
                <a:latin typeface="Arial" panose="020B0604020202020204" pitchFamily="34" charset="0"/>
                <a:ea typeface="SimSun" charset="0"/>
                <a:cs typeface="Arial" panose="020B0604020202020204" pitchFamily="34" charset="0"/>
              </a:rPr>
              <a:t>الآخرين في الكنيسة ويستخدم صيغة الجمع أنتم في الآية ٢٥.</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8116" name="Rectangle 4"/>
          <p:cNvSpPr>
            <a:spLocks noGrp="1" noChangeArrowheads="1"/>
          </p:cNvSpPr>
          <p:nvPr>
            <p:ph type="title" idx="4294967295"/>
          </p:nvPr>
        </p:nvSpPr>
        <p:spPr>
          <a:xfrm>
            <a:off x="0" y="302052"/>
            <a:ext cx="3836988" cy="830997"/>
          </a:xfrm>
          <a:solidFill>
            <a:srgbClr val="000000"/>
          </a:solidFill>
        </p:spPr>
        <p:txBody>
          <a:bodyPr>
            <a:spAutoFit/>
          </a:bodyPr>
          <a:lstStyle/>
          <a:p>
            <a:pPr algn="ctr" eaLnBrk="1" hangingPunct="1"/>
            <a:r>
              <a:rPr lang="ar-EG" sz="4800" b="1" dirty="0">
                <a:solidFill>
                  <a:srgbClr val="FFFFFF"/>
                </a:solidFill>
                <a:latin typeface="Arial" panose="020B0604020202020204" pitchFamily="34" charset="0"/>
                <a:ea typeface="SimSun" charset="0"/>
                <a:cs typeface="Arial" panose="020B0604020202020204" pitchFamily="34" charset="0"/>
              </a:rPr>
              <a:t>وجهات نظر</a:t>
            </a:r>
            <a:endParaRPr lang="en-US" sz="4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0282269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EG" sz="8000" dirty="0">
                <a:effectLst>
                  <a:glow rad="127000">
                    <a:schemeClr val="tx1"/>
                  </a:glow>
                </a:effectLst>
                <a:ea typeface="ＭＳ Ｐゴシック" charset="0"/>
              </a:rPr>
              <a:t>كن متسامحا</a:t>
            </a:r>
            <a:r>
              <a:rPr lang="ar-JO" sz="8000" dirty="0">
                <a:effectLst>
                  <a:glow rad="127000">
                    <a:schemeClr val="tx1"/>
                  </a:glow>
                </a:effectLst>
                <a:ea typeface="ＭＳ Ｐゴシック" charset="0"/>
              </a:rPr>
              <a:t>ً</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dirty="0">
                <a:latin typeface="Arial" panose="020B0604020202020204" pitchFamily="34" charset="0"/>
                <a:cs typeface="Arial" panose="020B0604020202020204" pitchFamily="34" charset="0"/>
              </a:rPr>
              <a:t>Paul </a:t>
            </a:r>
            <a:r>
              <a:rPr lang="ar-EG" sz="2000" b="1" dirty="0">
                <a:solidFill>
                  <a:schemeClr val="bg1"/>
                </a:solidFill>
                <a:latin typeface="Arial" panose="020B0604020202020204" pitchFamily="34" charset="0"/>
                <a:cs typeface="Arial" panose="020B0604020202020204" pitchFamily="34" charset="0"/>
              </a:rPr>
              <a:t>د. ريك جريفيث . مؤسسة الدراسات اللاهوتية الأردنية </a:t>
            </a:r>
            <a:r>
              <a:rPr lang="en-US" sz="2000" b="1" dirty="0">
                <a:latin typeface="Arial" panose="020B0604020202020204" pitchFamily="34" charset="0"/>
                <a:cs typeface="Arial" panose="020B0604020202020204" pitchFamily="34" charset="0"/>
              </a:rPr>
              <a:t>note (1-7). </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00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792088"/>
          </a:xfrm>
          <a:effectLst/>
        </p:spPr>
        <p:txBody>
          <a:bodyPr anchor="t"/>
          <a:lstStyle/>
          <a:p>
            <a:pPr>
              <a:defRPr/>
            </a:pPr>
            <a:r>
              <a:rPr lang="ar-JO" dirty="0">
                <a:solidFill>
                  <a:schemeClr val="tx2"/>
                </a:solidFill>
                <a:effectLst>
                  <a:glow rad="127000">
                    <a:schemeClr val="bg1"/>
                  </a:glow>
                </a:effectLst>
                <a:ea typeface="ＭＳ Ｐゴシック" charset="0"/>
              </a:rPr>
              <a:t>مكان الإختباء</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7896320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كوري تن بوم</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الحراس</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7569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dirty="0">
                <a:solidFill>
                  <a:schemeClr val="tx2"/>
                </a:solidFill>
                <a:effectLst>
                  <a:glow rad="127000">
                    <a:schemeClr val="bg1"/>
                  </a:glow>
                </a:effectLst>
                <a:ea typeface="ＭＳ Ｐゴシック" charset="0"/>
              </a:rPr>
              <a:t>الحراس الألمان</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ea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9578" y="4293096"/>
            <a:ext cx="9144000" cy="1435000"/>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96204033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245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8D1322B2-C028-954E-A8B7-601FE48AA8F5}"/>
              </a:ext>
            </a:extLst>
          </p:cNvPr>
          <p:cNvSpPr txBox="1">
            <a:spLocks noChangeArrowheads="1"/>
          </p:cNvSpPr>
          <p:nvPr/>
        </p:nvSpPr>
        <p:spPr bwMode="auto">
          <a:xfrm>
            <a:off x="1115616" y="1970149"/>
            <a:ext cx="7200800" cy="3763107"/>
          </a:xfrm>
          <a:prstGeom prst="rect">
            <a:avLst/>
          </a:prstGeom>
          <a:noFill/>
          <a:ln>
            <a:noFill/>
          </a:ln>
          <a:effectLst>
            <a:glow rad="228600">
              <a:schemeClr val="accent4">
                <a:satMod val="175000"/>
                <a:alpha val="86800"/>
              </a:schemeClr>
            </a:glow>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17 فإن كنت تحسبني شريكا</a:t>
            </a:r>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a:t>
            </a:r>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 فاقبله نظيري.</a:t>
            </a:r>
          </a:p>
          <a:p>
            <a:r>
              <a:rPr lang="ar-SA"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18 ثم إن كان قد ظلمك بشيء، أو لك عليه دين فاحسب ذلك علي.</a:t>
            </a:r>
            <a:endParaRPr lang="en-US" sz="18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a:p>
            <a:r>
              <a:rPr lang="ar-JO" sz="3600" b="1" kern="0" dirty="0">
                <a:effectLst>
                  <a:glow rad="228600">
                    <a:schemeClr val="accent4">
                      <a:satMod val="175000"/>
                      <a:alpha val="88000"/>
                    </a:schemeClr>
                  </a:glow>
                </a:effectLst>
                <a:latin typeface="Arial" panose="020B0604020202020204" pitchFamily="34" charset="0"/>
                <a:cs typeface="Arial" panose="020B0604020202020204" pitchFamily="34" charset="0"/>
              </a:rPr>
              <a:t>(فيل 17-18)</a:t>
            </a:r>
            <a:endParaRPr lang="en-US" sz="3600" b="1" kern="0" dirty="0">
              <a:effectLst>
                <a:glow rad="228600">
                  <a:schemeClr val="accent4">
                    <a:satMod val="175000"/>
                    <a:alpha val="88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219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2923518054"/>
              </p:ext>
            </p:extLst>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987421"/>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252738154"/>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الكلمات</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2700737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dirty="0">
                <a:latin typeface="Arial" panose="020B0604020202020204" pitchFamily="34" charset="0"/>
              </a:rPr>
              <a:t>Postcard to </a:t>
            </a:r>
            <a:r>
              <a:rPr lang="ar-SA" dirty="0">
                <a:latin typeface="Arial" panose="020B0604020202020204" pitchFamily="34" charset="0"/>
              </a:rPr>
              <a:t>فلي</a:t>
            </a:r>
            <a:endParaRPr lang="en-US" dirty="0">
              <a:latin typeface="Arial" panose="020B0604020202020204" pitchFamily="34" charset="0"/>
            </a:endParaRP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λος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έ</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σµιος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Τιµ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ὁ</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Φιλ</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µονι</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γαπητ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συνεργ</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δελφ</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ππ</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ῳ</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συστρατιωτ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ῃ</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τ</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ῇ</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κατ</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ό</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σου</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ἐ</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κκλησ</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ά</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ρις</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ὑ</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ῖ</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ή</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νη</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ἀ</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π</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θεο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πατρ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ὸ</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ἡ</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µ</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ῶ</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ν</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κα</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ὶ</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κυρ</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ί</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ου</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Ἰ</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ησο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Χριστο</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ῦ</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3557" name="Text Box 5"/>
          <p:cNvSpPr txBox="1">
            <a:spLocks noChangeArrowheads="1"/>
          </p:cNvSpPr>
          <p:nvPr/>
        </p:nvSpPr>
        <p:spPr bwMode="auto">
          <a:xfrm rot="639179">
            <a:off x="2558377" y="571273"/>
            <a:ext cx="124585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8" name="Text Box 6"/>
          <p:cNvSpPr txBox="1">
            <a:spLocks noChangeArrowheads="1"/>
          </p:cNvSpPr>
          <p:nvPr/>
        </p:nvSpPr>
        <p:spPr bwMode="auto">
          <a:xfrm>
            <a:off x="228600" y="5181600"/>
            <a:ext cx="4038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بطاقة بريدية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فليمون</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548673"/>
            <a:ext cx="9144000" cy="6555641"/>
          </a:xfrm>
          <a:prstGeom prst="rect">
            <a:avLst/>
          </a:prstGeom>
          <a:solidFill>
            <a:srgbClr val="E2C877"/>
          </a:solidFill>
          <a:ln w="9525">
            <a:solidFill>
              <a:schemeClr val="tx1"/>
            </a:solidFill>
            <a:miter lim="800000"/>
            <a:headEnd/>
            <a:tailEnd/>
          </a:ln>
        </p:spPr>
        <p:txBody>
          <a:bodyPr lIns="0" rIns="0"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بولس الرسول إلى فليمون</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1</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بولس أسير يسوع المسيح وتيموثاوس الأخ، إلى فليمون المحبوب والعامل معنا 2 وإلى أبفية المحبوبة وأرخبس المتجند معنا وإلى الكنيسة التي في بيتك: 3 نعمة لكم وسلام من الله أبينا والرب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أشكر إلهي كل حين ذاكراً إياك في صلواتي 5 سامعاً بمحبتك والإيمان الذي لك نحو الرب يسوع ولجميع القديسين 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8 لذلك وإن كان لي بالمسيح ثقة كثيرة أن آمرك بما يليق 9 من أجل المحبة أطلب بالحري­ إذ أنا إنسان هكذا نظير بولس الشيخ، والآن أسير يسوع المسيح أيضاً 10 أطلب إليك لأجل ابني أنسيمس الذي ولدته في قيودي 11 الذي كان قبلاً غير نافع لك ولكنه الآن نافع لك ولي 12 الذي رددته فاقبله الذي هو أحشائي 13 الذي كنت أشاء أن أمسكه عندي لكي يخدمني عوضاً عنك في قيود الإنجيل 14 ولكن بدون رأيك لم أرد أن أفعل شيئاً لكي لا يكون خيرك كأنه على سبيل الإضطرار بل على سبيل الإختيار 15 لأنه ربما لأجل هذا افترق عنك إلى ساعة، لكي يكون لك إلى الأبد،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لا كعبد فيما بعد، بل أفضل من عبد: أخاً محبوباً، ولا سيما إلي، فكم بالحري إليك في الجسد والرب جميعاً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فإن كنت تحسبني شريكاً فاقبله نظيري 18 ثم إن كان قد ظلمك بشيء أو لك عليه دين فاحسب ذلك علي.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أنا بولس كتبت بيدي: أنا أوفي حتى لا أقول لك إنك مديون لي بنفسك أيضاً 20 نعم أيها الأخ ليكن لي فرح بك في الرب، أرح أحشائي في الرب 21 إذ أنا واثق بإطاعتك كتبت إليك، عالماً أنك تفعل أيضاً أكثر مما أقول.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ومع هذا أعدد لي أيضاً منزلاً، لأني أرجو أنني بصلواتكم سأوهب لكم 23 يسلم عليك أبفراس المأسور معي في المسيح يسوع، 24 ومرقس، وأرسترخس، وديماس، ولوقا العاملون معي.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نعمة ربنا يسوع المسيح مع روحكم. آمين.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1794" name="Rectangle 3"/>
          <p:cNvSpPr>
            <a:spLocks noGrp="1" noChangeArrowheads="1"/>
          </p:cNvSpPr>
          <p:nvPr>
            <p:ph type="title"/>
          </p:nvPr>
        </p:nvSpPr>
        <p:spPr>
          <a:xfrm>
            <a:off x="76200" y="87015"/>
            <a:ext cx="9067800" cy="461665"/>
          </a:xfrm>
          <a:solidFill>
            <a:schemeClr val="tx1"/>
          </a:solidFill>
        </p:spPr>
        <p:txBody>
          <a:bodyPr/>
          <a:lstStyle/>
          <a:p>
            <a:pPr eaLnBrk="1" hangingPunct="1"/>
            <a:r>
              <a:rPr lang="ar-JO" dirty="0">
                <a:solidFill>
                  <a:srgbClr val="FFFFFF"/>
                </a:solidFill>
                <a:cs typeface="Arial" panose="020B0604020202020204" pitchFamily="34" charset="0"/>
              </a:rPr>
              <a:t>الخصائص</a:t>
            </a:r>
            <a:endParaRPr lang="en-US" dirty="0">
              <a:solidFill>
                <a:srgbClr val="FFFFFF"/>
              </a:solidFill>
              <a:cs typeface="Arial" panose="020B0604020202020204" pitchFamily="34" charset="0"/>
            </a:endParaRPr>
          </a:p>
        </p:txBody>
      </p:sp>
      <p:sp>
        <p:nvSpPr>
          <p:cNvPr id="32772" name="Text Box 4"/>
          <p:cNvSpPr txBox="1">
            <a:spLocks noChangeArrowheads="1"/>
          </p:cNvSpPr>
          <p:nvPr/>
        </p:nvSpPr>
        <p:spPr bwMode="auto">
          <a:xfrm rot="-1888990">
            <a:off x="1093232" y="3320497"/>
            <a:ext cx="6796744"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أقصر رسائل بولس (25 عدد)</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
        <p:nvSpPr>
          <p:cNvPr id="161796" name="Text Box 5"/>
          <p:cNvSpPr txBox="1">
            <a:spLocks noChangeArrowheads="1"/>
          </p:cNvSpPr>
          <p:nvPr/>
        </p:nvSpPr>
        <p:spPr bwMode="auto">
          <a:xfrm>
            <a:off x="7740353" y="87015"/>
            <a:ext cx="12241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787322" y="29469"/>
            <a:ext cx="5249174" cy="6828531"/>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40000"/>
                    </a:schemeClr>
                  </a:glow>
                </a:effectLst>
              </a:rPr>
              <a:t>1 بولس أسير يسوع المسيح وتيموثاوس الأخ، إلى فليمون المحبوب والعامل معنا،</a:t>
            </a:r>
            <a:br>
              <a:rPr lang="ar-JO" dirty="0">
                <a:effectLst>
                  <a:glow rad="228600">
                    <a:schemeClr val="accent4">
                      <a:satMod val="175000"/>
                      <a:alpha val="40000"/>
                    </a:schemeClr>
                  </a:glow>
                </a:effectLst>
              </a:rPr>
            </a:br>
            <a:r>
              <a:rPr lang="ar-JO" dirty="0">
                <a:effectLst>
                  <a:glow rad="228600">
                    <a:schemeClr val="accent4">
                      <a:satMod val="175000"/>
                      <a:alpha val="40000"/>
                    </a:schemeClr>
                  </a:glow>
                </a:effectLst>
              </a:rPr>
              <a:t>2 وإلى أبفية المحبوبة وأرخبس المتجند معنا، وإلى الكنيسة التي في بيتك:</a:t>
            </a:r>
            <a:br>
              <a:rPr lang="en-US" dirty="0">
                <a:effectLst>
                  <a:glow rad="228600">
                    <a:schemeClr val="accent4">
                      <a:satMod val="175000"/>
                      <a:alpha val="40000"/>
                    </a:schemeClr>
                  </a:glow>
                </a:effectLst>
              </a:rPr>
            </a:br>
            <a:r>
              <a:rPr lang="ar-JO" dirty="0">
                <a:effectLst>
                  <a:glow rad="228600">
                    <a:schemeClr val="accent4">
                      <a:satMod val="175000"/>
                      <a:alpha val="40000"/>
                    </a:schemeClr>
                  </a:glow>
                </a:effectLst>
              </a:rPr>
              <a:t>(فيل 1-2)</a:t>
            </a:r>
            <a:endParaRPr lang="en-US" dirty="0">
              <a:effectLst>
                <a:glow rad="228600">
                  <a:schemeClr val="accent4">
                    <a:satMod val="175000"/>
                    <a:alpha val="40000"/>
                  </a:schemeClr>
                </a:glow>
              </a:effectLst>
              <a:ea typeface="ＭＳ Ｐゴシック" charset="0"/>
              <a:cs typeface="ＭＳ Ｐゴシック" charset="0"/>
            </a:endParaRPr>
          </a:p>
        </p:txBody>
      </p:sp>
    </p:spTree>
    <p:extLst>
      <p:ext uri="{BB962C8B-B14F-4D97-AF65-F5344CB8AC3E}">
        <p14:creationId xmlns:p14="http://schemas.microsoft.com/office/powerpoint/2010/main" val="22228211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JO" sz="4800" dirty="0"/>
              <a:t>3 نعمة لكم وسلام من الله أبينا والرب يسوع المسيح.</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3</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7"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ndParaRPr>
          </a:p>
        </p:txBody>
      </p:sp>
      <p:sp>
        <p:nvSpPr>
          <p:cNvPr id="900098" name="Rectangle 2"/>
          <p:cNvSpPr>
            <a:spLocks noGrp="1" noChangeArrowheads="1"/>
          </p:cNvSpPr>
          <p:nvPr>
            <p:ph type="ctrTitle"/>
          </p:nvPr>
        </p:nvSpPr>
        <p:spPr>
          <a:xfrm>
            <a:off x="395536" y="29469"/>
            <a:ext cx="8460432" cy="2823467"/>
          </a:xfrm>
          <a:effectLst>
            <a:outerShdw blurRad="63500" dist="35921" dir="2700000" algn="ctr" rotWithShape="0">
              <a:schemeClr val="tx2">
                <a:alpha val="74998"/>
              </a:schemeClr>
            </a:outerShdw>
          </a:effectLst>
        </p:spPr>
        <p:txBody>
          <a:bodyPr anchor="ctr"/>
          <a:lstStyle/>
          <a:p>
            <a:pPr>
              <a:defRPr/>
            </a:pPr>
            <a:r>
              <a:rPr lang="ar-JO" sz="4000" dirty="0"/>
              <a:t>4 أشكر إلهي كل حين ذاكراً إياك في صلواتي،</a:t>
            </a:r>
            <a:br>
              <a:rPr lang="ar-JO" sz="4000" dirty="0"/>
            </a:br>
            <a:r>
              <a:rPr lang="ar-JO" sz="4000" dirty="0"/>
              <a:t>5 سامعاً بمحبتك، والإيمان الذي لك نحو الرب يسوع ولجميع القديسين</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4-5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73485"/>
            <a:ext cx="9144000" cy="498370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6 لكي تكون شركة إيمانك فعالة في معرفة كل الصلاح الذي فيكم لأجل المسيح يسوع.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7 لأن لنا فرحاً كثيراً وتعزية بسبب محبتك، لأن أحشاء القديسين قد استراحت بك أيها الأخ.</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6-7</a:t>
            </a:r>
            <a:r>
              <a:rPr lang="en-US" sz="48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ctr"/>
          <a:lstStyle/>
          <a:p>
            <a:pPr>
              <a:defRPr/>
            </a:pPr>
            <a:r>
              <a:rPr lang="ar-JO" sz="4800" dirty="0"/>
              <a:t>8 لذلك وإن كان لي بالمسيح ثقة كثيرة أن آمرك بما يليق،</a:t>
            </a:r>
            <a:br>
              <a:rPr lang="ar-JO" sz="4800" dirty="0"/>
            </a:br>
            <a:r>
              <a:rPr lang="ar-JO" sz="4800" dirty="0"/>
              <a:t>9 من أجل المحبة، أطلب بالحري­ إذ أنا إنسان هكذا نظير بولس الشيخ، والآن أسير يسوع المسيح أيضاً ­</a:t>
            </a:r>
            <a:r>
              <a:rPr lang="ar-SA" sz="4800" dirty="0"/>
              <a:t> </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أنسيمس الذي ولدته في قيودي 11 الذي كان قبلاً غير نافع لك،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فيل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10-12</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p:nvPr>
        </p:nvSpPr>
        <p:spPr>
          <a:xfrm>
            <a:off x="827584" y="404664"/>
            <a:ext cx="7344816" cy="864096"/>
          </a:xfrm>
          <a:solidFill>
            <a:srgbClr val="000000"/>
          </a:solidFill>
        </p:spPr>
        <p:txBody>
          <a:bodyPr/>
          <a:lstStyle/>
          <a:p>
            <a:pPr eaLnBrk="1" hangingPunct="1"/>
            <a:r>
              <a:rPr lang="ar-JO" dirty="0">
                <a:solidFill>
                  <a:srgbClr val="FFFFFF"/>
                </a:solidFill>
                <a:latin typeface="Arial" panose="020B0604020202020204" pitchFamily="34" charset="0"/>
              </a:rPr>
              <a:t>البيان الموجز</a:t>
            </a:r>
            <a:endParaRPr lang="en-US" dirty="0">
              <a:solidFill>
                <a:srgbClr val="FFFFFF"/>
              </a:solidFill>
              <a:latin typeface="Arial" panose="020B0604020202020204" pitchFamily="34" charset="0"/>
            </a:endParaRPr>
          </a:p>
        </p:txBody>
      </p:sp>
      <p:sp>
        <p:nvSpPr>
          <p:cNvPr id="45060" name="Text Box 4"/>
          <p:cNvSpPr txBox="1">
            <a:spLocks noChangeArrowheads="1"/>
          </p:cNvSpPr>
          <p:nvPr/>
        </p:nvSpPr>
        <p:spPr bwMode="auto">
          <a:xfrm>
            <a:off x="152400" y="3962400"/>
            <a:ext cx="8915400" cy="2308324"/>
          </a:xfrm>
          <a:prstGeom prst="rect">
            <a:avLst/>
          </a:prstGeom>
          <a:solidFill>
            <a:srgbClr val="800000">
              <a:alpha val="70000"/>
            </a:srgbClr>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يطلب بولس من مالك العبد المسيحي فليمون ،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المغفرة</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لعبده الهارب ولكن التائب أنسيمس ، الذي قاده بولس إلى المسيح وأرسله إلى فليمون لإعادة ذكره كأخ مسيحي ليعلمه </a:t>
            </a:r>
            <a:r>
              <a:rPr kumimoji="0" lang="ar-SA"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كيف يغفر ويغفر له</a:t>
            </a:r>
            <a:r>
              <a:rPr kumimoji="0" lang="ar-SA"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82276" name="Text Box 5"/>
          <p:cNvSpPr txBox="1">
            <a:spLocks noChangeArrowheads="1"/>
          </p:cNvSpPr>
          <p:nvPr/>
        </p:nvSpPr>
        <p:spPr bwMode="auto">
          <a:xfrm>
            <a:off x="8410326" y="-27384"/>
            <a:ext cx="704039" cy="461665"/>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0D6812E8-4BC9-1639-DE59-3DAA469065C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فليمون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9818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20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 ولكن بدون رأيك لم أرد أن أفعل شيئا</a:t>
            </a:r>
            <a:r>
              <a:rPr lang="ar-JO" sz="4000" b="1" dirty="0">
                <a:solidFill>
                  <a:srgbClr val="FFFFFF"/>
                </a:solidFill>
                <a:latin typeface="Arial" panose="020B0604020202020204" pitchFamily="34" charset="0"/>
                <a:cs typeface="Arial" panose="020B0604020202020204" pitchFamily="34" charset="0"/>
              </a:rPr>
              <a:t>ً</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لكيلا يكون خيرك كأنه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ضطرار بل على سبيل ال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SA"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ختيار. </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5536" y="605533"/>
            <a:ext cx="8316416" cy="5127723"/>
          </a:xfrm>
          <a:effectLst>
            <a:glow rad="228600">
              <a:schemeClr val="accent4">
                <a:satMod val="175000"/>
                <a:alpha val="86800"/>
              </a:schemeClr>
            </a:glow>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88000"/>
                    </a:schemeClr>
                  </a:glow>
                </a:effectLst>
              </a:rPr>
              <a:t>15 لأنه ربما لأجل هذا افترق عنك إلى ساعة، لكي يكون لك إلى الأبد 16 لا كعبد فيما بعد، بل أفضل من عبد: أخاً محبوباً ولا سيما إلي، فكم بالحري إليك في الجسد والرب جميعاً</a:t>
            </a:r>
            <a:r>
              <a:rPr lang="ar-SA" sz="4000" dirty="0">
                <a:effectLst>
                  <a:glow rad="228600">
                    <a:schemeClr val="accent4">
                      <a:satMod val="175000"/>
                      <a:alpha val="88000"/>
                    </a:schemeClr>
                  </a:glow>
                </a:effectLst>
              </a:rPr>
              <a:t> </a:t>
            </a:r>
            <a:br>
              <a:rPr lang="en-US" sz="4000" dirty="0">
                <a:effectLst>
                  <a:glow rad="228600">
                    <a:schemeClr val="accent4">
                      <a:satMod val="175000"/>
                      <a:alpha val="88000"/>
                    </a:schemeClr>
                  </a:glow>
                </a:effectLst>
                <a:ea typeface="ＭＳ Ｐゴシック" charset="0"/>
              </a:rPr>
            </a:br>
            <a:r>
              <a:rPr lang="en-US" sz="4000" dirty="0">
                <a:effectLst>
                  <a:glow rad="228600">
                    <a:schemeClr val="accent4">
                      <a:satMod val="175000"/>
                      <a:alpha val="88000"/>
                    </a:schemeClr>
                  </a:glow>
                </a:effectLst>
                <a:ea typeface="ＭＳ Ｐゴシック" charset="0"/>
              </a:rPr>
              <a:t>(</a:t>
            </a:r>
            <a:r>
              <a:rPr lang="ar-JO" sz="4000" dirty="0">
                <a:effectLst>
                  <a:glow rad="228600">
                    <a:schemeClr val="accent4">
                      <a:satMod val="175000"/>
                      <a:alpha val="88000"/>
                    </a:schemeClr>
                  </a:glow>
                </a:effectLst>
                <a:ea typeface="ＭＳ Ｐゴシック" charset="0"/>
              </a:rPr>
              <a:t>فيل 15-16</a:t>
            </a:r>
            <a:r>
              <a:rPr lang="en-US" sz="4000" dirty="0">
                <a:effectLst>
                  <a:glow rad="228600">
                    <a:schemeClr val="accent4">
                      <a:satMod val="175000"/>
                      <a:alpha val="88000"/>
                    </a:schemeClr>
                  </a:glow>
                </a:effectLst>
                <a:ea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0" y="3645024"/>
            <a:ext cx="6786578" cy="1323439"/>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 17</a:t>
            </a:r>
            <a:endParaRPr kumimoji="0" lang="en-US" altLang="zh-CN"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r" eaLnBrk="1" hangingPunct="1">
              <a:defRPr/>
            </a:pPr>
            <a:r>
              <a:rPr lang="ar-SA" sz="4000" b="1" dirty="0">
                <a:solidFill>
                  <a:srgbClr val="000000"/>
                </a:solidFill>
                <a:latin typeface="Arial" panose="020B0604020202020204" pitchFamily="34" charset="0"/>
                <a:cs typeface="Arial" panose="020B0604020202020204" pitchFamily="34" charset="0"/>
              </a:rPr>
              <a:t>فإن كنت تحسبني </a:t>
            </a:r>
            <a:r>
              <a:rPr lang="ar-SA" sz="4000" b="1" dirty="0">
                <a:solidFill>
                  <a:srgbClr val="0070C0"/>
                </a:solidFill>
                <a:latin typeface="Arial" panose="020B0604020202020204" pitchFamily="34" charset="0"/>
                <a:cs typeface="Arial" panose="020B0604020202020204" pitchFamily="34" charset="0"/>
              </a:rPr>
              <a:t>شريكا</a:t>
            </a:r>
            <a:r>
              <a:rPr lang="ar-JO" sz="4000" b="1" dirty="0">
                <a:solidFill>
                  <a:srgbClr val="0070C0"/>
                </a:solidFill>
                <a:latin typeface="Arial" panose="020B0604020202020204" pitchFamily="34" charset="0"/>
                <a:cs typeface="Arial" panose="020B0604020202020204" pitchFamily="34" charset="0"/>
              </a:rPr>
              <a:t>ً</a:t>
            </a:r>
            <a:r>
              <a:rPr lang="ar-SA" sz="4000" b="1" dirty="0">
                <a:solidFill>
                  <a:srgbClr val="0070C0"/>
                </a:solidFill>
                <a:latin typeface="Arial" panose="020B0604020202020204" pitchFamily="34" charset="0"/>
                <a:cs typeface="Arial" panose="020B0604020202020204" pitchFamily="34" charset="0"/>
              </a:rPr>
              <a:t> </a:t>
            </a:r>
            <a:r>
              <a:rPr lang="ar-SA" sz="4000" b="1" dirty="0">
                <a:solidFill>
                  <a:srgbClr val="000000"/>
                </a:solidFill>
                <a:latin typeface="Arial" panose="020B0604020202020204" pitchFamily="34" charset="0"/>
                <a:cs typeface="Arial" panose="020B0604020202020204" pitchFamily="34" charset="0"/>
              </a:rPr>
              <a:t>فاقبله نظيري.</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683568" y="3053805"/>
            <a:ext cx="8107781" cy="2895475"/>
          </a:xfrm>
          <a:noFill/>
          <a:ln>
            <a:noFill/>
          </a:ln>
          <a:effectLst>
            <a:glow rad="228600">
              <a:schemeClr val="accent4">
                <a:satMod val="175000"/>
                <a:alpha val="86800"/>
              </a:schemeClr>
            </a:glow>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dirty="0">
                <a:effectLst>
                  <a:glow rad="228600">
                    <a:schemeClr val="accent4">
                      <a:satMod val="175000"/>
                      <a:alpha val="88000"/>
                    </a:schemeClr>
                  </a:glow>
                </a:effectLst>
              </a:rPr>
              <a:t> ثم إن كان قد ظلمك بشيء، أو لك عليه دين فاحسب ذلك علي.</a:t>
            </a:r>
            <a:br>
              <a:rPr lang="ar-JO" dirty="0">
                <a:effectLst>
                  <a:glow rad="228600">
                    <a:schemeClr val="accent4">
                      <a:satMod val="175000"/>
                      <a:alpha val="88000"/>
                    </a:schemeClr>
                  </a:glow>
                </a:effectLst>
              </a:rPr>
            </a:br>
            <a:r>
              <a:rPr lang="en-US" dirty="0">
                <a:effectLst>
                  <a:glow rad="228600">
                    <a:schemeClr val="accent4">
                      <a:satMod val="175000"/>
                      <a:alpha val="88000"/>
                    </a:schemeClr>
                  </a:glow>
                </a:effectLst>
              </a:rPr>
              <a:t>(</a:t>
            </a:r>
            <a:r>
              <a:rPr lang="ar-JO" dirty="0">
                <a:effectLst>
                  <a:glow rad="228600">
                    <a:schemeClr val="accent4">
                      <a:satMod val="175000"/>
                      <a:alpha val="88000"/>
                    </a:schemeClr>
                  </a:glow>
                </a:effectLst>
              </a:rPr>
              <a:t>فيل 18</a:t>
            </a:r>
            <a:r>
              <a:rPr lang="en-US" dirty="0">
                <a:effectLst>
                  <a:glow rad="228600">
                    <a:schemeClr val="accent4">
                      <a:satMod val="175000"/>
                      <a:alpha val="88000"/>
                    </a:schemeClr>
                  </a:glow>
                </a:effectLst>
              </a:rPr>
              <a:t>)</a:t>
            </a:r>
          </a:p>
        </p:txBody>
      </p:sp>
    </p:spTree>
    <p:extLst>
      <p:ext uri="{BB962C8B-B14F-4D97-AF65-F5344CB8AC3E}">
        <p14:creationId xmlns:p14="http://schemas.microsoft.com/office/powerpoint/2010/main" val="21427911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ctr"/>
          <a:lstStyle/>
          <a:p>
            <a:pPr>
              <a:defRPr/>
            </a:pPr>
            <a:r>
              <a:rPr lang="ar-SA" sz="4000" dirty="0"/>
              <a:t> 19 أنا بولس كتبت بيدي: أنا أوفي</a:t>
            </a:r>
            <a:r>
              <a:rPr lang="ar-JO" sz="4000" dirty="0"/>
              <a:t>،</a:t>
            </a:r>
            <a:r>
              <a:rPr lang="ar-SA" sz="4000" dirty="0"/>
              <a:t> حتى لا أقول لك إنك مديون لي بنفسك أيضا</a:t>
            </a:r>
            <a:r>
              <a:rPr lang="ar-JO" sz="4000" dirty="0"/>
              <a:t>ً</a:t>
            </a:r>
            <a:r>
              <a:rPr lang="ar-SA" sz="4000" dirty="0"/>
              <a:t>.</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20-21</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1484784"/>
            <a:ext cx="8748464" cy="275145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22 ومع هذا أعدد لي أيضاً منزلاً، لأني أرجو أنني بصلواتكم سأوهب لكم.</a:t>
            </a:r>
            <a:br>
              <a:rPr lang="en-US"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 (</a:t>
            </a:r>
            <a:r>
              <a:rPr lang="ar-JO" sz="4800" dirty="0">
                <a:effectLst>
                  <a:glow rad="127000">
                    <a:schemeClr val="tx1"/>
                  </a:glow>
                </a:effectLst>
                <a:ea typeface="ＭＳ Ｐゴシック" charset="0"/>
              </a:rPr>
              <a:t>فيل 22</a:t>
            </a:r>
            <a:r>
              <a:rPr lang="en-US" sz="4800" dirty="0">
                <a:effectLst>
                  <a:glow rad="127000">
                    <a:schemeClr val="tx1"/>
                  </a:glow>
                </a:effectLst>
                <a:ea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44016" y="29469"/>
            <a:ext cx="8820472" cy="3327523"/>
          </a:xfrm>
          <a:effectLst>
            <a:outerShdw blurRad="63500" dist="35921" dir="2700000" algn="ctr" rotWithShape="0">
              <a:schemeClr val="tx2">
                <a:alpha val="74998"/>
              </a:schemeClr>
            </a:outerShdw>
          </a:effectLst>
        </p:spPr>
        <p:txBody>
          <a:bodyPr anchor="t"/>
          <a:lstStyle/>
          <a:p>
            <a:pPr>
              <a:defRPr/>
            </a:pPr>
            <a:r>
              <a:rPr lang="ar-JO" sz="4000" dirty="0"/>
              <a:t>23 يسلم عليك أبفراس المأسور معي في المسيح يسوع 24 ومرقس، وأرسترخس، وديماس، ولوقا العاملون معي.</a:t>
            </a:r>
            <a:r>
              <a:rPr lang="ar-SA" sz="4000" dirty="0"/>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فيل 23-24</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كيف </a:t>
            </a:r>
            <a:r>
              <a:rPr lang="ar-JO" sz="6000" dirty="0">
                <a:solidFill>
                  <a:srgbClr val="FFFF00"/>
                </a:solidFill>
                <a:effectLst>
                  <a:glow rad="127000">
                    <a:schemeClr val="tx1"/>
                  </a:glow>
                </a:effectLst>
                <a:ea typeface="ＭＳ Ｐゴシック" charset="0"/>
              </a:rPr>
              <a:t>نغفر</a:t>
            </a:r>
            <a:r>
              <a:rPr lang="ar-JO" sz="5400" dirty="0">
                <a:effectLst>
                  <a:glow rad="127000">
                    <a:schemeClr val="tx1"/>
                  </a:glow>
                </a:effectLst>
                <a:ea typeface="ＭＳ Ｐゴシック" charset="0"/>
              </a:rPr>
              <a:t> لمن يسيء إلينا؟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a:t>
            </a:r>
            <a:r>
              <a:rPr lang="ar-SA"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63107" y="1867432"/>
            <a:ext cx="8417786"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المفارقات أن روما سجنت أنسيمس لارتكابه جرائم ضد الإمبراطور نيرون</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EG"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وسجنت روما بولس بسبب ولائه ليسوع الملك، ولكن من خلال بولس اكتشف أنسيمس يسوع كملك حقيقي.</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237</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95A35317-6FF0-E74F-9A00-FAE861CE311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4293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1-7</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2737559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ar-JO" dirty="0">
                <a:solidFill>
                  <a:srgbClr val="FFFFFF"/>
                </a:solidFill>
                <a:ea typeface="ＭＳ Ｐゴシック" charset="0"/>
                <a:cs typeface="Arial" panose="020B0604020202020204" pitchFamily="34" charset="0"/>
              </a:rPr>
              <a:t>معضلة فليمون في كولوسي</a:t>
            </a:r>
            <a:endParaRPr lang="en-US" dirty="0">
              <a:solidFill>
                <a:srgbClr val="FFFFFF"/>
              </a:solidFill>
              <a:ea typeface="ＭＳ Ｐゴシック" charset="0"/>
              <a:cs typeface="Arial" panose="020B0604020202020204" pitchFamily="34" charset="0"/>
            </a:endParaRPr>
          </a:p>
        </p:txBody>
      </p:sp>
      <p:sp>
        <p:nvSpPr>
          <p:cNvPr id="65539" name="Rectangle 3"/>
          <p:cNvSpPr>
            <a:spLocks noGrp="1" noChangeArrowheads="1"/>
          </p:cNvSpPr>
          <p:nvPr>
            <p:ph type="body" idx="1"/>
          </p:nvPr>
        </p:nvSpPr>
        <p:spPr>
          <a:xfrm>
            <a:off x="34925" y="1412875"/>
            <a:ext cx="3600450" cy="5300663"/>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ماذا يجب أن يفعل مالك العبد فليمون مع عبده الهارب التائب أنسيمس (الآن صار مؤمناً)؟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ما هي الآثار المترتبة على أصحاب العبيد وأرباب العمل؟</a:t>
            </a:r>
            <a:endParaRPr lang="en-US" sz="2800" b="1" dirty="0">
              <a:latin typeface="Arial" panose="020B0604020202020204" pitchFamily="34" charset="0"/>
              <a:ea typeface="ＭＳ Ｐゴシック" charset="0"/>
              <a:cs typeface="Arial" panose="020B0604020202020204" pitchFamily="34"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109</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73646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43306" y="29469"/>
            <a:ext cx="5393190" cy="6828531"/>
          </a:xfrm>
          <a:effectLst>
            <a:outerShdw blurRad="63500" dist="35921" dir="2700000" algn="ctr" rotWithShape="0">
              <a:schemeClr val="tx2">
                <a:alpha val="74998"/>
              </a:schemeClr>
            </a:outerShdw>
          </a:effectLst>
        </p:spPr>
        <p:txBody>
          <a:bodyPr anchor="ctr"/>
          <a:lstStyle/>
          <a:p>
            <a:pPr>
              <a:defRPr/>
            </a:pPr>
            <a:r>
              <a:rPr lang="ar-JO" sz="4000" dirty="0">
                <a:effectLst>
                  <a:glow rad="228600">
                    <a:schemeClr val="accent4">
                      <a:satMod val="175000"/>
                      <a:alpha val="59798"/>
                    </a:schemeClr>
                  </a:glow>
                </a:effectLst>
              </a:rPr>
              <a:t>1 بولس </a:t>
            </a:r>
            <a:r>
              <a:rPr lang="ar-JO" sz="4000" dirty="0">
                <a:solidFill>
                  <a:srgbClr val="FFFF00"/>
                </a:solidFill>
                <a:effectLst>
                  <a:glow rad="228600">
                    <a:schemeClr val="accent4">
                      <a:satMod val="175000"/>
                      <a:alpha val="59798"/>
                    </a:schemeClr>
                  </a:glow>
                </a:effectLst>
              </a:rPr>
              <a:t>أسير</a:t>
            </a:r>
            <a:r>
              <a:rPr lang="ar-JO" sz="4000" dirty="0">
                <a:effectLst>
                  <a:glow rad="228600">
                    <a:schemeClr val="accent4">
                      <a:satMod val="175000"/>
                      <a:alpha val="59798"/>
                    </a:schemeClr>
                  </a:glow>
                </a:effectLst>
              </a:rPr>
              <a:t> يسوع المسيح وتيموثاوس </a:t>
            </a:r>
            <a:r>
              <a:rPr lang="ar-JO" sz="4000" dirty="0">
                <a:solidFill>
                  <a:srgbClr val="FFFF00"/>
                </a:solidFill>
                <a:effectLst>
                  <a:glow rad="228600">
                    <a:schemeClr val="accent4">
                      <a:satMod val="175000"/>
                      <a:alpha val="59798"/>
                    </a:schemeClr>
                  </a:glow>
                </a:effectLst>
              </a:rPr>
              <a:t>الأخ</a:t>
            </a:r>
            <a:r>
              <a:rPr lang="ar-JO" sz="4000" dirty="0">
                <a:effectLst>
                  <a:glow rad="228600">
                    <a:schemeClr val="accent4">
                      <a:satMod val="175000"/>
                      <a:alpha val="59798"/>
                    </a:schemeClr>
                  </a:glow>
                </a:effectLst>
              </a:rPr>
              <a:t>، إلى فليمون </a:t>
            </a:r>
            <a:r>
              <a:rPr lang="ar-JO" sz="4000" dirty="0">
                <a:solidFill>
                  <a:srgbClr val="FFFF00"/>
                </a:solidFill>
                <a:effectLst>
                  <a:glow rad="228600">
                    <a:schemeClr val="accent4">
                      <a:satMod val="175000"/>
                      <a:alpha val="59798"/>
                    </a:schemeClr>
                  </a:glow>
                </a:effectLst>
              </a:rPr>
              <a:t>المحبوب والعامل معنا </a:t>
            </a:r>
            <a:r>
              <a:rPr lang="ar-JO" sz="4000" dirty="0">
                <a:effectLst>
                  <a:glow rad="228600">
                    <a:schemeClr val="accent4">
                      <a:satMod val="175000"/>
                      <a:alpha val="59798"/>
                    </a:schemeClr>
                  </a:glow>
                </a:effectLst>
              </a:rPr>
              <a:t>2 وإلى أبفية </a:t>
            </a:r>
            <a:r>
              <a:rPr lang="ar-JO" sz="4000" dirty="0">
                <a:solidFill>
                  <a:srgbClr val="FFFF00"/>
                </a:solidFill>
                <a:effectLst>
                  <a:glow rad="228600">
                    <a:schemeClr val="accent4">
                      <a:satMod val="175000"/>
                      <a:alpha val="59798"/>
                    </a:schemeClr>
                  </a:glow>
                </a:effectLst>
              </a:rPr>
              <a:t>المحبوبة</a:t>
            </a:r>
            <a:r>
              <a:rPr lang="ar-JO" sz="4000" dirty="0">
                <a:effectLst>
                  <a:glow rad="228600">
                    <a:schemeClr val="accent4">
                      <a:satMod val="175000"/>
                      <a:alpha val="59798"/>
                    </a:schemeClr>
                  </a:glow>
                </a:effectLst>
              </a:rPr>
              <a:t> وأرخبس </a:t>
            </a:r>
            <a:r>
              <a:rPr lang="ar-JO" sz="4000" dirty="0">
                <a:solidFill>
                  <a:srgbClr val="FFFF00"/>
                </a:solidFill>
                <a:effectLst>
                  <a:glow rad="228600">
                    <a:schemeClr val="accent4">
                      <a:satMod val="175000"/>
                      <a:alpha val="59798"/>
                    </a:schemeClr>
                  </a:glow>
                </a:effectLst>
              </a:rPr>
              <a:t>المتجند معنا</a:t>
            </a:r>
            <a:r>
              <a:rPr lang="ar-JO" sz="4000" dirty="0">
                <a:effectLst>
                  <a:glow rad="228600">
                    <a:schemeClr val="accent4">
                      <a:satMod val="175000"/>
                      <a:alpha val="59798"/>
                    </a:schemeClr>
                  </a:glow>
                </a:effectLst>
              </a:rPr>
              <a:t>، وإلى الكنيسة التي في بيتك:</a:t>
            </a:r>
            <a:br>
              <a:rPr lang="en-US" sz="4000" dirty="0">
                <a:effectLst>
                  <a:glow rad="228600">
                    <a:schemeClr val="accent4">
                      <a:satMod val="175000"/>
                      <a:alpha val="59798"/>
                    </a:schemeClr>
                  </a:glow>
                </a:effectLst>
              </a:rPr>
            </a:br>
            <a:r>
              <a:rPr lang="ar-JO" sz="4000" dirty="0">
                <a:effectLst>
                  <a:glow rad="228600">
                    <a:schemeClr val="accent4">
                      <a:satMod val="175000"/>
                      <a:alpha val="59798"/>
                    </a:schemeClr>
                  </a:glow>
                </a:effectLst>
              </a:rPr>
              <a:t>(فيل 1-2)</a:t>
            </a:r>
            <a:endParaRPr lang="en-US" sz="4000" dirty="0">
              <a:effectLst>
                <a:glow rad="228600">
                  <a:schemeClr val="accent4">
                    <a:satMod val="175000"/>
                    <a:alpha val="59798"/>
                  </a:schemeClr>
                </a:glow>
              </a:effectLst>
              <a:ea typeface="ＭＳ Ｐゴシック" charset="0"/>
              <a:cs typeface="ＭＳ Ｐゴシック" charset="0"/>
            </a:endParaRPr>
          </a:p>
        </p:txBody>
      </p:sp>
    </p:spTree>
    <p:extLst>
      <p:ext uri="{BB962C8B-B14F-4D97-AF65-F5344CB8AC3E}">
        <p14:creationId xmlns:p14="http://schemas.microsoft.com/office/powerpoint/2010/main" val="38946903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ar-JO" sz="4400" dirty="0">
                <a:solidFill>
                  <a:schemeClr val="bg1"/>
                </a:solidFill>
                <a:effectLst>
                  <a:glow rad="228600">
                    <a:schemeClr val="tx1"/>
                  </a:glow>
                </a:effectLst>
                <a:latin typeface="Arial" panose="020B0604020202020204" pitchFamily="34" charset="0"/>
              </a:rPr>
              <a:t>التأليف</a:t>
            </a:r>
            <a:endParaRPr lang="en-US" sz="4400" dirty="0">
              <a:solidFill>
                <a:schemeClr val="bg1"/>
              </a:solidFill>
              <a:effectLst>
                <a:glow rad="228600">
                  <a:schemeClr val="tx1"/>
                </a:glow>
              </a:effectLst>
              <a:latin typeface="Arial" panose="020B0604020202020204" pitchFamily="34" charset="0"/>
            </a:endParaRP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العدد 1</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بولس</a:t>
            </a:r>
            <a:r>
              <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9</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العدد 19</a:t>
            </a:r>
            <a:endPar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بولس</a:t>
            </a:r>
            <a:r>
              <a:rPr kumimoji="0" lang="en-US" altLang="zh-CN"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宋体" charset="0"/>
                <a:cs typeface="Arial" panose="020B0604020202020204" pitchFamily="34" charset="0"/>
              </a:rPr>
              <a:t> ….………………………. </a:t>
            </a: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24581" name="Text Box 5"/>
          <p:cNvSpPr txBox="1">
            <a:spLocks noChangeArrowheads="1"/>
          </p:cNvSpPr>
          <p:nvPr/>
        </p:nvSpPr>
        <p:spPr bwMode="auto">
          <a:xfrm>
            <a:off x="1971675" y="1416050"/>
            <a:ext cx="11368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بولس</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0293" name="Text Box 6"/>
          <p:cNvSpPr txBox="1">
            <a:spLocks noChangeArrowheads="1"/>
          </p:cNvSpPr>
          <p:nvPr/>
        </p:nvSpPr>
        <p:spPr bwMode="auto">
          <a:xfrm>
            <a:off x="8002588" y="228600"/>
            <a:ext cx="7906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57863"/>
            <a:ext cx="1438214" cy="769441"/>
          </a:xfrm>
          <a:noFill/>
          <a:ln>
            <a:noFill/>
          </a:ln>
        </p:spPr>
        <p:txBody>
          <a:bodyPr wrap="none">
            <a:spAutoFit/>
          </a:bodyPr>
          <a:lstStyle/>
          <a:p>
            <a:pPr algn="l" eaLnBrk="1" hangingPunct="1"/>
            <a:r>
              <a:rPr lang="ar-JO" sz="4400" kern="1200" dirty="0">
                <a:solidFill>
                  <a:srgbClr val="FFFFFF"/>
                </a:solidFill>
                <a:effectLst>
                  <a:glow rad="228600">
                    <a:schemeClr val="tx1"/>
                  </a:glow>
                </a:effectLst>
                <a:latin typeface="Arial" panose="020B0604020202020204" pitchFamily="34" charset="0"/>
              </a:rPr>
              <a:t>التاريخ</a:t>
            </a:r>
            <a:endParaRPr lang="en-US" sz="4400" kern="1200" dirty="0">
              <a:solidFill>
                <a:srgbClr val="FFFFFF"/>
              </a:solidFill>
              <a:effectLst>
                <a:glow rad="228600">
                  <a:schemeClr val="tx1"/>
                </a:glow>
              </a:effectLst>
              <a:latin typeface="Arial" panose="020B0604020202020204" pitchFamily="34" charset="0"/>
            </a:endParaRPr>
          </a:p>
        </p:txBody>
      </p:sp>
      <p:sp>
        <p:nvSpPr>
          <p:cNvPr id="25604" name="Text Box 4"/>
          <p:cNvSpPr txBox="1">
            <a:spLocks noChangeArrowheads="1"/>
          </p:cNvSpPr>
          <p:nvPr/>
        </p:nvSpPr>
        <p:spPr bwMode="auto">
          <a:xfrm>
            <a:off x="467544" y="5157192"/>
            <a:ext cx="8355454" cy="1200329"/>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خلال سجن بولس في روما</a:t>
            </a:r>
            <a:endParaRPr kumimoji="0" lang="en-US" altLang="ja-JP"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خريف 61 م</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1316" name="Text Box 5"/>
          <p:cNvSpPr txBox="1">
            <a:spLocks noChangeArrowheads="1"/>
          </p:cNvSpPr>
          <p:nvPr/>
        </p:nvSpPr>
        <p:spPr bwMode="auto">
          <a:xfrm>
            <a:off x="8338318"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sz="4400" dirty="0">
                <a:solidFill>
                  <a:schemeClr val="bg1"/>
                </a:solidFill>
                <a:effectLst>
                  <a:glow rad="241300">
                    <a:schemeClr val="tx1"/>
                  </a:glow>
                </a:effectLst>
                <a:latin typeface="Arial" panose="020B0604020202020204" pitchFamily="34" charset="0"/>
              </a:rPr>
              <a:t>المستلمين</a:t>
            </a:r>
            <a:endParaRPr lang="en-US" sz="4400"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827461" y="2398236"/>
            <a:ext cx="2952451"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كان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رجلاً ثرياً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في كولوسي</a:t>
            </a:r>
            <a:endParaRPr kumimoji="0" lang="en-US"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8579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ar-JO" dirty="0">
                <a:solidFill>
                  <a:schemeClr val="tx1"/>
                </a:solidFill>
                <a:latin typeface="Arial" panose="020B0604020202020204" pitchFamily="34" charset="0"/>
              </a:rPr>
              <a:t>المستلمين</a:t>
            </a:r>
            <a:endParaRPr lang="en-US" dirty="0">
              <a:solidFill>
                <a:schemeClr val="tx1"/>
              </a:solidFill>
              <a:latin typeface="Arial" panose="020B0604020202020204" pitchFamily="34" charset="0"/>
            </a:endParaRPr>
          </a:p>
        </p:txBody>
      </p:sp>
      <p:sp>
        <p:nvSpPr>
          <p:cNvPr id="142339" name="Text Box 4"/>
          <p:cNvSpPr txBox="1">
            <a:spLocks noChangeArrowheads="1"/>
          </p:cNvSpPr>
          <p:nvPr/>
        </p:nvSpPr>
        <p:spPr bwMode="auto">
          <a:xfrm>
            <a:off x="228600" y="1082154"/>
            <a:ext cx="4986342" cy="587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المستلم الرئيسي : فليمون</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مالك عبد مسيحي غني في 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1ب - </a:t>
            </a:r>
            <a:r>
              <a:rPr kumimoji="0" lang="ar-SA"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فليمون </a:t>
            </a:r>
            <a:r>
              <a:rPr kumimoji="0" lang="ar-JO"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المحبوب والعامل معنا</a:t>
            </a:r>
            <a:r>
              <a:rPr kumimoji="0" lang="en-US"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rPr>
              <a:t>  </a:t>
            </a:r>
            <a:endParaRPr kumimoji="0" lang="en-US" altLang="zh-CN" sz="3600" b="1" u="none" strike="noStrike" kern="1200" cap="none" spc="0" normalizeH="0" baseline="0" noProof="0" dirty="0">
              <a:ln>
                <a:noFill/>
              </a:ln>
              <a:solidFill>
                <a:srgbClr val="0088EE"/>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 : أعضاء الكنيسة</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عدد 2 - وإلى أبفية</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المحبوبة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وأرخبس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المتجند معنا</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وإلى الكنيسة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التي في بيتك</a:t>
            </a:r>
            <a:endParaRPr kumimoji="0" lang="en-US" altLang="ja-JP" sz="3200" b="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2340" name="Text Box 5"/>
          <p:cNvSpPr txBox="1">
            <a:spLocks noChangeArrowheads="1"/>
          </p:cNvSpPr>
          <p:nvPr/>
        </p:nvSpPr>
        <p:spPr bwMode="auto">
          <a:xfrm>
            <a:off x="8404465"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ctr"/>
          <a:lstStyle/>
          <a:p>
            <a:pPr>
              <a:defRPr/>
            </a:pPr>
            <a:r>
              <a:rPr lang="ar-JO" sz="4000" dirty="0"/>
              <a:t>3 نعمة لكم وسلام من الله أبينا والرب يسوع المسيح</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3</a:t>
            </a:r>
            <a:r>
              <a:rPr lang="en-US" sz="4000" dirty="0">
                <a:effectLst>
                  <a:glow rad="127000">
                    <a:schemeClr val="tx1"/>
                  </a:glow>
                </a:effectLst>
                <a:ea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ar-JO" sz="3600" dirty="0"/>
              <a:t>4 أشكر إلهي كل حين ذاكراً إياك في صلواتي 5 سامعاً بمحبتك والإيمان الذي لك نحو الرب يسوع ولجميع القديسين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4-5</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5526430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317518"/>
            <a:ext cx="9144001" cy="6540482"/>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95536" y="1602007"/>
            <a:ext cx="813690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يظهر مفهوم كنيسة المنزل بشكل كبير حيث كتب بولس على الأرجح للمالك فليمون، سيدة المنزل أ</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فية وابنهما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 ١</a:t>
            </a:r>
            <a:r>
              <a:rPr lang="ar-EG"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947F4C64-F5AE-104A-81A3-A42FC09E8E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4403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07843"/>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6 لكي تكون شركة إيمانك فعالة في معرفة كل الصلاح الذي فيكم لأجل المسيح يسوع 7 </a:t>
            </a:r>
            <a:r>
              <a:rPr lang="ar-JO" dirty="0">
                <a:solidFill>
                  <a:srgbClr val="FFFF00"/>
                </a:solidFill>
                <a:effectLst>
                  <a:glow rad="127000">
                    <a:schemeClr val="tx1"/>
                  </a:glow>
                </a:effectLst>
                <a:ea typeface="ＭＳ Ｐゴシック" charset="0"/>
              </a:rPr>
              <a:t>لأن لنا فرحاً كثيراً وتعزية بسبب محبتك، لأن أحشاء القديسين قد استراحت بك أيها الأخ.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فيل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2374617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panose="020B0604020202020204" pitchFamily="34" charset="0"/>
              </a:rPr>
              <a:t>المناسبة</a:t>
            </a:r>
            <a:endParaRPr lang="en-US" dirty="0">
              <a:solidFill>
                <a:schemeClr val="bg1"/>
              </a:solidFill>
              <a:effectLst>
                <a:glow rad="241300">
                  <a:schemeClr val="tx1"/>
                </a:glow>
              </a:effectLst>
              <a:latin typeface="Arial" panose="020B0604020202020204" pitchFamily="34" charset="0"/>
            </a:endParaRPr>
          </a:p>
        </p:txBody>
      </p:sp>
      <p:sp>
        <p:nvSpPr>
          <p:cNvPr id="120835" name="Text Box 4"/>
          <p:cNvSpPr txBox="1">
            <a:spLocks noChangeArrowheads="1"/>
          </p:cNvSpPr>
          <p:nvPr/>
        </p:nvSpPr>
        <p:spPr bwMode="auto">
          <a:xfrm>
            <a:off x="683568" y="2398236"/>
            <a:ext cx="2304379"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فليمون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يمتلك</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عبداً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اسمه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أنسيمس</a:t>
            </a:r>
            <a:endParaRPr kumimoji="0" lang="en-US" sz="48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نغفر</a:t>
            </a:r>
            <a:r>
              <a:rPr lang="ar-JO" sz="4800" dirty="0">
                <a:effectLst>
                  <a:glow rad="127000">
                    <a:schemeClr val="tx1"/>
                  </a:glow>
                </a:effectLst>
                <a:ea typeface="ＭＳ Ｐゴシック" charset="0"/>
              </a:rPr>
              <a:t> لمن يسيء إلينا؟</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81209397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defRPr/>
            </a:pPr>
            <a:br>
              <a:rPr lang="en-US" sz="4800" dirty="0">
                <a:solidFill>
                  <a:schemeClr val="tx1"/>
                </a:solidFill>
                <a:effectLst/>
                <a:ea typeface="ＭＳ Ｐゴシック" charset="0"/>
              </a:rPr>
            </a:br>
            <a:r>
              <a:rPr lang="ar-JO" sz="4800" dirty="0">
                <a:solidFill>
                  <a:schemeClr val="tx1"/>
                </a:solidFill>
                <a:ea typeface="ＭＳ Ｐゴシック" charset="0"/>
              </a:rPr>
              <a:t>1. عامل الناس في أفضل </a:t>
            </a:r>
            <a:r>
              <a:rPr lang="ar-JO" sz="7200" dirty="0">
                <a:effectLst>
                  <a:glow rad="228600">
                    <a:schemeClr val="accent4">
                      <a:satMod val="175000"/>
                      <a:alpha val="94000"/>
                    </a:schemeClr>
                  </a:glow>
                </a:effectLst>
                <a:ea typeface="ＭＳ Ｐゴシック" charset="0"/>
              </a:rPr>
              <a:t>نور</a:t>
            </a:r>
            <a:r>
              <a:rPr lang="ar-JO" sz="4800" dirty="0">
                <a:solidFill>
                  <a:schemeClr val="tx1"/>
                </a:solidFill>
                <a:ea typeface="ＭＳ Ｐゴシック" charset="0"/>
              </a:rPr>
              <a:t> ممكن </a:t>
            </a:r>
            <a:br>
              <a:rPr lang="ar-JO" sz="4800" dirty="0">
                <a:solidFill>
                  <a:schemeClr val="tx1"/>
                </a:solidFill>
                <a:ea typeface="ＭＳ Ｐゴシック" charset="0"/>
              </a:rPr>
            </a:br>
            <a:r>
              <a:rPr lang="ar-JO" sz="4800" dirty="0">
                <a:solidFill>
                  <a:schemeClr val="tx1"/>
                </a:solidFill>
                <a:ea typeface="ＭＳ Ｐゴシック" charset="0"/>
              </a:rPr>
              <a:t>(1-7)</a:t>
            </a:r>
            <a:r>
              <a:rPr lang="en-US" sz="4800" dirty="0">
                <a:solidFill>
                  <a:schemeClr val="tx1"/>
                </a:solidFill>
                <a:effectLst/>
                <a:ea typeface="ＭＳ Ｐゴシック" charset="0"/>
              </a:rPr>
              <a:t> </a:t>
            </a:r>
          </a:p>
        </p:txBody>
      </p:sp>
      <p:sp>
        <p:nvSpPr>
          <p:cNvPr id="5" name="Rectangle 2">
            <a:extLst>
              <a:ext uri="{FF2B5EF4-FFF2-40B4-BE49-F238E27FC236}">
                <a16:creationId xmlns:a16="http://schemas.microsoft.com/office/drawing/2014/main" id="{25F6B239-95BC-FD4F-B372-70DFBF2F38D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93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rtl="1">
              <a:defRPr/>
            </a:pPr>
            <a:r>
              <a:rPr lang="ar-SA" sz="8800" dirty="0">
                <a:effectLst>
                  <a:glow rad="127000">
                    <a:schemeClr val="tx1"/>
                  </a:glow>
                </a:effectLst>
                <a:ea typeface="ＭＳ Ｐゴシック" charset="0"/>
              </a:rPr>
              <a:t>فليمون</a:t>
            </a:r>
            <a:r>
              <a:rPr lang="en-US" sz="8800" dirty="0">
                <a:effectLst>
                  <a:glow rad="127000">
                    <a:schemeClr val="tx1"/>
                  </a:glow>
                </a:effectLst>
                <a:ea typeface="ＭＳ Ｐゴシック" charset="0"/>
              </a:rPr>
              <a:t> </a:t>
            </a:r>
            <a:r>
              <a:rPr lang="ar-JO" sz="8800" dirty="0">
                <a:effectLst>
                  <a:glow rad="127000">
                    <a:schemeClr val="tx1"/>
                  </a:glow>
                </a:effectLst>
                <a:ea typeface="ＭＳ Ｐゴシック" charset="0"/>
              </a:rPr>
              <a:t>8-21</a:t>
            </a:r>
            <a:r>
              <a:rPr lang="en-US" sz="8800" dirty="0">
                <a:effectLst>
                  <a:glow rad="127000">
                    <a:schemeClr val="tx1"/>
                  </a:glow>
                </a:effectLst>
                <a:ea typeface="ＭＳ Ｐゴシック" charset="0"/>
              </a:rPr>
              <a:t> </a:t>
            </a:r>
          </a:p>
        </p:txBody>
      </p:sp>
    </p:spTree>
    <p:extLst>
      <p:ext uri="{BB962C8B-B14F-4D97-AF65-F5344CB8AC3E}">
        <p14:creationId xmlns:p14="http://schemas.microsoft.com/office/powerpoint/2010/main" val="3965244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9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2. سامح حتى تتجاوز المصالحة كل العوائق الإجتماعية </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(8-21)</a:t>
            </a:r>
            <a:r>
              <a:rPr lang="en-US" dirty="0">
                <a:solidFill>
                  <a:schemeClr val="tx2"/>
                </a:solidFill>
                <a:effectLst>
                  <a:glow rad="127000">
                    <a:schemeClr val="bg1"/>
                  </a:glow>
                </a:effectLst>
                <a:ea typeface="ＭＳ Ｐゴシック" charset="0"/>
              </a:rPr>
              <a:t> </a:t>
            </a:r>
          </a:p>
        </p:txBody>
      </p:sp>
      <p:sp>
        <p:nvSpPr>
          <p:cNvPr id="5" name="Rectangle 2">
            <a:extLst>
              <a:ext uri="{FF2B5EF4-FFF2-40B4-BE49-F238E27FC236}">
                <a16:creationId xmlns:a16="http://schemas.microsoft.com/office/drawing/2014/main" id="{374149CC-AD28-3F43-9A21-9893FF1A9402}"/>
              </a:ext>
            </a:extLst>
          </p:cNvPr>
          <p:cNvSpPr txBox="1">
            <a:spLocks noChangeArrowheads="1"/>
          </p:cNvSpPr>
          <p:nvPr/>
        </p:nvSpPr>
        <p:spPr bwMode="auto">
          <a:xfrm>
            <a:off x="1279200" y="5920006"/>
            <a:ext cx="751202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2887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200266" y="101477"/>
            <a:ext cx="5379846" cy="6711899"/>
          </a:xfrm>
          <a:effectLst>
            <a:outerShdw blurRad="63500" dist="35921" dir="2700000" algn="ctr" rotWithShape="0">
              <a:schemeClr val="tx2">
                <a:alpha val="74998"/>
              </a:schemeClr>
            </a:outerShdw>
          </a:effectLst>
        </p:spPr>
        <p:txBody>
          <a:bodyPr anchor="ctr"/>
          <a:lstStyle/>
          <a:p>
            <a:pPr>
              <a:defRPr/>
            </a:pPr>
            <a:r>
              <a:rPr lang="ar-SA" sz="4800" dirty="0"/>
              <a:t> 8 لذلك وإن كان لي بالمسيح ثقة كثيرة أن آمرك بما يليق</a:t>
            </a:r>
            <a:r>
              <a:rPr lang="ar-JO" sz="4800" dirty="0"/>
              <a:t> 9 </a:t>
            </a:r>
            <a:r>
              <a:rPr lang="ar-SA" sz="4800" dirty="0"/>
              <a:t>من أجل المحبة أطلب بالحري­ إذ أنا إنسان هكذا نظير بولس الشيخ، والآن أسير يسوع المسيح أيضا</a:t>
            </a:r>
            <a:r>
              <a:rPr lang="ar-JO" sz="4800" dirty="0"/>
              <a:t>ً.</a:t>
            </a:r>
            <a:r>
              <a:rPr lang="ar-SA" sz="4800" dirty="0"/>
              <a:t> ­</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8-9</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03826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ar-JO" sz="6000" dirty="0">
                <a:solidFill>
                  <a:schemeClr val="tx2"/>
                </a:solidFill>
                <a:effectLst>
                  <a:glow rad="127000">
                    <a:schemeClr val="bg1"/>
                  </a:glow>
                </a:effectLst>
                <a:ea typeface="ＭＳ Ｐゴシック" charset="0"/>
              </a:rPr>
              <a:t>هرب أنسيمس</a:t>
            </a:r>
            <a:endParaRPr lang="en-US" sz="6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00561962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أنسيمس ظلم وسرق من فليمون</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158183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78067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dirty="0">
                <a:latin typeface="Arial" panose="020B0604020202020204" pitchFamily="34" charset="0"/>
                <a:cs typeface="Arial" panose="020B0604020202020204" pitchFamily="34" charset="0"/>
              </a:rPr>
              <a:t>يش</a:t>
            </a:r>
            <a:r>
              <a:rPr lang="ar-JO" dirty="0">
                <a:latin typeface="Arial" panose="020B0604020202020204" pitchFamily="34" charset="0"/>
                <a:cs typeface="Arial" panose="020B0604020202020204" pitchFamily="34" charset="0"/>
              </a:rPr>
              <a:t>ي</a:t>
            </a:r>
            <a:r>
              <a:rPr lang="ar-EG" dirty="0">
                <a:latin typeface="Arial" panose="020B0604020202020204" pitchFamily="34" charset="0"/>
                <a:cs typeface="Arial" panose="020B0604020202020204" pitchFamily="34" charset="0"/>
              </a:rPr>
              <a:t>ر بولس إلى موت المسيح الكفاري عند تطبيق دين أنسيمس على بولس:</a:t>
            </a:r>
            <a:endParaRPr lang="ar-JO"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17 ثم إن كان قد ظلمك بشيء أو لك عليه دين فاحسب ذلك علي</a:t>
            </a:r>
            <a:endParaRPr lang="ar-EG" dirty="0">
              <a:latin typeface="Arial" panose="020B0604020202020204" pitchFamily="34" charset="0"/>
              <a:cs typeface="Arial" panose="020B0604020202020204" pitchFamily="34" charset="0"/>
            </a:endParaRPr>
          </a:p>
          <a:p>
            <a:r>
              <a:rPr lang="ar-EG" dirty="0">
                <a:latin typeface="Arial" panose="020B0604020202020204" pitchFamily="34" charset="0"/>
                <a:cs typeface="Arial" panose="020B0604020202020204" pitchFamily="34" charset="0"/>
              </a:rPr>
              <a:t> (١٧-١٨)</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1CA0A11-3788-1045-A9C3-4E47450F5D1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3497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ar-JO" dirty="0"/>
              <a:t>الطبقات الإجتماعية</a:t>
            </a:r>
            <a:endParaRPr lang="en-US" dirty="0"/>
          </a:p>
        </p:txBody>
      </p:sp>
      <p:sp>
        <p:nvSpPr>
          <p:cNvPr id="46083" name="Rectangle 3"/>
          <p:cNvSpPr>
            <a:spLocks noGrp="1" noChangeArrowheads="1"/>
          </p:cNvSpPr>
          <p:nvPr>
            <p:ph type="body" idx="1"/>
          </p:nvPr>
        </p:nvSpPr>
        <p:spPr>
          <a:xfrm>
            <a:off x="3429000" y="1905000"/>
            <a:ext cx="4572024" cy="609600"/>
          </a:xfrm>
        </p:spPr>
        <p:txBody>
          <a:bodyPr/>
          <a:lstStyle/>
          <a:p>
            <a:pPr algn="r" rtl="1" eaLnBrk="1" hangingPunct="1">
              <a:defRPr/>
            </a:pPr>
            <a:r>
              <a:rPr lang="ar-JO" sz="3600" dirty="0">
                <a:effectLst>
                  <a:glow rad="127000">
                    <a:schemeClr val="bg2"/>
                  </a:glow>
                  <a:outerShdw blurRad="38100" dist="38100" dir="2700000" sx="1000" sy="1000" algn="tl">
                    <a:srgbClr val="000000"/>
                  </a:outerShdw>
                </a:effectLst>
              </a:rPr>
              <a:t>الفروسية (الأرستقراطيين)</a:t>
            </a:r>
            <a:endParaRPr lang="en-US" sz="3600" dirty="0">
              <a:effectLst>
                <a:glow rad="127000">
                  <a:schemeClr val="bg2"/>
                </a:glow>
                <a:outerShdw blurRad="38100" dist="38100" dir="2700000" sx="1000" sy="1000" algn="tl">
                  <a:srgbClr val="000000"/>
                </a:outerShdw>
              </a:effectLst>
            </a:endParaRPr>
          </a:p>
        </p:txBody>
      </p:sp>
      <p:sp>
        <p:nvSpPr>
          <p:cNvPr id="46084" name="Rectangle 4"/>
          <p:cNvSpPr>
            <a:spLocks noChangeArrowheads="1"/>
          </p:cNvSpPr>
          <p:nvPr/>
        </p:nvSpPr>
        <p:spPr bwMode="auto">
          <a:xfrm>
            <a:off x="3429000" y="30734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العامة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5" name="Rectangle 5"/>
          <p:cNvSpPr>
            <a:spLocks noChangeArrowheads="1"/>
          </p:cNvSpPr>
          <p:nvPr/>
        </p:nvSpPr>
        <p:spPr bwMode="auto">
          <a:xfrm>
            <a:off x="3429000" y="42418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الأحرار</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086" name="Rectangle 6"/>
          <p:cNvSpPr>
            <a:spLocks noChangeArrowheads="1"/>
          </p:cNvSpPr>
          <p:nvPr/>
        </p:nvSpPr>
        <p:spPr bwMode="auto">
          <a:xfrm>
            <a:off x="3429000" y="5410200"/>
            <a:ext cx="221457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العبيد</a:t>
            </a:r>
            <a:endParaRPr kumimoji="0" lang="en-US" sz="3600" b="1"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وصول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العبيد الجدد</a:t>
            </a:r>
            <a:endParaRPr kumimoji="0" lang="x-none" sz="28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345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dirty="0">
                <a:solidFill>
                  <a:srgbClr val="FFFFFF"/>
                </a:solidFill>
                <a:effectLst>
                  <a:outerShdw blurRad="38100" dist="38100" dir="2700000" algn="tl">
                    <a:srgbClr val="000000">
                      <a:alpha val="43137"/>
                    </a:srgbClr>
                  </a:outerShdw>
                </a:effectLst>
                <a:cs typeface="Arial" panose="020B0604020202020204" pitchFamily="34" charset="0"/>
              </a:rPr>
              <a:t>العبودية في الإمبراطورية الرومانية</a:t>
            </a:r>
            <a:endParaRPr lang="en-US" sz="4000"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4" name="Title 1"/>
          <p:cNvSpPr txBox="1">
            <a:spLocks/>
          </p:cNvSpPr>
          <p:nvPr/>
        </p:nvSpPr>
        <p:spPr bwMode="auto">
          <a:xfrm>
            <a:off x="341313" y="1736812"/>
            <a:ext cx="8316912"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كان العبد تحت تصرف سيده تماماً؛ لأقل جريمة قد يتم جلده أو تشويهه أو صلبه أو إلقاءه إلى الوحوش البرية </a:t>
            </a:r>
            <a:br>
              <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br>
            <a:endPar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(ج. ب. لايت فوت، رسائل القديس بولس إلى كولوسي وإلى فليمون، 321)</a:t>
            </a:r>
            <a:r>
              <a:rPr kumimoji="0" lang="en-US" sz="24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cs typeface="Arial" panose="020B0604020202020204" pitchFamily="34" charset="0"/>
              </a:rPr>
              <a:t> </a:t>
            </a:r>
          </a:p>
        </p:txBody>
      </p:sp>
      <p:sp>
        <p:nvSpPr>
          <p:cNvPr id="163845"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ar-JO" sz="4000" dirty="0"/>
              <a:t>سكان الإمبراطورية الرومانية</a:t>
            </a:r>
            <a:endParaRPr lang="en-US" sz="4000" dirty="0"/>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1777778852"/>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23861" y="3810277"/>
            <a:ext cx="11063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ملايين الناس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نصف مجموع 55 مليون كانوا من العبيد</a:t>
            </a:r>
            <a:endParaRPr kumimoji="0" lang="en-US" sz="2400" u="none" strike="noStrike" kern="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047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panose="020B0604020202020204" pitchFamily="34" charset="0"/>
              </a:rPr>
              <a:t>روما</a:t>
            </a:r>
            <a:endParaRPr lang="en-US" dirty="0">
              <a:solidFill>
                <a:schemeClr val="bg1"/>
              </a:solidFill>
              <a:effectLst>
                <a:glow rad="228600">
                  <a:schemeClr val="tx1"/>
                </a:glow>
              </a:effectLst>
              <a:latin typeface="Arial" panose="020B0604020202020204" pitchFamily="34"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شق أنسيمس طريقه إلى روما، حيث قاد بولس هذا العبد الهارب إلى المسيح</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ابني الذي ولدته في قيودي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(فيل 10)</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748923"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فليمون</a:t>
            </a:r>
            <a:endParaRPr kumimoji="0" lang="en-US" sz="115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177800">
                    <a:schemeClr val="tx1"/>
                  </a:glow>
                </a:effectLst>
                <a:latin typeface="Arial" panose="020B0604020202020204" pitchFamily="34" charset="0"/>
              </a:rPr>
              <a:t>المناسبة</a:t>
            </a:r>
            <a:endParaRPr lang="en-US" dirty="0">
              <a:solidFill>
                <a:schemeClr val="bg1"/>
              </a:solidFill>
              <a:effectLst>
                <a:glow rad="177800">
                  <a:schemeClr val="tx1"/>
                </a:glow>
              </a:effectLst>
              <a:latin typeface="Arial" panose="020B0604020202020204" pitchFamily="34" charset="0"/>
            </a:endParaRP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4000" b="1">
                <a:solidFill>
                  <a:schemeClr val="bg1"/>
                </a:solidFill>
                <a:effectLst>
                  <a:glow rad="177800">
                    <a:schemeClr val="tx1"/>
                  </a:glow>
                </a:effectLst>
                <a:cs typeface="+mj-cs"/>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أقنع بولس أنسيمس بالعودة إلى سيده فليمون حتى أنه كتب الرسالة التي سيحملها أنسيمس نفسه.</a:t>
            </a:r>
            <a:endParaRPr kumimoji="0" lang="en-US" sz="400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FB65A-80F4-9173-3177-AB262FCBC7F8}"/>
            </a:ext>
          </a:extLst>
        </p:cNvPr>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98ED606-8497-144D-D8B8-E5647C2DB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a:extLst>
              <a:ext uri="{FF2B5EF4-FFF2-40B4-BE49-F238E27FC236}">
                <a16:creationId xmlns:a16="http://schemas.microsoft.com/office/drawing/2014/main" id="{F6D490FC-BFE3-C92A-58E4-6A0C450CEFBF}"/>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75FF8788-870E-BB12-FBE5-46228D63F5CC}"/>
              </a:ext>
            </a:extLst>
          </p:cNvPr>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ctr"/>
          <a:lstStyle/>
          <a:p>
            <a:pPr>
              <a:defRPr/>
            </a:pPr>
            <a:r>
              <a:rPr lang="ar-JO" sz="4800" dirty="0">
                <a:effectLst>
                  <a:glow rad="228600">
                    <a:schemeClr val="accent4">
                      <a:satMod val="175000"/>
                      <a:alpha val="40000"/>
                    </a:schemeClr>
                  </a:glow>
                </a:effectLst>
              </a:rPr>
              <a:t>10 أطلب إليك لأجل ابني </a:t>
            </a:r>
            <a:r>
              <a:rPr lang="ar-JO" sz="4800" dirty="0">
                <a:solidFill>
                  <a:srgbClr val="FFFF00"/>
                </a:solidFill>
                <a:effectLst>
                  <a:glow rad="228600">
                    <a:schemeClr val="accent4">
                      <a:satMod val="175000"/>
                      <a:alpha val="40000"/>
                    </a:schemeClr>
                  </a:glow>
                </a:effectLst>
              </a:rPr>
              <a:t>أنسيمس</a:t>
            </a:r>
            <a:r>
              <a:rPr lang="ar-JO" sz="4800" dirty="0">
                <a:effectLst>
                  <a:glow rad="228600">
                    <a:schemeClr val="accent4">
                      <a:satMod val="175000"/>
                      <a:alpha val="40000"/>
                    </a:schemeClr>
                  </a:glow>
                </a:effectLst>
              </a:rPr>
              <a:t> الذي ولدته في قيودي 11 الذي كان قبلاً </a:t>
            </a:r>
            <a:r>
              <a:rPr lang="ar-JO" sz="4800" dirty="0">
                <a:solidFill>
                  <a:srgbClr val="FFFF00"/>
                </a:solidFill>
                <a:effectLst>
                  <a:glow rad="228600">
                    <a:schemeClr val="accent4">
                      <a:satMod val="175000"/>
                      <a:alpha val="40000"/>
                    </a:schemeClr>
                  </a:glow>
                </a:effectLst>
              </a:rPr>
              <a:t>غير نافع لك</a:t>
            </a:r>
            <a:r>
              <a:rPr lang="ar-JO" sz="4800" dirty="0">
                <a:effectLst>
                  <a:glow rad="228600">
                    <a:schemeClr val="accent4">
                      <a:satMod val="175000"/>
                      <a:alpha val="40000"/>
                    </a:schemeClr>
                  </a:glow>
                </a:effectLst>
              </a:rPr>
              <a:t>، ولكنه الآن نافع لك ولي</a:t>
            </a:r>
            <a:endParaRPr lang="en-US" sz="4800" dirty="0">
              <a:effectLst>
                <a:glow rad="228600">
                  <a:schemeClr val="accent4">
                    <a:satMod val="175000"/>
                    <a:alpha val="40000"/>
                  </a:schemeClr>
                </a:glow>
              </a:effectLst>
              <a:ea typeface="ＭＳ Ｐゴシック" charset="0"/>
            </a:endParaRPr>
          </a:p>
        </p:txBody>
      </p:sp>
      <p:pic>
        <p:nvPicPr>
          <p:cNvPr id="5" name="Picture 4">
            <a:extLst>
              <a:ext uri="{FF2B5EF4-FFF2-40B4-BE49-F238E27FC236}">
                <a16:creationId xmlns:a16="http://schemas.microsoft.com/office/drawing/2014/main" id="{CD922C55-152B-FC85-3D77-2F7F392694B6}"/>
              </a:ext>
            </a:extLst>
          </p:cNvPr>
          <p:cNvPicPr>
            <a:picLocks noChangeAspect="1"/>
          </p:cNvPicPr>
          <p:nvPr/>
        </p:nvPicPr>
        <p:blipFill>
          <a:blip r:embed="rId4"/>
          <a:stretch>
            <a:fillRect/>
          </a:stretch>
        </p:blipFill>
        <p:spPr>
          <a:xfrm>
            <a:off x="4644008" y="3472562"/>
            <a:ext cx="4499992" cy="3374994"/>
          </a:xfrm>
          <a:prstGeom prst="rect">
            <a:avLst/>
          </a:prstGeom>
        </p:spPr>
      </p:pic>
      <p:sp>
        <p:nvSpPr>
          <p:cNvPr id="6" name="Rectangle 2">
            <a:extLst>
              <a:ext uri="{FF2B5EF4-FFF2-40B4-BE49-F238E27FC236}">
                <a16:creationId xmlns:a16="http://schemas.microsoft.com/office/drawing/2014/main" id="{680D3E97-01BC-998E-5028-4F1636B2D969}"/>
              </a:ext>
            </a:extLst>
          </p:cNvPr>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الذي رددته فاقبله الذي هو أحشائي.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10-12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8739077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A0489-9871-7E9A-CAF3-EAA52133D0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1A09DC-6A2B-EAF7-6AAC-432763D6DE80}"/>
              </a:ext>
            </a:extLst>
          </p:cNvPr>
          <p:cNvPicPr>
            <a:picLocks noChangeAspect="1"/>
          </p:cNvPicPr>
          <p:nvPr/>
        </p:nvPicPr>
        <p:blipFill>
          <a:blip r:embed="rId3"/>
          <a:stretch>
            <a:fillRect/>
          </a:stretch>
        </p:blipFill>
        <p:spPr>
          <a:xfrm>
            <a:off x="4211960" y="2484"/>
            <a:ext cx="4925784" cy="3694338"/>
          </a:xfrm>
          <a:prstGeom prst="rect">
            <a:avLst/>
          </a:prstGeom>
        </p:spPr>
      </p:pic>
      <p:sp>
        <p:nvSpPr>
          <p:cNvPr id="94210" name="Picture 1">
            <a:extLst>
              <a:ext uri="{FF2B5EF4-FFF2-40B4-BE49-F238E27FC236}">
                <a16:creationId xmlns:a16="http://schemas.microsoft.com/office/drawing/2014/main" id="{17DA7792-E159-82DA-F416-D58450F8F1BA}"/>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a:extLst>
              <a:ext uri="{FF2B5EF4-FFF2-40B4-BE49-F238E27FC236}">
                <a16:creationId xmlns:a16="http://schemas.microsoft.com/office/drawing/2014/main" id="{70F1F3ED-35E9-5967-3082-0289EA5D24A9}"/>
              </a:ext>
            </a:extLst>
          </p:cNvPr>
          <p:cNvSpPr>
            <a:spLocks noGrp="1" noChangeArrowheads="1"/>
          </p:cNvSpPr>
          <p:nvPr>
            <p:ph type="ctrTitle"/>
          </p:nvPr>
        </p:nvSpPr>
        <p:spPr>
          <a:xfrm>
            <a:off x="0" y="29469"/>
            <a:ext cx="4205704" cy="4695675"/>
          </a:xfrm>
          <a:effectLst>
            <a:outerShdw blurRad="63500" dist="35921" dir="2700000" algn="ctr" rotWithShape="0">
              <a:schemeClr val="tx2">
                <a:alpha val="74998"/>
              </a:schemeClr>
            </a:outerShdw>
          </a:effectLst>
        </p:spPr>
        <p:txBody>
          <a:bodyPr anchor="ctr"/>
          <a:lstStyle/>
          <a:p>
            <a:pPr>
              <a:defRPr/>
            </a:pPr>
            <a:r>
              <a:rPr lang="ar-JO" sz="4000" dirty="0"/>
              <a:t>13 الذي كنت أشاء أن أمسكه عندي لكي يخدمني عوضاً عنك في قيود الإنجيل</a:t>
            </a:r>
            <a:r>
              <a:rPr lang="ar-SA" sz="4000" dirty="0"/>
              <a:t> </a:t>
            </a:r>
            <a:endParaRPr lang="en-US" sz="40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607CD1AE-C66D-E0E5-EF09-831C2D47D91D}"/>
              </a:ext>
            </a:extLst>
          </p:cNvPr>
          <p:cNvSpPr txBox="1">
            <a:spLocks noChangeArrowheads="1"/>
          </p:cNvSpPr>
          <p:nvPr/>
        </p:nvSpPr>
        <p:spPr bwMode="auto">
          <a:xfrm>
            <a:off x="755576" y="4149080"/>
            <a:ext cx="7848872"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14 ولكن بدون رأيك لم أرد أن أفعل شيئا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لكيلا يكون خيرك كأنه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ضطرار بل على سبيل ال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إ</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ختيار.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فيل 13-14</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7534351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ar-JO" sz="5400" dirty="0">
                <a:solidFill>
                  <a:srgbClr val="FFFFFF"/>
                </a:solidFill>
                <a:latin typeface="Verdana" charset="0"/>
              </a:rPr>
              <a:t>إعادة الإتحاد</a:t>
            </a:r>
            <a:endParaRPr lang="en-US" sz="5400"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يتساءل الشخص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ماذا فكر فليمون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عندما رأى أنسيمس ثانية</a:t>
            </a:r>
            <a:endParaRPr kumimoji="0" lang="en-US" sz="40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
        <p:nvSpPr>
          <p:cNvPr id="151556" name="Text Box 6"/>
          <p:cNvSpPr txBox="1">
            <a:spLocks noChangeArrowheads="1"/>
          </p:cNvSpPr>
          <p:nvPr/>
        </p:nvSpPr>
        <p:spPr bwMode="auto">
          <a:xfrm>
            <a:off x="8404465"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Verdana" charset="0"/>
              <a:ea typeface="ＭＳ Ｐゴシック"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88032" y="29469"/>
            <a:ext cx="8604448" cy="6567883"/>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 15 لأنه ربما لأجل هذا افترق عنك إلى ساعة، لكي يكون لك إلى الأبد</a:t>
            </a:r>
            <a:r>
              <a:rPr lang="ar-JO" dirty="0">
                <a:effectLst>
                  <a:glow rad="127000">
                    <a:schemeClr val="tx1"/>
                  </a:glow>
                </a:effectLst>
                <a:ea typeface="ＭＳ Ｐゴシック" charset="0"/>
              </a:rPr>
              <a:t> 16 </a:t>
            </a:r>
            <a:r>
              <a:rPr lang="ar-SA" dirty="0">
                <a:effectLst>
                  <a:glow rad="127000">
                    <a:schemeClr val="tx1"/>
                  </a:glow>
                </a:effectLst>
                <a:ea typeface="ＭＳ Ｐゴシック" charset="0"/>
              </a:rPr>
              <a:t>لا كعبد فيما بعد، بل أفضل من عبد: أخا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محبوبا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ولا سيما إلي، فكم بالحري إليك في الجسد والرب جميعا</a:t>
            </a:r>
            <a:r>
              <a:rPr lang="ar-JO" dirty="0">
                <a:effectLst>
                  <a:glow rad="127000">
                    <a:schemeClr val="tx1"/>
                  </a:glow>
                </a:effectLst>
                <a:ea typeface="ＭＳ Ｐゴシック" charset="0"/>
              </a:rPr>
              <a:t>ً</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الأعداد 15-16</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ar-JO" sz="5400" dirty="0">
                <a:solidFill>
                  <a:schemeClr val="bg1"/>
                </a:solidFill>
                <a:latin typeface="Arial" panose="020B0604020202020204" pitchFamily="34" charset="0"/>
              </a:rPr>
              <a:t>التوبة</a:t>
            </a:r>
            <a:endParaRPr lang="en-US" sz="5400" dirty="0">
              <a:solidFill>
                <a:schemeClr val="bg1"/>
              </a:solidFill>
              <a:latin typeface="Arial" panose="020B0604020202020204" pitchFamily="34" charset="0"/>
            </a:endParaRPr>
          </a:p>
        </p:txBody>
      </p:sp>
      <p:sp>
        <p:nvSpPr>
          <p:cNvPr id="152578" name="Text Box 3"/>
          <p:cNvSpPr txBox="1">
            <a:spLocks noChangeArrowheads="1"/>
          </p:cNvSpPr>
          <p:nvPr/>
        </p:nvSpPr>
        <p:spPr bwMode="auto">
          <a:xfrm>
            <a:off x="669925" y="1447800"/>
            <a:ext cx="79406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سعى بولس لإقناع فليمون بأن يسامح أنسيمس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آسف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سيدي</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2581" name="Text Box 6"/>
          <p:cNvSpPr txBox="1">
            <a:spLocks noChangeArrowheads="1"/>
          </p:cNvSpPr>
          <p:nvPr/>
        </p:nvSpPr>
        <p:spPr bwMode="auto">
          <a:xfrm>
            <a:off x="8002588" y="2286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نبوة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a:t>
            </a:r>
            <a:r>
              <a:rPr lang="ar-EG"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إله)</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rtl="1">
              <a:defRPr sz="40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latin typeface="Arial" panose="020B0604020202020204" pitchFamily="34" charset="0"/>
                <a:cs typeface="Arial" panose="020B0604020202020204" pitchFamily="34" charset="0"/>
              </a:rPr>
              <a:t>ظهر </a:t>
            </a:r>
            <a:r>
              <a:rPr lang="ar-JO" dirty="0">
                <a:latin typeface="Arial" panose="020B0604020202020204" pitchFamily="34" charset="0"/>
                <a:cs typeface="Arial" panose="020B0604020202020204" pitchFamily="34" charset="0"/>
              </a:rPr>
              <a:t>إ</a:t>
            </a:r>
            <a:r>
              <a:rPr lang="ar-SA" dirty="0">
                <a:latin typeface="Arial" panose="020B0604020202020204" pitchFamily="34" charset="0"/>
                <a:cs typeface="Arial" panose="020B0604020202020204" pitchFamily="34" charset="0"/>
              </a:rPr>
              <a:t>يمان فليمون بالرب يسوع المسيح (٥) </a:t>
            </a:r>
          </a:p>
          <a:p>
            <a:r>
              <a:rPr lang="ar-SA" dirty="0">
                <a:latin typeface="Arial" panose="020B0604020202020204" pitchFamily="34" charset="0"/>
                <a:cs typeface="Arial" panose="020B0604020202020204" pitchFamily="34" charset="0"/>
              </a:rPr>
              <a:t>الذي نال منه النعمة والسلام (٣).</a:t>
            </a:r>
            <a:endParaRPr lang="en-US"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27ح</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C87C72A-C0FF-8243-9E04-C768ADD2464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فليمون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0844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3528" y="2996952"/>
            <a:ext cx="8309027" cy="2895475"/>
          </a:xfrm>
          <a:effectLst>
            <a:outerShdw blurRad="63500" dist="35921" dir="2700000" algn="ctr" rotWithShape="0">
              <a:schemeClr val="tx2">
                <a:alpha val="74998"/>
              </a:schemeClr>
            </a:outerShdw>
          </a:effectLst>
        </p:spPr>
        <p:txBody>
          <a:bodyPr anchor="ctr"/>
          <a:lstStyle/>
          <a:p>
            <a:pPr>
              <a:defRPr/>
            </a:pPr>
            <a:r>
              <a:rPr lang="ar-JO" dirty="0">
                <a:effectLst>
                  <a:glow rad="228600">
                    <a:schemeClr val="accent4">
                      <a:satMod val="175000"/>
                      <a:alpha val="84000"/>
                    </a:schemeClr>
                  </a:glow>
                </a:effectLst>
              </a:rPr>
              <a:t>17 فإن كنت تحسبني شريكاً فاقبله نظيري.</a:t>
            </a:r>
            <a:br>
              <a:rPr lang="ar-JO" dirty="0">
                <a:effectLst>
                  <a:glow rad="228600">
                    <a:schemeClr val="accent4">
                      <a:satMod val="175000"/>
                      <a:alpha val="84000"/>
                    </a:schemeClr>
                  </a:glow>
                </a:effectLst>
              </a:rPr>
            </a:br>
            <a:r>
              <a:rPr lang="ar-JO" dirty="0">
                <a:effectLst>
                  <a:glow rad="228600">
                    <a:schemeClr val="accent4">
                      <a:satMod val="175000"/>
                      <a:alpha val="84000"/>
                    </a:schemeClr>
                  </a:glow>
                </a:effectLst>
              </a:rPr>
              <a:t>18 ثم إن كان قد ظلمك بشيء، أو لك عليه دين، فاحسب ذلك علي.</a:t>
            </a:r>
            <a:r>
              <a:rPr lang="ar-SA" dirty="0">
                <a:effectLst>
                  <a:glow rad="228600">
                    <a:schemeClr val="accent4">
                      <a:satMod val="175000"/>
                      <a:alpha val="84000"/>
                    </a:schemeClr>
                  </a:glow>
                </a:effectLst>
              </a:rPr>
              <a:t> </a:t>
            </a:r>
            <a:br>
              <a:rPr lang="en-US" dirty="0">
                <a:effectLst>
                  <a:glow rad="228600">
                    <a:schemeClr val="accent4">
                      <a:satMod val="175000"/>
                      <a:alpha val="84000"/>
                    </a:schemeClr>
                  </a:glow>
                </a:effectLst>
                <a:ea typeface="ＭＳ Ｐゴシック" charset="0"/>
              </a:rPr>
            </a:br>
            <a:r>
              <a:rPr lang="en-US" dirty="0">
                <a:effectLst>
                  <a:glow rad="228600">
                    <a:schemeClr val="accent4">
                      <a:satMod val="175000"/>
                      <a:alpha val="84000"/>
                    </a:schemeClr>
                  </a:glow>
                </a:effectLst>
                <a:ea typeface="ＭＳ Ｐゴシック" charset="0"/>
              </a:rPr>
              <a:t>(</a:t>
            </a:r>
            <a:r>
              <a:rPr lang="ar-JO" dirty="0">
                <a:effectLst>
                  <a:glow rad="228600">
                    <a:schemeClr val="accent4">
                      <a:satMod val="175000"/>
                      <a:alpha val="84000"/>
                    </a:schemeClr>
                  </a:glow>
                </a:effectLst>
                <a:ea typeface="ＭＳ Ｐゴシック" charset="0"/>
              </a:rPr>
              <a:t>فيل 17-18</a:t>
            </a:r>
            <a:r>
              <a:rPr lang="en-US" dirty="0">
                <a:effectLst>
                  <a:glow rad="228600">
                    <a:schemeClr val="accent4">
                      <a:satMod val="175000"/>
                      <a:alpha val="84000"/>
                    </a:schemeClr>
                  </a:glow>
                </a:effectLst>
                <a:ea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302666"/>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469"/>
            <a:ext cx="5076056" cy="3615555"/>
          </a:xfrm>
          <a:effectLst>
            <a:outerShdw blurRad="63500" dist="35921" dir="2700000" algn="ctr" rotWithShape="0">
              <a:schemeClr val="tx2">
                <a:alpha val="74998"/>
              </a:schemeClr>
            </a:outerShdw>
          </a:effectLst>
        </p:spPr>
        <p:txBody>
          <a:bodyPr anchor="ctr"/>
          <a:lstStyle/>
          <a:p>
            <a:pPr>
              <a:defRPr/>
            </a:pPr>
            <a:r>
              <a:rPr lang="ar-JO" sz="4000" dirty="0"/>
              <a:t>أنا بولس كتبت بيدي أنا أوفي. حتى لا أقول لك إنك مديون لي بنفسك أيضاً.</a:t>
            </a:r>
            <a:r>
              <a:rPr lang="ar-SA" sz="4000" dirty="0"/>
              <a:t> </a:t>
            </a:r>
            <a:br>
              <a:rPr lang="ar-JO" sz="4000" dirty="0"/>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فيل 19</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20 نعم أيها الأخ ليكن لي فرح بك في الرب. أرح أحشائي في الرب 21 إذ أنا واثق بإطاعتك كتبت إليك، عالماً أنك تفعل أيضاً أكثر مما أقول.</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فيل 20-21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22065771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JO" sz="3600" dirty="0"/>
              <a:t>22 ومع هذا أعدد لي أيضاً منزلاً، لأني أرجو أنني بصلواتكم سأوهب لكم.</a:t>
            </a:r>
            <a:br>
              <a:rPr lang="en-US" sz="3600" dirty="0"/>
            </a:b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22</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9911560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ar-JO" sz="3600" dirty="0"/>
              <a:t>23 يسلم عليك أبفراس المأسور معي في المسيح يسوع،</a:t>
            </a:r>
            <a:br>
              <a:rPr lang="ar-JO" sz="3600" dirty="0"/>
            </a:br>
            <a:r>
              <a:rPr lang="ar-JO" sz="3600" dirty="0"/>
              <a:t>24 ومرقس، وأرسترخس، وديماس، ولوقا العاملون معي.</a:t>
            </a:r>
            <a:r>
              <a:rPr lang="ar-SA" sz="3600" dirty="0"/>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23-24</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04412428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600" dirty="0"/>
              <a:t>25 نعمة ربنا يسوع المسيح مع روحكم، آمين.</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 (</a:t>
            </a:r>
            <a:r>
              <a:rPr lang="ar-JO" sz="3600" dirty="0">
                <a:effectLst>
                  <a:glow rad="127000">
                    <a:schemeClr val="tx1"/>
                  </a:glow>
                </a:effectLst>
                <a:ea typeface="ＭＳ Ｐゴシック" charset="0"/>
              </a:rPr>
              <a:t>فيل 25</a:t>
            </a:r>
            <a:r>
              <a:rPr lang="en-US" sz="3600" dirty="0">
                <a:effectLst>
                  <a:glow rad="127000">
                    <a:schemeClr val="tx1"/>
                  </a:glow>
                </a:effectLst>
                <a:ea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62572295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defRPr/>
            </a:pPr>
            <a:r>
              <a:rPr lang="ar-JO" sz="4800" dirty="0">
                <a:effectLst>
                  <a:glow rad="127000">
                    <a:schemeClr val="tx1"/>
                  </a:glow>
                </a:effectLst>
                <a:ea typeface="ＭＳ Ｐゴシック" charset="0"/>
              </a:rPr>
              <a:t>3. تعلم فليمون أربعة مبادئ عن الغفران</a:t>
            </a:r>
            <a:r>
              <a:rPr lang="en-US" sz="48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dirty="0"/>
              <a:t>أ. الغفران الحقيقي </a:t>
            </a:r>
            <a:r>
              <a:rPr lang="ar-JO" sz="3600" dirty="0">
                <a:solidFill>
                  <a:srgbClr val="FFFF00"/>
                </a:solidFill>
              </a:rPr>
              <a:t>يُمنح بحرية </a:t>
            </a:r>
            <a:r>
              <a:rPr lang="ar-JO" sz="3600" dirty="0"/>
              <a:t>لا تحت الإكراه (14)</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397607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ar-JO" sz="3600" dirty="0"/>
              <a:t>14 ولكن بدون رأيك لم أرد أن أفعل شيئاً، </a:t>
            </a:r>
            <a:r>
              <a:rPr lang="ar-JO" sz="3600" dirty="0">
                <a:solidFill>
                  <a:srgbClr val="FFFF00"/>
                </a:solidFill>
              </a:rPr>
              <a:t>لكيلا يكون خيرك كأنه على سبيل الإضطرار بل على سبيل الإختيار.</a:t>
            </a:r>
            <a:br>
              <a:rPr lang="ar-JO" sz="3600" dirty="0">
                <a:solidFill>
                  <a:srgbClr val="FFFF00"/>
                </a:solidFill>
              </a:rPr>
            </a:br>
            <a:r>
              <a:rPr lang="ar-JO" sz="3600" dirty="0">
                <a:solidFill>
                  <a:srgbClr val="FFFF00"/>
                </a:solidFill>
              </a:rPr>
              <a:t>(فيل 14)</a:t>
            </a:r>
            <a:endParaRPr lang="en-US" sz="36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2818" name="Rectangle 3"/>
          <p:cNvSpPr>
            <a:spLocks noGrp="1" noChangeArrowheads="1"/>
          </p:cNvSpPr>
          <p:nvPr>
            <p:ph type="title"/>
          </p:nvPr>
        </p:nvSpPr>
        <p:spPr/>
        <p:txBody>
          <a:bodyPr/>
          <a:lstStyle/>
          <a:p>
            <a:pPr eaLnBrk="1" hangingPunct="1"/>
            <a:r>
              <a:rPr lang="ar-JO" dirty="0">
                <a:solidFill>
                  <a:srgbClr val="FFFFFF"/>
                </a:solidFill>
                <a:latin typeface="Arial" panose="020B0604020202020204" pitchFamily="34" charset="0"/>
              </a:rPr>
              <a:t>الغفران</a:t>
            </a:r>
            <a:endParaRPr lang="en-US" dirty="0">
              <a:solidFill>
                <a:srgbClr val="FFFFFF"/>
              </a:solidFill>
              <a:latin typeface="Arial" panose="020B0604020202020204" pitchFamily="34" charset="0"/>
            </a:endParaRPr>
          </a:p>
        </p:txBody>
      </p:sp>
      <p:sp>
        <p:nvSpPr>
          <p:cNvPr id="33796" name="Text Box 4"/>
          <p:cNvSpPr txBox="1">
            <a:spLocks noChangeArrowheads="1"/>
          </p:cNvSpPr>
          <p:nvPr/>
        </p:nvSpPr>
        <p:spPr bwMode="auto">
          <a:xfrm>
            <a:off x="3200400" y="1143000"/>
            <a:ext cx="5562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أوضح مثال على الحاجة إلى إظهار المغفرة في العهد الجديد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14042</TotalTime>
  <Words>8277</Words>
  <Application>Microsoft Macintosh PowerPoint</Application>
  <PresentationFormat>On-screen Show (4:3)</PresentationFormat>
  <Paragraphs>1083</Paragraphs>
  <Slides>153</Slides>
  <Notes>135</Notes>
  <HiddenSlides>0</HiddenSlides>
  <MMClips>0</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153</vt:i4>
      </vt:variant>
    </vt:vector>
  </HeadingPairs>
  <TitlesOfParts>
    <vt:vector size="181" baseType="lpstr">
      <vt:lpstr>ＭＳ Ｐゴシック</vt:lpstr>
      <vt:lpstr>Times</vt:lpstr>
      <vt:lpstr>Arial</vt:lpstr>
      <vt:lpstr>Calibri</vt:lpstr>
      <vt:lpstr>Comic Sans MS</vt:lpstr>
      <vt:lpstr>Garamond</vt:lpstr>
      <vt:lpstr>Impact</vt:lpstr>
      <vt:lpstr>Tahoma</vt:lpstr>
      <vt:lpstr>Times New Roman</vt:lpstr>
      <vt:lpstr>Verdana</vt:lpstr>
      <vt:lpstr>Wingdings</vt:lpstr>
      <vt:lpstr>Blank Presentation</vt:lpstr>
      <vt:lpstr>Default Design</vt:lpstr>
      <vt:lpstr>Dad`s Tie</vt:lpstr>
      <vt:lpstr>Orbit</vt:lpstr>
      <vt:lpstr>49_Blank Presentation</vt:lpstr>
      <vt:lpstr>2_Dad`s Tie</vt:lpstr>
      <vt:lpstr>3_Default Design</vt:lpstr>
      <vt:lpstr>1_Default Design</vt:lpstr>
      <vt:lpstr>Stream</vt:lpstr>
      <vt:lpstr>2_Blank Presentation</vt:lpstr>
      <vt:lpstr>3_Blank Presentation</vt:lpstr>
      <vt:lpstr>1_Office Theme</vt:lpstr>
      <vt:lpstr>50_Blank Presentation</vt:lpstr>
      <vt:lpstr>4_Blank Presentation</vt:lpstr>
      <vt:lpstr>1_Orbit</vt:lpstr>
      <vt:lpstr>Balance</vt:lpstr>
      <vt:lpstr>2_Default Design</vt:lpstr>
      <vt:lpstr>تغفر أو  لا تغفر</vt:lpstr>
      <vt:lpstr>الكلمة المفتاحية</vt:lpstr>
      <vt:lpstr>الموضوع الرئيسي</vt:lpstr>
      <vt:lpstr>الآية المفتاحية</vt:lpstr>
      <vt:lpstr>البيان الموجز</vt:lpstr>
      <vt:lpstr>بيان الملكوت</vt:lpstr>
      <vt:lpstr>العهد</vt:lpstr>
      <vt:lpstr>الخلاص</vt:lpstr>
      <vt:lpstr>النبوة (الرب ، الإله)</vt:lpstr>
      <vt:lpstr>PowerPoint Presentation</vt:lpstr>
      <vt:lpstr>PowerPoint Presentation</vt:lpstr>
      <vt:lpstr>كن متسامحاً</vt:lpstr>
      <vt:lpstr>الغفران المشروط</vt:lpstr>
      <vt:lpstr>كيف نغفر لمن يسيء إلينا؟</vt:lpstr>
      <vt:lpstr> 1. عامل الناس في أفضل نور ممكن  (1-7) </vt:lpstr>
      <vt:lpstr> 2. سامح حتى تتجاوز المصالحة كل العوائق الإجتماعية  (8-21) </vt:lpstr>
      <vt:lpstr>الفكرة الرئيسية</vt:lpstr>
      <vt:lpstr>. صفات .</vt:lpstr>
      <vt:lpstr>التطبيق</vt:lpstr>
      <vt:lpstr>Black</vt:lpstr>
      <vt:lpstr>PowerPoint Presentation</vt:lpstr>
      <vt:lpstr>PowerPoint Presentation</vt:lpstr>
      <vt:lpstr>PowerPoint Presentation</vt:lpstr>
      <vt:lpstr>البؤساء ، ليام نيسون ، 1998 ، تم العفو عنه</vt:lpstr>
      <vt:lpstr>لماذا الغفران مهم؟</vt:lpstr>
      <vt:lpstr>إنه دمك</vt:lpstr>
      <vt:lpstr>الكاتب</vt:lpstr>
      <vt:lpstr>الخصائص</vt:lpstr>
      <vt:lpstr>ظروف</vt:lpstr>
      <vt:lpstr>وجهات نظر</vt:lpstr>
      <vt:lpstr>كن متسامحاً</vt:lpstr>
      <vt:lpstr>كوري تن بوم</vt:lpstr>
      <vt:lpstr>مكان الإختباء</vt:lpstr>
      <vt:lpstr>كوري تن بوم</vt:lpstr>
      <vt:lpstr>الحراس</vt:lpstr>
      <vt:lpstr>الحراس الألمان</vt:lpstr>
      <vt:lpstr>The outstretched hand</vt:lpstr>
      <vt:lpstr>كيف نغفر لمن يسيء إلينا؟</vt:lpstr>
      <vt:lpstr>إصحاحات العهد الجديد</vt:lpstr>
      <vt:lpstr>أعداد أسفار الإصحاح الواحد في العهد الجديد</vt:lpstr>
      <vt:lpstr>أعداد أسفار الإصحاح الواحد في العهد الجديد</vt:lpstr>
      <vt:lpstr>Postcard to فلي</vt:lpstr>
      <vt:lpstr>الخصائص</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8 لذلك وإن كان لي بالمسيح ثقة كثيرة أن آمرك بما يليق، 9 من أجل المحبة، أطلب بالحري­ إذ أنا إنسان هكذا نظير بولس الشيخ، والآن أسير يسوع المسيح أيضاً ­ </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15 لأنه ربما لأجل هذا افترق عنك إلى ساعة، لكي يكون لك إلى الأبد 16 لا كعبد فيما بعد، بل أفضل من عبد: أخاً محبوباً ولا سيما إلي، فكم بالحري إليك في الجسد والرب جميعاً  (فيل 15-16)</vt:lpstr>
      <vt:lpstr>PowerPoint Presentation</vt:lpstr>
      <vt:lpstr> ثم إن كان قد ظلمك بشيء، أو لك عليه دين فاحسب ذلك علي. (فيل 18)</vt:lpstr>
      <vt:lpstr> 19 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كيف نغفر لمن يسيء إلينا؟</vt:lpstr>
      <vt:lpstr>فليمون 1-7 </vt:lpstr>
      <vt:lpstr>معضلة فليمون في كولوسي</vt:lpstr>
      <vt:lpstr> 1. عامل الناس في أفضل نور ممكن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التأليف</vt:lpstr>
      <vt:lpstr>التاريخ</vt:lpstr>
      <vt:lpstr>المستلمين</vt:lpstr>
      <vt:lpstr>المستلمين</vt:lpstr>
      <vt:lpstr>3 نعمة لكم وسلام من الله أبينا والرب يسوع المسيح (فيل 3)</vt:lpstr>
      <vt:lpstr>4 أشكر إلهي كل حين ذاكراً إياك في صلواتي 5 سامعاً بمحبتك والإيمان الذي لك نحو الرب يسوع ولجميع القديسين (فيل 4-5)</vt:lpstr>
      <vt:lpstr>6 لكي تكون شركة إيمانك فعالة في معرفة كل الصلاح الذي فيكم لأجل المسيح يسوع 7 لأن لنا فرحاً كثيراً وتعزية بسبب محبتك، لأن أحشاء القديسين قد استراحت بك أيها الأخ.  (فيل 6-7)</vt:lpstr>
      <vt:lpstr>المناسبة</vt:lpstr>
      <vt:lpstr>كيف نغفر لمن يسيء إلينا؟</vt:lpstr>
      <vt:lpstr> 1. عامل الناس في أفضل نور ممكن  (1-7) </vt:lpstr>
      <vt:lpstr>فليمون 8-21 </vt:lpstr>
      <vt:lpstr> 2. سامح حتى تتجاوز المصالحة كل العوائق الإجتماعية  (8-21) </vt:lpstr>
      <vt:lpstr> 8 لذلك وإن كان لي بالمسيح ثقة كثيرة أن آمرك بما يليق 9 من أجل المحبة أطلب بالحري­ إذ أنا إنسان هكذا نظير بولس الشيخ، والآن أسير يسوع المسيح أيضاً. ­</vt:lpstr>
      <vt:lpstr>هرب أنسيمس</vt:lpstr>
      <vt:lpstr>أنسيمس ظلم وسرق من فليمون</vt:lpstr>
      <vt:lpstr>العبودية في الإمبراطورية الرومانية</vt:lpstr>
      <vt:lpstr>الطبقات الإجتماعية</vt:lpstr>
      <vt:lpstr>العبودية في الإمبراطورية الرومانية</vt:lpstr>
      <vt:lpstr>سكان الإمبراطورية الرومانية</vt:lpstr>
      <vt:lpstr>روما</vt:lpstr>
      <vt:lpstr>المناسبة</vt:lpstr>
      <vt:lpstr>10 أطلب إليك لأجل ابني أنسيمس الذي ولدته في قيودي 11 الذي كان قبلاً غير نافع لك، ولكنه الآن نافع لك ولي</vt:lpstr>
      <vt:lpstr>13 الذي كنت أشاء أن أمسكه عندي لكي يخدمني عوضاً عنك في قيود الإنجيل </vt:lpstr>
      <vt:lpstr>إعادة الإتحاد</vt:lpstr>
      <vt:lpstr> 15 لأنه ربما لأجل هذا افترق عنك إلى ساعة، لكي يكون لك إلى الأبد 16 لا كعبد فيما بعد، بل أفضل من عبد: أخاً محبوباً ولا سيما إلي، فكم بالحري إليك في الجسد والرب جميعاً (الأعداد 15-16)</vt:lpstr>
      <vt:lpstr>التوبة</vt:lpstr>
      <vt:lpstr>17 فإن كنت تحسبني شريكاً فاقبله نظيري. 18 ثم إن كان قد ظلمك بشيء، أو لك عليه دين، فاحسب ذلك علي.  (فيل 17-18)</vt:lpstr>
      <vt:lpstr>أنا بولس كتبت بيدي أنا أوفي. حتى لا أقول لك إنك مديون لي بنفسك أيضاً.  (فيل 19)</vt:lpstr>
      <vt:lpstr>20 نعم أيها الأخ ليكن لي فرح بك في الرب. أرح أحشائي في الرب 21 إذ أنا واثق بإطاعتك كتبت إليك، عالماً أنك تفعل أيضاً أكثر مما أقول. (فيل 20-21)</vt:lpstr>
      <vt:lpstr>22 ومع هذا أعدد لي أيضاً منزلاً، لأني أرجو أنني بصلواتكم سأوهب لكم.   (فيل 22)</vt:lpstr>
      <vt:lpstr>23 يسلم عليك أبفراس المأسور معي في المسيح يسوع، 24 ومرقس، وأرسترخس، وديماس، ولوقا العاملون معي.   (فيل 23-24)</vt:lpstr>
      <vt:lpstr>25 نعمة ربنا يسوع المسيح مع روحكم، آمين.  (فيل 25)</vt:lpstr>
      <vt:lpstr>3. تعلم فليمون أربعة مبادئ عن الغفران </vt:lpstr>
      <vt:lpstr>أ. الغفران الحقيقي يُمنح بحرية لا تحت الإكراه (14) </vt:lpstr>
      <vt:lpstr>14 ولكن بدون رأيك لم أرد أن أفعل شيئاً، لكيلا يكون خيرك كأنه على سبيل الإضطرار بل على سبيل الإختيار. (فيل 14)</vt:lpstr>
      <vt:lpstr>الغفران</vt:lpstr>
      <vt:lpstr>إذا أخطأت 3 مرات في اليوم</vt:lpstr>
      <vt:lpstr>ب. الغفران الحقيقي هو الإظهار الطبيعي لشراكتنا في الإنجيل (17) </vt:lpstr>
      <vt:lpstr>1 بولس، أسير يسوع المسيح، وتيموثاوس الأخ، إلى فليمون المحبوب والعامل معنا 2 وإلى أبفية المحبوبة، وأرخبس المتجند معنا، وإلى الكنيسة التي في بيتك: (فيل 1-2)</vt:lpstr>
      <vt:lpstr>  22 ومع هذا أعدد لي أيضاً منزلاً، لأني أرجو أنني بصلواتكم سأوهب لكم.   (فيل 22)</vt:lpstr>
      <vt:lpstr>25 نعمة ربنا يسوع المسيح مع روحكم. آمين.  (فيل 25)</vt:lpstr>
      <vt:lpstr>ت- الغفران الحقيقي غير مشروط بفرض متطلبات على الشخص الآخر (18-19).</vt:lpstr>
      <vt:lpstr>الغفران المشروط</vt:lpstr>
      <vt:lpstr> الغفران هو  التنازل عن حقي في إيذائك  لأنك آذيتني      عالم النفس آرشيبالد هانت</vt:lpstr>
      <vt:lpstr>ث. الغفران الحقيقي يمشي الميل التالي (21)</vt:lpstr>
      <vt:lpstr> 20 نعم أيها الأخ ليكن لي فرح بك في الرب. أرح أحشائي في الرب 21 إذ أنا واثق بإطاعتك كتبت إليك، عالماً أنك تفعل أيضاً أكثر مما أقول. (فيل 20-21)</vt:lpstr>
      <vt:lpstr>PowerPoint Presentation</vt:lpstr>
      <vt:lpstr>PowerPoint Presentation</vt:lpstr>
      <vt:lpstr>PowerPoint Presentation</vt:lpstr>
      <vt:lpstr>PowerPoint Presentation</vt:lpstr>
      <vt:lpstr>PowerPoint Presentation</vt:lpstr>
      <vt:lpstr>الكلمة في صور</vt:lpstr>
      <vt:lpstr>كيف نغفر لمن يسيء إلينا؟</vt:lpstr>
      <vt:lpstr>الفكرة الرئيسية</vt:lpstr>
      <vt:lpstr> 1. عامل الناس في أفضل نور ممكن  (1-7) </vt:lpstr>
      <vt:lpstr> 2. سامح حتى تتجاوز المصالحة كل العوائق الإجتماعية  (8-21) </vt:lpstr>
      <vt:lpstr>ماذا حدث لأنسيمس؟</vt:lpstr>
      <vt:lpstr>هل غفر فليمون لأنسيمس؟</vt:lpstr>
      <vt:lpstr>الأسقف أنسيمس (115 م)</vt:lpstr>
      <vt:lpstr>كوري تن بوم</vt:lpstr>
      <vt:lpstr>التطبيق</vt:lpstr>
      <vt:lpstr>Black</vt:lpstr>
      <vt:lpstr>وعظ العهد الجديد at BibleStudyDownloads.org</vt:lpstr>
      <vt:lpstr>. صفات .</vt:lpstr>
      <vt:lpstr>البيان الموجز</vt:lpstr>
      <vt:lpstr>هل يحطم المسيح          القيود الإجتماعية؟</vt:lpstr>
      <vt:lpstr>هل تعلم هذه الرسالة العبيد الإطاحة بمالكيهم</vt:lpstr>
      <vt:lpstr>التطبيق المعتاد</vt:lpstr>
      <vt:lpstr>نهج جديد</vt:lpstr>
      <vt:lpstr>الخصائص</vt:lpstr>
      <vt:lpstr>. الخصائص .</vt:lpstr>
      <vt:lpstr>. الكلمة المفتاحية .</vt:lpstr>
      <vt:lpstr>PowerPoint Presentation</vt:lpstr>
      <vt:lpstr>الفرضية</vt:lpstr>
      <vt:lpstr>ساعد بولس أنسيمس على رؤية مسؤوليته تجاه فليمون</vt:lpstr>
      <vt:lpstr>خطوات أساسية للحصول على روح غافر</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كيف أطلب الغفران؟</vt:lpstr>
      <vt:lpstr>استرداد العلاقات</vt:lpstr>
      <vt:lpstr>كيف نصبح مثل أولئك الذين نستاء منهم</vt:lpstr>
      <vt:lpstr>الملخص</vt:lpstr>
      <vt:lpstr>أعضاء مجموعة فليمون</vt:lpstr>
      <vt:lpstr>PowerPoint Presentation</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252</cp:revision>
  <cp:lastPrinted>2026-04-22T18:09:25Z</cp:lastPrinted>
  <dcterms:created xsi:type="dcterms:W3CDTF">2006-01-16T03:59:53Z</dcterms:created>
  <dcterms:modified xsi:type="dcterms:W3CDTF">2026-04-22T18:09:44Z</dcterms:modified>
</cp:coreProperties>
</file>